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70AFD9-3B9E-43FD-81A6-91BEE5A419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2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35181-FAE8-43CF-B361-83D776FFDE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7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E84C-21EC-42CC-B7AA-00CE764467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3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BD601-0662-4ACD-A141-2C9C53DB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9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E6B76-9F44-4F94-AA93-A4BE4E3D35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9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7E42A-3972-4EC8-9C4F-AFA15070B7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636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5EED-ACD8-4FE9-B588-D297B74A13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577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C927-ECD3-40BB-A444-BB5F6AA7BB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8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F7E4B-BFC3-4CA9-B4AB-7DFCCFEE75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513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6D957-017D-479D-9286-23FECDD809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723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1DA2-C41D-4E7F-8B7B-503A9744F3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6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E868641E-38C6-44FA-8FA9-D6D2DC82CF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" TargetMode="External"/><Relationship Id="rId2" Type="http://schemas.openxmlformats.org/officeDocument/2006/relationships/hyperlink" Target="http://ieeexplore.iee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0.bin"/><Relationship Id="rId42" Type="http://schemas.openxmlformats.org/officeDocument/2006/relationships/oleObject" Target="../embeddings/oleObject21.bin"/><Relationship Id="rId47" Type="http://schemas.openxmlformats.org/officeDocument/2006/relationships/oleObject" Target="../embeddings/oleObject24.bin"/><Relationship Id="rId63" Type="http://schemas.openxmlformats.org/officeDocument/2006/relationships/oleObject" Target="../embeddings/oleObject32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3.bin"/><Relationship Id="rId53" Type="http://schemas.openxmlformats.org/officeDocument/2006/relationships/oleObject" Target="../embeddings/oleObject27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61" Type="http://schemas.openxmlformats.org/officeDocument/2006/relationships/oleObject" Target="../embeddings/oleObject31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35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6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30.bin"/><Relationship Id="rId67" Type="http://schemas.openxmlformats.org/officeDocument/2006/relationships/oleObject" Target="../embeddings/oleObject34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5.bin"/><Relationship Id="rId57" Type="http://schemas.openxmlformats.org/officeDocument/2006/relationships/oleObject" Target="../embeddings/oleObject29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3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9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Carry-Select and Carry-Skip Adders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33858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03 </a:t>
            </a:r>
            <a:r>
              <a:rPr lang="en-US" altLang="zh-TW" sz="3200" u="sng" dirty="0"/>
              <a:t>(Part </a:t>
            </a:r>
            <a:r>
              <a:rPr lang="en-US" altLang="zh-TW" sz="3200" u="sng" dirty="0" smtClean="0"/>
              <a:t>G)</a:t>
            </a:r>
            <a:endParaRPr lang="en-US" altLang="zh-TW" sz="32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Analogy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57200" y="2057400"/>
          <a:ext cx="8458200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4991100" imgH="1400175" progId="MSDraw.Drawing.8.2">
                  <p:embed/>
                </p:oleObj>
              </mc:Choice>
              <mc:Fallback>
                <p:oleObj r:id="rId3" imgW="4991100" imgH="140017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458200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533400" y="4343400"/>
          <a:ext cx="7772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5" imgW="5486400" imgH="1600200" progId="MSDraw.Drawing.8.2">
                  <p:embed/>
                </p:oleObj>
              </mc:Choice>
              <mc:Fallback>
                <p:oleObj r:id="rId5" imgW="5486400" imgH="16002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77724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Exercise: What’s the Boolean equation?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14400" y="5638800"/>
            <a:ext cx="72390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7.1     Converting a 16-bit ripple-carry adder into a simple carry-skip adder with 4-bit skip blocks.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04800" y="2286000"/>
          <a:ext cx="861060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3" imgW="5600700" imgH="2143125" progId="MSDraw.Drawing.8.2">
                  <p:embed/>
                </p:oleObj>
              </mc:Choice>
              <mc:Fallback>
                <p:oleObj r:id="rId3" imgW="5600700" imgH="214312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61060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Multi-level carry-skip adder</a:t>
            </a:r>
          </a:p>
        </p:txBody>
      </p:sp>
      <p:sp>
        <p:nvSpPr>
          <p:cNvPr id="14339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90600" y="5943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derivation is left to you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1066800" y="2209800"/>
          <a:ext cx="762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3" imgW="4857750" imgH="752475" progId="MSDraw.Drawing.8.2">
                  <p:embed/>
                </p:oleObj>
              </mc:Choice>
              <mc:Fallback>
                <p:oleObj r:id="rId3" imgW="4857750" imgH="752475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762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685800" y="3581400"/>
            <a:ext cx="7848600" cy="1951038"/>
            <a:chOff x="432" y="1296"/>
            <a:chExt cx="4944" cy="1229"/>
          </a:xfrm>
        </p:grpSpPr>
        <p:sp>
          <p:nvSpPr>
            <p:cNvPr id="14345" name="Text Box 10"/>
            <p:cNvSpPr txBox="1">
              <a:spLocks noChangeArrowheads="1"/>
            </p:cNvSpPr>
            <p:nvPr/>
          </p:nvSpPr>
          <p:spPr bwMode="auto">
            <a:xfrm>
              <a:off x="432" y="2304"/>
              <a:ext cx="4848" cy="221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7.4	    Example of a two-level carry-skip adder.</a:t>
              </a:r>
              <a:r>
                <a:rPr kumimoji="0" lang="en-US" altLang="zh-TW" sz="2000">
                  <a:solidFill>
                    <a:schemeClr val="accent2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4346" name="Object 11"/>
            <p:cNvGraphicFramePr>
              <a:graphicFrameLocks noChangeAspect="1"/>
            </p:cNvGraphicFramePr>
            <p:nvPr/>
          </p:nvGraphicFramePr>
          <p:xfrm>
            <a:off x="576" y="1296"/>
            <a:ext cx="4800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r:id="rId5" imgW="4857750" imgH="1143000" progId="MSDraw.Drawing.8.2">
                    <p:embed/>
                  </p:oleObj>
                </mc:Choice>
                <mc:Fallback>
                  <p:oleObj r:id="rId5" imgW="4857750" imgH="1143000" progId="MSDraw.Drawing.8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96"/>
                          <a:ext cx="4800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Carry-Select Adder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of carry-select adder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do the addition without carry sent!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57400" y="2438400"/>
          <a:ext cx="4953000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3" imgW="2943225" imgH="2047875" progId="MSDraw.Drawing.8.2">
                  <p:embed/>
                </p:oleObj>
              </mc:Choice>
              <mc:Fallback>
                <p:oleObj r:id="rId3" imgW="2943225" imgH="204787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4953000" cy="344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905000" y="5867400"/>
            <a:ext cx="54102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7.9	   Carry-select adder for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built from three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/2-bit adders.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zh-TW" smtClean="0"/>
              <a:t>Multi-level carry-select adder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5791200"/>
            <a:ext cx="7772400" cy="798513"/>
          </a:xfrm>
        </p:spPr>
        <p:txBody>
          <a:bodyPr/>
          <a:lstStyle/>
          <a:p>
            <a:pPr eaLnBrk="1" hangingPunct="1"/>
            <a:r>
              <a:rPr lang="en-US" altLang="zh-TW" smtClean="0"/>
              <a:t>Derive the design yourself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33400" y="1066800"/>
          <a:ext cx="8229600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3" imgW="4972050" imgH="2600325" progId="MSDraw.Drawing.8.2">
                  <p:embed/>
                </p:oleObj>
              </mc:Choice>
              <mc:Fallback>
                <p:oleObj r:id="rId3" imgW="4972050" imgH="26003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8229600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14400" y="5410200"/>
            <a:ext cx="71628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7.10    Two-level carry-select adder built of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/4-bit adders.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 of adder design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finally we finished this part!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981200"/>
            <a:ext cx="4992688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various architectures to reduce the carry-chain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Chap. 6: Carry-lookahead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hierarchical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prefix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Chap. 7: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carry-skip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carry-select adders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5800" y="2514600"/>
            <a:ext cx="2819400" cy="2743200"/>
            <a:chOff x="480" y="1824"/>
            <a:chExt cx="1776" cy="1728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981200"/>
            <a:ext cx="48006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asynchronous circuit design</a:t>
            </a:r>
          </a:p>
          <a:p>
            <a:pPr lvl="1" eaLnBrk="1" hangingPunct="1"/>
            <a:r>
              <a:rPr lang="en-US" altLang="zh-TW" smtClean="0"/>
              <a:t>Sec. 5.3-5.4</a:t>
            </a:r>
          </a:p>
          <a:p>
            <a:pPr lvl="1" eaLnBrk="1" hangingPunct="1"/>
            <a:r>
              <a:rPr lang="en-US" altLang="zh-TW" smtClean="0"/>
              <a:t>(skip)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0" y="28956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ESL design</a:t>
            </a:r>
          </a:p>
          <a:p>
            <a:pPr algn="ctr" eaLnBrk="1" hangingPunct="1"/>
            <a:r>
              <a:rPr lang="en-US" altLang="zh-TW"/>
              <a:t>(Electronic System Level)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0" y="34290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RTL design</a:t>
            </a:r>
          </a:p>
          <a:p>
            <a:pPr algn="ctr" eaLnBrk="1" hangingPunct="1"/>
            <a:r>
              <a:rPr lang="en-US" altLang="zh-TW"/>
              <a:t>(Register Transfer Level)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62000" y="39624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gate-level design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62000" y="4495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circuit-level design</a:t>
            </a:r>
          </a:p>
          <a:p>
            <a:pPr algn="ctr" eaLnBrk="1" hangingPunct="1"/>
            <a:r>
              <a:rPr lang="en-US" altLang="zh-TW"/>
              <a:t>(transistor-level)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62000" y="51054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physical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2057400"/>
            <a:ext cx="4724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Manchester carry-chain (Sec. 5.6)</a:t>
            </a:r>
          </a:p>
          <a:p>
            <a:pPr lvl="1" eaLnBrk="1" hangingPunct="1"/>
            <a:r>
              <a:rPr lang="en-US" altLang="zh-TW" smtClean="0"/>
              <a:t>a dynamic circuit technique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dual-rail logic network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762000" y="2895600"/>
            <a:ext cx="2819400" cy="2743200"/>
            <a:chOff x="480" y="1824"/>
            <a:chExt cx="1776" cy="1728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core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Q: How to design a fast n-bit adder?</a:t>
            </a:r>
          </a:p>
          <a:p>
            <a:pPr lvl="1" eaLnBrk="1" hangingPunct="1"/>
            <a:r>
              <a:rPr lang="en-US" altLang="zh-TW" smtClean="0"/>
              <a:t>attach the O(n) carry-chain delay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47577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Skipped part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8: Multi-Operand Addition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we will talk about this at multiplier design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743200"/>
          <a:ext cx="1066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方程式" r:id="rId3" imgW="596900" imgH="431800" progId="Equation.3">
                  <p:embed/>
                </p:oleObj>
              </mc:Choice>
              <mc:Fallback>
                <p:oleObj name="方程式" r:id="rId3" imgW="596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1066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Lab 02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128-bit adder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Lab 02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128-bit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optimization: critical path delay as short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No EDA-tool optimization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Grading: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70%: basic requirement (simulation waveform, synthesis result, timing and area report)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15%: critical path delay (ranking)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15%: your report (How you shorten the critical path delay)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report for Lab 02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block diagram of your final design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How you optimize your design</a:t>
            </a:r>
          </a:p>
          <a:p>
            <a:pPr lvl="1" eaLnBrk="1" hangingPunct="1"/>
            <a:r>
              <a:rPr lang="en-US" altLang="zh-TW" smtClean="0"/>
              <a:t>which style of adder you select? Why?</a:t>
            </a:r>
          </a:p>
          <a:p>
            <a:pPr lvl="1" eaLnBrk="1" hangingPunct="1"/>
            <a:r>
              <a:rPr lang="en-US" altLang="zh-TW" smtClean="0"/>
              <a:t>how you optimize the design parameters?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quantitative</a:t>
            </a:r>
            <a:r>
              <a:rPr lang="en-US" altLang="zh-TW" smtClean="0"/>
              <a:t> reasoning is preferred!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05/19: the lab hour</a:t>
            </a:r>
          </a:p>
          <a:p>
            <a:pPr eaLnBrk="1" hangingPunct="1"/>
            <a:r>
              <a:rPr lang="en-US" altLang="zh-TW" smtClean="0"/>
              <a:t>05/22: </a:t>
            </a:r>
            <a:r>
              <a:rPr lang="en-US" altLang="zh-TW" smtClean="0">
                <a:solidFill>
                  <a:schemeClr val="hlink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False path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990600" y="990600"/>
            <a:ext cx="198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600" u="sng"/>
              <a:t>Appendix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max. clock rate of this circuit?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191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Assume: 10ns delay for MUX/AND/OR</a:t>
            </a:r>
          </a:p>
        </p:txBody>
      </p:sp>
      <p:pic>
        <p:nvPicPr>
          <p:cNvPr id="28676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max. clock rate of this circuit?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3886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Assume: 10ns delay for MUX/AND/OR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Q: How many of you come out the answer 1/40ns?</a:t>
            </a:r>
          </a:p>
        </p:txBody>
      </p:sp>
      <p:pic>
        <p:nvPicPr>
          <p:cNvPr id="29700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Freeform 5"/>
          <p:cNvSpPr>
            <a:spLocks/>
          </p:cNvSpPr>
          <p:nvPr/>
        </p:nvSpPr>
        <p:spPr bwMode="auto">
          <a:xfrm>
            <a:off x="4419600" y="3810000"/>
            <a:ext cx="3962400" cy="609600"/>
          </a:xfrm>
          <a:custGeom>
            <a:avLst/>
            <a:gdLst>
              <a:gd name="T0" fmla="*/ 0 w 2496"/>
              <a:gd name="T1" fmla="*/ 609600 h 384"/>
              <a:gd name="T2" fmla="*/ 1219200 w 2496"/>
              <a:gd name="T3" fmla="*/ 381000 h 384"/>
              <a:gd name="T4" fmla="*/ 2438400 w 2496"/>
              <a:gd name="T5" fmla="*/ 304800 h 384"/>
              <a:gd name="T6" fmla="*/ 3352800 w 2496"/>
              <a:gd name="T7" fmla="*/ 152400 h 384"/>
              <a:gd name="T8" fmla="*/ 3962400 w 2496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384">
                <a:moveTo>
                  <a:pt x="0" y="384"/>
                </a:moveTo>
                <a:cubicBezTo>
                  <a:pt x="256" y="328"/>
                  <a:pt x="512" y="272"/>
                  <a:pt x="768" y="240"/>
                </a:cubicBezTo>
                <a:cubicBezTo>
                  <a:pt x="1024" y="208"/>
                  <a:pt x="1312" y="216"/>
                  <a:pt x="1536" y="192"/>
                </a:cubicBezTo>
                <a:cubicBezTo>
                  <a:pt x="1760" y="168"/>
                  <a:pt x="1952" y="128"/>
                  <a:pt x="2112" y="96"/>
                </a:cubicBezTo>
                <a:cubicBezTo>
                  <a:pt x="2272" y="64"/>
                  <a:pt x="2384" y="32"/>
                  <a:pt x="249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172200" y="4495800"/>
            <a:ext cx="1154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critical path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max. clock rate of this circuit?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3886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Assume: 10ns delay for MUX/AND/OR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r>
              <a:rPr lang="en-US" altLang="zh-TW" sz="2400" smtClean="0"/>
              <a:t>Let’s do some case by case analysis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s=1: 30 ns</a:t>
            </a:r>
          </a:p>
          <a:p>
            <a:pPr lvl="1" eaLnBrk="1" hangingPunct="1"/>
            <a:r>
              <a:rPr lang="en-US" altLang="zh-TW" sz="2000" smtClean="0"/>
              <a:t>s=0</a:t>
            </a:r>
          </a:p>
        </p:txBody>
      </p:sp>
      <p:pic>
        <p:nvPicPr>
          <p:cNvPr id="30724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6172200" y="4495800"/>
            <a:ext cx="1154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critical path</a:t>
            </a:r>
          </a:p>
        </p:txBody>
      </p:sp>
      <p:sp>
        <p:nvSpPr>
          <p:cNvPr id="30726" name="Freeform 7"/>
          <p:cNvSpPr>
            <a:spLocks/>
          </p:cNvSpPr>
          <p:nvPr/>
        </p:nvSpPr>
        <p:spPr bwMode="auto">
          <a:xfrm>
            <a:off x="4572000" y="3746500"/>
            <a:ext cx="4038600" cy="508000"/>
          </a:xfrm>
          <a:custGeom>
            <a:avLst/>
            <a:gdLst>
              <a:gd name="T0" fmla="*/ 0 w 2544"/>
              <a:gd name="T1" fmla="*/ 63500 h 320"/>
              <a:gd name="T2" fmla="*/ 1066800 w 2544"/>
              <a:gd name="T3" fmla="*/ 63500 h 320"/>
              <a:gd name="T4" fmla="*/ 1295400 w 2544"/>
              <a:gd name="T5" fmla="*/ 444500 h 320"/>
              <a:gd name="T6" fmla="*/ 2362200 w 2544"/>
              <a:gd name="T7" fmla="*/ 444500 h 320"/>
              <a:gd name="T8" fmla="*/ 2438400 w 2544"/>
              <a:gd name="T9" fmla="*/ 292100 h 320"/>
              <a:gd name="T10" fmla="*/ 3200400 w 2544"/>
              <a:gd name="T11" fmla="*/ 292100 h 320"/>
              <a:gd name="T12" fmla="*/ 3429000 w 2544"/>
              <a:gd name="T13" fmla="*/ 139700 h 320"/>
              <a:gd name="T14" fmla="*/ 4038600 w 2544"/>
              <a:gd name="T15" fmla="*/ 63500 h 3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44" h="320">
                <a:moveTo>
                  <a:pt x="0" y="40"/>
                </a:moveTo>
                <a:cubicBezTo>
                  <a:pt x="268" y="20"/>
                  <a:pt x="536" y="0"/>
                  <a:pt x="672" y="40"/>
                </a:cubicBezTo>
                <a:cubicBezTo>
                  <a:pt x="808" y="80"/>
                  <a:pt x="680" y="240"/>
                  <a:pt x="816" y="280"/>
                </a:cubicBezTo>
                <a:cubicBezTo>
                  <a:pt x="952" y="320"/>
                  <a:pt x="1368" y="296"/>
                  <a:pt x="1488" y="280"/>
                </a:cubicBezTo>
                <a:cubicBezTo>
                  <a:pt x="1608" y="264"/>
                  <a:pt x="1448" y="200"/>
                  <a:pt x="1536" y="184"/>
                </a:cubicBezTo>
                <a:cubicBezTo>
                  <a:pt x="1624" y="168"/>
                  <a:pt x="1912" y="200"/>
                  <a:pt x="2016" y="184"/>
                </a:cubicBezTo>
                <a:cubicBezTo>
                  <a:pt x="2120" y="168"/>
                  <a:pt x="2072" y="112"/>
                  <a:pt x="2160" y="88"/>
                </a:cubicBezTo>
                <a:cubicBezTo>
                  <a:pt x="2248" y="64"/>
                  <a:pt x="2396" y="52"/>
                  <a:pt x="2544" y="4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max. clock rate of this circuit?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3886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Assume: 10ns delay for MUX/AND/OR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r>
              <a:rPr lang="en-US" altLang="zh-TW" sz="2400" smtClean="0"/>
              <a:t>Let’s do some case by case analysis</a:t>
            </a:r>
          </a:p>
          <a:p>
            <a:pPr lvl="1" eaLnBrk="1" hangingPunct="1"/>
            <a:r>
              <a:rPr lang="en-US" altLang="zh-TW" sz="2000" smtClean="0"/>
              <a:t>s=1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s=0: 30 ns</a:t>
            </a:r>
          </a:p>
        </p:txBody>
      </p:sp>
      <p:pic>
        <p:nvPicPr>
          <p:cNvPr id="31748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172200" y="4495800"/>
            <a:ext cx="1154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critical path</a:t>
            </a:r>
          </a:p>
        </p:txBody>
      </p:sp>
      <p:sp>
        <p:nvSpPr>
          <p:cNvPr id="31750" name="Freeform 7"/>
          <p:cNvSpPr>
            <a:spLocks/>
          </p:cNvSpPr>
          <p:nvPr/>
        </p:nvSpPr>
        <p:spPr bwMode="auto">
          <a:xfrm>
            <a:off x="4343400" y="3479800"/>
            <a:ext cx="4191000" cy="939800"/>
          </a:xfrm>
          <a:custGeom>
            <a:avLst/>
            <a:gdLst>
              <a:gd name="T0" fmla="*/ 0 w 2640"/>
              <a:gd name="T1" fmla="*/ 939800 h 592"/>
              <a:gd name="T2" fmla="*/ 1219200 w 2640"/>
              <a:gd name="T3" fmla="*/ 863600 h 592"/>
              <a:gd name="T4" fmla="*/ 1524000 w 2640"/>
              <a:gd name="T5" fmla="*/ 711200 h 592"/>
              <a:gd name="T6" fmla="*/ 1752600 w 2640"/>
              <a:gd name="T7" fmla="*/ 711200 h 592"/>
              <a:gd name="T8" fmla="*/ 1905000 w 2640"/>
              <a:gd name="T9" fmla="*/ 101600 h 592"/>
              <a:gd name="T10" fmla="*/ 3581400 w 2640"/>
              <a:gd name="T11" fmla="*/ 101600 h 592"/>
              <a:gd name="T12" fmla="*/ 3657600 w 2640"/>
              <a:gd name="T13" fmla="*/ 330200 h 592"/>
              <a:gd name="T14" fmla="*/ 4191000 w 2640"/>
              <a:gd name="T15" fmla="*/ 330200 h 5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40" h="592">
                <a:moveTo>
                  <a:pt x="0" y="592"/>
                </a:moveTo>
                <a:cubicBezTo>
                  <a:pt x="304" y="580"/>
                  <a:pt x="608" y="568"/>
                  <a:pt x="768" y="544"/>
                </a:cubicBezTo>
                <a:cubicBezTo>
                  <a:pt x="928" y="520"/>
                  <a:pt x="904" y="464"/>
                  <a:pt x="960" y="448"/>
                </a:cubicBezTo>
                <a:cubicBezTo>
                  <a:pt x="1016" y="432"/>
                  <a:pt x="1064" y="512"/>
                  <a:pt x="1104" y="448"/>
                </a:cubicBezTo>
                <a:cubicBezTo>
                  <a:pt x="1144" y="384"/>
                  <a:pt x="1008" y="128"/>
                  <a:pt x="1200" y="64"/>
                </a:cubicBezTo>
                <a:cubicBezTo>
                  <a:pt x="1392" y="0"/>
                  <a:pt x="2072" y="40"/>
                  <a:pt x="2256" y="64"/>
                </a:cubicBezTo>
                <a:cubicBezTo>
                  <a:pt x="2440" y="88"/>
                  <a:pt x="2240" y="184"/>
                  <a:pt x="2304" y="208"/>
                </a:cubicBezTo>
                <a:cubicBezTo>
                  <a:pt x="2368" y="232"/>
                  <a:pt x="2504" y="220"/>
                  <a:pt x="2640" y="2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Carry-skip adder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max. clock rate of this circuit?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3886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Assume: 10ns delay for MUX/AND/OR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We never have to wait for delay of this path!</a:t>
            </a:r>
          </a:p>
        </p:txBody>
      </p:sp>
      <p:pic>
        <p:nvPicPr>
          <p:cNvPr id="32772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reeform 5"/>
          <p:cNvSpPr>
            <a:spLocks/>
          </p:cNvSpPr>
          <p:nvPr/>
        </p:nvSpPr>
        <p:spPr bwMode="auto">
          <a:xfrm>
            <a:off x="4419600" y="3810000"/>
            <a:ext cx="3962400" cy="609600"/>
          </a:xfrm>
          <a:custGeom>
            <a:avLst/>
            <a:gdLst>
              <a:gd name="T0" fmla="*/ 0 w 2496"/>
              <a:gd name="T1" fmla="*/ 609600 h 384"/>
              <a:gd name="T2" fmla="*/ 1219200 w 2496"/>
              <a:gd name="T3" fmla="*/ 381000 h 384"/>
              <a:gd name="T4" fmla="*/ 2438400 w 2496"/>
              <a:gd name="T5" fmla="*/ 304800 h 384"/>
              <a:gd name="T6" fmla="*/ 3352800 w 2496"/>
              <a:gd name="T7" fmla="*/ 152400 h 384"/>
              <a:gd name="T8" fmla="*/ 3962400 w 2496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384">
                <a:moveTo>
                  <a:pt x="0" y="384"/>
                </a:moveTo>
                <a:cubicBezTo>
                  <a:pt x="256" y="328"/>
                  <a:pt x="512" y="272"/>
                  <a:pt x="768" y="240"/>
                </a:cubicBezTo>
                <a:cubicBezTo>
                  <a:pt x="1024" y="208"/>
                  <a:pt x="1312" y="216"/>
                  <a:pt x="1536" y="192"/>
                </a:cubicBezTo>
                <a:cubicBezTo>
                  <a:pt x="1760" y="168"/>
                  <a:pt x="1952" y="128"/>
                  <a:pt x="2112" y="96"/>
                </a:cubicBezTo>
                <a:cubicBezTo>
                  <a:pt x="2272" y="64"/>
                  <a:pt x="2384" y="32"/>
                  <a:pt x="249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172200" y="44958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false path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Advanced reading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find the false path automatically?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an active research topic in VLSI design automation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search for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IEEE Explore: </a:t>
            </a:r>
            <a:r>
              <a:rPr lang="en-US" altLang="zh-TW" sz="2400" smtClean="0">
                <a:hlinkClick r:id="rId2"/>
              </a:rPr>
              <a:t>http://ieeexplore.ieee.org</a:t>
            </a: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ACM portal: </a:t>
            </a:r>
            <a:r>
              <a:rPr lang="en-US" altLang="zh-TW" sz="2400" smtClean="0">
                <a:hlinkClick r:id="rId3"/>
              </a:rPr>
              <a:t>http://portal.acm.org</a:t>
            </a: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with keyword “false path”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it yourself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specify the false path?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check the manual of Synopsys Design Compiler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Still this framework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6148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6149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0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2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4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1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5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6232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33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4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2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5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6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3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7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8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4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6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6225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7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5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9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6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0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1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7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7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6218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19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0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8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1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2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9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3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4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0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8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6211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12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3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1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4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5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2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6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7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3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59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6160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6161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6202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203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4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4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5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6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5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7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6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8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7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9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10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2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6193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94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5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8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6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7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9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8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0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9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1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0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01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3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6184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85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6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2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7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8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3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9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4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0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5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1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2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4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6175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76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7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6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8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9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7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0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8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1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9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2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3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5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6166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67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68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0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9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0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1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1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2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2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3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3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generation with recurrence relation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7179" name="Group 8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7210" name="Line 9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1" name="Text Box 10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7212" name="Line 11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3" name="Text Box 12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7180" name="Group 13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7208" name="Line 14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9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7181" name="Group 16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7204" name="Line 17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5" name="Text Box 18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7206" name="Line 19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7" name="Text Box 20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7182" name="Group 21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7200" name="Line 22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1" name="Text Box 23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7202" name="Line 24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3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7183" name="Group 26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7196" name="Line 27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7" name="Text Box 28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7198" name="Line 29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9" name="Text Box 30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7184" name="Group 31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7194" name="Line 3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5" name="Text Box 3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7185" name="Group 34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7192" name="Line 3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3" name="Text Box 3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7186" name="Group 37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7190" name="Line 38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1" name="Text Box 39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7187" name="Group 40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7188" name="Line 41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89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sp>
        <p:nvSpPr>
          <p:cNvPr id="7172" name="AutoShape 43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7173" name="Object 44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方程式" r:id="rId3" imgW="952087" imgH="228501" progId="Equation.3">
                  <p:embed/>
                </p:oleObj>
              </mc:Choice>
              <mc:Fallback>
                <p:oleObj name="方程式" r:id="rId3" imgW="952087" imgH="22850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45"/>
          <p:cNvSpPr>
            <a:spLocks noChangeArrowheads="1"/>
          </p:cNvSpPr>
          <p:nvPr/>
        </p:nvSpPr>
        <p:spPr bwMode="auto">
          <a:xfrm>
            <a:off x="2819400" y="4724400"/>
            <a:ext cx="2590800" cy="1143000"/>
          </a:xfrm>
          <a:prstGeom prst="wedgeRoundRectCallout">
            <a:avLst>
              <a:gd name="adj1" fmla="val 51287"/>
              <a:gd name="adj2" fmla="val -10319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enhance with circuit-level technology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Carry-generation with recurrence relation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657600"/>
            <a:ext cx="77724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gate-level design: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8202" name="Rectangle 7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8204" name="Group 9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8235" name="Line 10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6" name="Text Box 11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8237" name="Line 12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8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8205" name="Group 14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8233" name="Line 1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4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8206" name="Group 17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8229" name="Line 1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0" name="Text Box 19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8231" name="Line 20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2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8207" name="Group 22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8225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6" name="Text Box 24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8227" name="Line 25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8" name="Text Box 2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8208" name="Group 27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8221" name="Line 28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2" name="Text Box 29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8223" name="Line 30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4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8209" name="Group 32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8219" name="Line 33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0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8210" name="Group 35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8217" name="Line 3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8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8211" name="Group 38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8215" name="Line 39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6" name="Text Box 4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8212" name="Group 41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8213" name="Line 4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4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graphicFrame>
        <p:nvGraphicFramePr>
          <p:cNvPr id="8197" name="Object 44"/>
          <p:cNvGraphicFramePr>
            <a:graphicFrameLocks noChangeAspect="1"/>
          </p:cNvGraphicFramePr>
          <p:nvPr/>
        </p:nvGraphicFramePr>
        <p:xfrm>
          <a:off x="533400" y="4495800"/>
          <a:ext cx="80772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r:id="rId3" imgW="5181600" imgH="942975" progId="MSDraw.Drawing.8.2">
                  <p:embed/>
                </p:oleObj>
              </mc:Choice>
              <mc:Fallback>
                <p:oleObj r:id="rId3" imgW="5181600" imgH="942975" progId="MSDraw.Drawing.8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0772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45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8199" name="Object 46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方程式" r:id="rId5" imgW="952087" imgH="228501" progId="Equation.3">
                  <p:embed/>
                </p:oleObj>
              </mc:Choice>
              <mc:Fallback>
                <p:oleObj name="方程式" r:id="rId5" imgW="952087" imgH="22850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Carry-generation with recurrence relation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657600"/>
            <a:ext cx="77724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gate-level design: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9226" name="Rectangle 6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9227" name="Rectangle 7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9228" name="Rectangle 8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9229" name="Group 9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9260" name="Line 10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1" name="Text Box 11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9262" name="Line 12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3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9230" name="Group 14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9258" name="Line 1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9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9231" name="Group 17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9254" name="Line 1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5" name="Text Box 19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9256" name="Line 20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7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9232" name="Group 22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9250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1" name="Text Box 24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9252" name="Line 25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3" name="Text Box 2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9233" name="Group 27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9246" name="Line 28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Text Box 29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9248" name="Line 30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9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9234" name="Group 32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9244" name="Line 33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9235" name="Group 35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9242" name="Line 3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9236" name="Group 38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9240" name="Line 39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1" name="Text Box 4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9237" name="Group 41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9238" name="Line 4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graphicFrame>
        <p:nvGraphicFramePr>
          <p:cNvPr id="9221" name="Object 44"/>
          <p:cNvGraphicFramePr>
            <a:graphicFrameLocks noChangeAspect="1"/>
          </p:cNvGraphicFramePr>
          <p:nvPr/>
        </p:nvGraphicFramePr>
        <p:xfrm>
          <a:off x="533400" y="4495800"/>
          <a:ext cx="80772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r:id="rId3" imgW="5181600" imgH="942975" progId="MSDraw.Drawing.8.2">
                  <p:embed/>
                </p:oleObj>
              </mc:Choice>
              <mc:Fallback>
                <p:oleObj r:id="rId3" imgW="5181600" imgH="942975" progId="MSDraw.Drawing.8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0772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45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9223" name="Object 46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方程式" r:id="rId5" imgW="952087" imgH="228501" progId="Equation.3">
                  <p:embed/>
                </p:oleObj>
              </mc:Choice>
              <mc:Fallback>
                <p:oleObj name="方程式" r:id="rId5" imgW="952087" imgH="22850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AutoShape 47"/>
          <p:cNvSpPr>
            <a:spLocks noChangeArrowheads="1"/>
          </p:cNvSpPr>
          <p:nvPr/>
        </p:nvSpPr>
        <p:spPr bwMode="auto">
          <a:xfrm>
            <a:off x="2743200" y="2895600"/>
            <a:ext cx="4648200" cy="1219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How to accelerate the carry-chain</a:t>
            </a:r>
          </a:p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in gate-level/RTL design?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Observation from your daily life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what will you do if you got blocked on the street?</a:t>
            </a: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609600" y="3352800"/>
          <a:ext cx="7772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3" imgW="5486400" imgH="1600200" progId="MSDraw.Drawing.8.2">
                  <p:embed/>
                </p:oleObj>
              </mc:Choice>
              <mc:Fallback>
                <p:oleObj r:id="rId3" imgW="5486400" imgH="16002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77724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Scheme of the carry-skip adder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914400" y="5638800"/>
            <a:ext cx="72390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7.1     Converting a 16-bit ripple-carry adder into a simple carry-skip adder with 4-bit skip blocks.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304800" y="2286000"/>
          <a:ext cx="861060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3" imgW="5600700" imgH="2143125" progId="MSDraw.Drawing.8.2">
                  <p:embed/>
                </p:oleObj>
              </mc:Choice>
              <mc:Fallback>
                <p:oleObj r:id="rId3" imgW="5600700" imgH="2143125" progId="MSDraw.Drawing.8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61060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61</TotalTime>
  <Words>720</Words>
  <Application>Microsoft Office PowerPoint</Application>
  <PresentationFormat>如螢幕大小 (4:3)</PresentationFormat>
  <Paragraphs>205</Paragraphs>
  <Slides>32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MSDraw.Drawing.8.2</vt:lpstr>
      <vt:lpstr>Carry-Select and Carry-Skip Adders</vt:lpstr>
      <vt:lpstr>The core problem</vt:lpstr>
      <vt:lpstr>Carry-skip adder</vt:lpstr>
      <vt:lpstr>Still this framework</vt:lpstr>
      <vt:lpstr>Carry generation with recurrence relation</vt:lpstr>
      <vt:lpstr>Carry-generation with recurrence relation</vt:lpstr>
      <vt:lpstr>Carry-generation with recurrence relation</vt:lpstr>
      <vt:lpstr>Observation from your daily life</vt:lpstr>
      <vt:lpstr>Scheme of the carry-skip adder</vt:lpstr>
      <vt:lpstr>Analogy</vt:lpstr>
      <vt:lpstr>In-Class Exercise: What’s the Boolean equation?</vt:lpstr>
      <vt:lpstr>Multi-level carry-skip adder</vt:lpstr>
      <vt:lpstr>Carry-Select Adder</vt:lpstr>
      <vt:lpstr>Scheme of carry-select adder</vt:lpstr>
      <vt:lpstr>Multi-level carry-select adder</vt:lpstr>
      <vt:lpstr>Summary of adder design</vt:lpstr>
      <vt:lpstr>How to design a fast adder</vt:lpstr>
      <vt:lpstr>How to design a fast adder</vt:lpstr>
      <vt:lpstr>How to design a fast adder</vt:lpstr>
      <vt:lpstr>Skipped part</vt:lpstr>
      <vt:lpstr>Lab 02</vt:lpstr>
      <vt:lpstr>Lab 02</vt:lpstr>
      <vt:lpstr>Your report for Lab 02</vt:lpstr>
      <vt:lpstr>Schedule</vt:lpstr>
      <vt:lpstr>False path</vt:lpstr>
      <vt:lpstr>Q: max. clock rate of this circuit?</vt:lpstr>
      <vt:lpstr>Q: max. clock rate of this circuit?</vt:lpstr>
      <vt:lpstr>Q: max. clock rate of this circuit?</vt:lpstr>
      <vt:lpstr>Q: max. clock rate of this circuit?</vt:lpstr>
      <vt:lpstr>Q: max. clock rate of this circuit?</vt:lpstr>
      <vt:lpstr>Advanced reading</vt:lpstr>
      <vt:lpstr>Do it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23</cp:revision>
  <cp:lastPrinted>1601-01-01T00:00:00Z</cp:lastPrinted>
  <dcterms:created xsi:type="dcterms:W3CDTF">1601-01-01T00:00:00Z</dcterms:created>
  <dcterms:modified xsi:type="dcterms:W3CDTF">2018-04-26T13:16:15Z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