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9" Type="http://schemas.openxmlformats.org/officeDocument/2006/relationships/image" Target="../media/image41.wmf"/><Relationship Id="rId21" Type="http://schemas.openxmlformats.org/officeDocument/2006/relationships/image" Target="../media/image22.wmf"/><Relationship Id="rId34" Type="http://schemas.openxmlformats.org/officeDocument/2006/relationships/image" Target="../media/image36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38" Type="http://schemas.openxmlformats.org/officeDocument/2006/relationships/image" Target="../media/image40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37" Type="http://schemas.openxmlformats.org/officeDocument/2006/relationships/image" Target="../media/image39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35" Type="http://schemas.openxmlformats.org/officeDocument/2006/relationships/image" Target="../media/image37.wmf"/><Relationship Id="rId8" Type="http://schemas.openxmlformats.org/officeDocument/2006/relationships/image" Target="../media/image9.wmf"/><Relationship Id="rId3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34" Type="http://schemas.openxmlformats.org/officeDocument/2006/relationships/image" Target="../media/image4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35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33" Type="http://schemas.openxmlformats.org/officeDocument/2006/relationships/image" Target="../media/image34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32" Type="http://schemas.openxmlformats.org/officeDocument/2006/relationships/image" Target="../media/image33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31" Type="http://schemas.openxmlformats.org/officeDocument/2006/relationships/image" Target="../media/image32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8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59B381E-85B3-41CB-BDAE-A3205EA632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50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A8909-E949-44D4-9324-CA04047DEF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952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7F33-B49C-441E-BB89-5C0B6D7339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63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41EA-B704-49C5-AEDA-6E4A3BE2B6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299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85E8-A959-4808-A429-2FC79D912F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424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931E6-C592-4844-8FDE-39FD8FAB7D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204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DC91F-DD78-4FF9-A3A0-5F87B40E22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483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38334-8808-4D01-8D49-8A329CDCA7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4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24B5-0E45-4488-AB46-74BA9FC53E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439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7FFA5-5EAE-457D-9B0A-BA02C72E09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987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81EF-3767-4A45-938D-4E47A94329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2654B713-40D5-4207-B657-2FFA760F5A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58.bin"/><Relationship Id="rId42" Type="http://schemas.openxmlformats.org/officeDocument/2006/relationships/oleObject" Target="../embeddings/oleObject169.bin"/><Relationship Id="rId47" Type="http://schemas.openxmlformats.org/officeDocument/2006/relationships/oleObject" Target="../embeddings/oleObject172.bin"/><Relationship Id="rId63" Type="http://schemas.openxmlformats.org/officeDocument/2006/relationships/oleObject" Target="../embeddings/oleObject180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62.bin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66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171.bin"/><Relationship Id="rId53" Type="http://schemas.openxmlformats.org/officeDocument/2006/relationships/oleObject" Target="../embeddings/oleObject175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150.bin"/><Relationship Id="rId61" Type="http://schemas.openxmlformats.org/officeDocument/2006/relationships/oleObject" Target="../embeddings/oleObject179.bin"/><Relationship Id="rId19" Type="http://schemas.openxmlformats.org/officeDocument/2006/relationships/oleObject" Target="../embeddings/oleObject157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65.bin"/><Relationship Id="rId43" Type="http://schemas.openxmlformats.org/officeDocument/2006/relationships/oleObject" Target="../embeddings/oleObject170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183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74.bin"/><Relationship Id="rId3" Type="http://schemas.openxmlformats.org/officeDocument/2006/relationships/oleObject" Target="../embeddings/oleObject14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178.bin"/><Relationship Id="rId67" Type="http://schemas.openxmlformats.org/officeDocument/2006/relationships/oleObject" Target="../embeddings/oleObject182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168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173.bin"/><Relationship Id="rId57" Type="http://schemas.openxmlformats.org/officeDocument/2006/relationships/oleObject" Target="../embeddings/oleObject177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63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18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2.bin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67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17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0.bin"/><Relationship Id="rId42" Type="http://schemas.openxmlformats.org/officeDocument/2006/relationships/oleObject" Target="../embeddings/oleObject21.bin"/><Relationship Id="rId47" Type="http://schemas.openxmlformats.org/officeDocument/2006/relationships/oleObject" Target="../embeddings/oleObject24.bin"/><Relationship Id="rId63" Type="http://schemas.openxmlformats.org/officeDocument/2006/relationships/oleObject" Target="../embeddings/oleObject32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3.bin"/><Relationship Id="rId53" Type="http://schemas.openxmlformats.org/officeDocument/2006/relationships/oleObject" Target="../embeddings/oleObject27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2.bin"/><Relationship Id="rId61" Type="http://schemas.openxmlformats.org/officeDocument/2006/relationships/oleObject" Target="../embeddings/oleObject31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35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6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30.bin"/><Relationship Id="rId67" Type="http://schemas.openxmlformats.org/officeDocument/2006/relationships/oleObject" Target="../embeddings/oleObject34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5.bin"/><Relationship Id="rId57" Type="http://schemas.openxmlformats.org/officeDocument/2006/relationships/oleObject" Target="../embeddings/oleObject29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3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9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8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4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45.bin"/><Relationship Id="rId42" Type="http://schemas.openxmlformats.org/officeDocument/2006/relationships/oleObject" Target="../embeddings/oleObject56.bin"/><Relationship Id="rId47" Type="http://schemas.openxmlformats.org/officeDocument/2006/relationships/oleObject" Target="../embeddings/oleObject59.bin"/><Relationship Id="rId63" Type="http://schemas.openxmlformats.org/officeDocument/2006/relationships/oleObject" Target="../embeddings/oleObject67.bin"/><Relationship Id="rId68" Type="http://schemas.openxmlformats.org/officeDocument/2006/relationships/image" Target="../media/image33.wmf"/><Relationship Id="rId16" Type="http://schemas.openxmlformats.org/officeDocument/2006/relationships/image" Target="../media/image8.wmf"/><Relationship Id="rId11" Type="http://schemas.openxmlformats.org/officeDocument/2006/relationships/oleObject" Target="../embeddings/oleObject40.bin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53.bin"/><Relationship Id="rId53" Type="http://schemas.openxmlformats.org/officeDocument/2006/relationships/oleObject" Target="../embeddings/oleObject62.bin"/><Relationship Id="rId58" Type="http://schemas.openxmlformats.org/officeDocument/2006/relationships/image" Target="../media/image28.wmf"/><Relationship Id="rId74" Type="http://schemas.openxmlformats.org/officeDocument/2006/relationships/image" Target="../media/image37.wmf"/><Relationship Id="rId79" Type="http://schemas.openxmlformats.org/officeDocument/2006/relationships/oleObject" Target="../embeddings/oleObject75.bin"/><Relationship Id="rId5" Type="http://schemas.openxmlformats.org/officeDocument/2006/relationships/oleObject" Target="../embeddings/oleObject37.bin"/><Relationship Id="rId61" Type="http://schemas.openxmlformats.org/officeDocument/2006/relationships/oleObject" Target="../embeddings/oleObject66.bin"/><Relationship Id="rId82" Type="http://schemas.openxmlformats.org/officeDocument/2006/relationships/image" Target="../media/image41.wmf"/><Relationship Id="rId19" Type="http://schemas.openxmlformats.org/officeDocument/2006/relationships/oleObject" Target="../embeddings/oleObject4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52.bin"/><Relationship Id="rId43" Type="http://schemas.openxmlformats.org/officeDocument/2006/relationships/oleObject" Target="../embeddings/oleObject57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70.bin"/><Relationship Id="rId77" Type="http://schemas.openxmlformats.org/officeDocument/2006/relationships/oleObject" Target="../embeddings/oleObject74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61.bin"/><Relationship Id="rId72" Type="http://schemas.openxmlformats.org/officeDocument/2006/relationships/image" Target="../media/image36.wmf"/><Relationship Id="rId80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65.bin"/><Relationship Id="rId67" Type="http://schemas.openxmlformats.org/officeDocument/2006/relationships/oleObject" Target="../embeddings/oleObject69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55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75" Type="http://schemas.openxmlformats.org/officeDocument/2006/relationships/oleObject" Target="../embeddings/oleObject73.bin"/><Relationship Id="rId83" Type="http://schemas.openxmlformats.org/officeDocument/2006/relationships/oleObject" Target="../embeddings/oleObject7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60.bin"/><Relationship Id="rId57" Type="http://schemas.openxmlformats.org/officeDocument/2006/relationships/oleObject" Target="../embeddings/oleObject64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50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35.wmf"/><Relationship Id="rId65" Type="http://schemas.openxmlformats.org/officeDocument/2006/relationships/oleObject" Target="../embeddings/oleObject68.bin"/><Relationship Id="rId73" Type="http://schemas.openxmlformats.org/officeDocument/2006/relationships/oleObject" Target="../embeddings/oleObject72.bin"/><Relationship Id="rId78" Type="http://schemas.openxmlformats.org/officeDocument/2006/relationships/image" Target="../media/image39.wmf"/><Relationship Id="rId81" Type="http://schemas.openxmlformats.org/officeDocument/2006/relationships/oleObject" Target="../embeddings/oleObject7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54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63.bin"/><Relationship Id="rId76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71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49.bin"/><Relationship Id="rId24" Type="http://schemas.openxmlformats.org/officeDocument/2006/relationships/image" Target="../media/image12.wmf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58.bin"/><Relationship Id="rId66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87.bin"/><Relationship Id="rId42" Type="http://schemas.openxmlformats.org/officeDocument/2006/relationships/oleObject" Target="../embeddings/oleObject98.bin"/><Relationship Id="rId47" Type="http://schemas.openxmlformats.org/officeDocument/2006/relationships/oleObject" Target="../embeddings/oleObject101.bin"/><Relationship Id="rId63" Type="http://schemas.openxmlformats.org/officeDocument/2006/relationships/oleObject" Target="../embeddings/oleObject109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80.bin"/><Relationship Id="rId71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91.bin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95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100.bin"/><Relationship Id="rId53" Type="http://schemas.openxmlformats.org/officeDocument/2006/relationships/oleObject" Target="../embeddings/oleObject104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79.bin"/><Relationship Id="rId61" Type="http://schemas.openxmlformats.org/officeDocument/2006/relationships/oleObject" Target="../embeddings/oleObject108.bin"/><Relationship Id="rId19" Type="http://schemas.openxmlformats.org/officeDocument/2006/relationships/oleObject" Target="../embeddings/oleObject86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94.bin"/><Relationship Id="rId43" Type="http://schemas.openxmlformats.org/officeDocument/2006/relationships/oleObject" Target="../embeddings/oleObject99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112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03.bin"/><Relationship Id="rId72" Type="http://schemas.openxmlformats.org/officeDocument/2006/relationships/image" Target="../media/image42.wmf"/><Relationship Id="rId3" Type="http://schemas.openxmlformats.org/officeDocument/2006/relationships/oleObject" Target="../embeddings/oleObject7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3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107.bin"/><Relationship Id="rId67" Type="http://schemas.openxmlformats.org/officeDocument/2006/relationships/oleObject" Target="../embeddings/oleObject111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97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102.bin"/><Relationship Id="rId57" Type="http://schemas.openxmlformats.org/officeDocument/2006/relationships/oleObject" Target="../embeddings/oleObject106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92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35.wmf"/><Relationship Id="rId65" Type="http://schemas.openxmlformats.org/officeDocument/2006/relationships/oleObject" Target="../embeddings/oleObject1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81.bin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96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105.bin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wmf"/><Relationship Id="rId21" Type="http://schemas.openxmlformats.org/officeDocument/2006/relationships/oleObject" Target="../embeddings/oleObject123.bin"/><Relationship Id="rId42" Type="http://schemas.openxmlformats.org/officeDocument/2006/relationships/oleObject" Target="../embeddings/oleObject134.bin"/><Relationship Id="rId47" Type="http://schemas.openxmlformats.org/officeDocument/2006/relationships/oleObject" Target="../embeddings/oleObject137.bin"/><Relationship Id="rId63" Type="http://schemas.openxmlformats.org/officeDocument/2006/relationships/oleObject" Target="../embeddings/oleObject145.bin"/><Relationship Id="rId68" Type="http://schemas.openxmlformats.org/officeDocument/2006/relationships/image" Target="../media/image33.wmf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27.bin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136.bin"/><Relationship Id="rId53" Type="http://schemas.openxmlformats.org/officeDocument/2006/relationships/oleObject" Target="../embeddings/oleObject140.bin"/><Relationship Id="rId58" Type="http://schemas.openxmlformats.org/officeDocument/2006/relationships/image" Target="../media/image28.wmf"/><Relationship Id="rId66" Type="http://schemas.openxmlformats.org/officeDocument/2006/relationships/image" Target="../media/image32.wmf"/><Relationship Id="rId5" Type="http://schemas.openxmlformats.org/officeDocument/2006/relationships/oleObject" Target="../embeddings/oleObject115.bin"/><Relationship Id="rId61" Type="http://schemas.openxmlformats.org/officeDocument/2006/relationships/oleObject" Target="../embeddings/oleObject144.bin"/><Relationship Id="rId19" Type="http://schemas.openxmlformats.org/officeDocument/2006/relationships/oleObject" Target="../embeddings/oleObject122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30.bin"/><Relationship Id="rId43" Type="http://schemas.openxmlformats.org/officeDocument/2006/relationships/oleObject" Target="../embeddings/oleObject135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64" Type="http://schemas.openxmlformats.org/officeDocument/2006/relationships/image" Target="../media/image31.wmf"/><Relationship Id="rId69" Type="http://schemas.openxmlformats.org/officeDocument/2006/relationships/oleObject" Target="../embeddings/oleObject148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139.bin"/><Relationship Id="rId3" Type="http://schemas.openxmlformats.org/officeDocument/2006/relationships/oleObject" Target="../embeddings/oleObject11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143.bin"/><Relationship Id="rId67" Type="http://schemas.openxmlformats.org/officeDocument/2006/relationships/oleObject" Target="../embeddings/oleObject147.bin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133.bin"/><Relationship Id="rId54" Type="http://schemas.openxmlformats.org/officeDocument/2006/relationships/image" Target="../media/image26.wmf"/><Relationship Id="rId62" Type="http://schemas.openxmlformats.org/officeDocument/2006/relationships/image" Target="../media/image30.wmf"/><Relationship Id="rId7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138.bin"/><Relationship Id="rId57" Type="http://schemas.openxmlformats.org/officeDocument/2006/relationships/oleObject" Target="../embeddings/oleObject142.bin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28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Relationship Id="rId65" Type="http://schemas.openxmlformats.org/officeDocument/2006/relationships/oleObject" Target="../embeddings/oleObject14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7.bin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9.wmf"/><Relationship Id="rId39" Type="http://schemas.openxmlformats.org/officeDocument/2006/relationships/oleObject" Target="../embeddings/oleObject132.bin"/><Relationship Id="rId34" Type="http://schemas.openxmlformats.org/officeDocument/2006/relationships/image" Target="../media/image17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14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Manchester Carry Chain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circuit-level technique for fast adder design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33858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03 </a:t>
            </a:r>
            <a:r>
              <a:rPr lang="en-US" altLang="zh-TW" sz="3200" u="sng" dirty="0"/>
              <a:t>(Part </a:t>
            </a:r>
            <a:r>
              <a:rPr lang="en-US" altLang="zh-TW" sz="3200" u="sng" dirty="0" smtClean="0"/>
              <a:t>H)</a:t>
            </a:r>
            <a:endParaRPr lang="en-US" altLang="zh-TW" sz="32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981200"/>
            <a:ext cx="48006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asynchronous circuit design</a:t>
            </a:r>
          </a:p>
          <a:p>
            <a:pPr lvl="1" eaLnBrk="1" hangingPunct="1"/>
            <a:r>
              <a:rPr lang="en-US" altLang="zh-TW" smtClean="0"/>
              <a:t>Sec. 5.3-5.4</a:t>
            </a:r>
          </a:p>
          <a:p>
            <a:pPr lvl="1" eaLnBrk="1" hangingPunct="1"/>
            <a:r>
              <a:rPr lang="en-US" altLang="zh-TW" smtClean="0"/>
              <a:t>(skip)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62000" y="28956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ESL design</a:t>
            </a:r>
          </a:p>
          <a:p>
            <a:pPr algn="ctr" eaLnBrk="1" hangingPunct="1"/>
            <a:r>
              <a:rPr lang="en-US" altLang="zh-TW"/>
              <a:t>(Electronic System Level)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62000" y="34290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RTL design</a:t>
            </a:r>
          </a:p>
          <a:p>
            <a:pPr algn="ctr" eaLnBrk="1" hangingPunct="1"/>
            <a:r>
              <a:rPr lang="en-US" altLang="zh-TW"/>
              <a:t>(Register Transfer Level)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62000" y="3962400"/>
            <a:ext cx="2819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gate-level design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62000" y="44958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circuit-level design</a:t>
            </a:r>
          </a:p>
          <a:p>
            <a:pPr algn="ctr" eaLnBrk="1" hangingPunct="1"/>
            <a:r>
              <a:rPr lang="en-US" altLang="zh-TW"/>
              <a:t>(transistor-level)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62000" y="510540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physical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2057400"/>
            <a:ext cx="4724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Manchester carry-chain (Sec. 5.6)</a:t>
            </a:r>
          </a:p>
          <a:p>
            <a:pPr lvl="1" eaLnBrk="1" hangingPunct="1"/>
            <a:r>
              <a:rPr lang="en-US" altLang="zh-TW" smtClean="0"/>
              <a:t>a dynamic circuit technique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dual-rail logic network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62000" y="2895600"/>
            <a:ext cx="2819400" cy="2743200"/>
            <a:chOff x="480" y="1824"/>
            <a:chExt cx="1776" cy="1728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Reference: a fast full-adder with circuit-level optimization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Uyemura, Introduction to VLSI Circuits and Systems</a:t>
            </a:r>
          </a:p>
          <a:p>
            <a:pPr lvl="1" eaLnBrk="1" hangingPunct="1"/>
            <a:r>
              <a:rPr lang="en-US" altLang="zh-TW" smtClean="0"/>
              <a:t>Sec. 12.1: full-adder with dual-rail logic network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Manchester carry chain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6392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1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6394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2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6396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3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7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16474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6475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76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4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77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78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5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79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80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6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398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16467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6468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69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7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70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71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8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72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73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9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399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16460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6461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62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0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63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64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1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65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66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2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00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16453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16454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55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3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56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57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4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58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59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5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01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16402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16403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16444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16445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46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6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47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48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7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9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8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50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9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51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2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04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16435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16436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37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0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8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39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1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0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2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1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3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42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43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05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16426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16427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28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4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9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30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5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1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6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2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7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3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34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06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16417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16418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19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8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0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21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9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2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0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3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1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4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5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407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16408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16409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10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2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1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16412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3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3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4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4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5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5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6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6389" name="AutoShape 96"/>
          <p:cNvSpPr>
            <a:spLocks noChangeArrowheads="1"/>
          </p:cNvSpPr>
          <p:nvPr/>
        </p:nvSpPr>
        <p:spPr bwMode="auto">
          <a:xfrm>
            <a:off x="1295400" y="2971800"/>
            <a:ext cx="4419600" cy="685800"/>
          </a:xfrm>
          <a:prstGeom prst="wedgeRoundRectCallout">
            <a:avLst>
              <a:gd name="adj1" fmla="val 39509"/>
              <a:gd name="adj2" fmla="val 16990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enhance with circuit-level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Manchester carry-chain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17415" name="Rectangle 4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17416" name="Rectangle 5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17417" name="Rectangle 6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17418" name="Rectangle 7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17419" name="Group 8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17450" name="Line 9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51" name="Text Box 10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17452" name="Line 11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53" name="Text Box 12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17420" name="Group 13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17448" name="Line 14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9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17421" name="Group 16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17444" name="Line 17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5" name="Text Box 18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17446" name="Line 19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7" name="Text Box 20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17422" name="Group 21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17440" name="Line 22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1" name="Text Box 23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17442" name="Line 24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3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17423" name="Group 26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17436" name="Line 27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7" name="Text Box 28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17438" name="Line 29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9" name="Text Box 30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17424" name="Group 31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17434" name="Line 3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5" name="Text Box 3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17425" name="Group 34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17432" name="Line 3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3" name="Text Box 3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17426" name="Group 37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17430" name="Line 38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1" name="Text Box 39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17427" name="Group 40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17428" name="Line 41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9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sp>
        <p:nvSpPr>
          <p:cNvPr id="17412" name="AutoShape 43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17413" name="Object 44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方程式" r:id="rId3" imgW="952087" imgH="228501" progId="Equation.3">
                  <p:embed/>
                </p:oleObj>
              </mc:Choice>
              <mc:Fallback>
                <p:oleObj name="方程式" r:id="rId3" imgW="952087" imgH="22850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AutoShape 45"/>
          <p:cNvSpPr>
            <a:spLocks noChangeArrowheads="1"/>
          </p:cNvSpPr>
          <p:nvPr/>
        </p:nvSpPr>
        <p:spPr bwMode="auto">
          <a:xfrm>
            <a:off x="2819400" y="4724400"/>
            <a:ext cx="2590800" cy="1143000"/>
          </a:xfrm>
          <a:prstGeom prst="wedgeRoundRectCallout">
            <a:avLst>
              <a:gd name="adj1" fmla="val 51287"/>
              <a:gd name="adj2" fmla="val -10319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enhance with circuit-level technology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Manchester carry-chain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657600"/>
            <a:ext cx="77724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gate-level design: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18440" name="Rectangle 5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18441" name="Rectangle 6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18444" name="Group 9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18475" name="Line 10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6" name="Text Box 11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18477" name="Line 12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8" name="Text Box 13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18445" name="Group 14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18473" name="Line 1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18446" name="Group 17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18469" name="Line 1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0" name="Text Box 19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18471" name="Line 20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2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18447" name="Group 22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18465" name="Line 23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6" name="Text Box 24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18467" name="Line 25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8" name="Text Box 26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18448" name="Group 27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18461" name="Line 28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2" name="Text Box 29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18463" name="Line 30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4" name="Text Box 31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18449" name="Group 32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18459" name="Line 33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0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18450" name="Group 35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18457" name="Line 3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58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18451" name="Group 38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18455" name="Line 39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56" name="Text Box 4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18452" name="Group 41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18453" name="Line 4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54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graphicFrame>
        <p:nvGraphicFramePr>
          <p:cNvPr id="18437" name="Object 44"/>
          <p:cNvGraphicFramePr>
            <a:graphicFrameLocks noChangeAspect="1"/>
          </p:cNvGraphicFramePr>
          <p:nvPr/>
        </p:nvGraphicFramePr>
        <p:xfrm>
          <a:off x="533400" y="4495800"/>
          <a:ext cx="80772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r:id="rId3" imgW="5181600" imgH="942975" progId="MSDraw.Drawing.8.2">
                  <p:embed/>
                </p:oleObj>
              </mc:Choice>
              <mc:Fallback>
                <p:oleObj r:id="rId3" imgW="5181600" imgH="942975" progId="MSDraw.Drawing.8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0772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AutoShape 45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18439" name="Object 46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方程式" r:id="rId5" imgW="952087" imgH="228501" progId="Equation.3">
                  <p:embed/>
                </p:oleObj>
              </mc:Choice>
              <mc:Fallback>
                <p:oleObj name="方程式" r:id="rId5" imgW="952087" imgH="228501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Manchester carry-chain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4800600"/>
            <a:ext cx="3697288" cy="133191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Q: Do you will something odd?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19512" name="Rectangle 5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19513" name="Rectangle 6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19514" name="Rectangle 7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19515" name="Rectangle 8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19516" name="Group 9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19547" name="Line 10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48" name="Text Box 11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19549" name="Line 12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50" name="Text Box 13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19517" name="Group 14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19545" name="Line 1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46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19518" name="Group 17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19541" name="Line 1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42" name="Text Box 19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19543" name="Line 20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44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19519" name="Group 22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19537" name="Line 23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38" name="Text Box 24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19539" name="Line 25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40" name="Text Box 26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19520" name="Group 27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19533" name="Line 28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34" name="Text Box 29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19535" name="Line 30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36" name="Text Box 31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19521" name="Group 32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19531" name="Line 33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32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19522" name="Group 35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19529" name="Line 3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30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19523" name="Group 38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19527" name="Line 39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28" name="Text Box 4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19524" name="Group 41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19525" name="Line 4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26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sp>
        <p:nvSpPr>
          <p:cNvPr id="19461" name="AutoShape 44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19462" name="Object 45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方程式" r:id="rId3" imgW="952087" imgH="228501" progId="Equation.3">
                  <p:embed/>
                </p:oleObj>
              </mc:Choice>
              <mc:Fallback>
                <p:oleObj name="方程式" r:id="rId3" imgW="952087" imgH="228501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AutoShape 46"/>
          <p:cNvSpPr>
            <a:spLocks noChangeArrowheads="1"/>
          </p:cNvSpPr>
          <p:nvPr/>
        </p:nvSpPr>
        <p:spPr bwMode="auto">
          <a:xfrm>
            <a:off x="762000" y="3581400"/>
            <a:ext cx="3962400" cy="2667000"/>
          </a:xfrm>
          <a:prstGeom prst="wedgeRoundRectCallout">
            <a:avLst>
              <a:gd name="adj1" fmla="val 68148"/>
              <a:gd name="adj2" fmla="val -2994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000">
              <a:solidFill>
                <a:schemeClr val="hlink"/>
              </a:solidFill>
            </a:endParaRPr>
          </a:p>
        </p:txBody>
      </p:sp>
      <p:grpSp>
        <p:nvGrpSpPr>
          <p:cNvPr id="19464" name="Group 47"/>
          <p:cNvGrpSpPr>
            <a:grpSpLocks/>
          </p:cNvGrpSpPr>
          <p:nvPr/>
        </p:nvGrpSpPr>
        <p:grpSpPr bwMode="auto">
          <a:xfrm>
            <a:off x="1143000" y="3733800"/>
            <a:ext cx="3289300" cy="2263775"/>
            <a:chOff x="3058" y="1308"/>
            <a:chExt cx="3252" cy="2226"/>
          </a:xfrm>
        </p:grpSpPr>
        <p:sp>
          <p:nvSpPr>
            <p:cNvPr id="19466" name="Line 48"/>
            <p:cNvSpPr>
              <a:spLocks noChangeShapeType="1"/>
            </p:cNvSpPr>
            <p:nvPr/>
          </p:nvSpPr>
          <p:spPr bwMode="auto">
            <a:xfrm>
              <a:off x="3388" y="1960"/>
              <a:ext cx="190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7" name="Rectangle 49"/>
            <p:cNvSpPr>
              <a:spLocks noChangeArrowheads="1"/>
            </p:cNvSpPr>
            <p:nvPr/>
          </p:nvSpPr>
          <p:spPr bwMode="auto">
            <a:xfrm>
              <a:off x="3058" y="1811"/>
              <a:ext cx="15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c'</a:t>
              </a:r>
              <a:endParaRPr lang="en-US" altLang="zh-TW"/>
            </a:p>
          </p:txBody>
        </p:sp>
        <p:sp>
          <p:nvSpPr>
            <p:cNvPr id="19468" name="Rectangle 50"/>
            <p:cNvSpPr>
              <a:spLocks noChangeArrowheads="1"/>
            </p:cNvSpPr>
            <p:nvPr/>
          </p:nvSpPr>
          <p:spPr bwMode="auto">
            <a:xfrm>
              <a:off x="3163" y="1878"/>
              <a:ext cx="25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i+1</a:t>
              </a:r>
              <a:endParaRPr lang="en-US" altLang="zh-TW"/>
            </a:p>
          </p:txBody>
        </p:sp>
        <p:sp>
          <p:nvSpPr>
            <p:cNvPr id="19469" name="Rectangle 51"/>
            <p:cNvSpPr>
              <a:spLocks noChangeArrowheads="1"/>
            </p:cNvSpPr>
            <p:nvPr/>
          </p:nvSpPr>
          <p:spPr bwMode="auto">
            <a:xfrm>
              <a:off x="5442" y="1890"/>
              <a:ext cx="5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</a:t>
              </a:r>
              <a:endParaRPr lang="en-US" altLang="zh-TW"/>
            </a:p>
          </p:txBody>
        </p:sp>
        <p:sp>
          <p:nvSpPr>
            <p:cNvPr id="19470" name="Rectangle 52"/>
            <p:cNvSpPr>
              <a:spLocks noChangeArrowheads="1"/>
            </p:cNvSpPr>
            <p:nvPr/>
          </p:nvSpPr>
          <p:spPr bwMode="auto">
            <a:xfrm>
              <a:off x="5349" y="1825"/>
              <a:ext cx="15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c'</a:t>
              </a:r>
              <a:endParaRPr lang="en-US" altLang="zh-TW"/>
            </a:p>
          </p:txBody>
        </p:sp>
        <p:sp>
          <p:nvSpPr>
            <p:cNvPr id="19471" name="Rectangle 53"/>
            <p:cNvSpPr>
              <a:spLocks noChangeArrowheads="1"/>
            </p:cNvSpPr>
            <p:nvPr/>
          </p:nvSpPr>
          <p:spPr bwMode="auto">
            <a:xfrm>
              <a:off x="4698" y="1967"/>
              <a:ext cx="256" cy="67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2" name="Line 54"/>
            <p:cNvSpPr>
              <a:spLocks noChangeShapeType="1"/>
            </p:cNvSpPr>
            <p:nvPr/>
          </p:nvSpPr>
          <p:spPr bwMode="auto">
            <a:xfrm>
              <a:off x="4691" y="2068"/>
              <a:ext cx="27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3" name="Line 55"/>
            <p:cNvSpPr>
              <a:spLocks noChangeShapeType="1"/>
            </p:cNvSpPr>
            <p:nvPr/>
          </p:nvSpPr>
          <p:spPr bwMode="auto">
            <a:xfrm>
              <a:off x="4826" y="2068"/>
              <a:ext cx="0" cy="17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4" name="Rectangle 56"/>
            <p:cNvSpPr>
              <a:spLocks noChangeArrowheads="1"/>
            </p:cNvSpPr>
            <p:nvPr/>
          </p:nvSpPr>
          <p:spPr bwMode="auto">
            <a:xfrm>
              <a:off x="4706" y="1919"/>
              <a:ext cx="240" cy="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19475" name="Group 57"/>
            <p:cNvGrpSpPr>
              <a:grpSpLocks/>
            </p:cNvGrpSpPr>
            <p:nvPr/>
          </p:nvGrpSpPr>
          <p:grpSpPr bwMode="auto">
            <a:xfrm>
              <a:off x="4002" y="1349"/>
              <a:ext cx="480" cy="611"/>
              <a:chOff x="4002" y="1349"/>
              <a:chExt cx="480" cy="611"/>
            </a:xfrm>
          </p:grpSpPr>
          <p:sp>
            <p:nvSpPr>
              <p:cNvPr id="19507" name="Line 58"/>
              <p:cNvSpPr>
                <a:spLocks noChangeShapeType="1"/>
              </p:cNvSpPr>
              <p:nvPr/>
            </p:nvSpPr>
            <p:spPr bwMode="auto">
              <a:xfrm>
                <a:off x="4437" y="1349"/>
                <a:ext cx="0" cy="61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08" name="Rectangle 59"/>
              <p:cNvSpPr>
                <a:spLocks noChangeArrowheads="1"/>
              </p:cNvSpPr>
              <p:nvPr/>
            </p:nvSpPr>
            <p:spPr bwMode="auto">
              <a:xfrm>
                <a:off x="4354" y="1560"/>
                <a:ext cx="91" cy="189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509" name="Line 60"/>
              <p:cNvSpPr>
                <a:spLocks noChangeShapeType="1"/>
              </p:cNvSpPr>
              <p:nvPr/>
            </p:nvSpPr>
            <p:spPr bwMode="auto">
              <a:xfrm>
                <a:off x="4302" y="1553"/>
                <a:ext cx="0" cy="19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10" name="Line 61"/>
              <p:cNvSpPr>
                <a:spLocks noChangeShapeType="1"/>
              </p:cNvSpPr>
              <p:nvPr/>
            </p:nvSpPr>
            <p:spPr bwMode="auto">
              <a:xfrm flipH="1">
                <a:off x="4002" y="1648"/>
                <a:ext cx="3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11" name="Rectangle 62"/>
              <p:cNvSpPr>
                <a:spLocks noChangeArrowheads="1"/>
              </p:cNvSpPr>
              <p:nvPr/>
            </p:nvSpPr>
            <p:spPr bwMode="auto">
              <a:xfrm>
                <a:off x="4407" y="1566"/>
                <a:ext cx="75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9476" name="Group 63"/>
            <p:cNvGrpSpPr>
              <a:grpSpLocks/>
            </p:cNvGrpSpPr>
            <p:nvPr/>
          </p:nvGrpSpPr>
          <p:grpSpPr bwMode="auto">
            <a:xfrm>
              <a:off x="4002" y="1973"/>
              <a:ext cx="480" cy="611"/>
              <a:chOff x="4002" y="1973"/>
              <a:chExt cx="480" cy="611"/>
            </a:xfrm>
          </p:grpSpPr>
          <p:sp>
            <p:nvSpPr>
              <p:cNvPr id="19502" name="Line 64"/>
              <p:cNvSpPr>
                <a:spLocks noChangeShapeType="1"/>
              </p:cNvSpPr>
              <p:nvPr/>
            </p:nvSpPr>
            <p:spPr bwMode="auto">
              <a:xfrm>
                <a:off x="4437" y="1973"/>
                <a:ext cx="0" cy="61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03" name="Rectangle 65"/>
              <p:cNvSpPr>
                <a:spLocks noChangeArrowheads="1"/>
              </p:cNvSpPr>
              <p:nvPr/>
            </p:nvSpPr>
            <p:spPr bwMode="auto">
              <a:xfrm>
                <a:off x="4354" y="2184"/>
                <a:ext cx="91" cy="189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504" name="Line 66"/>
              <p:cNvSpPr>
                <a:spLocks noChangeShapeType="1"/>
              </p:cNvSpPr>
              <p:nvPr/>
            </p:nvSpPr>
            <p:spPr bwMode="auto">
              <a:xfrm>
                <a:off x="4302" y="2177"/>
                <a:ext cx="0" cy="19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05" name="Line 67"/>
              <p:cNvSpPr>
                <a:spLocks noChangeShapeType="1"/>
              </p:cNvSpPr>
              <p:nvPr/>
            </p:nvSpPr>
            <p:spPr bwMode="auto">
              <a:xfrm flipH="1">
                <a:off x="4002" y="2272"/>
                <a:ext cx="3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06" name="Rectangle 68"/>
              <p:cNvSpPr>
                <a:spLocks noChangeArrowheads="1"/>
              </p:cNvSpPr>
              <p:nvPr/>
            </p:nvSpPr>
            <p:spPr bwMode="auto">
              <a:xfrm>
                <a:off x="4407" y="2190"/>
                <a:ext cx="75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9477" name="Group 69"/>
            <p:cNvGrpSpPr>
              <a:grpSpLocks/>
            </p:cNvGrpSpPr>
            <p:nvPr/>
          </p:nvGrpSpPr>
          <p:grpSpPr bwMode="auto">
            <a:xfrm>
              <a:off x="4002" y="2461"/>
              <a:ext cx="480" cy="611"/>
              <a:chOff x="4002" y="2461"/>
              <a:chExt cx="480" cy="611"/>
            </a:xfrm>
          </p:grpSpPr>
          <p:sp>
            <p:nvSpPr>
              <p:cNvPr id="19497" name="Line 70"/>
              <p:cNvSpPr>
                <a:spLocks noChangeShapeType="1"/>
              </p:cNvSpPr>
              <p:nvPr/>
            </p:nvSpPr>
            <p:spPr bwMode="auto">
              <a:xfrm>
                <a:off x="4437" y="2461"/>
                <a:ext cx="0" cy="61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8" name="Rectangle 71"/>
              <p:cNvSpPr>
                <a:spLocks noChangeArrowheads="1"/>
              </p:cNvSpPr>
              <p:nvPr/>
            </p:nvSpPr>
            <p:spPr bwMode="auto">
              <a:xfrm>
                <a:off x="4354" y="2672"/>
                <a:ext cx="91" cy="189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9499" name="Line 72"/>
              <p:cNvSpPr>
                <a:spLocks noChangeShapeType="1"/>
              </p:cNvSpPr>
              <p:nvPr/>
            </p:nvSpPr>
            <p:spPr bwMode="auto">
              <a:xfrm>
                <a:off x="4302" y="2665"/>
                <a:ext cx="0" cy="19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00" name="Line 73"/>
              <p:cNvSpPr>
                <a:spLocks noChangeShapeType="1"/>
              </p:cNvSpPr>
              <p:nvPr/>
            </p:nvSpPr>
            <p:spPr bwMode="auto">
              <a:xfrm flipH="1">
                <a:off x="4002" y="2760"/>
                <a:ext cx="3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01" name="Rectangle 74"/>
              <p:cNvSpPr>
                <a:spLocks noChangeArrowheads="1"/>
              </p:cNvSpPr>
              <p:nvPr/>
            </p:nvSpPr>
            <p:spPr bwMode="auto">
              <a:xfrm>
                <a:off x="4407" y="2678"/>
                <a:ext cx="75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9478" name="Oval 75"/>
            <p:cNvSpPr>
              <a:spLocks noChangeArrowheads="1"/>
            </p:cNvSpPr>
            <p:nvPr/>
          </p:nvSpPr>
          <p:spPr bwMode="auto">
            <a:xfrm>
              <a:off x="4219" y="1614"/>
              <a:ext cx="76" cy="67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9" name="Rectangle 76"/>
            <p:cNvSpPr>
              <a:spLocks noChangeArrowheads="1"/>
            </p:cNvSpPr>
            <p:nvPr/>
          </p:nvSpPr>
          <p:spPr bwMode="auto">
            <a:xfrm>
              <a:off x="3104" y="2677"/>
              <a:ext cx="51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>
                  <a:solidFill>
                    <a:srgbClr val="000000"/>
                  </a:solidFill>
                </a:rPr>
                <a:t>Clock</a:t>
              </a:r>
              <a:endParaRPr lang="en-US" altLang="zh-TW"/>
            </a:p>
          </p:txBody>
        </p:sp>
        <p:sp>
          <p:nvSpPr>
            <p:cNvPr id="19480" name="Rectangle 77"/>
            <p:cNvSpPr>
              <a:spLocks noChangeArrowheads="1"/>
            </p:cNvSpPr>
            <p:nvPr/>
          </p:nvSpPr>
          <p:spPr bwMode="auto">
            <a:xfrm>
              <a:off x="4857" y="2298"/>
              <a:ext cx="5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</a:t>
              </a:r>
              <a:endParaRPr lang="en-US" altLang="zh-TW"/>
            </a:p>
          </p:txBody>
        </p:sp>
        <p:sp>
          <p:nvSpPr>
            <p:cNvPr id="19481" name="Rectangle 78"/>
            <p:cNvSpPr>
              <a:spLocks noChangeArrowheads="1"/>
            </p:cNvSpPr>
            <p:nvPr/>
          </p:nvSpPr>
          <p:spPr bwMode="auto">
            <a:xfrm>
              <a:off x="4751" y="2231"/>
              <a:ext cx="12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p</a:t>
              </a:r>
              <a:endParaRPr lang="en-US" altLang="zh-TW"/>
            </a:p>
          </p:txBody>
        </p:sp>
        <p:sp>
          <p:nvSpPr>
            <p:cNvPr id="19482" name="Line 79"/>
            <p:cNvSpPr>
              <a:spLocks noChangeShapeType="1"/>
            </p:cNvSpPr>
            <p:nvPr/>
          </p:nvSpPr>
          <p:spPr bwMode="auto">
            <a:xfrm>
              <a:off x="4317" y="1349"/>
              <a:ext cx="24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3" name="Freeform 80"/>
            <p:cNvSpPr>
              <a:spLocks/>
            </p:cNvSpPr>
            <p:nvPr/>
          </p:nvSpPr>
          <p:spPr bwMode="auto">
            <a:xfrm>
              <a:off x="4317" y="3085"/>
              <a:ext cx="240" cy="109"/>
            </a:xfrm>
            <a:custGeom>
              <a:avLst/>
              <a:gdLst>
                <a:gd name="T0" fmla="*/ 0 w 240"/>
                <a:gd name="T1" fmla="*/ 0 h 109"/>
                <a:gd name="T2" fmla="*/ 240 w 240"/>
                <a:gd name="T3" fmla="*/ 0 h 109"/>
                <a:gd name="T4" fmla="*/ 120 w 240"/>
                <a:gd name="T5" fmla="*/ 109 h 109"/>
                <a:gd name="T6" fmla="*/ 120 w 240"/>
                <a:gd name="T7" fmla="*/ 109 h 109"/>
                <a:gd name="T8" fmla="*/ 105 w 240"/>
                <a:gd name="T9" fmla="*/ 109 h 109"/>
                <a:gd name="T10" fmla="*/ 0 w 240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0" h="109">
                  <a:moveTo>
                    <a:pt x="0" y="0"/>
                  </a:moveTo>
                  <a:lnTo>
                    <a:pt x="240" y="0"/>
                  </a:lnTo>
                  <a:lnTo>
                    <a:pt x="120" y="109"/>
                  </a:lnTo>
                  <a:lnTo>
                    <a:pt x="10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4" name="AutoShape 81"/>
            <p:cNvSpPr>
              <a:spLocks noChangeArrowheads="1"/>
            </p:cNvSpPr>
            <p:nvPr/>
          </p:nvSpPr>
          <p:spPr bwMode="auto">
            <a:xfrm>
              <a:off x="4414" y="1953"/>
              <a:ext cx="46" cy="40"/>
            </a:xfrm>
            <a:prstGeom prst="roundRect">
              <a:avLst>
                <a:gd name="adj" fmla="val 75000"/>
              </a:avLst>
            </a:pr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85" name="Line 82"/>
            <p:cNvSpPr>
              <a:spLocks noChangeShapeType="1"/>
            </p:cNvSpPr>
            <p:nvPr/>
          </p:nvSpPr>
          <p:spPr bwMode="auto">
            <a:xfrm flipH="1">
              <a:off x="3537" y="2760"/>
              <a:ext cx="57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6" name="Line 83"/>
            <p:cNvSpPr>
              <a:spLocks noChangeShapeType="1"/>
            </p:cNvSpPr>
            <p:nvPr/>
          </p:nvSpPr>
          <p:spPr bwMode="auto">
            <a:xfrm flipV="1">
              <a:off x="3777" y="1661"/>
              <a:ext cx="0" cy="109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7" name="Line 84"/>
            <p:cNvSpPr>
              <a:spLocks noChangeShapeType="1"/>
            </p:cNvSpPr>
            <p:nvPr/>
          </p:nvSpPr>
          <p:spPr bwMode="auto">
            <a:xfrm flipH="1">
              <a:off x="3777" y="1648"/>
              <a:ext cx="27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8" name="AutoShape 85"/>
            <p:cNvSpPr>
              <a:spLocks noChangeArrowheads="1"/>
            </p:cNvSpPr>
            <p:nvPr/>
          </p:nvSpPr>
          <p:spPr bwMode="auto">
            <a:xfrm>
              <a:off x="3754" y="2740"/>
              <a:ext cx="46" cy="40"/>
            </a:xfrm>
            <a:prstGeom prst="roundRect">
              <a:avLst>
                <a:gd name="adj" fmla="val 75000"/>
              </a:avLst>
            </a:pr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89" name="Rectangle 86"/>
            <p:cNvSpPr>
              <a:spLocks noChangeArrowheads="1"/>
            </p:cNvSpPr>
            <p:nvPr/>
          </p:nvSpPr>
          <p:spPr bwMode="auto">
            <a:xfrm>
              <a:off x="4632" y="1308"/>
              <a:ext cx="18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V</a:t>
              </a:r>
              <a:endParaRPr lang="en-US" altLang="zh-TW"/>
            </a:p>
          </p:txBody>
        </p:sp>
        <p:sp>
          <p:nvSpPr>
            <p:cNvPr id="19490" name="Rectangle 87"/>
            <p:cNvSpPr>
              <a:spLocks noChangeArrowheads="1"/>
            </p:cNvSpPr>
            <p:nvPr/>
          </p:nvSpPr>
          <p:spPr bwMode="auto">
            <a:xfrm>
              <a:off x="4751" y="1363"/>
              <a:ext cx="27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DD</a:t>
              </a:r>
              <a:endParaRPr lang="en-US" altLang="zh-TW"/>
            </a:p>
          </p:txBody>
        </p:sp>
        <p:sp>
          <p:nvSpPr>
            <p:cNvPr id="19491" name="Rectangle 88"/>
            <p:cNvSpPr>
              <a:spLocks noChangeArrowheads="1"/>
            </p:cNvSpPr>
            <p:nvPr/>
          </p:nvSpPr>
          <p:spPr bwMode="auto">
            <a:xfrm>
              <a:off x="4632" y="3003"/>
              <a:ext cx="18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V</a:t>
              </a:r>
              <a:endParaRPr lang="en-US" altLang="zh-TW"/>
            </a:p>
          </p:txBody>
        </p:sp>
        <p:sp>
          <p:nvSpPr>
            <p:cNvPr id="19492" name="Rectangle 89"/>
            <p:cNvSpPr>
              <a:spLocks noChangeArrowheads="1"/>
            </p:cNvSpPr>
            <p:nvPr/>
          </p:nvSpPr>
          <p:spPr bwMode="auto">
            <a:xfrm>
              <a:off x="4751" y="3058"/>
              <a:ext cx="21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SS</a:t>
              </a:r>
              <a:endParaRPr lang="en-US" altLang="zh-TW"/>
            </a:p>
          </p:txBody>
        </p:sp>
        <p:sp>
          <p:nvSpPr>
            <p:cNvPr id="19493" name="Rectangle 90"/>
            <p:cNvSpPr>
              <a:spLocks noChangeArrowheads="1"/>
            </p:cNvSpPr>
            <p:nvPr/>
          </p:nvSpPr>
          <p:spPr bwMode="auto">
            <a:xfrm>
              <a:off x="3987" y="2136"/>
              <a:ext cx="165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94" name="Rectangle 91"/>
            <p:cNvSpPr>
              <a:spLocks noChangeArrowheads="1"/>
            </p:cNvSpPr>
            <p:nvPr/>
          </p:nvSpPr>
          <p:spPr bwMode="auto">
            <a:xfrm>
              <a:off x="4077" y="2190"/>
              <a:ext cx="5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</a:t>
              </a:r>
              <a:endParaRPr lang="en-US" altLang="zh-TW"/>
            </a:p>
          </p:txBody>
        </p:sp>
        <p:sp>
          <p:nvSpPr>
            <p:cNvPr id="19495" name="Rectangle 92"/>
            <p:cNvSpPr>
              <a:spLocks noChangeArrowheads="1"/>
            </p:cNvSpPr>
            <p:nvPr/>
          </p:nvSpPr>
          <p:spPr bwMode="auto">
            <a:xfrm>
              <a:off x="3973" y="2121"/>
              <a:ext cx="12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g</a:t>
              </a:r>
              <a:endParaRPr lang="en-US" altLang="zh-TW"/>
            </a:p>
          </p:txBody>
        </p:sp>
        <p:sp>
          <p:nvSpPr>
            <p:cNvPr id="19496" name="Rectangle 93"/>
            <p:cNvSpPr>
              <a:spLocks noChangeArrowheads="1"/>
            </p:cNvSpPr>
            <p:nvPr/>
          </p:nvSpPr>
          <p:spPr bwMode="auto">
            <a:xfrm>
              <a:off x="3163" y="3234"/>
              <a:ext cx="314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(b) Possible CMOS realization.</a:t>
              </a:r>
              <a:endParaRPr lang="en-US" altLang="zh-TW"/>
            </a:p>
          </p:txBody>
        </p:sp>
      </p:grpSp>
      <p:sp>
        <p:nvSpPr>
          <p:cNvPr id="19465" name="Text Box 94"/>
          <p:cNvSpPr txBox="1">
            <a:spLocks noChangeArrowheads="1"/>
          </p:cNvSpPr>
          <p:nvPr/>
        </p:nvSpPr>
        <p:spPr bwMode="auto">
          <a:xfrm>
            <a:off x="457200" y="6324600"/>
            <a:ext cx="60960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5.13     One stage in a Manchester carry chain.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Manchester carry-chain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4800600"/>
            <a:ext cx="3697288" cy="133191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Q: Do you will something odd?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20538" name="Rectangle 5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20539" name="Rectangle 6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20540" name="Rectangle 7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20541" name="Rectangle 8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20542" name="Group 9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20573" name="Line 10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4" name="Text Box 11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20575" name="Line 12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6" name="Text Box 13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20543" name="Group 14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20571" name="Line 1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2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20544" name="Group 17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20567" name="Line 1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8" name="Text Box 19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20569" name="Line 20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0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20545" name="Group 22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20563" name="Line 23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4" name="Text Box 24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20565" name="Line 25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6" name="Text Box 26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20546" name="Group 27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20559" name="Line 28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0" name="Text Box 29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20561" name="Line 30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2" name="Text Box 31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20547" name="Group 32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20557" name="Line 33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8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20548" name="Group 35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20555" name="Line 3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6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20549" name="Group 38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20553" name="Line 39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4" name="Text Box 4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20550" name="Group 41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20551" name="Line 4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52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sp>
        <p:nvSpPr>
          <p:cNvPr id="20485" name="AutoShape 44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20486" name="Object 45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方程式" r:id="rId3" imgW="952087" imgH="228501" progId="Equation.3">
                  <p:embed/>
                </p:oleObj>
              </mc:Choice>
              <mc:Fallback>
                <p:oleObj name="方程式" r:id="rId3" imgW="952087" imgH="228501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AutoShape 46"/>
          <p:cNvSpPr>
            <a:spLocks noChangeArrowheads="1"/>
          </p:cNvSpPr>
          <p:nvPr/>
        </p:nvSpPr>
        <p:spPr bwMode="auto">
          <a:xfrm>
            <a:off x="762000" y="3581400"/>
            <a:ext cx="3962400" cy="2667000"/>
          </a:xfrm>
          <a:prstGeom prst="wedgeRoundRectCallout">
            <a:avLst>
              <a:gd name="adj1" fmla="val 68148"/>
              <a:gd name="adj2" fmla="val -2994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000">
              <a:solidFill>
                <a:schemeClr val="hlink"/>
              </a:solidFill>
            </a:endParaRPr>
          </a:p>
        </p:txBody>
      </p:sp>
      <p:grpSp>
        <p:nvGrpSpPr>
          <p:cNvPr id="20488" name="Group 47"/>
          <p:cNvGrpSpPr>
            <a:grpSpLocks/>
          </p:cNvGrpSpPr>
          <p:nvPr/>
        </p:nvGrpSpPr>
        <p:grpSpPr bwMode="auto">
          <a:xfrm>
            <a:off x="1143000" y="3733800"/>
            <a:ext cx="3289300" cy="2263775"/>
            <a:chOff x="3058" y="1308"/>
            <a:chExt cx="3252" cy="2226"/>
          </a:xfrm>
        </p:grpSpPr>
        <p:sp>
          <p:nvSpPr>
            <p:cNvPr id="20492" name="Line 48"/>
            <p:cNvSpPr>
              <a:spLocks noChangeShapeType="1"/>
            </p:cNvSpPr>
            <p:nvPr/>
          </p:nvSpPr>
          <p:spPr bwMode="auto">
            <a:xfrm>
              <a:off x="3388" y="1960"/>
              <a:ext cx="190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Rectangle 49"/>
            <p:cNvSpPr>
              <a:spLocks noChangeArrowheads="1"/>
            </p:cNvSpPr>
            <p:nvPr/>
          </p:nvSpPr>
          <p:spPr bwMode="auto">
            <a:xfrm>
              <a:off x="3058" y="1811"/>
              <a:ext cx="15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c'</a:t>
              </a:r>
              <a:endParaRPr lang="en-US" altLang="zh-TW"/>
            </a:p>
          </p:txBody>
        </p:sp>
        <p:sp>
          <p:nvSpPr>
            <p:cNvPr id="20494" name="Rectangle 50"/>
            <p:cNvSpPr>
              <a:spLocks noChangeArrowheads="1"/>
            </p:cNvSpPr>
            <p:nvPr/>
          </p:nvSpPr>
          <p:spPr bwMode="auto">
            <a:xfrm>
              <a:off x="3163" y="1878"/>
              <a:ext cx="25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i+1</a:t>
              </a:r>
              <a:endParaRPr lang="en-US" altLang="zh-TW"/>
            </a:p>
          </p:txBody>
        </p:sp>
        <p:sp>
          <p:nvSpPr>
            <p:cNvPr id="20495" name="Rectangle 51"/>
            <p:cNvSpPr>
              <a:spLocks noChangeArrowheads="1"/>
            </p:cNvSpPr>
            <p:nvPr/>
          </p:nvSpPr>
          <p:spPr bwMode="auto">
            <a:xfrm>
              <a:off x="5442" y="1890"/>
              <a:ext cx="5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</a:t>
              </a:r>
              <a:endParaRPr lang="en-US" altLang="zh-TW"/>
            </a:p>
          </p:txBody>
        </p:sp>
        <p:sp>
          <p:nvSpPr>
            <p:cNvPr id="20496" name="Rectangle 52"/>
            <p:cNvSpPr>
              <a:spLocks noChangeArrowheads="1"/>
            </p:cNvSpPr>
            <p:nvPr/>
          </p:nvSpPr>
          <p:spPr bwMode="auto">
            <a:xfrm>
              <a:off x="5349" y="1825"/>
              <a:ext cx="15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c'</a:t>
              </a:r>
              <a:endParaRPr lang="en-US" altLang="zh-TW"/>
            </a:p>
          </p:txBody>
        </p:sp>
        <p:sp>
          <p:nvSpPr>
            <p:cNvPr id="20497" name="Rectangle 53"/>
            <p:cNvSpPr>
              <a:spLocks noChangeArrowheads="1"/>
            </p:cNvSpPr>
            <p:nvPr/>
          </p:nvSpPr>
          <p:spPr bwMode="auto">
            <a:xfrm>
              <a:off x="4698" y="1967"/>
              <a:ext cx="256" cy="67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98" name="Line 54"/>
            <p:cNvSpPr>
              <a:spLocks noChangeShapeType="1"/>
            </p:cNvSpPr>
            <p:nvPr/>
          </p:nvSpPr>
          <p:spPr bwMode="auto">
            <a:xfrm>
              <a:off x="4691" y="2068"/>
              <a:ext cx="27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Line 55"/>
            <p:cNvSpPr>
              <a:spLocks noChangeShapeType="1"/>
            </p:cNvSpPr>
            <p:nvPr/>
          </p:nvSpPr>
          <p:spPr bwMode="auto">
            <a:xfrm>
              <a:off x="4826" y="2068"/>
              <a:ext cx="0" cy="17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0" name="Rectangle 56"/>
            <p:cNvSpPr>
              <a:spLocks noChangeArrowheads="1"/>
            </p:cNvSpPr>
            <p:nvPr/>
          </p:nvSpPr>
          <p:spPr bwMode="auto">
            <a:xfrm>
              <a:off x="4706" y="1919"/>
              <a:ext cx="240" cy="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20501" name="Group 57"/>
            <p:cNvGrpSpPr>
              <a:grpSpLocks/>
            </p:cNvGrpSpPr>
            <p:nvPr/>
          </p:nvGrpSpPr>
          <p:grpSpPr bwMode="auto">
            <a:xfrm>
              <a:off x="4002" y="1349"/>
              <a:ext cx="480" cy="611"/>
              <a:chOff x="4002" y="1349"/>
              <a:chExt cx="480" cy="611"/>
            </a:xfrm>
          </p:grpSpPr>
          <p:sp>
            <p:nvSpPr>
              <p:cNvPr id="20533" name="Line 58"/>
              <p:cNvSpPr>
                <a:spLocks noChangeShapeType="1"/>
              </p:cNvSpPr>
              <p:nvPr/>
            </p:nvSpPr>
            <p:spPr bwMode="auto">
              <a:xfrm>
                <a:off x="4437" y="1349"/>
                <a:ext cx="0" cy="61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34" name="Rectangle 59"/>
              <p:cNvSpPr>
                <a:spLocks noChangeArrowheads="1"/>
              </p:cNvSpPr>
              <p:nvPr/>
            </p:nvSpPr>
            <p:spPr bwMode="auto">
              <a:xfrm>
                <a:off x="4354" y="1560"/>
                <a:ext cx="91" cy="189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535" name="Line 60"/>
              <p:cNvSpPr>
                <a:spLocks noChangeShapeType="1"/>
              </p:cNvSpPr>
              <p:nvPr/>
            </p:nvSpPr>
            <p:spPr bwMode="auto">
              <a:xfrm>
                <a:off x="4302" y="1553"/>
                <a:ext cx="0" cy="19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36" name="Line 61"/>
              <p:cNvSpPr>
                <a:spLocks noChangeShapeType="1"/>
              </p:cNvSpPr>
              <p:nvPr/>
            </p:nvSpPr>
            <p:spPr bwMode="auto">
              <a:xfrm flipH="1">
                <a:off x="4002" y="1648"/>
                <a:ext cx="3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37" name="Rectangle 62"/>
              <p:cNvSpPr>
                <a:spLocks noChangeArrowheads="1"/>
              </p:cNvSpPr>
              <p:nvPr/>
            </p:nvSpPr>
            <p:spPr bwMode="auto">
              <a:xfrm>
                <a:off x="4407" y="1566"/>
                <a:ext cx="75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0502" name="Group 63"/>
            <p:cNvGrpSpPr>
              <a:grpSpLocks/>
            </p:cNvGrpSpPr>
            <p:nvPr/>
          </p:nvGrpSpPr>
          <p:grpSpPr bwMode="auto">
            <a:xfrm>
              <a:off x="4002" y="1973"/>
              <a:ext cx="480" cy="611"/>
              <a:chOff x="4002" y="1973"/>
              <a:chExt cx="480" cy="611"/>
            </a:xfrm>
          </p:grpSpPr>
          <p:sp>
            <p:nvSpPr>
              <p:cNvPr id="20528" name="Line 64"/>
              <p:cNvSpPr>
                <a:spLocks noChangeShapeType="1"/>
              </p:cNvSpPr>
              <p:nvPr/>
            </p:nvSpPr>
            <p:spPr bwMode="auto">
              <a:xfrm>
                <a:off x="4437" y="1973"/>
                <a:ext cx="0" cy="61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9" name="Rectangle 65"/>
              <p:cNvSpPr>
                <a:spLocks noChangeArrowheads="1"/>
              </p:cNvSpPr>
              <p:nvPr/>
            </p:nvSpPr>
            <p:spPr bwMode="auto">
              <a:xfrm>
                <a:off x="4354" y="2184"/>
                <a:ext cx="91" cy="189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530" name="Line 66"/>
              <p:cNvSpPr>
                <a:spLocks noChangeShapeType="1"/>
              </p:cNvSpPr>
              <p:nvPr/>
            </p:nvSpPr>
            <p:spPr bwMode="auto">
              <a:xfrm>
                <a:off x="4302" y="2177"/>
                <a:ext cx="0" cy="19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31" name="Line 67"/>
              <p:cNvSpPr>
                <a:spLocks noChangeShapeType="1"/>
              </p:cNvSpPr>
              <p:nvPr/>
            </p:nvSpPr>
            <p:spPr bwMode="auto">
              <a:xfrm flipH="1">
                <a:off x="4002" y="2272"/>
                <a:ext cx="3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32" name="Rectangle 68"/>
              <p:cNvSpPr>
                <a:spLocks noChangeArrowheads="1"/>
              </p:cNvSpPr>
              <p:nvPr/>
            </p:nvSpPr>
            <p:spPr bwMode="auto">
              <a:xfrm>
                <a:off x="4407" y="2190"/>
                <a:ext cx="75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0503" name="Group 69"/>
            <p:cNvGrpSpPr>
              <a:grpSpLocks/>
            </p:cNvGrpSpPr>
            <p:nvPr/>
          </p:nvGrpSpPr>
          <p:grpSpPr bwMode="auto">
            <a:xfrm>
              <a:off x="4002" y="2461"/>
              <a:ext cx="480" cy="611"/>
              <a:chOff x="4002" y="2461"/>
              <a:chExt cx="480" cy="611"/>
            </a:xfrm>
          </p:grpSpPr>
          <p:sp>
            <p:nvSpPr>
              <p:cNvPr id="20523" name="Line 70"/>
              <p:cNvSpPr>
                <a:spLocks noChangeShapeType="1"/>
              </p:cNvSpPr>
              <p:nvPr/>
            </p:nvSpPr>
            <p:spPr bwMode="auto">
              <a:xfrm>
                <a:off x="4437" y="2461"/>
                <a:ext cx="0" cy="61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4" name="Rectangle 71"/>
              <p:cNvSpPr>
                <a:spLocks noChangeArrowheads="1"/>
              </p:cNvSpPr>
              <p:nvPr/>
            </p:nvSpPr>
            <p:spPr bwMode="auto">
              <a:xfrm>
                <a:off x="4354" y="2672"/>
                <a:ext cx="91" cy="189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525" name="Line 72"/>
              <p:cNvSpPr>
                <a:spLocks noChangeShapeType="1"/>
              </p:cNvSpPr>
              <p:nvPr/>
            </p:nvSpPr>
            <p:spPr bwMode="auto">
              <a:xfrm>
                <a:off x="4302" y="2665"/>
                <a:ext cx="0" cy="19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6" name="Line 73"/>
              <p:cNvSpPr>
                <a:spLocks noChangeShapeType="1"/>
              </p:cNvSpPr>
              <p:nvPr/>
            </p:nvSpPr>
            <p:spPr bwMode="auto">
              <a:xfrm flipH="1">
                <a:off x="4002" y="2760"/>
                <a:ext cx="3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7" name="Rectangle 74"/>
              <p:cNvSpPr>
                <a:spLocks noChangeArrowheads="1"/>
              </p:cNvSpPr>
              <p:nvPr/>
            </p:nvSpPr>
            <p:spPr bwMode="auto">
              <a:xfrm>
                <a:off x="4407" y="2678"/>
                <a:ext cx="75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0504" name="Oval 75"/>
            <p:cNvSpPr>
              <a:spLocks noChangeArrowheads="1"/>
            </p:cNvSpPr>
            <p:nvPr/>
          </p:nvSpPr>
          <p:spPr bwMode="auto">
            <a:xfrm>
              <a:off x="4219" y="1614"/>
              <a:ext cx="76" cy="67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05" name="Rectangle 76"/>
            <p:cNvSpPr>
              <a:spLocks noChangeArrowheads="1"/>
            </p:cNvSpPr>
            <p:nvPr/>
          </p:nvSpPr>
          <p:spPr bwMode="auto">
            <a:xfrm>
              <a:off x="3104" y="2677"/>
              <a:ext cx="51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>
                  <a:solidFill>
                    <a:srgbClr val="000000"/>
                  </a:solidFill>
                </a:rPr>
                <a:t>Clock</a:t>
              </a:r>
              <a:endParaRPr lang="en-US" altLang="zh-TW"/>
            </a:p>
          </p:txBody>
        </p:sp>
        <p:sp>
          <p:nvSpPr>
            <p:cNvPr id="20506" name="Rectangle 77"/>
            <p:cNvSpPr>
              <a:spLocks noChangeArrowheads="1"/>
            </p:cNvSpPr>
            <p:nvPr/>
          </p:nvSpPr>
          <p:spPr bwMode="auto">
            <a:xfrm>
              <a:off x="4857" y="2298"/>
              <a:ext cx="5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</a:t>
              </a:r>
              <a:endParaRPr lang="en-US" altLang="zh-TW"/>
            </a:p>
          </p:txBody>
        </p:sp>
        <p:sp>
          <p:nvSpPr>
            <p:cNvPr id="20507" name="Rectangle 78"/>
            <p:cNvSpPr>
              <a:spLocks noChangeArrowheads="1"/>
            </p:cNvSpPr>
            <p:nvPr/>
          </p:nvSpPr>
          <p:spPr bwMode="auto">
            <a:xfrm>
              <a:off x="4751" y="2231"/>
              <a:ext cx="12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p</a:t>
              </a:r>
              <a:endParaRPr lang="en-US" altLang="zh-TW"/>
            </a:p>
          </p:txBody>
        </p:sp>
        <p:sp>
          <p:nvSpPr>
            <p:cNvPr id="20508" name="Line 79"/>
            <p:cNvSpPr>
              <a:spLocks noChangeShapeType="1"/>
            </p:cNvSpPr>
            <p:nvPr/>
          </p:nvSpPr>
          <p:spPr bwMode="auto">
            <a:xfrm>
              <a:off x="4317" y="1349"/>
              <a:ext cx="24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9" name="Freeform 80"/>
            <p:cNvSpPr>
              <a:spLocks/>
            </p:cNvSpPr>
            <p:nvPr/>
          </p:nvSpPr>
          <p:spPr bwMode="auto">
            <a:xfrm>
              <a:off x="4317" y="3085"/>
              <a:ext cx="240" cy="109"/>
            </a:xfrm>
            <a:custGeom>
              <a:avLst/>
              <a:gdLst>
                <a:gd name="T0" fmla="*/ 0 w 240"/>
                <a:gd name="T1" fmla="*/ 0 h 109"/>
                <a:gd name="T2" fmla="*/ 240 w 240"/>
                <a:gd name="T3" fmla="*/ 0 h 109"/>
                <a:gd name="T4" fmla="*/ 120 w 240"/>
                <a:gd name="T5" fmla="*/ 109 h 109"/>
                <a:gd name="T6" fmla="*/ 120 w 240"/>
                <a:gd name="T7" fmla="*/ 109 h 109"/>
                <a:gd name="T8" fmla="*/ 105 w 240"/>
                <a:gd name="T9" fmla="*/ 109 h 109"/>
                <a:gd name="T10" fmla="*/ 0 w 240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0" h="109">
                  <a:moveTo>
                    <a:pt x="0" y="0"/>
                  </a:moveTo>
                  <a:lnTo>
                    <a:pt x="240" y="0"/>
                  </a:lnTo>
                  <a:lnTo>
                    <a:pt x="120" y="109"/>
                  </a:lnTo>
                  <a:lnTo>
                    <a:pt x="10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0" name="AutoShape 81"/>
            <p:cNvSpPr>
              <a:spLocks noChangeArrowheads="1"/>
            </p:cNvSpPr>
            <p:nvPr/>
          </p:nvSpPr>
          <p:spPr bwMode="auto">
            <a:xfrm>
              <a:off x="4414" y="1953"/>
              <a:ext cx="46" cy="40"/>
            </a:xfrm>
            <a:prstGeom prst="roundRect">
              <a:avLst>
                <a:gd name="adj" fmla="val 75000"/>
              </a:avLst>
            </a:pr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1" name="Line 82"/>
            <p:cNvSpPr>
              <a:spLocks noChangeShapeType="1"/>
            </p:cNvSpPr>
            <p:nvPr/>
          </p:nvSpPr>
          <p:spPr bwMode="auto">
            <a:xfrm flipH="1">
              <a:off x="3537" y="2760"/>
              <a:ext cx="57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2" name="Line 83"/>
            <p:cNvSpPr>
              <a:spLocks noChangeShapeType="1"/>
            </p:cNvSpPr>
            <p:nvPr/>
          </p:nvSpPr>
          <p:spPr bwMode="auto">
            <a:xfrm flipV="1">
              <a:off x="3777" y="1661"/>
              <a:ext cx="0" cy="109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3" name="Line 84"/>
            <p:cNvSpPr>
              <a:spLocks noChangeShapeType="1"/>
            </p:cNvSpPr>
            <p:nvPr/>
          </p:nvSpPr>
          <p:spPr bwMode="auto">
            <a:xfrm flipH="1">
              <a:off x="3777" y="1648"/>
              <a:ext cx="27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4" name="AutoShape 85"/>
            <p:cNvSpPr>
              <a:spLocks noChangeArrowheads="1"/>
            </p:cNvSpPr>
            <p:nvPr/>
          </p:nvSpPr>
          <p:spPr bwMode="auto">
            <a:xfrm>
              <a:off x="3754" y="2740"/>
              <a:ext cx="46" cy="40"/>
            </a:xfrm>
            <a:prstGeom prst="roundRect">
              <a:avLst>
                <a:gd name="adj" fmla="val 75000"/>
              </a:avLst>
            </a:pr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5" name="Rectangle 86"/>
            <p:cNvSpPr>
              <a:spLocks noChangeArrowheads="1"/>
            </p:cNvSpPr>
            <p:nvPr/>
          </p:nvSpPr>
          <p:spPr bwMode="auto">
            <a:xfrm>
              <a:off x="4632" y="1308"/>
              <a:ext cx="18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V</a:t>
              </a:r>
              <a:endParaRPr lang="en-US" altLang="zh-TW"/>
            </a:p>
          </p:txBody>
        </p:sp>
        <p:sp>
          <p:nvSpPr>
            <p:cNvPr id="20516" name="Rectangle 87"/>
            <p:cNvSpPr>
              <a:spLocks noChangeArrowheads="1"/>
            </p:cNvSpPr>
            <p:nvPr/>
          </p:nvSpPr>
          <p:spPr bwMode="auto">
            <a:xfrm>
              <a:off x="4751" y="1363"/>
              <a:ext cx="27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DD</a:t>
              </a:r>
              <a:endParaRPr lang="en-US" altLang="zh-TW"/>
            </a:p>
          </p:txBody>
        </p:sp>
        <p:sp>
          <p:nvSpPr>
            <p:cNvPr id="20517" name="Rectangle 88"/>
            <p:cNvSpPr>
              <a:spLocks noChangeArrowheads="1"/>
            </p:cNvSpPr>
            <p:nvPr/>
          </p:nvSpPr>
          <p:spPr bwMode="auto">
            <a:xfrm>
              <a:off x="4632" y="3003"/>
              <a:ext cx="18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V</a:t>
              </a:r>
              <a:endParaRPr lang="en-US" altLang="zh-TW"/>
            </a:p>
          </p:txBody>
        </p:sp>
        <p:sp>
          <p:nvSpPr>
            <p:cNvPr id="20518" name="Rectangle 89"/>
            <p:cNvSpPr>
              <a:spLocks noChangeArrowheads="1"/>
            </p:cNvSpPr>
            <p:nvPr/>
          </p:nvSpPr>
          <p:spPr bwMode="auto">
            <a:xfrm>
              <a:off x="4751" y="3058"/>
              <a:ext cx="21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SS</a:t>
              </a:r>
              <a:endParaRPr lang="en-US" altLang="zh-TW"/>
            </a:p>
          </p:txBody>
        </p:sp>
        <p:sp>
          <p:nvSpPr>
            <p:cNvPr id="20519" name="Rectangle 90"/>
            <p:cNvSpPr>
              <a:spLocks noChangeArrowheads="1"/>
            </p:cNvSpPr>
            <p:nvPr/>
          </p:nvSpPr>
          <p:spPr bwMode="auto">
            <a:xfrm>
              <a:off x="3987" y="2136"/>
              <a:ext cx="165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20" name="Rectangle 91"/>
            <p:cNvSpPr>
              <a:spLocks noChangeArrowheads="1"/>
            </p:cNvSpPr>
            <p:nvPr/>
          </p:nvSpPr>
          <p:spPr bwMode="auto">
            <a:xfrm>
              <a:off x="4077" y="2190"/>
              <a:ext cx="5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</a:t>
              </a:r>
              <a:endParaRPr lang="en-US" altLang="zh-TW"/>
            </a:p>
          </p:txBody>
        </p:sp>
        <p:sp>
          <p:nvSpPr>
            <p:cNvPr id="20521" name="Rectangle 92"/>
            <p:cNvSpPr>
              <a:spLocks noChangeArrowheads="1"/>
            </p:cNvSpPr>
            <p:nvPr/>
          </p:nvSpPr>
          <p:spPr bwMode="auto">
            <a:xfrm>
              <a:off x="3973" y="2121"/>
              <a:ext cx="12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g</a:t>
              </a:r>
              <a:endParaRPr lang="en-US" altLang="zh-TW"/>
            </a:p>
          </p:txBody>
        </p:sp>
        <p:sp>
          <p:nvSpPr>
            <p:cNvPr id="20522" name="Rectangle 93"/>
            <p:cNvSpPr>
              <a:spLocks noChangeArrowheads="1"/>
            </p:cNvSpPr>
            <p:nvPr/>
          </p:nvSpPr>
          <p:spPr bwMode="auto">
            <a:xfrm>
              <a:off x="3163" y="3234"/>
              <a:ext cx="314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(b) Possible CMOS realization.</a:t>
              </a:r>
              <a:endParaRPr lang="en-US" altLang="zh-TW"/>
            </a:p>
          </p:txBody>
        </p:sp>
      </p:grpSp>
      <p:sp>
        <p:nvSpPr>
          <p:cNvPr id="20489" name="Text Box 94"/>
          <p:cNvSpPr txBox="1">
            <a:spLocks noChangeArrowheads="1"/>
          </p:cNvSpPr>
          <p:nvPr/>
        </p:nvSpPr>
        <p:spPr bwMode="auto">
          <a:xfrm>
            <a:off x="457200" y="6324600"/>
            <a:ext cx="60960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5.13     One stage in a Manchester carry chain.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90" name="AutoShape 95"/>
          <p:cNvSpPr>
            <a:spLocks noChangeArrowheads="1"/>
          </p:cNvSpPr>
          <p:nvPr/>
        </p:nvSpPr>
        <p:spPr bwMode="auto">
          <a:xfrm>
            <a:off x="1143000" y="5029200"/>
            <a:ext cx="685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91" name="Text Box 96"/>
          <p:cNvSpPr txBox="1">
            <a:spLocks noChangeArrowheads="1"/>
          </p:cNvSpPr>
          <p:nvPr/>
        </p:nvSpPr>
        <p:spPr bwMode="auto">
          <a:xfrm>
            <a:off x="974725" y="4633913"/>
            <a:ext cx="455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Dynamic Circuit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CMOS design scheme for fast and small circuit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core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Q: How to design a fast n-bit adder?</a:t>
            </a:r>
          </a:p>
          <a:p>
            <a:pPr lvl="1" eaLnBrk="1" hangingPunct="1"/>
            <a:r>
              <a:rPr lang="en-US" altLang="zh-TW" smtClean="0"/>
              <a:t>attach the O(n) carry-chain delay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47577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scheme of dynamic circuit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0"/>
            <a:ext cx="7772400" cy="125571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precharge then evaluate</a:t>
            </a:r>
          </a:p>
          <a:p>
            <a:pPr eaLnBrk="1" hangingPunct="1"/>
            <a:r>
              <a:rPr lang="en-US" altLang="zh-TW" sz="2800" smtClean="0"/>
              <a:t>correct value only appears in short-period of time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4800600" y="2514600"/>
            <a:ext cx="3443288" cy="2209800"/>
            <a:chOff x="3024" y="1584"/>
            <a:chExt cx="2169" cy="1392"/>
          </a:xfrm>
        </p:grpSpPr>
        <p:sp>
          <p:nvSpPr>
            <p:cNvPr id="22575" name="Line 5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6" name="Line 6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7" name="Text Box 7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2578" name="Text Box 8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2579" name="Line 9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0" name="Line 10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1" name="Line 11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2" name="Line 12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3" name="Text Box 13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22584" name="Text Box 14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grpSp>
        <p:nvGrpSpPr>
          <p:cNvPr id="22533" name="Group 15"/>
          <p:cNvGrpSpPr>
            <a:grpSpLocks/>
          </p:cNvGrpSpPr>
          <p:nvPr/>
        </p:nvGrpSpPr>
        <p:grpSpPr bwMode="auto">
          <a:xfrm>
            <a:off x="533400" y="1981200"/>
            <a:ext cx="3949700" cy="3124200"/>
            <a:chOff x="336" y="1248"/>
            <a:chExt cx="2488" cy="1968"/>
          </a:xfrm>
        </p:grpSpPr>
        <p:grpSp>
          <p:nvGrpSpPr>
            <p:cNvPr id="22534" name="Group 16"/>
            <p:cNvGrpSpPr>
              <a:grpSpLocks/>
            </p:cNvGrpSpPr>
            <p:nvPr/>
          </p:nvGrpSpPr>
          <p:grpSpPr bwMode="auto">
            <a:xfrm>
              <a:off x="1632" y="1488"/>
              <a:ext cx="336" cy="432"/>
              <a:chOff x="1296" y="1584"/>
              <a:chExt cx="336" cy="432"/>
            </a:xfrm>
          </p:grpSpPr>
          <p:sp>
            <p:nvSpPr>
              <p:cNvPr id="22567" name="Line 17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8" name="Line 18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9" name="Line 19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70" name="Line 20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71" name="Line 21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72" name="Line 22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73" name="Oval 23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2574" name="Line 24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35" name="Rectangle 25"/>
            <p:cNvSpPr>
              <a:spLocks noChangeArrowheads="1"/>
            </p:cNvSpPr>
            <p:nvPr/>
          </p:nvSpPr>
          <p:spPr bwMode="auto">
            <a:xfrm>
              <a:off x="1536" y="2016"/>
              <a:ext cx="81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nFETs</a:t>
              </a:r>
            </a:p>
          </p:txBody>
        </p:sp>
        <p:sp>
          <p:nvSpPr>
            <p:cNvPr id="22536" name="Line 26"/>
            <p:cNvSpPr>
              <a:spLocks noChangeShapeType="1"/>
            </p:cNvSpPr>
            <p:nvPr/>
          </p:nvSpPr>
          <p:spPr bwMode="auto">
            <a:xfrm>
              <a:off x="1392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7" name="Text Box 27"/>
            <p:cNvSpPr txBox="1">
              <a:spLocks noChangeArrowheads="1"/>
            </p:cNvSpPr>
            <p:nvPr/>
          </p:nvSpPr>
          <p:spPr bwMode="auto">
            <a:xfrm>
              <a:off x="1152" y="192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in1</a:t>
              </a:r>
            </a:p>
          </p:txBody>
        </p:sp>
        <p:sp>
          <p:nvSpPr>
            <p:cNvPr id="22538" name="Line 28"/>
            <p:cNvSpPr>
              <a:spLocks noChangeShapeType="1"/>
            </p:cNvSpPr>
            <p:nvPr/>
          </p:nvSpPr>
          <p:spPr bwMode="auto">
            <a:xfrm>
              <a:off x="1392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Text Box 29"/>
            <p:cNvSpPr txBox="1">
              <a:spLocks noChangeArrowheads="1"/>
            </p:cNvSpPr>
            <p:nvPr/>
          </p:nvSpPr>
          <p:spPr bwMode="auto">
            <a:xfrm>
              <a:off x="1152" y="206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in2</a:t>
              </a:r>
            </a:p>
          </p:txBody>
        </p:sp>
        <p:sp>
          <p:nvSpPr>
            <p:cNvPr id="22540" name="Line 30"/>
            <p:cNvSpPr>
              <a:spLocks noChangeShapeType="1"/>
            </p:cNvSpPr>
            <p:nvPr/>
          </p:nvSpPr>
          <p:spPr bwMode="auto">
            <a:xfrm>
              <a:off x="1392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1" name="Text Box 31"/>
            <p:cNvSpPr txBox="1">
              <a:spLocks noChangeArrowheads="1"/>
            </p:cNvSpPr>
            <p:nvPr/>
          </p:nvSpPr>
          <p:spPr bwMode="auto">
            <a:xfrm>
              <a:off x="1152" y="2208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in3</a:t>
              </a:r>
            </a:p>
          </p:txBody>
        </p:sp>
        <p:sp>
          <p:nvSpPr>
            <p:cNvPr id="22542" name="Text Box 32"/>
            <p:cNvSpPr txBox="1">
              <a:spLocks noChangeArrowheads="1"/>
            </p:cNvSpPr>
            <p:nvPr/>
          </p:nvSpPr>
          <p:spPr bwMode="auto">
            <a:xfrm>
              <a:off x="1286" y="2343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...</a:t>
              </a:r>
            </a:p>
          </p:txBody>
        </p:sp>
        <p:grpSp>
          <p:nvGrpSpPr>
            <p:cNvPr id="22543" name="Group 33"/>
            <p:cNvGrpSpPr>
              <a:grpSpLocks/>
            </p:cNvGrpSpPr>
            <p:nvPr/>
          </p:nvGrpSpPr>
          <p:grpSpPr bwMode="auto">
            <a:xfrm>
              <a:off x="1632" y="2592"/>
              <a:ext cx="288" cy="432"/>
              <a:chOff x="5040" y="2784"/>
              <a:chExt cx="288" cy="432"/>
            </a:xfrm>
          </p:grpSpPr>
          <p:sp>
            <p:nvSpPr>
              <p:cNvPr id="22560" name="Line 34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1" name="Line 3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2" name="Line 3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3" name="Line 37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4" name="Line 38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5" name="Line 39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6" name="Line 40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44" name="Group 41"/>
            <p:cNvGrpSpPr>
              <a:grpSpLocks/>
            </p:cNvGrpSpPr>
            <p:nvPr/>
          </p:nvGrpSpPr>
          <p:grpSpPr bwMode="auto">
            <a:xfrm>
              <a:off x="1776" y="3024"/>
              <a:ext cx="288" cy="192"/>
              <a:chOff x="1776" y="3024"/>
              <a:chExt cx="288" cy="192"/>
            </a:xfrm>
          </p:grpSpPr>
          <p:sp>
            <p:nvSpPr>
              <p:cNvPr id="22555" name="Line 42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6" name="Line 43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7" name="Line 44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8" name="Line 45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9" name="Line 46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45" name="Text Box 47"/>
            <p:cNvSpPr txBox="1">
              <a:spLocks noChangeArrowheads="1"/>
            </p:cNvSpPr>
            <p:nvPr/>
          </p:nvSpPr>
          <p:spPr bwMode="auto">
            <a:xfrm>
              <a:off x="336" y="264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2546" name="Line 48"/>
            <p:cNvSpPr>
              <a:spLocks noChangeShapeType="1"/>
            </p:cNvSpPr>
            <p:nvPr/>
          </p:nvSpPr>
          <p:spPr bwMode="auto">
            <a:xfrm>
              <a:off x="672" y="27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7" name="Line 49"/>
            <p:cNvSpPr>
              <a:spLocks noChangeShapeType="1"/>
            </p:cNvSpPr>
            <p:nvPr/>
          </p:nvSpPr>
          <p:spPr bwMode="auto">
            <a:xfrm flipV="1">
              <a:off x="864" y="168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8" name="Line 50"/>
            <p:cNvSpPr>
              <a:spLocks noChangeShapeType="1"/>
            </p:cNvSpPr>
            <p:nvPr/>
          </p:nvSpPr>
          <p:spPr bwMode="auto">
            <a:xfrm>
              <a:off x="864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9" name="Text Box 51"/>
            <p:cNvSpPr txBox="1">
              <a:spLocks noChangeArrowheads="1"/>
            </p:cNvSpPr>
            <p:nvPr/>
          </p:nvSpPr>
          <p:spPr bwMode="auto">
            <a:xfrm>
              <a:off x="1958" y="1575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Mp</a:t>
              </a:r>
            </a:p>
          </p:txBody>
        </p:sp>
        <p:sp>
          <p:nvSpPr>
            <p:cNvPr id="22550" name="Text Box 52"/>
            <p:cNvSpPr txBox="1">
              <a:spLocks noChangeArrowheads="1"/>
            </p:cNvSpPr>
            <p:nvPr/>
          </p:nvSpPr>
          <p:spPr bwMode="auto">
            <a:xfrm>
              <a:off x="1910" y="2631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Mn</a:t>
              </a:r>
            </a:p>
          </p:txBody>
        </p:sp>
        <p:sp>
          <p:nvSpPr>
            <p:cNvPr id="22551" name="Line 53"/>
            <p:cNvSpPr>
              <a:spLocks noChangeShapeType="1"/>
            </p:cNvSpPr>
            <p:nvPr/>
          </p:nvSpPr>
          <p:spPr bwMode="auto">
            <a:xfrm>
              <a:off x="1968" y="19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2" name="Line 54"/>
            <p:cNvSpPr>
              <a:spLocks noChangeShapeType="1"/>
            </p:cNvSpPr>
            <p:nvPr/>
          </p:nvSpPr>
          <p:spPr bwMode="auto">
            <a:xfrm>
              <a:off x="1968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53" name="Text Box 55"/>
            <p:cNvSpPr txBox="1">
              <a:spLocks noChangeArrowheads="1"/>
            </p:cNvSpPr>
            <p:nvPr/>
          </p:nvSpPr>
          <p:spPr bwMode="auto">
            <a:xfrm>
              <a:off x="2544" y="177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</a:p>
          </p:txBody>
        </p:sp>
        <p:sp>
          <p:nvSpPr>
            <p:cNvPr id="22554" name="Text Box 56"/>
            <p:cNvSpPr txBox="1">
              <a:spLocks noChangeArrowheads="1"/>
            </p:cNvSpPr>
            <p:nvPr/>
          </p:nvSpPr>
          <p:spPr bwMode="auto">
            <a:xfrm>
              <a:off x="1824" y="124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it works?</a:t>
            </a:r>
            <a:br>
              <a:rPr lang="en-US" altLang="zh-TW" smtClean="0"/>
            </a:br>
            <a:r>
              <a:rPr lang="en-US" altLang="zh-TW" smtClean="0"/>
              <a:t>Example of an NAND gate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81000" y="2057400"/>
            <a:ext cx="3949700" cy="3429000"/>
            <a:chOff x="240" y="1296"/>
            <a:chExt cx="2488" cy="2160"/>
          </a:xfrm>
        </p:grpSpPr>
        <p:grpSp>
          <p:nvGrpSpPr>
            <p:cNvPr id="23567" name="Group 4"/>
            <p:cNvGrpSpPr>
              <a:grpSpLocks/>
            </p:cNvGrpSpPr>
            <p:nvPr/>
          </p:nvGrpSpPr>
          <p:grpSpPr bwMode="auto">
            <a:xfrm>
              <a:off x="960" y="1536"/>
              <a:ext cx="336" cy="432"/>
              <a:chOff x="1296" y="1584"/>
              <a:chExt cx="336" cy="432"/>
            </a:xfrm>
          </p:grpSpPr>
          <p:sp>
            <p:nvSpPr>
              <p:cNvPr id="23606" name="Line 5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7" name="Line 6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8" name="Line 7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9" name="Line 8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0" name="Line 9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1" name="Line 10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12" name="Oval 11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3613" name="Line 12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68" name="Group 13"/>
            <p:cNvGrpSpPr>
              <a:grpSpLocks/>
            </p:cNvGrpSpPr>
            <p:nvPr/>
          </p:nvGrpSpPr>
          <p:grpSpPr bwMode="auto">
            <a:xfrm>
              <a:off x="1008" y="1968"/>
              <a:ext cx="288" cy="432"/>
              <a:chOff x="5040" y="2784"/>
              <a:chExt cx="288" cy="432"/>
            </a:xfrm>
          </p:grpSpPr>
          <p:sp>
            <p:nvSpPr>
              <p:cNvPr id="23599" name="Line 14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0" name="Line 1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1" name="Line 1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2" name="Line 17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3" name="Line 18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4" name="Line 19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605" name="Line 20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69" name="Group 21"/>
            <p:cNvGrpSpPr>
              <a:grpSpLocks/>
            </p:cNvGrpSpPr>
            <p:nvPr/>
          </p:nvGrpSpPr>
          <p:grpSpPr bwMode="auto">
            <a:xfrm>
              <a:off x="1008" y="2400"/>
              <a:ext cx="288" cy="432"/>
              <a:chOff x="5040" y="2784"/>
              <a:chExt cx="288" cy="432"/>
            </a:xfrm>
          </p:grpSpPr>
          <p:sp>
            <p:nvSpPr>
              <p:cNvPr id="23592" name="Line 22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3" name="Line 23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4" name="Line 2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5" name="Line 25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6" name="Line 26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7" name="Line 27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8" name="Line 28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3570" name="Group 29"/>
            <p:cNvGrpSpPr>
              <a:grpSpLocks/>
            </p:cNvGrpSpPr>
            <p:nvPr/>
          </p:nvGrpSpPr>
          <p:grpSpPr bwMode="auto">
            <a:xfrm>
              <a:off x="1152" y="3264"/>
              <a:ext cx="288" cy="192"/>
              <a:chOff x="1776" y="3024"/>
              <a:chExt cx="288" cy="192"/>
            </a:xfrm>
          </p:grpSpPr>
          <p:sp>
            <p:nvSpPr>
              <p:cNvPr id="23587" name="Line 30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8" name="Line 31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9" name="Line 3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0" name="Line 33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91" name="Line 34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71" name="Text Box 35"/>
            <p:cNvSpPr txBox="1">
              <a:spLocks noChangeArrowheads="1"/>
            </p:cNvSpPr>
            <p:nvPr/>
          </p:nvSpPr>
          <p:spPr bwMode="auto">
            <a:xfrm>
              <a:off x="1152" y="12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3572" name="Group 36"/>
            <p:cNvGrpSpPr>
              <a:grpSpLocks/>
            </p:cNvGrpSpPr>
            <p:nvPr/>
          </p:nvGrpSpPr>
          <p:grpSpPr bwMode="auto">
            <a:xfrm>
              <a:off x="1008" y="2832"/>
              <a:ext cx="288" cy="432"/>
              <a:chOff x="5040" y="2784"/>
              <a:chExt cx="288" cy="432"/>
            </a:xfrm>
          </p:grpSpPr>
          <p:sp>
            <p:nvSpPr>
              <p:cNvPr id="23580" name="Line 37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1" name="Line 38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2" name="Line 39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3" name="Line 40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4" name="Line 41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5" name="Line 42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86" name="Line 43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3573" name="Line 44"/>
            <p:cNvSpPr>
              <a:spLocks noChangeShapeType="1"/>
            </p:cNvSpPr>
            <p:nvPr/>
          </p:nvSpPr>
          <p:spPr bwMode="auto">
            <a:xfrm>
              <a:off x="129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4" name="Text Box 45"/>
            <p:cNvSpPr txBox="1">
              <a:spLocks noChangeArrowheads="1"/>
            </p:cNvSpPr>
            <p:nvPr/>
          </p:nvSpPr>
          <p:spPr bwMode="auto">
            <a:xfrm>
              <a:off x="1872" y="1872"/>
              <a:ext cx="8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 = ~(a &amp; b)</a:t>
              </a:r>
            </a:p>
          </p:txBody>
        </p:sp>
        <p:sp>
          <p:nvSpPr>
            <p:cNvPr id="23575" name="Text Box 46"/>
            <p:cNvSpPr txBox="1">
              <a:spLocks noChangeArrowheads="1"/>
            </p:cNvSpPr>
            <p:nvPr/>
          </p:nvSpPr>
          <p:spPr bwMode="auto">
            <a:xfrm>
              <a:off x="854" y="2007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3576" name="Text Box 47"/>
            <p:cNvSpPr txBox="1">
              <a:spLocks noChangeArrowheads="1"/>
            </p:cNvSpPr>
            <p:nvPr/>
          </p:nvSpPr>
          <p:spPr bwMode="auto">
            <a:xfrm>
              <a:off x="864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3577" name="Text Box 48"/>
            <p:cNvSpPr txBox="1">
              <a:spLocks noChangeArrowheads="1"/>
            </p:cNvSpPr>
            <p:nvPr/>
          </p:nvSpPr>
          <p:spPr bwMode="auto">
            <a:xfrm>
              <a:off x="240" y="29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cxnSp>
          <p:nvCxnSpPr>
            <p:cNvPr id="23578" name="AutoShape 49"/>
            <p:cNvCxnSpPr>
              <a:cxnSpLocks noChangeShapeType="1"/>
              <a:stCxn id="23577" idx="3"/>
              <a:endCxn id="23586" idx="1"/>
            </p:cNvCxnSpPr>
            <p:nvPr/>
          </p:nvCxnSpPr>
          <p:spPr bwMode="auto">
            <a:xfrm flipV="1">
              <a:off x="634" y="3024"/>
              <a:ext cx="374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9" name="AutoShape 50"/>
            <p:cNvCxnSpPr>
              <a:cxnSpLocks noChangeShapeType="1"/>
              <a:stCxn id="23577" idx="0"/>
              <a:endCxn id="23613" idx="1"/>
            </p:cNvCxnSpPr>
            <p:nvPr/>
          </p:nvCxnSpPr>
          <p:spPr bwMode="auto">
            <a:xfrm rot="-5400000">
              <a:off x="99" y="2066"/>
              <a:ext cx="1200" cy="523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56" name="Group 51"/>
          <p:cNvGrpSpPr>
            <a:grpSpLocks/>
          </p:cNvGrpSpPr>
          <p:nvPr/>
        </p:nvGrpSpPr>
        <p:grpSpPr bwMode="auto">
          <a:xfrm>
            <a:off x="5334000" y="2133600"/>
            <a:ext cx="3443288" cy="2209800"/>
            <a:chOff x="3024" y="1584"/>
            <a:chExt cx="2169" cy="1392"/>
          </a:xfrm>
        </p:grpSpPr>
        <p:sp>
          <p:nvSpPr>
            <p:cNvPr id="23557" name="Line 52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58" name="Line 53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59" name="Text Box 54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3560" name="Text Box 55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3561" name="Line 56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2" name="Line 57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3" name="Line 58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4" name="Line 59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5" name="Text Box 60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23566" name="Text Box 61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it works?</a:t>
            </a:r>
            <a:br>
              <a:rPr lang="en-US" altLang="zh-TW" smtClean="0"/>
            </a:br>
            <a:r>
              <a:rPr lang="en-US" altLang="zh-TW" smtClean="0"/>
              <a:t>Example of an NAND gate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81000" y="2057400"/>
            <a:ext cx="3949700" cy="3429000"/>
            <a:chOff x="240" y="1296"/>
            <a:chExt cx="2488" cy="2160"/>
          </a:xfrm>
        </p:grpSpPr>
        <p:grpSp>
          <p:nvGrpSpPr>
            <p:cNvPr id="24603" name="Group 4"/>
            <p:cNvGrpSpPr>
              <a:grpSpLocks/>
            </p:cNvGrpSpPr>
            <p:nvPr/>
          </p:nvGrpSpPr>
          <p:grpSpPr bwMode="auto">
            <a:xfrm>
              <a:off x="960" y="1536"/>
              <a:ext cx="336" cy="432"/>
              <a:chOff x="1296" y="1584"/>
              <a:chExt cx="336" cy="432"/>
            </a:xfrm>
          </p:grpSpPr>
          <p:sp>
            <p:nvSpPr>
              <p:cNvPr id="24642" name="Line 5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3" name="Line 6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4" name="Line 7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5" name="Line 8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6" name="Line 9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7" name="Line 10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8" name="Oval 11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649" name="Line 12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04" name="Group 13"/>
            <p:cNvGrpSpPr>
              <a:grpSpLocks/>
            </p:cNvGrpSpPr>
            <p:nvPr/>
          </p:nvGrpSpPr>
          <p:grpSpPr bwMode="auto">
            <a:xfrm>
              <a:off x="1008" y="1968"/>
              <a:ext cx="288" cy="432"/>
              <a:chOff x="5040" y="2784"/>
              <a:chExt cx="288" cy="432"/>
            </a:xfrm>
          </p:grpSpPr>
          <p:sp>
            <p:nvSpPr>
              <p:cNvPr id="24635" name="Line 14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6" name="Line 1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7" name="Line 1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8" name="Line 17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9" name="Line 18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0" name="Line 19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41" name="Line 20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05" name="Group 21"/>
            <p:cNvGrpSpPr>
              <a:grpSpLocks/>
            </p:cNvGrpSpPr>
            <p:nvPr/>
          </p:nvGrpSpPr>
          <p:grpSpPr bwMode="auto">
            <a:xfrm>
              <a:off x="1008" y="2400"/>
              <a:ext cx="288" cy="432"/>
              <a:chOff x="5040" y="2784"/>
              <a:chExt cx="288" cy="432"/>
            </a:xfrm>
          </p:grpSpPr>
          <p:sp>
            <p:nvSpPr>
              <p:cNvPr id="24628" name="Line 22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29" name="Line 23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0" name="Line 2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1" name="Line 25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2" name="Line 26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3" name="Line 27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34" name="Line 28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4606" name="Group 29"/>
            <p:cNvGrpSpPr>
              <a:grpSpLocks/>
            </p:cNvGrpSpPr>
            <p:nvPr/>
          </p:nvGrpSpPr>
          <p:grpSpPr bwMode="auto">
            <a:xfrm>
              <a:off x="1152" y="3264"/>
              <a:ext cx="288" cy="192"/>
              <a:chOff x="1776" y="3024"/>
              <a:chExt cx="288" cy="192"/>
            </a:xfrm>
          </p:grpSpPr>
          <p:sp>
            <p:nvSpPr>
              <p:cNvPr id="24623" name="Line 30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24" name="Line 31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25" name="Line 3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26" name="Line 33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27" name="Line 34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607" name="Text Box 35"/>
            <p:cNvSpPr txBox="1">
              <a:spLocks noChangeArrowheads="1"/>
            </p:cNvSpPr>
            <p:nvPr/>
          </p:nvSpPr>
          <p:spPr bwMode="auto">
            <a:xfrm>
              <a:off x="1152" y="12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4608" name="Group 36"/>
            <p:cNvGrpSpPr>
              <a:grpSpLocks/>
            </p:cNvGrpSpPr>
            <p:nvPr/>
          </p:nvGrpSpPr>
          <p:grpSpPr bwMode="auto">
            <a:xfrm>
              <a:off x="1008" y="2832"/>
              <a:ext cx="288" cy="432"/>
              <a:chOff x="5040" y="2784"/>
              <a:chExt cx="288" cy="432"/>
            </a:xfrm>
          </p:grpSpPr>
          <p:sp>
            <p:nvSpPr>
              <p:cNvPr id="24616" name="Line 37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17" name="Line 38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18" name="Line 39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19" name="Line 40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20" name="Line 41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21" name="Line 42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622" name="Line 43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609" name="Line 44"/>
            <p:cNvSpPr>
              <a:spLocks noChangeShapeType="1"/>
            </p:cNvSpPr>
            <p:nvPr/>
          </p:nvSpPr>
          <p:spPr bwMode="auto">
            <a:xfrm>
              <a:off x="129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0" name="Text Box 45"/>
            <p:cNvSpPr txBox="1">
              <a:spLocks noChangeArrowheads="1"/>
            </p:cNvSpPr>
            <p:nvPr/>
          </p:nvSpPr>
          <p:spPr bwMode="auto">
            <a:xfrm>
              <a:off x="1872" y="1872"/>
              <a:ext cx="8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 = ~(a &amp; b)</a:t>
              </a:r>
            </a:p>
          </p:txBody>
        </p:sp>
        <p:sp>
          <p:nvSpPr>
            <p:cNvPr id="24611" name="Text Box 46"/>
            <p:cNvSpPr txBox="1">
              <a:spLocks noChangeArrowheads="1"/>
            </p:cNvSpPr>
            <p:nvPr/>
          </p:nvSpPr>
          <p:spPr bwMode="auto">
            <a:xfrm>
              <a:off x="854" y="2007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4612" name="Text Box 47"/>
            <p:cNvSpPr txBox="1">
              <a:spLocks noChangeArrowheads="1"/>
            </p:cNvSpPr>
            <p:nvPr/>
          </p:nvSpPr>
          <p:spPr bwMode="auto">
            <a:xfrm>
              <a:off x="864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4613" name="Text Box 48"/>
            <p:cNvSpPr txBox="1">
              <a:spLocks noChangeArrowheads="1"/>
            </p:cNvSpPr>
            <p:nvPr/>
          </p:nvSpPr>
          <p:spPr bwMode="auto">
            <a:xfrm>
              <a:off x="240" y="29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cxnSp>
          <p:nvCxnSpPr>
            <p:cNvPr id="24614" name="AutoShape 49"/>
            <p:cNvCxnSpPr>
              <a:cxnSpLocks noChangeShapeType="1"/>
              <a:stCxn id="24613" idx="3"/>
              <a:endCxn id="24622" idx="1"/>
            </p:cNvCxnSpPr>
            <p:nvPr/>
          </p:nvCxnSpPr>
          <p:spPr bwMode="auto">
            <a:xfrm flipV="1">
              <a:off x="634" y="3024"/>
              <a:ext cx="374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15" name="AutoShape 50"/>
            <p:cNvCxnSpPr>
              <a:cxnSpLocks noChangeShapeType="1"/>
              <a:stCxn id="24613" idx="0"/>
              <a:endCxn id="24649" idx="1"/>
            </p:cNvCxnSpPr>
            <p:nvPr/>
          </p:nvCxnSpPr>
          <p:spPr bwMode="auto">
            <a:xfrm rot="-5400000">
              <a:off x="99" y="2066"/>
              <a:ext cx="1200" cy="523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580" name="Group 51"/>
          <p:cNvGrpSpPr>
            <a:grpSpLocks/>
          </p:cNvGrpSpPr>
          <p:nvPr/>
        </p:nvGrpSpPr>
        <p:grpSpPr bwMode="auto">
          <a:xfrm>
            <a:off x="5334000" y="2133600"/>
            <a:ext cx="3443288" cy="2209800"/>
            <a:chOff x="3024" y="1584"/>
            <a:chExt cx="2169" cy="1392"/>
          </a:xfrm>
        </p:grpSpPr>
        <p:sp>
          <p:nvSpPr>
            <p:cNvPr id="24593" name="Line 52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4" name="Line 53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5" name="Text Box 54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4596" name="Text Box 55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4597" name="Line 56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8" name="Line 57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99" name="Line 58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0" name="Line 59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1" name="Text Box 60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24602" name="Text Box 61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grpSp>
        <p:nvGrpSpPr>
          <p:cNvPr id="24581" name="Group 62"/>
          <p:cNvGrpSpPr>
            <a:grpSpLocks/>
          </p:cNvGrpSpPr>
          <p:nvPr/>
        </p:nvGrpSpPr>
        <p:grpSpPr bwMode="auto">
          <a:xfrm>
            <a:off x="2362200" y="3124200"/>
            <a:ext cx="457200" cy="1295400"/>
            <a:chOff x="1488" y="1968"/>
            <a:chExt cx="288" cy="816"/>
          </a:xfrm>
        </p:grpSpPr>
        <p:sp>
          <p:nvSpPr>
            <p:cNvPr id="24583" name="Line 63"/>
            <p:cNvSpPr>
              <a:spLocks noChangeShapeType="1"/>
            </p:cNvSpPr>
            <p:nvPr/>
          </p:nvSpPr>
          <p:spPr bwMode="auto">
            <a:xfrm>
              <a:off x="1632" y="1968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4" name="Line 64"/>
            <p:cNvSpPr>
              <a:spLocks noChangeShapeType="1"/>
            </p:cNvSpPr>
            <p:nvPr/>
          </p:nvSpPr>
          <p:spPr bwMode="auto">
            <a:xfrm>
              <a:off x="1536" y="2304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5" name="Line 65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6" name="Line 66"/>
            <p:cNvSpPr>
              <a:spLocks noChangeShapeType="1"/>
            </p:cNvSpPr>
            <p:nvPr/>
          </p:nvSpPr>
          <p:spPr bwMode="auto">
            <a:xfrm>
              <a:off x="1632" y="2352"/>
              <a:ext cx="0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4587" name="Group 67"/>
            <p:cNvGrpSpPr>
              <a:grpSpLocks/>
            </p:cNvGrpSpPr>
            <p:nvPr/>
          </p:nvGrpSpPr>
          <p:grpSpPr bwMode="auto">
            <a:xfrm>
              <a:off x="1488" y="2592"/>
              <a:ext cx="288" cy="192"/>
              <a:chOff x="1776" y="3024"/>
              <a:chExt cx="288" cy="192"/>
            </a:xfrm>
          </p:grpSpPr>
          <p:sp>
            <p:nvSpPr>
              <p:cNvPr id="24588" name="Line 68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89" name="Line 69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0" name="Line 70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1" name="Line 71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592" name="Line 72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4582" name="AutoShape 73"/>
          <p:cNvSpPr>
            <a:spLocks noChangeArrowheads="1"/>
          </p:cNvSpPr>
          <p:nvPr/>
        </p:nvSpPr>
        <p:spPr bwMode="auto">
          <a:xfrm>
            <a:off x="3124200" y="4267200"/>
            <a:ext cx="1676400" cy="914400"/>
          </a:xfrm>
          <a:prstGeom prst="wedgeRoundRectCallout">
            <a:avLst>
              <a:gd name="adj1" fmla="val -66759"/>
              <a:gd name="adj2" fmla="val -96528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an equivalent capacitance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it works?</a:t>
            </a:r>
            <a:br>
              <a:rPr lang="en-US" altLang="zh-TW" smtClean="0"/>
            </a:br>
            <a:r>
              <a:rPr lang="en-US" altLang="zh-TW" smtClean="0"/>
              <a:t>Example of an NAND gate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81000" y="2057400"/>
            <a:ext cx="3949700" cy="3429000"/>
            <a:chOff x="240" y="1296"/>
            <a:chExt cx="2488" cy="2160"/>
          </a:xfrm>
        </p:grpSpPr>
        <p:grpSp>
          <p:nvGrpSpPr>
            <p:cNvPr id="25636" name="Group 4"/>
            <p:cNvGrpSpPr>
              <a:grpSpLocks/>
            </p:cNvGrpSpPr>
            <p:nvPr/>
          </p:nvGrpSpPr>
          <p:grpSpPr bwMode="auto">
            <a:xfrm>
              <a:off x="960" y="1536"/>
              <a:ext cx="336" cy="432"/>
              <a:chOff x="1296" y="1584"/>
              <a:chExt cx="336" cy="432"/>
            </a:xfrm>
          </p:grpSpPr>
          <p:sp>
            <p:nvSpPr>
              <p:cNvPr id="25675" name="Line 5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6" name="Line 6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7" name="Line 7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8" name="Line 8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9" name="Line 9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0" name="Line 10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81" name="Oval 11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82" name="Line 12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37" name="Group 13"/>
            <p:cNvGrpSpPr>
              <a:grpSpLocks/>
            </p:cNvGrpSpPr>
            <p:nvPr/>
          </p:nvGrpSpPr>
          <p:grpSpPr bwMode="auto">
            <a:xfrm>
              <a:off x="1008" y="1968"/>
              <a:ext cx="288" cy="432"/>
              <a:chOff x="5040" y="2784"/>
              <a:chExt cx="288" cy="432"/>
            </a:xfrm>
          </p:grpSpPr>
          <p:sp>
            <p:nvSpPr>
              <p:cNvPr id="25668" name="Line 14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9" name="Line 1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0" name="Line 1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1" name="Line 17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2" name="Line 18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3" name="Line 19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4" name="Line 20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38" name="Group 21"/>
            <p:cNvGrpSpPr>
              <a:grpSpLocks/>
            </p:cNvGrpSpPr>
            <p:nvPr/>
          </p:nvGrpSpPr>
          <p:grpSpPr bwMode="auto">
            <a:xfrm>
              <a:off x="1008" y="2400"/>
              <a:ext cx="288" cy="432"/>
              <a:chOff x="5040" y="2784"/>
              <a:chExt cx="288" cy="432"/>
            </a:xfrm>
          </p:grpSpPr>
          <p:sp>
            <p:nvSpPr>
              <p:cNvPr id="25661" name="Line 22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2" name="Line 23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3" name="Line 2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4" name="Line 25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5" name="Line 26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6" name="Line 27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7" name="Line 28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39" name="Group 29"/>
            <p:cNvGrpSpPr>
              <a:grpSpLocks/>
            </p:cNvGrpSpPr>
            <p:nvPr/>
          </p:nvGrpSpPr>
          <p:grpSpPr bwMode="auto">
            <a:xfrm>
              <a:off x="1152" y="3264"/>
              <a:ext cx="288" cy="192"/>
              <a:chOff x="1776" y="3024"/>
              <a:chExt cx="288" cy="192"/>
            </a:xfrm>
          </p:grpSpPr>
          <p:sp>
            <p:nvSpPr>
              <p:cNvPr id="25656" name="Line 30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7" name="Line 31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8" name="Line 3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9" name="Line 33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0" name="Line 34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40" name="Text Box 35"/>
            <p:cNvSpPr txBox="1">
              <a:spLocks noChangeArrowheads="1"/>
            </p:cNvSpPr>
            <p:nvPr/>
          </p:nvSpPr>
          <p:spPr bwMode="auto">
            <a:xfrm>
              <a:off x="1152" y="12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5641" name="Group 36"/>
            <p:cNvGrpSpPr>
              <a:grpSpLocks/>
            </p:cNvGrpSpPr>
            <p:nvPr/>
          </p:nvGrpSpPr>
          <p:grpSpPr bwMode="auto">
            <a:xfrm>
              <a:off x="1008" y="2832"/>
              <a:ext cx="288" cy="432"/>
              <a:chOff x="5040" y="2784"/>
              <a:chExt cx="288" cy="432"/>
            </a:xfrm>
          </p:grpSpPr>
          <p:sp>
            <p:nvSpPr>
              <p:cNvPr id="25649" name="Line 37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0" name="Line 38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1" name="Line 39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2" name="Line 40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3" name="Line 41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4" name="Line 42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5" name="Line 43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42" name="Line 44"/>
            <p:cNvSpPr>
              <a:spLocks noChangeShapeType="1"/>
            </p:cNvSpPr>
            <p:nvPr/>
          </p:nvSpPr>
          <p:spPr bwMode="auto">
            <a:xfrm>
              <a:off x="129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3" name="Text Box 45"/>
            <p:cNvSpPr txBox="1">
              <a:spLocks noChangeArrowheads="1"/>
            </p:cNvSpPr>
            <p:nvPr/>
          </p:nvSpPr>
          <p:spPr bwMode="auto">
            <a:xfrm>
              <a:off x="1872" y="1872"/>
              <a:ext cx="8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 = ~(a &amp; b)</a:t>
              </a:r>
            </a:p>
          </p:txBody>
        </p:sp>
        <p:sp>
          <p:nvSpPr>
            <p:cNvPr id="25644" name="Text Box 46"/>
            <p:cNvSpPr txBox="1">
              <a:spLocks noChangeArrowheads="1"/>
            </p:cNvSpPr>
            <p:nvPr/>
          </p:nvSpPr>
          <p:spPr bwMode="auto">
            <a:xfrm>
              <a:off x="854" y="2007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5645" name="Text Box 47"/>
            <p:cNvSpPr txBox="1">
              <a:spLocks noChangeArrowheads="1"/>
            </p:cNvSpPr>
            <p:nvPr/>
          </p:nvSpPr>
          <p:spPr bwMode="auto">
            <a:xfrm>
              <a:off x="864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5646" name="Text Box 48"/>
            <p:cNvSpPr txBox="1">
              <a:spLocks noChangeArrowheads="1"/>
            </p:cNvSpPr>
            <p:nvPr/>
          </p:nvSpPr>
          <p:spPr bwMode="auto">
            <a:xfrm>
              <a:off x="240" y="29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cxnSp>
          <p:nvCxnSpPr>
            <p:cNvPr id="25647" name="AutoShape 49"/>
            <p:cNvCxnSpPr>
              <a:cxnSpLocks noChangeShapeType="1"/>
              <a:stCxn id="25646" idx="3"/>
              <a:endCxn id="25655" idx="1"/>
            </p:cNvCxnSpPr>
            <p:nvPr/>
          </p:nvCxnSpPr>
          <p:spPr bwMode="auto">
            <a:xfrm flipV="1">
              <a:off x="634" y="3024"/>
              <a:ext cx="374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48" name="AutoShape 50"/>
            <p:cNvCxnSpPr>
              <a:cxnSpLocks noChangeShapeType="1"/>
              <a:stCxn id="25646" idx="0"/>
              <a:endCxn id="25682" idx="1"/>
            </p:cNvCxnSpPr>
            <p:nvPr/>
          </p:nvCxnSpPr>
          <p:spPr bwMode="auto">
            <a:xfrm rot="-5400000">
              <a:off x="99" y="2066"/>
              <a:ext cx="1200" cy="523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604" name="Group 51"/>
          <p:cNvGrpSpPr>
            <a:grpSpLocks/>
          </p:cNvGrpSpPr>
          <p:nvPr/>
        </p:nvGrpSpPr>
        <p:grpSpPr bwMode="auto">
          <a:xfrm>
            <a:off x="5334000" y="2133600"/>
            <a:ext cx="3443288" cy="2209800"/>
            <a:chOff x="3024" y="1584"/>
            <a:chExt cx="2169" cy="1392"/>
          </a:xfrm>
        </p:grpSpPr>
        <p:sp>
          <p:nvSpPr>
            <p:cNvPr id="25626" name="Line 52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7" name="Line 53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8" name="Text Box 54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5629" name="Text Box 55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5630" name="Line 56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1" name="Line 57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Line 58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3" name="Line 59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Text Box 60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25635" name="Text Box 61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grpSp>
        <p:nvGrpSpPr>
          <p:cNvPr id="25605" name="Group 62"/>
          <p:cNvGrpSpPr>
            <a:grpSpLocks/>
          </p:cNvGrpSpPr>
          <p:nvPr/>
        </p:nvGrpSpPr>
        <p:grpSpPr bwMode="auto">
          <a:xfrm>
            <a:off x="2362200" y="3124200"/>
            <a:ext cx="457200" cy="1295400"/>
            <a:chOff x="1488" y="1968"/>
            <a:chExt cx="288" cy="816"/>
          </a:xfrm>
        </p:grpSpPr>
        <p:sp>
          <p:nvSpPr>
            <p:cNvPr id="25616" name="Line 63"/>
            <p:cNvSpPr>
              <a:spLocks noChangeShapeType="1"/>
            </p:cNvSpPr>
            <p:nvPr/>
          </p:nvSpPr>
          <p:spPr bwMode="auto">
            <a:xfrm>
              <a:off x="1632" y="1968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Line 64"/>
            <p:cNvSpPr>
              <a:spLocks noChangeShapeType="1"/>
            </p:cNvSpPr>
            <p:nvPr/>
          </p:nvSpPr>
          <p:spPr bwMode="auto">
            <a:xfrm>
              <a:off x="1536" y="2304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65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Line 66"/>
            <p:cNvSpPr>
              <a:spLocks noChangeShapeType="1"/>
            </p:cNvSpPr>
            <p:nvPr/>
          </p:nvSpPr>
          <p:spPr bwMode="auto">
            <a:xfrm>
              <a:off x="1632" y="2352"/>
              <a:ext cx="0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20" name="Group 67"/>
            <p:cNvGrpSpPr>
              <a:grpSpLocks/>
            </p:cNvGrpSpPr>
            <p:nvPr/>
          </p:nvGrpSpPr>
          <p:grpSpPr bwMode="auto">
            <a:xfrm>
              <a:off x="1488" y="2592"/>
              <a:ext cx="288" cy="192"/>
              <a:chOff x="1776" y="3024"/>
              <a:chExt cx="288" cy="192"/>
            </a:xfrm>
          </p:grpSpPr>
          <p:sp>
            <p:nvSpPr>
              <p:cNvPr id="25621" name="Line 68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2" name="Line 69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3" name="Line 70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4" name="Line 71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5" name="Line 72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5606" name="AutoShape 73"/>
          <p:cNvSpPr>
            <a:spLocks noChangeArrowheads="1"/>
          </p:cNvSpPr>
          <p:nvPr/>
        </p:nvSpPr>
        <p:spPr bwMode="auto">
          <a:xfrm>
            <a:off x="3124200" y="4267200"/>
            <a:ext cx="1676400" cy="1981200"/>
          </a:xfrm>
          <a:prstGeom prst="wedgeRoundRectCallout">
            <a:avLst>
              <a:gd name="adj1" fmla="val -66759"/>
              <a:gd name="adj2" fmla="val -71472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>
              <a:solidFill>
                <a:schemeClr val="hlink"/>
              </a:solidFill>
            </a:endParaRPr>
          </a:p>
        </p:txBody>
      </p:sp>
      <p:sp>
        <p:nvSpPr>
          <p:cNvPr id="25607" name="Line 74"/>
          <p:cNvSpPr>
            <a:spLocks noChangeShapeType="1"/>
          </p:cNvSpPr>
          <p:nvPr/>
        </p:nvSpPr>
        <p:spPr bwMode="auto">
          <a:xfrm>
            <a:off x="56388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Line 75"/>
          <p:cNvSpPr>
            <a:spLocks noChangeShapeType="1"/>
          </p:cNvSpPr>
          <p:nvPr/>
        </p:nvSpPr>
        <p:spPr bwMode="auto">
          <a:xfrm>
            <a:off x="67056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Line 76"/>
          <p:cNvSpPr>
            <a:spLocks noChangeShapeType="1"/>
          </p:cNvSpPr>
          <p:nvPr/>
        </p:nvSpPr>
        <p:spPr bwMode="auto">
          <a:xfrm>
            <a:off x="5638800" y="29718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Text Box 77"/>
          <p:cNvSpPr txBox="1">
            <a:spLocks noChangeArrowheads="1"/>
          </p:cNvSpPr>
          <p:nvPr/>
        </p:nvSpPr>
        <p:spPr bwMode="auto">
          <a:xfrm>
            <a:off x="5715000" y="2438400"/>
            <a:ext cx="165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at precharge stage</a:t>
            </a:r>
          </a:p>
        </p:txBody>
      </p:sp>
      <p:sp>
        <p:nvSpPr>
          <p:cNvPr id="25611" name="Freeform 78"/>
          <p:cNvSpPr>
            <a:spLocks/>
          </p:cNvSpPr>
          <p:nvPr/>
        </p:nvSpPr>
        <p:spPr bwMode="auto">
          <a:xfrm>
            <a:off x="1981200" y="2438400"/>
            <a:ext cx="622300" cy="1143000"/>
          </a:xfrm>
          <a:custGeom>
            <a:avLst/>
            <a:gdLst>
              <a:gd name="T0" fmla="*/ 76200 w 392"/>
              <a:gd name="T1" fmla="*/ 0 h 720"/>
              <a:gd name="T2" fmla="*/ 76200 w 392"/>
              <a:gd name="T3" fmla="*/ 533400 h 720"/>
              <a:gd name="T4" fmla="*/ 533400 w 392"/>
              <a:gd name="T5" fmla="*/ 609600 h 720"/>
              <a:gd name="T6" fmla="*/ 609600 w 392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2" h="720">
                <a:moveTo>
                  <a:pt x="48" y="0"/>
                </a:moveTo>
                <a:cubicBezTo>
                  <a:pt x="24" y="136"/>
                  <a:pt x="0" y="272"/>
                  <a:pt x="48" y="336"/>
                </a:cubicBezTo>
                <a:cubicBezTo>
                  <a:pt x="96" y="400"/>
                  <a:pt x="280" y="320"/>
                  <a:pt x="336" y="384"/>
                </a:cubicBezTo>
                <a:cubicBezTo>
                  <a:pt x="392" y="448"/>
                  <a:pt x="388" y="584"/>
                  <a:pt x="384" y="72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2" name="Text Box 79"/>
          <p:cNvSpPr txBox="1">
            <a:spLocks noChangeArrowheads="1"/>
          </p:cNvSpPr>
          <p:nvPr/>
        </p:nvSpPr>
        <p:spPr bwMode="auto">
          <a:xfrm>
            <a:off x="2117725" y="2576513"/>
            <a:ext cx="896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charging</a:t>
            </a:r>
          </a:p>
        </p:txBody>
      </p:sp>
      <p:grpSp>
        <p:nvGrpSpPr>
          <p:cNvPr id="25613" name="Group 80"/>
          <p:cNvGrpSpPr>
            <a:grpSpLocks/>
          </p:cNvGrpSpPr>
          <p:nvPr/>
        </p:nvGrpSpPr>
        <p:grpSpPr bwMode="auto">
          <a:xfrm>
            <a:off x="3429000" y="4724400"/>
            <a:ext cx="1143000" cy="914400"/>
            <a:chOff x="2160" y="2976"/>
            <a:chExt cx="720" cy="576"/>
          </a:xfrm>
        </p:grpSpPr>
        <p:sp>
          <p:nvSpPr>
            <p:cNvPr id="25614" name="Freeform 81"/>
            <p:cNvSpPr>
              <a:spLocks/>
            </p:cNvSpPr>
            <p:nvPr/>
          </p:nvSpPr>
          <p:spPr bwMode="auto">
            <a:xfrm>
              <a:off x="2160" y="2976"/>
              <a:ext cx="720" cy="576"/>
            </a:xfrm>
            <a:custGeom>
              <a:avLst/>
              <a:gdLst>
                <a:gd name="T0" fmla="*/ 0 w 738"/>
                <a:gd name="T1" fmla="*/ 576 h 144"/>
                <a:gd name="T2" fmla="*/ 0 w 738"/>
                <a:gd name="T3" fmla="*/ 80 h 144"/>
                <a:gd name="T4" fmla="*/ 37 w 738"/>
                <a:gd name="T5" fmla="*/ 0 h 144"/>
                <a:gd name="T6" fmla="*/ 80 w 738"/>
                <a:gd name="T7" fmla="*/ 80 h 144"/>
                <a:gd name="T8" fmla="*/ 119 w 738"/>
                <a:gd name="T9" fmla="*/ 0 h 144"/>
                <a:gd name="T10" fmla="*/ 162 w 738"/>
                <a:gd name="T11" fmla="*/ 80 h 144"/>
                <a:gd name="T12" fmla="*/ 205 w 738"/>
                <a:gd name="T13" fmla="*/ 0 h 144"/>
                <a:gd name="T14" fmla="*/ 242 w 738"/>
                <a:gd name="T15" fmla="*/ 80 h 144"/>
                <a:gd name="T16" fmla="*/ 279 w 738"/>
                <a:gd name="T17" fmla="*/ 0 h 144"/>
                <a:gd name="T18" fmla="*/ 318 w 738"/>
                <a:gd name="T19" fmla="*/ 80 h 144"/>
                <a:gd name="T20" fmla="*/ 357 w 738"/>
                <a:gd name="T21" fmla="*/ 0 h 144"/>
                <a:gd name="T22" fmla="*/ 400 w 738"/>
                <a:gd name="T23" fmla="*/ 72 h 144"/>
                <a:gd name="T24" fmla="*/ 437 w 738"/>
                <a:gd name="T25" fmla="*/ 16 h 144"/>
                <a:gd name="T26" fmla="*/ 480 w 738"/>
                <a:gd name="T27" fmla="*/ 72 h 144"/>
                <a:gd name="T28" fmla="*/ 517 w 738"/>
                <a:gd name="T29" fmla="*/ 0 h 144"/>
                <a:gd name="T30" fmla="*/ 558 w 738"/>
                <a:gd name="T31" fmla="*/ 88 h 144"/>
                <a:gd name="T32" fmla="*/ 601 w 738"/>
                <a:gd name="T33" fmla="*/ 0 h 144"/>
                <a:gd name="T34" fmla="*/ 638 w 738"/>
                <a:gd name="T35" fmla="*/ 72 h 144"/>
                <a:gd name="T36" fmla="*/ 681 w 738"/>
                <a:gd name="T37" fmla="*/ 0 h 144"/>
                <a:gd name="T38" fmla="*/ 720 w 738"/>
                <a:gd name="T39" fmla="*/ 72 h 144"/>
                <a:gd name="T40" fmla="*/ 720 w 738"/>
                <a:gd name="T41" fmla="*/ 576 h 144"/>
                <a:gd name="T42" fmla="*/ 0 w 738"/>
                <a:gd name="T43" fmla="*/ 57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38" h="144">
                  <a:moveTo>
                    <a:pt x="0" y="144"/>
                  </a:moveTo>
                  <a:lnTo>
                    <a:pt x="0" y="20"/>
                  </a:lnTo>
                  <a:lnTo>
                    <a:pt x="38" y="0"/>
                  </a:lnTo>
                  <a:lnTo>
                    <a:pt x="82" y="20"/>
                  </a:lnTo>
                  <a:lnTo>
                    <a:pt x="122" y="0"/>
                  </a:lnTo>
                  <a:lnTo>
                    <a:pt x="166" y="20"/>
                  </a:lnTo>
                  <a:lnTo>
                    <a:pt x="210" y="0"/>
                  </a:lnTo>
                  <a:lnTo>
                    <a:pt x="248" y="20"/>
                  </a:lnTo>
                  <a:lnTo>
                    <a:pt x="286" y="0"/>
                  </a:lnTo>
                  <a:lnTo>
                    <a:pt x="326" y="20"/>
                  </a:lnTo>
                  <a:lnTo>
                    <a:pt x="366" y="0"/>
                  </a:lnTo>
                  <a:lnTo>
                    <a:pt x="410" y="18"/>
                  </a:lnTo>
                  <a:lnTo>
                    <a:pt x="448" y="4"/>
                  </a:lnTo>
                  <a:lnTo>
                    <a:pt x="492" y="18"/>
                  </a:lnTo>
                  <a:lnTo>
                    <a:pt x="530" y="0"/>
                  </a:lnTo>
                  <a:lnTo>
                    <a:pt x="572" y="22"/>
                  </a:lnTo>
                  <a:lnTo>
                    <a:pt x="616" y="0"/>
                  </a:lnTo>
                  <a:lnTo>
                    <a:pt x="654" y="18"/>
                  </a:lnTo>
                  <a:lnTo>
                    <a:pt x="698" y="0"/>
                  </a:lnTo>
                  <a:lnTo>
                    <a:pt x="738" y="18"/>
                  </a:lnTo>
                  <a:lnTo>
                    <a:pt x="738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5" name="Rectangle 82"/>
            <p:cNvSpPr>
              <a:spLocks noChangeArrowheads="1"/>
            </p:cNvSpPr>
            <p:nvPr/>
          </p:nvSpPr>
          <p:spPr bwMode="auto">
            <a:xfrm>
              <a:off x="2160" y="2976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it works?</a:t>
            </a:r>
            <a:br>
              <a:rPr lang="en-US" altLang="zh-TW" smtClean="0"/>
            </a:br>
            <a:r>
              <a:rPr lang="en-US" altLang="zh-TW" smtClean="0"/>
              <a:t>Example of an NAND gate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4572000"/>
            <a:ext cx="3468688" cy="1560513"/>
          </a:xfrm>
        </p:spPr>
        <p:txBody>
          <a:bodyPr/>
          <a:lstStyle/>
          <a:p>
            <a:pPr eaLnBrk="1" hangingPunct="1"/>
            <a:r>
              <a:rPr lang="en-US" altLang="zh-TW" smtClean="0"/>
              <a:t>case 1: a&amp;b=1</a:t>
            </a:r>
          </a:p>
          <a:p>
            <a:pPr eaLnBrk="1" hangingPunct="1"/>
            <a:r>
              <a:rPr lang="en-US" altLang="zh-TW" smtClean="0"/>
              <a:t>case 2: a&amp;b=0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381000" y="2057400"/>
            <a:ext cx="3949700" cy="3429000"/>
            <a:chOff x="240" y="1296"/>
            <a:chExt cx="2488" cy="2160"/>
          </a:xfrm>
        </p:grpSpPr>
        <p:grpSp>
          <p:nvGrpSpPr>
            <p:cNvPr id="26659" name="Group 5"/>
            <p:cNvGrpSpPr>
              <a:grpSpLocks/>
            </p:cNvGrpSpPr>
            <p:nvPr/>
          </p:nvGrpSpPr>
          <p:grpSpPr bwMode="auto">
            <a:xfrm>
              <a:off x="960" y="1536"/>
              <a:ext cx="336" cy="432"/>
              <a:chOff x="1296" y="1584"/>
              <a:chExt cx="336" cy="432"/>
            </a:xfrm>
          </p:grpSpPr>
          <p:sp>
            <p:nvSpPr>
              <p:cNvPr id="26698" name="Line 6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9" name="Line 7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0" name="Line 8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1" name="Line 9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2" name="Line 10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3" name="Line 11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704" name="Oval 12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6705" name="Line 13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60" name="Group 14"/>
            <p:cNvGrpSpPr>
              <a:grpSpLocks/>
            </p:cNvGrpSpPr>
            <p:nvPr/>
          </p:nvGrpSpPr>
          <p:grpSpPr bwMode="auto">
            <a:xfrm>
              <a:off x="1008" y="1968"/>
              <a:ext cx="288" cy="432"/>
              <a:chOff x="5040" y="2784"/>
              <a:chExt cx="288" cy="432"/>
            </a:xfrm>
          </p:grpSpPr>
          <p:sp>
            <p:nvSpPr>
              <p:cNvPr id="26691" name="Line 15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2" name="Line 1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3" name="Line 17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4" name="Line 18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5" name="Line 19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6" name="Line 20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7" name="Line 21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61" name="Group 22"/>
            <p:cNvGrpSpPr>
              <a:grpSpLocks/>
            </p:cNvGrpSpPr>
            <p:nvPr/>
          </p:nvGrpSpPr>
          <p:grpSpPr bwMode="auto">
            <a:xfrm>
              <a:off x="1008" y="2400"/>
              <a:ext cx="288" cy="432"/>
              <a:chOff x="5040" y="2784"/>
              <a:chExt cx="288" cy="432"/>
            </a:xfrm>
          </p:grpSpPr>
          <p:sp>
            <p:nvSpPr>
              <p:cNvPr id="26684" name="Line 23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5" name="Line 2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6" name="Line 2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7" name="Line 26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8" name="Line 27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9" name="Line 28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0" name="Line 29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662" name="Group 30"/>
            <p:cNvGrpSpPr>
              <a:grpSpLocks/>
            </p:cNvGrpSpPr>
            <p:nvPr/>
          </p:nvGrpSpPr>
          <p:grpSpPr bwMode="auto">
            <a:xfrm>
              <a:off x="1152" y="3264"/>
              <a:ext cx="288" cy="192"/>
              <a:chOff x="1776" y="3024"/>
              <a:chExt cx="288" cy="192"/>
            </a:xfrm>
          </p:grpSpPr>
          <p:sp>
            <p:nvSpPr>
              <p:cNvPr id="26679" name="Line 31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0" name="Line 3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1" name="Line 33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2" name="Line 34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83" name="Line 35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663" name="Text Box 36"/>
            <p:cNvSpPr txBox="1">
              <a:spLocks noChangeArrowheads="1"/>
            </p:cNvSpPr>
            <p:nvPr/>
          </p:nvSpPr>
          <p:spPr bwMode="auto">
            <a:xfrm>
              <a:off x="1152" y="12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6664" name="Group 37"/>
            <p:cNvGrpSpPr>
              <a:grpSpLocks/>
            </p:cNvGrpSpPr>
            <p:nvPr/>
          </p:nvGrpSpPr>
          <p:grpSpPr bwMode="auto">
            <a:xfrm>
              <a:off x="1008" y="2832"/>
              <a:ext cx="288" cy="432"/>
              <a:chOff x="5040" y="2784"/>
              <a:chExt cx="288" cy="432"/>
            </a:xfrm>
          </p:grpSpPr>
          <p:sp>
            <p:nvSpPr>
              <p:cNvPr id="26672" name="Line 38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3" name="Line 39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4" name="Line 40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5" name="Line 41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6" name="Line 42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7" name="Line 43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78" name="Line 44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665" name="Line 45"/>
            <p:cNvSpPr>
              <a:spLocks noChangeShapeType="1"/>
            </p:cNvSpPr>
            <p:nvPr/>
          </p:nvSpPr>
          <p:spPr bwMode="auto">
            <a:xfrm>
              <a:off x="129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6" name="Text Box 46"/>
            <p:cNvSpPr txBox="1">
              <a:spLocks noChangeArrowheads="1"/>
            </p:cNvSpPr>
            <p:nvPr/>
          </p:nvSpPr>
          <p:spPr bwMode="auto">
            <a:xfrm>
              <a:off x="1872" y="1872"/>
              <a:ext cx="8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 = ~(a &amp; b)</a:t>
              </a:r>
            </a:p>
          </p:txBody>
        </p:sp>
        <p:sp>
          <p:nvSpPr>
            <p:cNvPr id="26667" name="Text Box 47"/>
            <p:cNvSpPr txBox="1">
              <a:spLocks noChangeArrowheads="1"/>
            </p:cNvSpPr>
            <p:nvPr/>
          </p:nvSpPr>
          <p:spPr bwMode="auto">
            <a:xfrm>
              <a:off x="854" y="2007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6668" name="Text Box 48"/>
            <p:cNvSpPr txBox="1">
              <a:spLocks noChangeArrowheads="1"/>
            </p:cNvSpPr>
            <p:nvPr/>
          </p:nvSpPr>
          <p:spPr bwMode="auto">
            <a:xfrm>
              <a:off x="864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6669" name="Text Box 49"/>
            <p:cNvSpPr txBox="1">
              <a:spLocks noChangeArrowheads="1"/>
            </p:cNvSpPr>
            <p:nvPr/>
          </p:nvSpPr>
          <p:spPr bwMode="auto">
            <a:xfrm>
              <a:off x="240" y="29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cxnSp>
          <p:nvCxnSpPr>
            <p:cNvPr id="26670" name="AutoShape 50"/>
            <p:cNvCxnSpPr>
              <a:cxnSpLocks noChangeShapeType="1"/>
              <a:stCxn id="26669" idx="3"/>
              <a:endCxn id="26678" idx="1"/>
            </p:cNvCxnSpPr>
            <p:nvPr/>
          </p:nvCxnSpPr>
          <p:spPr bwMode="auto">
            <a:xfrm flipV="1">
              <a:off x="634" y="3024"/>
              <a:ext cx="374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71" name="AutoShape 51"/>
            <p:cNvCxnSpPr>
              <a:cxnSpLocks noChangeShapeType="1"/>
              <a:stCxn id="26669" idx="0"/>
              <a:endCxn id="26705" idx="1"/>
            </p:cNvCxnSpPr>
            <p:nvPr/>
          </p:nvCxnSpPr>
          <p:spPr bwMode="auto">
            <a:xfrm rot="-5400000">
              <a:off x="99" y="2066"/>
              <a:ext cx="1200" cy="523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629" name="Group 52"/>
          <p:cNvGrpSpPr>
            <a:grpSpLocks/>
          </p:cNvGrpSpPr>
          <p:nvPr/>
        </p:nvGrpSpPr>
        <p:grpSpPr bwMode="auto">
          <a:xfrm>
            <a:off x="5334000" y="2133600"/>
            <a:ext cx="3443288" cy="2209800"/>
            <a:chOff x="3024" y="1584"/>
            <a:chExt cx="2169" cy="1392"/>
          </a:xfrm>
        </p:grpSpPr>
        <p:sp>
          <p:nvSpPr>
            <p:cNvPr id="26649" name="Line 53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Line 54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1" name="Text Box 55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6652" name="Text Box 56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6653" name="Line 57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4" name="Line 58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Line 59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6" name="Line 60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7" name="Text Box 61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26658" name="Text Box 62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grpSp>
        <p:nvGrpSpPr>
          <p:cNvPr id="26630" name="Group 63"/>
          <p:cNvGrpSpPr>
            <a:grpSpLocks/>
          </p:cNvGrpSpPr>
          <p:nvPr/>
        </p:nvGrpSpPr>
        <p:grpSpPr bwMode="auto">
          <a:xfrm>
            <a:off x="2362200" y="3124200"/>
            <a:ext cx="457200" cy="1295400"/>
            <a:chOff x="1488" y="1968"/>
            <a:chExt cx="288" cy="816"/>
          </a:xfrm>
        </p:grpSpPr>
        <p:sp>
          <p:nvSpPr>
            <p:cNvPr id="26639" name="Line 64"/>
            <p:cNvSpPr>
              <a:spLocks noChangeShapeType="1"/>
            </p:cNvSpPr>
            <p:nvPr/>
          </p:nvSpPr>
          <p:spPr bwMode="auto">
            <a:xfrm>
              <a:off x="1632" y="1968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Line 65"/>
            <p:cNvSpPr>
              <a:spLocks noChangeShapeType="1"/>
            </p:cNvSpPr>
            <p:nvPr/>
          </p:nvSpPr>
          <p:spPr bwMode="auto">
            <a:xfrm>
              <a:off x="1536" y="2304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Line 66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Line 67"/>
            <p:cNvSpPr>
              <a:spLocks noChangeShapeType="1"/>
            </p:cNvSpPr>
            <p:nvPr/>
          </p:nvSpPr>
          <p:spPr bwMode="auto">
            <a:xfrm>
              <a:off x="1632" y="2352"/>
              <a:ext cx="0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6643" name="Group 68"/>
            <p:cNvGrpSpPr>
              <a:grpSpLocks/>
            </p:cNvGrpSpPr>
            <p:nvPr/>
          </p:nvGrpSpPr>
          <p:grpSpPr bwMode="auto">
            <a:xfrm>
              <a:off x="1488" y="2592"/>
              <a:ext cx="288" cy="192"/>
              <a:chOff x="1776" y="3024"/>
              <a:chExt cx="288" cy="192"/>
            </a:xfrm>
          </p:grpSpPr>
          <p:sp>
            <p:nvSpPr>
              <p:cNvPr id="26644" name="Line 69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5" name="Line 70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6" name="Line 71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7" name="Line 7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8" name="Line 73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6631" name="AutoShape 74"/>
          <p:cNvSpPr>
            <a:spLocks noChangeArrowheads="1"/>
          </p:cNvSpPr>
          <p:nvPr/>
        </p:nvSpPr>
        <p:spPr bwMode="auto">
          <a:xfrm>
            <a:off x="3124200" y="4267200"/>
            <a:ext cx="1676400" cy="1981200"/>
          </a:xfrm>
          <a:prstGeom prst="wedgeRoundRectCallout">
            <a:avLst>
              <a:gd name="adj1" fmla="val -66759"/>
              <a:gd name="adj2" fmla="val -71472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>
              <a:solidFill>
                <a:schemeClr val="hlink"/>
              </a:solidFill>
            </a:endParaRPr>
          </a:p>
        </p:txBody>
      </p:sp>
      <p:sp>
        <p:nvSpPr>
          <p:cNvPr id="26632" name="Line 75"/>
          <p:cNvSpPr>
            <a:spLocks noChangeShapeType="1"/>
          </p:cNvSpPr>
          <p:nvPr/>
        </p:nvSpPr>
        <p:spPr bwMode="auto">
          <a:xfrm>
            <a:off x="67056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3" name="Line 76"/>
          <p:cNvSpPr>
            <a:spLocks noChangeShapeType="1"/>
          </p:cNvSpPr>
          <p:nvPr/>
        </p:nvSpPr>
        <p:spPr bwMode="auto">
          <a:xfrm>
            <a:off x="77724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77"/>
          <p:cNvSpPr>
            <a:spLocks noChangeShapeType="1"/>
          </p:cNvSpPr>
          <p:nvPr/>
        </p:nvSpPr>
        <p:spPr bwMode="auto">
          <a:xfrm>
            <a:off x="6705600" y="29718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Text Box 78"/>
          <p:cNvSpPr txBox="1">
            <a:spLocks noChangeArrowheads="1"/>
          </p:cNvSpPr>
          <p:nvPr/>
        </p:nvSpPr>
        <p:spPr bwMode="auto">
          <a:xfrm>
            <a:off x="6553200" y="2438400"/>
            <a:ext cx="1531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at evaluate stage</a:t>
            </a:r>
          </a:p>
        </p:txBody>
      </p:sp>
      <p:grpSp>
        <p:nvGrpSpPr>
          <p:cNvPr id="26636" name="Group 79"/>
          <p:cNvGrpSpPr>
            <a:grpSpLocks/>
          </p:cNvGrpSpPr>
          <p:nvPr/>
        </p:nvGrpSpPr>
        <p:grpSpPr bwMode="auto">
          <a:xfrm>
            <a:off x="3429000" y="4724400"/>
            <a:ext cx="1143000" cy="914400"/>
            <a:chOff x="2160" y="2976"/>
            <a:chExt cx="720" cy="576"/>
          </a:xfrm>
        </p:grpSpPr>
        <p:sp>
          <p:nvSpPr>
            <p:cNvPr id="26637" name="Freeform 80"/>
            <p:cNvSpPr>
              <a:spLocks/>
            </p:cNvSpPr>
            <p:nvPr/>
          </p:nvSpPr>
          <p:spPr bwMode="auto">
            <a:xfrm>
              <a:off x="2160" y="2976"/>
              <a:ext cx="720" cy="576"/>
            </a:xfrm>
            <a:custGeom>
              <a:avLst/>
              <a:gdLst>
                <a:gd name="T0" fmla="*/ 0 w 738"/>
                <a:gd name="T1" fmla="*/ 576 h 144"/>
                <a:gd name="T2" fmla="*/ 0 w 738"/>
                <a:gd name="T3" fmla="*/ 80 h 144"/>
                <a:gd name="T4" fmla="*/ 37 w 738"/>
                <a:gd name="T5" fmla="*/ 0 h 144"/>
                <a:gd name="T6" fmla="*/ 80 w 738"/>
                <a:gd name="T7" fmla="*/ 80 h 144"/>
                <a:gd name="T8" fmla="*/ 119 w 738"/>
                <a:gd name="T9" fmla="*/ 0 h 144"/>
                <a:gd name="T10" fmla="*/ 162 w 738"/>
                <a:gd name="T11" fmla="*/ 80 h 144"/>
                <a:gd name="T12" fmla="*/ 205 w 738"/>
                <a:gd name="T13" fmla="*/ 0 h 144"/>
                <a:gd name="T14" fmla="*/ 242 w 738"/>
                <a:gd name="T15" fmla="*/ 80 h 144"/>
                <a:gd name="T16" fmla="*/ 279 w 738"/>
                <a:gd name="T17" fmla="*/ 0 h 144"/>
                <a:gd name="T18" fmla="*/ 318 w 738"/>
                <a:gd name="T19" fmla="*/ 80 h 144"/>
                <a:gd name="T20" fmla="*/ 357 w 738"/>
                <a:gd name="T21" fmla="*/ 0 h 144"/>
                <a:gd name="T22" fmla="*/ 400 w 738"/>
                <a:gd name="T23" fmla="*/ 72 h 144"/>
                <a:gd name="T24" fmla="*/ 437 w 738"/>
                <a:gd name="T25" fmla="*/ 16 h 144"/>
                <a:gd name="T26" fmla="*/ 480 w 738"/>
                <a:gd name="T27" fmla="*/ 72 h 144"/>
                <a:gd name="T28" fmla="*/ 517 w 738"/>
                <a:gd name="T29" fmla="*/ 0 h 144"/>
                <a:gd name="T30" fmla="*/ 558 w 738"/>
                <a:gd name="T31" fmla="*/ 88 h 144"/>
                <a:gd name="T32" fmla="*/ 601 w 738"/>
                <a:gd name="T33" fmla="*/ 0 h 144"/>
                <a:gd name="T34" fmla="*/ 638 w 738"/>
                <a:gd name="T35" fmla="*/ 72 h 144"/>
                <a:gd name="T36" fmla="*/ 681 w 738"/>
                <a:gd name="T37" fmla="*/ 0 h 144"/>
                <a:gd name="T38" fmla="*/ 720 w 738"/>
                <a:gd name="T39" fmla="*/ 72 h 144"/>
                <a:gd name="T40" fmla="*/ 720 w 738"/>
                <a:gd name="T41" fmla="*/ 576 h 144"/>
                <a:gd name="T42" fmla="*/ 0 w 738"/>
                <a:gd name="T43" fmla="*/ 57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38" h="144">
                  <a:moveTo>
                    <a:pt x="0" y="144"/>
                  </a:moveTo>
                  <a:lnTo>
                    <a:pt x="0" y="20"/>
                  </a:lnTo>
                  <a:lnTo>
                    <a:pt x="38" y="0"/>
                  </a:lnTo>
                  <a:lnTo>
                    <a:pt x="82" y="20"/>
                  </a:lnTo>
                  <a:lnTo>
                    <a:pt x="122" y="0"/>
                  </a:lnTo>
                  <a:lnTo>
                    <a:pt x="166" y="20"/>
                  </a:lnTo>
                  <a:lnTo>
                    <a:pt x="210" y="0"/>
                  </a:lnTo>
                  <a:lnTo>
                    <a:pt x="248" y="20"/>
                  </a:lnTo>
                  <a:lnTo>
                    <a:pt x="286" y="0"/>
                  </a:lnTo>
                  <a:lnTo>
                    <a:pt x="326" y="20"/>
                  </a:lnTo>
                  <a:lnTo>
                    <a:pt x="366" y="0"/>
                  </a:lnTo>
                  <a:lnTo>
                    <a:pt x="410" y="18"/>
                  </a:lnTo>
                  <a:lnTo>
                    <a:pt x="448" y="4"/>
                  </a:lnTo>
                  <a:lnTo>
                    <a:pt x="492" y="18"/>
                  </a:lnTo>
                  <a:lnTo>
                    <a:pt x="530" y="0"/>
                  </a:lnTo>
                  <a:lnTo>
                    <a:pt x="572" y="22"/>
                  </a:lnTo>
                  <a:lnTo>
                    <a:pt x="616" y="0"/>
                  </a:lnTo>
                  <a:lnTo>
                    <a:pt x="654" y="18"/>
                  </a:lnTo>
                  <a:lnTo>
                    <a:pt x="698" y="0"/>
                  </a:lnTo>
                  <a:lnTo>
                    <a:pt x="738" y="18"/>
                  </a:lnTo>
                  <a:lnTo>
                    <a:pt x="738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8" name="Rectangle 81"/>
            <p:cNvSpPr>
              <a:spLocks noChangeArrowheads="1"/>
            </p:cNvSpPr>
            <p:nvPr/>
          </p:nvSpPr>
          <p:spPr bwMode="auto">
            <a:xfrm>
              <a:off x="2160" y="2976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it works?</a:t>
            </a:r>
            <a:br>
              <a:rPr lang="en-US" altLang="zh-TW" smtClean="0"/>
            </a:br>
            <a:r>
              <a:rPr lang="en-US" altLang="zh-TW" smtClean="0"/>
              <a:t>Example of an NAND gate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4572000"/>
            <a:ext cx="3468688" cy="156051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case 1: a&amp;b=1</a:t>
            </a:r>
          </a:p>
          <a:p>
            <a:pPr eaLnBrk="1" hangingPunct="1"/>
            <a:r>
              <a:rPr lang="en-US" altLang="zh-TW" smtClean="0"/>
              <a:t>case 2: a&amp;b=0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81000" y="2057400"/>
            <a:ext cx="3949700" cy="3429000"/>
            <a:chOff x="240" y="1296"/>
            <a:chExt cx="2488" cy="2160"/>
          </a:xfrm>
        </p:grpSpPr>
        <p:grpSp>
          <p:nvGrpSpPr>
            <p:cNvPr id="27687" name="Group 5"/>
            <p:cNvGrpSpPr>
              <a:grpSpLocks/>
            </p:cNvGrpSpPr>
            <p:nvPr/>
          </p:nvGrpSpPr>
          <p:grpSpPr bwMode="auto">
            <a:xfrm>
              <a:off x="960" y="1536"/>
              <a:ext cx="336" cy="432"/>
              <a:chOff x="1296" y="1584"/>
              <a:chExt cx="336" cy="432"/>
            </a:xfrm>
          </p:grpSpPr>
          <p:sp>
            <p:nvSpPr>
              <p:cNvPr id="27726" name="Line 6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7" name="Line 7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8" name="Line 8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9" name="Line 9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30" name="Line 10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31" name="Line 11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32" name="Oval 12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733" name="Line 13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88" name="Group 14"/>
            <p:cNvGrpSpPr>
              <a:grpSpLocks/>
            </p:cNvGrpSpPr>
            <p:nvPr/>
          </p:nvGrpSpPr>
          <p:grpSpPr bwMode="auto">
            <a:xfrm>
              <a:off x="1008" y="1968"/>
              <a:ext cx="288" cy="432"/>
              <a:chOff x="5040" y="2784"/>
              <a:chExt cx="288" cy="432"/>
            </a:xfrm>
          </p:grpSpPr>
          <p:sp>
            <p:nvSpPr>
              <p:cNvPr id="27719" name="Line 15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0" name="Line 1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1" name="Line 17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2" name="Line 18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3" name="Line 19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4" name="Line 20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5" name="Line 21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89" name="Group 22"/>
            <p:cNvGrpSpPr>
              <a:grpSpLocks/>
            </p:cNvGrpSpPr>
            <p:nvPr/>
          </p:nvGrpSpPr>
          <p:grpSpPr bwMode="auto">
            <a:xfrm>
              <a:off x="1008" y="2400"/>
              <a:ext cx="288" cy="432"/>
              <a:chOff x="5040" y="2784"/>
              <a:chExt cx="288" cy="432"/>
            </a:xfrm>
          </p:grpSpPr>
          <p:sp>
            <p:nvSpPr>
              <p:cNvPr id="27712" name="Line 23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3" name="Line 2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4" name="Line 2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5" name="Line 26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6" name="Line 27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7" name="Line 28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8" name="Line 29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90" name="Group 30"/>
            <p:cNvGrpSpPr>
              <a:grpSpLocks/>
            </p:cNvGrpSpPr>
            <p:nvPr/>
          </p:nvGrpSpPr>
          <p:grpSpPr bwMode="auto">
            <a:xfrm>
              <a:off x="1152" y="3264"/>
              <a:ext cx="288" cy="192"/>
              <a:chOff x="1776" y="3024"/>
              <a:chExt cx="288" cy="192"/>
            </a:xfrm>
          </p:grpSpPr>
          <p:sp>
            <p:nvSpPr>
              <p:cNvPr id="27707" name="Line 31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8" name="Line 3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9" name="Line 33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0" name="Line 34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11" name="Line 35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7691" name="Text Box 36"/>
            <p:cNvSpPr txBox="1">
              <a:spLocks noChangeArrowheads="1"/>
            </p:cNvSpPr>
            <p:nvPr/>
          </p:nvSpPr>
          <p:spPr bwMode="auto">
            <a:xfrm>
              <a:off x="1152" y="12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7692" name="Group 37"/>
            <p:cNvGrpSpPr>
              <a:grpSpLocks/>
            </p:cNvGrpSpPr>
            <p:nvPr/>
          </p:nvGrpSpPr>
          <p:grpSpPr bwMode="auto">
            <a:xfrm>
              <a:off x="1008" y="2832"/>
              <a:ext cx="288" cy="432"/>
              <a:chOff x="5040" y="2784"/>
              <a:chExt cx="288" cy="432"/>
            </a:xfrm>
          </p:grpSpPr>
          <p:sp>
            <p:nvSpPr>
              <p:cNvPr id="27700" name="Line 38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1" name="Line 39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2" name="Line 40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3" name="Line 41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4" name="Line 42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5" name="Line 43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06" name="Line 44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>
              <a:off x="129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4" name="Text Box 46"/>
            <p:cNvSpPr txBox="1">
              <a:spLocks noChangeArrowheads="1"/>
            </p:cNvSpPr>
            <p:nvPr/>
          </p:nvSpPr>
          <p:spPr bwMode="auto">
            <a:xfrm>
              <a:off x="1872" y="1872"/>
              <a:ext cx="8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 = ~(a &amp; b)</a:t>
              </a:r>
            </a:p>
          </p:txBody>
        </p:sp>
        <p:sp>
          <p:nvSpPr>
            <p:cNvPr id="27695" name="Text Box 47"/>
            <p:cNvSpPr txBox="1">
              <a:spLocks noChangeArrowheads="1"/>
            </p:cNvSpPr>
            <p:nvPr/>
          </p:nvSpPr>
          <p:spPr bwMode="auto">
            <a:xfrm>
              <a:off x="854" y="2007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7696" name="Text Box 48"/>
            <p:cNvSpPr txBox="1">
              <a:spLocks noChangeArrowheads="1"/>
            </p:cNvSpPr>
            <p:nvPr/>
          </p:nvSpPr>
          <p:spPr bwMode="auto">
            <a:xfrm>
              <a:off x="864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7697" name="Text Box 49"/>
            <p:cNvSpPr txBox="1">
              <a:spLocks noChangeArrowheads="1"/>
            </p:cNvSpPr>
            <p:nvPr/>
          </p:nvSpPr>
          <p:spPr bwMode="auto">
            <a:xfrm>
              <a:off x="240" y="29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cxnSp>
          <p:nvCxnSpPr>
            <p:cNvPr id="27698" name="AutoShape 50"/>
            <p:cNvCxnSpPr>
              <a:cxnSpLocks noChangeShapeType="1"/>
              <a:stCxn id="27697" idx="3"/>
              <a:endCxn id="27706" idx="1"/>
            </p:cNvCxnSpPr>
            <p:nvPr/>
          </p:nvCxnSpPr>
          <p:spPr bwMode="auto">
            <a:xfrm flipV="1">
              <a:off x="634" y="3024"/>
              <a:ext cx="374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99" name="AutoShape 51"/>
            <p:cNvCxnSpPr>
              <a:cxnSpLocks noChangeShapeType="1"/>
              <a:stCxn id="27697" idx="0"/>
              <a:endCxn id="27733" idx="1"/>
            </p:cNvCxnSpPr>
            <p:nvPr/>
          </p:nvCxnSpPr>
          <p:spPr bwMode="auto">
            <a:xfrm rot="-5400000">
              <a:off x="99" y="2066"/>
              <a:ext cx="1200" cy="523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5334000" y="2133600"/>
            <a:ext cx="3443288" cy="2209800"/>
            <a:chOff x="3024" y="1584"/>
            <a:chExt cx="2169" cy="1392"/>
          </a:xfrm>
        </p:grpSpPr>
        <p:sp>
          <p:nvSpPr>
            <p:cNvPr id="27677" name="Line 53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8" name="Line 54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9" name="Text Box 55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7680" name="Text Box 56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7681" name="Line 57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2" name="Line 58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3" name="Line 59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4" name="Line 60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5" name="Text Box 61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27686" name="Text Box 62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grpSp>
        <p:nvGrpSpPr>
          <p:cNvPr id="27654" name="Group 63"/>
          <p:cNvGrpSpPr>
            <a:grpSpLocks/>
          </p:cNvGrpSpPr>
          <p:nvPr/>
        </p:nvGrpSpPr>
        <p:grpSpPr bwMode="auto">
          <a:xfrm>
            <a:off x="2362200" y="3124200"/>
            <a:ext cx="457200" cy="1295400"/>
            <a:chOff x="1488" y="1968"/>
            <a:chExt cx="288" cy="816"/>
          </a:xfrm>
        </p:grpSpPr>
        <p:sp>
          <p:nvSpPr>
            <p:cNvPr id="27667" name="Line 64"/>
            <p:cNvSpPr>
              <a:spLocks noChangeShapeType="1"/>
            </p:cNvSpPr>
            <p:nvPr/>
          </p:nvSpPr>
          <p:spPr bwMode="auto">
            <a:xfrm>
              <a:off x="1632" y="1968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8" name="Line 65"/>
            <p:cNvSpPr>
              <a:spLocks noChangeShapeType="1"/>
            </p:cNvSpPr>
            <p:nvPr/>
          </p:nvSpPr>
          <p:spPr bwMode="auto">
            <a:xfrm>
              <a:off x="1536" y="2304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9" name="Line 66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0" name="Line 67"/>
            <p:cNvSpPr>
              <a:spLocks noChangeShapeType="1"/>
            </p:cNvSpPr>
            <p:nvPr/>
          </p:nvSpPr>
          <p:spPr bwMode="auto">
            <a:xfrm>
              <a:off x="1632" y="2352"/>
              <a:ext cx="0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7671" name="Group 68"/>
            <p:cNvGrpSpPr>
              <a:grpSpLocks/>
            </p:cNvGrpSpPr>
            <p:nvPr/>
          </p:nvGrpSpPr>
          <p:grpSpPr bwMode="auto">
            <a:xfrm>
              <a:off x="1488" y="2592"/>
              <a:ext cx="288" cy="192"/>
              <a:chOff x="1776" y="3024"/>
              <a:chExt cx="288" cy="192"/>
            </a:xfrm>
          </p:grpSpPr>
          <p:sp>
            <p:nvSpPr>
              <p:cNvPr id="27672" name="Line 69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3" name="Line 70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4" name="Line 71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5" name="Line 7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6" name="Line 73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7655" name="AutoShape 74"/>
          <p:cNvSpPr>
            <a:spLocks noChangeArrowheads="1"/>
          </p:cNvSpPr>
          <p:nvPr/>
        </p:nvSpPr>
        <p:spPr bwMode="auto">
          <a:xfrm>
            <a:off x="3124200" y="4267200"/>
            <a:ext cx="1676400" cy="1981200"/>
          </a:xfrm>
          <a:prstGeom prst="wedgeRoundRectCallout">
            <a:avLst>
              <a:gd name="adj1" fmla="val -66759"/>
              <a:gd name="adj2" fmla="val -71472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>
              <a:solidFill>
                <a:schemeClr val="hlink"/>
              </a:solidFill>
            </a:endParaRPr>
          </a:p>
        </p:txBody>
      </p:sp>
      <p:sp>
        <p:nvSpPr>
          <p:cNvPr id="27656" name="Line 75"/>
          <p:cNvSpPr>
            <a:spLocks noChangeShapeType="1"/>
          </p:cNvSpPr>
          <p:nvPr/>
        </p:nvSpPr>
        <p:spPr bwMode="auto">
          <a:xfrm>
            <a:off x="67056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7" name="Line 76"/>
          <p:cNvSpPr>
            <a:spLocks noChangeShapeType="1"/>
          </p:cNvSpPr>
          <p:nvPr/>
        </p:nvSpPr>
        <p:spPr bwMode="auto">
          <a:xfrm>
            <a:off x="77724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8" name="Line 77"/>
          <p:cNvSpPr>
            <a:spLocks noChangeShapeType="1"/>
          </p:cNvSpPr>
          <p:nvPr/>
        </p:nvSpPr>
        <p:spPr bwMode="auto">
          <a:xfrm>
            <a:off x="6705600" y="29718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9" name="Text Box 78"/>
          <p:cNvSpPr txBox="1">
            <a:spLocks noChangeArrowheads="1"/>
          </p:cNvSpPr>
          <p:nvPr/>
        </p:nvSpPr>
        <p:spPr bwMode="auto">
          <a:xfrm>
            <a:off x="6553200" y="2438400"/>
            <a:ext cx="1531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at evaluate stage</a:t>
            </a:r>
          </a:p>
        </p:txBody>
      </p:sp>
      <p:sp>
        <p:nvSpPr>
          <p:cNvPr id="27660" name="Freeform 79"/>
          <p:cNvSpPr>
            <a:spLocks/>
          </p:cNvSpPr>
          <p:nvPr/>
        </p:nvSpPr>
        <p:spPr bwMode="auto">
          <a:xfrm>
            <a:off x="3429000" y="5410200"/>
            <a:ext cx="1143000" cy="228600"/>
          </a:xfrm>
          <a:custGeom>
            <a:avLst/>
            <a:gdLst>
              <a:gd name="T0" fmla="*/ 0 w 738"/>
              <a:gd name="T1" fmla="*/ 228600 h 144"/>
              <a:gd name="T2" fmla="*/ 0 w 738"/>
              <a:gd name="T3" fmla="*/ 31750 h 144"/>
              <a:gd name="T4" fmla="*/ 58854 w 738"/>
              <a:gd name="T5" fmla="*/ 0 h 144"/>
              <a:gd name="T6" fmla="*/ 127000 w 738"/>
              <a:gd name="T7" fmla="*/ 31750 h 144"/>
              <a:gd name="T8" fmla="*/ 188951 w 738"/>
              <a:gd name="T9" fmla="*/ 0 h 144"/>
              <a:gd name="T10" fmla="*/ 257098 w 738"/>
              <a:gd name="T11" fmla="*/ 31750 h 144"/>
              <a:gd name="T12" fmla="*/ 325244 w 738"/>
              <a:gd name="T13" fmla="*/ 0 h 144"/>
              <a:gd name="T14" fmla="*/ 384098 w 738"/>
              <a:gd name="T15" fmla="*/ 31750 h 144"/>
              <a:gd name="T16" fmla="*/ 442951 w 738"/>
              <a:gd name="T17" fmla="*/ 0 h 144"/>
              <a:gd name="T18" fmla="*/ 504902 w 738"/>
              <a:gd name="T19" fmla="*/ 31750 h 144"/>
              <a:gd name="T20" fmla="*/ 566854 w 738"/>
              <a:gd name="T21" fmla="*/ 0 h 144"/>
              <a:gd name="T22" fmla="*/ 635000 w 738"/>
              <a:gd name="T23" fmla="*/ 28575 h 144"/>
              <a:gd name="T24" fmla="*/ 693854 w 738"/>
              <a:gd name="T25" fmla="*/ 6350 h 144"/>
              <a:gd name="T26" fmla="*/ 762000 w 738"/>
              <a:gd name="T27" fmla="*/ 28575 h 144"/>
              <a:gd name="T28" fmla="*/ 820854 w 738"/>
              <a:gd name="T29" fmla="*/ 0 h 144"/>
              <a:gd name="T30" fmla="*/ 885902 w 738"/>
              <a:gd name="T31" fmla="*/ 34925 h 144"/>
              <a:gd name="T32" fmla="*/ 954049 w 738"/>
              <a:gd name="T33" fmla="*/ 0 h 144"/>
              <a:gd name="T34" fmla="*/ 1012902 w 738"/>
              <a:gd name="T35" fmla="*/ 28575 h 144"/>
              <a:gd name="T36" fmla="*/ 1081049 w 738"/>
              <a:gd name="T37" fmla="*/ 0 h 144"/>
              <a:gd name="T38" fmla="*/ 1143000 w 738"/>
              <a:gd name="T39" fmla="*/ 28575 h 144"/>
              <a:gd name="T40" fmla="*/ 1143000 w 738"/>
              <a:gd name="T41" fmla="*/ 228600 h 144"/>
              <a:gd name="T42" fmla="*/ 0 w 738"/>
              <a:gd name="T43" fmla="*/ 228600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6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1" name="Rectangle 80"/>
          <p:cNvSpPr>
            <a:spLocks noChangeArrowheads="1"/>
          </p:cNvSpPr>
          <p:nvPr/>
        </p:nvSpPr>
        <p:spPr bwMode="auto">
          <a:xfrm>
            <a:off x="3429000" y="47244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62" name="Text Box 81"/>
          <p:cNvSpPr txBox="1">
            <a:spLocks noChangeArrowheads="1"/>
          </p:cNvSpPr>
          <p:nvPr/>
        </p:nvSpPr>
        <p:spPr bwMode="auto">
          <a:xfrm>
            <a:off x="11430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7663" name="Text Box 82"/>
          <p:cNvSpPr txBox="1">
            <a:spLocks noChangeArrowheads="1"/>
          </p:cNvSpPr>
          <p:nvPr/>
        </p:nvSpPr>
        <p:spPr bwMode="auto">
          <a:xfrm>
            <a:off x="1143000" y="3810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7664" name="Text Box 83"/>
          <p:cNvSpPr txBox="1">
            <a:spLocks noChangeArrowheads="1"/>
          </p:cNvSpPr>
          <p:nvPr/>
        </p:nvSpPr>
        <p:spPr bwMode="auto">
          <a:xfrm>
            <a:off x="11430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7665" name="Freeform 84"/>
          <p:cNvSpPr>
            <a:spLocks/>
          </p:cNvSpPr>
          <p:nvPr/>
        </p:nvSpPr>
        <p:spPr bwMode="auto">
          <a:xfrm>
            <a:off x="1981200" y="2781300"/>
            <a:ext cx="698500" cy="2400300"/>
          </a:xfrm>
          <a:custGeom>
            <a:avLst/>
            <a:gdLst>
              <a:gd name="T0" fmla="*/ 612719 w 456"/>
              <a:gd name="T1" fmla="*/ 876300 h 1512"/>
              <a:gd name="T2" fmla="*/ 612719 w 456"/>
              <a:gd name="T3" fmla="*/ 342900 h 1512"/>
              <a:gd name="T4" fmla="*/ 98035 w 456"/>
              <a:gd name="T5" fmla="*/ 342900 h 1512"/>
              <a:gd name="T6" fmla="*/ 24509 w 456"/>
              <a:gd name="T7" fmla="*/ 2400300 h 15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6" h="1512">
                <a:moveTo>
                  <a:pt x="400" y="552"/>
                </a:moveTo>
                <a:cubicBezTo>
                  <a:pt x="428" y="412"/>
                  <a:pt x="456" y="272"/>
                  <a:pt x="400" y="216"/>
                </a:cubicBezTo>
                <a:cubicBezTo>
                  <a:pt x="344" y="160"/>
                  <a:pt x="128" y="0"/>
                  <a:pt x="64" y="216"/>
                </a:cubicBezTo>
                <a:cubicBezTo>
                  <a:pt x="0" y="432"/>
                  <a:pt x="8" y="972"/>
                  <a:pt x="16" y="151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6" name="Text Box 85"/>
          <p:cNvSpPr txBox="1">
            <a:spLocks noChangeArrowheads="1"/>
          </p:cNvSpPr>
          <p:nvPr/>
        </p:nvSpPr>
        <p:spPr bwMode="auto">
          <a:xfrm>
            <a:off x="2209800" y="2590800"/>
            <a:ext cx="965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discharge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it works?</a:t>
            </a:r>
            <a:br>
              <a:rPr lang="en-US" altLang="zh-TW" smtClean="0"/>
            </a:br>
            <a:r>
              <a:rPr lang="en-US" altLang="zh-TW" smtClean="0"/>
              <a:t>Example of an NAND gate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4572000"/>
            <a:ext cx="3468688" cy="1560513"/>
          </a:xfrm>
        </p:spPr>
        <p:txBody>
          <a:bodyPr/>
          <a:lstStyle/>
          <a:p>
            <a:pPr eaLnBrk="1" hangingPunct="1"/>
            <a:r>
              <a:rPr lang="en-US" altLang="zh-TW" smtClean="0"/>
              <a:t>case 1: a&amp;b=1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case 2: a&amp;b=0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81000" y="2057400"/>
            <a:ext cx="3949700" cy="3429000"/>
            <a:chOff x="240" y="1296"/>
            <a:chExt cx="2488" cy="2160"/>
          </a:xfrm>
        </p:grpSpPr>
        <p:grpSp>
          <p:nvGrpSpPr>
            <p:cNvPr id="28714" name="Group 5"/>
            <p:cNvGrpSpPr>
              <a:grpSpLocks/>
            </p:cNvGrpSpPr>
            <p:nvPr/>
          </p:nvGrpSpPr>
          <p:grpSpPr bwMode="auto">
            <a:xfrm>
              <a:off x="960" y="1536"/>
              <a:ext cx="336" cy="432"/>
              <a:chOff x="1296" y="1584"/>
              <a:chExt cx="336" cy="432"/>
            </a:xfrm>
          </p:grpSpPr>
          <p:sp>
            <p:nvSpPr>
              <p:cNvPr id="28753" name="Line 6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4" name="Line 7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5" name="Line 8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6" name="Line 9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7" name="Line 10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8" name="Line 11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9" name="Oval 12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8760" name="Line 13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15" name="Group 14"/>
            <p:cNvGrpSpPr>
              <a:grpSpLocks/>
            </p:cNvGrpSpPr>
            <p:nvPr/>
          </p:nvGrpSpPr>
          <p:grpSpPr bwMode="auto">
            <a:xfrm>
              <a:off x="1008" y="1968"/>
              <a:ext cx="288" cy="432"/>
              <a:chOff x="5040" y="2784"/>
              <a:chExt cx="288" cy="432"/>
            </a:xfrm>
          </p:grpSpPr>
          <p:sp>
            <p:nvSpPr>
              <p:cNvPr id="28746" name="Line 15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7" name="Line 1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8" name="Line 17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9" name="Line 18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0" name="Line 19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1" name="Line 20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2" name="Line 21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16" name="Group 22"/>
            <p:cNvGrpSpPr>
              <a:grpSpLocks/>
            </p:cNvGrpSpPr>
            <p:nvPr/>
          </p:nvGrpSpPr>
          <p:grpSpPr bwMode="auto">
            <a:xfrm>
              <a:off x="1008" y="2400"/>
              <a:ext cx="288" cy="432"/>
              <a:chOff x="5040" y="2784"/>
              <a:chExt cx="288" cy="432"/>
            </a:xfrm>
          </p:grpSpPr>
          <p:sp>
            <p:nvSpPr>
              <p:cNvPr id="28739" name="Line 23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0" name="Line 2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1" name="Line 2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2" name="Line 26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3" name="Line 27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4" name="Line 28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5" name="Line 29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17" name="Group 30"/>
            <p:cNvGrpSpPr>
              <a:grpSpLocks/>
            </p:cNvGrpSpPr>
            <p:nvPr/>
          </p:nvGrpSpPr>
          <p:grpSpPr bwMode="auto">
            <a:xfrm>
              <a:off x="1152" y="3264"/>
              <a:ext cx="288" cy="192"/>
              <a:chOff x="1776" y="3024"/>
              <a:chExt cx="288" cy="192"/>
            </a:xfrm>
          </p:grpSpPr>
          <p:sp>
            <p:nvSpPr>
              <p:cNvPr id="28734" name="Line 31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35" name="Line 3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36" name="Line 33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37" name="Line 34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38" name="Line 35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718" name="Text Box 36"/>
            <p:cNvSpPr txBox="1">
              <a:spLocks noChangeArrowheads="1"/>
            </p:cNvSpPr>
            <p:nvPr/>
          </p:nvSpPr>
          <p:spPr bwMode="auto">
            <a:xfrm>
              <a:off x="1152" y="12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28719" name="Group 37"/>
            <p:cNvGrpSpPr>
              <a:grpSpLocks/>
            </p:cNvGrpSpPr>
            <p:nvPr/>
          </p:nvGrpSpPr>
          <p:grpSpPr bwMode="auto">
            <a:xfrm>
              <a:off x="1008" y="2832"/>
              <a:ext cx="288" cy="432"/>
              <a:chOff x="5040" y="2784"/>
              <a:chExt cx="288" cy="432"/>
            </a:xfrm>
          </p:grpSpPr>
          <p:sp>
            <p:nvSpPr>
              <p:cNvPr id="28727" name="Line 38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8" name="Line 39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9" name="Line 40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30" name="Line 41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31" name="Line 42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32" name="Line 43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33" name="Line 44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720" name="Line 45"/>
            <p:cNvSpPr>
              <a:spLocks noChangeShapeType="1"/>
            </p:cNvSpPr>
            <p:nvPr/>
          </p:nvSpPr>
          <p:spPr bwMode="auto">
            <a:xfrm>
              <a:off x="129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21" name="Text Box 46"/>
            <p:cNvSpPr txBox="1">
              <a:spLocks noChangeArrowheads="1"/>
            </p:cNvSpPr>
            <p:nvPr/>
          </p:nvSpPr>
          <p:spPr bwMode="auto">
            <a:xfrm>
              <a:off x="1872" y="1872"/>
              <a:ext cx="8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 = ~(a &amp; b)</a:t>
              </a:r>
            </a:p>
          </p:txBody>
        </p:sp>
        <p:sp>
          <p:nvSpPr>
            <p:cNvPr id="28722" name="Text Box 47"/>
            <p:cNvSpPr txBox="1">
              <a:spLocks noChangeArrowheads="1"/>
            </p:cNvSpPr>
            <p:nvPr/>
          </p:nvSpPr>
          <p:spPr bwMode="auto">
            <a:xfrm>
              <a:off x="854" y="2007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28723" name="Text Box 48"/>
            <p:cNvSpPr txBox="1">
              <a:spLocks noChangeArrowheads="1"/>
            </p:cNvSpPr>
            <p:nvPr/>
          </p:nvSpPr>
          <p:spPr bwMode="auto">
            <a:xfrm>
              <a:off x="864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28724" name="Text Box 49"/>
            <p:cNvSpPr txBox="1">
              <a:spLocks noChangeArrowheads="1"/>
            </p:cNvSpPr>
            <p:nvPr/>
          </p:nvSpPr>
          <p:spPr bwMode="auto">
            <a:xfrm>
              <a:off x="240" y="29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cxnSp>
          <p:nvCxnSpPr>
            <p:cNvPr id="28725" name="AutoShape 50"/>
            <p:cNvCxnSpPr>
              <a:cxnSpLocks noChangeShapeType="1"/>
              <a:stCxn id="28724" idx="3"/>
              <a:endCxn id="28733" idx="1"/>
            </p:cNvCxnSpPr>
            <p:nvPr/>
          </p:nvCxnSpPr>
          <p:spPr bwMode="auto">
            <a:xfrm flipV="1">
              <a:off x="634" y="3024"/>
              <a:ext cx="374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26" name="AutoShape 51"/>
            <p:cNvCxnSpPr>
              <a:cxnSpLocks noChangeShapeType="1"/>
              <a:stCxn id="28724" idx="0"/>
              <a:endCxn id="28760" idx="1"/>
            </p:cNvCxnSpPr>
            <p:nvPr/>
          </p:nvCxnSpPr>
          <p:spPr bwMode="auto">
            <a:xfrm rot="-5400000">
              <a:off x="99" y="2066"/>
              <a:ext cx="1200" cy="523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77" name="Group 52"/>
          <p:cNvGrpSpPr>
            <a:grpSpLocks/>
          </p:cNvGrpSpPr>
          <p:nvPr/>
        </p:nvGrpSpPr>
        <p:grpSpPr bwMode="auto">
          <a:xfrm>
            <a:off x="5334000" y="2133600"/>
            <a:ext cx="3443288" cy="2209800"/>
            <a:chOff x="3024" y="1584"/>
            <a:chExt cx="2169" cy="1392"/>
          </a:xfrm>
        </p:grpSpPr>
        <p:sp>
          <p:nvSpPr>
            <p:cNvPr id="28704" name="Line 53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5" name="Line 54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6" name="Text Box 55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8707" name="Text Box 56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8708" name="Line 57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9" name="Line 58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10" name="Line 59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11" name="Line 60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12" name="Text Box 61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28713" name="Text Box 62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grpSp>
        <p:nvGrpSpPr>
          <p:cNvPr id="28678" name="Group 63"/>
          <p:cNvGrpSpPr>
            <a:grpSpLocks/>
          </p:cNvGrpSpPr>
          <p:nvPr/>
        </p:nvGrpSpPr>
        <p:grpSpPr bwMode="auto">
          <a:xfrm>
            <a:off x="2362200" y="3124200"/>
            <a:ext cx="457200" cy="1295400"/>
            <a:chOff x="1488" y="1968"/>
            <a:chExt cx="288" cy="816"/>
          </a:xfrm>
        </p:grpSpPr>
        <p:sp>
          <p:nvSpPr>
            <p:cNvPr id="28694" name="Line 64"/>
            <p:cNvSpPr>
              <a:spLocks noChangeShapeType="1"/>
            </p:cNvSpPr>
            <p:nvPr/>
          </p:nvSpPr>
          <p:spPr bwMode="auto">
            <a:xfrm>
              <a:off x="1632" y="1968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5" name="Line 65"/>
            <p:cNvSpPr>
              <a:spLocks noChangeShapeType="1"/>
            </p:cNvSpPr>
            <p:nvPr/>
          </p:nvSpPr>
          <p:spPr bwMode="auto">
            <a:xfrm>
              <a:off x="1536" y="2304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6" name="Line 66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7" name="Line 67"/>
            <p:cNvSpPr>
              <a:spLocks noChangeShapeType="1"/>
            </p:cNvSpPr>
            <p:nvPr/>
          </p:nvSpPr>
          <p:spPr bwMode="auto">
            <a:xfrm>
              <a:off x="1632" y="2352"/>
              <a:ext cx="0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698" name="Group 68"/>
            <p:cNvGrpSpPr>
              <a:grpSpLocks/>
            </p:cNvGrpSpPr>
            <p:nvPr/>
          </p:nvGrpSpPr>
          <p:grpSpPr bwMode="auto">
            <a:xfrm>
              <a:off x="1488" y="2592"/>
              <a:ext cx="288" cy="192"/>
              <a:chOff x="1776" y="3024"/>
              <a:chExt cx="288" cy="192"/>
            </a:xfrm>
          </p:grpSpPr>
          <p:sp>
            <p:nvSpPr>
              <p:cNvPr id="28699" name="Line 69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0" name="Line 70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1" name="Line 71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2" name="Line 7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03" name="Line 73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8679" name="AutoShape 74"/>
          <p:cNvSpPr>
            <a:spLocks noChangeArrowheads="1"/>
          </p:cNvSpPr>
          <p:nvPr/>
        </p:nvSpPr>
        <p:spPr bwMode="auto">
          <a:xfrm>
            <a:off x="3124200" y="4267200"/>
            <a:ext cx="1676400" cy="1981200"/>
          </a:xfrm>
          <a:prstGeom prst="wedgeRoundRectCallout">
            <a:avLst>
              <a:gd name="adj1" fmla="val -66759"/>
              <a:gd name="adj2" fmla="val -71472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>
              <a:solidFill>
                <a:schemeClr val="hlink"/>
              </a:solidFill>
            </a:endParaRPr>
          </a:p>
        </p:txBody>
      </p:sp>
      <p:sp>
        <p:nvSpPr>
          <p:cNvPr id="28680" name="Line 75"/>
          <p:cNvSpPr>
            <a:spLocks noChangeShapeType="1"/>
          </p:cNvSpPr>
          <p:nvPr/>
        </p:nvSpPr>
        <p:spPr bwMode="auto">
          <a:xfrm>
            <a:off x="67056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1" name="Line 76"/>
          <p:cNvSpPr>
            <a:spLocks noChangeShapeType="1"/>
          </p:cNvSpPr>
          <p:nvPr/>
        </p:nvSpPr>
        <p:spPr bwMode="auto">
          <a:xfrm>
            <a:off x="77724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2" name="Line 77"/>
          <p:cNvSpPr>
            <a:spLocks noChangeShapeType="1"/>
          </p:cNvSpPr>
          <p:nvPr/>
        </p:nvSpPr>
        <p:spPr bwMode="auto">
          <a:xfrm>
            <a:off x="6705600" y="29718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3" name="Text Box 78"/>
          <p:cNvSpPr txBox="1">
            <a:spLocks noChangeArrowheads="1"/>
          </p:cNvSpPr>
          <p:nvPr/>
        </p:nvSpPr>
        <p:spPr bwMode="auto">
          <a:xfrm>
            <a:off x="6553200" y="2438400"/>
            <a:ext cx="1531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at evaluate stage</a:t>
            </a:r>
          </a:p>
        </p:txBody>
      </p:sp>
      <p:sp>
        <p:nvSpPr>
          <p:cNvPr id="28684" name="Freeform 79"/>
          <p:cNvSpPr>
            <a:spLocks/>
          </p:cNvSpPr>
          <p:nvPr/>
        </p:nvSpPr>
        <p:spPr bwMode="auto">
          <a:xfrm>
            <a:off x="3429000" y="4800600"/>
            <a:ext cx="1143000" cy="838200"/>
          </a:xfrm>
          <a:custGeom>
            <a:avLst/>
            <a:gdLst>
              <a:gd name="T0" fmla="*/ 0 w 738"/>
              <a:gd name="T1" fmla="*/ 838200 h 144"/>
              <a:gd name="T2" fmla="*/ 0 w 738"/>
              <a:gd name="T3" fmla="*/ 116417 h 144"/>
              <a:gd name="T4" fmla="*/ 58854 w 738"/>
              <a:gd name="T5" fmla="*/ 0 h 144"/>
              <a:gd name="T6" fmla="*/ 127000 w 738"/>
              <a:gd name="T7" fmla="*/ 116417 h 144"/>
              <a:gd name="T8" fmla="*/ 188951 w 738"/>
              <a:gd name="T9" fmla="*/ 0 h 144"/>
              <a:gd name="T10" fmla="*/ 257098 w 738"/>
              <a:gd name="T11" fmla="*/ 116417 h 144"/>
              <a:gd name="T12" fmla="*/ 325244 w 738"/>
              <a:gd name="T13" fmla="*/ 0 h 144"/>
              <a:gd name="T14" fmla="*/ 384098 w 738"/>
              <a:gd name="T15" fmla="*/ 116417 h 144"/>
              <a:gd name="T16" fmla="*/ 442951 w 738"/>
              <a:gd name="T17" fmla="*/ 0 h 144"/>
              <a:gd name="T18" fmla="*/ 504902 w 738"/>
              <a:gd name="T19" fmla="*/ 116417 h 144"/>
              <a:gd name="T20" fmla="*/ 566854 w 738"/>
              <a:gd name="T21" fmla="*/ 0 h 144"/>
              <a:gd name="T22" fmla="*/ 635000 w 738"/>
              <a:gd name="T23" fmla="*/ 104775 h 144"/>
              <a:gd name="T24" fmla="*/ 693854 w 738"/>
              <a:gd name="T25" fmla="*/ 23283 h 144"/>
              <a:gd name="T26" fmla="*/ 762000 w 738"/>
              <a:gd name="T27" fmla="*/ 104775 h 144"/>
              <a:gd name="T28" fmla="*/ 820854 w 738"/>
              <a:gd name="T29" fmla="*/ 0 h 144"/>
              <a:gd name="T30" fmla="*/ 885902 w 738"/>
              <a:gd name="T31" fmla="*/ 128058 h 144"/>
              <a:gd name="T32" fmla="*/ 954049 w 738"/>
              <a:gd name="T33" fmla="*/ 0 h 144"/>
              <a:gd name="T34" fmla="*/ 1012902 w 738"/>
              <a:gd name="T35" fmla="*/ 104775 h 144"/>
              <a:gd name="T36" fmla="*/ 1081049 w 738"/>
              <a:gd name="T37" fmla="*/ 0 h 144"/>
              <a:gd name="T38" fmla="*/ 1143000 w 738"/>
              <a:gd name="T39" fmla="*/ 104775 h 144"/>
              <a:gd name="T40" fmla="*/ 1143000 w 738"/>
              <a:gd name="T41" fmla="*/ 838200 h 144"/>
              <a:gd name="T42" fmla="*/ 0 w 738"/>
              <a:gd name="T43" fmla="*/ 838200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6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5" name="Rectangle 80"/>
          <p:cNvSpPr>
            <a:spLocks noChangeArrowheads="1"/>
          </p:cNvSpPr>
          <p:nvPr/>
        </p:nvSpPr>
        <p:spPr bwMode="auto">
          <a:xfrm>
            <a:off x="3429000" y="47244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8686" name="Text Box 81"/>
          <p:cNvSpPr txBox="1">
            <a:spLocks noChangeArrowheads="1"/>
          </p:cNvSpPr>
          <p:nvPr/>
        </p:nvSpPr>
        <p:spPr bwMode="auto">
          <a:xfrm>
            <a:off x="1050925" y="3186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8687" name="Text Box 82"/>
          <p:cNvSpPr txBox="1">
            <a:spLocks noChangeArrowheads="1"/>
          </p:cNvSpPr>
          <p:nvPr/>
        </p:nvSpPr>
        <p:spPr bwMode="auto">
          <a:xfrm>
            <a:off x="10668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8688" name="Text Box 83"/>
          <p:cNvSpPr txBox="1">
            <a:spLocks noChangeArrowheads="1"/>
          </p:cNvSpPr>
          <p:nvPr/>
        </p:nvSpPr>
        <p:spPr bwMode="auto">
          <a:xfrm>
            <a:off x="10668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8689" name="Text Box 84"/>
          <p:cNvSpPr txBox="1">
            <a:spLocks noChangeArrowheads="1"/>
          </p:cNvSpPr>
          <p:nvPr/>
        </p:nvSpPr>
        <p:spPr bwMode="auto">
          <a:xfrm>
            <a:off x="1981200" y="32766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8690" name="Text Box 85"/>
          <p:cNvSpPr txBox="1">
            <a:spLocks noChangeArrowheads="1"/>
          </p:cNvSpPr>
          <p:nvPr/>
        </p:nvSpPr>
        <p:spPr bwMode="auto">
          <a:xfrm>
            <a:off x="1905000" y="39624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28691" name="Text Box 86"/>
          <p:cNvSpPr txBox="1">
            <a:spLocks noChangeArrowheads="1"/>
          </p:cNvSpPr>
          <p:nvPr/>
        </p:nvSpPr>
        <p:spPr bwMode="auto">
          <a:xfrm>
            <a:off x="1981200" y="46482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28692" name="Text Box 87"/>
          <p:cNvSpPr txBox="1">
            <a:spLocks noChangeArrowheads="1"/>
          </p:cNvSpPr>
          <p:nvPr/>
        </p:nvSpPr>
        <p:spPr bwMode="auto">
          <a:xfrm>
            <a:off x="669925" y="5395913"/>
            <a:ext cx="186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No way to discharge</a:t>
            </a:r>
          </a:p>
        </p:txBody>
      </p:sp>
      <p:sp>
        <p:nvSpPr>
          <p:cNvPr id="28693" name="Text Box 88"/>
          <p:cNvSpPr txBox="1">
            <a:spLocks noChangeArrowheads="1"/>
          </p:cNvSpPr>
          <p:nvPr/>
        </p:nvSpPr>
        <p:spPr bwMode="auto">
          <a:xfrm>
            <a:off x="3184525" y="6234113"/>
            <a:ext cx="1601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still remains high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scheme of dynamic circuit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0"/>
            <a:ext cx="7772400" cy="125571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precharge than evaluate</a:t>
            </a:r>
          </a:p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correct value only appears in short-period of time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4800600" y="2514600"/>
            <a:ext cx="3443288" cy="2209800"/>
            <a:chOff x="3024" y="1584"/>
            <a:chExt cx="2169" cy="1392"/>
          </a:xfrm>
        </p:grpSpPr>
        <p:sp>
          <p:nvSpPr>
            <p:cNvPr id="29745" name="Line 5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6" name="Line 6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7" name="Text Box 7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29748" name="Text Box 8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9749" name="Line 9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50" name="Line 10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51" name="Line 11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52" name="Line 12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53" name="Text Box 13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29754" name="Text Box 14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grpSp>
        <p:nvGrpSpPr>
          <p:cNvPr id="29701" name="Group 15"/>
          <p:cNvGrpSpPr>
            <a:grpSpLocks/>
          </p:cNvGrpSpPr>
          <p:nvPr/>
        </p:nvGrpSpPr>
        <p:grpSpPr bwMode="auto">
          <a:xfrm>
            <a:off x="533400" y="1981200"/>
            <a:ext cx="3949700" cy="3124200"/>
            <a:chOff x="336" y="1248"/>
            <a:chExt cx="2488" cy="1968"/>
          </a:xfrm>
        </p:grpSpPr>
        <p:grpSp>
          <p:nvGrpSpPr>
            <p:cNvPr id="29704" name="Group 16"/>
            <p:cNvGrpSpPr>
              <a:grpSpLocks/>
            </p:cNvGrpSpPr>
            <p:nvPr/>
          </p:nvGrpSpPr>
          <p:grpSpPr bwMode="auto">
            <a:xfrm>
              <a:off x="1632" y="1488"/>
              <a:ext cx="336" cy="432"/>
              <a:chOff x="1296" y="1584"/>
              <a:chExt cx="336" cy="432"/>
            </a:xfrm>
          </p:grpSpPr>
          <p:sp>
            <p:nvSpPr>
              <p:cNvPr id="29737" name="Line 17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8" name="Line 18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9" name="Line 19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0" name="Line 20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1" name="Line 21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2" name="Line 22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3" name="Oval 23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9744" name="Line 24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9705" name="Rectangle 25"/>
            <p:cNvSpPr>
              <a:spLocks noChangeArrowheads="1"/>
            </p:cNvSpPr>
            <p:nvPr/>
          </p:nvSpPr>
          <p:spPr bwMode="auto">
            <a:xfrm>
              <a:off x="1536" y="2016"/>
              <a:ext cx="81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nFETs</a:t>
              </a:r>
            </a:p>
          </p:txBody>
        </p:sp>
        <p:sp>
          <p:nvSpPr>
            <p:cNvPr id="29706" name="Line 26"/>
            <p:cNvSpPr>
              <a:spLocks noChangeShapeType="1"/>
            </p:cNvSpPr>
            <p:nvPr/>
          </p:nvSpPr>
          <p:spPr bwMode="auto">
            <a:xfrm>
              <a:off x="1392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7" name="Text Box 27"/>
            <p:cNvSpPr txBox="1">
              <a:spLocks noChangeArrowheads="1"/>
            </p:cNvSpPr>
            <p:nvPr/>
          </p:nvSpPr>
          <p:spPr bwMode="auto">
            <a:xfrm>
              <a:off x="1152" y="192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in1</a:t>
              </a:r>
            </a:p>
          </p:txBody>
        </p:sp>
        <p:sp>
          <p:nvSpPr>
            <p:cNvPr id="29708" name="Line 28"/>
            <p:cNvSpPr>
              <a:spLocks noChangeShapeType="1"/>
            </p:cNvSpPr>
            <p:nvPr/>
          </p:nvSpPr>
          <p:spPr bwMode="auto">
            <a:xfrm>
              <a:off x="1392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9" name="Text Box 29"/>
            <p:cNvSpPr txBox="1">
              <a:spLocks noChangeArrowheads="1"/>
            </p:cNvSpPr>
            <p:nvPr/>
          </p:nvSpPr>
          <p:spPr bwMode="auto">
            <a:xfrm>
              <a:off x="1152" y="206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in2</a:t>
              </a:r>
            </a:p>
          </p:txBody>
        </p:sp>
        <p:sp>
          <p:nvSpPr>
            <p:cNvPr id="29710" name="Line 30"/>
            <p:cNvSpPr>
              <a:spLocks noChangeShapeType="1"/>
            </p:cNvSpPr>
            <p:nvPr/>
          </p:nvSpPr>
          <p:spPr bwMode="auto">
            <a:xfrm>
              <a:off x="1392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1" name="Text Box 31"/>
            <p:cNvSpPr txBox="1">
              <a:spLocks noChangeArrowheads="1"/>
            </p:cNvSpPr>
            <p:nvPr/>
          </p:nvSpPr>
          <p:spPr bwMode="auto">
            <a:xfrm>
              <a:off x="1152" y="2208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in3</a:t>
              </a:r>
            </a:p>
          </p:txBody>
        </p:sp>
        <p:sp>
          <p:nvSpPr>
            <p:cNvPr id="29712" name="Text Box 32"/>
            <p:cNvSpPr txBox="1">
              <a:spLocks noChangeArrowheads="1"/>
            </p:cNvSpPr>
            <p:nvPr/>
          </p:nvSpPr>
          <p:spPr bwMode="auto">
            <a:xfrm>
              <a:off x="1286" y="2343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...</a:t>
              </a:r>
            </a:p>
          </p:txBody>
        </p:sp>
        <p:grpSp>
          <p:nvGrpSpPr>
            <p:cNvPr id="29713" name="Group 33"/>
            <p:cNvGrpSpPr>
              <a:grpSpLocks/>
            </p:cNvGrpSpPr>
            <p:nvPr/>
          </p:nvGrpSpPr>
          <p:grpSpPr bwMode="auto">
            <a:xfrm>
              <a:off x="1632" y="2592"/>
              <a:ext cx="288" cy="432"/>
              <a:chOff x="5040" y="2784"/>
              <a:chExt cx="288" cy="432"/>
            </a:xfrm>
          </p:grpSpPr>
          <p:sp>
            <p:nvSpPr>
              <p:cNvPr id="29730" name="Line 34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4" name="Line 38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5" name="Line 39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6" name="Line 40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14" name="Group 41"/>
            <p:cNvGrpSpPr>
              <a:grpSpLocks/>
            </p:cNvGrpSpPr>
            <p:nvPr/>
          </p:nvGrpSpPr>
          <p:grpSpPr bwMode="auto">
            <a:xfrm>
              <a:off x="1776" y="3024"/>
              <a:ext cx="288" cy="192"/>
              <a:chOff x="1776" y="3024"/>
              <a:chExt cx="288" cy="192"/>
            </a:xfrm>
          </p:grpSpPr>
          <p:sp>
            <p:nvSpPr>
              <p:cNvPr id="29725" name="Line 42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6" name="Line 43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7" name="Line 44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8" name="Line 45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9" name="Line 46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9715" name="Text Box 47"/>
            <p:cNvSpPr txBox="1">
              <a:spLocks noChangeArrowheads="1"/>
            </p:cNvSpPr>
            <p:nvPr/>
          </p:nvSpPr>
          <p:spPr bwMode="auto">
            <a:xfrm>
              <a:off x="336" y="264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29716" name="Line 48"/>
            <p:cNvSpPr>
              <a:spLocks noChangeShapeType="1"/>
            </p:cNvSpPr>
            <p:nvPr/>
          </p:nvSpPr>
          <p:spPr bwMode="auto">
            <a:xfrm>
              <a:off x="672" y="27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7" name="Line 49"/>
            <p:cNvSpPr>
              <a:spLocks noChangeShapeType="1"/>
            </p:cNvSpPr>
            <p:nvPr/>
          </p:nvSpPr>
          <p:spPr bwMode="auto">
            <a:xfrm flipV="1">
              <a:off x="864" y="168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8" name="Line 50"/>
            <p:cNvSpPr>
              <a:spLocks noChangeShapeType="1"/>
            </p:cNvSpPr>
            <p:nvPr/>
          </p:nvSpPr>
          <p:spPr bwMode="auto">
            <a:xfrm>
              <a:off x="864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9" name="Text Box 51"/>
            <p:cNvSpPr txBox="1">
              <a:spLocks noChangeArrowheads="1"/>
            </p:cNvSpPr>
            <p:nvPr/>
          </p:nvSpPr>
          <p:spPr bwMode="auto">
            <a:xfrm>
              <a:off x="1958" y="1575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Mp</a:t>
              </a:r>
            </a:p>
          </p:txBody>
        </p:sp>
        <p:sp>
          <p:nvSpPr>
            <p:cNvPr id="29720" name="Text Box 52"/>
            <p:cNvSpPr txBox="1">
              <a:spLocks noChangeArrowheads="1"/>
            </p:cNvSpPr>
            <p:nvPr/>
          </p:nvSpPr>
          <p:spPr bwMode="auto">
            <a:xfrm>
              <a:off x="1910" y="2631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Mn</a:t>
              </a:r>
            </a:p>
          </p:txBody>
        </p:sp>
        <p:sp>
          <p:nvSpPr>
            <p:cNvPr id="29721" name="Line 53"/>
            <p:cNvSpPr>
              <a:spLocks noChangeShapeType="1"/>
            </p:cNvSpPr>
            <p:nvPr/>
          </p:nvSpPr>
          <p:spPr bwMode="auto">
            <a:xfrm>
              <a:off x="1968" y="19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2" name="Line 54"/>
            <p:cNvSpPr>
              <a:spLocks noChangeShapeType="1"/>
            </p:cNvSpPr>
            <p:nvPr/>
          </p:nvSpPr>
          <p:spPr bwMode="auto">
            <a:xfrm>
              <a:off x="1968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3" name="Text Box 55"/>
            <p:cNvSpPr txBox="1">
              <a:spLocks noChangeArrowheads="1"/>
            </p:cNvSpPr>
            <p:nvPr/>
          </p:nvSpPr>
          <p:spPr bwMode="auto">
            <a:xfrm>
              <a:off x="2544" y="1776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</a:t>
              </a:r>
            </a:p>
          </p:txBody>
        </p:sp>
        <p:sp>
          <p:nvSpPr>
            <p:cNvPr id="29724" name="Text Box 56"/>
            <p:cNvSpPr txBox="1">
              <a:spLocks noChangeArrowheads="1"/>
            </p:cNvSpPr>
            <p:nvPr/>
          </p:nvSpPr>
          <p:spPr bwMode="auto">
            <a:xfrm>
              <a:off x="1824" y="124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</p:grpSp>
      <p:sp>
        <p:nvSpPr>
          <p:cNvPr id="29702" name="AutoShape 57"/>
          <p:cNvSpPr>
            <a:spLocks noChangeArrowheads="1"/>
          </p:cNvSpPr>
          <p:nvPr/>
        </p:nvSpPr>
        <p:spPr bwMode="auto">
          <a:xfrm>
            <a:off x="6705600" y="3352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3" name="Text Box 58"/>
          <p:cNvSpPr txBox="1">
            <a:spLocks noChangeArrowheads="1"/>
          </p:cNvSpPr>
          <p:nvPr/>
        </p:nvSpPr>
        <p:spPr bwMode="auto">
          <a:xfrm>
            <a:off x="6553200" y="2895600"/>
            <a:ext cx="1243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correct value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Drawback of dynamic circuit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4572000"/>
            <a:ext cx="3468688" cy="1560513"/>
          </a:xfrm>
        </p:spPr>
        <p:txBody>
          <a:bodyPr/>
          <a:lstStyle/>
          <a:p>
            <a:pPr eaLnBrk="1" hangingPunct="1"/>
            <a:r>
              <a:rPr lang="en-US" altLang="zh-TW" smtClean="0"/>
              <a:t>case 1: a&amp;b=1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case 2: a&amp;b=0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81000" y="2057400"/>
            <a:ext cx="3949700" cy="3429000"/>
            <a:chOff x="240" y="1296"/>
            <a:chExt cx="2488" cy="2160"/>
          </a:xfrm>
        </p:grpSpPr>
        <p:grpSp>
          <p:nvGrpSpPr>
            <p:cNvPr id="30763" name="Group 5"/>
            <p:cNvGrpSpPr>
              <a:grpSpLocks/>
            </p:cNvGrpSpPr>
            <p:nvPr/>
          </p:nvGrpSpPr>
          <p:grpSpPr bwMode="auto">
            <a:xfrm>
              <a:off x="960" y="1536"/>
              <a:ext cx="336" cy="432"/>
              <a:chOff x="1296" y="1584"/>
              <a:chExt cx="336" cy="432"/>
            </a:xfrm>
          </p:grpSpPr>
          <p:sp>
            <p:nvSpPr>
              <p:cNvPr id="30802" name="Line 6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3" name="Line 7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4" name="Line 8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5" name="Line 9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6" name="Line 10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7" name="Line 11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8" name="Oval 12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0809" name="Line 13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0764" name="Group 14"/>
            <p:cNvGrpSpPr>
              <a:grpSpLocks/>
            </p:cNvGrpSpPr>
            <p:nvPr/>
          </p:nvGrpSpPr>
          <p:grpSpPr bwMode="auto">
            <a:xfrm>
              <a:off x="1008" y="1968"/>
              <a:ext cx="288" cy="432"/>
              <a:chOff x="5040" y="2784"/>
              <a:chExt cx="288" cy="432"/>
            </a:xfrm>
          </p:grpSpPr>
          <p:sp>
            <p:nvSpPr>
              <p:cNvPr id="30795" name="Line 15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6" name="Line 1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7" name="Line 17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8" name="Line 18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9" name="Line 19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0" name="Line 20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1" name="Line 21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0765" name="Group 22"/>
            <p:cNvGrpSpPr>
              <a:grpSpLocks/>
            </p:cNvGrpSpPr>
            <p:nvPr/>
          </p:nvGrpSpPr>
          <p:grpSpPr bwMode="auto">
            <a:xfrm>
              <a:off x="1008" y="2400"/>
              <a:ext cx="288" cy="432"/>
              <a:chOff x="5040" y="2784"/>
              <a:chExt cx="288" cy="432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0" name="Line 2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1" name="Line 26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2" name="Line 27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3" name="Line 28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4" name="Line 29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0766" name="Group 30"/>
            <p:cNvGrpSpPr>
              <a:grpSpLocks/>
            </p:cNvGrpSpPr>
            <p:nvPr/>
          </p:nvGrpSpPr>
          <p:grpSpPr bwMode="auto">
            <a:xfrm>
              <a:off x="1152" y="3264"/>
              <a:ext cx="288" cy="192"/>
              <a:chOff x="1776" y="3024"/>
              <a:chExt cx="288" cy="192"/>
            </a:xfrm>
          </p:grpSpPr>
          <p:sp>
            <p:nvSpPr>
              <p:cNvPr id="30783" name="Line 31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84" name="Line 3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85" name="Line 33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86" name="Line 34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87" name="Line 35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0767" name="Text Box 36"/>
            <p:cNvSpPr txBox="1">
              <a:spLocks noChangeArrowheads="1"/>
            </p:cNvSpPr>
            <p:nvPr/>
          </p:nvSpPr>
          <p:spPr bwMode="auto">
            <a:xfrm>
              <a:off x="1152" y="12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30768" name="Group 37"/>
            <p:cNvGrpSpPr>
              <a:grpSpLocks/>
            </p:cNvGrpSpPr>
            <p:nvPr/>
          </p:nvGrpSpPr>
          <p:grpSpPr bwMode="auto">
            <a:xfrm>
              <a:off x="1008" y="2832"/>
              <a:ext cx="288" cy="432"/>
              <a:chOff x="5040" y="2784"/>
              <a:chExt cx="288" cy="432"/>
            </a:xfrm>
          </p:grpSpPr>
          <p:sp>
            <p:nvSpPr>
              <p:cNvPr id="30776" name="Line 38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77" name="Line 39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78" name="Line 40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79" name="Line 41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81" name="Line 43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82" name="Line 44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0769" name="Line 45"/>
            <p:cNvSpPr>
              <a:spLocks noChangeShapeType="1"/>
            </p:cNvSpPr>
            <p:nvPr/>
          </p:nvSpPr>
          <p:spPr bwMode="auto">
            <a:xfrm>
              <a:off x="129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70" name="Text Box 46"/>
            <p:cNvSpPr txBox="1">
              <a:spLocks noChangeArrowheads="1"/>
            </p:cNvSpPr>
            <p:nvPr/>
          </p:nvSpPr>
          <p:spPr bwMode="auto">
            <a:xfrm>
              <a:off x="1872" y="1872"/>
              <a:ext cx="8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 = ~(a &amp; b)</a:t>
              </a:r>
            </a:p>
          </p:txBody>
        </p:sp>
        <p:sp>
          <p:nvSpPr>
            <p:cNvPr id="30771" name="Text Box 47"/>
            <p:cNvSpPr txBox="1">
              <a:spLocks noChangeArrowheads="1"/>
            </p:cNvSpPr>
            <p:nvPr/>
          </p:nvSpPr>
          <p:spPr bwMode="auto">
            <a:xfrm>
              <a:off x="854" y="2007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30772" name="Text Box 48"/>
            <p:cNvSpPr txBox="1">
              <a:spLocks noChangeArrowheads="1"/>
            </p:cNvSpPr>
            <p:nvPr/>
          </p:nvSpPr>
          <p:spPr bwMode="auto">
            <a:xfrm>
              <a:off x="864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30773" name="Text Box 49"/>
            <p:cNvSpPr txBox="1">
              <a:spLocks noChangeArrowheads="1"/>
            </p:cNvSpPr>
            <p:nvPr/>
          </p:nvSpPr>
          <p:spPr bwMode="auto">
            <a:xfrm>
              <a:off x="240" y="29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cxnSp>
          <p:nvCxnSpPr>
            <p:cNvPr id="30774" name="AutoShape 50"/>
            <p:cNvCxnSpPr>
              <a:cxnSpLocks noChangeShapeType="1"/>
              <a:stCxn id="30773" idx="3"/>
              <a:endCxn id="30782" idx="1"/>
            </p:cNvCxnSpPr>
            <p:nvPr/>
          </p:nvCxnSpPr>
          <p:spPr bwMode="auto">
            <a:xfrm flipV="1">
              <a:off x="634" y="3024"/>
              <a:ext cx="374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5" name="AutoShape 51"/>
            <p:cNvCxnSpPr>
              <a:cxnSpLocks noChangeShapeType="1"/>
              <a:stCxn id="30773" idx="0"/>
              <a:endCxn id="30809" idx="1"/>
            </p:cNvCxnSpPr>
            <p:nvPr/>
          </p:nvCxnSpPr>
          <p:spPr bwMode="auto">
            <a:xfrm rot="-5400000">
              <a:off x="99" y="2066"/>
              <a:ext cx="1200" cy="523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725" name="Group 52"/>
          <p:cNvGrpSpPr>
            <a:grpSpLocks/>
          </p:cNvGrpSpPr>
          <p:nvPr/>
        </p:nvGrpSpPr>
        <p:grpSpPr bwMode="auto">
          <a:xfrm>
            <a:off x="5334000" y="2133600"/>
            <a:ext cx="3443288" cy="2209800"/>
            <a:chOff x="3024" y="1584"/>
            <a:chExt cx="2169" cy="1392"/>
          </a:xfrm>
        </p:grpSpPr>
        <p:sp>
          <p:nvSpPr>
            <p:cNvPr id="30753" name="Line 53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4" name="Line 54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5" name="Text Box 55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30756" name="Text Box 56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30757" name="Line 57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8" name="Line 58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59" name="Line 59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60" name="Line 60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61" name="Text Box 61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30762" name="Text Box 62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grpSp>
        <p:nvGrpSpPr>
          <p:cNvPr id="30726" name="Group 63"/>
          <p:cNvGrpSpPr>
            <a:grpSpLocks/>
          </p:cNvGrpSpPr>
          <p:nvPr/>
        </p:nvGrpSpPr>
        <p:grpSpPr bwMode="auto">
          <a:xfrm>
            <a:off x="2362200" y="3124200"/>
            <a:ext cx="457200" cy="1295400"/>
            <a:chOff x="1488" y="1968"/>
            <a:chExt cx="288" cy="816"/>
          </a:xfrm>
        </p:grpSpPr>
        <p:sp>
          <p:nvSpPr>
            <p:cNvPr id="30743" name="Line 64"/>
            <p:cNvSpPr>
              <a:spLocks noChangeShapeType="1"/>
            </p:cNvSpPr>
            <p:nvPr/>
          </p:nvSpPr>
          <p:spPr bwMode="auto">
            <a:xfrm>
              <a:off x="1632" y="1968"/>
              <a:ext cx="0" cy="3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4" name="Line 65"/>
            <p:cNvSpPr>
              <a:spLocks noChangeShapeType="1"/>
            </p:cNvSpPr>
            <p:nvPr/>
          </p:nvSpPr>
          <p:spPr bwMode="auto">
            <a:xfrm>
              <a:off x="1536" y="2304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5" name="Line 66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6" name="Line 67"/>
            <p:cNvSpPr>
              <a:spLocks noChangeShapeType="1"/>
            </p:cNvSpPr>
            <p:nvPr/>
          </p:nvSpPr>
          <p:spPr bwMode="auto">
            <a:xfrm>
              <a:off x="1632" y="2352"/>
              <a:ext cx="0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0747" name="Group 68"/>
            <p:cNvGrpSpPr>
              <a:grpSpLocks/>
            </p:cNvGrpSpPr>
            <p:nvPr/>
          </p:nvGrpSpPr>
          <p:grpSpPr bwMode="auto">
            <a:xfrm>
              <a:off x="1488" y="2592"/>
              <a:ext cx="288" cy="192"/>
              <a:chOff x="1776" y="3024"/>
              <a:chExt cx="288" cy="192"/>
            </a:xfrm>
          </p:grpSpPr>
          <p:sp>
            <p:nvSpPr>
              <p:cNvPr id="30748" name="Line 69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49" name="Line 70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0" name="Line 71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1" name="Line 72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2" name="Line 73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0727" name="AutoShape 74"/>
          <p:cNvSpPr>
            <a:spLocks noChangeArrowheads="1"/>
          </p:cNvSpPr>
          <p:nvPr/>
        </p:nvSpPr>
        <p:spPr bwMode="auto">
          <a:xfrm>
            <a:off x="3124200" y="4267200"/>
            <a:ext cx="1676400" cy="1981200"/>
          </a:xfrm>
          <a:prstGeom prst="wedgeRoundRectCallout">
            <a:avLst>
              <a:gd name="adj1" fmla="val -66759"/>
              <a:gd name="adj2" fmla="val -71472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>
              <a:solidFill>
                <a:schemeClr val="hlink"/>
              </a:solidFill>
            </a:endParaRPr>
          </a:p>
        </p:txBody>
      </p:sp>
      <p:sp>
        <p:nvSpPr>
          <p:cNvPr id="30728" name="Line 75"/>
          <p:cNvSpPr>
            <a:spLocks noChangeShapeType="1"/>
          </p:cNvSpPr>
          <p:nvPr/>
        </p:nvSpPr>
        <p:spPr bwMode="auto">
          <a:xfrm>
            <a:off x="67056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9" name="Line 76"/>
          <p:cNvSpPr>
            <a:spLocks noChangeShapeType="1"/>
          </p:cNvSpPr>
          <p:nvPr/>
        </p:nvSpPr>
        <p:spPr bwMode="auto">
          <a:xfrm>
            <a:off x="77724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0" name="Line 77"/>
          <p:cNvSpPr>
            <a:spLocks noChangeShapeType="1"/>
          </p:cNvSpPr>
          <p:nvPr/>
        </p:nvSpPr>
        <p:spPr bwMode="auto">
          <a:xfrm>
            <a:off x="6705600" y="29718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1" name="Text Box 78"/>
          <p:cNvSpPr txBox="1">
            <a:spLocks noChangeArrowheads="1"/>
          </p:cNvSpPr>
          <p:nvPr/>
        </p:nvSpPr>
        <p:spPr bwMode="auto">
          <a:xfrm>
            <a:off x="6553200" y="2438400"/>
            <a:ext cx="1531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at evaluate stage</a:t>
            </a:r>
          </a:p>
        </p:txBody>
      </p:sp>
      <p:sp>
        <p:nvSpPr>
          <p:cNvPr id="30732" name="Freeform 79"/>
          <p:cNvSpPr>
            <a:spLocks/>
          </p:cNvSpPr>
          <p:nvPr/>
        </p:nvSpPr>
        <p:spPr bwMode="auto">
          <a:xfrm>
            <a:off x="3429000" y="4800600"/>
            <a:ext cx="1143000" cy="838200"/>
          </a:xfrm>
          <a:custGeom>
            <a:avLst/>
            <a:gdLst>
              <a:gd name="T0" fmla="*/ 0 w 738"/>
              <a:gd name="T1" fmla="*/ 838200 h 144"/>
              <a:gd name="T2" fmla="*/ 0 w 738"/>
              <a:gd name="T3" fmla="*/ 116417 h 144"/>
              <a:gd name="T4" fmla="*/ 58854 w 738"/>
              <a:gd name="T5" fmla="*/ 0 h 144"/>
              <a:gd name="T6" fmla="*/ 127000 w 738"/>
              <a:gd name="T7" fmla="*/ 116417 h 144"/>
              <a:gd name="T8" fmla="*/ 188951 w 738"/>
              <a:gd name="T9" fmla="*/ 0 h 144"/>
              <a:gd name="T10" fmla="*/ 257098 w 738"/>
              <a:gd name="T11" fmla="*/ 116417 h 144"/>
              <a:gd name="T12" fmla="*/ 325244 w 738"/>
              <a:gd name="T13" fmla="*/ 0 h 144"/>
              <a:gd name="T14" fmla="*/ 384098 w 738"/>
              <a:gd name="T15" fmla="*/ 116417 h 144"/>
              <a:gd name="T16" fmla="*/ 442951 w 738"/>
              <a:gd name="T17" fmla="*/ 0 h 144"/>
              <a:gd name="T18" fmla="*/ 504902 w 738"/>
              <a:gd name="T19" fmla="*/ 116417 h 144"/>
              <a:gd name="T20" fmla="*/ 566854 w 738"/>
              <a:gd name="T21" fmla="*/ 0 h 144"/>
              <a:gd name="T22" fmla="*/ 635000 w 738"/>
              <a:gd name="T23" fmla="*/ 104775 h 144"/>
              <a:gd name="T24" fmla="*/ 693854 w 738"/>
              <a:gd name="T25" fmla="*/ 23283 h 144"/>
              <a:gd name="T26" fmla="*/ 762000 w 738"/>
              <a:gd name="T27" fmla="*/ 104775 h 144"/>
              <a:gd name="T28" fmla="*/ 820854 w 738"/>
              <a:gd name="T29" fmla="*/ 0 h 144"/>
              <a:gd name="T30" fmla="*/ 885902 w 738"/>
              <a:gd name="T31" fmla="*/ 128058 h 144"/>
              <a:gd name="T32" fmla="*/ 954049 w 738"/>
              <a:gd name="T33" fmla="*/ 0 h 144"/>
              <a:gd name="T34" fmla="*/ 1012902 w 738"/>
              <a:gd name="T35" fmla="*/ 104775 h 144"/>
              <a:gd name="T36" fmla="*/ 1081049 w 738"/>
              <a:gd name="T37" fmla="*/ 0 h 144"/>
              <a:gd name="T38" fmla="*/ 1143000 w 738"/>
              <a:gd name="T39" fmla="*/ 104775 h 144"/>
              <a:gd name="T40" fmla="*/ 1143000 w 738"/>
              <a:gd name="T41" fmla="*/ 838200 h 144"/>
              <a:gd name="T42" fmla="*/ 0 w 738"/>
              <a:gd name="T43" fmla="*/ 838200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6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3" name="Rectangle 80"/>
          <p:cNvSpPr>
            <a:spLocks noChangeArrowheads="1"/>
          </p:cNvSpPr>
          <p:nvPr/>
        </p:nvSpPr>
        <p:spPr bwMode="auto">
          <a:xfrm>
            <a:off x="3429000" y="47244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34" name="Text Box 81"/>
          <p:cNvSpPr txBox="1">
            <a:spLocks noChangeArrowheads="1"/>
          </p:cNvSpPr>
          <p:nvPr/>
        </p:nvSpPr>
        <p:spPr bwMode="auto">
          <a:xfrm>
            <a:off x="1050925" y="3186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35" name="Text Box 82"/>
          <p:cNvSpPr txBox="1">
            <a:spLocks noChangeArrowheads="1"/>
          </p:cNvSpPr>
          <p:nvPr/>
        </p:nvSpPr>
        <p:spPr bwMode="auto">
          <a:xfrm>
            <a:off x="10668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36" name="Text Box 83"/>
          <p:cNvSpPr txBox="1">
            <a:spLocks noChangeArrowheads="1"/>
          </p:cNvSpPr>
          <p:nvPr/>
        </p:nvSpPr>
        <p:spPr bwMode="auto">
          <a:xfrm>
            <a:off x="1066800" y="4419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37" name="Text Box 84"/>
          <p:cNvSpPr txBox="1">
            <a:spLocks noChangeArrowheads="1"/>
          </p:cNvSpPr>
          <p:nvPr/>
        </p:nvSpPr>
        <p:spPr bwMode="auto">
          <a:xfrm>
            <a:off x="1981200" y="32766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30738" name="Text Box 85"/>
          <p:cNvSpPr txBox="1">
            <a:spLocks noChangeArrowheads="1"/>
          </p:cNvSpPr>
          <p:nvPr/>
        </p:nvSpPr>
        <p:spPr bwMode="auto">
          <a:xfrm>
            <a:off x="1905000" y="39624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OFF</a:t>
            </a:r>
          </a:p>
        </p:txBody>
      </p:sp>
      <p:sp>
        <p:nvSpPr>
          <p:cNvPr id="30739" name="Text Box 86"/>
          <p:cNvSpPr txBox="1">
            <a:spLocks noChangeArrowheads="1"/>
          </p:cNvSpPr>
          <p:nvPr/>
        </p:nvSpPr>
        <p:spPr bwMode="auto">
          <a:xfrm>
            <a:off x="1981200" y="4648200"/>
            <a:ext cx="47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ON</a:t>
            </a:r>
          </a:p>
        </p:txBody>
      </p:sp>
      <p:sp>
        <p:nvSpPr>
          <p:cNvPr id="30740" name="Text Box 87"/>
          <p:cNvSpPr txBox="1">
            <a:spLocks noChangeArrowheads="1"/>
          </p:cNvSpPr>
          <p:nvPr/>
        </p:nvSpPr>
        <p:spPr bwMode="auto">
          <a:xfrm>
            <a:off x="669925" y="5395913"/>
            <a:ext cx="186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No way to discharge</a:t>
            </a:r>
          </a:p>
        </p:txBody>
      </p:sp>
      <p:sp>
        <p:nvSpPr>
          <p:cNvPr id="30741" name="Text Box 88"/>
          <p:cNvSpPr txBox="1">
            <a:spLocks noChangeArrowheads="1"/>
          </p:cNvSpPr>
          <p:nvPr/>
        </p:nvSpPr>
        <p:spPr bwMode="auto">
          <a:xfrm>
            <a:off x="3184525" y="6234113"/>
            <a:ext cx="1601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still remains high</a:t>
            </a:r>
          </a:p>
        </p:txBody>
      </p:sp>
      <p:sp>
        <p:nvSpPr>
          <p:cNvPr id="30742" name="Text Box 89"/>
          <p:cNvSpPr txBox="1">
            <a:spLocks noChangeArrowheads="1"/>
          </p:cNvSpPr>
          <p:nvPr/>
        </p:nvSpPr>
        <p:spPr bwMode="auto">
          <a:xfrm>
            <a:off x="3352800" y="2514600"/>
            <a:ext cx="164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Vout &lt; Vdd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Domino circuit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4572000"/>
            <a:ext cx="3468688" cy="1560513"/>
          </a:xfrm>
        </p:spPr>
        <p:txBody>
          <a:bodyPr/>
          <a:lstStyle/>
          <a:p>
            <a:pPr eaLnBrk="1" hangingPunct="1"/>
            <a:r>
              <a:rPr lang="en-US" altLang="zh-TW" smtClean="0"/>
              <a:t>case 1: a&amp;b=1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case 2: a&amp;b=0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5334000" y="2133600"/>
            <a:ext cx="3443288" cy="2209800"/>
            <a:chOff x="3024" y="1584"/>
            <a:chExt cx="2169" cy="1392"/>
          </a:xfrm>
        </p:grpSpPr>
        <p:sp>
          <p:nvSpPr>
            <p:cNvPr id="31824" name="Line 5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5" name="Line 6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6" name="Text Box 7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31827" name="Text Box 8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31828" name="Line 9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9" name="Line 10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0" name="Line 11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1" name="Line 12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2" name="Text Box 13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31833" name="Text Box 14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sp>
        <p:nvSpPr>
          <p:cNvPr id="31749" name="Line 15"/>
          <p:cNvSpPr>
            <a:spLocks noChangeShapeType="1"/>
          </p:cNvSpPr>
          <p:nvPr/>
        </p:nvSpPr>
        <p:spPr bwMode="auto">
          <a:xfrm>
            <a:off x="67056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0" name="Line 16"/>
          <p:cNvSpPr>
            <a:spLocks noChangeShapeType="1"/>
          </p:cNvSpPr>
          <p:nvPr/>
        </p:nvSpPr>
        <p:spPr bwMode="auto">
          <a:xfrm>
            <a:off x="77724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1" name="Line 17"/>
          <p:cNvSpPr>
            <a:spLocks noChangeShapeType="1"/>
          </p:cNvSpPr>
          <p:nvPr/>
        </p:nvSpPr>
        <p:spPr bwMode="auto">
          <a:xfrm>
            <a:off x="6705600" y="29718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Text Box 18"/>
          <p:cNvSpPr txBox="1">
            <a:spLocks noChangeArrowheads="1"/>
          </p:cNvSpPr>
          <p:nvPr/>
        </p:nvSpPr>
        <p:spPr bwMode="auto">
          <a:xfrm>
            <a:off x="6553200" y="2438400"/>
            <a:ext cx="1531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at evaluate stage</a:t>
            </a:r>
          </a:p>
        </p:txBody>
      </p:sp>
      <p:grpSp>
        <p:nvGrpSpPr>
          <p:cNvPr id="31753" name="Group 19"/>
          <p:cNvGrpSpPr>
            <a:grpSpLocks/>
          </p:cNvGrpSpPr>
          <p:nvPr/>
        </p:nvGrpSpPr>
        <p:grpSpPr bwMode="auto">
          <a:xfrm>
            <a:off x="381000" y="2057400"/>
            <a:ext cx="4414838" cy="3675063"/>
            <a:chOff x="240" y="1296"/>
            <a:chExt cx="2781" cy="2315"/>
          </a:xfrm>
        </p:grpSpPr>
        <p:grpSp>
          <p:nvGrpSpPr>
            <p:cNvPr id="31754" name="Group 20"/>
            <p:cNvGrpSpPr>
              <a:grpSpLocks/>
            </p:cNvGrpSpPr>
            <p:nvPr/>
          </p:nvGrpSpPr>
          <p:grpSpPr bwMode="auto">
            <a:xfrm>
              <a:off x="960" y="1536"/>
              <a:ext cx="336" cy="432"/>
              <a:chOff x="1296" y="1584"/>
              <a:chExt cx="336" cy="432"/>
            </a:xfrm>
          </p:grpSpPr>
          <p:sp>
            <p:nvSpPr>
              <p:cNvPr id="31816" name="Line 21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7" name="Line 22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8" name="Line 23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9" name="Line 2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0" name="Line 25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1" name="Line 26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2" name="Oval 27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823" name="Line 28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1008" y="1968"/>
              <a:ext cx="288" cy="432"/>
              <a:chOff x="5040" y="2784"/>
              <a:chExt cx="288" cy="432"/>
            </a:xfrm>
          </p:grpSpPr>
          <p:sp>
            <p:nvSpPr>
              <p:cNvPr id="31809" name="Line 30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0" name="Line 31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1" name="Line 32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2" name="Line 33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3" name="Line 34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4" name="Line 35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5" name="Line 36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6" name="Group 37"/>
            <p:cNvGrpSpPr>
              <a:grpSpLocks/>
            </p:cNvGrpSpPr>
            <p:nvPr/>
          </p:nvGrpSpPr>
          <p:grpSpPr bwMode="auto">
            <a:xfrm>
              <a:off x="1008" y="2400"/>
              <a:ext cx="288" cy="432"/>
              <a:chOff x="5040" y="2784"/>
              <a:chExt cx="288" cy="432"/>
            </a:xfrm>
          </p:grpSpPr>
          <p:sp>
            <p:nvSpPr>
              <p:cNvPr id="31802" name="Line 38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03" name="Line 39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04" name="Line 40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05" name="Line 41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06" name="Line 42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07" name="Line 43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08" name="Line 44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7" name="Group 45"/>
            <p:cNvGrpSpPr>
              <a:grpSpLocks/>
            </p:cNvGrpSpPr>
            <p:nvPr/>
          </p:nvGrpSpPr>
          <p:grpSpPr bwMode="auto">
            <a:xfrm>
              <a:off x="1152" y="3264"/>
              <a:ext cx="288" cy="192"/>
              <a:chOff x="1776" y="3024"/>
              <a:chExt cx="288" cy="192"/>
            </a:xfrm>
          </p:grpSpPr>
          <p:sp>
            <p:nvSpPr>
              <p:cNvPr id="31797" name="Line 46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98" name="Line 47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99" name="Line 48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00" name="Line 49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01" name="Line 50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8" name="Text Box 51"/>
            <p:cNvSpPr txBox="1">
              <a:spLocks noChangeArrowheads="1"/>
            </p:cNvSpPr>
            <p:nvPr/>
          </p:nvSpPr>
          <p:spPr bwMode="auto">
            <a:xfrm>
              <a:off x="1152" y="12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31759" name="Group 52"/>
            <p:cNvGrpSpPr>
              <a:grpSpLocks/>
            </p:cNvGrpSpPr>
            <p:nvPr/>
          </p:nvGrpSpPr>
          <p:grpSpPr bwMode="auto">
            <a:xfrm>
              <a:off x="1008" y="2832"/>
              <a:ext cx="288" cy="432"/>
              <a:chOff x="5040" y="2784"/>
              <a:chExt cx="288" cy="432"/>
            </a:xfrm>
          </p:grpSpPr>
          <p:sp>
            <p:nvSpPr>
              <p:cNvPr id="31790" name="Line 53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91" name="Line 5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92" name="Line 5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93" name="Line 56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94" name="Line 57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95" name="Line 58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96" name="Line 59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60" name="Line 60"/>
            <p:cNvSpPr>
              <a:spLocks noChangeShapeType="1"/>
            </p:cNvSpPr>
            <p:nvPr/>
          </p:nvSpPr>
          <p:spPr bwMode="auto">
            <a:xfrm>
              <a:off x="129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1" name="Text Box 61"/>
            <p:cNvSpPr txBox="1">
              <a:spLocks noChangeArrowheads="1"/>
            </p:cNvSpPr>
            <p:nvPr/>
          </p:nvSpPr>
          <p:spPr bwMode="auto">
            <a:xfrm>
              <a:off x="854" y="2007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31762" name="Text Box 62"/>
            <p:cNvSpPr txBox="1">
              <a:spLocks noChangeArrowheads="1"/>
            </p:cNvSpPr>
            <p:nvPr/>
          </p:nvSpPr>
          <p:spPr bwMode="auto">
            <a:xfrm>
              <a:off x="864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31763" name="Text Box 63"/>
            <p:cNvSpPr txBox="1">
              <a:spLocks noChangeArrowheads="1"/>
            </p:cNvSpPr>
            <p:nvPr/>
          </p:nvSpPr>
          <p:spPr bwMode="auto">
            <a:xfrm>
              <a:off x="240" y="29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cxnSp>
          <p:nvCxnSpPr>
            <p:cNvPr id="31764" name="AutoShape 64"/>
            <p:cNvCxnSpPr>
              <a:cxnSpLocks noChangeShapeType="1"/>
              <a:stCxn id="31763" idx="3"/>
              <a:endCxn id="31796" idx="1"/>
            </p:cNvCxnSpPr>
            <p:nvPr/>
          </p:nvCxnSpPr>
          <p:spPr bwMode="auto">
            <a:xfrm flipV="1">
              <a:off x="634" y="3024"/>
              <a:ext cx="374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5" name="AutoShape 65"/>
            <p:cNvCxnSpPr>
              <a:cxnSpLocks noChangeShapeType="1"/>
              <a:stCxn id="31763" idx="0"/>
              <a:endCxn id="31823" idx="1"/>
            </p:cNvCxnSpPr>
            <p:nvPr/>
          </p:nvCxnSpPr>
          <p:spPr bwMode="auto">
            <a:xfrm rot="-5400000">
              <a:off x="99" y="2066"/>
              <a:ext cx="1200" cy="523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1766" name="Group 66"/>
            <p:cNvGrpSpPr>
              <a:grpSpLocks/>
            </p:cNvGrpSpPr>
            <p:nvPr/>
          </p:nvGrpSpPr>
          <p:grpSpPr bwMode="auto">
            <a:xfrm>
              <a:off x="1488" y="1968"/>
              <a:ext cx="288" cy="816"/>
              <a:chOff x="1488" y="1968"/>
              <a:chExt cx="288" cy="816"/>
            </a:xfrm>
          </p:grpSpPr>
          <p:sp>
            <p:nvSpPr>
              <p:cNvPr id="31780" name="Line 67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81" name="Line 68"/>
              <p:cNvSpPr>
                <a:spLocks noChangeShapeType="1"/>
              </p:cNvSpPr>
              <p:nvPr/>
            </p:nvSpPr>
            <p:spPr bwMode="auto">
              <a:xfrm>
                <a:off x="1536" y="23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82" name="Line 69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83" name="Line 70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1784" name="Group 71"/>
              <p:cNvGrpSpPr>
                <a:grpSpLocks/>
              </p:cNvGrpSpPr>
              <p:nvPr/>
            </p:nvGrpSpPr>
            <p:grpSpPr bwMode="auto">
              <a:xfrm>
                <a:off x="1488" y="2592"/>
                <a:ext cx="288" cy="192"/>
                <a:chOff x="1776" y="3024"/>
                <a:chExt cx="288" cy="192"/>
              </a:xfrm>
            </p:grpSpPr>
            <p:sp>
              <p:nvSpPr>
                <p:cNvPr id="31785" name="Line 72"/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8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9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1767" name="Text Box 77"/>
            <p:cNvSpPr txBox="1">
              <a:spLocks noChangeArrowheads="1"/>
            </p:cNvSpPr>
            <p:nvPr/>
          </p:nvSpPr>
          <p:spPr bwMode="auto">
            <a:xfrm>
              <a:off x="662" y="200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768" name="Text Box 78"/>
            <p:cNvSpPr txBox="1">
              <a:spLocks noChangeArrowheads="1"/>
            </p:cNvSpPr>
            <p:nvPr/>
          </p:nvSpPr>
          <p:spPr bwMode="auto">
            <a:xfrm>
              <a:off x="672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31769" name="Text Box 79"/>
            <p:cNvSpPr txBox="1">
              <a:spLocks noChangeArrowheads="1"/>
            </p:cNvSpPr>
            <p:nvPr/>
          </p:nvSpPr>
          <p:spPr bwMode="auto">
            <a:xfrm>
              <a:off x="672" y="278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770" name="Text Box 80"/>
            <p:cNvSpPr txBox="1">
              <a:spLocks noChangeArrowheads="1"/>
            </p:cNvSpPr>
            <p:nvPr/>
          </p:nvSpPr>
          <p:spPr bwMode="auto">
            <a:xfrm>
              <a:off x="1248" y="2064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ON</a:t>
              </a:r>
            </a:p>
          </p:txBody>
        </p:sp>
        <p:sp>
          <p:nvSpPr>
            <p:cNvPr id="31771" name="Text Box 81"/>
            <p:cNvSpPr txBox="1">
              <a:spLocks noChangeArrowheads="1"/>
            </p:cNvSpPr>
            <p:nvPr/>
          </p:nvSpPr>
          <p:spPr bwMode="auto">
            <a:xfrm>
              <a:off x="1200" y="24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OFF</a:t>
              </a:r>
            </a:p>
          </p:txBody>
        </p:sp>
        <p:sp>
          <p:nvSpPr>
            <p:cNvPr id="31772" name="Text Box 82"/>
            <p:cNvSpPr txBox="1">
              <a:spLocks noChangeArrowheads="1"/>
            </p:cNvSpPr>
            <p:nvPr/>
          </p:nvSpPr>
          <p:spPr bwMode="auto">
            <a:xfrm>
              <a:off x="1248" y="2928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ON</a:t>
              </a:r>
            </a:p>
          </p:txBody>
        </p:sp>
        <p:sp>
          <p:nvSpPr>
            <p:cNvPr id="31773" name="Text Box 83"/>
            <p:cNvSpPr txBox="1">
              <a:spLocks noChangeArrowheads="1"/>
            </p:cNvSpPr>
            <p:nvPr/>
          </p:nvSpPr>
          <p:spPr bwMode="auto">
            <a:xfrm>
              <a:off x="422" y="3399"/>
              <a:ext cx="1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No way to discharge</a:t>
              </a:r>
            </a:p>
          </p:txBody>
        </p:sp>
        <p:grpSp>
          <p:nvGrpSpPr>
            <p:cNvPr id="31774" name="Group 84"/>
            <p:cNvGrpSpPr>
              <a:grpSpLocks/>
            </p:cNvGrpSpPr>
            <p:nvPr/>
          </p:nvGrpSpPr>
          <p:grpSpPr bwMode="auto">
            <a:xfrm>
              <a:off x="1872" y="1900"/>
              <a:ext cx="586" cy="144"/>
              <a:chOff x="2160" y="2688"/>
              <a:chExt cx="586" cy="144"/>
            </a:xfrm>
          </p:grpSpPr>
          <p:sp>
            <p:nvSpPr>
              <p:cNvPr id="31776" name="AutoShape 85"/>
              <p:cNvSpPr>
                <a:spLocks noChangeArrowheads="1"/>
              </p:cNvSpPr>
              <p:nvPr/>
            </p:nvSpPr>
            <p:spPr bwMode="auto">
              <a:xfrm rot="5400000">
                <a:off x="2352" y="2640"/>
                <a:ext cx="144" cy="24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777" name="Oval 8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778" name="Line 87"/>
              <p:cNvSpPr>
                <a:spLocks noChangeShapeType="1"/>
              </p:cNvSpPr>
              <p:nvPr/>
            </p:nvSpPr>
            <p:spPr bwMode="auto">
              <a:xfrm flipH="1">
                <a:off x="2160" y="2757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79" name="Line 88"/>
              <p:cNvSpPr>
                <a:spLocks noChangeShapeType="1"/>
              </p:cNvSpPr>
              <p:nvPr/>
            </p:nvSpPr>
            <p:spPr bwMode="auto">
              <a:xfrm flipH="1">
                <a:off x="2602" y="275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75" name="Text Box 89"/>
            <p:cNvSpPr txBox="1">
              <a:spLocks noChangeArrowheads="1"/>
            </p:cNvSpPr>
            <p:nvPr/>
          </p:nvSpPr>
          <p:spPr bwMode="auto">
            <a:xfrm>
              <a:off x="2448" y="1824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out=a&amp;b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7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5209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5210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211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9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12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213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0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14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215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1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33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5202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5203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204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2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05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206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3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07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208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4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34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5195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5196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97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5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98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99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6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00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201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7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35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5188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5189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90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8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91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92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9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93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94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0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6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5137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5138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5179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5180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81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1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82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83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2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84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3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85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4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86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87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39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5170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5171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72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5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3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74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6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75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7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76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8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7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78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40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5161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5162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63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9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4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65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0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6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1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7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2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8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9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41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5152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5153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54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3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5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56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4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7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5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8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6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9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42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5143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5144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45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7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6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5147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8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9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9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0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0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Domino circuit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4572000"/>
            <a:ext cx="3468688" cy="1560513"/>
          </a:xfrm>
        </p:spPr>
        <p:txBody>
          <a:bodyPr/>
          <a:lstStyle/>
          <a:p>
            <a:pPr eaLnBrk="1" hangingPunct="1"/>
            <a:r>
              <a:rPr lang="en-US" altLang="zh-TW" smtClean="0"/>
              <a:t>case 1: a&amp;b=1</a:t>
            </a:r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case 2: a&amp;b=0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334000" y="2133600"/>
            <a:ext cx="3443288" cy="2209800"/>
            <a:chOff x="3024" y="1584"/>
            <a:chExt cx="2169" cy="1392"/>
          </a:xfrm>
        </p:grpSpPr>
        <p:sp>
          <p:nvSpPr>
            <p:cNvPr id="32850" name="Line 5"/>
            <p:cNvSpPr>
              <a:spLocks noChangeShapeType="1"/>
            </p:cNvSpPr>
            <p:nvPr/>
          </p:nvSpPr>
          <p:spPr bwMode="auto">
            <a:xfrm>
              <a:off x="3024" y="288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51" name="Line 6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52" name="Text Box 7"/>
            <p:cNvSpPr txBox="1">
              <a:spLocks noChangeArrowheads="1"/>
            </p:cNvSpPr>
            <p:nvPr/>
          </p:nvSpPr>
          <p:spPr bwMode="auto">
            <a:xfrm>
              <a:off x="4848" y="273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time</a:t>
              </a:r>
            </a:p>
          </p:txBody>
        </p:sp>
        <p:sp>
          <p:nvSpPr>
            <p:cNvPr id="32853" name="Text Box 8"/>
            <p:cNvSpPr txBox="1">
              <a:spLocks noChangeArrowheads="1"/>
            </p:cNvSpPr>
            <p:nvPr/>
          </p:nvSpPr>
          <p:spPr bwMode="auto">
            <a:xfrm>
              <a:off x="3024" y="15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sp>
          <p:nvSpPr>
            <p:cNvPr id="32854" name="Line 9"/>
            <p:cNvSpPr>
              <a:spLocks noChangeShapeType="1"/>
            </p:cNvSpPr>
            <p:nvPr/>
          </p:nvSpPr>
          <p:spPr bwMode="auto">
            <a:xfrm>
              <a:off x="3216" y="2880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55" name="Line 10"/>
            <p:cNvSpPr>
              <a:spLocks noChangeShapeType="1"/>
            </p:cNvSpPr>
            <p:nvPr/>
          </p:nvSpPr>
          <p:spPr bwMode="auto">
            <a:xfrm flipV="1">
              <a:off x="3888" y="2256"/>
              <a:ext cx="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56" name="Line 11"/>
            <p:cNvSpPr>
              <a:spLocks noChangeShapeType="1"/>
            </p:cNvSpPr>
            <p:nvPr/>
          </p:nvSpPr>
          <p:spPr bwMode="auto">
            <a:xfrm>
              <a:off x="3936" y="2256"/>
              <a:ext cx="6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57" name="Line 12"/>
            <p:cNvSpPr>
              <a:spLocks noChangeShapeType="1"/>
            </p:cNvSpPr>
            <p:nvPr/>
          </p:nvSpPr>
          <p:spPr bwMode="auto">
            <a:xfrm>
              <a:off x="4608" y="2256"/>
              <a:ext cx="96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58" name="Text Box 13"/>
            <p:cNvSpPr txBox="1">
              <a:spLocks noChangeArrowheads="1"/>
            </p:cNvSpPr>
            <p:nvPr/>
          </p:nvSpPr>
          <p:spPr bwMode="auto">
            <a:xfrm>
              <a:off x="3216" y="2256"/>
              <a:ext cx="62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precharge</a:t>
              </a:r>
            </a:p>
            <a:p>
              <a:pPr eaLnBrk="1" hangingPunct="1"/>
              <a:r>
                <a:rPr lang="en-US" altLang="zh-TW"/>
                <a:t>Mp on</a:t>
              </a:r>
            </a:p>
            <a:p>
              <a:pPr eaLnBrk="1" hangingPunct="1"/>
              <a:r>
                <a:rPr lang="en-US" altLang="zh-TW"/>
                <a:t>Mn off</a:t>
              </a:r>
            </a:p>
          </p:txBody>
        </p:sp>
        <p:sp>
          <p:nvSpPr>
            <p:cNvPr id="32859" name="Text Box 14"/>
            <p:cNvSpPr txBox="1">
              <a:spLocks noChangeArrowheads="1"/>
            </p:cNvSpPr>
            <p:nvPr/>
          </p:nvSpPr>
          <p:spPr bwMode="auto">
            <a:xfrm>
              <a:off x="3984" y="2304"/>
              <a:ext cx="54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evaluate</a:t>
              </a:r>
            </a:p>
            <a:p>
              <a:pPr eaLnBrk="1" hangingPunct="1"/>
              <a:r>
                <a:rPr lang="en-US" altLang="zh-TW"/>
                <a:t>Mp off</a:t>
              </a:r>
            </a:p>
            <a:p>
              <a:pPr eaLnBrk="1" hangingPunct="1"/>
              <a:r>
                <a:rPr lang="en-US" altLang="zh-TW"/>
                <a:t>Mn on</a:t>
              </a:r>
            </a:p>
          </p:txBody>
        </p:sp>
      </p:grpSp>
      <p:sp>
        <p:nvSpPr>
          <p:cNvPr id="32773" name="Line 15"/>
          <p:cNvSpPr>
            <a:spLocks noChangeShapeType="1"/>
          </p:cNvSpPr>
          <p:nvPr/>
        </p:nvSpPr>
        <p:spPr bwMode="auto">
          <a:xfrm>
            <a:off x="67056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4" name="Line 16"/>
          <p:cNvSpPr>
            <a:spLocks noChangeShapeType="1"/>
          </p:cNvSpPr>
          <p:nvPr/>
        </p:nvSpPr>
        <p:spPr bwMode="auto">
          <a:xfrm>
            <a:off x="7772400" y="2819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5" name="Line 17"/>
          <p:cNvSpPr>
            <a:spLocks noChangeShapeType="1"/>
          </p:cNvSpPr>
          <p:nvPr/>
        </p:nvSpPr>
        <p:spPr bwMode="auto">
          <a:xfrm>
            <a:off x="6705600" y="29718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6" name="Text Box 18"/>
          <p:cNvSpPr txBox="1">
            <a:spLocks noChangeArrowheads="1"/>
          </p:cNvSpPr>
          <p:nvPr/>
        </p:nvSpPr>
        <p:spPr bwMode="auto">
          <a:xfrm>
            <a:off x="6553200" y="2438400"/>
            <a:ext cx="1531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at evaluate stage</a:t>
            </a:r>
          </a:p>
        </p:txBody>
      </p:sp>
      <p:grpSp>
        <p:nvGrpSpPr>
          <p:cNvPr id="32777" name="Group 19"/>
          <p:cNvGrpSpPr>
            <a:grpSpLocks/>
          </p:cNvGrpSpPr>
          <p:nvPr/>
        </p:nvGrpSpPr>
        <p:grpSpPr bwMode="auto">
          <a:xfrm>
            <a:off x="381000" y="2057400"/>
            <a:ext cx="4414838" cy="3675063"/>
            <a:chOff x="240" y="1296"/>
            <a:chExt cx="2781" cy="2315"/>
          </a:xfrm>
        </p:grpSpPr>
        <p:grpSp>
          <p:nvGrpSpPr>
            <p:cNvPr id="32780" name="Group 20"/>
            <p:cNvGrpSpPr>
              <a:grpSpLocks/>
            </p:cNvGrpSpPr>
            <p:nvPr/>
          </p:nvGrpSpPr>
          <p:grpSpPr bwMode="auto">
            <a:xfrm>
              <a:off x="960" y="1536"/>
              <a:ext cx="336" cy="432"/>
              <a:chOff x="1296" y="1584"/>
              <a:chExt cx="336" cy="432"/>
            </a:xfrm>
          </p:grpSpPr>
          <p:sp>
            <p:nvSpPr>
              <p:cNvPr id="32842" name="Line 21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3" name="Line 22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4" name="Line 23"/>
              <p:cNvSpPr>
                <a:spLocks noChangeShapeType="1"/>
              </p:cNvSpPr>
              <p:nvPr/>
            </p:nvSpPr>
            <p:spPr bwMode="auto">
              <a:xfrm>
                <a:off x="153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5" name="Line 2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6" name="Line 25"/>
              <p:cNvSpPr>
                <a:spLocks noChangeShapeType="1"/>
              </p:cNvSpPr>
              <p:nvPr/>
            </p:nvSpPr>
            <p:spPr bwMode="auto">
              <a:xfrm flipV="1">
                <a:off x="1632" y="15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7" name="Line 26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8" name="Oval 27"/>
              <p:cNvSpPr>
                <a:spLocks noChangeArrowheads="1"/>
              </p:cNvSpPr>
              <p:nvPr/>
            </p:nvSpPr>
            <p:spPr bwMode="auto">
              <a:xfrm>
                <a:off x="1433" y="1755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2849" name="Line 28"/>
              <p:cNvSpPr>
                <a:spLocks noChangeShapeType="1"/>
              </p:cNvSpPr>
              <p:nvPr/>
            </p:nvSpPr>
            <p:spPr bwMode="auto">
              <a:xfrm flipH="1">
                <a:off x="1296" y="17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781" name="Group 29"/>
            <p:cNvGrpSpPr>
              <a:grpSpLocks/>
            </p:cNvGrpSpPr>
            <p:nvPr/>
          </p:nvGrpSpPr>
          <p:grpSpPr bwMode="auto">
            <a:xfrm>
              <a:off x="1008" y="1968"/>
              <a:ext cx="288" cy="432"/>
              <a:chOff x="5040" y="2784"/>
              <a:chExt cx="288" cy="432"/>
            </a:xfrm>
          </p:grpSpPr>
          <p:sp>
            <p:nvSpPr>
              <p:cNvPr id="32835" name="Line 30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6" name="Line 31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7" name="Line 32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8" name="Line 33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9" name="Line 34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0" name="Line 35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1" name="Line 36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782" name="Group 37"/>
            <p:cNvGrpSpPr>
              <a:grpSpLocks/>
            </p:cNvGrpSpPr>
            <p:nvPr/>
          </p:nvGrpSpPr>
          <p:grpSpPr bwMode="auto">
            <a:xfrm>
              <a:off x="1008" y="2400"/>
              <a:ext cx="288" cy="432"/>
              <a:chOff x="5040" y="2784"/>
              <a:chExt cx="288" cy="432"/>
            </a:xfrm>
          </p:grpSpPr>
          <p:sp>
            <p:nvSpPr>
              <p:cNvPr id="32828" name="Line 38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9" name="Line 39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0" name="Line 40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1" name="Line 41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2" name="Line 42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3" name="Line 43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4" name="Line 44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783" name="Group 45"/>
            <p:cNvGrpSpPr>
              <a:grpSpLocks/>
            </p:cNvGrpSpPr>
            <p:nvPr/>
          </p:nvGrpSpPr>
          <p:grpSpPr bwMode="auto">
            <a:xfrm>
              <a:off x="1152" y="3264"/>
              <a:ext cx="288" cy="192"/>
              <a:chOff x="1776" y="3024"/>
              <a:chExt cx="288" cy="192"/>
            </a:xfrm>
          </p:grpSpPr>
          <p:sp>
            <p:nvSpPr>
              <p:cNvPr id="32823" name="Line 46"/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4" name="Line 47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5" name="Line 48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6" name="Line 49"/>
              <p:cNvSpPr>
                <a:spLocks noChangeShapeType="1"/>
              </p:cNvSpPr>
              <p:nvPr/>
            </p:nvSpPr>
            <p:spPr bwMode="auto">
              <a:xfrm flipH="1">
                <a:off x="1776" y="302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7" name="Line 50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784" name="Text Box 51"/>
            <p:cNvSpPr txBox="1">
              <a:spLocks noChangeArrowheads="1"/>
            </p:cNvSpPr>
            <p:nvPr/>
          </p:nvSpPr>
          <p:spPr bwMode="auto">
            <a:xfrm>
              <a:off x="1152" y="129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Vdd</a:t>
              </a:r>
            </a:p>
          </p:txBody>
        </p:sp>
        <p:grpSp>
          <p:nvGrpSpPr>
            <p:cNvPr id="32785" name="Group 52"/>
            <p:cNvGrpSpPr>
              <a:grpSpLocks/>
            </p:cNvGrpSpPr>
            <p:nvPr/>
          </p:nvGrpSpPr>
          <p:grpSpPr bwMode="auto">
            <a:xfrm>
              <a:off x="1008" y="2832"/>
              <a:ext cx="288" cy="432"/>
              <a:chOff x="5040" y="2784"/>
              <a:chExt cx="288" cy="432"/>
            </a:xfrm>
          </p:grpSpPr>
          <p:sp>
            <p:nvSpPr>
              <p:cNvPr id="32816" name="Line 53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17" name="Line 54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18" name="Line 55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19" name="Line 56"/>
              <p:cNvSpPr>
                <a:spLocks noChangeShapeType="1"/>
              </p:cNvSpPr>
              <p:nvPr/>
            </p:nvSpPr>
            <p:spPr bwMode="auto">
              <a:xfrm>
                <a:off x="523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0" name="Line 57"/>
              <p:cNvSpPr>
                <a:spLocks noChangeShapeType="1"/>
              </p:cNvSpPr>
              <p:nvPr/>
            </p:nvSpPr>
            <p:spPr bwMode="auto">
              <a:xfrm flipV="1">
                <a:off x="5328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1" name="Line 58"/>
              <p:cNvSpPr>
                <a:spLocks noChangeShapeType="1"/>
              </p:cNvSpPr>
              <p:nvPr/>
            </p:nvSpPr>
            <p:spPr bwMode="auto">
              <a:xfrm>
                <a:off x="5328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2" name="Line 59"/>
              <p:cNvSpPr>
                <a:spLocks noChangeShapeType="1"/>
              </p:cNvSpPr>
              <p:nvPr/>
            </p:nvSpPr>
            <p:spPr bwMode="auto">
              <a:xfrm flipH="1">
                <a:off x="504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786" name="Line 60"/>
            <p:cNvSpPr>
              <a:spLocks noChangeShapeType="1"/>
            </p:cNvSpPr>
            <p:nvPr/>
          </p:nvSpPr>
          <p:spPr bwMode="auto">
            <a:xfrm>
              <a:off x="1296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Text Box 61"/>
            <p:cNvSpPr txBox="1">
              <a:spLocks noChangeArrowheads="1"/>
            </p:cNvSpPr>
            <p:nvPr/>
          </p:nvSpPr>
          <p:spPr bwMode="auto">
            <a:xfrm>
              <a:off x="854" y="2007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32788" name="Text Box 62"/>
            <p:cNvSpPr txBox="1">
              <a:spLocks noChangeArrowheads="1"/>
            </p:cNvSpPr>
            <p:nvPr/>
          </p:nvSpPr>
          <p:spPr bwMode="auto">
            <a:xfrm>
              <a:off x="864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32789" name="Text Box 63"/>
            <p:cNvSpPr txBox="1">
              <a:spLocks noChangeArrowheads="1"/>
            </p:cNvSpPr>
            <p:nvPr/>
          </p:nvSpPr>
          <p:spPr bwMode="auto">
            <a:xfrm>
              <a:off x="240" y="292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clock</a:t>
              </a:r>
            </a:p>
          </p:txBody>
        </p:sp>
        <p:cxnSp>
          <p:nvCxnSpPr>
            <p:cNvPr id="32790" name="AutoShape 64"/>
            <p:cNvCxnSpPr>
              <a:cxnSpLocks noChangeShapeType="1"/>
              <a:stCxn id="32789" idx="3"/>
              <a:endCxn id="32822" idx="1"/>
            </p:cNvCxnSpPr>
            <p:nvPr/>
          </p:nvCxnSpPr>
          <p:spPr bwMode="auto">
            <a:xfrm flipV="1">
              <a:off x="634" y="3024"/>
              <a:ext cx="374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1" name="AutoShape 65"/>
            <p:cNvCxnSpPr>
              <a:cxnSpLocks noChangeShapeType="1"/>
              <a:stCxn id="32789" idx="0"/>
              <a:endCxn id="32849" idx="1"/>
            </p:cNvCxnSpPr>
            <p:nvPr/>
          </p:nvCxnSpPr>
          <p:spPr bwMode="auto">
            <a:xfrm rot="-5400000">
              <a:off x="99" y="2066"/>
              <a:ext cx="1200" cy="523"/>
            </a:xfrm>
            <a:prstGeom prst="bentConnector3">
              <a:avLst>
                <a:gd name="adj1" fmla="val 1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2792" name="Group 66"/>
            <p:cNvGrpSpPr>
              <a:grpSpLocks/>
            </p:cNvGrpSpPr>
            <p:nvPr/>
          </p:nvGrpSpPr>
          <p:grpSpPr bwMode="auto">
            <a:xfrm>
              <a:off x="1488" y="1968"/>
              <a:ext cx="288" cy="816"/>
              <a:chOff x="1488" y="1968"/>
              <a:chExt cx="288" cy="816"/>
            </a:xfrm>
          </p:grpSpPr>
          <p:sp>
            <p:nvSpPr>
              <p:cNvPr id="32806" name="Line 67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7" name="Line 68"/>
              <p:cNvSpPr>
                <a:spLocks noChangeShapeType="1"/>
              </p:cNvSpPr>
              <p:nvPr/>
            </p:nvSpPr>
            <p:spPr bwMode="auto">
              <a:xfrm>
                <a:off x="1536" y="23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8" name="Line 69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9" name="Line 70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2810" name="Group 71"/>
              <p:cNvGrpSpPr>
                <a:grpSpLocks/>
              </p:cNvGrpSpPr>
              <p:nvPr/>
            </p:nvGrpSpPr>
            <p:grpSpPr bwMode="auto">
              <a:xfrm>
                <a:off x="1488" y="2592"/>
                <a:ext cx="288" cy="192"/>
                <a:chOff x="1776" y="3024"/>
                <a:chExt cx="288" cy="192"/>
              </a:xfrm>
            </p:grpSpPr>
            <p:sp>
              <p:nvSpPr>
                <p:cNvPr id="32811" name="Line 72"/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4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776" y="302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5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2793" name="Text Box 77"/>
            <p:cNvSpPr txBox="1">
              <a:spLocks noChangeArrowheads="1"/>
            </p:cNvSpPr>
            <p:nvPr/>
          </p:nvSpPr>
          <p:spPr bwMode="auto">
            <a:xfrm>
              <a:off x="662" y="200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2794" name="Text Box 78"/>
            <p:cNvSpPr txBox="1">
              <a:spLocks noChangeArrowheads="1"/>
            </p:cNvSpPr>
            <p:nvPr/>
          </p:nvSpPr>
          <p:spPr bwMode="auto">
            <a:xfrm>
              <a:off x="672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32795" name="Text Box 79"/>
            <p:cNvSpPr txBox="1">
              <a:spLocks noChangeArrowheads="1"/>
            </p:cNvSpPr>
            <p:nvPr/>
          </p:nvSpPr>
          <p:spPr bwMode="auto">
            <a:xfrm>
              <a:off x="672" y="278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2796" name="Text Box 80"/>
            <p:cNvSpPr txBox="1">
              <a:spLocks noChangeArrowheads="1"/>
            </p:cNvSpPr>
            <p:nvPr/>
          </p:nvSpPr>
          <p:spPr bwMode="auto">
            <a:xfrm>
              <a:off x="1248" y="2064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ON</a:t>
              </a:r>
            </a:p>
          </p:txBody>
        </p:sp>
        <p:sp>
          <p:nvSpPr>
            <p:cNvPr id="32797" name="Text Box 81"/>
            <p:cNvSpPr txBox="1">
              <a:spLocks noChangeArrowheads="1"/>
            </p:cNvSpPr>
            <p:nvPr/>
          </p:nvSpPr>
          <p:spPr bwMode="auto">
            <a:xfrm>
              <a:off x="1200" y="2496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OFF</a:t>
              </a:r>
            </a:p>
          </p:txBody>
        </p:sp>
        <p:sp>
          <p:nvSpPr>
            <p:cNvPr id="32798" name="Text Box 82"/>
            <p:cNvSpPr txBox="1">
              <a:spLocks noChangeArrowheads="1"/>
            </p:cNvSpPr>
            <p:nvPr/>
          </p:nvSpPr>
          <p:spPr bwMode="auto">
            <a:xfrm>
              <a:off x="1248" y="2928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ON</a:t>
              </a:r>
            </a:p>
          </p:txBody>
        </p:sp>
        <p:sp>
          <p:nvSpPr>
            <p:cNvPr id="32799" name="Text Box 83"/>
            <p:cNvSpPr txBox="1">
              <a:spLocks noChangeArrowheads="1"/>
            </p:cNvSpPr>
            <p:nvPr/>
          </p:nvSpPr>
          <p:spPr bwMode="auto">
            <a:xfrm>
              <a:off x="422" y="3399"/>
              <a:ext cx="1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No way to discharge</a:t>
              </a:r>
            </a:p>
          </p:txBody>
        </p:sp>
        <p:grpSp>
          <p:nvGrpSpPr>
            <p:cNvPr id="32800" name="Group 84"/>
            <p:cNvGrpSpPr>
              <a:grpSpLocks/>
            </p:cNvGrpSpPr>
            <p:nvPr/>
          </p:nvGrpSpPr>
          <p:grpSpPr bwMode="auto">
            <a:xfrm>
              <a:off x="1872" y="1900"/>
              <a:ext cx="586" cy="144"/>
              <a:chOff x="2160" y="2688"/>
              <a:chExt cx="586" cy="144"/>
            </a:xfrm>
          </p:grpSpPr>
          <p:sp>
            <p:nvSpPr>
              <p:cNvPr id="32802" name="AutoShape 85"/>
              <p:cNvSpPr>
                <a:spLocks noChangeArrowheads="1"/>
              </p:cNvSpPr>
              <p:nvPr/>
            </p:nvSpPr>
            <p:spPr bwMode="auto">
              <a:xfrm rot="5400000">
                <a:off x="2352" y="2640"/>
                <a:ext cx="144" cy="24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2803" name="Oval 8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2804" name="Line 87"/>
              <p:cNvSpPr>
                <a:spLocks noChangeShapeType="1"/>
              </p:cNvSpPr>
              <p:nvPr/>
            </p:nvSpPr>
            <p:spPr bwMode="auto">
              <a:xfrm flipH="1">
                <a:off x="2160" y="2757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5" name="Line 88"/>
              <p:cNvSpPr>
                <a:spLocks noChangeShapeType="1"/>
              </p:cNvSpPr>
              <p:nvPr/>
            </p:nvSpPr>
            <p:spPr bwMode="auto">
              <a:xfrm flipH="1">
                <a:off x="2602" y="275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801" name="Text Box 89"/>
            <p:cNvSpPr txBox="1">
              <a:spLocks noChangeArrowheads="1"/>
            </p:cNvSpPr>
            <p:nvPr/>
          </p:nvSpPr>
          <p:spPr bwMode="auto">
            <a:xfrm>
              <a:off x="2448" y="1824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out=a&amp;b</a:t>
              </a:r>
            </a:p>
          </p:txBody>
        </p:sp>
      </p:grpSp>
      <p:sp>
        <p:nvSpPr>
          <p:cNvPr id="32778" name="AutoShape 90"/>
          <p:cNvSpPr>
            <a:spLocks noChangeArrowheads="1"/>
          </p:cNvSpPr>
          <p:nvPr/>
        </p:nvSpPr>
        <p:spPr bwMode="auto">
          <a:xfrm>
            <a:off x="2819400" y="2743200"/>
            <a:ext cx="990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9" name="Text Box 91"/>
          <p:cNvSpPr txBox="1">
            <a:spLocks noChangeArrowheads="1"/>
          </p:cNvSpPr>
          <p:nvPr/>
        </p:nvSpPr>
        <p:spPr bwMode="auto">
          <a:xfrm>
            <a:off x="2879725" y="3567113"/>
            <a:ext cx="2220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 NOT gate to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compensate voltage drop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Let’s back to Manchester carry-chain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can understand the design with knowledge of dynamic circuit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Manchester carry-chain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34823" name="Rectangle 4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34824" name="Rectangle 5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34825" name="Rectangle 6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34826" name="Rectangle 7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34827" name="Group 8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34858" name="Line 9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9" name="Text Box 10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34860" name="Line 11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61" name="Text Box 12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34828" name="Group 13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34856" name="Line 14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7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34829" name="Group 16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34852" name="Line 17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3" name="Text Box 18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34854" name="Line 19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5" name="Text Box 20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34830" name="Group 21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34848" name="Line 22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9" name="Text Box 23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34850" name="Line 24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51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34831" name="Group 26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34844" name="Line 27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34846" name="Line 29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7" name="Text Box 30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34832" name="Group 31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34842" name="Line 3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3" name="Text Box 3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34833" name="Group 34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34840" name="Line 3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41" name="Text Box 3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34834" name="Group 37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34838" name="Line 38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39" name="Text Box 39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34835" name="Group 40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34836" name="Line 41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837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sp>
        <p:nvSpPr>
          <p:cNvPr id="34820" name="AutoShape 43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34821" name="Object 44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方程式" r:id="rId3" imgW="952087" imgH="228501" progId="Equation.3">
                  <p:embed/>
                </p:oleObj>
              </mc:Choice>
              <mc:Fallback>
                <p:oleObj name="方程式" r:id="rId3" imgW="952087" imgH="22850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AutoShape 45"/>
          <p:cNvSpPr>
            <a:spLocks noChangeArrowheads="1"/>
          </p:cNvSpPr>
          <p:nvPr/>
        </p:nvSpPr>
        <p:spPr bwMode="auto">
          <a:xfrm>
            <a:off x="2819400" y="4724400"/>
            <a:ext cx="3505200" cy="1143000"/>
          </a:xfrm>
          <a:prstGeom prst="wedgeRoundRectCallout">
            <a:avLst>
              <a:gd name="adj1" fmla="val 24866"/>
              <a:gd name="adj2" fmla="val -10319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</a:rPr>
              <a:t>to enhance with circuit-level technology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Manchester carry-chain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4800600"/>
            <a:ext cx="3697288" cy="1331913"/>
          </a:xfrm>
        </p:spPr>
        <p:txBody>
          <a:bodyPr/>
          <a:lstStyle/>
          <a:p>
            <a:pPr eaLnBrk="1" hangingPunct="1"/>
            <a:r>
              <a:rPr lang="en-US" altLang="zh-TW" smtClean="0"/>
              <a:t>Q: How this circuit works?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447800" y="2133600"/>
            <a:ext cx="6019800" cy="1157288"/>
            <a:chOff x="1296" y="1527"/>
            <a:chExt cx="3792" cy="729"/>
          </a:xfrm>
        </p:grpSpPr>
        <p:sp>
          <p:nvSpPr>
            <p:cNvPr id="35896" name="Rectangle 5"/>
            <p:cNvSpPr>
              <a:spLocks noChangeArrowheads="1"/>
            </p:cNvSpPr>
            <p:nvPr/>
          </p:nvSpPr>
          <p:spPr bwMode="auto">
            <a:xfrm>
              <a:off x="4224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0</a:t>
              </a:r>
            </a:p>
          </p:txBody>
        </p:sp>
        <p:sp>
          <p:nvSpPr>
            <p:cNvPr id="35897" name="Rectangle 6"/>
            <p:cNvSpPr>
              <a:spLocks noChangeArrowheads="1"/>
            </p:cNvSpPr>
            <p:nvPr/>
          </p:nvSpPr>
          <p:spPr bwMode="auto">
            <a:xfrm>
              <a:off x="3360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1</a:t>
              </a:r>
            </a:p>
          </p:txBody>
        </p:sp>
        <p:sp>
          <p:nvSpPr>
            <p:cNvPr id="35898" name="Rectangle 7"/>
            <p:cNvSpPr>
              <a:spLocks noChangeArrowheads="1"/>
            </p:cNvSpPr>
            <p:nvPr/>
          </p:nvSpPr>
          <p:spPr bwMode="auto">
            <a:xfrm>
              <a:off x="2496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2</a:t>
              </a:r>
            </a:p>
          </p:txBody>
        </p:sp>
        <p:sp>
          <p:nvSpPr>
            <p:cNvPr id="35899" name="Rectangle 8"/>
            <p:cNvSpPr>
              <a:spLocks noChangeArrowheads="1"/>
            </p:cNvSpPr>
            <p:nvPr/>
          </p:nvSpPr>
          <p:spPr bwMode="auto">
            <a:xfrm>
              <a:off x="1632" y="1920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stage 3</a:t>
              </a:r>
            </a:p>
          </p:txBody>
        </p:sp>
        <p:grpSp>
          <p:nvGrpSpPr>
            <p:cNvPr id="35900" name="Group 9"/>
            <p:cNvGrpSpPr>
              <a:grpSpLocks/>
            </p:cNvGrpSpPr>
            <p:nvPr/>
          </p:nvGrpSpPr>
          <p:grpSpPr bwMode="auto">
            <a:xfrm>
              <a:off x="4262" y="1527"/>
              <a:ext cx="494" cy="402"/>
              <a:chOff x="4262" y="1527"/>
              <a:chExt cx="494" cy="402"/>
            </a:xfrm>
          </p:grpSpPr>
          <p:sp>
            <p:nvSpPr>
              <p:cNvPr id="35931" name="Line 10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32" name="Text Box 11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g0</a:t>
                </a:r>
              </a:p>
            </p:txBody>
          </p:sp>
          <p:sp>
            <p:nvSpPr>
              <p:cNvPr id="35933" name="Line 12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34" name="Text Box 13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p0</a:t>
                </a:r>
              </a:p>
            </p:txBody>
          </p:sp>
        </p:grpSp>
        <p:grpSp>
          <p:nvGrpSpPr>
            <p:cNvPr id="35901" name="Group 14"/>
            <p:cNvGrpSpPr>
              <a:grpSpLocks/>
            </p:cNvGrpSpPr>
            <p:nvPr/>
          </p:nvGrpSpPr>
          <p:grpSpPr bwMode="auto">
            <a:xfrm>
              <a:off x="3888" y="1824"/>
              <a:ext cx="336" cy="240"/>
              <a:chOff x="3888" y="1824"/>
              <a:chExt cx="336" cy="240"/>
            </a:xfrm>
          </p:grpSpPr>
          <p:sp>
            <p:nvSpPr>
              <p:cNvPr id="35929" name="Line 15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30" name="Text Box 16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C1</a:t>
                </a:r>
              </a:p>
            </p:txBody>
          </p:sp>
        </p:grpSp>
        <p:grpSp>
          <p:nvGrpSpPr>
            <p:cNvPr id="35902" name="Group 17"/>
            <p:cNvGrpSpPr>
              <a:grpSpLocks/>
            </p:cNvGrpSpPr>
            <p:nvPr/>
          </p:nvGrpSpPr>
          <p:grpSpPr bwMode="auto">
            <a:xfrm>
              <a:off x="3350" y="1527"/>
              <a:ext cx="494" cy="402"/>
              <a:chOff x="3350" y="1527"/>
              <a:chExt cx="494" cy="402"/>
            </a:xfrm>
          </p:grpSpPr>
          <p:sp>
            <p:nvSpPr>
              <p:cNvPr id="35925" name="Line 18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26" name="Text Box 19"/>
              <p:cNvSpPr txBox="1">
                <a:spLocks noChangeArrowheads="1"/>
              </p:cNvSpPr>
              <p:nvPr/>
            </p:nvSpPr>
            <p:spPr bwMode="auto">
              <a:xfrm>
                <a:off x="3350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g1</a:t>
                </a:r>
              </a:p>
            </p:txBody>
          </p:sp>
          <p:sp>
            <p:nvSpPr>
              <p:cNvPr id="35927" name="Line 20"/>
              <p:cNvSpPr>
                <a:spLocks noChangeShapeType="1"/>
              </p:cNvSpPr>
              <p:nvPr/>
            </p:nvSpPr>
            <p:spPr bwMode="auto">
              <a:xfrm>
                <a:off x="3706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28" name="Text Box 21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p1</a:t>
                </a:r>
              </a:p>
            </p:txBody>
          </p:sp>
        </p:grpSp>
        <p:grpSp>
          <p:nvGrpSpPr>
            <p:cNvPr id="35903" name="Group 22"/>
            <p:cNvGrpSpPr>
              <a:grpSpLocks/>
            </p:cNvGrpSpPr>
            <p:nvPr/>
          </p:nvGrpSpPr>
          <p:grpSpPr bwMode="auto">
            <a:xfrm>
              <a:off x="2544" y="1536"/>
              <a:ext cx="494" cy="402"/>
              <a:chOff x="4262" y="1527"/>
              <a:chExt cx="494" cy="402"/>
            </a:xfrm>
          </p:grpSpPr>
          <p:sp>
            <p:nvSpPr>
              <p:cNvPr id="35921" name="Line 23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22" name="Text Box 24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g2</a:t>
                </a:r>
              </a:p>
            </p:txBody>
          </p:sp>
          <p:sp>
            <p:nvSpPr>
              <p:cNvPr id="35923" name="Line 25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24" name="Text Box 26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p2</a:t>
                </a:r>
              </a:p>
            </p:txBody>
          </p:sp>
        </p:grpSp>
        <p:grpSp>
          <p:nvGrpSpPr>
            <p:cNvPr id="35904" name="Group 27"/>
            <p:cNvGrpSpPr>
              <a:grpSpLocks/>
            </p:cNvGrpSpPr>
            <p:nvPr/>
          </p:nvGrpSpPr>
          <p:grpSpPr bwMode="auto">
            <a:xfrm>
              <a:off x="1632" y="1536"/>
              <a:ext cx="494" cy="402"/>
              <a:chOff x="4262" y="1527"/>
              <a:chExt cx="494" cy="402"/>
            </a:xfrm>
          </p:grpSpPr>
          <p:sp>
            <p:nvSpPr>
              <p:cNvPr id="35917" name="Line 28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8" name="Text Box 29"/>
              <p:cNvSpPr txBox="1">
                <a:spLocks noChangeArrowheads="1"/>
              </p:cNvSpPr>
              <p:nvPr/>
            </p:nvSpPr>
            <p:spPr bwMode="auto">
              <a:xfrm>
                <a:off x="4262" y="152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g3</a:t>
                </a:r>
              </a:p>
            </p:txBody>
          </p:sp>
          <p:sp>
            <p:nvSpPr>
              <p:cNvPr id="35919" name="Line 30"/>
              <p:cNvSpPr>
                <a:spLocks noChangeShapeType="1"/>
              </p:cNvSpPr>
              <p:nvPr/>
            </p:nvSpPr>
            <p:spPr bwMode="auto">
              <a:xfrm>
                <a:off x="4618" y="173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20" name="Text Box 31"/>
              <p:cNvSpPr txBox="1">
                <a:spLocks noChangeArrowheads="1"/>
              </p:cNvSpPr>
              <p:nvPr/>
            </p:nvSpPr>
            <p:spPr bwMode="auto">
              <a:xfrm>
                <a:off x="4512" y="1536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p3</a:t>
                </a:r>
              </a:p>
            </p:txBody>
          </p:sp>
        </p:grpSp>
        <p:grpSp>
          <p:nvGrpSpPr>
            <p:cNvPr id="35905" name="Group 32"/>
            <p:cNvGrpSpPr>
              <a:grpSpLocks/>
            </p:cNvGrpSpPr>
            <p:nvPr/>
          </p:nvGrpSpPr>
          <p:grpSpPr bwMode="auto">
            <a:xfrm>
              <a:off x="3024" y="1824"/>
              <a:ext cx="336" cy="240"/>
              <a:chOff x="3888" y="1824"/>
              <a:chExt cx="336" cy="240"/>
            </a:xfrm>
          </p:grpSpPr>
          <p:sp>
            <p:nvSpPr>
              <p:cNvPr id="35915" name="Line 33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6" name="Text Box 3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C2</a:t>
                </a:r>
              </a:p>
            </p:txBody>
          </p:sp>
        </p:grpSp>
        <p:grpSp>
          <p:nvGrpSpPr>
            <p:cNvPr id="35906" name="Group 35"/>
            <p:cNvGrpSpPr>
              <a:grpSpLocks/>
            </p:cNvGrpSpPr>
            <p:nvPr/>
          </p:nvGrpSpPr>
          <p:grpSpPr bwMode="auto">
            <a:xfrm>
              <a:off x="2160" y="1824"/>
              <a:ext cx="336" cy="240"/>
              <a:chOff x="3888" y="1824"/>
              <a:chExt cx="336" cy="240"/>
            </a:xfrm>
          </p:grpSpPr>
          <p:sp>
            <p:nvSpPr>
              <p:cNvPr id="35913" name="Line 3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4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C3</a:t>
                </a:r>
              </a:p>
            </p:txBody>
          </p:sp>
        </p:grpSp>
        <p:grpSp>
          <p:nvGrpSpPr>
            <p:cNvPr id="35907" name="Group 38"/>
            <p:cNvGrpSpPr>
              <a:grpSpLocks/>
            </p:cNvGrpSpPr>
            <p:nvPr/>
          </p:nvGrpSpPr>
          <p:grpSpPr bwMode="auto">
            <a:xfrm>
              <a:off x="1296" y="1824"/>
              <a:ext cx="336" cy="240"/>
              <a:chOff x="3888" y="1824"/>
              <a:chExt cx="336" cy="240"/>
            </a:xfrm>
          </p:grpSpPr>
          <p:sp>
            <p:nvSpPr>
              <p:cNvPr id="35911" name="Line 39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2" name="Text Box 4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C4</a:t>
                </a:r>
              </a:p>
            </p:txBody>
          </p:sp>
        </p:grpSp>
        <p:grpSp>
          <p:nvGrpSpPr>
            <p:cNvPr id="35908" name="Group 41"/>
            <p:cNvGrpSpPr>
              <a:grpSpLocks/>
            </p:cNvGrpSpPr>
            <p:nvPr/>
          </p:nvGrpSpPr>
          <p:grpSpPr bwMode="auto">
            <a:xfrm>
              <a:off x="4752" y="1824"/>
              <a:ext cx="336" cy="240"/>
              <a:chOff x="3888" y="1824"/>
              <a:chExt cx="336" cy="240"/>
            </a:xfrm>
          </p:grpSpPr>
          <p:sp>
            <p:nvSpPr>
              <p:cNvPr id="35909" name="Line 42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910" name="Text Box 43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C0</a:t>
                </a:r>
              </a:p>
            </p:txBody>
          </p:sp>
        </p:grpSp>
      </p:grpSp>
      <p:sp>
        <p:nvSpPr>
          <p:cNvPr id="35845" name="AutoShape 44"/>
          <p:cNvSpPr>
            <a:spLocks noChangeArrowheads="1"/>
          </p:cNvSpPr>
          <p:nvPr/>
        </p:nvSpPr>
        <p:spPr bwMode="auto">
          <a:xfrm>
            <a:off x="5105400" y="3581400"/>
            <a:ext cx="1905000" cy="762000"/>
          </a:xfrm>
          <a:prstGeom prst="wedgeRoundRectCallout">
            <a:avLst>
              <a:gd name="adj1" fmla="val -42000"/>
              <a:gd name="adj2" fmla="val -10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aphicFrame>
        <p:nvGraphicFramePr>
          <p:cNvPr id="35846" name="Object 45"/>
          <p:cNvGraphicFramePr>
            <a:graphicFrameLocks noChangeAspect="1"/>
          </p:cNvGraphicFramePr>
          <p:nvPr/>
        </p:nvGraphicFramePr>
        <p:xfrm>
          <a:off x="5334000" y="3733800"/>
          <a:ext cx="1524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7" name="方程式" r:id="rId3" imgW="952087" imgH="228501" progId="Equation.3">
                  <p:embed/>
                </p:oleObj>
              </mc:Choice>
              <mc:Fallback>
                <p:oleObj name="方程式" r:id="rId3" imgW="952087" imgH="228501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1524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AutoShape 46"/>
          <p:cNvSpPr>
            <a:spLocks noChangeArrowheads="1"/>
          </p:cNvSpPr>
          <p:nvPr/>
        </p:nvSpPr>
        <p:spPr bwMode="auto">
          <a:xfrm>
            <a:off x="762000" y="3581400"/>
            <a:ext cx="3962400" cy="2667000"/>
          </a:xfrm>
          <a:prstGeom prst="wedgeRoundRectCallout">
            <a:avLst>
              <a:gd name="adj1" fmla="val 68148"/>
              <a:gd name="adj2" fmla="val -2994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000">
              <a:solidFill>
                <a:schemeClr val="hlink"/>
              </a:solidFill>
            </a:endParaRPr>
          </a:p>
        </p:txBody>
      </p:sp>
      <p:grpSp>
        <p:nvGrpSpPr>
          <p:cNvPr id="35848" name="Group 47"/>
          <p:cNvGrpSpPr>
            <a:grpSpLocks/>
          </p:cNvGrpSpPr>
          <p:nvPr/>
        </p:nvGrpSpPr>
        <p:grpSpPr bwMode="auto">
          <a:xfrm>
            <a:off x="1143000" y="3733800"/>
            <a:ext cx="3289300" cy="2263775"/>
            <a:chOff x="3058" y="1308"/>
            <a:chExt cx="3252" cy="2226"/>
          </a:xfrm>
        </p:grpSpPr>
        <p:sp>
          <p:nvSpPr>
            <p:cNvPr id="35850" name="Line 48"/>
            <p:cNvSpPr>
              <a:spLocks noChangeShapeType="1"/>
            </p:cNvSpPr>
            <p:nvPr/>
          </p:nvSpPr>
          <p:spPr bwMode="auto">
            <a:xfrm>
              <a:off x="3388" y="1960"/>
              <a:ext cx="1903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1" name="Rectangle 49"/>
            <p:cNvSpPr>
              <a:spLocks noChangeArrowheads="1"/>
            </p:cNvSpPr>
            <p:nvPr/>
          </p:nvSpPr>
          <p:spPr bwMode="auto">
            <a:xfrm>
              <a:off x="3058" y="1811"/>
              <a:ext cx="15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c'</a:t>
              </a:r>
              <a:endParaRPr lang="en-US" altLang="zh-TW"/>
            </a:p>
          </p:txBody>
        </p:sp>
        <p:sp>
          <p:nvSpPr>
            <p:cNvPr id="35852" name="Rectangle 50"/>
            <p:cNvSpPr>
              <a:spLocks noChangeArrowheads="1"/>
            </p:cNvSpPr>
            <p:nvPr/>
          </p:nvSpPr>
          <p:spPr bwMode="auto">
            <a:xfrm>
              <a:off x="3163" y="1878"/>
              <a:ext cx="25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i+1</a:t>
              </a:r>
              <a:endParaRPr lang="en-US" altLang="zh-TW"/>
            </a:p>
          </p:txBody>
        </p:sp>
        <p:sp>
          <p:nvSpPr>
            <p:cNvPr id="35853" name="Rectangle 51"/>
            <p:cNvSpPr>
              <a:spLocks noChangeArrowheads="1"/>
            </p:cNvSpPr>
            <p:nvPr/>
          </p:nvSpPr>
          <p:spPr bwMode="auto">
            <a:xfrm>
              <a:off x="5442" y="1890"/>
              <a:ext cx="5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</a:t>
              </a:r>
              <a:endParaRPr lang="en-US" altLang="zh-TW"/>
            </a:p>
          </p:txBody>
        </p:sp>
        <p:sp>
          <p:nvSpPr>
            <p:cNvPr id="35854" name="Rectangle 52"/>
            <p:cNvSpPr>
              <a:spLocks noChangeArrowheads="1"/>
            </p:cNvSpPr>
            <p:nvPr/>
          </p:nvSpPr>
          <p:spPr bwMode="auto">
            <a:xfrm>
              <a:off x="5349" y="1825"/>
              <a:ext cx="15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c'</a:t>
              </a:r>
              <a:endParaRPr lang="en-US" altLang="zh-TW"/>
            </a:p>
          </p:txBody>
        </p:sp>
        <p:sp>
          <p:nvSpPr>
            <p:cNvPr id="35855" name="Rectangle 53"/>
            <p:cNvSpPr>
              <a:spLocks noChangeArrowheads="1"/>
            </p:cNvSpPr>
            <p:nvPr/>
          </p:nvSpPr>
          <p:spPr bwMode="auto">
            <a:xfrm>
              <a:off x="4698" y="1967"/>
              <a:ext cx="256" cy="67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56" name="Line 54"/>
            <p:cNvSpPr>
              <a:spLocks noChangeShapeType="1"/>
            </p:cNvSpPr>
            <p:nvPr/>
          </p:nvSpPr>
          <p:spPr bwMode="auto">
            <a:xfrm>
              <a:off x="4691" y="2068"/>
              <a:ext cx="27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7" name="Line 55"/>
            <p:cNvSpPr>
              <a:spLocks noChangeShapeType="1"/>
            </p:cNvSpPr>
            <p:nvPr/>
          </p:nvSpPr>
          <p:spPr bwMode="auto">
            <a:xfrm>
              <a:off x="4826" y="2068"/>
              <a:ext cx="0" cy="17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8" name="Rectangle 56"/>
            <p:cNvSpPr>
              <a:spLocks noChangeArrowheads="1"/>
            </p:cNvSpPr>
            <p:nvPr/>
          </p:nvSpPr>
          <p:spPr bwMode="auto">
            <a:xfrm>
              <a:off x="4706" y="1919"/>
              <a:ext cx="240" cy="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35859" name="Group 57"/>
            <p:cNvGrpSpPr>
              <a:grpSpLocks/>
            </p:cNvGrpSpPr>
            <p:nvPr/>
          </p:nvGrpSpPr>
          <p:grpSpPr bwMode="auto">
            <a:xfrm>
              <a:off x="4002" y="1349"/>
              <a:ext cx="480" cy="611"/>
              <a:chOff x="4002" y="1349"/>
              <a:chExt cx="480" cy="611"/>
            </a:xfrm>
          </p:grpSpPr>
          <p:sp>
            <p:nvSpPr>
              <p:cNvPr id="35891" name="Line 58"/>
              <p:cNvSpPr>
                <a:spLocks noChangeShapeType="1"/>
              </p:cNvSpPr>
              <p:nvPr/>
            </p:nvSpPr>
            <p:spPr bwMode="auto">
              <a:xfrm>
                <a:off x="4437" y="1349"/>
                <a:ext cx="0" cy="61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2" name="Rectangle 59"/>
              <p:cNvSpPr>
                <a:spLocks noChangeArrowheads="1"/>
              </p:cNvSpPr>
              <p:nvPr/>
            </p:nvSpPr>
            <p:spPr bwMode="auto">
              <a:xfrm>
                <a:off x="4354" y="1560"/>
                <a:ext cx="91" cy="189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5893" name="Line 60"/>
              <p:cNvSpPr>
                <a:spLocks noChangeShapeType="1"/>
              </p:cNvSpPr>
              <p:nvPr/>
            </p:nvSpPr>
            <p:spPr bwMode="auto">
              <a:xfrm>
                <a:off x="4302" y="1553"/>
                <a:ext cx="0" cy="19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4" name="Line 61"/>
              <p:cNvSpPr>
                <a:spLocks noChangeShapeType="1"/>
              </p:cNvSpPr>
              <p:nvPr/>
            </p:nvSpPr>
            <p:spPr bwMode="auto">
              <a:xfrm flipH="1">
                <a:off x="4002" y="1648"/>
                <a:ext cx="3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5" name="Rectangle 62"/>
              <p:cNvSpPr>
                <a:spLocks noChangeArrowheads="1"/>
              </p:cNvSpPr>
              <p:nvPr/>
            </p:nvSpPr>
            <p:spPr bwMode="auto">
              <a:xfrm>
                <a:off x="4407" y="1566"/>
                <a:ext cx="75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5860" name="Group 63"/>
            <p:cNvGrpSpPr>
              <a:grpSpLocks/>
            </p:cNvGrpSpPr>
            <p:nvPr/>
          </p:nvGrpSpPr>
          <p:grpSpPr bwMode="auto">
            <a:xfrm>
              <a:off x="4002" y="1973"/>
              <a:ext cx="480" cy="611"/>
              <a:chOff x="4002" y="1973"/>
              <a:chExt cx="480" cy="611"/>
            </a:xfrm>
          </p:grpSpPr>
          <p:sp>
            <p:nvSpPr>
              <p:cNvPr id="35886" name="Line 64"/>
              <p:cNvSpPr>
                <a:spLocks noChangeShapeType="1"/>
              </p:cNvSpPr>
              <p:nvPr/>
            </p:nvSpPr>
            <p:spPr bwMode="auto">
              <a:xfrm>
                <a:off x="4437" y="1973"/>
                <a:ext cx="0" cy="61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7" name="Rectangle 65"/>
              <p:cNvSpPr>
                <a:spLocks noChangeArrowheads="1"/>
              </p:cNvSpPr>
              <p:nvPr/>
            </p:nvSpPr>
            <p:spPr bwMode="auto">
              <a:xfrm>
                <a:off x="4354" y="2184"/>
                <a:ext cx="91" cy="189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5888" name="Line 66"/>
              <p:cNvSpPr>
                <a:spLocks noChangeShapeType="1"/>
              </p:cNvSpPr>
              <p:nvPr/>
            </p:nvSpPr>
            <p:spPr bwMode="auto">
              <a:xfrm>
                <a:off x="4302" y="2177"/>
                <a:ext cx="0" cy="19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9" name="Line 67"/>
              <p:cNvSpPr>
                <a:spLocks noChangeShapeType="1"/>
              </p:cNvSpPr>
              <p:nvPr/>
            </p:nvSpPr>
            <p:spPr bwMode="auto">
              <a:xfrm flipH="1">
                <a:off x="4002" y="2272"/>
                <a:ext cx="3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90" name="Rectangle 68"/>
              <p:cNvSpPr>
                <a:spLocks noChangeArrowheads="1"/>
              </p:cNvSpPr>
              <p:nvPr/>
            </p:nvSpPr>
            <p:spPr bwMode="auto">
              <a:xfrm>
                <a:off x="4407" y="2190"/>
                <a:ext cx="75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35861" name="Group 69"/>
            <p:cNvGrpSpPr>
              <a:grpSpLocks/>
            </p:cNvGrpSpPr>
            <p:nvPr/>
          </p:nvGrpSpPr>
          <p:grpSpPr bwMode="auto">
            <a:xfrm>
              <a:off x="4002" y="2461"/>
              <a:ext cx="480" cy="611"/>
              <a:chOff x="4002" y="2461"/>
              <a:chExt cx="480" cy="611"/>
            </a:xfrm>
          </p:grpSpPr>
          <p:sp>
            <p:nvSpPr>
              <p:cNvPr id="35881" name="Line 70"/>
              <p:cNvSpPr>
                <a:spLocks noChangeShapeType="1"/>
              </p:cNvSpPr>
              <p:nvPr/>
            </p:nvSpPr>
            <p:spPr bwMode="auto">
              <a:xfrm>
                <a:off x="4437" y="2461"/>
                <a:ext cx="0" cy="61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2" name="Rectangle 71"/>
              <p:cNvSpPr>
                <a:spLocks noChangeArrowheads="1"/>
              </p:cNvSpPr>
              <p:nvPr/>
            </p:nvSpPr>
            <p:spPr bwMode="auto">
              <a:xfrm>
                <a:off x="4354" y="2672"/>
                <a:ext cx="91" cy="189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5883" name="Line 72"/>
              <p:cNvSpPr>
                <a:spLocks noChangeShapeType="1"/>
              </p:cNvSpPr>
              <p:nvPr/>
            </p:nvSpPr>
            <p:spPr bwMode="auto">
              <a:xfrm>
                <a:off x="4302" y="2665"/>
                <a:ext cx="0" cy="19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4" name="Line 73"/>
              <p:cNvSpPr>
                <a:spLocks noChangeShapeType="1"/>
              </p:cNvSpPr>
              <p:nvPr/>
            </p:nvSpPr>
            <p:spPr bwMode="auto">
              <a:xfrm flipH="1">
                <a:off x="4002" y="2760"/>
                <a:ext cx="3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85" name="Rectangle 74"/>
              <p:cNvSpPr>
                <a:spLocks noChangeArrowheads="1"/>
              </p:cNvSpPr>
              <p:nvPr/>
            </p:nvSpPr>
            <p:spPr bwMode="auto">
              <a:xfrm>
                <a:off x="4407" y="2678"/>
                <a:ext cx="75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5862" name="Oval 75"/>
            <p:cNvSpPr>
              <a:spLocks noChangeArrowheads="1"/>
            </p:cNvSpPr>
            <p:nvPr/>
          </p:nvSpPr>
          <p:spPr bwMode="auto">
            <a:xfrm>
              <a:off x="4219" y="1614"/>
              <a:ext cx="76" cy="67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63" name="Rectangle 76"/>
            <p:cNvSpPr>
              <a:spLocks noChangeArrowheads="1"/>
            </p:cNvSpPr>
            <p:nvPr/>
          </p:nvSpPr>
          <p:spPr bwMode="auto">
            <a:xfrm>
              <a:off x="3104" y="2677"/>
              <a:ext cx="51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700">
                  <a:solidFill>
                    <a:srgbClr val="000000"/>
                  </a:solidFill>
                </a:rPr>
                <a:t>Clock</a:t>
              </a:r>
              <a:endParaRPr lang="en-US" altLang="zh-TW"/>
            </a:p>
          </p:txBody>
        </p:sp>
        <p:sp>
          <p:nvSpPr>
            <p:cNvPr id="35864" name="Rectangle 77"/>
            <p:cNvSpPr>
              <a:spLocks noChangeArrowheads="1"/>
            </p:cNvSpPr>
            <p:nvPr/>
          </p:nvSpPr>
          <p:spPr bwMode="auto">
            <a:xfrm>
              <a:off x="4857" y="2298"/>
              <a:ext cx="5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</a:t>
              </a:r>
              <a:endParaRPr lang="en-US" altLang="zh-TW"/>
            </a:p>
          </p:txBody>
        </p:sp>
        <p:sp>
          <p:nvSpPr>
            <p:cNvPr id="35865" name="Rectangle 78"/>
            <p:cNvSpPr>
              <a:spLocks noChangeArrowheads="1"/>
            </p:cNvSpPr>
            <p:nvPr/>
          </p:nvSpPr>
          <p:spPr bwMode="auto">
            <a:xfrm>
              <a:off x="4751" y="2231"/>
              <a:ext cx="12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p</a:t>
              </a:r>
              <a:endParaRPr lang="en-US" altLang="zh-TW"/>
            </a:p>
          </p:txBody>
        </p:sp>
        <p:sp>
          <p:nvSpPr>
            <p:cNvPr id="35866" name="Line 79"/>
            <p:cNvSpPr>
              <a:spLocks noChangeShapeType="1"/>
            </p:cNvSpPr>
            <p:nvPr/>
          </p:nvSpPr>
          <p:spPr bwMode="auto">
            <a:xfrm>
              <a:off x="4317" y="1349"/>
              <a:ext cx="24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7" name="Freeform 80"/>
            <p:cNvSpPr>
              <a:spLocks/>
            </p:cNvSpPr>
            <p:nvPr/>
          </p:nvSpPr>
          <p:spPr bwMode="auto">
            <a:xfrm>
              <a:off x="4317" y="3085"/>
              <a:ext cx="240" cy="109"/>
            </a:xfrm>
            <a:custGeom>
              <a:avLst/>
              <a:gdLst>
                <a:gd name="T0" fmla="*/ 0 w 240"/>
                <a:gd name="T1" fmla="*/ 0 h 109"/>
                <a:gd name="T2" fmla="*/ 240 w 240"/>
                <a:gd name="T3" fmla="*/ 0 h 109"/>
                <a:gd name="T4" fmla="*/ 120 w 240"/>
                <a:gd name="T5" fmla="*/ 109 h 109"/>
                <a:gd name="T6" fmla="*/ 120 w 240"/>
                <a:gd name="T7" fmla="*/ 109 h 109"/>
                <a:gd name="T8" fmla="*/ 105 w 240"/>
                <a:gd name="T9" fmla="*/ 109 h 109"/>
                <a:gd name="T10" fmla="*/ 0 w 240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0" h="109">
                  <a:moveTo>
                    <a:pt x="0" y="0"/>
                  </a:moveTo>
                  <a:lnTo>
                    <a:pt x="240" y="0"/>
                  </a:lnTo>
                  <a:lnTo>
                    <a:pt x="120" y="109"/>
                  </a:lnTo>
                  <a:lnTo>
                    <a:pt x="10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8" name="AutoShape 81"/>
            <p:cNvSpPr>
              <a:spLocks noChangeArrowheads="1"/>
            </p:cNvSpPr>
            <p:nvPr/>
          </p:nvSpPr>
          <p:spPr bwMode="auto">
            <a:xfrm>
              <a:off x="4414" y="1953"/>
              <a:ext cx="46" cy="40"/>
            </a:xfrm>
            <a:prstGeom prst="roundRect">
              <a:avLst>
                <a:gd name="adj" fmla="val 75000"/>
              </a:avLst>
            </a:pr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69" name="Line 82"/>
            <p:cNvSpPr>
              <a:spLocks noChangeShapeType="1"/>
            </p:cNvSpPr>
            <p:nvPr/>
          </p:nvSpPr>
          <p:spPr bwMode="auto">
            <a:xfrm flipH="1">
              <a:off x="3537" y="2760"/>
              <a:ext cx="57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0" name="Line 83"/>
            <p:cNvSpPr>
              <a:spLocks noChangeShapeType="1"/>
            </p:cNvSpPr>
            <p:nvPr/>
          </p:nvSpPr>
          <p:spPr bwMode="auto">
            <a:xfrm flipV="1">
              <a:off x="3777" y="1661"/>
              <a:ext cx="0" cy="109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1" name="Line 84"/>
            <p:cNvSpPr>
              <a:spLocks noChangeShapeType="1"/>
            </p:cNvSpPr>
            <p:nvPr/>
          </p:nvSpPr>
          <p:spPr bwMode="auto">
            <a:xfrm flipH="1">
              <a:off x="3777" y="1648"/>
              <a:ext cx="270" cy="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2" name="AutoShape 85"/>
            <p:cNvSpPr>
              <a:spLocks noChangeArrowheads="1"/>
            </p:cNvSpPr>
            <p:nvPr/>
          </p:nvSpPr>
          <p:spPr bwMode="auto">
            <a:xfrm>
              <a:off x="3754" y="2740"/>
              <a:ext cx="46" cy="40"/>
            </a:xfrm>
            <a:prstGeom prst="roundRect">
              <a:avLst>
                <a:gd name="adj" fmla="val 75000"/>
              </a:avLst>
            </a:prstGeom>
            <a:solidFill>
              <a:srgbClr val="000000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3" name="Rectangle 86"/>
            <p:cNvSpPr>
              <a:spLocks noChangeArrowheads="1"/>
            </p:cNvSpPr>
            <p:nvPr/>
          </p:nvSpPr>
          <p:spPr bwMode="auto">
            <a:xfrm>
              <a:off x="4632" y="1308"/>
              <a:ext cx="18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V</a:t>
              </a:r>
              <a:endParaRPr lang="en-US" altLang="zh-TW"/>
            </a:p>
          </p:txBody>
        </p:sp>
        <p:sp>
          <p:nvSpPr>
            <p:cNvPr id="35874" name="Rectangle 87"/>
            <p:cNvSpPr>
              <a:spLocks noChangeArrowheads="1"/>
            </p:cNvSpPr>
            <p:nvPr/>
          </p:nvSpPr>
          <p:spPr bwMode="auto">
            <a:xfrm>
              <a:off x="4751" y="1363"/>
              <a:ext cx="27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DD</a:t>
              </a:r>
              <a:endParaRPr lang="en-US" altLang="zh-TW"/>
            </a:p>
          </p:txBody>
        </p:sp>
        <p:sp>
          <p:nvSpPr>
            <p:cNvPr id="35875" name="Rectangle 88"/>
            <p:cNvSpPr>
              <a:spLocks noChangeArrowheads="1"/>
            </p:cNvSpPr>
            <p:nvPr/>
          </p:nvSpPr>
          <p:spPr bwMode="auto">
            <a:xfrm>
              <a:off x="4632" y="3003"/>
              <a:ext cx="18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V</a:t>
              </a:r>
              <a:endParaRPr lang="en-US" altLang="zh-TW"/>
            </a:p>
          </p:txBody>
        </p:sp>
        <p:sp>
          <p:nvSpPr>
            <p:cNvPr id="35876" name="Rectangle 89"/>
            <p:cNvSpPr>
              <a:spLocks noChangeArrowheads="1"/>
            </p:cNvSpPr>
            <p:nvPr/>
          </p:nvSpPr>
          <p:spPr bwMode="auto">
            <a:xfrm>
              <a:off x="4751" y="3058"/>
              <a:ext cx="21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SS</a:t>
              </a:r>
              <a:endParaRPr lang="en-US" altLang="zh-TW"/>
            </a:p>
          </p:txBody>
        </p:sp>
        <p:sp>
          <p:nvSpPr>
            <p:cNvPr id="35877" name="Rectangle 90"/>
            <p:cNvSpPr>
              <a:spLocks noChangeArrowheads="1"/>
            </p:cNvSpPr>
            <p:nvPr/>
          </p:nvSpPr>
          <p:spPr bwMode="auto">
            <a:xfrm>
              <a:off x="3987" y="2136"/>
              <a:ext cx="165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878" name="Rectangle 91"/>
            <p:cNvSpPr>
              <a:spLocks noChangeArrowheads="1"/>
            </p:cNvSpPr>
            <p:nvPr/>
          </p:nvSpPr>
          <p:spPr bwMode="auto">
            <a:xfrm>
              <a:off x="4077" y="2190"/>
              <a:ext cx="5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500">
                  <a:solidFill>
                    <a:srgbClr val="000000"/>
                  </a:solidFill>
                </a:rPr>
                <a:t>i</a:t>
              </a:r>
              <a:endParaRPr lang="en-US" altLang="zh-TW"/>
            </a:p>
          </p:txBody>
        </p:sp>
        <p:sp>
          <p:nvSpPr>
            <p:cNvPr id="35879" name="Rectangle 92"/>
            <p:cNvSpPr>
              <a:spLocks noChangeArrowheads="1"/>
            </p:cNvSpPr>
            <p:nvPr/>
          </p:nvSpPr>
          <p:spPr bwMode="auto">
            <a:xfrm>
              <a:off x="3973" y="2121"/>
              <a:ext cx="12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g</a:t>
              </a:r>
              <a:endParaRPr lang="en-US" altLang="zh-TW"/>
            </a:p>
          </p:txBody>
        </p:sp>
        <p:sp>
          <p:nvSpPr>
            <p:cNvPr id="35880" name="Rectangle 93"/>
            <p:cNvSpPr>
              <a:spLocks noChangeArrowheads="1"/>
            </p:cNvSpPr>
            <p:nvPr/>
          </p:nvSpPr>
          <p:spPr bwMode="auto">
            <a:xfrm>
              <a:off x="3163" y="3234"/>
              <a:ext cx="314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0000"/>
                  </a:solidFill>
                </a:rPr>
                <a:t>(b) Possible CMOS realization.</a:t>
              </a:r>
              <a:endParaRPr lang="en-US" altLang="zh-TW"/>
            </a:p>
          </p:txBody>
        </p:sp>
      </p:grpSp>
      <p:sp>
        <p:nvSpPr>
          <p:cNvPr id="35849" name="Text Box 94"/>
          <p:cNvSpPr txBox="1">
            <a:spLocks noChangeArrowheads="1"/>
          </p:cNvSpPr>
          <p:nvPr/>
        </p:nvSpPr>
        <p:spPr bwMode="auto">
          <a:xfrm>
            <a:off x="457200" y="6324600"/>
            <a:ext cx="60960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5.13     One stage in a Manchester carry chain.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81087"/>
          </a:xfrm>
        </p:spPr>
        <p:txBody>
          <a:bodyPr/>
          <a:lstStyle/>
          <a:p>
            <a:pPr eaLnBrk="1" hangingPunct="1"/>
            <a:r>
              <a:rPr lang="en-US" altLang="zh-TW" smtClean="0"/>
              <a:t>4-bit Manchester carry-chain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14400" y="6019800"/>
            <a:ext cx="72390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6.12      Example four-bit Manchester carry chain designs in CMOS technology [Lync92].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90600" y="1295400"/>
          <a:ext cx="29718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Picture" r:id="rId3" imgW="1809750" imgH="3000375" progId="Word.Picture.8">
                  <p:embed/>
                </p:oleObj>
              </mc:Choice>
              <mc:Fallback>
                <p:oleObj name="Picture" r:id="rId3" imgW="1809750" imgH="30003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59" r="4736" b="-159"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29718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257675" y="373221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kumimoji="0" lang="en-US" altLang="zh-TW" sz="1800" b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</a:t>
            </a:r>
            <a:endParaRPr kumimoji="0" lang="en-US" altLang="zh-TW" sz="2400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029200" y="1371600"/>
          <a:ext cx="33528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Picture" r:id="rId5" imgW="3171825" imgH="3724275" progId="Word.Picture.8">
                  <p:embed/>
                </p:oleObj>
              </mc:Choice>
              <mc:Fallback>
                <p:oleObj name="Picture" r:id="rId5" imgW="3171825" imgH="3724275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737" b="20459"/>
                      <a:stretch>
                        <a:fillRect/>
                      </a:stretch>
                    </p:blipFill>
                    <p:spPr bwMode="auto">
                      <a:xfrm>
                        <a:off x="5029200" y="1371600"/>
                        <a:ext cx="33528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81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Q: what’s the Boolean equation behind?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14400" y="6019800"/>
            <a:ext cx="72390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6.12      Example four-bit Manchester carry chain designs in CMOS technology [Lync92].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990600" y="1295400"/>
          <a:ext cx="29718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Picture" r:id="rId3" imgW="1809750" imgH="3000375" progId="Word.Picture.8">
                  <p:embed/>
                </p:oleObj>
              </mc:Choice>
              <mc:Fallback>
                <p:oleObj name="Picture" r:id="rId3" imgW="1809750" imgH="30003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59" r="4736" b="-159"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29718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257675" y="373221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kumimoji="0" lang="en-US" altLang="zh-TW" sz="1800" b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</a:t>
            </a:r>
            <a:endParaRPr kumimoji="0" lang="en-US" altLang="zh-TW" sz="2400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029200" y="1371600"/>
          <a:ext cx="33528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Picture" r:id="rId5" imgW="3171825" imgH="3724275" progId="Word.Picture.8">
                  <p:embed/>
                </p:oleObj>
              </mc:Choice>
              <mc:Fallback>
                <p:oleObj name="Picture" r:id="rId5" imgW="3171825" imgH="3724275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737" b="20459"/>
                      <a:stretch>
                        <a:fillRect/>
                      </a:stretch>
                    </p:blipFill>
                    <p:spPr bwMode="auto">
                      <a:xfrm>
                        <a:off x="5029200" y="1371600"/>
                        <a:ext cx="33528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6179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6180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81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2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83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4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85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6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6263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64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65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7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66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67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8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68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69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9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87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6256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57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8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0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9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60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1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61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62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2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88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6249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50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1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3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2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3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4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4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55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89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6242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6243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44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6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5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46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7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7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48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8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90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6191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6192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6233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234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5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9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6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37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0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8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1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9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2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0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41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93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6224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225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6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3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7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28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4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9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5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0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6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1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32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94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6215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216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7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7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8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9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8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0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79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1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0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22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23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95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6206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207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8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1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9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10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2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1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3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2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4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3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14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96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6197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6198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199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5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0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6201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6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2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7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03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8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4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05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6149" name="AutoShape 96"/>
          <p:cNvSpPr>
            <a:spLocks noChangeArrowheads="1"/>
          </p:cNvSpPr>
          <p:nvPr/>
        </p:nvSpPr>
        <p:spPr bwMode="auto">
          <a:xfrm>
            <a:off x="4267200" y="2667000"/>
            <a:ext cx="3810000" cy="2667000"/>
          </a:xfrm>
          <a:prstGeom prst="wedgeRoundRectCallout">
            <a:avLst>
              <a:gd name="adj1" fmla="val -81000"/>
              <a:gd name="adj2" fmla="val -1356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/>
          </a:p>
        </p:txBody>
      </p:sp>
      <p:grpSp>
        <p:nvGrpSpPr>
          <p:cNvPr id="6150" name="Group 97"/>
          <p:cNvGrpSpPr>
            <a:grpSpLocks/>
          </p:cNvGrpSpPr>
          <p:nvPr/>
        </p:nvGrpSpPr>
        <p:grpSpPr bwMode="auto">
          <a:xfrm>
            <a:off x="4572000" y="2819400"/>
            <a:ext cx="3505200" cy="2362200"/>
            <a:chOff x="912" y="2592"/>
            <a:chExt cx="2208" cy="1488"/>
          </a:xfrm>
        </p:grpSpPr>
        <p:sp>
          <p:nvSpPr>
            <p:cNvPr id="6151" name="Line 98"/>
            <p:cNvSpPr>
              <a:spLocks noChangeShapeType="1"/>
            </p:cNvSpPr>
            <p:nvPr/>
          </p:nvSpPr>
          <p:spPr bwMode="auto">
            <a:xfrm>
              <a:off x="912" y="292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" name="Line 99"/>
            <p:cNvSpPr>
              <a:spLocks noChangeShapeType="1"/>
            </p:cNvSpPr>
            <p:nvPr/>
          </p:nvSpPr>
          <p:spPr bwMode="auto">
            <a:xfrm>
              <a:off x="172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53" name="Object 100"/>
            <p:cNvGraphicFramePr>
              <a:graphicFrameLocks noChangeAspect="1"/>
            </p:cNvGraphicFramePr>
            <p:nvPr/>
          </p:nvGraphicFramePr>
          <p:xfrm>
            <a:off x="960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9" name="方程式" r:id="rId71" imgW="177646" imgH="241091" progId="Equation.3">
                    <p:embed/>
                  </p:oleObj>
                </mc:Choice>
                <mc:Fallback>
                  <p:oleObj name="方程式" r:id="rId71" imgW="177646" imgH="241091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01"/>
            <p:cNvGraphicFramePr>
              <a:graphicFrameLocks noChangeAspect="1"/>
            </p:cNvGraphicFramePr>
            <p:nvPr/>
          </p:nvGraphicFramePr>
          <p:xfrm>
            <a:off x="1344" y="2592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0" name="方程式" r:id="rId73" imgW="177646" imgH="241091" progId="Equation.3">
                    <p:embed/>
                  </p:oleObj>
                </mc:Choice>
                <mc:Fallback>
                  <p:oleObj name="方程式" r:id="rId73" imgW="177646" imgH="241091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592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Text Box 102"/>
            <p:cNvSpPr txBox="1">
              <a:spLocks noChangeArrowheads="1"/>
            </p:cNvSpPr>
            <p:nvPr/>
          </p:nvSpPr>
          <p:spPr bwMode="auto">
            <a:xfrm>
              <a:off x="950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156" name="Text Box 103"/>
            <p:cNvSpPr txBox="1">
              <a:spLocks noChangeArrowheads="1"/>
            </p:cNvSpPr>
            <p:nvPr/>
          </p:nvSpPr>
          <p:spPr bwMode="auto">
            <a:xfrm>
              <a:off x="134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157" name="Text Box 104"/>
            <p:cNvSpPr txBox="1">
              <a:spLocks noChangeArrowheads="1"/>
            </p:cNvSpPr>
            <p:nvPr/>
          </p:nvSpPr>
          <p:spPr bwMode="auto">
            <a:xfrm>
              <a:off x="950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158" name="Text Box 105"/>
            <p:cNvSpPr txBox="1">
              <a:spLocks noChangeArrowheads="1"/>
            </p:cNvSpPr>
            <p:nvPr/>
          </p:nvSpPr>
          <p:spPr bwMode="auto">
            <a:xfrm>
              <a:off x="1344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6159" name="Text Box 106"/>
            <p:cNvSpPr txBox="1">
              <a:spLocks noChangeArrowheads="1"/>
            </p:cNvSpPr>
            <p:nvPr/>
          </p:nvSpPr>
          <p:spPr bwMode="auto">
            <a:xfrm>
              <a:off x="950" y="354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6160" name="Text Box 107"/>
            <p:cNvSpPr txBox="1">
              <a:spLocks noChangeArrowheads="1"/>
            </p:cNvSpPr>
            <p:nvPr/>
          </p:nvSpPr>
          <p:spPr bwMode="auto">
            <a:xfrm>
              <a:off x="1344" y="35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161" name="Text Box 108"/>
            <p:cNvSpPr txBox="1">
              <a:spLocks noChangeArrowheads="1"/>
            </p:cNvSpPr>
            <p:nvPr/>
          </p:nvSpPr>
          <p:spPr bwMode="auto">
            <a:xfrm>
              <a:off x="950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6162" name="Text Box 109"/>
            <p:cNvSpPr txBox="1">
              <a:spLocks noChangeArrowheads="1"/>
            </p:cNvSpPr>
            <p:nvPr/>
          </p:nvSpPr>
          <p:spPr bwMode="auto">
            <a:xfrm>
              <a:off x="134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graphicFrame>
          <p:nvGraphicFramePr>
            <p:cNvPr id="6163" name="Object 110"/>
            <p:cNvGraphicFramePr>
              <a:graphicFrameLocks noChangeAspect="1"/>
            </p:cNvGraphicFramePr>
            <p:nvPr/>
          </p:nvGraphicFramePr>
          <p:xfrm>
            <a:off x="1812" y="2640"/>
            <a:ext cx="3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1" name="方程式" r:id="rId75" imgW="279279" imgH="241195" progId="Equation.3">
                    <p:embed/>
                  </p:oleObj>
                </mc:Choice>
                <mc:Fallback>
                  <p:oleObj name="方程式" r:id="rId75" imgW="279279" imgH="241195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2640"/>
                          <a:ext cx="3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Line 111"/>
            <p:cNvSpPr>
              <a:spLocks noChangeShapeType="1"/>
            </p:cNvSpPr>
            <p:nvPr/>
          </p:nvSpPr>
          <p:spPr bwMode="auto">
            <a:xfrm>
              <a:off x="2208" y="264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65" name="Object 112"/>
            <p:cNvGraphicFramePr>
              <a:graphicFrameLocks noChangeAspect="1"/>
            </p:cNvGraphicFramePr>
            <p:nvPr/>
          </p:nvGraphicFramePr>
          <p:xfrm>
            <a:off x="2297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2" name="方程式" r:id="rId77" imgW="190417" imgH="241195" progId="Equation.3">
                    <p:embed/>
                  </p:oleObj>
                </mc:Choice>
                <mc:Fallback>
                  <p:oleObj name="方程式" r:id="rId77" imgW="190417" imgH="241195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113"/>
            <p:cNvGraphicFramePr>
              <a:graphicFrameLocks noChangeAspect="1"/>
            </p:cNvGraphicFramePr>
            <p:nvPr/>
          </p:nvGraphicFramePr>
          <p:xfrm>
            <a:off x="2681" y="2640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3" name="方程式" r:id="rId79" imgW="190417" imgH="241195" progId="Equation.3">
                    <p:embed/>
                  </p:oleObj>
                </mc:Choice>
                <mc:Fallback>
                  <p:oleObj name="方程式" r:id="rId79" imgW="190417" imgH="241195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640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Text Box 114"/>
            <p:cNvSpPr txBox="1">
              <a:spLocks noChangeArrowheads="1"/>
            </p:cNvSpPr>
            <p:nvPr/>
          </p:nvSpPr>
          <p:spPr bwMode="auto">
            <a:xfrm>
              <a:off x="1814" y="30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graphicFrame>
          <p:nvGraphicFramePr>
            <p:cNvPr id="6168" name="Object 115"/>
            <p:cNvGraphicFramePr>
              <a:graphicFrameLocks noChangeAspect="1"/>
            </p:cNvGraphicFramePr>
            <p:nvPr/>
          </p:nvGraphicFramePr>
          <p:xfrm>
            <a:off x="1824" y="331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4" name="方程式" r:id="rId81" imgW="190417" imgH="241195" progId="Equation.3">
                    <p:embed/>
                  </p:oleObj>
                </mc:Choice>
                <mc:Fallback>
                  <p:oleObj name="方程式" r:id="rId81" imgW="190417" imgH="241195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1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116"/>
            <p:cNvGraphicFramePr>
              <a:graphicFrameLocks noChangeAspect="1"/>
            </p:cNvGraphicFramePr>
            <p:nvPr/>
          </p:nvGraphicFramePr>
          <p:xfrm>
            <a:off x="1824" y="3552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5" name="方程式" r:id="rId83" imgW="190417" imgH="241195" progId="Equation.3">
                    <p:embed/>
                  </p:oleObj>
                </mc:Choice>
                <mc:Fallback>
                  <p:oleObj name="方程式" r:id="rId83" imgW="190417" imgH="241195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52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Text Box 117"/>
            <p:cNvSpPr txBox="1">
              <a:spLocks noChangeArrowheads="1"/>
            </p:cNvSpPr>
            <p:nvPr/>
          </p:nvSpPr>
          <p:spPr bwMode="auto">
            <a:xfrm>
              <a:off x="1824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6171" name="Text Box 118"/>
            <p:cNvSpPr txBox="1">
              <a:spLocks noChangeArrowheads="1"/>
            </p:cNvSpPr>
            <p:nvPr/>
          </p:nvSpPr>
          <p:spPr bwMode="auto">
            <a:xfrm>
              <a:off x="2304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172" name="Text Box 119"/>
            <p:cNvSpPr txBox="1">
              <a:spLocks noChangeArrowheads="1"/>
            </p:cNvSpPr>
            <p:nvPr/>
          </p:nvSpPr>
          <p:spPr bwMode="auto">
            <a:xfrm>
              <a:off x="2698" y="303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173" name="Text Box 120"/>
            <p:cNvSpPr txBox="1">
              <a:spLocks noChangeArrowheads="1"/>
            </p:cNvSpPr>
            <p:nvPr/>
          </p:nvSpPr>
          <p:spPr bwMode="auto">
            <a:xfrm>
              <a:off x="2294" y="330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174" name="Text Box 121"/>
            <p:cNvSpPr txBox="1">
              <a:spLocks noChangeArrowheads="1"/>
            </p:cNvSpPr>
            <p:nvPr/>
          </p:nvSpPr>
          <p:spPr bwMode="auto">
            <a:xfrm>
              <a:off x="2688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6175" name="Text Box 122"/>
            <p:cNvSpPr txBox="1">
              <a:spLocks noChangeArrowheads="1"/>
            </p:cNvSpPr>
            <p:nvPr/>
          </p:nvSpPr>
          <p:spPr bwMode="auto">
            <a:xfrm>
              <a:off x="2294" y="359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6176" name="Text Box 123"/>
            <p:cNvSpPr txBox="1">
              <a:spLocks noChangeArrowheads="1"/>
            </p:cNvSpPr>
            <p:nvPr/>
          </p:nvSpPr>
          <p:spPr bwMode="auto">
            <a:xfrm>
              <a:off x="2688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6177" name="Text Box 124"/>
            <p:cNvSpPr txBox="1">
              <a:spLocks noChangeArrowheads="1"/>
            </p:cNvSpPr>
            <p:nvPr/>
          </p:nvSpPr>
          <p:spPr bwMode="auto">
            <a:xfrm>
              <a:off x="2294" y="383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6178" name="Text Box 125"/>
            <p:cNvSpPr txBox="1">
              <a:spLocks noChangeArrowheads="1"/>
            </p:cNvSpPr>
            <p:nvPr/>
          </p:nvSpPr>
          <p:spPr bwMode="auto">
            <a:xfrm>
              <a:off x="2688" y="38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77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8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79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9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81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0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2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7259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60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61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1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62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63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2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64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65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3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83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7252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53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4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4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5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6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5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7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8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6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84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7245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46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47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7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48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49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8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0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51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9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85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7238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7239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40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0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41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42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1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43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44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2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86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7187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7188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7229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30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31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3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32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33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4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4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5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5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6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36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37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89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7220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21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22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7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3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24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8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5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9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6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0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7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28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90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7211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12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13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1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4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15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2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6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3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7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4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8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19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91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7202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203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04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5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5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06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6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7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7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8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8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9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10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92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7193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7194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195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69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96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197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0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8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1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9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2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0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1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7173" name="AutoShape 96"/>
          <p:cNvSpPr>
            <a:spLocks noChangeArrowheads="1"/>
          </p:cNvSpPr>
          <p:nvPr/>
        </p:nvSpPr>
        <p:spPr bwMode="auto">
          <a:xfrm>
            <a:off x="838200" y="2057400"/>
            <a:ext cx="4876800" cy="1600200"/>
          </a:xfrm>
          <a:prstGeom prst="wedgeRoundRectCallout">
            <a:avLst>
              <a:gd name="adj1" fmla="val 40495"/>
              <a:gd name="adj2" fmla="val 10138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to implement Boolean equations</a:t>
            </a:r>
          </a:p>
        </p:txBody>
      </p:sp>
      <p:graphicFrame>
        <p:nvGraphicFramePr>
          <p:cNvPr id="7174" name="Object 97"/>
          <p:cNvGraphicFramePr>
            <a:graphicFrameLocks noChangeAspect="1"/>
          </p:cNvGraphicFramePr>
          <p:nvPr/>
        </p:nvGraphicFramePr>
        <p:xfrm>
          <a:off x="990600" y="2819400"/>
          <a:ext cx="441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方程式" r:id="rId71" imgW="2946400" imgH="228600" progId="Equation.3">
                  <p:embed/>
                </p:oleObj>
              </mc:Choice>
              <mc:Fallback>
                <p:oleObj name="方程式" r:id="rId71" imgW="2946400" imgH="2286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4419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Framework of CLA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CLA: carry-lookahead adder for X+Y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12775" y="2743200"/>
            <a:ext cx="7845425" cy="3505200"/>
            <a:chOff x="386" y="1728"/>
            <a:chExt cx="4942" cy="2208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4464" y="3552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FA</a:t>
              </a:r>
            </a:p>
          </p:txBody>
        </p:sp>
        <p:sp>
          <p:nvSpPr>
            <p:cNvPr id="8200" name="Line 6"/>
            <p:cNvSpPr>
              <a:spLocks noChangeShapeType="1"/>
            </p:cNvSpPr>
            <p:nvPr/>
          </p:nvSpPr>
          <p:spPr bwMode="auto">
            <a:xfrm>
              <a:off x="456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8201" name="Object 7"/>
            <p:cNvGraphicFramePr>
              <a:graphicFrameLocks noChangeAspect="1"/>
            </p:cNvGraphicFramePr>
            <p:nvPr/>
          </p:nvGraphicFramePr>
          <p:xfrm>
            <a:off x="4506" y="3120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0" name="方程式" r:id="rId3" imgW="165028" imgH="228501" progId="Equation.3">
                    <p:embed/>
                  </p:oleObj>
                </mc:Choice>
                <mc:Fallback>
                  <p:oleObj name="方程式" r:id="rId3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0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Line 8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8203" name="Object 9"/>
            <p:cNvGraphicFramePr>
              <a:graphicFrameLocks noChangeAspect="1"/>
            </p:cNvGraphicFramePr>
            <p:nvPr/>
          </p:nvGraphicFramePr>
          <p:xfrm>
            <a:off x="4746" y="3120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1" name="方程式" r:id="rId5" imgW="177646" imgH="228402" progId="Equation.3">
                    <p:embed/>
                  </p:oleObj>
                </mc:Choice>
                <mc:Fallback>
                  <p:oleObj name="方程式" r:id="rId5" imgW="177646" imgH="228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3120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>
              <a:off x="499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8205" name="Object 11"/>
            <p:cNvGraphicFramePr>
              <a:graphicFrameLocks noChangeAspect="1"/>
            </p:cNvGraphicFramePr>
            <p:nvPr/>
          </p:nvGraphicFramePr>
          <p:xfrm>
            <a:off x="5027" y="316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2" name="方程式" r:id="rId7" imgW="165028" imgH="228501" progId="Equation.3">
                    <p:embed/>
                  </p:oleObj>
                </mc:Choice>
                <mc:Fallback>
                  <p:oleObj name="方程式" r:id="rId7" imgW="16502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316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6" name="Group 12"/>
            <p:cNvGrpSpPr>
              <a:grpSpLocks/>
            </p:cNvGrpSpPr>
            <p:nvPr/>
          </p:nvGrpSpPr>
          <p:grpSpPr bwMode="auto">
            <a:xfrm>
              <a:off x="3504" y="3072"/>
              <a:ext cx="723" cy="864"/>
              <a:chOff x="3504" y="2784"/>
              <a:chExt cx="723" cy="864"/>
            </a:xfrm>
          </p:grpSpPr>
          <p:sp>
            <p:nvSpPr>
              <p:cNvPr id="8283" name="Rectangle 13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84" name="Line 14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5" name="Object 15"/>
              <p:cNvGraphicFramePr>
                <a:graphicFrameLocks noChangeAspect="1"/>
              </p:cNvGraphicFramePr>
              <p:nvPr/>
            </p:nvGraphicFramePr>
            <p:xfrm>
              <a:off x="3552" y="2839"/>
              <a:ext cx="16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3"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9"/>
                            <a:ext cx="16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86" name="Line 16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7" name="Object 17"/>
              <p:cNvGraphicFramePr>
                <a:graphicFrameLocks noChangeAspect="1"/>
              </p:cNvGraphicFramePr>
              <p:nvPr/>
            </p:nvGraphicFramePr>
            <p:xfrm>
              <a:off x="3792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4"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88" name="Line 1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9" name="Object 19"/>
              <p:cNvGraphicFramePr>
                <a:graphicFrameLocks noChangeAspect="1"/>
              </p:cNvGraphicFramePr>
              <p:nvPr/>
            </p:nvGraphicFramePr>
            <p:xfrm>
              <a:off x="4080" y="2886"/>
              <a:ext cx="14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5" name="方程式" r:id="rId13" imgW="139579" imgH="215713" progId="Equation.3">
                      <p:embed/>
                    </p:oleObj>
                  </mc:Choice>
                  <mc:Fallback>
                    <p:oleObj name="方程式" r:id="rId13" imgW="139579" imgH="215713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6"/>
                            <a:ext cx="14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7" name="Group 20"/>
            <p:cNvGrpSpPr>
              <a:grpSpLocks/>
            </p:cNvGrpSpPr>
            <p:nvPr/>
          </p:nvGrpSpPr>
          <p:grpSpPr bwMode="auto">
            <a:xfrm>
              <a:off x="2592" y="3072"/>
              <a:ext cx="737" cy="864"/>
              <a:chOff x="2592" y="2784"/>
              <a:chExt cx="737" cy="864"/>
            </a:xfrm>
          </p:grpSpPr>
          <p:sp>
            <p:nvSpPr>
              <p:cNvPr id="8276" name="Rectangle 2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77" name="Line 22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8" name="Object 23"/>
              <p:cNvGraphicFramePr>
                <a:graphicFrameLocks noChangeAspect="1"/>
              </p:cNvGraphicFramePr>
              <p:nvPr/>
            </p:nvGraphicFramePr>
            <p:xfrm>
              <a:off x="2634" y="2839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6" name="方程式" r:id="rId15" imgW="164885" imgH="215619" progId="Equation.3">
                      <p:embed/>
                    </p:oleObj>
                  </mc:Choice>
                  <mc:Fallback>
                    <p:oleObj name="方程式" r:id="rId15" imgW="164885" imgH="215619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4" y="2839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9" name="Line 24"/>
              <p:cNvSpPr>
                <a:spLocks noChangeShapeType="1"/>
              </p:cNvSpPr>
              <p:nvPr/>
            </p:nvSpPr>
            <p:spPr bwMode="auto">
              <a:xfrm>
                <a:off x="2928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0" name="Object 25"/>
              <p:cNvGraphicFramePr>
                <a:graphicFrameLocks noChangeAspect="1"/>
              </p:cNvGraphicFramePr>
              <p:nvPr/>
            </p:nvGraphicFramePr>
            <p:xfrm>
              <a:off x="2874" y="2839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7" name="方程式" r:id="rId17" imgW="177569" imgH="215619" progId="Equation.3">
                      <p:embed/>
                    </p:oleObj>
                  </mc:Choice>
                  <mc:Fallback>
                    <p:oleObj name="方程式" r:id="rId17" imgW="177569" imgH="215619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2839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81" name="Line 2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82" name="Object 27"/>
              <p:cNvGraphicFramePr>
                <a:graphicFrameLocks noChangeAspect="1"/>
              </p:cNvGraphicFramePr>
              <p:nvPr/>
            </p:nvGraphicFramePr>
            <p:xfrm>
              <a:off x="3155" y="2886"/>
              <a:ext cx="17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8" name="方程式" r:id="rId19" imgW="164885" imgH="215619" progId="Equation.3">
                      <p:embed/>
                    </p:oleObj>
                  </mc:Choice>
                  <mc:Fallback>
                    <p:oleObj name="方程式" r:id="rId19" imgW="164885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5" y="2886"/>
                            <a:ext cx="17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8" name="Group 28"/>
            <p:cNvGrpSpPr>
              <a:grpSpLocks/>
            </p:cNvGrpSpPr>
            <p:nvPr/>
          </p:nvGrpSpPr>
          <p:grpSpPr bwMode="auto">
            <a:xfrm>
              <a:off x="1392" y="3072"/>
              <a:ext cx="723" cy="864"/>
              <a:chOff x="3504" y="2784"/>
              <a:chExt cx="723" cy="864"/>
            </a:xfrm>
          </p:grpSpPr>
          <p:sp>
            <p:nvSpPr>
              <p:cNvPr id="8269" name="Rectangle 29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70" name="Line 30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1" name="Object 31"/>
              <p:cNvGraphicFramePr>
                <a:graphicFrameLocks noChangeAspect="1"/>
              </p:cNvGraphicFramePr>
              <p:nvPr/>
            </p:nvGraphicFramePr>
            <p:xfrm>
              <a:off x="3552" y="2832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9" name="方程式" r:id="rId21" imgW="152334" imgH="228501" progId="Equation.3">
                      <p:embed/>
                    </p:oleObj>
                  </mc:Choice>
                  <mc:Fallback>
                    <p:oleObj name="方程式" r:id="rId21" imgW="152334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832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2" name="Line 32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3" name="Object 33"/>
              <p:cNvGraphicFramePr>
                <a:graphicFrameLocks noChangeAspect="1"/>
              </p:cNvGraphicFramePr>
              <p:nvPr/>
            </p:nvGraphicFramePr>
            <p:xfrm>
              <a:off x="3786" y="283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0" name="方程式" r:id="rId23" imgW="165028" imgH="228501" progId="Equation.3">
                      <p:embed/>
                    </p:oleObj>
                  </mc:Choice>
                  <mc:Fallback>
                    <p:oleObj name="方程式" r:id="rId23" imgW="165028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6" y="283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74" name="Line 34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75" name="Object 35"/>
              <p:cNvGraphicFramePr>
                <a:graphicFrameLocks noChangeAspect="1"/>
              </p:cNvGraphicFramePr>
              <p:nvPr/>
            </p:nvGraphicFramePr>
            <p:xfrm>
              <a:off x="4080" y="2880"/>
              <a:ext cx="1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1" name="方程式" r:id="rId25" imgW="139700" imgH="228600" progId="Equation.3">
                      <p:embed/>
                    </p:oleObj>
                  </mc:Choice>
                  <mc:Fallback>
                    <p:oleObj name="方程式" r:id="rId25" imgW="1397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880"/>
                            <a:ext cx="1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9" name="Group 36"/>
            <p:cNvGrpSpPr>
              <a:grpSpLocks/>
            </p:cNvGrpSpPr>
            <p:nvPr/>
          </p:nvGrpSpPr>
          <p:grpSpPr bwMode="auto">
            <a:xfrm>
              <a:off x="480" y="3072"/>
              <a:ext cx="770" cy="864"/>
              <a:chOff x="480" y="2784"/>
              <a:chExt cx="770" cy="864"/>
            </a:xfrm>
          </p:grpSpPr>
          <p:sp>
            <p:nvSpPr>
              <p:cNvPr id="8262" name="Rectangle 37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FA</a:t>
                </a:r>
              </a:p>
            </p:txBody>
          </p:sp>
          <p:sp>
            <p:nvSpPr>
              <p:cNvPr id="8263" name="Line 38"/>
              <p:cNvSpPr>
                <a:spLocks noChangeShapeType="1"/>
              </p:cNvSpPr>
              <p:nvPr/>
            </p:nvSpPr>
            <p:spPr bwMode="auto">
              <a:xfrm>
                <a:off x="57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64" name="Object 39"/>
              <p:cNvGraphicFramePr>
                <a:graphicFrameLocks noChangeAspect="1"/>
              </p:cNvGraphicFramePr>
              <p:nvPr/>
            </p:nvGraphicFramePr>
            <p:xfrm>
              <a:off x="482" y="2832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2" name="方程式" r:id="rId27" imgW="241300" imgH="228600" progId="Equation.3">
                      <p:embed/>
                    </p:oleObj>
                  </mc:Choice>
                  <mc:Fallback>
                    <p:oleObj name="方程式" r:id="rId27" imgW="241300" imgH="2286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" y="2832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5" name="Line 40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66" name="Object 41"/>
              <p:cNvGraphicFramePr>
                <a:graphicFrameLocks noChangeAspect="1"/>
              </p:cNvGraphicFramePr>
              <p:nvPr/>
            </p:nvGraphicFramePr>
            <p:xfrm>
              <a:off x="722" y="2832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3" name="方程式" r:id="rId29" imgW="253890" imgH="228501" progId="Equation.3">
                      <p:embed/>
                    </p:oleObj>
                  </mc:Choice>
                  <mc:Fallback>
                    <p:oleObj name="方程式" r:id="rId29" imgW="253890" imgH="228501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" y="2832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7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68" name="Object 43"/>
              <p:cNvGraphicFramePr>
                <a:graphicFrameLocks noChangeAspect="1"/>
              </p:cNvGraphicFramePr>
              <p:nvPr/>
            </p:nvGraphicFramePr>
            <p:xfrm>
              <a:off x="1009" y="2880"/>
              <a:ext cx="24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4" name="方程式" r:id="rId31" imgW="228600" imgH="228600" progId="Equation.3">
                      <p:embed/>
                    </p:oleObj>
                  </mc:Choice>
                  <mc:Fallback>
                    <p:oleObj name="方程式" r:id="rId31" imgW="2286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9" y="2880"/>
                            <a:ext cx="24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0" name="Text Box 44"/>
            <p:cNvSpPr txBox="1">
              <a:spLocks noChangeArrowheads="1"/>
            </p:cNvSpPr>
            <p:nvPr/>
          </p:nvSpPr>
          <p:spPr bwMode="auto">
            <a:xfrm>
              <a:off x="2256" y="364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…</a:t>
              </a:r>
            </a:p>
          </p:txBody>
        </p:sp>
        <p:sp>
          <p:nvSpPr>
            <p:cNvPr id="8211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lookahead carry generator</a:t>
              </a:r>
            </a:p>
          </p:txBody>
        </p:sp>
        <p:grpSp>
          <p:nvGrpSpPr>
            <p:cNvPr id="8212" name="Group 46"/>
            <p:cNvGrpSpPr>
              <a:grpSpLocks/>
            </p:cNvGrpSpPr>
            <p:nvPr/>
          </p:nvGrpSpPr>
          <p:grpSpPr bwMode="auto">
            <a:xfrm>
              <a:off x="386" y="1728"/>
              <a:ext cx="800" cy="912"/>
              <a:chOff x="386" y="1728"/>
              <a:chExt cx="800" cy="912"/>
            </a:xfrm>
          </p:grpSpPr>
          <p:sp>
            <p:nvSpPr>
              <p:cNvPr id="8253" name="Rectangle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54" name="Line 48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55" name="Object 49"/>
              <p:cNvGraphicFramePr>
                <a:graphicFrameLocks noChangeAspect="1"/>
              </p:cNvGraphicFramePr>
              <p:nvPr/>
            </p:nvGraphicFramePr>
            <p:xfrm>
              <a:off x="578" y="1728"/>
              <a:ext cx="25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5" name="方程式" r:id="rId33" imgW="241300" imgH="228600" progId="Equation.3">
                      <p:embed/>
                    </p:oleObj>
                  </mc:Choice>
                  <mc:Fallback>
                    <p:oleObj name="方程式" r:id="rId33" imgW="241300" imgH="2286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1728"/>
                            <a:ext cx="25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56" name="Line 5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57" name="Object 51"/>
              <p:cNvGraphicFramePr>
                <a:graphicFrameLocks noChangeAspect="1"/>
              </p:cNvGraphicFramePr>
              <p:nvPr/>
            </p:nvGraphicFramePr>
            <p:xfrm>
              <a:off x="812" y="1728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6" name="方程式" r:id="rId35" imgW="253890" imgH="228501" progId="Equation.3">
                      <p:embed/>
                    </p:oleObj>
                  </mc:Choice>
                  <mc:Fallback>
                    <p:oleObj name="方程式" r:id="rId35" imgW="253890" imgH="228501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2" y="1728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8" name="Object 52"/>
              <p:cNvGraphicFramePr>
                <a:graphicFrameLocks noChangeAspect="1"/>
              </p:cNvGraphicFramePr>
              <p:nvPr/>
            </p:nvGraphicFramePr>
            <p:xfrm>
              <a:off x="386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7" name="方程式" r:id="rId37" imgW="253890" imgH="228501" progId="Equation.3">
                      <p:embed/>
                    </p:oleObj>
                  </mc:Choice>
                  <mc:Fallback>
                    <p:oleObj name="方程式" r:id="rId37" imgW="253890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9" name="Object 53"/>
              <p:cNvGraphicFramePr>
                <a:graphicFrameLocks noChangeAspect="1"/>
              </p:cNvGraphicFramePr>
              <p:nvPr/>
            </p:nvGraphicFramePr>
            <p:xfrm>
              <a:off x="920" y="2400"/>
              <a:ext cx="26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8" name="方程式" r:id="rId39" imgW="253890" imgH="228501" progId="Equation.3">
                      <p:embed/>
                    </p:oleObj>
                  </mc:Choice>
                  <mc:Fallback>
                    <p:oleObj name="方程式" r:id="rId39" imgW="253890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400"/>
                            <a:ext cx="26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0" name="Line 54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61" name="Line 55"/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3" name="Group 56"/>
            <p:cNvGrpSpPr>
              <a:grpSpLocks/>
            </p:cNvGrpSpPr>
            <p:nvPr/>
          </p:nvGrpSpPr>
          <p:grpSpPr bwMode="auto">
            <a:xfrm>
              <a:off x="1392" y="1728"/>
              <a:ext cx="714" cy="912"/>
              <a:chOff x="1200" y="1728"/>
              <a:chExt cx="714" cy="912"/>
            </a:xfrm>
          </p:grpSpPr>
          <p:sp>
            <p:nvSpPr>
              <p:cNvPr id="8244" name="Rectangle 57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45" name="Line 58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46" name="Object 59"/>
              <p:cNvGraphicFramePr>
                <a:graphicFrameLocks noChangeAspect="1"/>
              </p:cNvGraphicFramePr>
              <p:nvPr/>
            </p:nvGraphicFramePr>
            <p:xfrm>
              <a:off x="1392" y="1728"/>
              <a:ext cx="1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79" name="方程式" r:id="rId41" imgW="152334" imgH="228501" progId="Equation.3">
                      <p:embed/>
                    </p:oleObj>
                  </mc:Choice>
                  <mc:Fallback>
                    <p:oleObj name="方程式" r:id="rId41" imgW="152334" imgH="22850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28"/>
                            <a:ext cx="16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7" name="Line 6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48" name="Object 61"/>
              <p:cNvGraphicFramePr>
                <a:graphicFrameLocks noChangeAspect="1"/>
              </p:cNvGraphicFramePr>
              <p:nvPr/>
            </p:nvGraphicFramePr>
            <p:xfrm>
              <a:off x="1626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0" name="方程式" r:id="rId42" imgW="165028" imgH="228501" progId="Equation.3">
                      <p:embed/>
                    </p:oleObj>
                  </mc:Choice>
                  <mc:Fallback>
                    <p:oleObj name="方程式" r:id="rId42" imgW="165028" imgH="22850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9" name="Object 62"/>
              <p:cNvGraphicFramePr>
                <a:graphicFrameLocks noChangeAspect="1"/>
              </p:cNvGraphicFramePr>
              <p:nvPr/>
            </p:nvGraphicFramePr>
            <p:xfrm>
              <a:off x="1200" y="2400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1" name="方程式" r:id="rId43" imgW="165028" imgH="228501" progId="Equation.3">
                      <p:embed/>
                    </p:oleObj>
                  </mc:Choice>
                  <mc:Fallback>
                    <p:oleObj name="方程式" r:id="rId43" imgW="165028" imgH="22850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400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0" name="Object 63"/>
              <p:cNvGraphicFramePr>
                <a:graphicFrameLocks noChangeAspect="1"/>
              </p:cNvGraphicFramePr>
              <p:nvPr/>
            </p:nvGraphicFramePr>
            <p:xfrm>
              <a:off x="1728" y="2400"/>
              <a:ext cx="18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2" name="方程式" r:id="rId45" imgW="177646" imgH="228402" progId="Equation.3">
                      <p:embed/>
                    </p:oleObj>
                  </mc:Choice>
                  <mc:Fallback>
                    <p:oleObj name="方程式" r:id="rId45" imgW="177646" imgH="228402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00"/>
                            <a:ext cx="18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51" name="Line 64"/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52" name="Line 6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4" name="Group 66"/>
            <p:cNvGrpSpPr>
              <a:grpSpLocks/>
            </p:cNvGrpSpPr>
            <p:nvPr/>
          </p:nvGrpSpPr>
          <p:grpSpPr bwMode="auto">
            <a:xfrm>
              <a:off x="2483" y="1734"/>
              <a:ext cx="734" cy="906"/>
              <a:chOff x="2483" y="1734"/>
              <a:chExt cx="734" cy="906"/>
            </a:xfrm>
          </p:grpSpPr>
          <p:sp>
            <p:nvSpPr>
              <p:cNvPr id="8235" name="Rectangle 6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36" name="Line 6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37" name="Object 69"/>
              <p:cNvGraphicFramePr>
                <a:graphicFrameLocks noChangeAspect="1"/>
              </p:cNvGraphicFramePr>
              <p:nvPr/>
            </p:nvGraphicFramePr>
            <p:xfrm>
              <a:off x="26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3" name="方程式" r:id="rId47" imgW="164885" imgH="215619" progId="Equation.3">
                      <p:embed/>
                    </p:oleObj>
                  </mc:Choice>
                  <mc:Fallback>
                    <p:oleObj name="方程式" r:id="rId47" imgW="164885" imgH="215619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8" name="Line 70"/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39" name="Object 71"/>
              <p:cNvGraphicFramePr>
                <a:graphicFrameLocks noChangeAspect="1"/>
              </p:cNvGraphicFramePr>
              <p:nvPr/>
            </p:nvGraphicFramePr>
            <p:xfrm>
              <a:off x="2916" y="1734"/>
              <a:ext cx="186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4" name="方程式" r:id="rId49" imgW="177569" imgH="215619" progId="Equation.3">
                      <p:embed/>
                    </p:oleObj>
                  </mc:Choice>
                  <mc:Fallback>
                    <p:oleObj name="方程式" r:id="rId49" imgW="177569" imgH="215619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1734"/>
                            <a:ext cx="186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0" name="Object 72"/>
              <p:cNvGraphicFramePr>
                <a:graphicFrameLocks noChangeAspect="1"/>
              </p:cNvGraphicFramePr>
              <p:nvPr/>
            </p:nvGraphicFramePr>
            <p:xfrm>
              <a:off x="2483" y="2407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5" name="方程式" r:id="rId51" imgW="190335" imgH="215713" progId="Equation.3">
                      <p:embed/>
                    </p:oleObj>
                  </mc:Choice>
                  <mc:Fallback>
                    <p:oleObj name="方程式" r:id="rId51" imgW="190335" imgH="215713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2407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1" name="Object 73"/>
              <p:cNvGraphicFramePr>
                <a:graphicFrameLocks noChangeAspect="1"/>
              </p:cNvGraphicFramePr>
              <p:nvPr/>
            </p:nvGraphicFramePr>
            <p:xfrm>
              <a:off x="3018" y="2407"/>
              <a:ext cx="19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6" name="方程式" r:id="rId53" imgW="190335" imgH="215713" progId="Equation.3">
                      <p:embed/>
                    </p:oleObj>
                  </mc:Choice>
                  <mc:Fallback>
                    <p:oleObj name="方程式" r:id="rId53" imgW="190335" imgH="215713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2407"/>
                            <a:ext cx="19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42" name="Line 74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43" name="Line 75"/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5" name="Group 76"/>
            <p:cNvGrpSpPr>
              <a:grpSpLocks/>
            </p:cNvGrpSpPr>
            <p:nvPr/>
          </p:nvGrpSpPr>
          <p:grpSpPr bwMode="auto">
            <a:xfrm>
              <a:off x="3456" y="1734"/>
              <a:ext cx="714" cy="906"/>
              <a:chOff x="3456" y="1734"/>
              <a:chExt cx="714" cy="906"/>
            </a:xfrm>
          </p:grpSpPr>
          <p:sp>
            <p:nvSpPr>
              <p:cNvPr id="8226" name="Rectangle 77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27" name="Line 78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28" name="Object 79"/>
              <p:cNvGraphicFramePr>
                <a:graphicFrameLocks noChangeAspect="1"/>
              </p:cNvGraphicFramePr>
              <p:nvPr/>
            </p:nvGraphicFramePr>
            <p:xfrm>
              <a:off x="3648" y="1734"/>
              <a:ext cx="160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7" name="方程式" r:id="rId55" imgW="152268" imgH="215713" progId="Equation.3">
                      <p:embed/>
                    </p:oleObj>
                  </mc:Choice>
                  <mc:Fallback>
                    <p:oleObj name="方程式" r:id="rId55" imgW="152268" imgH="215713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34"/>
                            <a:ext cx="160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9" name="Line 80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30" name="Object 81"/>
              <p:cNvGraphicFramePr>
                <a:graphicFrameLocks noChangeAspect="1"/>
              </p:cNvGraphicFramePr>
              <p:nvPr/>
            </p:nvGraphicFramePr>
            <p:xfrm>
              <a:off x="3882" y="1734"/>
              <a:ext cx="17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8" name="方程式" r:id="rId57" imgW="164885" imgH="215619" progId="Equation.3">
                      <p:embed/>
                    </p:oleObj>
                  </mc:Choice>
                  <mc:Fallback>
                    <p:oleObj name="方程式" r:id="rId57" imgW="164885" imgH="215619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2" y="1734"/>
                            <a:ext cx="17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82"/>
              <p:cNvGraphicFramePr>
                <a:graphicFrameLocks noChangeAspect="1"/>
              </p:cNvGraphicFramePr>
              <p:nvPr/>
            </p:nvGraphicFramePr>
            <p:xfrm>
              <a:off x="3456" y="2407"/>
              <a:ext cx="173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9" name="方程式" r:id="rId59" imgW="164885" imgH="215619" progId="Equation.3">
                      <p:embed/>
                    </p:oleObj>
                  </mc:Choice>
                  <mc:Fallback>
                    <p:oleObj name="方程式" r:id="rId59" imgW="164885" imgH="215619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7"/>
                            <a:ext cx="173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2" name="Object 83"/>
              <p:cNvGraphicFramePr>
                <a:graphicFrameLocks noChangeAspect="1"/>
              </p:cNvGraphicFramePr>
              <p:nvPr/>
            </p:nvGraphicFramePr>
            <p:xfrm>
              <a:off x="3984" y="2407"/>
              <a:ext cx="18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0" name="方程式" r:id="rId61" imgW="177569" imgH="215619" progId="Equation.3">
                      <p:embed/>
                    </p:oleObj>
                  </mc:Choice>
                  <mc:Fallback>
                    <p:oleObj name="方程式" r:id="rId61" imgW="177569" imgH="215619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07"/>
                            <a:ext cx="18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3" name="Line 8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34" name="Line 85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16" name="Group 86"/>
            <p:cNvGrpSpPr>
              <a:grpSpLocks/>
            </p:cNvGrpSpPr>
            <p:nvPr/>
          </p:nvGrpSpPr>
          <p:grpSpPr bwMode="auto">
            <a:xfrm>
              <a:off x="4403" y="1728"/>
              <a:ext cx="734" cy="912"/>
              <a:chOff x="4403" y="1728"/>
              <a:chExt cx="734" cy="912"/>
            </a:xfrm>
          </p:grpSpPr>
          <p:sp>
            <p:nvSpPr>
              <p:cNvPr id="8217" name="Rectangle 87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pg</a:t>
                </a:r>
              </a:p>
            </p:txBody>
          </p:sp>
          <p:sp>
            <p:nvSpPr>
              <p:cNvPr id="8218" name="Line 88"/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19" name="Object 89"/>
              <p:cNvGraphicFramePr>
                <a:graphicFrameLocks noChangeAspect="1"/>
              </p:cNvGraphicFramePr>
              <p:nvPr/>
            </p:nvGraphicFramePr>
            <p:xfrm>
              <a:off x="4602" y="1728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1" name="方程式" r:id="rId63" imgW="165028" imgH="228501" progId="Equation.3">
                      <p:embed/>
                    </p:oleObj>
                  </mc:Choice>
                  <mc:Fallback>
                    <p:oleObj name="方程式" r:id="rId63" imgW="165028" imgH="228501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2" y="1728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0" name="Line 90"/>
              <p:cNvSpPr>
                <a:spLocks noChangeShapeType="1"/>
              </p:cNvSpPr>
              <p:nvPr/>
            </p:nvSpPr>
            <p:spPr bwMode="auto">
              <a:xfrm>
                <a:off x="4896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8221" name="Object 91"/>
              <p:cNvGraphicFramePr>
                <a:graphicFrameLocks noChangeAspect="1"/>
              </p:cNvGraphicFramePr>
              <p:nvPr/>
            </p:nvGraphicFramePr>
            <p:xfrm>
              <a:off x="4835" y="1728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2" name="方程式" r:id="rId65" imgW="177646" imgH="228402" progId="Equation.3">
                      <p:embed/>
                    </p:oleObj>
                  </mc:Choice>
                  <mc:Fallback>
                    <p:oleObj name="方程式" r:id="rId65" imgW="177646" imgH="228402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" y="1728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2" name="Object 92"/>
              <p:cNvGraphicFramePr>
                <a:graphicFrameLocks noChangeAspect="1"/>
              </p:cNvGraphicFramePr>
              <p:nvPr/>
            </p:nvGraphicFramePr>
            <p:xfrm>
              <a:off x="4403" y="240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3" name="方程式" r:id="rId67" imgW="190500" imgH="228600" progId="Equation.3">
                      <p:embed/>
                    </p:oleObj>
                  </mc:Choice>
                  <mc:Fallback>
                    <p:oleObj name="方程式" r:id="rId67" imgW="190500" imgH="2286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40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3" name="Object 93"/>
              <p:cNvGraphicFramePr>
                <a:graphicFrameLocks noChangeAspect="1"/>
              </p:cNvGraphicFramePr>
              <p:nvPr/>
            </p:nvGraphicFramePr>
            <p:xfrm>
              <a:off x="4938" y="2400"/>
              <a:ext cx="19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94" name="方程式" r:id="rId69" imgW="190500" imgH="228600" progId="Equation.3">
                      <p:embed/>
                    </p:oleObj>
                  </mc:Choice>
                  <mc:Fallback>
                    <p:oleObj name="方程式" r:id="rId69" imgW="190500" imgH="2286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8" y="2400"/>
                            <a:ext cx="19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4" name="Line 94"/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25" name="Line 95"/>
              <p:cNvSpPr>
                <a:spLocks noChangeShapeType="1"/>
              </p:cNvSpPr>
              <p:nvPr/>
            </p:nvSpPr>
            <p:spPr bwMode="auto">
              <a:xfrm>
                <a:off x="4848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8197" name="AutoShape 96"/>
          <p:cNvSpPr>
            <a:spLocks noChangeArrowheads="1"/>
          </p:cNvSpPr>
          <p:nvPr/>
        </p:nvSpPr>
        <p:spPr bwMode="auto">
          <a:xfrm>
            <a:off x="457200" y="5486400"/>
            <a:ext cx="8153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8" name="Text Box 97"/>
          <p:cNvSpPr txBox="1">
            <a:spLocks noChangeArrowheads="1"/>
          </p:cNvSpPr>
          <p:nvPr/>
        </p:nvSpPr>
        <p:spPr bwMode="auto">
          <a:xfrm>
            <a:off x="1676400" y="6248400"/>
            <a:ext cx="5330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full adders to get the sum without O(n) carry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4-bit look-ahead carry generation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3429000" cy="6096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6.1	      Four-bit carry network with full lookahead.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987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81000" y="3962400"/>
            <a:ext cx="4495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Full carry lookahead is quite practical for a 4-bit adder</a:t>
            </a:r>
          </a:p>
          <a:p>
            <a:pPr eaLnBrk="1" hangingPunct="1"/>
            <a:endParaRPr kumimoji="0" lang="en-US" altLang="zh-TW" sz="1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endParaRPr kumimoji="0" lang="en-US" altLang="zh-TW" sz="200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4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                             </a:t>
            </a: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0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2</a:t>
            </a:r>
            <a:r>
              <a:rPr kumimoji="0" lang="en-US" altLang="zh-TW" sz="1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Classifications of techniques for designing fast adder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fast adder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981200"/>
            <a:ext cx="4992688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various architectures to reduce the carry-chain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Chap. 6: Carry-lookahead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hierarchical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prefix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Chap. 7: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carry-skip adders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carry-select adders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85800" y="2514600"/>
            <a:ext cx="2819400" cy="2743200"/>
            <a:chOff x="480" y="1824"/>
            <a:chExt cx="1776" cy="1728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480" y="182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1776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80" y="249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0" y="283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480" y="321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19</TotalTime>
  <Words>1208</Words>
  <Application>Microsoft Office PowerPoint</Application>
  <PresentationFormat>如螢幕大小 (4:3)</PresentationFormat>
  <Paragraphs>549</Paragraphs>
  <Slides>35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新細明體</vt:lpstr>
      <vt:lpstr>標楷體</vt:lpstr>
      <vt:lpstr>Arial</vt:lpstr>
      <vt:lpstr>Symbol</vt:lpstr>
      <vt:lpstr>Times New Roman</vt:lpstr>
      <vt:lpstr>Wingdings</vt:lpstr>
      <vt:lpstr>Blends</vt:lpstr>
      <vt:lpstr>方程式</vt:lpstr>
      <vt:lpstr>MSDraw.Drawing.8.2</vt:lpstr>
      <vt:lpstr>Picture</vt:lpstr>
      <vt:lpstr>Manchester Carry Chain</vt:lpstr>
      <vt:lpstr>The core problem</vt:lpstr>
      <vt:lpstr>Framework of CLA</vt:lpstr>
      <vt:lpstr>Framework of CLA</vt:lpstr>
      <vt:lpstr>Framework of CLA</vt:lpstr>
      <vt:lpstr>Framework of CLA</vt:lpstr>
      <vt:lpstr>4-bit look-ahead carry generation</vt:lpstr>
      <vt:lpstr>Classifications of techniques for designing fast adder</vt:lpstr>
      <vt:lpstr>How to design a fast adder</vt:lpstr>
      <vt:lpstr>How to design a fast adder</vt:lpstr>
      <vt:lpstr>How to design a fast adder</vt:lpstr>
      <vt:lpstr>Reference: a fast full-adder with circuit-level optimization</vt:lpstr>
      <vt:lpstr>Basic concepts of Manchester carry chain</vt:lpstr>
      <vt:lpstr>Framework of CLA</vt:lpstr>
      <vt:lpstr>Manchester carry-chain</vt:lpstr>
      <vt:lpstr>Manchester carry-chain</vt:lpstr>
      <vt:lpstr>Manchester carry-chain</vt:lpstr>
      <vt:lpstr>Manchester carry-chain</vt:lpstr>
      <vt:lpstr>Dynamic Circuit</vt:lpstr>
      <vt:lpstr>General scheme of dynamic circuit</vt:lpstr>
      <vt:lpstr>How it works? Example of an NAND gate</vt:lpstr>
      <vt:lpstr>How it works? Example of an NAND gate</vt:lpstr>
      <vt:lpstr>How it works? Example of an NAND gate</vt:lpstr>
      <vt:lpstr>How it works? Example of an NAND gate</vt:lpstr>
      <vt:lpstr>How it works? Example of an NAND gate</vt:lpstr>
      <vt:lpstr>How it works? Example of an NAND gate</vt:lpstr>
      <vt:lpstr>General scheme of dynamic circuit</vt:lpstr>
      <vt:lpstr>Drawback of dynamic circuit</vt:lpstr>
      <vt:lpstr>Domino circuit</vt:lpstr>
      <vt:lpstr>Domino circuit</vt:lpstr>
      <vt:lpstr>Let’s back to Manchester carry-chain</vt:lpstr>
      <vt:lpstr>Manchester carry-chain</vt:lpstr>
      <vt:lpstr>Manchester carry-chain</vt:lpstr>
      <vt:lpstr>4-bit Manchester carry-chain</vt:lpstr>
      <vt:lpstr>Q: what’s the Boolean equation behind?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9</cp:revision>
  <cp:lastPrinted>1601-01-01T00:00:00Z</cp:lastPrinted>
  <dcterms:created xsi:type="dcterms:W3CDTF">1601-01-01T00:00:00Z</dcterms:created>
  <dcterms:modified xsi:type="dcterms:W3CDTF">2018-04-26T13:16:27Z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