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10" r:id="rId3"/>
    <p:sldId id="311" r:id="rId4"/>
    <p:sldId id="328" r:id="rId5"/>
    <p:sldId id="264" r:id="rId6"/>
    <p:sldId id="270" r:id="rId7"/>
    <p:sldId id="319" r:id="rId8"/>
    <p:sldId id="272" r:id="rId9"/>
    <p:sldId id="273" r:id="rId10"/>
    <p:sldId id="274" r:id="rId11"/>
    <p:sldId id="275" r:id="rId12"/>
    <p:sldId id="276" r:id="rId13"/>
    <p:sldId id="277" r:id="rId14"/>
    <p:sldId id="327" r:id="rId15"/>
    <p:sldId id="278" r:id="rId16"/>
    <p:sldId id="321" r:id="rId17"/>
    <p:sldId id="322" r:id="rId18"/>
    <p:sldId id="323" r:id="rId19"/>
    <p:sldId id="324" r:id="rId20"/>
    <p:sldId id="325" r:id="rId21"/>
    <p:sldId id="326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DE2BF8-0EEA-4F5B-869C-DB13B9421E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37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C1378-E893-430D-B86D-DEA80CEE78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0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8B823-488B-4D7C-B1B4-19315B9211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85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81341-C90B-4895-81E9-055475416E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2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9AF35-CD58-45E7-994D-CBA02BDA30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97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EA2D1-8F95-4B95-AC06-D28DE8F58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73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A31-A2F1-4620-AEED-64A3D871B4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43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2DB00-1422-46B7-ABF0-5E3A0E4618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145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7A73A-8EFD-465D-9E2C-C7D420B01F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5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0CB58-3282-4085-B1E4-A73421772D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965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2A190-FB6C-4E37-A36E-679C25386A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7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2FFB4D5-5CA5-479C-9C9E-59BE03A72C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Number Systems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review on all the number encoding techniques you learned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3762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02 </a:t>
            </a:r>
            <a:r>
              <a:rPr lang="en-US" altLang="zh-TW" sz="3600" u="sng" dirty="0"/>
              <a:t>(Part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anose="02020500000000000000" pitchFamily="18" charset="-120"/>
              </a:rPr>
              <a:t>Signed number in 2</a:t>
            </a:r>
            <a:r>
              <a:rPr lang="en-US" altLang="zh-TW" sz="4000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4000" smtClean="0">
                <a:ea typeface="新細明體" panose="02020500000000000000" pitchFamily="18" charset="-120"/>
              </a:rPr>
              <a:t>s complement</a:t>
            </a:r>
          </a:p>
        </p:txBody>
      </p:sp>
      <p:sp>
        <p:nvSpPr>
          <p:cNvPr id="12291" name="Rectangle 388"/>
          <p:cNvSpPr>
            <a:spLocks noGrp="1" noChangeArrowheads="1"/>
          </p:cNvSpPr>
          <p:nvPr>
            <p:ph type="body" idx="1"/>
          </p:nvPr>
        </p:nvSpPr>
        <p:spPr>
          <a:xfrm>
            <a:off x="762000" y="39624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Rule: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Example:</a:t>
            </a:r>
          </a:p>
          <a:p>
            <a:pPr lvl="1" eaLnBrk="1" hangingPunct="1"/>
            <a:r>
              <a:rPr lang="en-US" altLang="zh-TW" sz="2400" smtClean="0"/>
              <a:t>5 represented as (0101)</a:t>
            </a:r>
            <a:r>
              <a:rPr lang="en-US" altLang="zh-TW" sz="2400" baseline="-25000" smtClean="0"/>
              <a:t>2</a:t>
            </a:r>
          </a:p>
          <a:p>
            <a:pPr lvl="1" eaLnBrk="1" hangingPunct="1"/>
            <a:r>
              <a:rPr lang="en-US" altLang="zh-TW" sz="2400" smtClean="0"/>
              <a:t>(-5) represented as (1011)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=~(0101)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+1</a:t>
            </a:r>
            <a:endParaRPr lang="en-US" altLang="zh-TW" sz="2400" baseline="-2500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3340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2293" name="Group 387"/>
          <p:cNvGrpSpPr>
            <a:grpSpLocks/>
          </p:cNvGrpSpPr>
          <p:nvPr/>
        </p:nvGrpSpPr>
        <p:grpSpPr bwMode="auto">
          <a:xfrm>
            <a:off x="909638" y="2209800"/>
            <a:ext cx="8234362" cy="1316038"/>
            <a:chOff x="556" y="1253"/>
            <a:chExt cx="5187" cy="829"/>
          </a:xfrm>
        </p:grpSpPr>
        <p:grpSp>
          <p:nvGrpSpPr>
            <p:cNvPr id="12295" name="Group 96"/>
            <p:cNvGrpSpPr>
              <a:grpSpLocks/>
            </p:cNvGrpSpPr>
            <p:nvPr/>
          </p:nvGrpSpPr>
          <p:grpSpPr bwMode="auto">
            <a:xfrm>
              <a:off x="727" y="1458"/>
              <a:ext cx="4366" cy="137"/>
              <a:chOff x="727" y="1458"/>
              <a:chExt cx="4366" cy="137"/>
            </a:xfrm>
          </p:grpSpPr>
          <p:sp>
            <p:nvSpPr>
              <p:cNvPr id="12393" name="Line 58"/>
              <p:cNvSpPr>
                <a:spLocks noChangeShapeType="1"/>
              </p:cNvSpPr>
              <p:nvPr/>
            </p:nvSpPr>
            <p:spPr bwMode="auto">
              <a:xfrm>
                <a:off x="727" y="1526"/>
                <a:ext cx="436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94" name="Group 67"/>
              <p:cNvGrpSpPr>
                <a:grpSpLocks/>
              </p:cNvGrpSpPr>
              <p:nvPr/>
            </p:nvGrpSpPr>
            <p:grpSpPr bwMode="auto">
              <a:xfrm>
                <a:off x="2906" y="1458"/>
                <a:ext cx="957" cy="137"/>
                <a:chOff x="2906" y="1458"/>
                <a:chExt cx="957" cy="137"/>
              </a:xfrm>
            </p:grpSpPr>
            <p:sp>
              <p:nvSpPr>
                <p:cNvPr id="12423" name="Line 59"/>
                <p:cNvSpPr>
                  <a:spLocks noChangeShapeType="1"/>
                </p:cNvSpPr>
                <p:nvPr/>
              </p:nvSpPr>
              <p:spPr bwMode="auto">
                <a:xfrm>
                  <a:off x="290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4" name="Line 60"/>
                <p:cNvSpPr>
                  <a:spLocks noChangeShapeType="1"/>
                </p:cNvSpPr>
                <p:nvPr/>
              </p:nvSpPr>
              <p:spPr bwMode="auto">
                <a:xfrm>
                  <a:off x="3042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5" name="Line 61"/>
                <p:cNvSpPr>
                  <a:spLocks noChangeShapeType="1"/>
                </p:cNvSpPr>
                <p:nvPr/>
              </p:nvSpPr>
              <p:spPr bwMode="auto">
                <a:xfrm>
                  <a:off x="317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6" name="Line 62"/>
                <p:cNvSpPr>
                  <a:spLocks noChangeShapeType="1"/>
                </p:cNvSpPr>
                <p:nvPr/>
              </p:nvSpPr>
              <p:spPr bwMode="auto">
                <a:xfrm>
                  <a:off x="331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7" name="Line 63"/>
                <p:cNvSpPr>
                  <a:spLocks noChangeShapeType="1"/>
                </p:cNvSpPr>
                <p:nvPr/>
              </p:nvSpPr>
              <p:spPr bwMode="auto">
                <a:xfrm>
                  <a:off x="345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8" name="Line 64"/>
                <p:cNvSpPr>
                  <a:spLocks noChangeShapeType="1"/>
                </p:cNvSpPr>
                <p:nvPr/>
              </p:nvSpPr>
              <p:spPr bwMode="auto">
                <a:xfrm>
                  <a:off x="358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9" name="Line 65"/>
                <p:cNvSpPr>
                  <a:spLocks noChangeShapeType="1"/>
                </p:cNvSpPr>
                <p:nvPr/>
              </p:nvSpPr>
              <p:spPr bwMode="auto">
                <a:xfrm>
                  <a:off x="372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30" name="Line 66"/>
                <p:cNvSpPr>
                  <a:spLocks noChangeShapeType="1"/>
                </p:cNvSpPr>
                <p:nvPr/>
              </p:nvSpPr>
              <p:spPr bwMode="auto">
                <a:xfrm>
                  <a:off x="386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2395" name="Line 68"/>
              <p:cNvSpPr>
                <a:spLocks noChangeShapeType="1"/>
              </p:cNvSpPr>
              <p:nvPr/>
            </p:nvSpPr>
            <p:spPr bwMode="auto">
              <a:xfrm>
                <a:off x="509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96" name="Group 77"/>
              <p:cNvGrpSpPr>
                <a:grpSpLocks/>
              </p:cNvGrpSpPr>
              <p:nvPr/>
            </p:nvGrpSpPr>
            <p:grpSpPr bwMode="auto">
              <a:xfrm>
                <a:off x="4000" y="1458"/>
                <a:ext cx="957" cy="137"/>
                <a:chOff x="4000" y="1458"/>
                <a:chExt cx="957" cy="137"/>
              </a:xfrm>
            </p:grpSpPr>
            <p:sp>
              <p:nvSpPr>
                <p:cNvPr id="12415" name="Line 69"/>
                <p:cNvSpPr>
                  <a:spLocks noChangeShapeType="1"/>
                </p:cNvSpPr>
                <p:nvPr/>
              </p:nvSpPr>
              <p:spPr bwMode="auto">
                <a:xfrm>
                  <a:off x="400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6" name="Line 70"/>
                <p:cNvSpPr>
                  <a:spLocks noChangeShapeType="1"/>
                </p:cNvSpPr>
                <p:nvPr/>
              </p:nvSpPr>
              <p:spPr bwMode="auto">
                <a:xfrm>
                  <a:off x="413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7" name="Line 71"/>
                <p:cNvSpPr>
                  <a:spLocks noChangeShapeType="1"/>
                </p:cNvSpPr>
                <p:nvPr/>
              </p:nvSpPr>
              <p:spPr bwMode="auto">
                <a:xfrm>
                  <a:off x="427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8" name="Line 72"/>
                <p:cNvSpPr>
                  <a:spLocks noChangeShapeType="1"/>
                </p:cNvSpPr>
                <p:nvPr/>
              </p:nvSpPr>
              <p:spPr bwMode="auto">
                <a:xfrm>
                  <a:off x="441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9" name="Line 73"/>
                <p:cNvSpPr>
                  <a:spLocks noChangeShapeType="1"/>
                </p:cNvSpPr>
                <p:nvPr/>
              </p:nvSpPr>
              <p:spPr bwMode="auto">
                <a:xfrm>
                  <a:off x="454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0" name="Line 74"/>
                <p:cNvSpPr>
                  <a:spLocks noChangeShapeType="1"/>
                </p:cNvSpPr>
                <p:nvPr/>
              </p:nvSpPr>
              <p:spPr bwMode="auto">
                <a:xfrm>
                  <a:off x="468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1" name="Line 75"/>
                <p:cNvSpPr>
                  <a:spLocks noChangeShapeType="1"/>
                </p:cNvSpPr>
                <p:nvPr/>
              </p:nvSpPr>
              <p:spPr bwMode="auto">
                <a:xfrm>
                  <a:off x="482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22" name="Line 76"/>
                <p:cNvSpPr>
                  <a:spLocks noChangeShapeType="1"/>
                </p:cNvSpPr>
                <p:nvPr/>
              </p:nvSpPr>
              <p:spPr bwMode="auto">
                <a:xfrm>
                  <a:off x="495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97" name="Group 86"/>
              <p:cNvGrpSpPr>
                <a:grpSpLocks/>
              </p:cNvGrpSpPr>
              <p:nvPr/>
            </p:nvGrpSpPr>
            <p:grpSpPr bwMode="auto">
              <a:xfrm>
                <a:off x="1820" y="1458"/>
                <a:ext cx="949" cy="137"/>
                <a:chOff x="1820" y="1458"/>
                <a:chExt cx="949" cy="137"/>
              </a:xfrm>
            </p:grpSpPr>
            <p:sp>
              <p:nvSpPr>
                <p:cNvPr id="12407" name="Line 78"/>
                <p:cNvSpPr>
                  <a:spLocks noChangeShapeType="1"/>
                </p:cNvSpPr>
                <p:nvPr/>
              </p:nvSpPr>
              <p:spPr bwMode="auto">
                <a:xfrm>
                  <a:off x="182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8" name="Line 79"/>
                <p:cNvSpPr>
                  <a:spLocks noChangeShapeType="1"/>
                </p:cNvSpPr>
                <p:nvPr/>
              </p:nvSpPr>
              <p:spPr bwMode="auto">
                <a:xfrm>
                  <a:off x="195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9" name="Line 80"/>
                <p:cNvSpPr>
                  <a:spLocks noChangeShapeType="1"/>
                </p:cNvSpPr>
                <p:nvPr/>
              </p:nvSpPr>
              <p:spPr bwMode="auto">
                <a:xfrm>
                  <a:off x="209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0" name="Line 81"/>
                <p:cNvSpPr>
                  <a:spLocks noChangeShapeType="1"/>
                </p:cNvSpPr>
                <p:nvPr/>
              </p:nvSpPr>
              <p:spPr bwMode="auto">
                <a:xfrm>
                  <a:off x="2231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1" name="Line 82"/>
                <p:cNvSpPr>
                  <a:spLocks noChangeShapeType="1"/>
                </p:cNvSpPr>
                <p:nvPr/>
              </p:nvSpPr>
              <p:spPr bwMode="auto">
                <a:xfrm>
                  <a:off x="236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2" name="Line 83"/>
                <p:cNvSpPr>
                  <a:spLocks noChangeShapeType="1"/>
                </p:cNvSpPr>
                <p:nvPr/>
              </p:nvSpPr>
              <p:spPr bwMode="auto">
                <a:xfrm>
                  <a:off x="250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3" name="Line 84"/>
                <p:cNvSpPr>
                  <a:spLocks noChangeShapeType="1"/>
                </p:cNvSpPr>
                <p:nvPr/>
              </p:nvSpPr>
              <p:spPr bwMode="auto">
                <a:xfrm>
                  <a:off x="2632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14" name="Line 85"/>
                <p:cNvSpPr>
                  <a:spLocks noChangeShapeType="1"/>
                </p:cNvSpPr>
                <p:nvPr/>
              </p:nvSpPr>
              <p:spPr bwMode="auto">
                <a:xfrm>
                  <a:off x="276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98" name="Group 95"/>
              <p:cNvGrpSpPr>
                <a:grpSpLocks/>
              </p:cNvGrpSpPr>
              <p:nvPr/>
            </p:nvGrpSpPr>
            <p:grpSpPr bwMode="auto">
              <a:xfrm>
                <a:off x="727" y="1458"/>
                <a:ext cx="957" cy="137"/>
                <a:chOff x="727" y="1458"/>
                <a:chExt cx="957" cy="137"/>
              </a:xfrm>
            </p:grpSpPr>
            <p:sp>
              <p:nvSpPr>
                <p:cNvPr id="12399" name="Line 87"/>
                <p:cNvSpPr>
                  <a:spLocks noChangeShapeType="1"/>
                </p:cNvSpPr>
                <p:nvPr/>
              </p:nvSpPr>
              <p:spPr bwMode="auto">
                <a:xfrm>
                  <a:off x="72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0" name="Line 88"/>
                <p:cNvSpPr>
                  <a:spLocks noChangeShapeType="1"/>
                </p:cNvSpPr>
                <p:nvPr/>
              </p:nvSpPr>
              <p:spPr bwMode="auto">
                <a:xfrm>
                  <a:off x="86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1" name="Line 89"/>
                <p:cNvSpPr>
                  <a:spLocks noChangeShapeType="1"/>
                </p:cNvSpPr>
                <p:nvPr/>
              </p:nvSpPr>
              <p:spPr bwMode="auto">
                <a:xfrm>
                  <a:off x="100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2" name="Line 90"/>
                <p:cNvSpPr>
                  <a:spLocks noChangeShapeType="1"/>
                </p:cNvSpPr>
                <p:nvPr/>
              </p:nvSpPr>
              <p:spPr bwMode="auto">
                <a:xfrm>
                  <a:off x="113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3" name="Line 91"/>
                <p:cNvSpPr>
                  <a:spLocks noChangeShapeType="1"/>
                </p:cNvSpPr>
                <p:nvPr/>
              </p:nvSpPr>
              <p:spPr bwMode="auto">
                <a:xfrm>
                  <a:off x="127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4" name="Line 92"/>
                <p:cNvSpPr>
                  <a:spLocks noChangeShapeType="1"/>
                </p:cNvSpPr>
                <p:nvPr/>
              </p:nvSpPr>
              <p:spPr bwMode="auto">
                <a:xfrm>
                  <a:off x="141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5" name="Line 93"/>
                <p:cNvSpPr>
                  <a:spLocks noChangeShapeType="1"/>
                </p:cNvSpPr>
                <p:nvPr/>
              </p:nvSpPr>
              <p:spPr bwMode="auto">
                <a:xfrm>
                  <a:off x="154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406" name="Line 94"/>
                <p:cNvSpPr>
                  <a:spLocks noChangeShapeType="1"/>
                </p:cNvSpPr>
                <p:nvPr/>
              </p:nvSpPr>
              <p:spPr bwMode="auto">
                <a:xfrm>
                  <a:off x="168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2296" name="Rectangle 97"/>
            <p:cNvSpPr>
              <a:spLocks noChangeArrowheads="1"/>
            </p:cNvSpPr>
            <p:nvPr/>
          </p:nvSpPr>
          <p:spPr bwMode="auto">
            <a:xfrm>
              <a:off x="2803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297" name="Rectangle 98"/>
            <p:cNvSpPr>
              <a:spLocks noChangeArrowheads="1"/>
            </p:cNvSpPr>
            <p:nvPr/>
          </p:nvSpPr>
          <p:spPr bwMode="auto">
            <a:xfrm>
              <a:off x="288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TW" sz="1600"/>
            </a:p>
          </p:txBody>
        </p:sp>
        <p:sp>
          <p:nvSpPr>
            <p:cNvPr id="12298" name="Rectangle 99"/>
            <p:cNvSpPr>
              <a:spLocks noChangeArrowheads="1"/>
            </p:cNvSpPr>
            <p:nvPr/>
          </p:nvSpPr>
          <p:spPr bwMode="auto">
            <a:xfrm>
              <a:off x="2948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299" name="Rectangle 100"/>
            <p:cNvSpPr>
              <a:spLocks noChangeArrowheads="1"/>
            </p:cNvSpPr>
            <p:nvPr/>
          </p:nvSpPr>
          <p:spPr bwMode="auto">
            <a:xfrm>
              <a:off x="3077" y="1253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00" name="Rectangle 101"/>
            <p:cNvSpPr>
              <a:spLocks noChangeArrowheads="1"/>
            </p:cNvSpPr>
            <p:nvPr/>
          </p:nvSpPr>
          <p:spPr bwMode="auto">
            <a:xfrm>
              <a:off x="3162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2301" name="Rectangle 102"/>
            <p:cNvSpPr>
              <a:spLocks noChangeArrowheads="1"/>
            </p:cNvSpPr>
            <p:nvPr/>
          </p:nvSpPr>
          <p:spPr bwMode="auto">
            <a:xfrm>
              <a:off x="322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02" name="Rectangle 103"/>
            <p:cNvSpPr>
              <a:spLocks noChangeArrowheads="1"/>
            </p:cNvSpPr>
            <p:nvPr/>
          </p:nvSpPr>
          <p:spPr bwMode="auto">
            <a:xfrm>
              <a:off x="3350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03" name="Rectangle 104"/>
            <p:cNvSpPr>
              <a:spLocks noChangeArrowheads="1"/>
            </p:cNvSpPr>
            <p:nvPr/>
          </p:nvSpPr>
          <p:spPr bwMode="auto">
            <a:xfrm>
              <a:off x="3436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2304" name="Rectangle 105"/>
            <p:cNvSpPr>
              <a:spLocks noChangeArrowheads="1"/>
            </p:cNvSpPr>
            <p:nvPr/>
          </p:nvSpPr>
          <p:spPr bwMode="auto">
            <a:xfrm>
              <a:off x="3495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05" name="Rectangle 106"/>
            <p:cNvSpPr>
              <a:spLocks noChangeArrowheads="1"/>
            </p:cNvSpPr>
            <p:nvPr/>
          </p:nvSpPr>
          <p:spPr bwMode="auto">
            <a:xfrm>
              <a:off x="3624" y="1253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06" name="Rectangle 107"/>
            <p:cNvSpPr>
              <a:spLocks noChangeArrowheads="1"/>
            </p:cNvSpPr>
            <p:nvPr/>
          </p:nvSpPr>
          <p:spPr bwMode="auto">
            <a:xfrm>
              <a:off x="370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2307" name="Rectangle 108"/>
            <p:cNvSpPr>
              <a:spLocks noChangeArrowheads="1"/>
            </p:cNvSpPr>
            <p:nvPr/>
          </p:nvSpPr>
          <p:spPr bwMode="auto">
            <a:xfrm>
              <a:off x="3769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08" name="Rectangle 109"/>
            <p:cNvSpPr>
              <a:spLocks noChangeArrowheads="1"/>
            </p:cNvSpPr>
            <p:nvPr/>
          </p:nvSpPr>
          <p:spPr bwMode="auto">
            <a:xfrm>
              <a:off x="3897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09" name="Rectangle 110"/>
            <p:cNvSpPr>
              <a:spLocks noChangeArrowheads="1"/>
            </p:cNvSpPr>
            <p:nvPr/>
          </p:nvSpPr>
          <p:spPr bwMode="auto">
            <a:xfrm>
              <a:off x="3982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2310" name="Rectangle 111"/>
            <p:cNvSpPr>
              <a:spLocks noChangeArrowheads="1"/>
            </p:cNvSpPr>
            <p:nvPr/>
          </p:nvSpPr>
          <p:spPr bwMode="auto">
            <a:xfrm>
              <a:off x="404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11" name="Rectangle 112"/>
            <p:cNvSpPr>
              <a:spLocks noChangeArrowheads="1"/>
            </p:cNvSpPr>
            <p:nvPr/>
          </p:nvSpPr>
          <p:spPr bwMode="auto">
            <a:xfrm>
              <a:off x="4102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12" name="Rectangle 113"/>
            <p:cNvSpPr>
              <a:spLocks noChangeArrowheads="1"/>
            </p:cNvSpPr>
            <p:nvPr/>
          </p:nvSpPr>
          <p:spPr bwMode="auto">
            <a:xfrm>
              <a:off x="4230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2313" name="Rectangle 114"/>
            <p:cNvSpPr>
              <a:spLocks noChangeArrowheads="1"/>
            </p:cNvSpPr>
            <p:nvPr/>
          </p:nvSpPr>
          <p:spPr bwMode="auto">
            <a:xfrm>
              <a:off x="434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14" name="Rectangle 115"/>
            <p:cNvSpPr>
              <a:spLocks noChangeArrowheads="1"/>
            </p:cNvSpPr>
            <p:nvPr/>
          </p:nvSpPr>
          <p:spPr bwMode="auto">
            <a:xfrm>
              <a:off x="4376" y="1253"/>
              <a:ext cx="34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15" name="Rectangle 116"/>
            <p:cNvSpPr>
              <a:spLocks noChangeArrowheads="1"/>
            </p:cNvSpPr>
            <p:nvPr/>
          </p:nvSpPr>
          <p:spPr bwMode="auto">
            <a:xfrm>
              <a:off x="4504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2316" name="Rectangle 117"/>
            <p:cNvSpPr>
              <a:spLocks noChangeArrowheads="1"/>
            </p:cNvSpPr>
            <p:nvPr/>
          </p:nvSpPr>
          <p:spPr bwMode="auto">
            <a:xfrm>
              <a:off x="4615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17" name="Rectangle 118"/>
            <p:cNvSpPr>
              <a:spLocks noChangeArrowheads="1"/>
            </p:cNvSpPr>
            <p:nvPr/>
          </p:nvSpPr>
          <p:spPr bwMode="auto">
            <a:xfrm>
              <a:off x="4649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18" name="Rectangle 119"/>
            <p:cNvSpPr>
              <a:spLocks noChangeArrowheads="1"/>
            </p:cNvSpPr>
            <p:nvPr/>
          </p:nvSpPr>
          <p:spPr bwMode="auto">
            <a:xfrm>
              <a:off x="4777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2319" name="Rectangle 120"/>
            <p:cNvSpPr>
              <a:spLocks noChangeArrowheads="1"/>
            </p:cNvSpPr>
            <p:nvPr/>
          </p:nvSpPr>
          <p:spPr bwMode="auto">
            <a:xfrm>
              <a:off x="4888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20" name="Rectangle 121"/>
            <p:cNvSpPr>
              <a:spLocks noChangeArrowheads="1"/>
            </p:cNvSpPr>
            <p:nvPr/>
          </p:nvSpPr>
          <p:spPr bwMode="auto">
            <a:xfrm>
              <a:off x="4914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21" name="Rectangle 122"/>
            <p:cNvSpPr>
              <a:spLocks noChangeArrowheads="1"/>
            </p:cNvSpPr>
            <p:nvPr/>
          </p:nvSpPr>
          <p:spPr bwMode="auto">
            <a:xfrm>
              <a:off x="5042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2322" name="Rectangle 123"/>
            <p:cNvSpPr>
              <a:spLocks noChangeArrowheads="1"/>
            </p:cNvSpPr>
            <p:nvPr/>
          </p:nvSpPr>
          <p:spPr bwMode="auto">
            <a:xfrm>
              <a:off x="5153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23" name="Rectangle 124"/>
            <p:cNvSpPr>
              <a:spLocks noChangeArrowheads="1"/>
            </p:cNvSpPr>
            <p:nvPr/>
          </p:nvSpPr>
          <p:spPr bwMode="auto">
            <a:xfrm>
              <a:off x="2461" y="1253"/>
              <a:ext cx="35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24" name="Rectangle 125"/>
            <p:cNvSpPr>
              <a:spLocks noChangeArrowheads="1"/>
            </p:cNvSpPr>
            <p:nvPr/>
          </p:nvSpPr>
          <p:spPr bwMode="auto">
            <a:xfrm>
              <a:off x="259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25" name="Rectangle 126"/>
            <p:cNvSpPr>
              <a:spLocks noChangeArrowheads="1"/>
            </p:cNvSpPr>
            <p:nvPr/>
          </p:nvSpPr>
          <p:spPr bwMode="auto">
            <a:xfrm>
              <a:off x="264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2326" name="Rectangle 127"/>
            <p:cNvSpPr>
              <a:spLocks noChangeArrowheads="1"/>
            </p:cNvSpPr>
            <p:nvPr/>
          </p:nvSpPr>
          <p:spPr bwMode="auto">
            <a:xfrm>
              <a:off x="270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27" name="Rectangle 128"/>
            <p:cNvSpPr>
              <a:spLocks noChangeArrowheads="1"/>
            </p:cNvSpPr>
            <p:nvPr/>
          </p:nvSpPr>
          <p:spPr bwMode="auto">
            <a:xfrm>
              <a:off x="2188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28" name="Rectangle 129"/>
            <p:cNvSpPr>
              <a:spLocks noChangeArrowheads="1"/>
            </p:cNvSpPr>
            <p:nvPr/>
          </p:nvSpPr>
          <p:spPr bwMode="auto">
            <a:xfrm>
              <a:off x="2316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29" name="Rectangle 130"/>
            <p:cNvSpPr>
              <a:spLocks noChangeArrowheads="1"/>
            </p:cNvSpPr>
            <p:nvPr/>
          </p:nvSpPr>
          <p:spPr bwMode="auto">
            <a:xfrm>
              <a:off x="2376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2330" name="Rectangle 131"/>
            <p:cNvSpPr>
              <a:spLocks noChangeArrowheads="1"/>
            </p:cNvSpPr>
            <p:nvPr/>
          </p:nvSpPr>
          <p:spPr bwMode="auto">
            <a:xfrm>
              <a:off x="2427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31" name="Rectangle 132"/>
            <p:cNvSpPr>
              <a:spLocks noChangeArrowheads="1"/>
            </p:cNvSpPr>
            <p:nvPr/>
          </p:nvSpPr>
          <p:spPr bwMode="auto">
            <a:xfrm>
              <a:off x="1923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32" name="Rectangle 133"/>
            <p:cNvSpPr>
              <a:spLocks noChangeArrowheads="1"/>
            </p:cNvSpPr>
            <p:nvPr/>
          </p:nvSpPr>
          <p:spPr bwMode="auto">
            <a:xfrm>
              <a:off x="2051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33" name="Rectangle 134"/>
            <p:cNvSpPr>
              <a:spLocks noChangeArrowheads="1"/>
            </p:cNvSpPr>
            <p:nvPr/>
          </p:nvSpPr>
          <p:spPr bwMode="auto">
            <a:xfrm>
              <a:off x="2111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2334" name="Rectangle 135"/>
            <p:cNvSpPr>
              <a:spLocks noChangeArrowheads="1"/>
            </p:cNvSpPr>
            <p:nvPr/>
          </p:nvSpPr>
          <p:spPr bwMode="auto">
            <a:xfrm>
              <a:off x="216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35" name="Rectangle 136"/>
            <p:cNvSpPr>
              <a:spLocks noChangeArrowheads="1"/>
            </p:cNvSpPr>
            <p:nvPr/>
          </p:nvSpPr>
          <p:spPr bwMode="auto">
            <a:xfrm>
              <a:off x="1649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36" name="Rectangle 137"/>
            <p:cNvSpPr>
              <a:spLocks noChangeArrowheads="1"/>
            </p:cNvSpPr>
            <p:nvPr/>
          </p:nvSpPr>
          <p:spPr bwMode="auto">
            <a:xfrm>
              <a:off x="1778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37" name="Rectangle 138"/>
            <p:cNvSpPr>
              <a:spLocks noChangeArrowheads="1"/>
            </p:cNvSpPr>
            <p:nvPr/>
          </p:nvSpPr>
          <p:spPr bwMode="auto">
            <a:xfrm>
              <a:off x="1837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2338" name="Rectangle 139"/>
            <p:cNvSpPr>
              <a:spLocks noChangeArrowheads="1"/>
            </p:cNvSpPr>
            <p:nvPr/>
          </p:nvSpPr>
          <p:spPr bwMode="auto">
            <a:xfrm>
              <a:off x="1889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39" name="Rectangle 140"/>
            <p:cNvSpPr>
              <a:spLocks noChangeArrowheads="1"/>
            </p:cNvSpPr>
            <p:nvPr/>
          </p:nvSpPr>
          <p:spPr bwMode="auto">
            <a:xfrm>
              <a:off x="1376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40" name="Rectangle 141"/>
            <p:cNvSpPr>
              <a:spLocks noChangeArrowheads="1"/>
            </p:cNvSpPr>
            <p:nvPr/>
          </p:nvSpPr>
          <p:spPr bwMode="auto">
            <a:xfrm>
              <a:off x="147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41" name="Rectangle 142"/>
            <p:cNvSpPr>
              <a:spLocks noChangeArrowheads="1"/>
            </p:cNvSpPr>
            <p:nvPr/>
          </p:nvSpPr>
          <p:spPr bwMode="auto">
            <a:xfrm>
              <a:off x="1530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2342" name="Rectangle 143"/>
            <p:cNvSpPr>
              <a:spLocks noChangeArrowheads="1"/>
            </p:cNvSpPr>
            <p:nvPr/>
          </p:nvSpPr>
          <p:spPr bwMode="auto">
            <a:xfrm>
              <a:off x="164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43" name="Rectangle 144"/>
            <p:cNvSpPr>
              <a:spLocks noChangeArrowheads="1"/>
            </p:cNvSpPr>
            <p:nvPr/>
          </p:nvSpPr>
          <p:spPr bwMode="auto">
            <a:xfrm>
              <a:off x="1103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44" name="Rectangle 145"/>
            <p:cNvSpPr>
              <a:spLocks noChangeArrowheads="1"/>
            </p:cNvSpPr>
            <p:nvPr/>
          </p:nvSpPr>
          <p:spPr bwMode="auto">
            <a:xfrm>
              <a:off x="1197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45" name="Rectangle 146"/>
            <p:cNvSpPr>
              <a:spLocks noChangeArrowheads="1"/>
            </p:cNvSpPr>
            <p:nvPr/>
          </p:nvSpPr>
          <p:spPr bwMode="auto">
            <a:xfrm>
              <a:off x="1256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2346" name="Rectangle 147"/>
            <p:cNvSpPr>
              <a:spLocks noChangeArrowheads="1"/>
            </p:cNvSpPr>
            <p:nvPr/>
          </p:nvSpPr>
          <p:spPr bwMode="auto">
            <a:xfrm>
              <a:off x="1367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47" name="Rectangle 148"/>
            <p:cNvSpPr>
              <a:spLocks noChangeArrowheads="1"/>
            </p:cNvSpPr>
            <p:nvPr/>
          </p:nvSpPr>
          <p:spPr bwMode="auto">
            <a:xfrm>
              <a:off x="829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48" name="Rectangle 149"/>
            <p:cNvSpPr>
              <a:spLocks noChangeArrowheads="1"/>
            </p:cNvSpPr>
            <p:nvPr/>
          </p:nvSpPr>
          <p:spPr bwMode="auto">
            <a:xfrm>
              <a:off x="923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49" name="Rectangle 150"/>
            <p:cNvSpPr>
              <a:spLocks noChangeArrowheads="1"/>
            </p:cNvSpPr>
            <p:nvPr/>
          </p:nvSpPr>
          <p:spPr bwMode="auto">
            <a:xfrm>
              <a:off x="983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2350" name="Rectangle 151"/>
            <p:cNvSpPr>
              <a:spLocks noChangeArrowheads="1"/>
            </p:cNvSpPr>
            <p:nvPr/>
          </p:nvSpPr>
          <p:spPr bwMode="auto">
            <a:xfrm>
              <a:off x="1094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51" name="Rectangle 152"/>
            <p:cNvSpPr>
              <a:spLocks noChangeArrowheads="1"/>
            </p:cNvSpPr>
            <p:nvPr/>
          </p:nvSpPr>
          <p:spPr bwMode="auto">
            <a:xfrm>
              <a:off x="556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52" name="Rectangle 153"/>
            <p:cNvSpPr>
              <a:spLocks noChangeArrowheads="1"/>
            </p:cNvSpPr>
            <p:nvPr/>
          </p:nvSpPr>
          <p:spPr bwMode="auto">
            <a:xfrm>
              <a:off x="65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2353" name="Rectangle 154"/>
            <p:cNvSpPr>
              <a:spLocks noChangeArrowheads="1"/>
            </p:cNvSpPr>
            <p:nvPr/>
          </p:nvSpPr>
          <p:spPr bwMode="auto">
            <a:xfrm>
              <a:off x="709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2354" name="Rectangle 155"/>
            <p:cNvSpPr>
              <a:spLocks noChangeArrowheads="1"/>
            </p:cNvSpPr>
            <p:nvPr/>
          </p:nvSpPr>
          <p:spPr bwMode="auto">
            <a:xfrm>
              <a:off x="82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55" name="Rectangle 364"/>
            <p:cNvSpPr>
              <a:spLocks noChangeArrowheads="1"/>
            </p:cNvSpPr>
            <p:nvPr/>
          </p:nvSpPr>
          <p:spPr bwMode="auto">
            <a:xfrm>
              <a:off x="5119" y="1321"/>
              <a:ext cx="62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56" name="Rectangle 365"/>
            <p:cNvSpPr>
              <a:spLocks noChangeArrowheads="1"/>
            </p:cNvSpPr>
            <p:nvPr/>
          </p:nvSpPr>
          <p:spPr bwMode="auto">
            <a:xfrm>
              <a:off x="5205" y="1356"/>
              <a:ext cx="3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Number</a:t>
              </a:r>
              <a:endParaRPr lang="en-US" altLang="zh-TW" sz="1600"/>
            </a:p>
          </p:txBody>
        </p:sp>
        <p:sp>
          <p:nvSpPr>
            <p:cNvPr id="12357" name="Rectangle 366"/>
            <p:cNvSpPr>
              <a:spLocks noChangeArrowheads="1"/>
            </p:cNvSpPr>
            <p:nvPr/>
          </p:nvSpPr>
          <p:spPr bwMode="auto">
            <a:xfrm>
              <a:off x="5615" y="135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2358" name="Rectangle 367"/>
            <p:cNvSpPr>
              <a:spLocks noChangeArrowheads="1"/>
            </p:cNvSpPr>
            <p:nvPr/>
          </p:nvSpPr>
          <p:spPr bwMode="auto">
            <a:xfrm>
              <a:off x="5205" y="1484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format</a:t>
              </a:r>
              <a:endParaRPr lang="en-US" altLang="zh-TW" sz="1600"/>
            </a:p>
          </p:txBody>
        </p:sp>
        <p:sp>
          <p:nvSpPr>
            <p:cNvPr id="12359" name="Rectangle 368"/>
            <p:cNvSpPr>
              <a:spLocks noChangeArrowheads="1"/>
            </p:cNvSpPr>
            <p:nvPr/>
          </p:nvSpPr>
          <p:spPr bwMode="auto">
            <a:xfrm>
              <a:off x="5529" y="148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grpSp>
          <p:nvGrpSpPr>
            <p:cNvPr id="12360" name="Group 386"/>
            <p:cNvGrpSpPr>
              <a:grpSpLocks/>
            </p:cNvGrpSpPr>
            <p:nvPr/>
          </p:nvGrpSpPr>
          <p:grpSpPr bwMode="auto">
            <a:xfrm>
              <a:off x="621" y="1680"/>
              <a:ext cx="5076" cy="402"/>
              <a:chOff x="624" y="1885"/>
              <a:chExt cx="5076" cy="402"/>
            </a:xfrm>
          </p:grpSpPr>
          <p:sp>
            <p:nvSpPr>
              <p:cNvPr id="12361" name="Rectangle 9"/>
              <p:cNvSpPr>
                <a:spLocks noChangeArrowheads="1"/>
              </p:cNvSpPr>
              <p:nvPr/>
            </p:nvSpPr>
            <p:spPr bwMode="auto">
              <a:xfrm>
                <a:off x="5393" y="2005"/>
                <a:ext cx="145" cy="2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grpSp>
            <p:nvGrpSpPr>
              <p:cNvPr id="12362" name="Group 172"/>
              <p:cNvGrpSpPr>
                <a:grpSpLocks/>
              </p:cNvGrpSpPr>
              <p:nvPr/>
            </p:nvGrpSpPr>
            <p:grpSpPr bwMode="auto">
              <a:xfrm>
                <a:off x="1923" y="2005"/>
                <a:ext cx="1983" cy="213"/>
                <a:chOff x="1923" y="2005"/>
                <a:chExt cx="1983" cy="213"/>
              </a:xfrm>
            </p:grpSpPr>
            <p:sp>
              <p:nvSpPr>
                <p:cNvPr id="12377" name="Oval 156"/>
                <p:cNvSpPr>
                  <a:spLocks noChangeArrowheads="1"/>
                </p:cNvSpPr>
                <p:nvPr/>
              </p:nvSpPr>
              <p:spPr bwMode="auto">
                <a:xfrm>
                  <a:off x="1923" y="2005"/>
                  <a:ext cx="68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78" name="Oval 157"/>
                <p:cNvSpPr>
                  <a:spLocks noChangeArrowheads="1"/>
                </p:cNvSpPr>
                <p:nvPr/>
              </p:nvSpPr>
              <p:spPr bwMode="auto">
                <a:xfrm>
                  <a:off x="2051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79" name="Oval 158"/>
                <p:cNvSpPr>
                  <a:spLocks noChangeArrowheads="1"/>
                </p:cNvSpPr>
                <p:nvPr/>
              </p:nvSpPr>
              <p:spPr bwMode="auto">
                <a:xfrm>
                  <a:off x="2188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0" name="Oval 159"/>
                <p:cNvSpPr>
                  <a:spLocks noChangeArrowheads="1"/>
                </p:cNvSpPr>
                <p:nvPr/>
              </p:nvSpPr>
              <p:spPr bwMode="auto">
                <a:xfrm>
                  <a:off x="2325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1" name="Oval 160"/>
                <p:cNvSpPr>
                  <a:spLocks noChangeArrowheads="1"/>
                </p:cNvSpPr>
                <p:nvPr/>
              </p:nvSpPr>
              <p:spPr bwMode="auto">
                <a:xfrm>
                  <a:off x="2461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2" name="Oval 161"/>
                <p:cNvSpPr>
                  <a:spLocks noChangeArrowheads="1"/>
                </p:cNvSpPr>
                <p:nvPr/>
              </p:nvSpPr>
              <p:spPr bwMode="auto">
                <a:xfrm>
                  <a:off x="2598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3" name="Oval 162"/>
                <p:cNvSpPr>
                  <a:spLocks noChangeArrowheads="1"/>
                </p:cNvSpPr>
                <p:nvPr/>
              </p:nvSpPr>
              <p:spPr bwMode="auto">
                <a:xfrm>
                  <a:off x="2735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4" name="Oval 163"/>
                <p:cNvSpPr>
                  <a:spLocks noChangeArrowheads="1"/>
                </p:cNvSpPr>
                <p:nvPr/>
              </p:nvSpPr>
              <p:spPr bwMode="auto">
                <a:xfrm>
                  <a:off x="2872" y="2005"/>
                  <a:ext cx="76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5" name="Oval 164"/>
                <p:cNvSpPr>
                  <a:spLocks noChangeArrowheads="1"/>
                </p:cNvSpPr>
                <p:nvPr/>
              </p:nvSpPr>
              <p:spPr bwMode="auto">
                <a:xfrm>
                  <a:off x="3008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6" name="Oval 165"/>
                <p:cNvSpPr>
                  <a:spLocks noChangeArrowheads="1"/>
                </p:cNvSpPr>
                <p:nvPr/>
              </p:nvSpPr>
              <p:spPr bwMode="auto">
                <a:xfrm>
                  <a:off x="3145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7" name="Oval 166"/>
                <p:cNvSpPr>
                  <a:spLocks noChangeArrowheads="1"/>
                </p:cNvSpPr>
                <p:nvPr/>
              </p:nvSpPr>
              <p:spPr bwMode="auto">
                <a:xfrm>
                  <a:off x="3282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8" name="Oval 167"/>
                <p:cNvSpPr>
                  <a:spLocks noChangeArrowheads="1"/>
                </p:cNvSpPr>
                <p:nvPr/>
              </p:nvSpPr>
              <p:spPr bwMode="auto">
                <a:xfrm>
                  <a:off x="3418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89" name="Oval 168"/>
                <p:cNvSpPr>
                  <a:spLocks noChangeArrowheads="1"/>
                </p:cNvSpPr>
                <p:nvPr/>
              </p:nvSpPr>
              <p:spPr bwMode="auto">
                <a:xfrm>
                  <a:off x="3555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90" name="Oval 169"/>
                <p:cNvSpPr>
                  <a:spLocks noChangeArrowheads="1"/>
                </p:cNvSpPr>
                <p:nvPr/>
              </p:nvSpPr>
              <p:spPr bwMode="auto">
                <a:xfrm>
                  <a:off x="3692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91" name="Oval 170"/>
                <p:cNvSpPr>
                  <a:spLocks noChangeArrowheads="1"/>
                </p:cNvSpPr>
                <p:nvPr/>
              </p:nvSpPr>
              <p:spPr bwMode="auto">
                <a:xfrm>
                  <a:off x="3829" y="2005"/>
                  <a:ext cx="77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2392" name="Oval 171"/>
                <p:cNvSpPr>
                  <a:spLocks noChangeArrowheads="1"/>
                </p:cNvSpPr>
                <p:nvPr/>
              </p:nvSpPr>
              <p:spPr bwMode="auto">
                <a:xfrm>
                  <a:off x="2872" y="2141"/>
                  <a:ext cx="76" cy="77"/>
                </a:xfrm>
                <a:prstGeom prst="ellipse">
                  <a:avLst/>
                </a:prstGeom>
                <a:solidFill>
                  <a:srgbClr val="3366FF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12363" name="Rectangle 249"/>
              <p:cNvSpPr>
                <a:spLocks noChangeArrowheads="1"/>
              </p:cNvSpPr>
              <p:nvPr/>
            </p:nvSpPr>
            <p:spPr bwMode="auto">
              <a:xfrm>
                <a:off x="624" y="1936"/>
                <a:ext cx="15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64" name="Rectangle 250"/>
              <p:cNvSpPr>
                <a:spLocks noChangeArrowheads="1"/>
              </p:cNvSpPr>
              <p:nvPr/>
            </p:nvSpPr>
            <p:spPr bwMode="auto">
              <a:xfrm>
                <a:off x="709" y="1988"/>
                <a:ext cx="42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Signed</a:t>
                </a:r>
                <a:endParaRPr lang="en-US" altLang="zh-TW" sz="1600"/>
              </a:p>
            </p:txBody>
          </p:sp>
          <p:sp>
            <p:nvSpPr>
              <p:cNvPr id="12365" name="Rectangle 251"/>
              <p:cNvSpPr>
                <a:spLocks noChangeArrowheads="1"/>
              </p:cNvSpPr>
              <p:nvPr/>
            </p:nvSpPr>
            <p:spPr bwMode="auto">
              <a:xfrm>
                <a:off x="1137" y="1988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-</a:t>
                </a:r>
                <a:endParaRPr lang="en-US" altLang="zh-TW" sz="1600"/>
              </a:p>
            </p:txBody>
          </p:sp>
          <p:sp>
            <p:nvSpPr>
              <p:cNvPr id="12366" name="Rectangle 252"/>
              <p:cNvSpPr>
                <a:spLocks noChangeArrowheads="1"/>
              </p:cNvSpPr>
              <p:nvPr/>
            </p:nvSpPr>
            <p:spPr bwMode="auto">
              <a:xfrm>
                <a:off x="1179" y="1988"/>
                <a:ext cx="63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magnitude</a:t>
                </a:r>
                <a:endParaRPr lang="en-US" altLang="zh-TW" sz="1600"/>
              </a:p>
            </p:txBody>
          </p:sp>
          <p:sp>
            <p:nvSpPr>
              <p:cNvPr id="12367" name="Rectangle 253"/>
              <p:cNvSpPr>
                <a:spLocks noChangeArrowheads="1"/>
              </p:cNvSpPr>
              <p:nvPr/>
            </p:nvSpPr>
            <p:spPr bwMode="auto">
              <a:xfrm>
                <a:off x="1820" y="1988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2368" name="Rectangle 311"/>
              <p:cNvSpPr>
                <a:spLocks noChangeArrowheads="1"/>
              </p:cNvSpPr>
              <p:nvPr/>
            </p:nvSpPr>
            <p:spPr bwMode="auto">
              <a:xfrm>
                <a:off x="1855" y="1936"/>
                <a:ext cx="2119" cy="351"/>
              </a:xfrm>
              <a:prstGeom prst="rect">
                <a:avLst/>
              </a:prstGeom>
              <a:noFill/>
              <a:ln w="142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69" name="Rectangle 334"/>
              <p:cNvSpPr>
                <a:spLocks noChangeArrowheads="1"/>
              </p:cNvSpPr>
              <p:nvPr/>
            </p:nvSpPr>
            <p:spPr bwMode="auto">
              <a:xfrm>
                <a:off x="5119" y="2005"/>
                <a:ext cx="145" cy="2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70" name="Rectangle 335"/>
              <p:cNvSpPr>
                <a:spLocks noChangeArrowheads="1"/>
              </p:cNvSpPr>
              <p:nvPr/>
            </p:nvSpPr>
            <p:spPr bwMode="auto">
              <a:xfrm>
                <a:off x="5119" y="2005"/>
                <a:ext cx="556" cy="213"/>
              </a:xfrm>
              <a:prstGeom prst="rect">
                <a:avLst/>
              </a:prstGeom>
              <a:noFill/>
              <a:ln w="26988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71" name="Rectangle 336"/>
              <p:cNvSpPr>
                <a:spLocks noChangeArrowheads="1"/>
              </p:cNvSpPr>
              <p:nvPr/>
            </p:nvSpPr>
            <p:spPr bwMode="auto">
              <a:xfrm>
                <a:off x="5051" y="2005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72" name="Rectangle 337"/>
              <p:cNvSpPr>
                <a:spLocks noChangeArrowheads="1"/>
              </p:cNvSpPr>
              <p:nvPr/>
            </p:nvSpPr>
            <p:spPr bwMode="auto">
              <a:xfrm>
                <a:off x="5170" y="2039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C00CC"/>
                    </a:solidFill>
                    <a:latin typeface="Symbol" panose="05050102010706020507" pitchFamily="18" charset="2"/>
                  </a:rPr>
                  <a:t>±</a:t>
                </a:r>
                <a:endParaRPr lang="en-US" altLang="zh-TW" sz="1600"/>
              </a:p>
            </p:txBody>
          </p:sp>
          <p:sp>
            <p:nvSpPr>
              <p:cNvPr id="12373" name="Rectangle 338"/>
              <p:cNvSpPr>
                <a:spLocks noChangeArrowheads="1"/>
              </p:cNvSpPr>
              <p:nvPr/>
            </p:nvSpPr>
            <p:spPr bwMode="auto">
              <a:xfrm>
                <a:off x="5222" y="203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>
                    <a:solidFill>
                      <a:srgbClr val="CC00CC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2374" name="Freeform 356"/>
              <p:cNvSpPr>
                <a:spLocks/>
              </p:cNvSpPr>
              <p:nvPr/>
            </p:nvSpPr>
            <p:spPr bwMode="auto">
              <a:xfrm>
                <a:off x="5632" y="2218"/>
                <a:ext cx="68" cy="69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69 h 69"/>
                  <a:gd name="T4" fmla="*/ 68 w 68"/>
                  <a:gd name="T5" fmla="*/ 69 h 69"/>
                  <a:gd name="T6" fmla="*/ 34 w 68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9"/>
                  <a:gd name="T14" fmla="*/ 68 w 68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9">
                    <a:moveTo>
                      <a:pt x="34" y="0"/>
                    </a:moveTo>
                    <a:lnTo>
                      <a:pt x="0" y="69"/>
                    </a:lnTo>
                    <a:lnTo>
                      <a:pt x="68" y="6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75" name="Freeform 363"/>
              <p:cNvSpPr>
                <a:spLocks/>
              </p:cNvSpPr>
              <p:nvPr/>
            </p:nvSpPr>
            <p:spPr bwMode="auto">
              <a:xfrm>
                <a:off x="5632" y="1885"/>
                <a:ext cx="68" cy="69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69 h 69"/>
                  <a:gd name="T4" fmla="*/ 68 w 68"/>
                  <a:gd name="T5" fmla="*/ 69 h 69"/>
                  <a:gd name="T6" fmla="*/ 34 w 68"/>
                  <a:gd name="T7" fmla="*/ 0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9"/>
                  <a:gd name="T14" fmla="*/ 68 w 68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9">
                    <a:moveTo>
                      <a:pt x="34" y="0"/>
                    </a:moveTo>
                    <a:lnTo>
                      <a:pt x="0" y="69"/>
                    </a:lnTo>
                    <a:lnTo>
                      <a:pt x="68" y="6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76" name="Rectangle 385"/>
              <p:cNvSpPr>
                <a:spLocks noChangeArrowheads="1"/>
              </p:cNvSpPr>
              <p:nvPr/>
            </p:nvSpPr>
            <p:spPr bwMode="auto">
              <a:xfrm>
                <a:off x="5247" y="2005"/>
                <a:ext cx="17" cy="205"/>
              </a:xfrm>
              <a:prstGeom prst="rect">
                <a:avLst/>
              </a:prstGeom>
              <a:solidFill>
                <a:srgbClr val="CC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  <p:graphicFrame>
        <p:nvGraphicFramePr>
          <p:cNvPr id="12294" name="Object 389"/>
          <p:cNvGraphicFramePr>
            <a:graphicFrameLocks noChangeAspect="1"/>
          </p:cNvGraphicFramePr>
          <p:nvPr/>
        </p:nvGraphicFramePr>
        <p:xfrm>
          <a:off x="2209800" y="44196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anose="02020500000000000000" pitchFamily="18" charset="-120"/>
              </a:rPr>
              <a:t>Fixed-point</a:t>
            </a:r>
          </a:p>
        </p:txBody>
      </p:sp>
      <p:sp>
        <p:nvSpPr>
          <p:cNvPr id="13315" name="Rectangle 388"/>
          <p:cNvSpPr>
            <a:spLocks noGrp="1" noChangeArrowheads="1"/>
          </p:cNvSpPr>
          <p:nvPr>
            <p:ph type="body" idx="1"/>
          </p:nvPr>
        </p:nvSpPr>
        <p:spPr>
          <a:xfrm>
            <a:off x="1219200" y="41148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(011.1)</a:t>
            </a:r>
            <a:r>
              <a:rPr lang="en-US" altLang="zh-TW" baseline="-25000" smtClean="0"/>
              <a:t>2</a:t>
            </a:r>
            <a:r>
              <a:rPr lang="en-US" altLang="zh-TW" smtClean="0"/>
              <a:t> = 3.5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340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3317" name="Group 387"/>
          <p:cNvGrpSpPr>
            <a:grpSpLocks/>
          </p:cNvGrpSpPr>
          <p:nvPr/>
        </p:nvGrpSpPr>
        <p:grpSpPr bwMode="auto">
          <a:xfrm>
            <a:off x="882650" y="2133600"/>
            <a:ext cx="8261350" cy="1290638"/>
            <a:chOff x="556" y="1253"/>
            <a:chExt cx="5204" cy="813"/>
          </a:xfrm>
        </p:grpSpPr>
        <p:grpSp>
          <p:nvGrpSpPr>
            <p:cNvPr id="13318" name="Group 96"/>
            <p:cNvGrpSpPr>
              <a:grpSpLocks/>
            </p:cNvGrpSpPr>
            <p:nvPr/>
          </p:nvGrpSpPr>
          <p:grpSpPr bwMode="auto">
            <a:xfrm>
              <a:off x="727" y="1458"/>
              <a:ext cx="4366" cy="137"/>
              <a:chOff x="727" y="1458"/>
              <a:chExt cx="4366" cy="137"/>
            </a:xfrm>
          </p:grpSpPr>
          <p:sp>
            <p:nvSpPr>
              <p:cNvPr id="13411" name="Line 58"/>
              <p:cNvSpPr>
                <a:spLocks noChangeShapeType="1"/>
              </p:cNvSpPr>
              <p:nvPr/>
            </p:nvSpPr>
            <p:spPr bwMode="auto">
              <a:xfrm>
                <a:off x="727" y="1526"/>
                <a:ext cx="436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3412" name="Group 67"/>
              <p:cNvGrpSpPr>
                <a:grpSpLocks/>
              </p:cNvGrpSpPr>
              <p:nvPr/>
            </p:nvGrpSpPr>
            <p:grpSpPr bwMode="auto">
              <a:xfrm>
                <a:off x="2906" y="1458"/>
                <a:ext cx="957" cy="137"/>
                <a:chOff x="2906" y="1458"/>
                <a:chExt cx="957" cy="137"/>
              </a:xfrm>
            </p:grpSpPr>
            <p:sp>
              <p:nvSpPr>
                <p:cNvPr id="13441" name="Line 59"/>
                <p:cNvSpPr>
                  <a:spLocks noChangeShapeType="1"/>
                </p:cNvSpPr>
                <p:nvPr/>
              </p:nvSpPr>
              <p:spPr bwMode="auto">
                <a:xfrm>
                  <a:off x="290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2" name="Line 60"/>
                <p:cNvSpPr>
                  <a:spLocks noChangeShapeType="1"/>
                </p:cNvSpPr>
                <p:nvPr/>
              </p:nvSpPr>
              <p:spPr bwMode="auto">
                <a:xfrm>
                  <a:off x="3042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3" name="Line 61"/>
                <p:cNvSpPr>
                  <a:spLocks noChangeShapeType="1"/>
                </p:cNvSpPr>
                <p:nvPr/>
              </p:nvSpPr>
              <p:spPr bwMode="auto">
                <a:xfrm>
                  <a:off x="317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4" name="Line 62"/>
                <p:cNvSpPr>
                  <a:spLocks noChangeShapeType="1"/>
                </p:cNvSpPr>
                <p:nvPr/>
              </p:nvSpPr>
              <p:spPr bwMode="auto">
                <a:xfrm>
                  <a:off x="331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5" name="Line 63"/>
                <p:cNvSpPr>
                  <a:spLocks noChangeShapeType="1"/>
                </p:cNvSpPr>
                <p:nvPr/>
              </p:nvSpPr>
              <p:spPr bwMode="auto">
                <a:xfrm>
                  <a:off x="345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6" name="Line 64"/>
                <p:cNvSpPr>
                  <a:spLocks noChangeShapeType="1"/>
                </p:cNvSpPr>
                <p:nvPr/>
              </p:nvSpPr>
              <p:spPr bwMode="auto">
                <a:xfrm>
                  <a:off x="358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7" name="Line 65"/>
                <p:cNvSpPr>
                  <a:spLocks noChangeShapeType="1"/>
                </p:cNvSpPr>
                <p:nvPr/>
              </p:nvSpPr>
              <p:spPr bwMode="auto">
                <a:xfrm>
                  <a:off x="372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8" name="Line 66"/>
                <p:cNvSpPr>
                  <a:spLocks noChangeShapeType="1"/>
                </p:cNvSpPr>
                <p:nvPr/>
              </p:nvSpPr>
              <p:spPr bwMode="auto">
                <a:xfrm>
                  <a:off x="386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413" name="Line 68"/>
              <p:cNvSpPr>
                <a:spLocks noChangeShapeType="1"/>
              </p:cNvSpPr>
              <p:nvPr/>
            </p:nvSpPr>
            <p:spPr bwMode="auto">
              <a:xfrm>
                <a:off x="509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3414" name="Group 77"/>
              <p:cNvGrpSpPr>
                <a:grpSpLocks/>
              </p:cNvGrpSpPr>
              <p:nvPr/>
            </p:nvGrpSpPr>
            <p:grpSpPr bwMode="auto">
              <a:xfrm>
                <a:off x="4000" y="1458"/>
                <a:ext cx="957" cy="137"/>
                <a:chOff x="4000" y="1458"/>
                <a:chExt cx="957" cy="137"/>
              </a:xfrm>
            </p:grpSpPr>
            <p:sp>
              <p:nvSpPr>
                <p:cNvPr id="13433" name="Line 69"/>
                <p:cNvSpPr>
                  <a:spLocks noChangeShapeType="1"/>
                </p:cNvSpPr>
                <p:nvPr/>
              </p:nvSpPr>
              <p:spPr bwMode="auto">
                <a:xfrm>
                  <a:off x="400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4" name="Line 70"/>
                <p:cNvSpPr>
                  <a:spLocks noChangeShapeType="1"/>
                </p:cNvSpPr>
                <p:nvPr/>
              </p:nvSpPr>
              <p:spPr bwMode="auto">
                <a:xfrm>
                  <a:off x="413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5" name="Line 71"/>
                <p:cNvSpPr>
                  <a:spLocks noChangeShapeType="1"/>
                </p:cNvSpPr>
                <p:nvPr/>
              </p:nvSpPr>
              <p:spPr bwMode="auto">
                <a:xfrm>
                  <a:off x="427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6" name="Line 72"/>
                <p:cNvSpPr>
                  <a:spLocks noChangeShapeType="1"/>
                </p:cNvSpPr>
                <p:nvPr/>
              </p:nvSpPr>
              <p:spPr bwMode="auto">
                <a:xfrm>
                  <a:off x="441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7" name="Line 73"/>
                <p:cNvSpPr>
                  <a:spLocks noChangeShapeType="1"/>
                </p:cNvSpPr>
                <p:nvPr/>
              </p:nvSpPr>
              <p:spPr bwMode="auto">
                <a:xfrm>
                  <a:off x="454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8" name="Line 74"/>
                <p:cNvSpPr>
                  <a:spLocks noChangeShapeType="1"/>
                </p:cNvSpPr>
                <p:nvPr/>
              </p:nvSpPr>
              <p:spPr bwMode="auto">
                <a:xfrm>
                  <a:off x="468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9" name="Line 75"/>
                <p:cNvSpPr>
                  <a:spLocks noChangeShapeType="1"/>
                </p:cNvSpPr>
                <p:nvPr/>
              </p:nvSpPr>
              <p:spPr bwMode="auto">
                <a:xfrm>
                  <a:off x="482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0" name="Line 76"/>
                <p:cNvSpPr>
                  <a:spLocks noChangeShapeType="1"/>
                </p:cNvSpPr>
                <p:nvPr/>
              </p:nvSpPr>
              <p:spPr bwMode="auto">
                <a:xfrm>
                  <a:off x="495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415" name="Group 86"/>
              <p:cNvGrpSpPr>
                <a:grpSpLocks/>
              </p:cNvGrpSpPr>
              <p:nvPr/>
            </p:nvGrpSpPr>
            <p:grpSpPr bwMode="auto">
              <a:xfrm>
                <a:off x="1820" y="1458"/>
                <a:ext cx="949" cy="137"/>
                <a:chOff x="1820" y="1458"/>
                <a:chExt cx="949" cy="137"/>
              </a:xfrm>
            </p:grpSpPr>
            <p:sp>
              <p:nvSpPr>
                <p:cNvPr id="13425" name="Line 78"/>
                <p:cNvSpPr>
                  <a:spLocks noChangeShapeType="1"/>
                </p:cNvSpPr>
                <p:nvPr/>
              </p:nvSpPr>
              <p:spPr bwMode="auto">
                <a:xfrm>
                  <a:off x="182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6" name="Line 79"/>
                <p:cNvSpPr>
                  <a:spLocks noChangeShapeType="1"/>
                </p:cNvSpPr>
                <p:nvPr/>
              </p:nvSpPr>
              <p:spPr bwMode="auto">
                <a:xfrm>
                  <a:off x="195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7" name="Line 80"/>
                <p:cNvSpPr>
                  <a:spLocks noChangeShapeType="1"/>
                </p:cNvSpPr>
                <p:nvPr/>
              </p:nvSpPr>
              <p:spPr bwMode="auto">
                <a:xfrm>
                  <a:off x="209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8" name="Line 81"/>
                <p:cNvSpPr>
                  <a:spLocks noChangeShapeType="1"/>
                </p:cNvSpPr>
                <p:nvPr/>
              </p:nvSpPr>
              <p:spPr bwMode="auto">
                <a:xfrm>
                  <a:off x="2231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9" name="Line 82"/>
                <p:cNvSpPr>
                  <a:spLocks noChangeShapeType="1"/>
                </p:cNvSpPr>
                <p:nvPr/>
              </p:nvSpPr>
              <p:spPr bwMode="auto">
                <a:xfrm>
                  <a:off x="236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0" name="Line 83"/>
                <p:cNvSpPr>
                  <a:spLocks noChangeShapeType="1"/>
                </p:cNvSpPr>
                <p:nvPr/>
              </p:nvSpPr>
              <p:spPr bwMode="auto">
                <a:xfrm>
                  <a:off x="250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1" name="Line 84"/>
                <p:cNvSpPr>
                  <a:spLocks noChangeShapeType="1"/>
                </p:cNvSpPr>
                <p:nvPr/>
              </p:nvSpPr>
              <p:spPr bwMode="auto">
                <a:xfrm>
                  <a:off x="2632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2" name="Line 85"/>
                <p:cNvSpPr>
                  <a:spLocks noChangeShapeType="1"/>
                </p:cNvSpPr>
                <p:nvPr/>
              </p:nvSpPr>
              <p:spPr bwMode="auto">
                <a:xfrm>
                  <a:off x="276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416" name="Group 95"/>
              <p:cNvGrpSpPr>
                <a:grpSpLocks/>
              </p:cNvGrpSpPr>
              <p:nvPr/>
            </p:nvGrpSpPr>
            <p:grpSpPr bwMode="auto">
              <a:xfrm>
                <a:off x="727" y="1458"/>
                <a:ext cx="957" cy="137"/>
                <a:chOff x="727" y="1458"/>
                <a:chExt cx="957" cy="137"/>
              </a:xfrm>
            </p:grpSpPr>
            <p:sp>
              <p:nvSpPr>
                <p:cNvPr id="13417" name="Line 87"/>
                <p:cNvSpPr>
                  <a:spLocks noChangeShapeType="1"/>
                </p:cNvSpPr>
                <p:nvPr/>
              </p:nvSpPr>
              <p:spPr bwMode="auto">
                <a:xfrm>
                  <a:off x="72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18" name="Line 88"/>
                <p:cNvSpPr>
                  <a:spLocks noChangeShapeType="1"/>
                </p:cNvSpPr>
                <p:nvPr/>
              </p:nvSpPr>
              <p:spPr bwMode="auto">
                <a:xfrm>
                  <a:off x="86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19" name="Line 89"/>
                <p:cNvSpPr>
                  <a:spLocks noChangeShapeType="1"/>
                </p:cNvSpPr>
                <p:nvPr/>
              </p:nvSpPr>
              <p:spPr bwMode="auto">
                <a:xfrm>
                  <a:off x="100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0" name="Line 90"/>
                <p:cNvSpPr>
                  <a:spLocks noChangeShapeType="1"/>
                </p:cNvSpPr>
                <p:nvPr/>
              </p:nvSpPr>
              <p:spPr bwMode="auto">
                <a:xfrm>
                  <a:off x="113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1" name="Line 91"/>
                <p:cNvSpPr>
                  <a:spLocks noChangeShapeType="1"/>
                </p:cNvSpPr>
                <p:nvPr/>
              </p:nvSpPr>
              <p:spPr bwMode="auto">
                <a:xfrm>
                  <a:off x="127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2" name="Line 92"/>
                <p:cNvSpPr>
                  <a:spLocks noChangeShapeType="1"/>
                </p:cNvSpPr>
                <p:nvPr/>
              </p:nvSpPr>
              <p:spPr bwMode="auto">
                <a:xfrm>
                  <a:off x="141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3" name="Line 93"/>
                <p:cNvSpPr>
                  <a:spLocks noChangeShapeType="1"/>
                </p:cNvSpPr>
                <p:nvPr/>
              </p:nvSpPr>
              <p:spPr bwMode="auto">
                <a:xfrm>
                  <a:off x="154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4" name="Line 94"/>
                <p:cNvSpPr>
                  <a:spLocks noChangeShapeType="1"/>
                </p:cNvSpPr>
                <p:nvPr/>
              </p:nvSpPr>
              <p:spPr bwMode="auto">
                <a:xfrm>
                  <a:off x="168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3319" name="Rectangle 97"/>
            <p:cNvSpPr>
              <a:spLocks noChangeArrowheads="1"/>
            </p:cNvSpPr>
            <p:nvPr/>
          </p:nvSpPr>
          <p:spPr bwMode="auto">
            <a:xfrm>
              <a:off x="2803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0" name="Rectangle 98"/>
            <p:cNvSpPr>
              <a:spLocks noChangeArrowheads="1"/>
            </p:cNvSpPr>
            <p:nvPr/>
          </p:nvSpPr>
          <p:spPr bwMode="auto">
            <a:xfrm>
              <a:off x="288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TW" sz="1600"/>
            </a:p>
          </p:txBody>
        </p:sp>
        <p:sp>
          <p:nvSpPr>
            <p:cNvPr id="13321" name="Rectangle 99"/>
            <p:cNvSpPr>
              <a:spLocks noChangeArrowheads="1"/>
            </p:cNvSpPr>
            <p:nvPr/>
          </p:nvSpPr>
          <p:spPr bwMode="auto">
            <a:xfrm>
              <a:off x="2948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22" name="Rectangle 100"/>
            <p:cNvSpPr>
              <a:spLocks noChangeArrowheads="1"/>
            </p:cNvSpPr>
            <p:nvPr/>
          </p:nvSpPr>
          <p:spPr bwMode="auto">
            <a:xfrm>
              <a:off x="3077" y="1253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3" name="Rectangle 101"/>
            <p:cNvSpPr>
              <a:spLocks noChangeArrowheads="1"/>
            </p:cNvSpPr>
            <p:nvPr/>
          </p:nvSpPr>
          <p:spPr bwMode="auto">
            <a:xfrm>
              <a:off x="3162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3324" name="Rectangle 102"/>
            <p:cNvSpPr>
              <a:spLocks noChangeArrowheads="1"/>
            </p:cNvSpPr>
            <p:nvPr/>
          </p:nvSpPr>
          <p:spPr bwMode="auto">
            <a:xfrm>
              <a:off x="322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25" name="Rectangle 103"/>
            <p:cNvSpPr>
              <a:spLocks noChangeArrowheads="1"/>
            </p:cNvSpPr>
            <p:nvPr/>
          </p:nvSpPr>
          <p:spPr bwMode="auto">
            <a:xfrm>
              <a:off x="3350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6" name="Rectangle 104"/>
            <p:cNvSpPr>
              <a:spLocks noChangeArrowheads="1"/>
            </p:cNvSpPr>
            <p:nvPr/>
          </p:nvSpPr>
          <p:spPr bwMode="auto">
            <a:xfrm>
              <a:off x="3436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3327" name="Rectangle 105"/>
            <p:cNvSpPr>
              <a:spLocks noChangeArrowheads="1"/>
            </p:cNvSpPr>
            <p:nvPr/>
          </p:nvSpPr>
          <p:spPr bwMode="auto">
            <a:xfrm>
              <a:off x="3495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28" name="Rectangle 106"/>
            <p:cNvSpPr>
              <a:spLocks noChangeArrowheads="1"/>
            </p:cNvSpPr>
            <p:nvPr/>
          </p:nvSpPr>
          <p:spPr bwMode="auto">
            <a:xfrm>
              <a:off x="3624" y="1253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9" name="Rectangle 107"/>
            <p:cNvSpPr>
              <a:spLocks noChangeArrowheads="1"/>
            </p:cNvSpPr>
            <p:nvPr/>
          </p:nvSpPr>
          <p:spPr bwMode="auto">
            <a:xfrm>
              <a:off x="370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3330" name="Rectangle 108"/>
            <p:cNvSpPr>
              <a:spLocks noChangeArrowheads="1"/>
            </p:cNvSpPr>
            <p:nvPr/>
          </p:nvSpPr>
          <p:spPr bwMode="auto">
            <a:xfrm>
              <a:off x="3769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31" name="Rectangle 109"/>
            <p:cNvSpPr>
              <a:spLocks noChangeArrowheads="1"/>
            </p:cNvSpPr>
            <p:nvPr/>
          </p:nvSpPr>
          <p:spPr bwMode="auto">
            <a:xfrm>
              <a:off x="3897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32" name="Rectangle 110"/>
            <p:cNvSpPr>
              <a:spLocks noChangeArrowheads="1"/>
            </p:cNvSpPr>
            <p:nvPr/>
          </p:nvSpPr>
          <p:spPr bwMode="auto">
            <a:xfrm>
              <a:off x="3982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3333" name="Rectangle 111"/>
            <p:cNvSpPr>
              <a:spLocks noChangeArrowheads="1"/>
            </p:cNvSpPr>
            <p:nvPr/>
          </p:nvSpPr>
          <p:spPr bwMode="auto">
            <a:xfrm>
              <a:off x="404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34" name="Rectangle 112"/>
            <p:cNvSpPr>
              <a:spLocks noChangeArrowheads="1"/>
            </p:cNvSpPr>
            <p:nvPr/>
          </p:nvSpPr>
          <p:spPr bwMode="auto">
            <a:xfrm>
              <a:off x="4102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35" name="Rectangle 113"/>
            <p:cNvSpPr>
              <a:spLocks noChangeArrowheads="1"/>
            </p:cNvSpPr>
            <p:nvPr/>
          </p:nvSpPr>
          <p:spPr bwMode="auto">
            <a:xfrm>
              <a:off x="4230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3336" name="Rectangle 114"/>
            <p:cNvSpPr>
              <a:spLocks noChangeArrowheads="1"/>
            </p:cNvSpPr>
            <p:nvPr/>
          </p:nvSpPr>
          <p:spPr bwMode="auto">
            <a:xfrm>
              <a:off x="434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37" name="Rectangle 115"/>
            <p:cNvSpPr>
              <a:spLocks noChangeArrowheads="1"/>
            </p:cNvSpPr>
            <p:nvPr/>
          </p:nvSpPr>
          <p:spPr bwMode="auto">
            <a:xfrm>
              <a:off x="4376" y="1253"/>
              <a:ext cx="34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38" name="Rectangle 116"/>
            <p:cNvSpPr>
              <a:spLocks noChangeArrowheads="1"/>
            </p:cNvSpPr>
            <p:nvPr/>
          </p:nvSpPr>
          <p:spPr bwMode="auto">
            <a:xfrm>
              <a:off x="4504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3339" name="Rectangle 117"/>
            <p:cNvSpPr>
              <a:spLocks noChangeArrowheads="1"/>
            </p:cNvSpPr>
            <p:nvPr/>
          </p:nvSpPr>
          <p:spPr bwMode="auto">
            <a:xfrm>
              <a:off x="4615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40" name="Rectangle 118"/>
            <p:cNvSpPr>
              <a:spLocks noChangeArrowheads="1"/>
            </p:cNvSpPr>
            <p:nvPr/>
          </p:nvSpPr>
          <p:spPr bwMode="auto">
            <a:xfrm>
              <a:off x="4649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41" name="Rectangle 119"/>
            <p:cNvSpPr>
              <a:spLocks noChangeArrowheads="1"/>
            </p:cNvSpPr>
            <p:nvPr/>
          </p:nvSpPr>
          <p:spPr bwMode="auto">
            <a:xfrm>
              <a:off x="4777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3342" name="Rectangle 120"/>
            <p:cNvSpPr>
              <a:spLocks noChangeArrowheads="1"/>
            </p:cNvSpPr>
            <p:nvPr/>
          </p:nvSpPr>
          <p:spPr bwMode="auto">
            <a:xfrm>
              <a:off x="4888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43" name="Rectangle 121"/>
            <p:cNvSpPr>
              <a:spLocks noChangeArrowheads="1"/>
            </p:cNvSpPr>
            <p:nvPr/>
          </p:nvSpPr>
          <p:spPr bwMode="auto">
            <a:xfrm>
              <a:off x="4914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44" name="Rectangle 122"/>
            <p:cNvSpPr>
              <a:spLocks noChangeArrowheads="1"/>
            </p:cNvSpPr>
            <p:nvPr/>
          </p:nvSpPr>
          <p:spPr bwMode="auto">
            <a:xfrm>
              <a:off x="5042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3345" name="Rectangle 123"/>
            <p:cNvSpPr>
              <a:spLocks noChangeArrowheads="1"/>
            </p:cNvSpPr>
            <p:nvPr/>
          </p:nvSpPr>
          <p:spPr bwMode="auto">
            <a:xfrm>
              <a:off x="5153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46" name="Rectangle 124"/>
            <p:cNvSpPr>
              <a:spLocks noChangeArrowheads="1"/>
            </p:cNvSpPr>
            <p:nvPr/>
          </p:nvSpPr>
          <p:spPr bwMode="auto">
            <a:xfrm>
              <a:off x="2461" y="1253"/>
              <a:ext cx="35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47" name="Rectangle 125"/>
            <p:cNvSpPr>
              <a:spLocks noChangeArrowheads="1"/>
            </p:cNvSpPr>
            <p:nvPr/>
          </p:nvSpPr>
          <p:spPr bwMode="auto">
            <a:xfrm>
              <a:off x="259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48" name="Rectangle 126"/>
            <p:cNvSpPr>
              <a:spLocks noChangeArrowheads="1"/>
            </p:cNvSpPr>
            <p:nvPr/>
          </p:nvSpPr>
          <p:spPr bwMode="auto">
            <a:xfrm>
              <a:off x="264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3349" name="Rectangle 127"/>
            <p:cNvSpPr>
              <a:spLocks noChangeArrowheads="1"/>
            </p:cNvSpPr>
            <p:nvPr/>
          </p:nvSpPr>
          <p:spPr bwMode="auto">
            <a:xfrm>
              <a:off x="270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50" name="Rectangle 128"/>
            <p:cNvSpPr>
              <a:spLocks noChangeArrowheads="1"/>
            </p:cNvSpPr>
            <p:nvPr/>
          </p:nvSpPr>
          <p:spPr bwMode="auto">
            <a:xfrm>
              <a:off x="2188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51" name="Rectangle 129"/>
            <p:cNvSpPr>
              <a:spLocks noChangeArrowheads="1"/>
            </p:cNvSpPr>
            <p:nvPr/>
          </p:nvSpPr>
          <p:spPr bwMode="auto">
            <a:xfrm>
              <a:off x="2316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52" name="Rectangle 130"/>
            <p:cNvSpPr>
              <a:spLocks noChangeArrowheads="1"/>
            </p:cNvSpPr>
            <p:nvPr/>
          </p:nvSpPr>
          <p:spPr bwMode="auto">
            <a:xfrm>
              <a:off x="2376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3353" name="Rectangle 131"/>
            <p:cNvSpPr>
              <a:spLocks noChangeArrowheads="1"/>
            </p:cNvSpPr>
            <p:nvPr/>
          </p:nvSpPr>
          <p:spPr bwMode="auto">
            <a:xfrm>
              <a:off x="2427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54" name="Rectangle 132"/>
            <p:cNvSpPr>
              <a:spLocks noChangeArrowheads="1"/>
            </p:cNvSpPr>
            <p:nvPr/>
          </p:nvSpPr>
          <p:spPr bwMode="auto">
            <a:xfrm>
              <a:off x="1923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55" name="Rectangle 133"/>
            <p:cNvSpPr>
              <a:spLocks noChangeArrowheads="1"/>
            </p:cNvSpPr>
            <p:nvPr/>
          </p:nvSpPr>
          <p:spPr bwMode="auto">
            <a:xfrm>
              <a:off x="2051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56" name="Rectangle 134"/>
            <p:cNvSpPr>
              <a:spLocks noChangeArrowheads="1"/>
            </p:cNvSpPr>
            <p:nvPr/>
          </p:nvSpPr>
          <p:spPr bwMode="auto">
            <a:xfrm>
              <a:off x="2111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3357" name="Rectangle 135"/>
            <p:cNvSpPr>
              <a:spLocks noChangeArrowheads="1"/>
            </p:cNvSpPr>
            <p:nvPr/>
          </p:nvSpPr>
          <p:spPr bwMode="auto">
            <a:xfrm>
              <a:off x="216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58" name="Rectangle 136"/>
            <p:cNvSpPr>
              <a:spLocks noChangeArrowheads="1"/>
            </p:cNvSpPr>
            <p:nvPr/>
          </p:nvSpPr>
          <p:spPr bwMode="auto">
            <a:xfrm>
              <a:off x="1649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59" name="Rectangle 137"/>
            <p:cNvSpPr>
              <a:spLocks noChangeArrowheads="1"/>
            </p:cNvSpPr>
            <p:nvPr/>
          </p:nvSpPr>
          <p:spPr bwMode="auto">
            <a:xfrm>
              <a:off x="1778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60" name="Rectangle 138"/>
            <p:cNvSpPr>
              <a:spLocks noChangeArrowheads="1"/>
            </p:cNvSpPr>
            <p:nvPr/>
          </p:nvSpPr>
          <p:spPr bwMode="auto">
            <a:xfrm>
              <a:off x="1837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3361" name="Rectangle 139"/>
            <p:cNvSpPr>
              <a:spLocks noChangeArrowheads="1"/>
            </p:cNvSpPr>
            <p:nvPr/>
          </p:nvSpPr>
          <p:spPr bwMode="auto">
            <a:xfrm>
              <a:off x="1889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62" name="Rectangle 140"/>
            <p:cNvSpPr>
              <a:spLocks noChangeArrowheads="1"/>
            </p:cNvSpPr>
            <p:nvPr/>
          </p:nvSpPr>
          <p:spPr bwMode="auto">
            <a:xfrm>
              <a:off x="1376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63" name="Rectangle 141"/>
            <p:cNvSpPr>
              <a:spLocks noChangeArrowheads="1"/>
            </p:cNvSpPr>
            <p:nvPr/>
          </p:nvSpPr>
          <p:spPr bwMode="auto">
            <a:xfrm>
              <a:off x="147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64" name="Rectangle 142"/>
            <p:cNvSpPr>
              <a:spLocks noChangeArrowheads="1"/>
            </p:cNvSpPr>
            <p:nvPr/>
          </p:nvSpPr>
          <p:spPr bwMode="auto">
            <a:xfrm>
              <a:off x="1530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3365" name="Rectangle 143"/>
            <p:cNvSpPr>
              <a:spLocks noChangeArrowheads="1"/>
            </p:cNvSpPr>
            <p:nvPr/>
          </p:nvSpPr>
          <p:spPr bwMode="auto">
            <a:xfrm>
              <a:off x="164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66" name="Rectangle 144"/>
            <p:cNvSpPr>
              <a:spLocks noChangeArrowheads="1"/>
            </p:cNvSpPr>
            <p:nvPr/>
          </p:nvSpPr>
          <p:spPr bwMode="auto">
            <a:xfrm>
              <a:off x="1103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67" name="Rectangle 145"/>
            <p:cNvSpPr>
              <a:spLocks noChangeArrowheads="1"/>
            </p:cNvSpPr>
            <p:nvPr/>
          </p:nvSpPr>
          <p:spPr bwMode="auto">
            <a:xfrm>
              <a:off x="1197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68" name="Rectangle 146"/>
            <p:cNvSpPr>
              <a:spLocks noChangeArrowheads="1"/>
            </p:cNvSpPr>
            <p:nvPr/>
          </p:nvSpPr>
          <p:spPr bwMode="auto">
            <a:xfrm>
              <a:off x="1256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3369" name="Rectangle 147"/>
            <p:cNvSpPr>
              <a:spLocks noChangeArrowheads="1"/>
            </p:cNvSpPr>
            <p:nvPr/>
          </p:nvSpPr>
          <p:spPr bwMode="auto">
            <a:xfrm>
              <a:off x="1367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70" name="Rectangle 148"/>
            <p:cNvSpPr>
              <a:spLocks noChangeArrowheads="1"/>
            </p:cNvSpPr>
            <p:nvPr/>
          </p:nvSpPr>
          <p:spPr bwMode="auto">
            <a:xfrm>
              <a:off x="829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71" name="Rectangle 149"/>
            <p:cNvSpPr>
              <a:spLocks noChangeArrowheads="1"/>
            </p:cNvSpPr>
            <p:nvPr/>
          </p:nvSpPr>
          <p:spPr bwMode="auto">
            <a:xfrm>
              <a:off x="923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72" name="Rectangle 150"/>
            <p:cNvSpPr>
              <a:spLocks noChangeArrowheads="1"/>
            </p:cNvSpPr>
            <p:nvPr/>
          </p:nvSpPr>
          <p:spPr bwMode="auto">
            <a:xfrm>
              <a:off x="983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3373" name="Rectangle 151"/>
            <p:cNvSpPr>
              <a:spLocks noChangeArrowheads="1"/>
            </p:cNvSpPr>
            <p:nvPr/>
          </p:nvSpPr>
          <p:spPr bwMode="auto">
            <a:xfrm>
              <a:off x="1094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74" name="Rectangle 152"/>
            <p:cNvSpPr>
              <a:spLocks noChangeArrowheads="1"/>
            </p:cNvSpPr>
            <p:nvPr/>
          </p:nvSpPr>
          <p:spPr bwMode="auto">
            <a:xfrm>
              <a:off x="556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75" name="Rectangle 153"/>
            <p:cNvSpPr>
              <a:spLocks noChangeArrowheads="1"/>
            </p:cNvSpPr>
            <p:nvPr/>
          </p:nvSpPr>
          <p:spPr bwMode="auto">
            <a:xfrm>
              <a:off x="65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3376" name="Rectangle 154"/>
            <p:cNvSpPr>
              <a:spLocks noChangeArrowheads="1"/>
            </p:cNvSpPr>
            <p:nvPr/>
          </p:nvSpPr>
          <p:spPr bwMode="auto">
            <a:xfrm>
              <a:off x="709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3377" name="Rectangle 155"/>
            <p:cNvSpPr>
              <a:spLocks noChangeArrowheads="1"/>
            </p:cNvSpPr>
            <p:nvPr/>
          </p:nvSpPr>
          <p:spPr bwMode="auto">
            <a:xfrm>
              <a:off x="82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grpSp>
          <p:nvGrpSpPr>
            <p:cNvPr id="13378" name="Group 386"/>
            <p:cNvGrpSpPr>
              <a:grpSpLocks/>
            </p:cNvGrpSpPr>
            <p:nvPr/>
          </p:nvGrpSpPr>
          <p:grpSpPr bwMode="auto">
            <a:xfrm>
              <a:off x="610" y="1785"/>
              <a:ext cx="5051" cy="281"/>
              <a:chOff x="624" y="2347"/>
              <a:chExt cx="5051" cy="281"/>
            </a:xfrm>
          </p:grpSpPr>
          <p:sp>
            <p:nvSpPr>
              <p:cNvPr id="13384" name="Rectangle 8"/>
              <p:cNvSpPr>
                <a:spLocks noChangeArrowheads="1"/>
              </p:cNvSpPr>
              <p:nvPr/>
            </p:nvSpPr>
            <p:spPr bwMode="auto">
              <a:xfrm>
                <a:off x="5256" y="2347"/>
                <a:ext cx="145" cy="2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5" name="Oval 173"/>
              <p:cNvSpPr>
                <a:spLocks noChangeArrowheads="1"/>
              </p:cNvSpPr>
              <p:nvPr/>
            </p:nvSpPr>
            <p:spPr bwMode="auto">
              <a:xfrm>
                <a:off x="2872" y="2415"/>
                <a:ext cx="76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6" name="Oval 174"/>
              <p:cNvSpPr>
                <a:spLocks noChangeArrowheads="1"/>
              </p:cNvSpPr>
              <p:nvPr/>
            </p:nvSpPr>
            <p:spPr bwMode="auto">
              <a:xfrm>
                <a:off x="3008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7" name="Oval 175"/>
              <p:cNvSpPr>
                <a:spLocks noChangeArrowheads="1"/>
              </p:cNvSpPr>
              <p:nvPr/>
            </p:nvSpPr>
            <p:spPr bwMode="auto">
              <a:xfrm>
                <a:off x="3145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8" name="Oval 176"/>
              <p:cNvSpPr>
                <a:spLocks noChangeArrowheads="1"/>
              </p:cNvSpPr>
              <p:nvPr/>
            </p:nvSpPr>
            <p:spPr bwMode="auto">
              <a:xfrm>
                <a:off x="3282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9" name="Oval 177"/>
              <p:cNvSpPr>
                <a:spLocks noChangeArrowheads="1"/>
              </p:cNvSpPr>
              <p:nvPr/>
            </p:nvSpPr>
            <p:spPr bwMode="auto">
              <a:xfrm>
                <a:off x="3418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0" name="Oval 178"/>
              <p:cNvSpPr>
                <a:spLocks noChangeArrowheads="1"/>
              </p:cNvSpPr>
              <p:nvPr/>
            </p:nvSpPr>
            <p:spPr bwMode="auto">
              <a:xfrm>
                <a:off x="3555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1" name="Oval 179"/>
              <p:cNvSpPr>
                <a:spLocks noChangeArrowheads="1"/>
              </p:cNvSpPr>
              <p:nvPr/>
            </p:nvSpPr>
            <p:spPr bwMode="auto">
              <a:xfrm>
                <a:off x="3692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2" name="Oval 180"/>
              <p:cNvSpPr>
                <a:spLocks noChangeArrowheads="1"/>
              </p:cNvSpPr>
              <p:nvPr/>
            </p:nvSpPr>
            <p:spPr bwMode="auto">
              <a:xfrm>
                <a:off x="3829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3" name="Oval 181"/>
              <p:cNvSpPr>
                <a:spLocks noChangeArrowheads="1"/>
              </p:cNvSpPr>
              <p:nvPr/>
            </p:nvSpPr>
            <p:spPr bwMode="auto">
              <a:xfrm>
                <a:off x="2940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4" name="Oval 182"/>
              <p:cNvSpPr>
                <a:spLocks noChangeArrowheads="1"/>
              </p:cNvSpPr>
              <p:nvPr/>
            </p:nvSpPr>
            <p:spPr bwMode="auto">
              <a:xfrm>
                <a:off x="3077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5" name="Oval 183"/>
              <p:cNvSpPr>
                <a:spLocks noChangeArrowheads="1"/>
              </p:cNvSpPr>
              <p:nvPr/>
            </p:nvSpPr>
            <p:spPr bwMode="auto">
              <a:xfrm>
                <a:off x="3213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6" name="Oval 184"/>
              <p:cNvSpPr>
                <a:spLocks noChangeArrowheads="1"/>
              </p:cNvSpPr>
              <p:nvPr/>
            </p:nvSpPr>
            <p:spPr bwMode="auto">
              <a:xfrm>
                <a:off x="3350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7" name="Oval 185"/>
              <p:cNvSpPr>
                <a:spLocks noChangeArrowheads="1"/>
              </p:cNvSpPr>
              <p:nvPr/>
            </p:nvSpPr>
            <p:spPr bwMode="auto">
              <a:xfrm>
                <a:off x="3487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8" name="Oval 186"/>
              <p:cNvSpPr>
                <a:spLocks noChangeArrowheads="1"/>
              </p:cNvSpPr>
              <p:nvPr/>
            </p:nvSpPr>
            <p:spPr bwMode="auto">
              <a:xfrm>
                <a:off x="3624" y="2415"/>
                <a:ext cx="76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9" name="Oval 187"/>
              <p:cNvSpPr>
                <a:spLocks noChangeArrowheads="1"/>
              </p:cNvSpPr>
              <p:nvPr/>
            </p:nvSpPr>
            <p:spPr bwMode="auto">
              <a:xfrm>
                <a:off x="3760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400" name="Oval 188"/>
              <p:cNvSpPr>
                <a:spLocks noChangeArrowheads="1"/>
              </p:cNvSpPr>
              <p:nvPr/>
            </p:nvSpPr>
            <p:spPr bwMode="auto">
              <a:xfrm>
                <a:off x="3897" y="2415"/>
                <a:ext cx="77" cy="77"/>
              </a:xfrm>
              <a:prstGeom prst="ellipse">
                <a:avLst/>
              </a:prstGeom>
              <a:solidFill>
                <a:srgbClr val="99CC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401" name="Rectangle 254"/>
              <p:cNvSpPr>
                <a:spLocks noChangeArrowheads="1"/>
              </p:cNvSpPr>
              <p:nvPr/>
            </p:nvSpPr>
            <p:spPr bwMode="auto">
              <a:xfrm>
                <a:off x="624" y="2347"/>
                <a:ext cx="177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402" name="Rectangle 255"/>
              <p:cNvSpPr>
                <a:spLocks noChangeArrowheads="1"/>
              </p:cNvSpPr>
              <p:nvPr/>
            </p:nvSpPr>
            <p:spPr bwMode="auto">
              <a:xfrm>
                <a:off x="709" y="2389"/>
                <a:ext cx="63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 + 1 fixed</a:t>
                </a:r>
                <a:endParaRPr lang="en-US" altLang="zh-TW" sz="1600"/>
              </a:p>
            </p:txBody>
          </p:sp>
          <p:sp>
            <p:nvSpPr>
              <p:cNvPr id="13403" name="Rectangle 256"/>
              <p:cNvSpPr>
                <a:spLocks noChangeArrowheads="1"/>
              </p:cNvSpPr>
              <p:nvPr/>
            </p:nvSpPr>
            <p:spPr bwMode="auto">
              <a:xfrm>
                <a:off x="1342" y="2389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-</a:t>
                </a:r>
                <a:endParaRPr lang="en-US" altLang="zh-TW" sz="1600"/>
              </a:p>
            </p:txBody>
          </p:sp>
          <p:sp>
            <p:nvSpPr>
              <p:cNvPr id="13404" name="Rectangle 257"/>
              <p:cNvSpPr>
                <a:spLocks noChangeArrowheads="1"/>
              </p:cNvSpPr>
              <p:nvPr/>
            </p:nvSpPr>
            <p:spPr bwMode="auto">
              <a:xfrm>
                <a:off x="1385" y="2389"/>
                <a:ext cx="3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point, </a:t>
                </a:r>
                <a:endParaRPr lang="en-US" altLang="zh-TW" sz="1600"/>
              </a:p>
            </p:txBody>
          </p:sp>
          <p:sp>
            <p:nvSpPr>
              <p:cNvPr id="13405" name="Rectangle 258"/>
              <p:cNvSpPr>
                <a:spLocks noChangeArrowheads="1"/>
              </p:cNvSpPr>
              <p:nvPr/>
            </p:nvSpPr>
            <p:spPr bwMode="auto">
              <a:xfrm>
                <a:off x="1761" y="2397"/>
                <a:ext cx="41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xxx.x</a:t>
                </a:r>
                <a:endParaRPr lang="en-US" altLang="zh-TW" sz="1600"/>
              </a:p>
            </p:txBody>
          </p:sp>
          <p:sp>
            <p:nvSpPr>
              <p:cNvPr id="13406" name="Rectangle 259"/>
              <p:cNvSpPr>
                <a:spLocks noChangeArrowheads="1"/>
              </p:cNvSpPr>
              <p:nvPr/>
            </p:nvSpPr>
            <p:spPr bwMode="auto">
              <a:xfrm>
                <a:off x="2179" y="2397"/>
                <a:ext cx="8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3407" name="Rectangle 314"/>
              <p:cNvSpPr>
                <a:spLocks noChangeArrowheads="1"/>
              </p:cNvSpPr>
              <p:nvPr/>
            </p:nvSpPr>
            <p:spPr bwMode="auto">
              <a:xfrm>
                <a:off x="2803" y="2347"/>
                <a:ext cx="1239" cy="213"/>
              </a:xfrm>
              <a:prstGeom prst="rect">
                <a:avLst/>
              </a:prstGeom>
              <a:noFill/>
              <a:ln w="142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408" name="Rectangle 339"/>
              <p:cNvSpPr>
                <a:spLocks noChangeArrowheads="1"/>
              </p:cNvSpPr>
              <p:nvPr/>
            </p:nvSpPr>
            <p:spPr bwMode="auto">
              <a:xfrm>
                <a:off x="5529" y="2347"/>
                <a:ext cx="146" cy="2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409" name="Rectangle 340"/>
              <p:cNvSpPr>
                <a:spLocks noChangeArrowheads="1"/>
              </p:cNvSpPr>
              <p:nvPr/>
            </p:nvSpPr>
            <p:spPr bwMode="auto">
              <a:xfrm>
                <a:off x="5119" y="2347"/>
                <a:ext cx="556" cy="213"/>
              </a:xfrm>
              <a:prstGeom prst="rect">
                <a:avLst/>
              </a:prstGeom>
              <a:noFill/>
              <a:ln w="26988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410" name="Freeform 357"/>
              <p:cNvSpPr>
                <a:spLocks/>
              </p:cNvSpPr>
              <p:nvPr/>
            </p:nvSpPr>
            <p:spPr bwMode="auto">
              <a:xfrm>
                <a:off x="5495" y="2560"/>
                <a:ext cx="68" cy="68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68 h 68"/>
                  <a:gd name="T4" fmla="*/ 68 w 68"/>
                  <a:gd name="T5" fmla="*/ 68 h 68"/>
                  <a:gd name="T6" fmla="*/ 34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34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79" name="Rectangle 364"/>
            <p:cNvSpPr>
              <a:spLocks noChangeArrowheads="1"/>
            </p:cNvSpPr>
            <p:nvPr/>
          </p:nvSpPr>
          <p:spPr bwMode="auto">
            <a:xfrm>
              <a:off x="5136" y="1344"/>
              <a:ext cx="62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80" name="Rectangle 365"/>
            <p:cNvSpPr>
              <a:spLocks noChangeArrowheads="1"/>
            </p:cNvSpPr>
            <p:nvPr/>
          </p:nvSpPr>
          <p:spPr bwMode="auto">
            <a:xfrm>
              <a:off x="5205" y="1356"/>
              <a:ext cx="3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Number</a:t>
              </a:r>
              <a:endParaRPr lang="en-US" altLang="zh-TW" sz="1600"/>
            </a:p>
          </p:txBody>
        </p:sp>
        <p:sp>
          <p:nvSpPr>
            <p:cNvPr id="13381" name="Rectangle 366"/>
            <p:cNvSpPr>
              <a:spLocks noChangeArrowheads="1"/>
            </p:cNvSpPr>
            <p:nvPr/>
          </p:nvSpPr>
          <p:spPr bwMode="auto">
            <a:xfrm>
              <a:off x="5615" y="135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3382" name="Rectangle 367"/>
            <p:cNvSpPr>
              <a:spLocks noChangeArrowheads="1"/>
            </p:cNvSpPr>
            <p:nvPr/>
          </p:nvSpPr>
          <p:spPr bwMode="auto">
            <a:xfrm>
              <a:off x="5205" y="1484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format</a:t>
              </a:r>
              <a:endParaRPr lang="en-US" altLang="zh-TW" sz="1600"/>
            </a:p>
          </p:txBody>
        </p:sp>
        <p:sp>
          <p:nvSpPr>
            <p:cNvPr id="13383" name="Rectangle 368"/>
            <p:cNvSpPr>
              <a:spLocks noChangeArrowheads="1"/>
            </p:cNvSpPr>
            <p:nvPr/>
          </p:nvSpPr>
          <p:spPr bwMode="auto">
            <a:xfrm>
              <a:off x="5529" y="148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Signed Fractional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0" name="AutoShape 5"/>
          <p:cNvSpPr>
            <a:spLocks noChangeAspect="1" noChangeArrowheads="1" noTextEdit="1"/>
          </p:cNvSpPr>
          <p:nvPr/>
        </p:nvSpPr>
        <p:spPr bwMode="auto">
          <a:xfrm>
            <a:off x="990600" y="1989138"/>
            <a:ext cx="81534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4341" name="Group 57"/>
          <p:cNvGrpSpPr>
            <a:grpSpLocks/>
          </p:cNvGrpSpPr>
          <p:nvPr/>
        </p:nvGrpSpPr>
        <p:grpSpPr bwMode="auto">
          <a:xfrm>
            <a:off x="4613275" y="2640013"/>
            <a:ext cx="12700" cy="4095750"/>
            <a:chOff x="2906" y="1663"/>
            <a:chExt cx="8" cy="2580"/>
          </a:xfrm>
        </p:grpSpPr>
        <p:sp>
          <p:nvSpPr>
            <p:cNvPr id="14511" name="Freeform 13"/>
            <p:cNvSpPr>
              <a:spLocks/>
            </p:cNvSpPr>
            <p:nvPr/>
          </p:nvSpPr>
          <p:spPr bwMode="auto">
            <a:xfrm>
              <a:off x="2906" y="1663"/>
              <a:ext cx="8" cy="34"/>
            </a:xfrm>
            <a:custGeom>
              <a:avLst/>
              <a:gdLst>
                <a:gd name="T0" fmla="*/ 8 w 8"/>
                <a:gd name="T1" fmla="*/ 0 h 34"/>
                <a:gd name="T2" fmla="*/ 0 w 8"/>
                <a:gd name="T3" fmla="*/ 0 h 34"/>
                <a:gd name="T4" fmla="*/ 0 w 8"/>
                <a:gd name="T5" fmla="*/ 0 h 34"/>
                <a:gd name="T6" fmla="*/ 0 w 8"/>
                <a:gd name="T7" fmla="*/ 34 h 34"/>
                <a:gd name="T8" fmla="*/ 0 w 8"/>
                <a:gd name="T9" fmla="*/ 34 h 34"/>
                <a:gd name="T10" fmla="*/ 8 w 8"/>
                <a:gd name="T11" fmla="*/ 34 h 34"/>
                <a:gd name="T12" fmla="*/ 8 w 8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4"/>
                <a:gd name="T23" fmla="*/ 8 w 8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4">
                  <a:moveTo>
                    <a:pt x="8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8" y="3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2" name="Freeform 14"/>
            <p:cNvSpPr>
              <a:spLocks/>
            </p:cNvSpPr>
            <p:nvPr/>
          </p:nvSpPr>
          <p:spPr bwMode="auto">
            <a:xfrm>
              <a:off x="2906" y="1714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3" name="Freeform 15"/>
            <p:cNvSpPr>
              <a:spLocks/>
            </p:cNvSpPr>
            <p:nvPr/>
          </p:nvSpPr>
          <p:spPr bwMode="auto">
            <a:xfrm>
              <a:off x="2906" y="1774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4" name="Freeform 16"/>
            <p:cNvSpPr>
              <a:spLocks/>
            </p:cNvSpPr>
            <p:nvPr/>
          </p:nvSpPr>
          <p:spPr bwMode="auto">
            <a:xfrm>
              <a:off x="2906" y="1834"/>
              <a:ext cx="8" cy="43"/>
            </a:xfrm>
            <a:custGeom>
              <a:avLst/>
              <a:gdLst>
                <a:gd name="T0" fmla="*/ 8 w 8"/>
                <a:gd name="T1" fmla="*/ 8 h 43"/>
                <a:gd name="T2" fmla="*/ 0 w 8"/>
                <a:gd name="T3" fmla="*/ 0 h 43"/>
                <a:gd name="T4" fmla="*/ 0 w 8"/>
                <a:gd name="T5" fmla="*/ 8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8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5" name="Freeform 17"/>
            <p:cNvSpPr>
              <a:spLocks/>
            </p:cNvSpPr>
            <p:nvPr/>
          </p:nvSpPr>
          <p:spPr bwMode="auto">
            <a:xfrm>
              <a:off x="2906" y="1894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6" name="Freeform 18"/>
            <p:cNvSpPr>
              <a:spLocks/>
            </p:cNvSpPr>
            <p:nvPr/>
          </p:nvSpPr>
          <p:spPr bwMode="auto">
            <a:xfrm>
              <a:off x="2906" y="1954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7" name="Freeform 19"/>
            <p:cNvSpPr>
              <a:spLocks/>
            </p:cNvSpPr>
            <p:nvPr/>
          </p:nvSpPr>
          <p:spPr bwMode="auto">
            <a:xfrm>
              <a:off x="2906" y="2013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8" name="Freeform 20"/>
            <p:cNvSpPr>
              <a:spLocks/>
            </p:cNvSpPr>
            <p:nvPr/>
          </p:nvSpPr>
          <p:spPr bwMode="auto">
            <a:xfrm>
              <a:off x="2906" y="2073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9" name="Freeform 21"/>
            <p:cNvSpPr>
              <a:spLocks/>
            </p:cNvSpPr>
            <p:nvPr/>
          </p:nvSpPr>
          <p:spPr bwMode="auto">
            <a:xfrm>
              <a:off x="2906" y="2133"/>
              <a:ext cx="8" cy="43"/>
            </a:xfrm>
            <a:custGeom>
              <a:avLst/>
              <a:gdLst>
                <a:gd name="T0" fmla="*/ 8 w 8"/>
                <a:gd name="T1" fmla="*/ 8 h 43"/>
                <a:gd name="T2" fmla="*/ 0 w 8"/>
                <a:gd name="T3" fmla="*/ 0 h 43"/>
                <a:gd name="T4" fmla="*/ 0 w 8"/>
                <a:gd name="T5" fmla="*/ 8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8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0" name="Freeform 22"/>
            <p:cNvSpPr>
              <a:spLocks/>
            </p:cNvSpPr>
            <p:nvPr/>
          </p:nvSpPr>
          <p:spPr bwMode="auto">
            <a:xfrm>
              <a:off x="2906" y="2193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1" name="Freeform 23"/>
            <p:cNvSpPr>
              <a:spLocks/>
            </p:cNvSpPr>
            <p:nvPr/>
          </p:nvSpPr>
          <p:spPr bwMode="auto">
            <a:xfrm>
              <a:off x="2906" y="2253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2" name="Freeform 24"/>
            <p:cNvSpPr>
              <a:spLocks/>
            </p:cNvSpPr>
            <p:nvPr/>
          </p:nvSpPr>
          <p:spPr bwMode="auto">
            <a:xfrm>
              <a:off x="2906" y="2312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3" name="Freeform 25"/>
            <p:cNvSpPr>
              <a:spLocks/>
            </p:cNvSpPr>
            <p:nvPr/>
          </p:nvSpPr>
          <p:spPr bwMode="auto">
            <a:xfrm>
              <a:off x="2906" y="2372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4" name="Freeform 26"/>
            <p:cNvSpPr>
              <a:spLocks/>
            </p:cNvSpPr>
            <p:nvPr/>
          </p:nvSpPr>
          <p:spPr bwMode="auto">
            <a:xfrm>
              <a:off x="2906" y="2432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5" name="Freeform 27"/>
            <p:cNvSpPr>
              <a:spLocks/>
            </p:cNvSpPr>
            <p:nvPr/>
          </p:nvSpPr>
          <p:spPr bwMode="auto">
            <a:xfrm>
              <a:off x="2906" y="2492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6" name="Freeform 28"/>
            <p:cNvSpPr>
              <a:spLocks/>
            </p:cNvSpPr>
            <p:nvPr/>
          </p:nvSpPr>
          <p:spPr bwMode="auto">
            <a:xfrm>
              <a:off x="2906" y="2552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7" name="Freeform 29"/>
            <p:cNvSpPr>
              <a:spLocks/>
            </p:cNvSpPr>
            <p:nvPr/>
          </p:nvSpPr>
          <p:spPr bwMode="auto">
            <a:xfrm>
              <a:off x="2906" y="2611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8" name="Freeform 30"/>
            <p:cNvSpPr>
              <a:spLocks/>
            </p:cNvSpPr>
            <p:nvPr/>
          </p:nvSpPr>
          <p:spPr bwMode="auto">
            <a:xfrm>
              <a:off x="2906" y="2671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9" name="Freeform 31"/>
            <p:cNvSpPr>
              <a:spLocks/>
            </p:cNvSpPr>
            <p:nvPr/>
          </p:nvSpPr>
          <p:spPr bwMode="auto">
            <a:xfrm>
              <a:off x="2906" y="2731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0" name="Freeform 32"/>
            <p:cNvSpPr>
              <a:spLocks/>
            </p:cNvSpPr>
            <p:nvPr/>
          </p:nvSpPr>
          <p:spPr bwMode="auto">
            <a:xfrm>
              <a:off x="2906" y="2791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1" name="Freeform 33"/>
            <p:cNvSpPr>
              <a:spLocks/>
            </p:cNvSpPr>
            <p:nvPr/>
          </p:nvSpPr>
          <p:spPr bwMode="auto">
            <a:xfrm>
              <a:off x="2906" y="2851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2" name="Freeform 34"/>
            <p:cNvSpPr>
              <a:spLocks/>
            </p:cNvSpPr>
            <p:nvPr/>
          </p:nvSpPr>
          <p:spPr bwMode="auto">
            <a:xfrm>
              <a:off x="2906" y="2910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3" name="Freeform 35"/>
            <p:cNvSpPr>
              <a:spLocks/>
            </p:cNvSpPr>
            <p:nvPr/>
          </p:nvSpPr>
          <p:spPr bwMode="auto">
            <a:xfrm>
              <a:off x="2906" y="2970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4" name="Freeform 36"/>
            <p:cNvSpPr>
              <a:spLocks/>
            </p:cNvSpPr>
            <p:nvPr/>
          </p:nvSpPr>
          <p:spPr bwMode="auto">
            <a:xfrm>
              <a:off x="2906" y="3030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5" name="Freeform 37"/>
            <p:cNvSpPr>
              <a:spLocks/>
            </p:cNvSpPr>
            <p:nvPr/>
          </p:nvSpPr>
          <p:spPr bwMode="auto">
            <a:xfrm>
              <a:off x="2906" y="3090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6" name="Freeform 38"/>
            <p:cNvSpPr>
              <a:spLocks/>
            </p:cNvSpPr>
            <p:nvPr/>
          </p:nvSpPr>
          <p:spPr bwMode="auto">
            <a:xfrm>
              <a:off x="2906" y="3150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7" name="Freeform 39"/>
            <p:cNvSpPr>
              <a:spLocks/>
            </p:cNvSpPr>
            <p:nvPr/>
          </p:nvSpPr>
          <p:spPr bwMode="auto">
            <a:xfrm>
              <a:off x="2906" y="3209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8" name="Freeform 40"/>
            <p:cNvSpPr>
              <a:spLocks/>
            </p:cNvSpPr>
            <p:nvPr/>
          </p:nvSpPr>
          <p:spPr bwMode="auto">
            <a:xfrm>
              <a:off x="2906" y="3269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39" name="Freeform 41"/>
            <p:cNvSpPr>
              <a:spLocks/>
            </p:cNvSpPr>
            <p:nvPr/>
          </p:nvSpPr>
          <p:spPr bwMode="auto">
            <a:xfrm>
              <a:off x="2906" y="3329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0" name="Freeform 42"/>
            <p:cNvSpPr>
              <a:spLocks/>
            </p:cNvSpPr>
            <p:nvPr/>
          </p:nvSpPr>
          <p:spPr bwMode="auto">
            <a:xfrm>
              <a:off x="2906" y="3389"/>
              <a:ext cx="8" cy="43"/>
            </a:xfrm>
            <a:custGeom>
              <a:avLst/>
              <a:gdLst>
                <a:gd name="T0" fmla="*/ 8 w 8"/>
                <a:gd name="T1" fmla="*/ 8 h 43"/>
                <a:gd name="T2" fmla="*/ 0 w 8"/>
                <a:gd name="T3" fmla="*/ 0 h 43"/>
                <a:gd name="T4" fmla="*/ 0 w 8"/>
                <a:gd name="T5" fmla="*/ 8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8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1" name="Freeform 43"/>
            <p:cNvSpPr>
              <a:spLocks/>
            </p:cNvSpPr>
            <p:nvPr/>
          </p:nvSpPr>
          <p:spPr bwMode="auto">
            <a:xfrm>
              <a:off x="2906" y="3449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2" name="Freeform 44"/>
            <p:cNvSpPr>
              <a:spLocks/>
            </p:cNvSpPr>
            <p:nvPr/>
          </p:nvSpPr>
          <p:spPr bwMode="auto">
            <a:xfrm>
              <a:off x="2906" y="3508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3" name="Freeform 45"/>
            <p:cNvSpPr>
              <a:spLocks/>
            </p:cNvSpPr>
            <p:nvPr/>
          </p:nvSpPr>
          <p:spPr bwMode="auto">
            <a:xfrm>
              <a:off x="2906" y="3568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4" name="Freeform 46"/>
            <p:cNvSpPr>
              <a:spLocks/>
            </p:cNvSpPr>
            <p:nvPr/>
          </p:nvSpPr>
          <p:spPr bwMode="auto">
            <a:xfrm>
              <a:off x="2906" y="3628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5" name="Freeform 47"/>
            <p:cNvSpPr>
              <a:spLocks/>
            </p:cNvSpPr>
            <p:nvPr/>
          </p:nvSpPr>
          <p:spPr bwMode="auto">
            <a:xfrm>
              <a:off x="2906" y="3688"/>
              <a:ext cx="8" cy="43"/>
            </a:xfrm>
            <a:custGeom>
              <a:avLst/>
              <a:gdLst>
                <a:gd name="T0" fmla="*/ 8 w 8"/>
                <a:gd name="T1" fmla="*/ 8 h 43"/>
                <a:gd name="T2" fmla="*/ 0 w 8"/>
                <a:gd name="T3" fmla="*/ 0 h 43"/>
                <a:gd name="T4" fmla="*/ 0 w 8"/>
                <a:gd name="T5" fmla="*/ 8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8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6" name="Freeform 48"/>
            <p:cNvSpPr>
              <a:spLocks/>
            </p:cNvSpPr>
            <p:nvPr/>
          </p:nvSpPr>
          <p:spPr bwMode="auto">
            <a:xfrm>
              <a:off x="2906" y="3748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7" name="Freeform 49"/>
            <p:cNvSpPr>
              <a:spLocks/>
            </p:cNvSpPr>
            <p:nvPr/>
          </p:nvSpPr>
          <p:spPr bwMode="auto">
            <a:xfrm>
              <a:off x="2906" y="3807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8" name="Freeform 50"/>
            <p:cNvSpPr>
              <a:spLocks/>
            </p:cNvSpPr>
            <p:nvPr/>
          </p:nvSpPr>
          <p:spPr bwMode="auto">
            <a:xfrm>
              <a:off x="2906" y="3867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49" name="Freeform 51"/>
            <p:cNvSpPr>
              <a:spLocks/>
            </p:cNvSpPr>
            <p:nvPr/>
          </p:nvSpPr>
          <p:spPr bwMode="auto">
            <a:xfrm>
              <a:off x="2906" y="3927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50" name="Freeform 52"/>
            <p:cNvSpPr>
              <a:spLocks/>
            </p:cNvSpPr>
            <p:nvPr/>
          </p:nvSpPr>
          <p:spPr bwMode="auto">
            <a:xfrm>
              <a:off x="2906" y="3987"/>
              <a:ext cx="8" cy="43"/>
            </a:xfrm>
            <a:custGeom>
              <a:avLst/>
              <a:gdLst>
                <a:gd name="T0" fmla="*/ 8 w 8"/>
                <a:gd name="T1" fmla="*/ 8 h 43"/>
                <a:gd name="T2" fmla="*/ 0 w 8"/>
                <a:gd name="T3" fmla="*/ 0 h 43"/>
                <a:gd name="T4" fmla="*/ 0 w 8"/>
                <a:gd name="T5" fmla="*/ 8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8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51" name="Freeform 53"/>
            <p:cNvSpPr>
              <a:spLocks/>
            </p:cNvSpPr>
            <p:nvPr/>
          </p:nvSpPr>
          <p:spPr bwMode="auto">
            <a:xfrm>
              <a:off x="2906" y="4047"/>
              <a:ext cx="8" cy="42"/>
            </a:xfrm>
            <a:custGeom>
              <a:avLst/>
              <a:gdLst>
                <a:gd name="T0" fmla="*/ 8 w 8"/>
                <a:gd name="T1" fmla="*/ 8 h 42"/>
                <a:gd name="T2" fmla="*/ 0 w 8"/>
                <a:gd name="T3" fmla="*/ 0 h 42"/>
                <a:gd name="T4" fmla="*/ 0 w 8"/>
                <a:gd name="T5" fmla="*/ 8 h 42"/>
                <a:gd name="T6" fmla="*/ 0 w 8"/>
                <a:gd name="T7" fmla="*/ 42 h 42"/>
                <a:gd name="T8" fmla="*/ 0 w 8"/>
                <a:gd name="T9" fmla="*/ 42 h 42"/>
                <a:gd name="T10" fmla="*/ 8 w 8"/>
                <a:gd name="T11" fmla="*/ 42 h 42"/>
                <a:gd name="T12" fmla="*/ 8 w 8"/>
                <a:gd name="T13" fmla="*/ 8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2"/>
                <a:gd name="T23" fmla="*/ 8 w 8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2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52" name="Freeform 54"/>
            <p:cNvSpPr>
              <a:spLocks/>
            </p:cNvSpPr>
            <p:nvPr/>
          </p:nvSpPr>
          <p:spPr bwMode="auto">
            <a:xfrm>
              <a:off x="2906" y="4106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53" name="Freeform 55"/>
            <p:cNvSpPr>
              <a:spLocks/>
            </p:cNvSpPr>
            <p:nvPr/>
          </p:nvSpPr>
          <p:spPr bwMode="auto">
            <a:xfrm>
              <a:off x="2906" y="4166"/>
              <a:ext cx="8" cy="43"/>
            </a:xfrm>
            <a:custGeom>
              <a:avLst/>
              <a:gdLst>
                <a:gd name="T0" fmla="*/ 8 w 8"/>
                <a:gd name="T1" fmla="*/ 9 h 43"/>
                <a:gd name="T2" fmla="*/ 0 w 8"/>
                <a:gd name="T3" fmla="*/ 0 h 43"/>
                <a:gd name="T4" fmla="*/ 0 w 8"/>
                <a:gd name="T5" fmla="*/ 9 h 43"/>
                <a:gd name="T6" fmla="*/ 0 w 8"/>
                <a:gd name="T7" fmla="*/ 43 h 43"/>
                <a:gd name="T8" fmla="*/ 0 w 8"/>
                <a:gd name="T9" fmla="*/ 43 h 43"/>
                <a:gd name="T10" fmla="*/ 8 w 8"/>
                <a:gd name="T11" fmla="*/ 43 h 43"/>
                <a:gd name="T12" fmla="*/ 8 w 8"/>
                <a:gd name="T13" fmla="*/ 9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43"/>
                <a:gd name="T23" fmla="*/ 8 w 8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43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43"/>
                  </a:lnTo>
                  <a:lnTo>
                    <a:pt x="8" y="43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54" name="Freeform 56"/>
            <p:cNvSpPr>
              <a:spLocks/>
            </p:cNvSpPr>
            <p:nvPr/>
          </p:nvSpPr>
          <p:spPr bwMode="auto">
            <a:xfrm>
              <a:off x="2906" y="4226"/>
              <a:ext cx="8" cy="17"/>
            </a:xfrm>
            <a:custGeom>
              <a:avLst/>
              <a:gdLst>
                <a:gd name="T0" fmla="*/ 8 w 8"/>
                <a:gd name="T1" fmla="*/ 9 h 17"/>
                <a:gd name="T2" fmla="*/ 0 w 8"/>
                <a:gd name="T3" fmla="*/ 0 h 17"/>
                <a:gd name="T4" fmla="*/ 0 w 8"/>
                <a:gd name="T5" fmla="*/ 9 h 17"/>
                <a:gd name="T6" fmla="*/ 0 w 8"/>
                <a:gd name="T7" fmla="*/ 17 h 17"/>
                <a:gd name="T8" fmla="*/ 0 w 8"/>
                <a:gd name="T9" fmla="*/ 17 h 17"/>
                <a:gd name="T10" fmla="*/ 8 w 8"/>
                <a:gd name="T11" fmla="*/ 17 h 17"/>
                <a:gd name="T12" fmla="*/ 8 w 8"/>
                <a:gd name="T13" fmla="*/ 9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7"/>
                <a:gd name="T23" fmla="*/ 8 w 8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7">
                  <a:moveTo>
                    <a:pt x="8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342" name="Group 96"/>
          <p:cNvGrpSpPr>
            <a:grpSpLocks/>
          </p:cNvGrpSpPr>
          <p:nvPr/>
        </p:nvGrpSpPr>
        <p:grpSpPr bwMode="auto">
          <a:xfrm>
            <a:off x="1154113" y="2314575"/>
            <a:ext cx="6931025" cy="217488"/>
            <a:chOff x="727" y="1458"/>
            <a:chExt cx="4366" cy="137"/>
          </a:xfrm>
        </p:grpSpPr>
        <p:sp>
          <p:nvSpPr>
            <p:cNvPr id="14473" name="Line 58"/>
            <p:cNvSpPr>
              <a:spLocks noChangeShapeType="1"/>
            </p:cNvSpPr>
            <p:nvPr/>
          </p:nvSpPr>
          <p:spPr bwMode="auto">
            <a:xfrm>
              <a:off x="727" y="1526"/>
              <a:ext cx="436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474" name="Group 67"/>
            <p:cNvGrpSpPr>
              <a:grpSpLocks/>
            </p:cNvGrpSpPr>
            <p:nvPr/>
          </p:nvGrpSpPr>
          <p:grpSpPr bwMode="auto">
            <a:xfrm>
              <a:off x="2906" y="1458"/>
              <a:ext cx="957" cy="137"/>
              <a:chOff x="2906" y="1458"/>
              <a:chExt cx="957" cy="137"/>
            </a:xfrm>
          </p:grpSpPr>
          <p:sp>
            <p:nvSpPr>
              <p:cNvPr id="14503" name="Line 59"/>
              <p:cNvSpPr>
                <a:spLocks noChangeShapeType="1"/>
              </p:cNvSpPr>
              <p:nvPr/>
            </p:nvSpPr>
            <p:spPr bwMode="auto">
              <a:xfrm>
                <a:off x="2906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4" name="Line 60"/>
              <p:cNvSpPr>
                <a:spLocks noChangeShapeType="1"/>
              </p:cNvSpPr>
              <p:nvPr/>
            </p:nvSpPr>
            <p:spPr bwMode="auto">
              <a:xfrm>
                <a:off x="3042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5" name="Line 61"/>
              <p:cNvSpPr>
                <a:spLocks noChangeShapeType="1"/>
              </p:cNvSpPr>
              <p:nvPr/>
            </p:nvSpPr>
            <p:spPr bwMode="auto">
              <a:xfrm>
                <a:off x="3179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6" name="Line 62"/>
              <p:cNvSpPr>
                <a:spLocks noChangeShapeType="1"/>
              </p:cNvSpPr>
              <p:nvPr/>
            </p:nvSpPr>
            <p:spPr bwMode="auto">
              <a:xfrm>
                <a:off x="3316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7" name="Line 63"/>
              <p:cNvSpPr>
                <a:spLocks noChangeShapeType="1"/>
              </p:cNvSpPr>
              <p:nvPr/>
            </p:nvSpPr>
            <p:spPr bwMode="auto">
              <a:xfrm>
                <a:off x="345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8" name="Line 64"/>
              <p:cNvSpPr>
                <a:spLocks noChangeShapeType="1"/>
              </p:cNvSpPr>
              <p:nvPr/>
            </p:nvSpPr>
            <p:spPr bwMode="auto">
              <a:xfrm>
                <a:off x="3589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9" name="Line 65"/>
              <p:cNvSpPr>
                <a:spLocks noChangeShapeType="1"/>
              </p:cNvSpPr>
              <p:nvPr/>
            </p:nvSpPr>
            <p:spPr bwMode="auto">
              <a:xfrm>
                <a:off x="3726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10" name="Line 66"/>
              <p:cNvSpPr>
                <a:spLocks noChangeShapeType="1"/>
              </p:cNvSpPr>
              <p:nvPr/>
            </p:nvSpPr>
            <p:spPr bwMode="auto">
              <a:xfrm>
                <a:off x="386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475" name="Line 68"/>
            <p:cNvSpPr>
              <a:spLocks noChangeShapeType="1"/>
            </p:cNvSpPr>
            <p:nvPr/>
          </p:nvSpPr>
          <p:spPr bwMode="auto">
            <a:xfrm>
              <a:off x="5093" y="1458"/>
              <a:ext cx="0" cy="1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476" name="Group 77"/>
            <p:cNvGrpSpPr>
              <a:grpSpLocks/>
            </p:cNvGrpSpPr>
            <p:nvPr/>
          </p:nvGrpSpPr>
          <p:grpSpPr bwMode="auto">
            <a:xfrm>
              <a:off x="4000" y="1458"/>
              <a:ext cx="957" cy="137"/>
              <a:chOff x="4000" y="1458"/>
              <a:chExt cx="957" cy="137"/>
            </a:xfrm>
          </p:grpSpPr>
          <p:sp>
            <p:nvSpPr>
              <p:cNvPr id="14495" name="Line 69"/>
              <p:cNvSpPr>
                <a:spLocks noChangeShapeType="1"/>
              </p:cNvSpPr>
              <p:nvPr/>
            </p:nvSpPr>
            <p:spPr bwMode="auto">
              <a:xfrm>
                <a:off x="4000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6" name="Line 70"/>
              <p:cNvSpPr>
                <a:spLocks noChangeShapeType="1"/>
              </p:cNvSpPr>
              <p:nvPr/>
            </p:nvSpPr>
            <p:spPr bwMode="auto">
              <a:xfrm>
                <a:off x="4136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7" name="Line 71"/>
              <p:cNvSpPr>
                <a:spLocks noChangeShapeType="1"/>
              </p:cNvSpPr>
              <p:nvPr/>
            </p:nvSpPr>
            <p:spPr bwMode="auto">
              <a:xfrm>
                <a:off x="427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8" name="Line 72"/>
              <p:cNvSpPr>
                <a:spLocks noChangeShapeType="1"/>
              </p:cNvSpPr>
              <p:nvPr/>
            </p:nvSpPr>
            <p:spPr bwMode="auto">
              <a:xfrm>
                <a:off x="4410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9" name="Line 73"/>
              <p:cNvSpPr>
                <a:spLocks noChangeShapeType="1"/>
              </p:cNvSpPr>
              <p:nvPr/>
            </p:nvSpPr>
            <p:spPr bwMode="auto">
              <a:xfrm>
                <a:off x="454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0" name="Line 74"/>
              <p:cNvSpPr>
                <a:spLocks noChangeShapeType="1"/>
              </p:cNvSpPr>
              <p:nvPr/>
            </p:nvSpPr>
            <p:spPr bwMode="auto">
              <a:xfrm>
                <a:off x="468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1" name="Line 75"/>
              <p:cNvSpPr>
                <a:spLocks noChangeShapeType="1"/>
              </p:cNvSpPr>
              <p:nvPr/>
            </p:nvSpPr>
            <p:spPr bwMode="auto">
              <a:xfrm>
                <a:off x="4820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02" name="Line 76"/>
              <p:cNvSpPr>
                <a:spLocks noChangeShapeType="1"/>
              </p:cNvSpPr>
              <p:nvPr/>
            </p:nvSpPr>
            <p:spPr bwMode="auto">
              <a:xfrm>
                <a:off x="495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77" name="Group 86"/>
            <p:cNvGrpSpPr>
              <a:grpSpLocks/>
            </p:cNvGrpSpPr>
            <p:nvPr/>
          </p:nvGrpSpPr>
          <p:grpSpPr bwMode="auto">
            <a:xfrm>
              <a:off x="1820" y="1458"/>
              <a:ext cx="949" cy="137"/>
              <a:chOff x="1820" y="1458"/>
              <a:chExt cx="949" cy="137"/>
            </a:xfrm>
          </p:grpSpPr>
          <p:sp>
            <p:nvSpPr>
              <p:cNvPr id="14487" name="Line 78"/>
              <p:cNvSpPr>
                <a:spLocks noChangeShapeType="1"/>
              </p:cNvSpPr>
              <p:nvPr/>
            </p:nvSpPr>
            <p:spPr bwMode="auto">
              <a:xfrm>
                <a:off x="1820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8" name="Line 79"/>
              <p:cNvSpPr>
                <a:spLocks noChangeShapeType="1"/>
              </p:cNvSpPr>
              <p:nvPr/>
            </p:nvSpPr>
            <p:spPr bwMode="auto">
              <a:xfrm>
                <a:off x="195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9" name="Line 80"/>
              <p:cNvSpPr>
                <a:spLocks noChangeShapeType="1"/>
              </p:cNvSpPr>
              <p:nvPr/>
            </p:nvSpPr>
            <p:spPr bwMode="auto">
              <a:xfrm>
                <a:off x="2094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0" name="Line 81"/>
              <p:cNvSpPr>
                <a:spLocks noChangeShapeType="1"/>
              </p:cNvSpPr>
              <p:nvPr/>
            </p:nvSpPr>
            <p:spPr bwMode="auto">
              <a:xfrm>
                <a:off x="2231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1" name="Line 82"/>
              <p:cNvSpPr>
                <a:spLocks noChangeShapeType="1"/>
              </p:cNvSpPr>
              <p:nvPr/>
            </p:nvSpPr>
            <p:spPr bwMode="auto">
              <a:xfrm>
                <a:off x="236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2" name="Line 83"/>
              <p:cNvSpPr>
                <a:spLocks noChangeShapeType="1"/>
              </p:cNvSpPr>
              <p:nvPr/>
            </p:nvSpPr>
            <p:spPr bwMode="auto">
              <a:xfrm>
                <a:off x="2504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3" name="Line 84"/>
              <p:cNvSpPr>
                <a:spLocks noChangeShapeType="1"/>
              </p:cNvSpPr>
              <p:nvPr/>
            </p:nvSpPr>
            <p:spPr bwMode="auto">
              <a:xfrm>
                <a:off x="2632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94" name="Line 85"/>
              <p:cNvSpPr>
                <a:spLocks noChangeShapeType="1"/>
              </p:cNvSpPr>
              <p:nvPr/>
            </p:nvSpPr>
            <p:spPr bwMode="auto">
              <a:xfrm>
                <a:off x="2769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4478" name="Group 95"/>
            <p:cNvGrpSpPr>
              <a:grpSpLocks/>
            </p:cNvGrpSpPr>
            <p:nvPr/>
          </p:nvGrpSpPr>
          <p:grpSpPr bwMode="auto">
            <a:xfrm>
              <a:off x="727" y="1458"/>
              <a:ext cx="957" cy="137"/>
              <a:chOff x="727" y="1458"/>
              <a:chExt cx="957" cy="137"/>
            </a:xfrm>
          </p:grpSpPr>
          <p:sp>
            <p:nvSpPr>
              <p:cNvPr id="14479" name="Line 87"/>
              <p:cNvSpPr>
                <a:spLocks noChangeShapeType="1"/>
              </p:cNvSpPr>
              <p:nvPr/>
            </p:nvSpPr>
            <p:spPr bwMode="auto">
              <a:xfrm>
                <a:off x="72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0" name="Line 88"/>
              <p:cNvSpPr>
                <a:spLocks noChangeShapeType="1"/>
              </p:cNvSpPr>
              <p:nvPr/>
            </p:nvSpPr>
            <p:spPr bwMode="auto">
              <a:xfrm>
                <a:off x="86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1" name="Line 89"/>
              <p:cNvSpPr>
                <a:spLocks noChangeShapeType="1"/>
              </p:cNvSpPr>
              <p:nvPr/>
            </p:nvSpPr>
            <p:spPr bwMode="auto">
              <a:xfrm>
                <a:off x="1000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2" name="Line 90"/>
              <p:cNvSpPr>
                <a:spLocks noChangeShapeType="1"/>
              </p:cNvSpPr>
              <p:nvPr/>
            </p:nvSpPr>
            <p:spPr bwMode="auto">
              <a:xfrm>
                <a:off x="113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3" name="Line 91"/>
              <p:cNvSpPr>
                <a:spLocks noChangeShapeType="1"/>
              </p:cNvSpPr>
              <p:nvPr/>
            </p:nvSpPr>
            <p:spPr bwMode="auto">
              <a:xfrm>
                <a:off x="127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4" name="Line 92"/>
              <p:cNvSpPr>
                <a:spLocks noChangeShapeType="1"/>
              </p:cNvSpPr>
              <p:nvPr/>
            </p:nvSpPr>
            <p:spPr bwMode="auto">
              <a:xfrm>
                <a:off x="1410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5" name="Line 93"/>
              <p:cNvSpPr>
                <a:spLocks noChangeShapeType="1"/>
              </p:cNvSpPr>
              <p:nvPr/>
            </p:nvSpPr>
            <p:spPr bwMode="auto">
              <a:xfrm>
                <a:off x="1547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86" name="Line 94"/>
              <p:cNvSpPr>
                <a:spLocks noChangeShapeType="1"/>
              </p:cNvSpPr>
              <p:nvPr/>
            </p:nvSpPr>
            <p:spPr bwMode="auto">
              <a:xfrm>
                <a:off x="1684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4343" name="Rectangle 97"/>
          <p:cNvSpPr>
            <a:spLocks noChangeArrowheads="1"/>
          </p:cNvSpPr>
          <p:nvPr/>
        </p:nvSpPr>
        <p:spPr bwMode="auto">
          <a:xfrm>
            <a:off x="4449763" y="1989138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4" name="Rectangle 98"/>
          <p:cNvSpPr>
            <a:spLocks noChangeArrowheads="1"/>
          </p:cNvSpPr>
          <p:nvPr/>
        </p:nvSpPr>
        <p:spPr bwMode="auto">
          <a:xfrm>
            <a:off x="4586288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TW" sz="1600"/>
          </a:p>
        </p:txBody>
      </p:sp>
      <p:sp>
        <p:nvSpPr>
          <p:cNvPr id="14345" name="Rectangle 99"/>
          <p:cNvSpPr>
            <a:spLocks noChangeArrowheads="1"/>
          </p:cNvSpPr>
          <p:nvPr/>
        </p:nvSpPr>
        <p:spPr bwMode="auto">
          <a:xfrm>
            <a:off x="4679950" y="20558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46" name="Rectangle 100"/>
          <p:cNvSpPr>
            <a:spLocks noChangeArrowheads="1"/>
          </p:cNvSpPr>
          <p:nvPr/>
        </p:nvSpPr>
        <p:spPr bwMode="auto">
          <a:xfrm>
            <a:off x="4884738" y="1989138"/>
            <a:ext cx="338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7" name="Rectangle 101"/>
          <p:cNvSpPr>
            <a:spLocks noChangeArrowheads="1"/>
          </p:cNvSpPr>
          <p:nvPr/>
        </p:nvSpPr>
        <p:spPr bwMode="auto">
          <a:xfrm>
            <a:off x="5019675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 sz="1600"/>
          </a:p>
        </p:txBody>
      </p:sp>
      <p:sp>
        <p:nvSpPr>
          <p:cNvPr id="14348" name="Rectangle 102"/>
          <p:cNvSpPr>
            <a:spLocks noChangeArrowheads="1"/>
          </p:cNvSpPr>
          <p:nvPr/>
        </p:nvSpPr>
        <p:spPr bwMode="auto">
          <a:xfrm>
            <a:off x="5114925" y="20558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49" name="Rectangle 103"/>
          <p:cNvSpPr>
            <a:spLocks noChangeArrowheads="1"/>
          </p:cNvSpPr>
          <p:nvPr/>
        </p:nvSpPr>
        <p:spPr bwMode="auto">
          <a:xfrm>
            <a:off x="5318125" y="1989138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50" name="Rectangle 104"/>
          <p:cNvSpPr>
            <a:spLocks noChangeArrowheads="1"/>
          </p:cNvSpPr>
          <p:nvPr/>
        </p:nvSpPr>
        <p:spPr bwMode="auto">
          <a:xfrm>
            <a:off x="5454650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 sz="1600"/>
          </a:p>
        </p:txBody>
      </p:sp>
      <p:sp>
        <p:nvSpPr>
          <p:cNvPr id="14351" name="Rectangle 105"/>
          <p:cNvSpPr>
            <a:spLocks noChangeArrowheads="1"/>
          </p:cNvSpPr>
          <p:nvPr/>
        </p:nvSpPr>
        <p:spPr bwMode="auto">
          <a:xfrm>
            <a:off x="5548313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52" name="Rectangle 106"/>
          <p:cNvSpPr>
            <a:spLocks noChangeArrowheads="1"/>
          </p:cNvSpPr>
          <p:nvPr/>
        </p:nvSpPr>
        <p:spPr bwMode="auto">
          <a:xfrm>
            <a:off x="5753100" y="1989138"/>
            <a:ext cx="338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53" name="Rectangle 107"/>
          <p:cNvSpPr>
            <a:spLocks noChangeArrowheads="1"/>
          </p:cNvSpPr>
          <p:nvPr/>
        </p:nvSpPr>
        <p:spPr bwMode="auto">
          <a:xfrm>
            <a:off x="5888038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TW" sz="1600"/>
          </a:p>
        </p:txBody>
      </p:sp>
      <p:sp>
        <p:nvSpPr>
          <p:cNvPr id="14354" name="Rectangle 108"/>
          <p:cNvSpPr>
            <a:spLocks noChangeArrowheads="1"/>
          </p:cNvSpPr>
          <p:nvPr/>
        </p:nvSpPr>
        <p:spPr bwMode="auto">
          <a:xfrm>
            <a:off x="598328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55" name="Rectangle 109"/>
          <p:cNvSpPr>
            <a:spLocks noChangeArrowheads="1"/>
          </p:cNvSpPr>
          <p:nvPr/>
        </p:nvSpPr>
        <p:spPr bwMode="auto">
          <a:xfrm>
            <a:off x="6186488" y="1989138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56" name="Rectangle 110"/>
          <p:cNvSpPr>
            <a:spLocks noChangeArrowheads="1"/>
          </p:cNvSpPr>
          <p:nvPr/>
        </p:nvSpPr>
        <p:spPr bwMode="auto">
          <a:xfrm>
            <a:off x="6321425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TW" sz="1600"/>
          </a:p>
        </p:txBody>
      </p:sp>
      <p:sp>
        <p:nvSpPr>
          <p:cNvPr id="14357" name="Rectangle 111"/>
          <p:cNvSpPr>
            <a:spLocks noChangeArrowheads="1"/>
          </p:cNvSpPr>
          <p:nvPr/>
        </p:nvSpPr>
        <p:spPr bwMode="auto">
          <a:xfrm>
            <a:off x="6416675" y="20558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58" name="Rectangle 112"/>
          <p:cNvSpPr>
            <a:spLocks noChangeArrowheads="1"/>
          </p:cNvSpPr>
          <p:nvPr/>
        </p:nvSpPr>
        <p:spPr bwMode="auto">
          <a:xfrm>
            <a:off x="6511925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59" name="Rectangle 113"/>
          <p:cNvSpPr>
            <a:spLocks noChangeArrowheads="1"/>
          </p:cNvSpPr>
          <p:nvPr/>
        </p:nvSpPr>
        <p:spPr bwMode="auto">
          <a:xfrm>
            <a:off x="6715125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zh-TW" sz="1600"/>
          </a:p>
        </p:txBody>
      </p:sp>
      <p:sp>
        <p:nvSpPr>
          <p:cNvPr id="14360" name="Rectangle 114"/>
          <p:cNvSpPr>
            <a:spLocks noChangeArrowheads="1"/>
          </p:cNvSpPr>
          <p:nvPr/>
        </p:nvSpPr>
        <p:spPr bwMode="auto">
          <a:xfrm>
            <a:off x="689133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61" name="Rectangle 115"/>
          <p:cNvSpPr>
            <a:spLocks noChangeArrowheads="1"/>
          </p:cNvSpPr>
          <p:nvPr/>
        </p:nvSpPr>
        <p:spPr bwMode="auto">
          <a:xfrm>
            <a:off x="6946900" y="1989138"/>
            <a:ext cx="541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62" name="Rectangle 116"/>
          <p:cNvSpPr>
            <a:spLocks noChangeArrowheads="1"/>
          </p:cNvSpPr>
          <p:nvPr/>
        </p:nvSpPr>
        <p:spPr bwMode="auto">
          <a:xfrm>
            <a:off x="7150100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zh-TW" sz="1600"/>
          </a:p>
        </p:txBody>
      </p:sp>
      <p:sp>
        <p:nvSpPr>
          <p:cNvPr id="14363" name="Rectangle 117"/>
          <p:cNvSpPr>
            <a:spLocks noChangeArrowheads="1"/>
          </p:cNvSpPr>
          <p:nvPr/>
        </p:nvSpPr>
        <p:spPr bwMode="auto">
          <a:xfrm>
            <a:off x="7326313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64" name="Rectangle 118"/>
          <p:cNvSpPr>
            <a:spLocks noChangeArrowheads="1"/>
          </p:cNvSpPr>
          <p:nvPr/>
        </p:nvSpPr>
        <p:spPr bwMode="auto">
          <a:xfrm>
            <a:off x="7380288" y="1989138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65" name="Rectangle 119"/>
          <p:cNvSpPr>
            <a:spLocks noChangeArrowheads="1"/>
          </p:cNvSpPr>
          <p:nvPr/>
        </p:nvSpPr>
        <p:spPr bwMode="auto">
          <a:xfrm>
            <a:off x="7583488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  <a:endParaRPr lang="en-US" altLang="zh-TW" sz="1600"/>
          </a:p>
        </p:txBody>
      </p:sp>
      <p:sp>
        <p:nvSpPr>
          <p:cNvPr id="14366" name="Rectangle 120"/>
          <p:cNvSpPr>
            <a:spLocks noChangeArrowheads="1"/>
          </p:cNvSpPr>
          <p:nvPr/>
        </p:nvSpPr>
        <p:spPr bwMode="auto">
          <a:xfrm>
            <a:off x="7759700" y="20558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67" name="Rectangle 121"/>
          <p:cNvSpPr>
            <a:spLocks noChangeArrowheads="1"/>
          </p:cNvSpPr>
          <p:nvPr/>
        </p:nvSpPr>
        <p:spPr bwMode="auto">
          <a:xfrm>
            <a:off x="7800975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68" name="Rectangle 122"/>
          <p:cNvSpPr>
            <a:spLocks noChangeArrowheads="1"/>
          </p:cNvSpPr>
          <p:nvPr/>
        </p:nvSpPr>
        <p:spPr bwMode="auto">
          <a:xfrm>
            <a:off x="8004175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zh-TW" sz="1600"/>
          </a:p>
        </p:txBody>
      </p:sp>
      <p:sp>
        <p:nvSpPr>
          <p:cNvPr id="14369" name="Rectangle 123"/>
          <p:cNvSpPr>
            <a:spLocks noChangeArrowheads="1"/>
          </p:cNvSpPr>
          <p:nvPr/>
        </p:nvSpPr>
        <p:spPr bwMode="auto">
          <a:xfrm>
            <a:off x="818038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70" name="Rectangle 124"/>
          <p:cNvSpPr>
            <a:spLocks noChangeArrowheads="1"/>
          </p:cNvSpPr>
          <p:nvPr/>
        </p:nvSpPr>
        <p:spPr bwMode="auto">
          <a:xfrm>
            <a:off x="3906838" y="1989138"/>
            <a:ext cx="5572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71" name="Rectangle 125"/>
          <p:cNvSpPr>
            <a:spLocks noChangeArrowheads="1"/>
          </p:cNvSpPr>
          <p:nvPr/>
        </p:nvSpPr>
        <p:spPr bwMode="auto">
          <a:xfrm>
            <a:off x="4111625" y="2055813"/>
            <a:ext cx="90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72" name="Rectangle 126"/>
          <p:cNvSpPr>
            <a:spLocks noChangeArrowheads="1"/>
          </p:cNvSpPr>
          <p:nvPr/>
        </p:nvSpPr>
        <p:spPr bwMode="auto">
          <a:xfrm>
            <a:off x="4205288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 sz="1600"/>
          </a:p>
        </p:txBody>
      </p:sp>
      <p:sp>
        <p:nvSpPr>
          <p:cNvPr id="14373" name="Rectangle 127"/>
          <p:cNvSpPr>
            <a:spLocks noChangeArrowheads="1"/>
          </p:cNvSpPr>
          <p:nvPr/>
        </p:nvSpPr>
        <p:spPr bwMode="auto">
          <a:xfrm>
            <a:off x="428783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74" name="Rectangle 128"/>
          <p:cNvSpPr>
            <a:spLocks noChangeArrowheads="1"/>
          </p:cNvSpPr>
          <p:nvPr/>
        </p:nvSpPr>
        <p:spPr bwMode="auto">
          <a:xfrm>
            <a:off x="3473450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75" name="Rectangle 129"/>
          <p:cNvSpPr>
            <a:spLocks noChangeArrowheads="1"/>
          </p:cNvSpPr>
          <p:nvPr/>
        </p:nvSpPr>
        <p:spPr bwMode="auto">
          <a:xfrm>
            <a:off x="3676650" y="2055813"/>
            <a:ext cx="90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76" name="Rectangle 130"/>
          <p:cNvSpPr>
            <a:spLocks noChangeArrowheads="1"/>
          </p:cNvSpPr>
          <p:nvPr/>
        </p:nvSpPr>
        <p:spPr bwMode="auto">
          <a:xfrm>
            <a:off x="3771900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 sz="1600"/>
          </a:p>
        </p:txBody>
      </p:sp>
      <p:sp>
        <p:nvSpPr>
          <p:cNvPr id="14377" name="Rectangle 131"/>
          <p:cNvSpPr>
            <a:spLocks noChangeArrowheads="1"/>
          </p:cNvSpPr>
          <p:nvPr/>
        </p:nvSpPr>
        <p:spPr bwMode="auto">
          <a:xfrm>
            <a:off x="3852863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78" name="Rectangle 132"/>
          <p:cNvSpPr>
            <a:spLocks noChangeArrowheads="1"/>
          </p:cNvSpPr>
          <p:nvPr/>
        </p:nvSpPr>
        <p:spPr bwMode="auto">
          <a:xfrm>
            <a:off x="3052763" y="1989138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79" name="Rectangle 133"/>
          <p:cNvSpPr>
            <a:spLocks noChangeArrowheads="1"/>
          </p:cNvSpPr>
          <p:nvPr/>
        </p:nvSpPr>
        <p:spPr bwMode="auto">
          <a:xfrm>
            <a:off x="3255963" y="2055813"/>
            <a:ext cx="90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80" name="Rectangle 134"/>
          <p:cNvSpPr>
            <a:spLocks noChangeArrowheads="1"/>
          </p:cNvSpPr>
          <p:nvPr/>
        </p:nvSpPr>
        <p:spPr bwMode="auto">
          <a:xfrm>
            <a:off x="3351213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TW" sz="1600"/>
          </a:p>
        </p:txBody>
      </p:sp>
      <p:sp>
        <p:nvSpPr>
          <p:cNvPr id="14381" name="Rectangle 135"/>
          <p:cNvSpPr>
            <a:spLocks noChangeArrowheads="1"/>
          </p:cNvSpPr>
          <p:nvPr/>
        </p:nvSpPr>
        <p:spPr bwMode="auto">
          <a:xfrm>
            <a:off x="3432175" y="20558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82" name="Rectangle 136"/>
          <p:cNvSpPr>
            <a:spLocks noChangeArrowheads="1"/>
          </p:cNvSpPr>
          <p:nvPr/>
        </p:nvSpPr>
        <p:spPr bwMode="auto">
          <a:xfrm>
            <a:off x="2617788" y="1989138"/>
            <a:ext cx="542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83" name="Rectangle 137"/>
          <p:cNvSpPr>
            <a:spLocks noChangeArrowheads="1"/>
          </p:cNvSpPr>
          <p:nvPr/>
        </p:nvSpPr>
        <p:spPr bwMode="auto">
          <a:xfrm>
            <a:off x="2822575" y="2055813"/>
            <a:ext cx="90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84" name="Rectangle 138"/>
          <p:cNvSpPr>
            <a:spLocks noChangeArrowheads="1"/>
          </p:cNvSpPr>
          <p:nvPr/>
        </p:nvSpPr>
        <p:spPr bwMode="auto">
          <a:xfrm>
            <a:off x="2916238" y="20558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TW" sz="1600"/>
          </a:p>
        </p:txBody>
      </p:sp>
      <p:sp>
        <p:nvSpPr>
          <p:cNvPr id="14385" name="Rectangle 139"/>
          <p:cNvSpPr>
            <a:spLocks noChangeArrowheads="1"/>
          </p:cNvSpPr>
          <p:nvPr/>
        </p:nvSpPr>
        <p:spPr bwMode="auto">
          <a:xfrm>
            <a:off x="299878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86" name="Rectangle 140"/>
          <p:cNvSpPr>
            <a:spLocks noChangeArrowheads="1"/>
          </p:cNvSpPr>
          <p:nvPr/>
        </p:nvSpPr>
        <p:spPr bwMode="auto">
          <a:xfrm>
            <a:off x="2184400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87" name="Rectangle 141"/>
          <p:cNvSpPr>
            <a:spLocks noChangeArrowheads="1"/>
          </p:cNvSpPr>
          <p:nvPr/>
        </p:nvSpPr>
        <p:spPr bwMode="auto">
          <a:xfrm>
            <a:off x="2333625" y="2055813"/>
            <a:ext cx="90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88" name="Rectangle 142"/>
          <p:cNvSpPr>
            <a:spLocks noChangeArrowheads="1"/>
          </p:cNvSpPr>
          <p:nvPr/>
        </p:nvSpPr>
        <p:spPr bwMode="auto">
          <a:xfrm>
            <a:off x="2428875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zh-TW" sz="1600"/>
          </a:p>
        </p:txBody>
      </p:sp>
      <p:sp>
        <p:nvSpPr>
          <p:cNvPr id="14389" name="Rectangle 143"/>
          <p:cNvSpPr>
            <a:spLocks noChangeArrowheads="1"/>
          </p:cNvSpPr>
          <p:nvPr/>
        </p:nvSpPr>
        <p:spPr bwMode="auto">
          <a:xfrm>
            <a:off x="260508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90" name="Rectangle 144"/>
          <p:cNvSpPr>
            <a:spLocks noChangeArrowheads="1"/>
          </p:cNvSpPr>
          <p:nvPr/>
        </p:nvSpPr>
        <p:spPr bwMode="auto">
          <a:xfrm>
            <a:off x="1751013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91" name="Rectangle 145"/>
          <p:cNvSpPr>
            <a:spLocks noChangeArrowheads="1"/>
          </p:cNvSpPr>
          <p:nvPr/>
        </p:nvSpPr>
        <p:spPr bwMode="auto">
          <a:xfrm>
            <a:off x="1900238" y="2055813"/>
            <a:ext cx="90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92" name="Rectangle 146"/>
          <p:cNvSpPr>
            <a:spLocks noChangeArrowheads="1"/>
          </p:cNvSpPr>
          <p:nvPr/>
        </p:nvSpPr>
        <p:spPr bwMode="auto">
          <a:xfrm>
            <a:off x="1993900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zh-TW" sz="1600"/>
          </a:p>
        </p:txBody>
      </p:sp>
      <p:sp>
        <p:nvSpPr>
          <p:cNvPr id="14393" name="Rectangle 147"/>
          <p:cNvSpPr>
            <a:spLocks noChangeArrowheads="1"/>
          </p:cNvSpPr>
          <p:nvPr/>
        </p:nvSpPr>
        <p:spPr bwMode="auto">
          <a:xfrm>
            <a:off x="2170113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94" name="Rectangle 148"/>
          <p:cNvSpPr>
            <a:spLocks noChangeArrowheads="1"/>
          </p:cNvSpPr>
          <p:nvPr/>
        </p:nvSpPr>
        <p:spPr bwMode="auto">
          <a:xfrm>
            <a:off x="1316038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95" name="Rectangle 149"/>
          <p:cNvSpPr>
            <a:spLocks noChangeArrowheads="1"/>
          </p:cNvSpPr>
          <p:nvPr/>
        </p:nvSpPr>
        <p:spPr bwMode="auto">
          <a:xfrm>
            <a:off x="1465263" y="2055813"/>
            <a:ext cx="90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396" name="Rectangle 150"/>
          <p:cNvSpPr>
            <a:spLocks noChangeArrowheads="1"/>
          </p:cNvSpPr>
          <p:nvPr/>
        </p:nvSpPr>
        <p:spPr bwMode="auto">
          <a:xfrm>
            <a:off x="1560513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  <a:endParaRPr lang="en-US" altLang="zh-TW" sz="1600"/>
          </a:p>
        </p:txBody>
      </p:sp>
      <p:sp>
        <p:nvSpPr>
          <p:cNvPr id="14397" name="Rectangle 151"/>
          <p:cNvSpPr>
            <a:spLocks noChangeArrowheads="1"/>
          </p:cNvSpPr>
          <p:nvPr/>
        </p:nvSpPr>
        <p:spPr bwMode="auto">
          <a:xfrm>
            <a:off x="1736725" y="20558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398" name="Rectangle 152"/>
          <p:cNvSpPr>
            <a:spLocks noChangeArrowheads="1"/>
          </p:cNvSpPr>
          <p:nvPr/>
        </p:nvSpPr>
        <p:spPr bwMode="auto">
          <a:xfrm>
            <a:off x="882650" y="1989138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99" name="Rectangle 153"/>
          <p:cNvSpPr>
            <a:spLocks noChangeArrowheads="1"/>
          </p:cNvSpPr>
          <p:nvPr/>
        </p:nvSpPr>
        <p:spPr bwMode="auto">
          <a:xfrm>
            <a:off x="1031875" y="2055813"/>
            <a:ext cx="90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TW" sz="1600"/>
          </a:p>
        </p:txBody>
      </p:sp>
      <p:sp>
        <p:nvSpPr>
          <p:cNvPr id="14400" name="Rectangle 154"/>
          <p:cNvSpPr>
            <a:spLocks noChangeArrowheads="1"/>
          </p:cNvSpPr>
          <p:nvPr/>
        </p:nvSpPr>
        <p:spPr bwMode="auto">
          <a:xfrm>
            <a:off x="1125538" y="2055813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zh-TW" sz="1600"/>
          </a:p>
        </p:txBody>
      </p:sp>
      <p:sp>
        <p:nvSpPr>
          <p:cNvPr id="14401" name="Rectangle 155"/>
          <p:cNvSpPr>
            <a:spLocks noChangeArrowheads="1"/>
          </p:cNvSpPr>
          <p:nvPr/>
        </p:nvSpPr>
        <p:spPr bwMode="auto">
          <a:xfrm>
            <a:off x="1303338" y="2055813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402" name="Rectangle 364"/>
          <p:cNvSpPr>
            <a:spLocks noChangeArrowheads="1"/>
          </p:cNvSpPr>
          <p:nvPr/>
        </p:nvSpPr>
        <p:spPr bwMode="auto">
          <a:xfrm>
            <a:off x="8126413" y="2097088"/>
            <a:ext cx="9906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403" name="Rectangle 365"/>
          <p:cNvSpPr>
            <a:spLocks noChangeArrowheads="1"/>
          </p:cNvSpPr>
          <p:nvPr/>
        </p:nvSpPr>
        <p:spPr bwMode="auto">
          <a:xfrm>
            <a:off x="8262938" y="2152650"/>
            <a:ext cx="6302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  <a:endParaRPr lang="en-US" altLang="zh-TW" sz="1600"/>
          </a:p>
        </p:txBody>
      </p:sp>
      <p:sp>
        <p:nvSpPr>
          <p:cNvPr id="14404" name="Rectangle 366"/>
          <p:cNvSpPr>
            <a:spLocks noChangeArrowheads="1"/>
          </p:cNvSpPr>
          <p:nvPr/>
        </p:nvSpPr>
        <p:spPr bwMode="auto">
          <a:xfrm>
            <a:off x="8913813" y="215265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sp>
        <p:nvSpPr>
          <p:cNvPr id="14405" name="Rectangle 367"/>
          <p:cNvSpPr>
            <a:spLocks noChangeArrowheads="1"/>
          </p:cNvSpPr>
          <p:nvPr/>
        </p:nvSpPr>
        <p:spPr bwMode="auto">
          <a:xfrm>
            <a:off x="8262938" y="2355850"/>
            <a:ext cx="501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format</a:t>
            </a:r>
            <a:endParaRPr lang="en-US" altLang="zh-TW" sz="1600"/>
          </a:p>
        </p:txBody>
      </p:sp>
      <p:sp>
        <p:nvSpPr>
          <p:cNvPr id="14406" name="Rectangle 368"/>
          <p:cNvSpPr>
            <a:spLocks noChangeArrowheads="1"/>
          </p:cNvSpPr>
          <p:nvPr/>
        </p:nvSpPr>
        <p:spPr bwMode="auto">
          <a:xfrm>
            <a:off x="8777288" y="2355850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TW" sz="1600"/>
          </a:p>
        </p:txBody>
      </p:sp>
      <p:grpSp>
        <p:nvGrpSpPr>
          <p:cNvPr id="14407" name="Group 386"/>
          <p:cNvGrpSpPr>
            <a:grpSpLocks/>
          </p:cNvGrpSpPr>
          <p:nvPr/>
        </p:nvGrpSpPr>
        <p:grpSpPr bwMode="auto">
          <a:xfrm>
            <a:off x="990600" y="2787650"/>
            <a:ext cx="8018463" cy="1112838"/>
            <a:chOff x="624" y="2611"/>
            <a:chExt cx="5051" cy="701"/>
          </a:xfrm>
        </p:grpSpPr>
        <p:sp>
          <p:nvSpPr>
            <p:cNvPr id="14409" name="Rectangle 7"/>
            <p:cNvSpPr>
              <a:spLocks noChangeArrowheads="1"/>
            </p:cNvSpPr>
            <p:nvPr/>
          </p:nvSpPr>
          <p:spPr bwMode="auto">
            <a:xfrm>
              <a:off x="5393" y="2680"/>
              <a:ext cx="145" cy="21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CC00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10" name="Rectangle 12"/>
            <p:cNvSpPr>
              <a:spLocks noChangeArrowheads="1"/>
            </p:cNvSpPr>
            <p:nvPr/>
          </p:nvSpPr>
          <p:spPr bwMode="auto">
            <a:xfrm>
              <a:off x="5393" y="3021"/>
              <a:ext cx="145" cy="21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CC00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pSp>
          <p:nvGrpSpPr>
            <p:cNvPr id="14411" name="Group 207"/>
            <p:cNvGrpSpPr>
              <a:grpSpLocks/>
            </p:cNvGrpSpPr>
            <p:nvPr/>
          </p:nvGrpSpPr>
          <p:grpSpPr bwMode="auto">
            <a:xfrm>
              <a:off x="2752" y="2680"/>
              <a:ext cx="299" cy="213"/>
              <a:chOff x="2752" y="2680"/>
              <a:chExt cx="299" cy="213"/>
            </a:xfrm>
          </p:grpSpPr>
          <p:sp>
            <p:nvSpPr>
              <p:cNvPr id="14455" name="Oval 189"/>
              <p:cNvSpPr>
                <a:spLocks noChangeArrowheads="1"/>
              </p:cNvSpPr>
              <p:nvPr/>
            </p:nvSpPr>
            <p:spPr bwMode="auto">
              <a:xfrm>
                <a:off x="2872" y="2680"/>
                <a:ext cx="76" cy="77"/>
              </a:xfrm>
              <a:prstGeom prst="ellips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56" name="Oval 190"/>
              <p:cNvSpPr>
                <a:spLocks noChangeArrowheads="1"/>
              </p:cNvSpPr>
              <p:nvPr/>
            </p:nvSpPr>
            <p:spPr bwMode="auto">
              <a:xfrm>
                <a:off x="2940" y="2680"/>
                <a:ext cx="77" cy="77"/>
              </a:xfrm>
              <a:prstGeom prst="ellips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57" name="Oval 191"/>
              <p:cNvSpPr>
                <a:spLocks noChangeArrowheads="1"/>
              </p:cNvSpPr>
              <p:nvPr/>
            </p:nvSpPr>
            <p:spPr bwMode="auto">
              <a:xfrm>
                <a:off x="2803" y="2680"/>
                <a:ext cx="77" cy="77"/>
              </a:xfrm>
              <a:prstGeom prst="ellips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grpSp>
            <p:nvGrpSpPr>
              <p:cNvPr id="14458" name="Group 196"/>
              <p:cNvGrpSpPr>
                <a:grpSpLocks/>
              </p:cNvGrpSpPr>
              <p:nvPr/>
            </p:nvGrpSpPr>
            <p:grpSpPr bwMode="auto">
              <a:xfrm>
                <a:off x="2752" y="2680"/>
                <a:ext cx="282" cy="77"/>
                <a:chOff x="2752" y="2680"/>
                <a:chExt cx="282" cy="77"/>
              </a:xfrm>
            </p:grpSpPr>
            <p:sp>
              <p:nvSpPr>
                <p:cNvPr id="14469" name="Oval 192"/>
                <p:cNvSpPr>
                  <a:spLocks noChangeArrowheads="1"/>
                </p:cNvSpPr>
                <p:nvPr/>
              </p:nvSpPr>
              <p:spPr bwMode="auto">
                <a:xfrm>
                  <a:off x="2752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70" name="Oval 193"/>
                <p:cNvSpPr>
                  <a:spLocks noChangeArrowheads="1"/>
                </p:cNvSpPr>
                <p:nvPr/>
              </p:nvSpPr>
              <p:spPr bwMode="auto">
                <a:xfrm>
                  <a:off x="2889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71" name="Oval 194"/>
                <p:cNvSpPr>
                  <a:spLocks noChangeArrowheads="1"/>
                </p:cNvSpPr>
                <p:nvPr/>
              </p:nvSpPr>
              <p:spPr bwMode="auto">
                <a:xfrm>
                  <a:off x="2820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72" name="Oval 195"/>
                <p:cNvSpPr>
                  <a:spLocks noChangeArrowheads="1"/>
                </p:cNvSpPr>
                <p:nvPr/>
              </p:nvSpPr>
              <p:spPr bwMode="auto">
                <a:xfrm>
                  <a:off x="2957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4459" name="Group 201"/>
              <p:cNvGrpSpPr>
                <a:grpSpLocks/>
              </p:cNvGrpSpPr>
              <p:nvPr/>
            </p:nvGrpSpPr>
            <p:grpSpPr bwMode="auto">
              <a:xfrm>
                <a:off x="2769" y="2680"/>
                <a:ext cx="282" cy="77"/>
                <a:chOff x="2769" y="2680"/>
                <a:chExt cx="282" cy="77"/>
              </a:xfrm>
            </p:grpSpPr>
            <p:sp>
              <p:nvSpPr>
                <p:cNvPr id="14465" name="Oval 197"/>
                <p:cNvSpPr>
                  <a:spLocks noChangeArrowheads="1"/>
                </p:cNvSpPr>
                <p:nvPr/>
              </p:nvSpPr>
              <p:spPr bwMode="auto">
                <a:xfrm>
                  <a:off x="2769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66" name="Oval 198"/>
                <p:cNvSpPr>
                  <a:spLocks noChangeArrowheads="1"/>
                </p:cNvSpPr>
                <p:nvPr/>
              </p:nvSpPr>
              <p:spPr bwMode="auto">
                <a:xfrm>
                  <a:off x="2906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67" name="Oval 199"/>
                <p:cNvSpPr>
                  <a:spLocks noChangeArrowheads="1"/>
                </p:cNvSpPr>
                <p:nvPr/>
              </p:nvSpPr>
              <p:spPr bwMode="auto">
                <a:xfrm>
                  <a:off x="2837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68" name="Oval 200"/>
                <p:cNvSpPr>
                  <a:spLocks noChangeArrowheads="1"/>
                </p:cNvSpPr>
                <p:nvPr/>
              </p:nvSpPr>
              <p:spPr bwMode="auto">
                <a:xfrm>
                  <a:off x="2974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4460" name="Group 205"/>
              <p:cNvGrpSpPr>
                <a:grpSpLocks/>
              </p:cNvGrpSpPr>
              <p:nvPr/>
            </p:nvGrpSpPr>
            <p:grpSpPr bwMode="auto">
              <a:xfrm>
                <a:off x="2786" y="2680"/>
                <a:ext cx="214" cy="77"/>
                <a:chOff x="2786" y="2680"/>
                <a:chExt cx="214" cy="77"/>
              </a:xfrm>
            </p:grpSpPr>
            <p:sp>
              <p:nvSpPr>
                <p:cNvPr id="14462" name="Oval 202"/>
                <p:cNvSpPr>
                  <a:spLocks noChangeArrowheads="1"/>
                </p:cNvSpPr>
                <p:nvPr/>
              </p:nvSpPr>
              <p:spPr bwMode="auto">
                <a:xfrm>
                  <a:off x="2786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63" name="Oval 203"/>
                <p:cNvSpPr>
                  <a:spLocks noChangeArrowheads="1"/>
                </p:cNvSpPr>
                <p:nvPr/>
              </p:nvSpPr>
              <p:spPr bwMode="auto">
                <a:xfrm>
                  <a:off x="2923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64" name="Oval 204"/>
                <p:cNvSpPr>
                  <a:spLocks noChangeArrowheads="1"/>
                </p:cNvSpPr>
                <p:nvPr/>
              </p:nvSpPr>
              <p:spPr bwMode="auto">
                <a:xfrm>
                  <a:off x="2854" y="268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14461" name="Oval 206"/>
              <p:cNvSpPr>
                <a:spLocks noChangeArrowheads="1"/>
              </p:cNvSpPr>
              <p:nvPr/>
            </p:nvSpPr>
            <p:spPr bwMode="auto">
              <a:xfrm>
                <a:off x="2872" y="2816"/>
                <a:ext cx="76" cy="77"/>
              </a:xfrm>
              <a:prstGeom prst="ellips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4412" name="Group 227"/>
            <p:cNvGrpSpPr>
              <a:grpSpLocks/>
            </p:cNvGrpSpPr>
            <p:nvPr/>
          </p:nvGrpSpPr>
          <p:grpSpPr bwMode="auto">
            <a:xfrm>
              <a:off x="2735" y="3090"/>
              <a:ext cx="316" cy="77"/>
              <a:chOff x="2735" y="3090"/>
              <a:chExt cx="316" cy="77"/>
            </a:xfrm>
          </p:grpSpPr>
          <p:sp>
            <p:nvSpPr>
              <p:cNvPr id="14436" name="Oval 208"/>
              <p:cNvSpPr>
                <a:spLocks noChangeArrowheads="1"/>
              </p:cNvSpPr>
              <p:nvPr/>
            </p:nvSpPr>
            <p:spPr bwMode="auto">
              <a:xfrm>
                <a:off x="2872" y="3090"/>
                <a:ext cx="76" cy="77"/>
              </a:xfrm>
              <a:prstGeom prst="ellips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37" name="Oval 209"/>
              <p:cNvSpPr>
                <a:spLocks noChangeArrowheads="1"/>
              </p:cNvSpPr>
              <p:nvPr/>
            </p:nvSpPr>
            <p:spPr bwMode="auto">
              <a:xfrm>
                <a:off x="2940" y="3090"/>
                <a:ext cx="77" cy="77"/>
              </a:xfrm>
              <a:prstGeom prst="ellips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grpSp>
            <p:nvGrpSpPr>
              <p:cNvPr id="14438" name="Group 212"/>
              <p:cNvGrpSpPr>
                <a:grpSpLocks/>
              </p:cNvGrpSpPr>
              <p:nvPr/>
            </p:nvGrpSpPr>
            <p:grpSpPr bwMode="auto">
              <a:xfrm>
                <a:off x="2735" y="3090"/>
                <a:ext cx="145" cy="77"/>
                <a:chOff x="2735" y="3090"/>
                <a:chExt cx="145" cy="77"/>
              </a:xfrm>
            </p:grpSpPr>
            <p:sp>
              <p:nvSpPr>
                <p:cNvPr id="14453" name="Oval 210"/>
                <p:cNvSpPr>
                  <a:spLocks noChangeArrowheads="1"/>
                </p:cNvSpPr>
                <p:nvPr/>
              </p:nvSpPr>
              <p:spPr bwMode="auto">
                <a:xfrm>
                  <a:off x="2735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54" name="Oval 211"/>
                <p:cNvSpPr>
                  <a:spLocks noChangeArrowheads="1"/>
                </p:cNvSpPr>
                <p:nvPr/>
              </p:nvSpPr>
              <p:spPr bwMode="auto">
                <a:xfrm>
                  <a:off x="2803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4439" name="Group 217"/>
              <p:cNvGrpSpPr>
                <a:grpSpLocks/>
              </p:cNvGrpSpPr>
              <p:nvPr/>
            </p:nvGrpSpPr>
            <p:grpSpPr bwMode="auto">
              <a:xfrm>
                <a:off x="2752" y="3090"/>
                <a:ext cx="282" cy="77"/>
                <a:chOff x="2752" y="3090"/>
                <a:chExt cx="282" cy="77"/>
              </a:xfrm>
            </p:grpSpPr>
            <p:sp>
              <p:nvSpPr>
                <p:cNvPr id="14449" name="Oval 213"/>
                <p:cNvSpPr>
                  <a:spLocks noChangeArrowheads="1"/>
                </p:cNvSpPr>
                <p:nvPr/>
              </p:nvSpPr>
              <p:spPr bwMode="auto">
                <a:xfrm>
                  <a:off x="2752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50" name="Oval 214"/>
                <p:cNvSpPr>
                  <a:spLocks noChangeArrowheads="1"/>
                </p:cNvSpPr>
                <p:nvPr/>
              </p:nvSpPr>
              <p:spPr bwMode="auto">
                <a:xfrm>
                  <a:off x="2889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51" name="Oval 215"/>
                <p:cNvSpPr>
                  <a:spLocks noChangeArrowheads="1"/>
                </p:cNvSpPr>
                <p:nvPr/>
              </p:nvSpPr>
              <p:spPr bwMode="auto">
                <a:xfrm>
                  <a:off x="2820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52" name="Oval 216"/>
                <p:cNvSpPr>
                  <a:spLocks noChangeArrowheads="1"/>
                </p:cNvSpPr>
                <p:nvPr/>
              </p:nvSpPr>
              <p:spPr bwMode="auto">
                <a:xfrm>
                  <a:off x="2957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4440" name="Group 222"/>
              <p:cNvGrpSpPr>
                <a:grpSpLocks/>
              </p:cNvGrpSpPr>
              <p:nvPr/>
            </p:nvGrpSpPr>
            <p:grpSpPr bwMode="auto">
              <a:xfrm>
                <a:off x="2769" y="3090"/>
                <a:ext cx="282" cy="77"/>
                <a:chOff x="2769" y="3090"/>
                <a:chExt cx="282" cy="77"/>
              </a:xfrm>
            </p:grpSpPr>
            <p:sp>
              <p:nvSpPr>
                <p:cNvPr id="14445" name="Oval 218"/>
                <p:cNvSpPr>
                  <a:spLocks noChangeArrowheads="1"/>
                </p:cNvSpPr>
                <p:nvPr/>
              </p:nvSpPr>
              <p:spPr bwMode="auto">
                <a:xfrm>
                  <a:off x="2769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46" name="Oval 219"/>
                <p:cNvSpPr>
                  <a:spLocks noChangeArrowheads="1"/>
                </p:cNvSpPr>
                <p:nvPr/>
              </p:nvSpPr>
              <p:spPr bwMode="auto">
                <a:xfrm>
                  <a:off x="2906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47" name="Oval 220"/>
                <p:cNvSpPr>
                  <a:spLocks noChangeArrowheads="1"/>
                </p:cNvSpPr>
                <p:nvPr/>
              </p:nvSpPr>
              <p:spPr bwMode="auto">
                <a:xfrm>
                  <a:off x="2837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48" name="Oval 221"/>
                <p:cNvSpPr>
                  <a:spLocks noChangeArrowheads="1"/>
                </p:cNvSpPr>
                <p:nvPr/>
              </p:nvSpPr>
              <p:spPr bwMode="auto">
                <a:xfrm>
                  <a:off x="2974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grpSp>
            <p:nvGrpSpPr>
              <p:cNvPr id="14441" name="Group 226"/>
              <p:cNvGrpSpPr>
                <a:grpSpLocks/>
              </p:cNvGrpSpPr>
              <p:nvPr/>
            </p:nvGrpSpPr>
            <p:grpSpPr bwMode="auto">
              <a:xfrm>
                <a:off x="2786" y="3090"/>
                <a:ext cx="214" cy="77"/>
                <a:chOff x="2786" y="3090"/>
                <a:chExt cx="214" cy="77"/>
              </a:xfrm>
            </p:grpSpPr>
            <p:sp>
              <p:nvSpPr>
                <p:cNvPr id="14442" name="Oval 223"/>
                <p:cNvSpPr>
                  <a:spLocks noChangeArrowheads="1"/>
                </p:cNvSpPr>
                <p:nvPr/>
              </p:nvSpPr>
              <p:spPr bwMode="auto">
                <a:xfrm>
                  <a:off x="2786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43" name="Oval 224"/>
                <p:cNvSpPr>
                  <a:spLocks noChangeArrowheads="1"/>
                </p:cNvSpPr>
                <p:nvPr/>
              </p:nvSpPr>
              <p:spPr bwMode="auto">
                <a:xfrm>
                  <a:off x="2923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4444" name="Oval 225"/>
                <p:cNvSpPr>
                  <a:spLocks noChangeArrowheads="1"/>
                </p:cNvSpPr>
                <p:nvPr/>
              </p:nvSpPr>
              <p:spPr bwMode="auto">
                <a:xfrm>
                  <a:off x="2854" y="309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</p:grpSp>
        <p:sp>
          <p:nvSpPr>
            <p:cNvPr id="14413" name="Rectangle 260"/>
            <p:cNvSpPr>
              <a:spLocks noChangeArrowheads="1"/>
            </p:cNvSpPr>
            <p:nvPr/>
          </p:nvSpPr>
          <p:spPr bwMode="auto">
            <a:xfrm>
              <a:off x="624" y="2680"/>
              <a:ext cx="17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14" name="Rectangle 261"/>
            <p:cNvSpPr>
              <a:spLocks noChangeArrowheads="1"/>
            </p:cNvSpPr>
            <p:nvPr/>
          </p:nvSpPr>
          <p:spPr bwMode="auto">
            <a:xfrm>
              <a:off x="709" y="2731"/>
              <a:ext cx="9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Signed fraction, </a:t>
              </a:r>
              <a:endParaRPr lang="en-US" altLang="zh-TW" sz="1600"/>
            </a:p>
          </p:txBody>
        </p:sp>
        <p:sp>
          <p:nvSpPr>
            <p:cNvPr id="14415" name="Rectangle 262"/>
            <p:cNvSpPr>
              <a:spLocks noChangeArrowheads="1"/>
            </p:cNvSpPr>
            <p:nvPr/>
          </p:nvSpPr>
          <p:spPr bwMode="auto">
            <a:xfrm>
              <a:off x="1692" y="272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Symbol" panose="05050102010706020507" pitchFamily="18" charset="2"/>
                </a:rPr>
                <a:t>±</a:t>
              </a:r>
              <a:endParaRPr lang="en-US" altLang="zh-TW" sz="1600"/>
            </a:p>
          </p:txBody>
        </p:sp>
        <p:sp>
          <p:nvSpPr>
            <p:cNvPr id="14416" name="Rectangle 263"/>
            <p:cNvSpPr>
              <a:spLocks noChangeArrowheads="1"/>
            </p:cNvSpPr>
            <p:nvPr/>
          </p:nvSpPr>
          <p:spPr bwMode="auto">
            <a:xfrm>
              <a:off x="1769" y="2739"/>
              <a:ext cx="3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Courier New" panose="02070309020205020404" pitchFamily="49" charset="0"/>
                </a:rPr>
                <a:t>.xxx</a:t>
              </a:r>
              <a:endParaRPr lang="en-US" altLang="zh-TW" sz="1600"/>
            </a:p>
          </p:txBody>
        </p:sp>
        <p:sp>
          <p:nvSpPr>
            <p:cNvPr id="14417" name="Rectangle 264"/>
            <p:cNvSpPr>
              <a:spLocks noChangeArrowheads="1"/>
            </p:cNvSpPr>
            <p:nvPr/>
          </p:nvSpPr>
          <p:spPr bwMode="auto">
            <a:xfrm>
              <a:off x="2102" y="2731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4418" name="Rectangle 265"/>
            <p:cNvSpPr>
              <a:spLocks noChangeArrowheads="1"/>
            </p:cNvSpPr>
            <p:nvPr/>
          </p:nvSpPr>
          <p:spPr bwMode="auto">
            <a:xfrm>
              <a:off x="624" y="3021"/>
              <a:ext cx="184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19" name="Rectangle 266"/>
            <p:cNvSpPr>
              <a:spLocks noChangeArrowheads="1"/>
            </p:cNvSpPr>
            <p:nvPr/>
          </p:nvSpPr>
          <p:spPr bwMode="auto">
            <a:xfrm>
              <a:off x="709" y="3073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2’s</a:t>
              </a:r>
              <a:endParaRPr lang="en-US" altLang="zh-TW" sz="1600"/>
            </a:p>
          </p:txBody>
        </p:sp>
        <p:sp>
          <p:nvSpPr>
            <p:cNvPr id="14420" name="Rectangle 267"/>
            <p:cNvSpPr>
              <a:spLocks noChangeArrowheads="1"/>
            </p:cNvSpPr>
            <p:nvPr/>
          </p:nvSpPr>
          <p:spPr bwMode="auto">
            <a:xfrm>
              <a:off x="889" y="3073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TW" sz="1600"/>
            </a:p>
          </p:txBody>
        </p:sp>
        <p:sp>
          <p:nvSpPr>
            <p:cNvPr id="14421" name="Rectangle 268"/>
            <p:cNvSpPr>
              <a:spLocks noChangeArrowheads="1"/>
            </p:cNvSpPr>
            <p:nvPr/>
          </p:nvSpPr>
          <p:spPr bwMode="auto">
            <a:xfrm>
              <a:off x="932" y="3073"/>
              <a:ext cx="96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compl. fraction, </a:t>
              </a:r>
              <a:endParaRPr lang="en-US" altLang="zh-TW" sz="1600"/>
            </a:p>
          </p:txBody>
        </p:sp>
        <p:sp>
          <p:nvSpPr>
            <p:cNvPr id="14422" name="Rectangle 269"/>
            <p:cNvSpPr>
              <a:spLocks noChangeArrowheads="1"/>
            </p:cNvSpPr>
            <p:nvPr/>
          </p:nvSpPr>
          <p:spPr bwMode="auto">
            <a:xfrm>
              <a:off x="1889" y="3081"/>
              <a:ext cx="4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Courier New" panose="02070309020205020404" pitchFamily="49" charset="0"/>
                </a:rPr>
                <a:t>x.xxx</a:t>
              </a:r>
              <a:endParaRPr lang="en-US" altLang="zh-TW" sz="1600"/>
            </a:p>
          </p:txBody>
        </p:sp>
        <p:sp>
          <p:nvSpPr>
            <p:cNvPr id="14423" name="Rectangle 270"/>
            <p:cNvSpPr>
              <a:spLocks noChangeArrowheads="1"/>
            </p:cNvSpPr>
            <p:nvPr/>
          </p:nvSpPr>
          <p:spPr bwMode="auto">
            <a:xfrm>
              <a:off x="2308" y="3073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4424" name="Rectangle 315"/>
            <p:cNvSpPr>
              <a:spLocks noChangeArrowheads="1"/>
            </p:cNvSpPr>
            <p:nvPr/>
          </p:nvSpPr>
          <p:spPr bwMode="auto">
            <a:xfrm>
              <a:off x="2718" y="3021"/>
              <a:ext cx="350" cy="214"/>
            </a:xfrm>
            <a:prstGeom prst="rect">
              <a:avLst/>
            </a:prstGeom>
            <a:noFill/>
            <a:ln w="142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25" name="Rectangle 316"/>
            <p:cNvSpPr>
              <a:spLocks noChangeArrowheads="1"/>
            </p:cNvSpPr>
            <p:nvPr/>
          </p:nvSpPr>
          <p:spPr bwMode="auto">
            <a:xfrm>
              <a:off x="2735" y="2611"/>
              <a:ext cx="350" cy="351"/>
            </a:xfrm>
            <a:prstGeom prst="rect">
              <a:avLst/>
            </a:prstGeom>
            <a:noFill/>
            <a:ln w="142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26" name="Rectangle 341"/>
            <p:cNvSpPr>
              <a:spLocks noChangeArrowheads="1"/>
            </p:cNvSpPr>
            <p:nvPr/>
          </p:nvSpPr>
          <p:spPr bwMode="auto">
            <a:xfrm>
              <a:off x="5119" y="2680"/>
              <a:ext cx="145" cy="21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CC00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27" name="Rectangle 342"/>
            <p:cNvSpPr>
              <a:spLocks noChangeArrowheads="1"/>
            </p:cNvSpPr>
            <p:nvPr/>
          </p:nvSpPr>
          <p:spPr bwMode="auto">
            <a:xfrm>
              <a:off x="5119" y="2680"/>
              <a:ext cx="556" cy="213"/>
            </a:xfrm>
            <a:prstGeom prst="rect">
              <a:avLst/>
            </a:prstGeom>
            <a:noFill/>
            <a:ln w="26988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28" name="Rectangle 343"/>
            <p:cNvSpPr>
              <a:spLocks noChangeArrowheads="1"/>
            </p:cNvSpPr>
            <p:nvPr/>
          </p:nvSpPr>
          <p:spPr bwMode="auto">
            <a:xfrm>
              <a:off x="5051" y="2680"/>
              <a:ext cx="2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29" name="Rectangle 344"/>
            <p:cNvSpPr>
              <a:spLocks noChangeArrowheads="1"/>
            </p:cNvSpPr>
            <p:nvPr/>
          </p:nvSpPr>
          <p:spPr bwMode="auto">
            <a:xfrm>
              <a:off x="5170" y="272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C00CC"/>
                  </a:solidFill>
                  <a:latin typeface="Symbol" panose="05050102010706020507" pitchFamily="18" charset="2"/>
                </a:rPr>
                <a:t>±</a:t>
              </a:r>
              <a:endParaRPr lang="en-US" altLang="zh-TW" sz="1600"/>
            </a:p>
          </p:txBody>
        </p:sp>
        <p:sp>
          <p:nvSpPr>
            <p:cNvPr id="14430" name="Rectangle 345"/>
            <p:cNvSpPr>
              <a:spLocks noChangeArrowheads="1"/>
            </p:cNvSpPr>
            <p:nvPr/>
          </p:nvSpPr>
          <p:spPr bwMode="auto">
            <a:xfrm>
              <a:off x="5222" y="272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>
                  <a:solidFill>
                    <a:srgbClr val="CC00CC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4431" name="Rectangle 346"/>
            <p:cNvSpPr>
              <a:spLocks noChangeArrowheads="1"/>
            </p:cNvSpPr>
            <p:nvPr/>
          </p:nvSpPr>
          <p:spPr bwMode="auto">
            <a:xfrm>
              <a:off x="5119" y="3021"/>
              <a:ext cx="145" cy="21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CC00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32" name="Rectangle 347"/>
            <p:cNvSpPr>
              <a:spLocks noChangeArrowheads="1"/>
            </p:cNvSpPr>
            <p:nvPr/>
          </p:nvSpPr>
          <p:spPr bwMode="auto">
            <a:xfrm>
              <a:off x="5119" y="3021"/>
              <a:ext cx="556" cy="214"/>
            </a:xfrm>
            <a:prstGeom prst="rect">
              <a:avLst/>
            </a:prstGeom>
            <a:noFill/>
            <a:ln w="26988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433" name="Freeform 358"/>
            <p:cNvSpPr>
              <a:spLocks/>
            </p:cNvSpPr>
            <p:nvPr/>
          </p:nvSpPr>
          <p:spPr bwMode="auto">
            <a:xfrm>
              <a:off x="5222" y="2902"/>
              <a:ext cx="68" cy="68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34 w 68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34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4" name="Freeform 359"/>
            <p:cNvSpPr>
              <a:spLocks/>
            </p:cNvSpPr>
            <p:nvPr/>
          </p:nvSpPr>
          <p:spPr bwMode="auto">
            <a:xfrm>
              <a:off x="5222" y="3244"/>
              <a:ext cx="68" cy="68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34 w 68"/>
                <a:gd name="T7" fmla="*/ 0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34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5" name="Rectangle 384"/>
            <p:cNvSpPr>
              <a:spLocks noChangeArrowheads="1"/>
            </p:cNvSpPr>
            <p:nvPr/>
          </p:nvSpPr>
          <p:spPr bwMode="auto">
            <a:xfrm>
              <a:off x="5247" y="2680"/>
              <a:ext cx="17" cy="205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14408" name="Object 387"/>
          <p:cNvGraphicFramePr>
            <a:graphicFrameLocks noChangeAspect="1"/>
          </p:cNvGraphicFramePr>
          <p:nvPr/>
        </p:nvGraphicFramePr>
        <p:xfrm>
          <a:off x="2362200" y="4191000"/>
          <a:ext cx="4495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方程式" r:id="rId3" imgW="1943100" imgH="228600" progId="Equation.3">
                  <p:embed/>
                </p:oleObj>
              </mc:Choice>
              <mc:Fallback>
                <p:oleObj name="方程式" r:id="rId3" imgW="1943100" imgH="228600" progId="Equation.3">
                  <p:embed/>
                  <p:pic>
                    <p:nvPicPr>
                      <p:cNvPr id="0" name="Object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4495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239000" cy="8382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Floating Point</a:t>
            </a:r>
          </a:p>
        </p:txBody>
      </p:sp>
      <p:grpSp>
        <p:nvGrpSpPr>
          <p:cNvPr id="15363" name="Group 387"/>
          <p:cNvGrpSpPr>
            <a:grpSpLocks/>
          </p:cNvGrpSpPr>
          <p:nvPr/>
        </p:nvGrpSpPr>
        <p:grpSpPr bwMode="auto">
          <a:xfrm>
            <a:off x="228600" y="2209800"/>
            <a:ext cx="9144000" cy="1716088"/>
            <a:chOff x="336" y="1253"/>
            <a:chExt cx="5760" cy="1081"/>
          </a:xfrm>
        </p:grpSpPr>
        <p:sp>
          <p:nvSpPr>
            <p:cNvPr id="15364" name="Rectangle 3"/>
            <p:cNvSpPr>
              <a:spLocks noChangeArrowheads="1"/>
            </p:cNvSpPr>
            <p:nvPr/>
          </p:nvSpPr>
          <p:spPr bwMode="auto">
            <a:xfrm>
              <a:off x="336" y="1896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pSp>
          <p:nvGrpSpPr>
            <p:cNvPr id="15365" name="Group 96"/>
            <p:cNvGrpSpPr>
              <a:grpSpLocks/>
            </p:cNvGrpSpPr>
            <p:nvPr/>
          </p:nvGrpSpPr>
          <p:grpSpPr bwMode="auto">
            <a:xfrm>
              <a:off x="727" y="1458"/>
              <a:ext cx="4366" cy="137"/>
              <a:chOff x="727" y="1458"/>
              <a:chExt cx="4366" cy="137"/>
            </a:xfrm>
          </p:grpSpPr>
          <p:sp>
            <p:nvSpPr>
              <p:cNvPr id="15482" name="Line 58"/>
              <p:cNvSpPr>
                <a:spLocks noChangeShapeType="1"/>
              </p:cNvSpPr>
              <p:nvPr/>
            </p:nvSpPr>
            <p:spPr bwMode="auto">
              <a:xfrm>
                <a:off x="727" y="1526"/>
                <a:ext cx="436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483" name="Group 67"/>
              <p:cNvGrpSpPr>
                <a:grpSpLocks/>
              </p:cNvGrpSpPr>
              <p:nvPr/>
            </p:nvGrpSpPr>
            <p:grpSpPr bwMode="auto">
              <a:xfrm>
                <a:off x="2906" y="1458"/>
                <a:ext cx="957" cy="137"/>
                <a:chOff x="2906" y="1458"/>
                <a:chExt cx="957" cy="137"/>
              </a:xfrm>
            </p:grpSpPr>
            <p:sp>
              <p:nvSpPr>
                <p:cNvPr id="15512" name="Line 59"/>
                <p:cNvSpPr>
                  <a:spLocks noChangeShapeType="1"/>
                </p:cNvSpPr>
                <p:nvPr/>
              </p:nvSpPr>
              <p:spPr bwMode="auto">
                <a:xfrm>
                  <a:off x="290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3" name="Line 60"/>
                <p:cNvSpPr>
                  <a:spLocks noChangeShapeType="1"/>
                </p:cNvSpPr>
                <p:nvPr/>
              </p:nvSpPr>
              <p:spPr bwMode="auto">
                <a:xfrm>
                  <a:off x="3042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4" name="Line 61"/>
                <p:cNvSpPr>
                  <a:spLocks noChangeShapeType="1"/>
                </p:cNvSpPr>
                <p:nvPr/>
              </p:nvSpPr>
              <p:spPr bwMode="auto">
                <a:xfrm>
                  <a:off x="317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5" name="Line 62"/>
                <p:cNvSpPr>
                  <a:spLocks noChangeShapeType="1"/>
                </p:cNvSpPr>
                <p:nvPr/>
              </p:nvSpPr>
              <p:spPr bwMode="auto">
                <a:xfrm>
                  <a:off x="331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6" name="Line 63"/>
                <p:cNvSpPr>
                  <a:spLocks noChangeShapeType="1"/>
                </p:cNvSpPr>
                <p:nvPr/>
              </p:nvSpPr>
              <p:spPr bwMode="auto">
                <a:xfrm>
                  <a:off x="345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7" name="Line 64"/>
                <p:cNvSpPr>
                  <a:spLocks noChangeShapeType="1"/>
                </p:cNvSpPr>
                <p:nvPr/>
              </p:nvSpPr>
              <p:spPr bwMode="auto">
                <a:xfrm>
                  <a:off x="358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8" name="Line 65"/>
                <p:cNvSpPr>
                  <a:spLocks noChangeShapeType="1"/>
                </p:cNvSpPr>
                <p:nvPr/>
              </p:nvSpPr>
              <p:spPr bwMode="auto">
                <a:xfrm>
                  <a:off x="372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9" name="Line 66"/>
                <p:cNvSpPr>
                  <a:spLocks noChangeShapeType="1"/>
                </p:cNvSpPr>
                <p:nvPr/>
              </p:nvSpPr>
              <p:spPr bwMode="auto">
                <a:xfrm>
                  <a:off x="386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484" name="Line 68"/>
              <p:cNvSpPr>
                <a:spLocks noChangeShapeType="1"/>
              </p:cNvSpPr>
              <p:nvPr/>
            </p:nvSpPr>
            <p:spPr bwMode="auto">
              <a:xfrm>
                <a:off x="5093" y="1458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485" name="Group 77"/>
              <p:cNvGrpSpPr>
                <a:grpSpLocks/>
              </p:cNvGrpSpPr>
              <p:nvPr/>
            </p:nvGrpSpPr>
            <p:grpSpPr bwMode="auto">
              <a:xfrm>
                <a:off x="4000" y="1458"/>
                <a:ext cx="957" cy="137"/>
                <a:chOff x="4000" y="1458"/>
                <a:chExt cx="957" cy="137"/>
              </a:xfrm>
            </p:grpSpPr>
            <p:sp>
              <p:nvSpPr>
                <p:cNvPr id="15504" name="Line 69"/>
                <p:cNvSpPr>
                  <a:spLocks noChangeShapeType="1"/>
                </p:cNvSpPr>
                <p:nvPr/>
              </p:nvSpPr>
              <p:spPr bwMode="auto">
                <a:xfrm>
                  <a:off x="400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5" name="Line 70"/>
                <p:cNvSpPr>
                  <a:spLocks noChangeShapeType="1"/>
                </p:cNvSpPr>
                <p:nvPr/>
              </p:nvSpPr>
              <p:spPr bwMode="auto">
                <a:xfrm>
                  <a:off x="4136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6" name="Line 71"/>
                <p:cNvSpPr>
                  <a:spLocks noChangeShapeType="1"/>
                </p:cNvSpPr>
                <p:nvPr/>
              </p:nvSpPr>
              <p:spPr bwMode="auto">
                <a:xfrm>
                  <a:off x="427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7" name="Line 72"/>
                <p:cNvSpPr>
                  <a:spLocks noChangeShapeType="1"/>
                </p:cNvSpPr>
                <p:nvPr/>
              </p:nvSpPr>
              <p:spPr bwMode="auto">
                <a:xfrm>
                  <a:off x="441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8" name="Line 73"/>
                <p:cNvSpPr>
                  <a:spLocks noChangeShapeType="1"/>
                </p:cNvSpPr>
                <p:nvPr/>
              </p:nvSpPr>
              <p:spPr bwMode="auto">
                <a:xfrm>
                  <a:off x="454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9" name="Line 74"/>
                <p:cNvSpPr>
                  <a:spLocks noChangeShapeType="1"/>
                </p:cNvSpPr>
                <p:nvPr/>
              </p:nvSpPr>
              <p:spPr bwMode="auto">
                <a:xfrm>
                  <a:off x="468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0" name="Line 75"/>
                <p:cNvSpPr>
                  <a:spLocks noChangeShapeType="1"/>
                </p:cNvSpPr>
                <p:nvPr/>
              </p:nvSpPr>
              <p:spPr bwMode="auto">
                <a:xfrm>
                  <a:off x="482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11" name="Line 76"/>
                <p:cNvSpPr>
                  <a:spLocks noChangeShapeType="1"/>
                </p:cNvSpPr>
                <p:nvPr/>
              </p:nvSpPr>
              <p:spPr bwMode="auto">
                <a:xfrm>
                  <a:off x="495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486" name="Group 86"/>
              <p:cNvGrpSpPr>
                <a:grpSpLocks/>
              </p:cNvGrpSpPr>
              <p:nvPr/>
            </p:nvGrpSpPr>
            <p:grpSpPr bwMode="auto">
              <a:xfrm>
                <a:off x="1820" y="1458"/>
                <a:ext cx="949" cy="137"/>
                <a:chOff x="1820" y="1458"/>
                <a:chExt cx="949" cy="137"/>
              </a:xfrm>
            </p:grpSpPr>
            <p:sp>
              <p:nvSpPr>
                <p:cNvPr id="15496" name="Line 78"/>
                <p:cNvSpPr>
                  <a:spLocks noChangeShapeType="1"/>
                </p:cNvSpPr>
                <p:nvPr/>
              </p:nvSpPr>
              <p:spPr bwMode="auto">
                <a:xfrm>
                  <a:off x="182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7" name="Line 79"/>
                <p:cNvSpPr>
                  <a:spLocks noChangeShapeType="1"/>
                </p:cNvSpPr>
                <p:nvPr/>
              </p:nvSpPr>
              <p:spPr bwMode="auto">
                <a:xfrm>
                  <a:off x="195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8" name="Line 80"/>
                <p:cNvSpPr>
                  <a:spLocks noChangeShapeType="1"/>
                </p:cNvSpPr>
                <p:nvPr/>
              </p:nvSpPr>
              <p:spPr bwMode="auto">
                <a:xfrm>
                  <a:off x="209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9" name="Line 81"/>
                <p:cNvSpPr>
                  <a:spLocks noChangeShapeType="1"/>
                </p:cNvSpPr>
                <p:nvPr/>
              </p:nvSpPr>
              <p:spPr bwMode="auto">
                <a:xfrm>
                  <a:off x="2231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0" name="Line 82"/>
                <p:cNvSpPr>
                  <a:spLocks noChangeShapeType="1"/>
                </p:cNvSpPr>
                <p:nvPr/>
              </p:nvSpPr>
              <p:spPr bwMode="auto">
                <a:xfrm>
                  <a:off x="236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1" name="Line 83"/>
                <p:cNvSpPr>
                  <a:spLocks noChangeShapeType="1"/>
                </p:cNvSpPr>
                <p:nvPr/>
              </p:nvSpPr>
              <p:spPr bwMode="auto">
                <a:xfrm>
                  <a:off x="250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2" name="Line 84"/>
                <p:cNvSpPr>
                  <a:spLocks noChangeShapeType="1"/>
                </p:cNvSpPr>
                <p:nvPr/>
              </p:nvSpPr>
              <p:spPr bwMode="auto">
                <a:xfrm>
                  <a:off x="2632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03" name="Line 85"/>
                <p:cNvSpPr>
                  <a:spLocks noChangeShapeType="1"/>
                </p:cNvSpPr>
                <p:nvPr/>
              </p:nvSpPr>
              <p:spPr bwMode="auto">
                <a:xfrm>
                  <a:off x="2769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487" name="Group 95"/>
              <p:cNvGrpSpPr>
                <a:grpSpLocks/>
              </p:cNvGrpSpPr>
              <p:nvPr/>
            </p:nvGrpSpPr>
            <p:grpSpPr bwMode="auto">
              <a:xfrm>
                <a:off x="727" y="1458"/>
                <a:ext cx="957" cy="137"/>
                <a:chOff x="727" y="1458"/>
                <a:chExt cx="957" cy="137"/>
              </a:xfrm>
            </p:grpSpPr>
            <p:sp>
              <p:nvSpPr>
                <p:cNvPr id="15488" name="Line 87"/>
                <p:cNvSpPr>
                  <a:spLocks noChangeShapeType="1"/>
                </p:cNvSpPr>
                <p:nvPr/>
              </p:nvSpPr>
              <p:spPr bwMode="auto">
                <a:xfrm>
                  <a:off x="72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89" name="Line 88"/>
                <p:cNvSpPr>
                  <a:spLocks noChangeShapeType="1"/>
                </p:cNvSpPr>
                <p:nvPr/>
              </p:nvSpPr>
              <p:spPr bwMode="auto">
                <a:xfrm>
                  <a:off x="86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0" name="Line 89"/>
                <p:cNvSpPr>
                  <a:spLocks noChangeShapeType="1"/>
                </p:cNvSpPr>
                <p:nvPr/>
              </p:nvSpPr>
              <p:spPr bwMode="auto">
                <a:xfrm>
                  <a:off x="100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1" name="Line 90"/>
                <p:cNvSpPr>
                  <a:spLocks noChangeShapeType="1"/>
                </p:cNvSpPr>
                <p:nvPr/>
              </p:nvSpPr>
              <p:spPr bwMode="auto">
                <a:xfrm>
                  <a:off x="113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2" name="Line 91"/>
                <p:cNvSpPr>
                  <a:spLocks noChangeShapeType="1"/>
                </p:cNvSpPr>
                <p:nvPr/>
              </p:nvSpPr>
              <p:spPr bwMode="auto">
                <a:xfrm>
                  <a:off x="1273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3" name="Line 92"/>
                <p:cNvSpPr>
                  <a:spLocks noChangeShapeType="1"/>
                </p:cNvSpPr>
                <p:nvPr/>
              </p:nvSpPr>
              <p:spPr bwMode="auto">
                <a:xfrm>
                  <a:off x="1410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4" name="Line 93"/>
                <p:cNvSpPr>
                  <a:spLocks noChangeShapeType="1"/>
                </p:cNvSpPr>
                <p:nvPr/>
              </p:nvSpPr>
              <p:spPr bwMode="auto">
                <a:xfrm>
                  <a:off x="1547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95" name="Line 94"/>
                <p:cNvSpPr>
                  <a:spLocks noChangeShapeType="1"/>
                </p:cNvSpPr>
                <p:nvPr/>
              </p:nvSpPr>
              <p:spPr bwMode="auto">
                <a:xfrm>
                  <a:off x="1684" y="1458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66" name="Rectangle 97"/>
            <p:cNvSpPr>
              <a:spLocks noChangeArrowheads="1"/>
            </p:cNvSpPr>
            <p:nvPr/>
          </p:nvSpPr>
          <p:spPr bwMode="auto">
            <a:xfrm>
              <a:off x="2803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7" name="Rectangle 98"/>
            <p:cNvSpPr>
              <a:spLocks noChangeArrowheads="1"/>
            </p:cNvSpPr>
            <p:nvPr/>
          </p:nvSpPr>
          <p:spPr bwMode="auto">
            <a:xfrm>
              <a:off x="288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TW" sz="1600"/>
            </a:p>
          </p:txBody>
        </p:sp>
        <p:sp>
          <p:nvSpPr>
            <p:cNvPr id="15368" name="Rectangle 99"/>
            <p:cNvSpPr>
              <a:spLocks noChangeArrowheads="1"/>
            </p:cNvSpPr>
            <p:nvPr/>
          </p:nvSpPr>
          <p:spPr bwMode="auto">
            <a:xfrm>
              <a:off x="2948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69" name="Rectangle 100"/>
            <p:cNvSpPr>
              <a:spLocks noChangeArrowheads="1"/>
            </p:cNvSpPr>
            <p:nvPr/>
          </p:nvSpPr>
          <p:spPr bwMode="auto">
            <a:xfrm>
              <a:off x="3077" y="1253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0" name="Rectangle 101"/>
            <p:cNvSpPr>
              <a:spLocks noChangeArrowheads="1"/>
            </p:cNvSpPr>
            <p:nvPr/>
          </p:nvSpPr>
          <p:spPr bwMode="auto">
            <a:xfrm>
              <a:off x="3162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5371" name="Rectangle 102"/>
            <p:cNvSpPr>
              <a:spLocks noChangeArrowheads="1"/>
            </p:cNvSpPr>
            <p:nvPr/>
          </p:nvSpPr>
          <p:spPr bwMode="auto">
            <a:xfrm>
              <a:off x="322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72" name="Rectangle 103"/>
            <p:cNvSpPr>
              <a:spLocks noChangeArrowheads="1"/>
            </p:cNvSpPr>
            <p:nvPr/>
          </p:nvSpPr>
          <p:spPr bwMode="auto">
            <a:xfrm>
              <a:off x="3350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3" name="Rectangle 104"/>
            <p:cNvSpPr>
              <a:spLocks noChangeArrowheads="1"/>
            </p:cNvSpPr>
            <p:nvPr/>
          </p:nvSpPr>
          <p:spPr bwMode="auto">
            <a:xfrm>
              <a:off x="3436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5374" name="Rectangle 105"/>
            <p:cNvSpPr>
              <a:spLocks noChangeArrowheads="1"/>
            </p:cNvSpPr>
            <p:nvPr/>
          </p:nvSpPr>
          <p:spPr bwMode="auto">
            <a:xfrm>
              <a:off x="3495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75" name="Rectangle 106"/>
            <p:cNvSpPr>
              <a:spLocks noChangeArrowheads="1"/>
            </p:cNvSpPr>
            <p:nvPr/>
          </p:nvSpPr>
          <p:spPr bwMode="auto">
            <a:xfrm>
              <a:off x="3624" y="1253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6" name="Rectangle 107"/>
            <p:cNvSpPr>
              <a:spLocks noChangeArrowheads="1"/>
            </p:cNvSpPr>
            <p:nvPr/>
          </p:nvSpPr>
          <p:spPr bwMode="auto">
            <a:xfrm>
              <a:off x="370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5377" name="Rectangle 108"/>
            <p:cNvSpPr>
              <a:spLocks noChangeArrowheads="1"/>
            </p:cNvSpPr>
            <p:nvPr/>
          </p:nvSpPr>
          <p:spPr bwMode="auto">
            <a:xfrm>
              <a:off x="3769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78" name="Rectangle 109"/>
            <p:cNvSpPr>
              <a:spLocks noChangeArrowheads="1"/>
            </p:cNvSpPr>
            <p:nvPr/>
          </p:nvSpPr>
          <p:spPr bwMode="auto">
            <a:xfrm>
              <a:off x="3897" y="1253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9" name="Rectangle 110"/>
            <p:cNvSpPr>
              <a:spLocks noChangeArrowheads="1"/>
            </p:cNvSpPr>
            <p:nvPr/>
          </p:nvSpPr>
          <p:spPr bwMode="auto">
            <a:xfrm>
              <a:off x="3982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5380" name="Rectangle 111"/>
            <p:cNvSpPr>
              <a:spLocks noChangeArrowheads="1"/>
            </p:cNvSpPr>
            <p:nvPr/>
          </p:nvSpPr>
          <p:spPr bwMode="auto">
            <a:xfrm>
              <a:off x="404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81" name="Rectangle 112"/>
            <p:cNvSpPr>
              <a:spLocks noChangeArrowheads="1"/>
            </p:cNvSpPr>
            <p:nvPr/>
          </p:nvSpPr>
          <p:spPr bwMode="auto">
            <a:xfrm>
              <a:off x="4102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82" name="Rectangle 113"/>
            <p:cNvSpPr>
              <a:spLocks noChangeArrowheads="1"/>
            </p:cNvSpPr>
            <p:nvPr/>
          </p:nvSpPr>
          <p:spPr bwMode="auto">
            <a:xfrm>
              <a:off x="4230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5383" name="Rectangle 114"/>
            <p:cNvSpPr>
              <a:spLocks noChangeArrowheads="1"/>
            </p:cNvSpPr>
            <p:nvPr/>
          </p:nvSpPr>
          <p:spPr bwMode="auto">
            <a:xfrm>
              <a:off x="434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84" name="Rectangle 115"/>
            <p:cNvSpPr>
              <a:spLocks noChangeArrowheads="1"/>
            </p:cNvSpPr>
            <p:nvPr/>
          </p:nvSpPr>
          <p:spPr bwMode="auto">
            <a:xfrm>
              <a:off x="4376" y="1253"/>
              <a:ext cx="34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85" name="Rectangle 116"/>
            <p:cNvSpPr>
              <a:spLocks noChangeArrowheads="1"/>
            </p:cNvSpPr>
            <p:nvPr/>
          </p:nvSpPr>
          <p:spPr bwMode="auto">
            <a:xfrm>
              <a:off x="4504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5386" name="Rectangle 117"/>
            <p:cNvSpPr>
              <a:spLocks noChangeArrowheads="1"/>
            </p:cNvSpPr>
            <p:nvPr/>
          </p:nvSpPr>
          <p:spPr bwMode="auto">
            <a:xfrm>
              <a:off x="4615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87" name="Rectangle 118"/>
            <p:cNvSpPr>
              <a:spLocks noChangeArrowheads="1"/>
            </p:cNvSpPr>
            <p:nvPr/>
          </p:nvSpPr>
          <p:spPr bwMode="auto">
            <a:xfrm>
              <a:off x="4649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88" name="Rectangle 119"/>
            <p:cNvSpPr>
              <a:spLocks noChangeArrowheads="1"/>
            </p:cNvSpPr>
            <p:nvPr/>
          </p:nvSpPr>
          <p:spPr bwMode="auto">
            <a:xfrm>
              <a:off x="4777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5389" name="Rectangle 120"/>
            <p:cNvSpPr>
              <a:spLocks noChangeArrowheads="1"/>
            </p:cNvSpPr>
            <p:nvPr/>
          </p:nvSpPr>
          <p:spPr bwMode="auto">
            <a:xfrm>
              <a:off x="4888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90" name="Rectangle 121"/>
            <p:cNvSpPr>
              <a:spLocks noChangeArrowheads="1"/>
            </p:cNvSpPr>
            <p:nvPr/>
          </p:nvSpPr>
          <p:spPr bwMode="auto">
            <a:xfrm>
              <a:off x="4914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91" name="Rectangle 122"/>
            <p:cNvSpPr>
              <a:spLocks noChangeArrowheads="1"/>
            </p:cNvSpPr>
            <p:nvPr/>
          </p:nvSpPr>
          <p:spPr bwMode="auto">
            <a:xfrm>
              <a:off x="5042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5392" name="Rectangle 123"/>
            <p:cNvSpPr>
              <a:spLocks noChangeArrowheads="1"/>
            </p:cNvSpPr>
            <p:nvPr/>
          </p:nvSpPr>
          <p:spPr bwMode="auto">
            <a:xfrm>
              <a:off x="5153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93" name="Rectangle 124"/>
            <p:cNvSpPr>
              <a:spLocks noChangeArrowheads="1"/>
            </p:cNvSpPr>
            <p:nvPr/>
          </p:nvSpPr>
          <p:spPr bwMode="auto">
            <a:xfrm>
              <a:off x="2461" y="1253"/>
              <a:ext cx="35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94" name="Rectangle 125"/>
            <p:cNvSpPr>
              <a:spLocks noChangeArrowheads="1"/>
            </p:cNvSpPr>
            <p:nvPr/>
          </p:nvSpPr>
          <p:spPr bwMode="auto">
            <a:xfrm>
              <a:off x="259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395" name="Rectangle 126"/>
            <p:cNvSpPr>
              <a:spLocks noChangeArrowheads="1"/>
            </p:cNvSpPr>
            <p:nvPr/>
          </p:nvSpPr>
          <p:spPr bwMode="auto">
            <a:xfrm>
              <a:off x="2649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5396" name="Rectangle 127"/>
            <p:cNvSpPr>
              <a:spLocks noChangeArrowheads="1"/>
            </p:cNvSpPr>
            <p:nvPr/>
          </p:nvSpPr>
          <p:spPr bwMode="auto">
            <a:xfrm>
              <a:off x="270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397" name="Rectangle 128"/>
            <p:cNvSpPr>
              <a:spLocks noChangeArrowheads="1"/>
            </p:cNvSpPr>
            <p:nvPr/>
          </p:nvSpPr>
          <p:spPr bwMode="auto">
            <a:xfrm>
              <a:off x="2188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98" name="Rectangle 129"/>
            <p:cNvSpPr>
              <a:spLocks noChangeArrowheads="1"/>
            </p:cNvSpPr>
            <p:nvPr/>
          </p:nvSpPr>
          <p:spPr bwMode="auto">
            <a:xfrm>
              <a:off x="2316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399" name="Rectangle 130"/>
            <p:cNvSpPr>
              <a:spLocks noChangeArrowheads="1"/>
            </p:cNvSpPr>
            <p:nvPr/>
          </p:nvSpPr>
          <p:spPr bwMode="auto">
            <a:xfrm>
              <a:off x="2376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5400" name="Rectangle 131"/>
            <p:cNvSpPr>
              <a:spLocks noChangeArrowheads="1"/>
            </p:cNvSpPr>
            <p:nvPr/>
          </p:nvSpPr>
          <p:spPr bwMode="auto">
            <a:xfrm>
              <a:off x="2427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01" name="Rectangle 132"/>
            <p:cNvSpPr>
              <a:spLocks noChangeArrowheads="1"/>
            </p:cNvSpPr>
            <p:nvPr/>
          </p:nvSpPr>
          <p:spPr bwMode="auto">
            <a:xfrm>
              <a:off x="1923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02" name="Rectangle 133"/>
            <p:cNvSpPr>
              <a:spLocks noChangeArrowheads="1"/>
            </p:cNvSpPr>
            <p:nvPr/>
          </p:nvSpPr>
          <p:spPr bwMode="auto">
            <a:xfrm>
              <a:off x="2051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403" name="Rectangle 134"/>
            <p:cNvSpPr>
              <a:spLocks noChangeArrowheads="1"/>
            </p:cNvSpPr>
            <p:nvPr/>
          </p:nvSpPr>
          <p:spPr bwMode="auto">
            <a:xfrm>
              <a:off x="2111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5404" name="Rectangle 135"/>
            <p:cNvSpPr>
              <a:spLocks noChangeArrowheads="1"/>
            </p:cNvSpPr>
            <p:nvPr/>
          </p:nvSpPr>
          <p:spPr bwMode="auto">
            <a:xfrm>
              <a:off x="2162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05" name="Rectangle 136"/>
            <p:cNvSpPr>
              <a:spLocks noChangeArrowheads="1"/>
            </p:cNvSpPr>
            <p:nvPr/>
          </p:nvSpPr>
          <p:spPr bwMode="auto">
            <a:xfrm>
              <a:off x="1649" y="1253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06" name="Rectangle 137"/>
            <p:cNvSpPr>
              <a:spLocks noChangeArrowheads="1"/>
            </p:cNvSpPr>
            <p:nvPr/>
          </p:nvSpPr>
          <p:spPr bwMode="auto">
            <a:xfrm>
              <a:off x="1778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407" name="Rectangle 138"/>
            <p:cNvSpPr>
              <a:spLocks noChangeArrowheads="1"/>
            </p:cNvSpPr>
            <p:nvPr/>
          </p:nvSpPr>
          <p:spPr bwMode="auto">
            <a:xfrm>
              <a:off x="1837" y="12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5408" name="Rectangle 139"/>
            <p:cNvSpPr>
              <a:spLocks noChangeArrowheads="1"/>
            </p:cNvSpPr>
            <p:nvPr/>
          </p:nvSpPr>
          <p:spPr bwMode="auto">
            <a:xfrm>
              <a:off x="1889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09" name="Rectangle 140"/>
            <p:cNvSpPr>
              <a:spLocks noChangeArrowheads="1"/>
            </p:cNvSpPr>
            <p:nvPr/>
          </p:nvSpPr>
          <p:spPr bwMode="auto">
            <a:xfrm>
              <a:off x="1376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10" name="Rectangle 141"/>
            <p:cNvSpPr>
              <a:spLocks noChangeArrowheads="1"/>
            </p:cNvSpPr>
            <p:nvPr/>
          </p:nvSpPr>
          <p:spPr bwMode="auto">
            <a:xfrm>
              <a:off x="147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411" name="Rectangle 142"/>
            <p:cNvSpPr>
              <a:spLocks noChangeArrowheads="1"/>
            </p:cNvSpPr>
            <p:nvPr/>
          </p:nvSpPr>
          <p:spPr bwMode="auto">
            <a:xfrm>
              <a:off x="1530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5412" name="Rectangle 143"/>
            <p:cNvSpPr>
              <a:spLocks noChangeArrowheads="1"/>
            </p:cNvSpPr>
            <p:nvPr/>
          </p:nvSpPr>
          <p:spPr bwMode="auto">
            <a:xfrm>
              <a:off x="164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13" name="Rectangle 144"/>
            <p:cNvSpPr>
              <a:spLocks noChangeArrowheads="1"/>
            </p:cNvSpPr>
            <p:nvPr/>
          </p:nvSpPr>
          <p:spPr bwMode="auto">
            <a:xfrm>
              <a:off x="1103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14" name="Rectangle 145"/>
            <p:cNvSpPr>
              <a:spLocks noChangeArrowheads="1"/>
            </p:cNvSpPr>
            <p:nvPr/>
          </p:nvSpPr>
          <p:spPr bwMode="auto">
            <a:xfrm>
              <a:off x="1197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415" name="Rectangle 146"/>
            <p:cNvSpPr>
              <a:spLocks noChangeArrowheads="1"/>
            </p:cNvSpPr>
            <p:nvPr/>
          </p:nvSpPr>
          <p:spPr bwMode="auto">
            <a:xfrm>
              <a:off x="1256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5416" name="Rectangle 147"/>
            <p:cNvSpPr>
              <a:spLocks noChangeArrowheads="1"/>
            </p:cNvSpPr>
            <p:nvPr/>
          </p:nvSpPr>
          <p:spPr bwMode="auto">
            <a:xfrm>
              <a:off x="1367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17" name="Rectangle 148"/>
            <p:cNvSpPr>
              <a:spLocks noChangeArrowheads="1"/>
            </p:cNvSpPr>
            <p:nvPr/>
          </p:nvSpPr>
          <p:spPr bwMode="auto">
            <a:xfrm>
              <a:off x="829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18" name="Rectangle 149"/>
            <p:cNvSpPr>
              <a:spLocks noChangeArrowheads="1"/>
            </p:cNvSpPr>
            <p:nvPr/>
          </p:nvSpPr>
          <p:spPr bwMode="auto">
            <a:xfrm>
              <a:off x="923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419" name="Rectangle 150"/>
            <p:cNvSpPr>
              <a:spLocks noChangeArrowheads="1"/>
            </p:cNvSpPr>
            <p:nvPr/>
          </p:nvSpPr>
          <p:spPr bwMode="auto">
            <a:xfrm>
              <a:off x="983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5420" name="Rectangle 151"/>
            <p:cNvSpPr>
              <a:spLocks noChangeArrowheads="1"/>
            </p:cNvSpPr>
            <p:nvPr/>
          </p:nvSpPr>
          <p:spPr bwMode="auto">
            <a:xfrm>
              <a:off x="1094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21" name="Rectangle 152"/>
            <p:cNvSpPr>
              <a:spLocks noChangeArrowheads="1"/>
            </p:cNvSpPr>
            <p:nvPr/>
          </p:nvSpPr>
          <p:spPr bwMode="auto">
            <a:xfrm>
              <a:off x="556" y="1253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22" name="Rectangle 153"/>
            <p:cNvSpPr>
              <a:spLocks noChangeArrowheads="1"/>
            </p:cNvSpPr>
            <p:nvPr/>
          </p:nvSpPr>
          <p:spPr bwMode="auto">
            <a:xfrm>
              <a:off x="650" y="129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5423" name="Rectangle 154"/>
            <p:cNvSpPr>
              <a:spLocks noChangeArrowheads="1"/>
            </p:cNvSpPr>
            <p:nvPr/>
          </p:nvSpPr>
          <p:spPr bwMode="auto">
            <a:xfrm>
              <a:off x="709" y="1295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5424" name="Rectangle 155"/>
            <p:cNvSpPr>
              <a:spLocks noChangeArrowheads="1"/>
            </p:cNvSpPr>
            <p:nvPr/>
          </p:nvSpPr>
          <p:spPr bwMode="auto">
            <a:xfrm>
              <a:off x="821" y="129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25" name="Rectangle 364"/>
            <p:cNvSpPr>
              <a:spLocks noChangeArrowheads="1"/>
            </p:cNvSpPr>
            <p:nvPr/>
          </p:nvSpPr>
          <p:spPr bwMode="auto">
            <a:xfrm>
              <a:off x="5119" y="1321"/>
              <a:ext cx="62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426" name="Rectangle 365"/>
            <p:cNvSpPr>
              <a:spLocks noChangeArrowheads="1"/>
            </p:cNvSpPr>
            <p:nvPr/>
          </p:nvSpPr>
          <p:spPr bwMode="auto">
            <a:xfrm>
              <a:off x="5205" y="1356"/>
              <a:ext cx="3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Number</a:t>
              </a:r>
              <a:endParaRPr lang="en-US" altLang="zh-TW" sz="1600"/>
            </a:p>
          </p:txBody>
        </p:sp>
        <p:sp>
          <p:nvSpPr>
            <p:cNvPr id="15427" name="Rectangle 366"/>
            <p:cNvSpPr>
              <a:spLocks noChangeArrowheads="1"/>
            </p:cNvSpPr>
            <p:nvPr/>
          </p:nvSpPr>
          <p:spPr bwMode="auto">
            <a:xfrm>
              <a:off x="5615" y="135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5428" name="Rectangle 367"/>
            <p:cNvSpPr>
              <a:spLocks noChangeArrowheads="1"/>
            </p:cNvSpPr>
            <p:nvPr/>
          </p:nvSpPr>
          <p:spPr bwMode="auto">
            <a:xfrm>
              <a:off x="5205" y="1484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format</a:t>
              </a:r>
              <a:endParaRPr lang="en-US" altLang="zh-TW" sz="1600"/>
            </a:p>
          </p:txBody>
        </p:sp>
        <p:sp>
          <p:nvSpPr>
            <p:cNvPr id="15429" name="Rectangle 368"/>
            <p:cNvSpPr>
              <a:spLocks noChangeArrowheads="1"/>
            </p:cNvSpPr>
            <p:nvPr/>
          </p:nvSpPr>
          <p:spPr bwMode="auto">
            <a:xfrm>
              <a:off x="5529" y="148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grpSp>
          <p:nvGrpSpPr>
            <p:cNvPr id="15430" name="Group 386"/>
            <p:cNvGrpSpPr>
              <a:grpSpLocks/>
            </p:cNvGrpSpPr>
            <p:nvPr/>
          </p:nvGrpSpPr>
          <p:grpSpPr bwMode="auto">
            <a:xfrm>
              <a:off x="615" y="1660"/>
              <a:ext cx="5076" cy="674"/>
              <a:chOff x="624" y="3244"/>
              <a:chExt cx="5076" cy="674"/>
            </a:xfrm>
          </p:grpSpPr>
          <p:grpSp>
            <p:nvGrpSpPr>
              <p:cNvPr id="15431" name="Group 245"/>
              <p:cNvGrpSpPr>
                <a:grpSpLocks/>
              </p:cNvGrpSpPr>
              <p:nvPr/>
            </p:nvGrpSpPr>
            <p:grpSpPr bwMode="auto">
              <a:xfrm>
                <a:off x="2872" y="3363"/>
                <a:ext cx="897" cy="487"/>
                <a:chOff x="2872" y="3363"/>
                <a:chExt cx="897" cy="487"/>
              </a:xfrm>
            </p:grpSpPr>
            <p:sp>
              <p:nvSpPr>
                <p:cNvPr id="15465" name="Oval 228"/>
                <p:cNvSpPr>
                  <a:spLocks noChangeArrowheads="1"/>
                </p:cNvSpPr>
                <p:nvPr/>
              </p:nvSpPr>
              <p:spPr bwMode="auto">
                <a:xfrm>
                  <a:off x="2872" y="3363"/>
                  <a:ext cx="76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66" name="Oval 229"/>
                <p:cNvSpPr>
                  <a:spLocks noChangeArrowheads="1"/>
                </p:cNvSpPr>
                <p:nvPr/>
              </p:nvSpPr>
              <p:spPr bwMode="auto">
                <a:xfrm>
                  <a:off x="2872" y="3637"/>
                  <a:ext cx="76" cy="76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67" name="Oval 230"/>
                <p:cNvSpPr>
                  <a:spLocks noChangeArrowheads="1"/>
                </p:cNvSpPr>
                <p:nvPr/>
              </p:nvSpPr>
              <p:spPr bwMode="auto">
                <a:xfrm>
                  <a:off x="3008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68" name="Oval 231"/>
                <p:cNvSpPr>
                  <a:spLocks noChangeArrowheads="1"/>
                </p:cNvSpPr>
                <p:nvPr/>
              </p:nvSpPr>
              <p:spPr bwMode="auto">
                <a:xfrm>
                  <a:off x="2940" y="350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69" name="Oval 232"/>
                <p:cNvSpPr>
                  <a:spLocks noChangeArrowheads="1"/>
                </p:cNvSpPr>
                <p:nvPr/>
              </p:nvSpPr>
              <p:spPr bwMode="auto">
                <a:xfrm>
                  <a:off x="3282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0" name="Oval 233"/>
                <p:cNvSpPr>
                  <a:spLocks noChangeArrowheads="1"/>
                </p:cNvSpPr>
                <p:nvPr/>
              </p:nvSpPr>
              <p:spPr bwMode="auto">
                <a:xfrm>
                  <a:off x="3692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1" name="Oval 234"/>
                <p:cNvSpPr>
                  <a:spLocks noChangeArrowheads="1"/>
                </p:cNvSpPr>
                <p:nvPr/>
              </p:nvSpPr>
              <p:spPr bwMode="auto">
                <a:xfrm>
                  <a:off x="3145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2" name="Oval 235"/>
                <p:cNvSpPr>
                  <a:spLocks noChangeArrowheads="1"/>
                </p:cNvSpPr>
                <p:nvPr/>
              </p:nvSpPr>
              <p:spPr bwMode="auto">
                <a:xfrm>
                  <a:off x="2872" y="3500"/>
                  <a:ext cx="76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3" name="Oval 236"/>
                <p:cNvSpPr>
                  <a:spLocks noChangeArrowheads="1"/>
                </p:cNvSpPr>
                <p:nvPr/>
              </p:nvSpPr>
              <p:spPr bwMode="auto">
                <a:xfrm>
                  <a:off x="2872" y="3773"/>
                  <a:ext cx="76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4" name="Oval 237"/>
                <p:cNvSpPr>
                  <a:spLocks noChangeArrowheads="1"/>
                </p:cNvSpPr>
                <p:nvPr/>
              </p:nvSpPr>
              <p:spPr bwMode="auto">
                <a:xfrm>
                  <a:off x="3077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5" name="Oval 238"/>
                <p:cNvSpPr>
                  <a:spLocks noChangeArrowheads="1"/>
                </p:cNvSpPr>
                <p:nvPr/>
              </p:nvSpPr>
              <p:spPr bwMode="auto">
                <a:xfrm>
                  <a:off x="3008" y="350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6" name="Oval 239"/>
                <p:cNvSpPr>
                  <a:spLocks noChangeArrowheads="1"/>
                </p:cNvSpPr>
                <p:nvPr/>
              </p:nvSpPr>
              <p:spPr bwMode="auto">
                <a:xfrm>
                  <a:off x="3145" y="3500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grpSp>
              <p:nvGrpSpPr>
                <p:cNvPr id="15477" name="Group 242"/>
                <p:cNvGrpSpPr>
                  <a:grpSpLocks/>
                </p:cNvGrpSpPr>
                <p:nvPr/>
              </p:nvGrpSpPr>
              <p:grpSpPr bwMode="auto">
                <a:xfrm>
                  <a:off x="2906" y="3363"/>
                  <a:ext cx="145" cy="77"/>
                  <a:chOff x="2906" y="3363"/>
                  <a:chExt cx="145" cy="77"/>
                </a:xfrm>
              </p:grpSpPr>
              <p:sp>
                <p:nvSpPr>
                  <p:cNvPr id="15480" name="Oval 240"/>
                  <p:cNvSpPr>
                    <a:spLocks noChangeArrowheads="1"/>
                  </p:cNvSpPr>
                  <p:nvPr/>
                </p:nvSpPr>
                <p:spPr bwMode="auto">
                  <a:xfrm>
                    <a:off x="2906" y="3363"/>
                    <a:ext cx="77" cy="77"/>
                  </a:xfrm>
                  <a:prstGeom prst="ellips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5481" name="Oval 241"/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3363"/>
                    <a:ext cx="77" cy="77"/>
                  </a:xfrm>
                  <a:prstGeom prst="ellips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sp>
              <p:nvSpPr>
                <p:cNvPr id="15478" name="Oval 243"/>
                <p:cNvSpPr>
                  <a:spLocks noChangeArrowheads="1"/>
                </p:cNvSpPr>
                <p:nvPr/>
              </p:nvSpPr>
              <p:spPr bwMode="auto">
                <a:xfrm>
                  <a:off x="2940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5479" name="Oval 244"/>
                <p:cNvSpPr>
                  <a:spLocks noChangeArrowheads="1"/>
                </p:cNvSpPr>
                <p:nvPr/>
              </p:nvSpPr>
              <p:spPr bwMode="auto">
                <a:xfrm>
                  <a:off x="3418" y="3363"/>
                  <a:ext cx="77" cy="7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15432" name="Rectangle 271"/>
              <p:cNvSpPr>
                <a:spLocks noChangeArrowheads="1"/>
              </p:cNvSpPr>
              <p:nvPr/>
            </p:nvSpPr>
            <p:spPr bwMode="auto">
              <a:xfrm>
                <a:off x="624" y="3432"/>
                <a:ext cx="1846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33" name="Rectangle 272"/>
              <p:cNvSpPr>
                <a:spLocks noChangeArrowheads="1"/>
              </p:cNvSpPr>
              <p:nvPr/>
            </p:nvSpPr>
            <p:spPr bwMode="auto">
              <a:xfrm>
                <a:off x="709" y="3491"/>
                <a:ext cx="78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+ 2 floating</a:t>
                </a:r>
                <a:endParaRPr lang="en-US" altLang="zh-TW" sz="1600"/>
              </a:p>
            </p:txBody>
          </p:sp>
          <p:sp>
            <p:nvSpPr>
              <p:cNvPr id="15434" name="Rectangle 273"/>
              <p:cNvSpPr>
                <a:spLocks noChangeArrowheads="1"/>
              </p:cNvSpPr>
              <p:nvPr/>
            </p:nvSpPr>
            <p:spPr bwMode="auto">
              <a:xfrm>
                <a:off x="1496" y="3491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-</a:t>
                </a:r>
                <a:endParaRPr lang="en-US" altLang="zh-TW" sz="1600"/>
              </a:p>
            </p:txBody>
          </p:sp>
          <p:sp>
            <p:nvSpPr>
              <p:cNvPr id="15435" name="Rectangle 274"/>
              <p:cNvSpPr>
                <a:spLocks noChangeArrowheads="1"/>
              </p:cNvSpPr>
              <p:nvPr/>
            </p:nvSpPr>
            <p:spPr bwMode="auto">
              <a:xfrm>
                <a:off x="1538" y="3491"/>
                <a:ext cx="3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point, </a:t>
                </a:r>
                <a:endParaRPr lang="en-US" altLang="zh-TW" sz="1600"/>
              </a:p>
            </p:txBody>
          </p:sp>
          <p:sp>
            <p:nvSpPr>
              <p:cNvPr id="15436" name="Rectangle 275"/>
              <p:cNvSpPr>
                <a:spLocks noChangeArrowheads="1"/>
              </p:cNvSpPr>
              <p:nvPr/>
            </p:nvSpPr>
            <p:spPr bwMode="auto">
              <a:xfrm>
                <a:off x="1914" y="348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zh-TW" sz="1600"/>
              </a:p>
            </p:txBody>
          </p:sp>
          <p:sp>
            <p:nvSpPr>
              <p:cNvPr id="15437" name="Rectangle 276"/>
              <p:cNvSpPr>
                <a:spLocks noChangeArrowheads="1"/>
              </p:cNvSpPr>
              <p:nvPr/>
            </p:nvSpPr>
            <p:spPr bwMode="auto">
              <a:xfrm>
                <a:off x="1983" y="3491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5438" name="Rectangle 277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*</a:t>
                </a:r>
                <a:endParaRPr lang="en-US" altLang="zh-TW" sz="1600"/>
              </a:p>
            </p:txBody>
          </p:sp>
          <p:sp>
            <p:nvSpPr>
              <p:cNvPr id="15439" name="Rectangle 278"/>
              <p:cNvSpPr>
                <a:spLocks noChangeArrowheads="1"/>
              </p:cNvSpPr>
              <p:nvPr/>
            </p:nvSpPr>
            <p:spPr bwMode="auto">
              <a:xfrm>
                <a:off x="2094" y="3491"/>
                <a:ext cx="11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2</a:t>
                </a:r>
                <a:endParaRPr lang="en-US" altLang="zh-TW" sz="1600"/>
              </a:p>
            </p:txBody>
          </p:sp>
          <p:sp>
            <p:nvSpPr>
              <p:cNvPr id="15440" name="Rectangle 279"/>
              <p:cNvSpPr>
                <a:spLocks noChangeArrowheads="1"/>
              </p:cNvSpPr>
              <p:nvPr/>
            </p:nvSpPr>
            <p:spPr bwMode="auto">
              <a:xfrm>
                <a:off x="2214" y="3491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5441" name="Rectangle 280"/>
              <p:cNvSpPr>
                <a:spLocks noChangeArrowheads="1"/>
              </p:cNvSpPr>
              <p:nvPr/>
            </p:nvSpPr>
            <p:spPr bwMode="auto">
              <a:xfrm>
                <a:off x="709" y="3671"/>
                <a:ext cx="22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</a:t>
                </a:r>
                <a:endParaRPr lang="en-US" altLang="zh-TW" sz="1600"/>
              </a:p>
            </p:txBody>
          </p:sp>
          <p:sp>
            <p:nvSpPr>
              <p:cNvPr id="15442" name="Rectangle 281"/>
              <p:cNvSpPr>
                <a:spLocks noChangeArrowheads="1"/>
              </p:cNvSpPr>
              <p:nvPr/>
            </p:nvSpPr>
            <p:spPr bwMode="auto">
              <a:xfrm>
                <a:off x="932" y="3662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zh-TW" sz="1600"/>
              </a:p>
            </p:txBody>
          </p:sp>
          <p:sp>
            <p:nvSpPr>
              <p:cNvPr id="15443" name="Rectangle 282"/>
              <p:cNvSpPr>
                <a:spLocks noChangeArrowheads="1"/>
              </p:cNvSpPr>
              <p:nvPr/>
            </p:nvSpPr>
            <p:spPr bwMode="auto">
              <a:xfrm>
                <a:off x="1009" y="3671"/>
                <a:ext cx="22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[</a:t>
                </a:r>
                <a:endParaRPr lang="en-US" altLang="zh-TW" sz="1600"/>
              </a:p>
            </p:txBody>
          </p:sp>
          <p:sp>
            <p:nvSpPr>
              <p:cNvPr id="15444" name="Rectangle 283"/>
              <p:cNvSpPr>
                <a:spLocks noChangeArrowheads="1"/>
              </p:cNvSpPr>
              <p:nvPr/>
            </p:nvSpPr>
            <p:spPr bwMode="auto">
              <a:xfrm>
                <a:off x="1231" y="3662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TW" sz="1600"/>
              </a:p>
            </p:txBody>
          </p:sp>
          <p:sp>
            <p:nvSpPr>
              <p:cNvPr id="15445" name="Rectangle 284"/>
              <p:cNvSpPr>
                <a:spLocks noChangeArrowheads="1"/>
              </p:cNvSpPr>
              <p:nvPr/>
            </p:nvSpPr>
            <p:spPr bwMode="auto">
              <a:xfrm>
                <a:off x="1308" y="3671"/>
                <a:ext cx="34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2, 1], </a:t>
                </a:r>
                <a:endParaRPr lang="en-US" altLang="zh-TW" sz="1600"/>
              </a:p>
            </p:txBody>
          </p:sp>
          <p:sp>
            <p:nvSpPr>
              <p:cNvPr id="15446" name="Rectangle 285"/>
              <p:cNvSpPr>
                <a:spLocks noChangeArrowheads="1"/>
              </p:cNvSpPr>
              <p:nvPr/>
            </p:nvSpPr>
            <p:spPr bwMode="auto">
              <a:xfrm>
                <a:off x="1649" y="366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zh-TW" sz="1600"/>
              </a:p>
            </p:txBody>
          </p:sp>
          <p:sp>
            <p:nvSpPr>
              <p:cNvPr id="15447" name="Rectangle 286"/>
              <p:cNvSpPr>
                <a:spLocks noChangeArrowheads="1"/>
              </p:cNvSpPr>
              <p:nvPr/>
            </p:nvSpPr>
            <p:spPr bwMode="auto">
              <a:xfrm>
                <a:off x="1718" y="3671"/>
                <a:ext cx="48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[0, 3]</a:t>
                </a:r>
                <a:endParaRPr lang="en-US" altLang="zh-TW" sz="1600"/>
              </a:p>
            </p:txBody>
          </p:sp>
          <p:sp>
            <p:nvSpPr>
              <p:cNvPr id="15448" name="Rectangle 287"/>
              <p:cNvSpPr>
                <a:spLocks noChangeArrowheads="1"/>
              </p:cNvSpPr>
              <p:nvPr/>
            </p:nvSpPr>
            <p:spPr bwMode="auto">
              <a:xfrm>
                <a:off x="2214" y="3671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5449" name="Rectangle 312"/>
              <p:cNvSpPr>
                <a:spLocks noChangeArrowheads="1"/>
              </p:cNvSpPr>
              <p:nvPr/>
            </p:nvSpPr>
            <p:spPr bwMode="auto">
              <a:xfrm>
                <a:off x="2803" y="3295"/>
                <a:ext cx="1034" cy="623"/>
              </a:xfrm>
              <a:prstGeom prst="rect">
                <a:avLst/>
              </a:prstGeom>
              <a:noFill/>
              <a:ln w="14288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50" name="Rectangle 348"/>
              <p:cNvSpPr>
                <a:spLocks noChangeArrowheads="1"/>
              </p:cNvSpPr>
              <p:nvPr/>
            </p:nvSpPr>
            <p:spPr bwMode="auto">
              <a:xfrm>
                <a:off x="5256" y="3432"/>
                <a:ext cx="145" cy="2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51" name="Rectangle 349"/>
              <p:cNvSpPr>
                <a:spLocks noChangeArrowheads="1"/>
              </p:cNvSpPr>
              <p:nvPr/>
            </p:nvSpPr>
            <p:spPr bwMode="auto">
              <a:xfrm>
                <a:off x="5529" y="3432"/>
                <a:ext cx="146" cy="2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CC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52" name="Rectangle 350"/>
              <p:cNvSpPr>
                <a:spLocks noChangeArrowheads="1"/>
              </p:cNvSpPr>
              <p:nvPr/>
            </p:nvSpPr>
            <p:spPr bwMode="auto">
              <a:xfrm>
                <a:off x="5119" y="3432"/>
                <a:ext cx="556" cy="213"/>
              </a:xfrm>
              <a:prstGeom prst="rect">
                <a:avLst/>
              </a:prstGeom>
              <a:noFill/>
              <a:ln w="26988">
                <a:solidFill>
                  <a:srgbClr val="CC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53" name="Freeform 359"/>
              <p:cNvSpPr>
                <a:spLocks/>
              </p:cNvSpPr>
              <p:nvPr/>
            </p:nvSpPr>
            <p:spPr bwMode="auto">
              <a:xfrm>
                <a:off x="5222" y="3244"/>
                <a:ext cx="68" cy="68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68 h 68"/>
                  <a:gd name="T4" fmla="*/ 68 w 68"/>
                  <a:gd name="T5" fmla="*/ 68 h 68"/>
                  <a:gd name="T6" fmla="*/ 34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34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4" name="Freeform 361"/>
              <p:cNvSpPr>
                <a:spLocks/>
              </p:cNvSpPr>
              <p:nvPr/>
            </p:nvSpPr>
            <p:spPr bwMode="auto">
              <a:xfrm>
                <a:off x="5632" y="3654"/>
                <a:ext cx="68" cy="68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68 h 68"/>
                  <a:gd name="T4" fmla="*/ 68 w 68"/>
                  <a:gd name="T5" fmla="*/ 68 h 68"/>
                  <a:gd name="T6" fmla="*/ 34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34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5" name="Rectangle 373"/>
              <p:cNvSpPr>
                <a:spLocks noChangeArrowheads="1"/>
              </p:cNvSpPr>
              <p:nvPr/>
            </p:nvSpPr>
            <p:spPr bwMode="auto">
              <a:xfrm>
                <a:off x="5375" y="3406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56" name="Rectangle 374"/>
              <p:cNvSpPr>
                <a:spLocks noChangeArrowheads="1"/>
              </p:cNvSpPr>
              <p:nvPr/>
            </p:nvSpPr>
            <p:spPr bwMode="auto">
              <a:xfrm>
                <a:off x="5487" y="3457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  <a:endParaRPr lang="en-US" altLang="zh-TW" sz="1600"/>
              </a:p>
            </p:txBody>
          </p:sp>
          <p:sp>
            <p:nvSpPr>
              <p:cNvPr id="15457" name="Rectangle 375"/>
              <p:cNvSpPr>
                <a:spLocks noChangeArrowheads="1"/>
              </p:cNvSpPr>
              <p:nvPr/>
            </p:nvSpPr>
            <p:spPr bwMode="auto">
              <a:xfrm>
                <a:off x="5563" y="3457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5458" name="Rectangle 376"/>
              <p:cNvSpPr>
                <a:spLocks noChangeArrowheads="1"/>
              </p:cNvSpPr>
              <p:nvPr/>
            </p:nvSpPr>
            <p:spPr bwMode="auto">
              <a:xfrm>
                <a:off x="5102" y="3406"/>
                <a:ext cx="28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59" name="Rectangle 377"/>
              <p:cNvSpPr>
                <a:spLocks noChangeArrowheads="1"/>
              </p:cNvSpPr>
              <p:nvPr/>
            </p:nvSpPr>
            <p:spPr bwMode="auto">
              <a:xfrm>
                <a:off x="5213" y="3457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zh-TW" sz="1600"/>
              </a:p>
            </p:txBody>
          </p:sp>
          <p:sp>
            <p:nvSpPr>
              <p:cNvPr id="15460" name="Rectangle 378"/>
              <p:cNvSpPr>
                <a:spLocks noChangeArrowheads="1"/>
              </p:cNvSpPr>
              <p:nvPr/>
            </p:nvSpPr>
            <p:spPr bwMode="auto">
              <a:xfrm>
                <a:off x="5290" y="3457"/>
                <a:ext cx="3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5461" name="Rectangle 380"/>
              <p:cNvSpPr>
                <a:spLocks noChangeArrowheads="1"/>
              </p:cNvSpPr>
              <p:nvPr/>
            </p:nvSpPr>
            <p:spPr bwMode="auto">
              <a:xfrm>
                <a:off x="2111" y="3414"/>
                <a:ext cx="28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5462" name="Rectangle 381"/>
              <p:cNvSpPr>
                <a:spLocks noChangeArrowheads="1"/>
              </p:cNvSpPr>
              <p:nvPr/>
            </p:nvSpPr>
            <p:spPr bwMode="auto">
              <a:xfrm>
                <a:off x="2231" y="345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zh-TW" sz="1600"/>
              </a:p>
            </p:txBody>
          </p:sp>
          <p:sp>
            <p:nvSpPr>
              <p:cNvPr id="15463" name="Rectangle 382"/>
              <p:cNvSpPr>
                <a:spLocks noChangeArrowheads="1"/>
              </p:cNvSpPr>
              <p:nvPr/>
            </p:nvSpPr>
            <p:spPr bwMode="auto">
              <a:xfrm>
                <a:off x="2290" y="3457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TW" sz="1600"/>
              </a:p>
            </p:txBody>
          </p:sp>
          <p:sp>
            <p:nvSpPr>
              <p:cNvPr id="15464" name="Rectangle 383"/>
              <p:cNvSpPr>
                <a:spLocks noChangeArrowheads="1"/>
              </p:cNvSpPr>
              <p:nvPr/>
            </p:nvSpPr>
            <p:spPr bwMode="auto">
              <a:xfrm>
                <a:off x="5384" y="3432"/>
                <a:ext cx="17" cy="205"/>
              </a:xfrm>
              <a:prstGeom prst="rect">
                <a:avLst/>
              </a:prstGeom>
              <a:solidFill>
                <a:srgbClr val="CC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 &amp; Discussion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Can you represent the whole real number system </a:t>
            </a:r>
            <a:r>
              <a:rPr lang="en-US" altLang="zh-TW" smtClean="0">
                <a:solidFill>
                  <a:schemeClr val="hlink"/>
                </a:solidFill>
              </a:rPr>
              <a:t>exactly</a:t>
            </a:r>
            <a:r>
              <a:rPr lang="en-US" altLang="zh-TW" smtClean="0"/>
              <a:t>?</a:t>
            </a:r>
          </a:p>
          <a:p>
            <a:pPr lvl="1" eaLnBrk="1" hangingPunct="1"/>
            <a:r>
              <a:rPr lang="en-US" altLang="zh-TW" smtClean="0"/>
              <a:t>Q: How many numbers you can express in </a:t>
            </a:r>
            <a:r>
              <a:rPr lang="en-US" altLang="zh-TW" i="1" smtClean="0"/>
              <a:t>n</a:t>
            </a:r>
            <a:r>
              <a:rPr lang="en-US" altLang="zh-TW" smtClean="0"/>
              <a:t> bits?</a:t>
            </a:r>
          </a:p>
          <a:p>
            <a:pPr lvl="2" eaLnBrk="1" hangingPunct="1"/>
            <a:r>
              <a:rPr lang="en-US" altLang="zh-TW" smtClean="0"/>
              <a:t>A: 2</a:t>
            </a:r>
            <a:r>
              <a:rPr lang="en-US" altLang="zh-TW" baseline="30000" smtClean="0"/>
              <a:t>n</a:t>
            </a:r>
          </a:p>
          <a:p>
            <a:pPr lvl="1" eaLnBrk="1" hangingPunct="1"/>
            <a:r>
              <a:rPr lang="en-US" altLang="zh-TW" smtClean="0"/>
              <a:t>Q: How many real numbers in [0,1]</a:t>
            </a:r>
          </a:p>
          <a:p>
            <a:pPr lvl="2" eaLnBrk="1" hangingPunct="1"/>
            <a:r>
              <a:rPr lang="en-US" altLang="zh-TW" smtClean="0"/>
              <a:t>A: infinite</a:t>
            </a:r>
          </a:p>
          <a:p>
            <a:pPr eaLnBrk="1" hangingPunct="1"/>
            <a:r>
              <a:rPr lang="en-US" altLang="zh-TW" smtClean="0"/>
              <a:t>Answer: </a:t>
            </a:r>
            <a:r>
              <a:rPr lang="en-US" altLang="zh-TW" smtClean="0">
                <a:solidFill>
                  <a:schemeClr val="hlink"/>
                </a:solidFill>
              </a:rPr>
              <a:t>NO!</a:t>
            </a:r>
            <a:r>
              <a:rPr lang="en-US" altLang="zh-TW" smtClean="0"/>
              <a:t> You can just </a:t>
            </a:r>
            <a:r>
              <a:rPr lang="en-US" altLang="zh-TW" smtClean="0">
                <a:solidFill>
                  <a:schemeClr val="hlink"/>
                </a:solidFill>
              </a:rPr>
              <a:t>approximate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239000" cy="12192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Carefully select encoding scheme for required range and precision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3340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90600" y="1828800"/>
          <a:ext cx="8153400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3" imgW="5724525" imgH="3419475" progId="MSDraw.Drawing.8.2">
                  <p:embed/>
                </p:oleObj>
              </mc:Choice>
              <mc:Fallback>
                <p:oleObj r:id="rId3" imgW="5724525" imgH="341947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8153400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 Study: the Patriot Missile 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show you how the encoding scheme affects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Story (Feb. 25, 1991)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574088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American Patriot Missile (</a:t>
            </a:r>
            <a:r>
              <a:rPr lang="zh-TW" altLang="en-US" sz="2400" smtClean="0"/>
              <a:t>愛國者飛彈</a:t>
            </a:r>
            <a:r>
              <a:rPr lang="en-US" altLang="zh-TW" sz="2400" smtClean="0"/>
              <a:t>) battery in Dharan, Saudi Arabia, failed to intercept incoming Iraqi Scud (</a:t>
            </a:r>
            <a:r>
              <a:rPr lang="zh-TW" altLang="en-US" sz="2400" smtClean="0"/>
              <a:t>飛毛腿飛彈</a:t>
            </a:r>
            <a:r>
              <a:rPr lang="en-US" altLang="zh-TW" sz="2400" smtClean="0"/>
              <a:t>) missile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Scud struck an American Army barracks, killing 28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Cause, per GAO/IMTEC-92-26 report: “</a:t>
            </a:r>
            <a:r>
              <a:rPr lang="en-US" altLang="zh-TW" sz="2400" smtClean="0">
                <a:solidFill>
                  <a:schemeClr val="hlink"/>
                </a:solidFill>
              </a:rPr>
              <a:t>software problem</a:t>
            </a:r>
            <a:r>
              <a:rPr lang="en-US" altLang="zh-TW" sz="2400" smtClean="0"/>
              <a:t>”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856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chemeClr val="tx2"/>
                </a:solidFill>
              </a:rPr>
              <a:t>(http://www.ima.umn.edu/~arnold/disasters/disasters.html)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missile operates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1335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each of the Patriot missile and the radar station has its own time counter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radar station calculates the trace of the target and informs the Patriot </a:t>
            </a:r>
            <a:r>
              <a:rPr lang="en-US" altLang="zh-TW" sz="2400" smtClean="0">
                <a:solidFill>
                  <a:schemeClr val="hlink"/>
                </a:solidFill>
              </a:rPr>
              <a:t>to launch at time </a:t>
            </a:r>
            <a:r>
              <a:rPr lang="en-US" altLang="zh-TW" sz="2400" i="1" smtClean="0">
                <a:solidFill>
                  <a:schemeClr val="hlink"/>
                </a:solidFill>
              </a:rPr>
              <a:t>t</a:t>
            </a:r>
            <a:endParaRPr lang="en-US" altLang="zh-TW" sz="2400" smtClean="0">
              <a:solidFill>
                <a:schemeClr val="hlink"/>
              </a:solidFill>
            </a:endParaRPr>
          </a:p>
        </p:txBody>
      </p:sp>
      <p:pic>
        <p:nvPicPr>
          <p:cNvPr id="20484" name="Picture 5" descr="Douvres_Radar_Station__T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67350"/>
            <a:ext cx="14779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redd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24475"/>
            <a:ext cx="142557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2895600" y="3810000"/>
            <a:ext cx="381000" cy="3810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2362200" y="35814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target</a:t>
            </a: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3276600" y="4038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V="1">
            <a:off x="2209800" y="4114800"/>
            <a:ext cx="2286000" cy="13716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AutoShape 11"/>
          <p:cNvSpPr>
            <a:spLocks noChangeArrowheads="1"/>
          </p:cNvSpPr>
          <p:nvPr/>
        </p:nvSpPr>
        <p:spPr bwMode="auto">
          <a:xfrm>
            <a:off x="4572000" y="3810000"/>
            <a:ext cx="381000" cy="3810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 flipH="1">
            <a:off x="2209800" y="6096000"/>
            <a:ext cx="51816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3733800" y="5562600"/>
            <a:ext cx="167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fire at time </a:t>
            </a:r>
            <a:r>
              <a:rPr lang="en-US" altLang="zh-TW" sz="2400" i="1">
                <a:solidFill>
                  <a:schemeClr val="tx2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Explain why the Patriot missed the target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Assumptions:</a:t>
            </a:r>
          </a:p>
          <a:p>
            <a:pPr lvl="1" eaLnBrk="1" hangingPunct="1"/>
            <a:r>
              <a:rPr lang="en-US" altLang="zh-TW" sz="2400" smtClean="0"/>
              <a:t>the Patriot uses a 24-bit time counter</a:t>
            </a:r>
          </a:p>
          <a:p>
            <a:pPr lvl="1" eaLnBrk="1" hangingPunct="1"/>
            <a:r>
              <a:rPr lang="en-US" altLang="zh-TW" sz="2400" smtClean="0"/>
              <a:t>the time counter refreshes every 1/10 second</a:t>
            </a:r>
          </a:p>
          <a:p>
            <a:pPr lvl="1" eaLnBrk="1" hangingPunct="1"/>
            <a:r>
              <a:rPr lang="en-US" altLang="zh-TW" sz="2400" smtClean="0"/>
              <a:t>to get the time in seconds, the value of the time counter is multiplied by 1/10</a:t>
            </a:r>
          </a:p>
          <a:p>
            <a:pPr lvl="1" eaLnBrk="1" hangingPunct="1"/>
            <a:r>
              <a:rPr lang="en-US" altLang="zh-TW" sz="2400" smtClean="0"/>
              <a:t>the Patriot has been in operation for 100 hours</a:t>
            </a:r>
          </a:p>
          <a:p>
            <a:pPr lvl="1" eaLnBrk="1" hangingPunct="1"/>
            <a:r>
              <a:rPr lang="en-US" altLang="zh-TW" sz="2400" smtClean="0"/>
              <a:t>speed of the Scud: 1676 m/s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Materials coming from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1 of the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Exercise: the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60960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Internal registers were 24 bits wide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ea typeface="新細明體" panose="02020500000000000000" pitchFamily="18" charset="-120"/>
              </a:rPr>
              <a:t>1/10 = 0.0001 1001 1001 1001 1001 100 (chopped to 24 b)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Error ≈ 0.1100 1100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2</a:t>
            </a:r>
            <a:r>
              <a:rPr lang="en-US" altLang="zh-TW" sz="2000" baseline="30000" smtClean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23</a:t>
            </a:r>
            <a:r>
              <a:rPr lang="en-US" altLang="zh-TW" sz="2000" smtClean="0">
                <a:ea typeface="新細明體" panose="02020500000000000000" pitchFamily="18" charset="-120"/>
              </a:rPr>
              <a:t> ≈ 9.5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10</a:t>
            </a:r>
            <a:r>
              <a:rPr lang="en-US" altLang="zh-TW" sz="2000" baseline="30000" smtClean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8</a:t>
            </a:r>
            <a:r>
              <a:rPr lang="en-US" altLang="zh-TW" sz="2000" smtClean="0">
                <a:ea typeface="新細明體" panose="02020500000000000000" pitchFamily="18" charset="-120"/>
              </a:rPr>
              <a:t>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Error in 100-hr operation period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  ≈ 9.5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10</a:t>
            </a:r>
            <a:r>
              <a:rPr lang="en-US" altLang="zh-TW" sz="2000" baseline="30000" smtClean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8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100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60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60 </a:t>
            </a:r>
            <a:r>
              <a:rPr lang="en-US" altLang="zh-TW" sz="20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smtClean="0">
                <a:ea typeface="新細明體" panose="02020500000000000000" pitchFamily="18" charset="-120"/>
              </a:rPr>
              <a:t> 10 =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0.34 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Distance traveled by Scud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>
                <a:ea typeface="新細明體" panose="02020500000000000000" pitchFamily="18" charset="-120"/>
              </a:rPr>
              <a:t>= (0.34 s) </a:t>
            </a:r>
            <a:r>
              <a:rPr lang="en-US" altLang="zh-TW" sz="1800" smtClean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1800" smtClean="0">
                <a:ea typeface="新細明體" panose="02020500000000000000" pitchFamily="18" charset="-120"/>
              </a:rPr>
              <a:t> (1676 m/s) ≈ </a:t>
            </a:r>
            <a:r>
              <a:rPr lang="en-US" altLang="zh-TW" sz="1800" smtClean="0">
                <a:solidFill>
                  <a:schemeClr val="hlink"/>
                </a:solidFill>
                <a:ea typeface="新細明體" panose="02020500000000000000" pitchFamily="18" charset="-120"/>
              </a:rPr>
              <a:t>570 m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762000" y="3733800"/>
            <a:ext cx="8183563" cy="2843213"/>
            <a:chOff x="480" y="2352"/>
            <a:chExt cx="5155" cy="1791"/>
          </a:xfrm>
        </p:grpSpPr>
        <p:pic>
          <p:nvPicPr>
            <p:cNvPr id="22533" name="Picture 4" descr="Douvres_Radar_Station__T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444"/>
              <a:ext cx="931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5" descr="reddus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354"/>
              <a:ext cx="89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50" name="AutoShape 6"/>
            <p:cNvSpPr>
              <a:spLocks noChangeArrowheads="1"/>
            </p:cNvSpPr>
            <p:nvPr/>
          </p:nvSpPr>
          <p:spPr bwMode="auto">
            <a:xfrm>
              <a:off x="2544" y="2544"/>
              <a:ext cx="240" cy="240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496" y="2352"/>
              <a:ext cx="4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target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2784" y="2688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1392" y="2736"/>
              <a:ext cx="216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9" name="AutoShape 10"/>
            <p:cNvSpPr>
              <a:spLocks noChangeArrowheads="1"/>
            </p:cNvSpPr>
            <p:nvPr/>
          </p:nvSpPr>
          <p:spPr bwMode="auto">
            <a:xfrm>
              <a:off x="3600" y="2544"/>
              <a:ext cx="240" cy="240"/>
            </a:xfrm>
            <a:prstGeom prst="irregularSeal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>
              <a:off x="1392" y="3840"/>
              <a:ext cx="32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1" name="Text Box 12"/>
            <p:cNvSpPr txBox="1">
              <a:spLocks noChangeArrowheads="1"/>
            </p:cNvSpPr>
            <p:nvPr/>
          </p:nvSpPr>
          <p:spPr bwMode="auto">
            <a:xfrm>
              <a:off x="2352" y="3504"/>
              <a:ext cx="10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tx2"/>
                  </a:solidFill>
                </a:rPr>
                <a:t>fire at time </a:t>
              </a:r>
              <a:r>
                <a:rPr lang="en-US" altLang="zh-TW" sz="2400" i="1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108557" name="AutoShape 13"/>
            <p:cNvSpPr>
              <a:spLocks noChangeArrowheads="1"/>
            </p:cNvSpPr>
            <p:nvPr/>
          </p:nvSpPr>
          <p:spPr bwMode="auto">
            <a:xfrm>
              <a:off x="4368" y="2544"/>
              <a:ext cx="240" cy="240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3792" y="2688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3974" y="2391"/>
              <a:ext cx="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570 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lesson learned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</a:t>
            </a:r>
            <a:r>
              <a:rPr lang="en-US" altLang="zh-TW" smtClean="0">
                <a:solidFill>
                  <a:schemeClr val="hlink"/>
                </a:solidFill>
              </a:rPr>
              <a:t>error analysis</a:t>
            </a:r>
            <a:r>
              <a:rPr lang="en-US" altLang="zh-TW" smtClean="0"/>
              <a:t> carefully when you are controlling a physical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 of this Lecture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Review all the number encoding schemes you learned so far</a:t>
            </a:r>
          </a:p>
          <a:p>
            <a:pPr eaLnBrk="1" hangingPunct="1"/>
            <a:r>
              <a:rPr lang="en-US" altLang="zh-TW" sz="2800" dirty="0" smtClean="0"/>
              <a:t>New Material: redundant and residual number system</a:t>
            </a:r>
          </a:p>
          <a:p>
            <a:pPr eaLnBrk="1" hangingPunct="1"/>
            <a:r>
              <a:rPr lang="en-US" altLang="zh-TW" sz="2800" dirty="0" smtClean="0"/>
              <a:t>Emphasize</a:t>
            </a:r>
          </a:p>
          <a:p>
            <a:pPr lvl="1" eaLnBrk="1" hangingPunct="1"/>
            <a:r>
              <a:rPr lang="en-US" altLang="zh-TW" sz="2400" dirty="0" smtClean="0">
                <a:solidFill>
                  <a:schemeClr val="hlink"/>
                </a:solidFill>
              </a:rPr>
              <a:t>no way</a:t>
            </a:r>
            <a:r>
              <a:rPr lang="en-US" altLang="zh-TW" sz="2400" dirty="0" smtClean="0"/>
              <a:t> to represent real number system </a:t>
            </a:r>
            <a:r>
              <a:rPr lang="en-US" altLang="zh-TW" sz="2400" dirty="0" smtClean="0">
                <a:solidFill>
                  <a:schemeClr val="hlink"/>
                </a:solidFill>
              </a:rPr>
              <a:t>exactly</a:t>
            </a:r>
          </a:p>
          <a:p>
            <a:pPr lvl="2" eaLnBrk="1" hangingPunct="1"/>
            <a:r>
              <a:rPr lang="en-US" altLang="zh-TW" sz="2000" dirty="0" smtClean="0"/>
              <a:t>error analysis is a must</a:t>
            </a:r>
          </a:p>
          <a:p>
            <a:pPr lvl="1" eaLnBrk="1" hangingPunct="1"/>
            <a:r>
              <a:rPr lang="en-US" altLang="zh-TW" sz="2400" dirty="0" smtClean="0"/>
              <a:t>mathematical </a:t>
            </a:r>
            <a:r>
              <a:rPr lang="en-US" altLang="zh-TW" sz="2400" dirty="0" smtClean="0"/>
              <a:t>derivation enhance hardware </a:t>
            </a:r>
            <a:r>
              <a:rPr lang="en-US" altLang="zh-TW" sz="2400" dirty="0" smtClean="0"/>
              <a:t>design on performance, energy, and chip area</a:t>
            </a:r>
          </a:p>
          <a:p>
            <a:pPr lvl="2" eaLnBrk="1" hangingPunct="1"/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Preview: the Labs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r>
              <a:rPr lang="en-US" altLang="zh-TW" dirty="0" smtClean="0"/>
              <a:t>Part 1: evaluate the power dissipation of Rocket-core</a:t>
            </a:r>
          </a:p>
          <a:p>
            <a:pPr lvl="1"/>
            <a:r>
              <a:rPr lang="en-US" altLang="zh-TW" dirty="0" smtClean="0"/>
              <a:t>A open-source processor core in RISC-V ISA by UC Berkeley</a:t>
            </a:r>
          </a:p>
          <a:p>
            <a:pPr lvl="1"/>
            <a:r>
              <a:rPr lang="en-US" altLang="zh-TW" dirty="0" smtClean="0"/>
              <a:t>Learn the power profile of arithmetic operations</a:t>
            </a:r>
          </a:p>
          <a:p>
            <a:r>
              <a:rPr lang="en-US" altLang="zh-TW" dirty="0" smtClean="0"/>
              <a:t>Part 2: implement a arithmetic unit working on residual number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8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305800" cy="3810000"/>
          </a:xfrm>
          <a:noFill/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Using a calculator with √, </a:t>
            </a:r>
            <a:r>
              <a:rPr lang="en-US" altLang="zh-TW" sz="2400" i="1" smtClean="0">
                <a:ea typeface="新細明體" panose="02020500000000000000" pitchFamily="18" charset="-120"/>
              </a:rPr>
              <a:t>x</a:t>
            </a:r>
            <a:r>
              <a:rPr lang="en-US" altLang="zh-TW" sz="24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400" smtClean="0">
                <a:ea typeface="新細明體" panose="02020500000000000000" pitchFamily="18" charset="-120"/>
              </a:rPr>
              <a:t>,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x</a:t>
            </a:r>
            <a:r>
              <a:rPr lang="en-US" altLang="zh-TW" sz="2400" i="1" baseline="30000" smtClean="0">
                <a:ea typeface="新細明體" panose="02020500000000000000" pitchFamily="18" charset="-120"/>
              </a:rPr>
              <a:t>y</a:t>
            </a:r>
            <a:r>
              <a:rPr lang="en-US" altLang="zh-TW" sz="2400" smtClean="0">
                <a:ea typeface="新細明體" panose="02020500000000000000" pitchFamily="18" charset="-120"/>
              </a:rPr>
              <a:t> functions, compute:</a:t>
            </a:r>
          </a:p>
          <a:p>
            <a:pPr lvl="1" eaLnBrk="1" hangingPunct="1"/>
            <a:r>
              <a:rPr lang="en-US" altLang="zh-TW" sz="2000" i="1" smtClean="0">
                <a:ea typeface="新細明體" panose="02020500000000000000" pitchFamily="18" charset="-120"/>
              </a:rPr>
              <a:t>u</a:t>
            </a:r>
            <a:r>
              <a:rPr lang="en-US" altLang="zh-TW" sz="2000" smtClean="0">
                <a:ea typeface="新細明體" panose="02020500000000000000" pitchFamily="18" charset="-120"/>
              </a:rPr>
              <a:t> = √√ </a:t>
            </a:r>
            <a:r>
              <a:rPr lang="en-US" altLang="zh-TW" sz="2000" smtClean="0"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000" smtClean="0">
                <a:ea typeface="新細明體" panose="02020500000000000000" pitchFamily="18" charset="-120"/>
              </a:rPr>
              <a:t> √ 2</a:t>
            </a:r>
            <a:r>
              <a:rPr lang="en-US" altLang="zh-TW" sz="2000" i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= 1.000 677 131 	</a:t>
            </a:r>
            <a:r>
              <a:rPr lang="en-US" altLang="zh-TW" sz="2000" smtClean="0">
                <a:latin typeface="Arial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smtClean="0">
                <a:ea typeface="新細明體" panose="02020500000000000000" pitchFamily="18" charset="-120"/>
              </a:rPr>
              <a:t>1024th root of 2</a:t>
            </a:r>
            <a:r>
              <a:rPr lang="en-US" altLang="zh-TW" sz="2000" smtClean="0">
                <a:latin typeface="Arial" panose="020B060402020202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i="1" smtClean="0">
                <a:ea typeface="新細明體" panose="02020500000000000000" pitchFamily="18" charset="-120"/>
              </a:rPr>
              <a:t>v</a:t>
            </a:r>
            <a:r>
              <a:rPr lang="en-US" altLang="zh-TW" sz="2000" smtClean="0">
                <a:ea typeface="新細明體" panose="02020500000000000000" pitchFamily="18" charset="-120"/>
              </a:rPr>
              <a:t>  = 2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1/1024</a:t>
            </a:r>
            <a:r>
              <a:rPr lang="en-US" altLang="zh-TW" sz="2000" smtClean="0">
                <a:ea typeface="新細明體" panose="02020500000000000000" pitchFamily="18" charset="-120"/>
              </a:rPr>
              <a:t>            =	1.000 677 131  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Save </a:t>
            </a:r>
            <a:r>
              <a:rPr lang="en-US" altLang="zh-TW" sz="2400" i="1" smtClean="0">
                <a:ea typeface="新細明體" panose="02020500000000000000" pitchFamily="18" charset="-120"/>
              </a:rPr>
              <a:t>u</a:t>
            </a:r>
            <a:r>
              <a:rPr lang="en-US" altLang="zh-TW" sz="240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v</a:t>
            </a:r>
            <a:r>
              <a:rPr lang="en-US" altLang="zh-TW" sz="2400" smtClean="0">
                <a:ea typeface="新細明體" panose="02020500000000000000" pitchFamily="18" charset="-120"/>
              </a:rPr>
              <a:t>; If you can</a:t>
            </a:r>
            <a:r>
              <a:rPr lang="en-US" altLang="zh-TW" sz="2400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400" smtClean="0">
                <a:ea typeface="新細明體" panose="02020500000000000000" pitchFamily="18" charset="-120"/>
              </a:rPr>
              <a:t>t save, recompute values when needed</a:t>
            </a:r>
          </a:p>
          <a:p>
            <a:pPr lvl="1" eaLnBrk="1" hangingPunct="1"/>
            <a:r>
              <a:rPr lang="en-US" altLang="zh-TW" sz="2000" i="1" smtClean="0">
                <a:ea typeface="新細明體" panose="02020500000000000000" pitchFamily="18" charset="-120"/>
              </a:rPr>
              <a:t>x</a:t>
            </a:r>
            <a:r>
              <a:rPr lang="en-US" altLang="zh-TW" sz="2000" smtClean="0">
                <a:ea typeface="新細明體" panose="02020500000000000000" pitchFamily="18" charset="-120"/>
              </a:rPr>
              <a:t>  = (((</a:t>
            </a:r>
            <a:r>
              <a:rPr lang="en-US" altLang="zh-TW" sz="2000" i="1" smtClean="0">
                <a:ea typeface="新細明體" panose="02020500000000000000" pitchFamily="18" charset="-120"/>
              </a:rPr>
              <a:t>u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)...)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 	=	1.999 999 963</a:t>
            </a:r>
          </a:p>
          <a:p>
            <a:pPr lvl="1" eaLnBrk="1" hangingPunct="1"/>
            <a:r>
              <a:rPr lang="en-US" altLang="zh-TW" sz="2000" i="1" smtClean="0">
                <a:ea typeface="新細明體" panose="02020500000000000000" pitchFamily="18" charset="-120"/>
              </a:rPr>
              <a:t>x'  </a:t>
            </a:r>
            <a:r>
              <a:rPr lang="en-US" altLang="zh-TW" sz="2000" smtClean="0">
                <a:ea typeface="新細明體" panose="02020500000000000000" pitchFamily="18" charset="-120"/>
              </a:rPr>
              <a:t>=  </a:t>
            </a:r>
            <a:r>
              <a:rPr lang="en-US" altLang="zh-TW" sz="2000" i="1" smtClean="0">
                <a:ea typeface="新細明體" panose="02020500000000000000" pitchFamily="18" charset="-120"/>
              </a:rPr>
              <a:t>u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1024	</a:t>
            </a:r>
            <a:r>
              <a:rPr lang="en-US" altLang="zh-TW" sz="2000" smtClean="0">
                <a:ea typeface="新細明體" panose="02020500000000000000" pitchFamily="18" charset="-120"/>
              </a:rPr>
              <a:t> 	= 	1.999 999 973 </a:t>
            </a:r>
          </a:p>
          <a:p>
            <a:pPr lvl="1" eaLnBrk="1" hangingPunct="1"/>
            <a:r>
              <a:rPr lang="en-US" altLang="zh-TW" sz="2000" i="1" smtClean="0">
                <a:ea typeface="新細明體" panose="02020500000000000000" pitchFamily="18" charset="-120"/>
              </a:rPr>
              <a:t>y </a:t>
            </a:r>
            <a:r>
              <a:rPr lang="en-US" altLang="zh-TW" sz="2000" smtClean="0">
                <a:ea typeface="新細明體" panose="02020500000000000000" pitchFamily="18" charset="-120"/>
              </a:rPr>
              <a:t>= (((</a:t>
            </a:r>
            <a:r>
              <a:rPr lang="en-US" altLang="zh-TW" sz="2000" i="1" smtClean="0">
                <a:ea typeface="新細明體" panose="02020500000000000000" pitchFamily="18" charset="-120"/>
              </a:rPr>
              <a:t>v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)...)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z="2000" smtClean="0">
                <a:ea typeface="新細明體" panose="02020500000000000000" pitchFamily="18" charset="-120"/>
              </a:rPr>
              <a:t> 	=	1.999 999 983</a:t>
            </a:r>
          </a:p>
          <a:p>
            <a:pPr lvl="1" eaLnBrk="1" hangingPunct="1"/>
            <a:r>
              <a:rPr lang="en-US" altLang="zh-TW" sz="2000" i="1" smtClean="0">
                <a:ea typeface="新細明體" panose="02020500000000000000" pitchFamily="18" charset="-120"/>
              </a:rPr>
              <a:t>y' </a:t>
            </a:r>
            <a:r>
              <a:rPr lang="en-US" altLang="zh-TW" sz="2000" smtClean="0">
                <a:ea typeface="新細明體" panose="02020500000000000000" pitchFamily="18" charset="-120"/>
              </a:rPr>
              <a:t>= </a:t>
            </a:r>
            <a:r>
              <a:rPr lang="en-US" altLang="zh-TW" sz="2000" i="1" smtClean="0">
                <a:ea typeface="新細明體" panose="02020500000000000000" pitchFamily="18" charset="-120"/>
              </a:rPr>
              <a:t>v</a:t>
            </a:r>
            <a:r>
              <a:rPr lang="en-US" altLang="zh-TW" sz="2000" baseline="30000" smtClean="0">
                <a:ea typeface="新細明體" panose="02020500000000000000" pitchFamily="18" charset="-120"/>
              </a:rPr>
              <a:t>1024</a:t>
            </a:r>
            <a:r>
              <a:rPr lang="en-US" altLang="zh-TW" sz="2000" smtClean="0">
                <a:ea typeface="新細明體" panose="02020500000000000000" pitchFamily="18" charset="-120"/>
              </a:rPr>
              <a:t> 		=	1.999 999 994 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Perhaps </a:t>
            </a:r>
            <a:r>
              <a:rPr lang="en-US" altLang="zh-TW" sz="2400" i="1" smtClean="0">
                <a:solidFill>
                  <a:schemeClr val="hlink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 smtClean="0">
                <a:solidFill>
                  <a:schemeClr val="hlink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 are not really the same value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239000" cy="914400"/>
          </a:xfrm>
          <a:noFill/>
        </p:spPr>
        <p:txBody>
          <a:bodyPr anchor="ctr"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Motivating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number encoding schemes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Basic: binary number representation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51816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a 4-bit number</a:t>
            </a:r>
          </a:p>
        </p:txBody>
      </p:sp>
      <p:grpSp>
        <p:nvGrpSpPr>
          <p:cNvPr id="8196" name="Group 8"/>
          <p:cNvGrpSpPr>
            <a:grpSpLocks/>
          </p:cNvGrpSpPr>
          <p:nvPr/>
        </p:nvGrpSpPr>
        <p:grpSpPr bwMode="auto">
          <a:xfrm>
            <a:off x="6019800" y="2362200"/>
            <a:ext cx="1828800" cy="457200"/>
            <a:chOff x="1104" y="1632"/>
            <a:chExt cx="1152" cy="288"/>
          </a:xfrm>
        </p:grpSpPr>
        <p:sp>
          <p:nvSpPr>
            <p:cNvPr id="8200" name="Rectangle 4"/>
            <p:cNvSpPr>
              <a:spLocks noChangeArrowheads="1"/>
            </p:cNvSpPr>
            <p:nvPr/>
          </p:nvSpPr>
          <p:spPr bwMode="auto">
            <a:xfrm>
              <a:off x="1104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1392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680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3" name="Rectangle 7"/>
            <p:cNvSpPr>
              <a:spLocks noChangeArrowheads="1"/>
            </p:cNvSpPr>
            <p:nvPr/>
          </p:nvSpPr>
          <p:spPr bwMode="auto">
            <a:xfrm>
              <a:off x="196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6096000" y="243840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1      1      0        1</a:t>
            </a:r>
          </a:p>
        </p:txBody>
      </p:sp>
      <p:graphicFrame>
        <p:nvGraphicFramePr>
          <p:cNvPr id="8198" name="Object 11"/>
          <p:cNvGraphicFramePr>
            <a:graphicFrameLocks noChangeAspect="1"/>
          </p:cNvGraphicFramePr>
          <p:nvPr/>
        </p:nvGraphicFramePr>
        <p:xfrm>
          <a:off x="4876800" y="3505200"/>
          <a:ext cx="370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方程式" r:id="rId3" imgW="1930400" imgH="203200" progId="Equation.3">
                  <p:embed/>
                </p:oleObj>
              </mc:Choice>
              <mc:Fallback>
                <p:oleObj name="方程式" r:id="rId3" imgW="19304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05200"/>
                        <a:ext cx="3708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AutoShape 12"/>
          <p:cNvSpPr>
            <a:spLocks noChangeArrowheads="1"/>
          </p:cNvSpPr>
          <p:nvPr/>
        </p:nvSpPr>
        <p:spPr bwMode="auto">
          <a:xfrm>
            <a:off x="7772400" y="28194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239000" cy="1295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Encoding schemes varies on the range and precision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3340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990600" y="1828800"/>
          <a:ext cx="8153400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3" imgW="5724525" imgH="3419475" progId="MSDraw.Drawing.8.2">
                  <p:embed/>
                </p:oleObj>
              </mc:Choice>
              <mc:Fallback>
                <p:oleObj r:id="rId3" imgW="5724525" imgH="34194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8153400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Unsigned Integers</a:t>
            </a:r>
          </a:p>
        </p:txBody>
      </p:sp>
      <p:sp>
        <p:nvSpPr>
          <p:cNvPr id="11267" name="Rectangle 387"/>
          <p:cNvSpPr>
            <a:spLocks noGrp="1" noChangeArrowheads="1"/>
          </p:cNvSpPr>
          <p:nvPr>
            <p:ph type="body" idx="1"/>
          </p:nvPr>
        </p:nvSpPr>
        <p:spPr>
          <a:xfrm>
            <a:off x="990600" y="39624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(1011)</a:t>
            </a:r>
            <a:r>
              <a:rPr lang="en-US" altLang="zh-TW" baseline="-25000" smtClean="0"/>
              <a:t>2</a:t>
            </a:r>
            <a:r>
              <a:rPr lang="en-US" altLang="zh-TW" smtClean="0"/>
              <a:t> represents 11</a:t>
            </a:r>
          </a:p>
        </p:txBody>
      </p:sp>
      <p:grpSp>
        <p:nvGrpSpPr>
          <p:cNvPr id="11268" name="Group 386"/>
          <p:cNvGrpSpPr>
            <a:grpSpLocks/>
          </p:cNvGrpSpPr>
          <p:nvPr/>
        </p:nvGrpSpPr>
        <p:grpSpPr bwMode="auto">
          <a:xfrm>
            <a:off x="533400" y="2438400"/>
            <a:ext cx="8234363" cy="1112838"/>
            <a:chOff x="556" y="1104"/>
            <a:chExt cx="5187" cy="701"/>
          </a:xfrm>
        </p:grpSpPr>
        <p:sp>
          <p:nvSpPr>
            <p:cNvPr id="11269" name="Rectangle 10"/>
            <p:cNvSpPr>
              <a:spLocks noChangeArrowheads="1"/>
            </p:cNvSpPr>
            <p:nvPr/>
          </p:nvSpPr>
          <p:spPr bwMode="auto">
            <a:xfrm>
              <a:off x="5256" y="1514"/>
              <a:ext cx="145" cy="21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CC00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70" name="Rectangle 11"/>
            <p:cNvSpPr>
              <a:spLocks noChangeArrowheads="1"/>
            </p:cNvSpPr>
            <p:nvPr/>
          </p:nvSpPr>
          <p:spPr bwMode="auto">
            <a:xfrm>
              <a:off x="5529" y="1514"/>
              <a:ext cx="146" cy="21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CC00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pSp>
          <p:nvGrpSpPr>
            <p:cNvPr id="11271" name="Group 96"/>
            <p:cNvGrpSpPr>
              <a:grpSpLocks/>
            </p:cNvGrpSpPr>
            <p:nvPr/>
          </p:nvGrpSpPr>
          <p:grpSpPr bwMode="auto">
            <a:xfrm>
              <a:off x="727" y="1309"/>
              <a:ext cx="4366" cy="137"/>
              <a:chOff x="727" y="1309"/>
              <a:chExt cx="4366" cy="137"/>
            </a:xfrm>
          </p:grpSpPr>
          <p:sp>
            <p:nvSpPr>
              <p:cNvPr id="11359" name="Line 58"/>
              <p:cNvSpPr>
                <a:spLocks noChangeShapeType="1"/>
              </p:cNvSpPr>
              <p:nvPr/>
            </p:nvSpPr>
            <p:spPr bwMode="auto">
              <a:xfrm>
                <a:off x="727" y="1377"/>
                <a:ext cx="4366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360" name="Group 67"/>
              <p:cNvGrpSpPr>
                <a:grpSpLocks/>
              </p:cNvGrpSpPr>
              <p:nvPr/>
            </p:nvGrpSpPr>
            <p:grpSpPr bwMode="auto">
              <a:xfrm>
                <a:off x="2906" y="1309"/>
                <a:ext cx="957" cy="137"/>
                <a:chOff x="2906" y="1309"/>
                <a:chExt cx="957" cy="137"/>
              </a:xfrm>
            </p:grpSpPr>
            <p:sp>
              <p:nvSpPr>
                <p:cNvPr id="11389" name="Line 59"/>
                <p:cNvSpPr>
                  <a:spLocks noChangeShapeType="1"/>
                </p:cNvSpPr>
                <p:nvPr/>
              </p:nvSpPr>
              <p:spPr bwMode="auto">
                <a:xfrm>
                  <a:off x="2906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0" name="Line 60"/>
                <p:cNvSpPr>
                  <a:spLocks noChangeShapeType="1"/>
                </p:cNvSpPr>
                <p:nvPr/>
              </p:nvSpPr>
              <p:spPr bwMode="auto">
                <a:xfrm>
                  <a:off x="3042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1" name="Line 61"/>
                <p:cNvSpPr>
                  <a:spLocks noChangeShapeType="1"/>
                </p:cNvSpPr>
                <p:nvPr/>
              </p:nvSpPr>
              <p:spPr bwMode="auto">
                <a:xfrm>
                  <a:off x="3179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2" name="Line 62"/>
                <p:cNvSpPr>
                  <a:spLocks noChangeShapeType="1"/>
                </p:cNvSpPr>
                <p:nvPr/>
              </p:nvSpPr>
              <p:spPr bwMode="auto">
                <a:xfrm>
                  <a:off x="3316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3" name="Line 63"/>
                <p:cNvSpPr>
                  <a:spLocks noChangeShapeType="1"/>
                </p:cNvSpPr>
                <p:nvPr/>
              </p:nvSpPr>
              <p:spPr bwMode="auto">
                <a:xfrm>
                  <a:off x="3453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4" name="Line 64"/>
                <p:cNvSpPr>
                  <a:spLocks noChangeShapeType="1"/>
                </p:cNvSpPr>
                <p:nvPr/>
              </p:nvSpPr>
              <p:spPr bwMode="auto">
                <a:xfrm>
                  <a:off x="3589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5" name="Line 65"/>
                <p:cNvSpPr>
                  <a:spLocks noChangeShapeType="1"/>
                </p:cNvSpPr>
                <p:nvPr/>
              </p:nvSpPr>
              <p:spPr bwMode="auto">
                <a:xfrm>
                  <a:off x="3726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96" name="Line 66"/>
                <p:cNvSpPr>
                  <a:spLocks noChangeShapeType="1"/>
                </p:cNvSpPr>
                <p:nvPr/>
              </p:nvSpPr>
              <p:spPr bwMode="auto">
                <a:xfrm>
                  <a:off x="3863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361" name="Line 68"/>
              <p:cNvSpPr>
                <a:spLocks noChangeShapeType="1"/>
              </p:cNvSpPr>
              <p:nvPr/>
            </p:nvSpPr>
            <p:spPr bwMode="auto">
              <a:xfrm>
                <a:off x="5093" y="1309"/>
                <a:ext cx="0" cy="13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362" name="Group 77"/>
              <p:cNvGrpSpPr>
                <a:grpSpLocks/>
              </p:cNvGrpSpPr>
              <p:nvPr/>
            </p:nvGrpSpPr>
            <p:grpSpPr bwMode="auto">
              <a:xfrm>
                <a:off x="4000" y="1309"/>
                <a:ext cx="957" cy="137"/>
                <a:chOff x="4000" y="1309"/>
                <a:chExt cx="957" cy="137"/>
              </a:xfrm>
            </p:grpSpPr>
            <p:sp>
              <p:nvSpPr>
                <p:cNvPr id="11381" name="Line 69"/>
                <p:cNvSpPr>
                  <a:spLocks noChangeShapeType="1"/>
                </p:cNvSpPr>
                <p:nvPr/>
              </p:nvSpPr>
              <p:spPr bwMode="auto">
                <a:xfrm>
                  <a:off x="4000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2" name="Line 70"/>
                <p:cNvSpPr>
                  <a:spLocks noChangeShapeType="1"/>
                </p:cNvSpPr>
                <p:nvPr/>
              </p:nvSpPr>
              <p:spPr bwMode="auto">
                <a:xfrm>
                  <a:off x="4136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3" name="Line 71"/>
                <p:cNvSpPr>
                  <a:spLocks noChangeShapeType="1"/>
                </p:cNvSpPr>
                <p:nvPr/>
              </p:nvSpPr>
              <p:spPr bwMode="auto">
                <a:xfrm>
                  <a:off x="4273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4" name="Line 72"/>
                <p:cNvSpPr>
                  <a:spLocks noChangeShapeType="1"/>
                </p:cNvSpPr>
                <p:nvPr/>
              </p:nvSpPr>
              <p:spPr bwMode="auto">
                <a:xfrm>
                  <a:off x="4410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5" name="Line 73"/>
                <p:cNvSpPr>
                  <a:spLocks noChangeShapeType="1"/>
                </p:cNvSpPr>
                <p:nvPr/>
              </p:nvSpPr>
              <p:spPr bwMode="auto">
                <a:xfrm>
                  <a:off x="454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6" name="Line 74"/>
                <p:cNvSpPr>
                  <a:spLocks noChangeShapeType="1"/>
                </p:cNvSpPr>
                <p:nvPr/>
              </p:nvSpPr>
              <p:spPr bwMode="auto">
                <a:xfrm>
                  <a:off x="4683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7" name="Line 75"/>
                <p:cNvSpPr>
                  <a:spLocks noChangeShapeType="1"/>
                </p:cNvSpPr>
                <p:nvPr/>
              </p:nvSpPr>
              <p:spPr bwMode="auto">
                <a:xfrm>
                  <a:off x="4820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8" name="Line 76"/>
                <p:cNvSpPr>
                  <a:spLocks noChangeShapeType="1"/>
                </p:cNvSpPr>
                <p:nvPr/>
              </p:nvSpPr>
              <p:spPr bwMode="auto">
                <a:xfrm>
                  <a:off x="495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363" name="Group 86"/>
              <p:cNvGrpSpPr>
                <a:grpSpLocks/>
              </p:cNvGrpSpPr>
              <p:nvPr/>
            </p:nvGrpSpPr>
            <p:grpSpPr bwMode="auto">
              <a:xfrm>
                <a:off x="1820" y="1309"/>
                <a:ext cx="949" cy="137"/>
                <a:chOff x="1820" y="1309"/>
                <a:chExt cx="949" cy="137"/>
              </a:xfrm>
            </p:grpSpPr>
            <p:sp>
              <p:nvSpPr>
                <p:cNvPr id="11373" name="Line 78"/>
                <p:cNvSpPr>
                  <a:spLocks noChangeShapeType="1"/>
                </p:cNvSpPr>
                <p:nvPr/>
              </p:nvSpPr>
              <p:spPr bwMode="auto">
                <a:xfrm>
                  <a:off x="1820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4" name="Line 79"/>
                <p:cNvSpPr>
                  <a:spLocks noChangeShapeType="1"/>
                </p:cNvSpPr>
                <p:nvPr/>
              </p:nvSpPr>
              <p:spPr bwMode="auto">
                <a:xfrm>
                  <a:off x="195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5" name="Line 80"/>
                <p:cNvSpPr>
                  <a:spLocks noChangeShapeType="1"/>
                </p:cNvSpPr>
                <p:nvPr/>
              </p:nvSpPr>
              <p:spPr bwMode="auto">
                <a:xfrm>
                  <a:off x="2094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6" name="Line 81"/>
                <p:cNvSpPr>
                  <a:spLocks noChangeShapeType="1"/>
                </p:cNvSpPr>
                <p:nvPr/>
              </p:nvSpPr>
              <p:spPr bwMode="auto">
                <a:xfrm>
                  <a:off x="2231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7" name="Line 82"/>
                <p:cNvSpPr>
                  <a:spLocks noChangeShapeType="1"/>
                </p:cNvSpPr>
                <p:nvPr/>
              </p:nvSpPr>
              <p:spPr bwMode="auto">
                <a:xfrm>
                  <a:off x="236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8" name="Line 83"/>
                <p:cNvSpPr>
                  <a:spLocks noChangeShapeType="1"/>
                </p:cNvSpPr>
                <p:nvPr/>
              </p:nvSpPr>
              <p:spPr bwMode="auto">
                <a:xfrm>
                  <a:off x="2504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9" name="Line 84"/>
                <p:cNvSpPr>
                  <a:spLocks noChangeShapeType="1"/>
                </p:cNvSpPr>
                <p:nvPr/>
              </p:nvSpPr>
              <p:spPr bwMode="auto">
                <a:xfrm>
                  <a:off x="2632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80" name="Line 85"/>
                <p:cNvSpPr>
                  <a:spLocks noChangeShapeType="1"/>
                </p:cNvSpPr>
                <p:nvPr/>
              </p:nvSpPr>
              <p:spPr bwMode="auto">
                <a:xfrm>
                  <a:off x="2769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364" name="Group 95"/>
              <p:cNvGrpSpPr>
                <a:grpSpLocks/>
              </p:cNvGrpSpPr>
              <p:nvPr/>
            </p:nvGrpSpPr>
            <p:grpSpPr bwMode="auto">
              <a:xfrm>
                <a:off x="727" y="1309"/>
                <a:ext cx="957" cy="137"/>
                <a:chOff x="727" y="1309"/>
                <a:chExt cx="957" cy="137"/>
              </a:xfrm>
            </p:grpSpPr>
            <p:sp>
              <p:nvSpPr>
                <p:cNvPr id="11365" name="Line 87"/>
                <p:cNvSpPr>
                  <a:spLocks noChangeShapeType="1"/>
                </p:cNvSpPr>
                <p:nvPr/>
              </p:nvSpPr>
              <p:spPr bwMode="auto">
                <a:xfrm>
                  <a:off x="72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66" name="Line 88"/>
                <p:cNvSpPr>
                  <a:spLocks noChangeShapeType="1"/>
                </p:cNvSpPr>
                <p:nvPr/>
              </p:nvSpPr>
              <p:spPr bwMode="auto">
                <a:xfrm>
                  <a:off x="863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67" name="Line 89"/>
                <p:cNvSpPr>
                  <a:spLocks noChangeShapeType="1"/>
                </p:cNvSpPr>
                <p:nvPr/>
              </p:nvSpPr>
              <p:spPr bwMode="auto">
                <a:xfrm>
                  <a:off x="1000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68" name="Line 90"/>
                <p:cNvSpPr>
                  <a:spLocks noChangeShapeType="1"/>
                </p:cNvSpPr>
                <p:nvPr/>
              </p:nvSpPr>
              <p:spPr bwMode="auto">
                <a:xfrm>
                  <a:off x="113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69" name="Line 91"/>
                <p:cNvSpPr>
                  <a:spLocks noChangeShapeType="1"/>
                </p:cNvSpPr>
                <p:nvPr/>
              </p:nvSpPr>
              <p:spPr bwMode="auto">
                <a:xfrm>
                  <a:off x="1273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0" name="Line 92"/>
                <p:cNvSpPr>
                  <a:spLocks noChangeShapeType="1"/>
                </p:cNvSpPr>
                <p:nvPr/>
              </p:nvSpPr>
              <p:spPr bwMode="auto">
                <a:xfrm>
                  <a:off x="1410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1" name="Line 93"/>
                <p:cNvSpPr>
                  <a:spLocks noChangeShapeType="1"/>
                </p:cNvSpPr>
                <p:nvPr/>
              </p:nvSpPr>
              <p:spPr bwMode="auto">
                <a:xfrm>
                  <a:off x="1547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72" name="Line 94"/>
                <p:cNvSpPr>
                  <a:spLocks noChangeShapeType="1"/>
                </p:cNvSpPr>
                <p:nvPr/>
              </p:nvSpPr>
              <p:spPr bwMode="auto">
                <a:xfrm>
                  <a:off x="1684" y="1309"/>
                  <a:ext cx="0" cy="13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1272" name="Rectangle 97"/>
            <p:cNvSpPr>
              <a:spLocks noChangeArrowheads="1"/>
            </p:cNvSpPr>
            <p:nvPr/>
          </p:nvSpPr>
          <p:spPr bwMode="auto">
            <a:xfrm>
              <a:off x="2803" y="1104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73" name="Rectangle 98"/>
            <p:cNvSpPr>
              <a:spLocks noChangeArrowheads="1"/>
            </p:cNvSpPr>
            <p:nvPr/>
          </p:nvSpPr>
          <p:spPr bwMode="auto">
            <a:xfrm>
              <a:off x="2889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TW" sz="1600"/>
            </a:p>
          </p:txBody>
        </p:sp>
        <p:sp>
          <p:nvSpPr>
            <p:cNvPr id="11274" name="Rectangle 99"/>
            <p:cNvSpPr>
              <a:spLocks noChangeArrowheads="1"/>
            </p:cNvSpPr>
            <p:nvPr/>
          </p:nvSpPr>
          <p:spPr bwMode="auto">
            <a:xfrm>
              <a:off x="2948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75" name="Rectangle 100"/>
            <p:cNvSpPr>
              <a:spLocks noChangeArrowheads="1"/>
            </p:cNvSpPr>
            <p:nvPr/>
          </p:nvSpPr>
          <p:spPr bwMode="auto">
            <a:xfrm>
              <a:off x="3077" y="1104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76" name="Rectangle 101"/>
            <p:cNvSpPr>
              <a:spLocks noChangeArrowheads="1"/>
            </p:cNvSpPr>
            <p:nvPr/>
          </p:nvSpPr>
          <p:spPr bwMode="auto">
            <a:xfrm>
              <a:off x="3162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1277" name="Rectangle 102"/>
            <p:cNvSpPr>
              <a:spLocks noChangeArrowheads="1"/>
            </p:cNvSpPr>
            <p:nvPr/>
          </p:nvSpPr>
          <p:spPr bwMode="auto">
            <a:xfrm>
              <a:off x="3222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78" name="Rectangle 103"/>
            <p:cNvSpPr>
              <a:spLocks noChangeArrowheads="1"/>
            </p:cNvSpPr>
            <p:nvPr/>
          </p:nvSpPr>
          <p:spPr bwMode="auto">
            <a:xfrm>
              <a:off x="3350" y="1104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79" name="Rectangle 104"/>
            <p:cNvSpPr>
              <a:spLocks noChangeArrowheads="1"/>
            </p:cNvSpPr>
            <p:nvPr/>
          </p:nvSpPr>
          <p:spPr bwMode="auto">
            <a:xfrm>
              <a:off x="3436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1280" name="Rectangle 105"/>
            <p:cNvSpPr>
              <a:spLocks noChangeArrowheads="1"/>
            </p:cNvSpPr>
            <p:nvPr/>
          </p:nvSpPr>
          <p:spPr bwMode="auto">
            <a:xfrm>
              <a:off x="3495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81" name="Rectangle 106"/>
            <p:cNvSpPr>
              <a:spLocks noChangeArrowheads="1"/>
            </p:cNvSpPr>
            <p:nvPr/>
          </p:nvSpPr>
          <p:spPr bwMode="auto">
            <a:xfrm>
              <a:off x="3624" y="1104"/>
              <a:ext cx="21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82" name="Rectangle 107"/>
            <p:cNvSpPr>
              <a:spLocks noChangeArrowheads="1"/>
            </p:cNvSpPr>
            <p:nvPr/>
          </p:nvSpPr>
          <p:spPr bwMode="auto">
            <a:xfrm>
              <a:off x="3709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1283" name="Rectangle 108"/>
            <p:cNvSpPr>
              <a:spLocks noChangeArrowheads="1"/>
            </p:cNvSpPr>
            <p:nvPr/>
          </p:nvSpPr>
          <p:spPr bwMode="auto">
            <a:xfrm>
              <a:off x="3769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84" name="Rectangle 109"/>
            <p:cNvSpPr>
              <a:spLocks noChangeArrowheads="1"/>
            </p:cNvSpPr>
            <p:nvPr/>
          </p:nvSpPr>
          <p:spPr bwMode="auto">
            <a:xfrm>
              <a:off x="3897" y="1104"/>
              <a:ext cx="21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85" name="Rectangle 110"/>
            <p:cNvSpPr>
              <a:spLocks noChangeArrowheads="1"/>
            </p:cNvSpPr>
            <p:nvPr/>
          </p:nvSpPr>
          <p:spPr bwMode="auto">
            <a:xfrm>
              <a:off x="3982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1286" name="Rectangle 111"/>
            <p:cNvSpPr>
              <a:spLocks noChangeArrowheads="1"/>
            </p:cNvSpPr>
            <p:nvPr/>
          </p:nvSpPr>
          <p:spPr bwMode="auto">
            <a:xfrm>
              <a:off x="4042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87" name="Rectangle 112"/>
            <p:cNvSpPr>
              <a:spLocks noChangeArrowheads="1"/>
            </p:cNvSpPr>
            <p:nvPr/>
          </p:nvSpPr>
          <p:spPr bwMode="auto">
            <a:xfrm>
              <a:off x="4102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88" name="Rectangle 113"/>
            <p:cNvSpPr>
              <a:spLocks noChangeArrowheads="1"/>
            </p:cNvSpPr>
            <p:nvPr/>
          </p:nvSpPr>
          <p:spPr bwMode="auto">
            <a:xfrm>
              <a:off x="4230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1289" name="Rectangle 114"/>
            <p:cNvSpPr>
              <a:spLocks noChangeArrowheads="1"/>
            </p:cNvSpPr>
            <p:nvPr/>
          </p:nvSpPr>
          <p:spPr bwMode="auto">
            <a:xfrm>
              <a:off x="4341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90" name="Rectangle 115"/>
            <p:cNvSpPr>
              <a:spLocks noChangeArrowheads="1"/>
            </p:cNvSpPr>
            <p:nvPr/>
          </p:nvSpPr>
          <p:spPr bwMode="auto">
            <a:xfrm>
              <a:off x="4376" y="1104"/>
              <a:ext cx="34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91" name="Rectangle 116"/>
            <p:cNvSpPr>
              <a:spLocks noChangeArrowheads="1"/>
            </p:cNvSpPr>
            <p:nvPr/>
          </p:nvSpPr>
          <p:spPr bwMode="auto">
            <a:xfrm>
              <a:off x="4504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1292" name="Rectangle 117"/>
            <p:cNvSpPr>
              <a:spLocks noChangeArrowheads="1"/>
            </p:cNvSpPr>
            <p:nvPr/>
          </p:nvSpPr>
          <p:spPr bwMode="auto">
            <a:xfrm>
              <a:off x="4615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93" name="Rectangle 118"/>
            <p:cNvSpPr>
              <a:spLocks noChangeArrowheads="1"/>
            </p:cNvSpPr>
            <p:nvPr/>
          </p:nvSpPr>
          <p:spPr bwMode="auto">
            <a:xfrm>
              <a:off x="4649" y="1104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94" name="Rectangle 119"/>
            <p:cNvSpPr>
              <a:spLocks noChangeArrowheads="1"/>
            </p:cNvSpPr>
            <p:nvPr/>
          </p:nvSpPr>
          <p:spPr bwMode="auto">
            <a:xfrm>
              <a:off x="4777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1295" name="Rectangle 120"/>
            <p:cNvSpPr>
              <a:spLocks noChangeArrowheads="1"/>
            </p:cNvSpPr>
            <p:nvPr/>
          </p:nvSpPr>
          <p:spPr bwMode="auto">
            <a:xfrm>
              <a:off x="4888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96" name="Rectangle 121"/>
            <p:cNvSpPr>
              <a:spLocks noChangeArrowheads="1"/>
            </p:cNvSpPr>
            <p:nvPr/>
          </p:nvSpPr>
          <p:spPr bwMode="auto">
            <a:xfrm>
              <a:off x="4914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97" name="Rectangle 122"/>
            <p:cNvSpPr>
              <a:spLocks noChangeArrowheads="1"/>
            </p:cNvSpPr>
            <p:nvPr/>
          </p:nvSpPr>
          <p:spPr bwMode="auto">
            <a:xfrm>
              <a:off x="5042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1298" name="Rectangle 123"/>
            <p:cNvSpPr>
              <a:spLocks noChangeArrowheads="1"/>
            </p:cNvSpPr>
            <p:nvPr/>
          </p:nvSpPr>
          <p:spPr bwMode="auto">
            <a:xfrm>
              <a:off x="5153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299" name="Rectangle 124"/>
            <p:cNvSpPr>
              <a:spLocks noChangeArrowheads="1"/>
            </p:cNvSpPr>
            <p:nvPr/>
          </p:nvSpPr>
          <p:spPr bwMode="auto">
            <a:xfrm>
              <a:off x="2461" y="1104"/>
              <a:ext cx="35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00" name="Rectangle 125"/>
            <p:cNvSpPr>
              <a:spLocks noChangeArrowheads="1"/>
            </p:cNvSpPr>
            <p:nvPr/>
          </p:nvSpPr>
          <p:spPr bwMode="auto">
            <a:xfrm>
              <a:off x="2590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01" name="Rectangle 126"/>
            <p:cNvSpPr>
              <a:spLocks noChangeArrowheads="1"/>
            </p:cNvSpPr>
            <p:nvPr/>
          </p:nvSpPr>
          <p:spPr bwMode="auto">
            <a:xfrm>
              <a:off x="2649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11302" name="Rectangle 127"/>
            <p:cNvSpPr>
              <a:spLocks noChangeArrowheads="1"/>
            </p:cNvSpPr>
            <p:nvPr/>
          </p:nvSpPr>
          <p:spPr bwMode="auto">
            <a:xfrm>
              <a:off x="2701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03" name="Rectangle 128"/>
            <p:cNvSpPr>
              <a:spLocks noChangeArrowheads="1"/>
            </p:cNvSpPr>
            <p:nvPr/>
          </p:nvSpPr>
          <p:spPr bwMode="auto">
            <a:xfrm>
              <a:off x="2188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04" name="Rectangle 129"/>
            <p:cNvSpPr>
              <a:spLocks noChangeArrowheads="1"/>
            </p:cNvSpPr>
            <p:nvPr/>
          </p:nvSpPr>
          <p:spPr bwMode="auto">
            <a:xfrm>
              <a:off x="2316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05" name="Rectangle 130"/>
            <p:cNvSpPr>
              <a:spLocks noChangeArrowheads="1"/>
            </p:cNvSpPr>
            <p:nvPr/>
          </p:nvSpPr>
          <p:spPr bwMode="auto">
            <a:xfrm>
              <a:off x="2376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TW" sz="1600"/>
            </a:p>
          </p:txBody>
        </p:sp>
        <p:sp>
          <p:nvSpPr>
            <p:cNvPr id="11306" name="Rectangle 131"/>
            <p:cNvSpPr>
              <a:spLocks noChangeArrowheads="1"/>
            </p:cNvSpPr>
            <p:nvPr/>
          </p:nvSpPr>
          <p:spPr bwMode="auto">
            <a:xfrm>
              <a:off x="2427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07" name="Rectangle 132"/>
            <p:cNvSpPr>
              <a:spLocks noChangeArrowheads="1"/>
            </p:cNvSpPr>
            <p:nvPr/>
          </p:nvSpPr>
          <p:spPr bwMode="auto">
            <a:xfrm>
              <a:off x="1923" y="1104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08" name="Rectangle 133"/>
            <p:cNvSpPr>
              <a:spLocks noChangeArrowheads="1"/>
            </p:cNvSpPr>
            <p:nvPr/>
          </p:nvSpPr>
          <p:spPr bwMode="auto">
            <a:xfrm>
              <a:off x="2051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09" name="Rectangle 134"/>
            <p:cNvSpPr>
              <a:spLocks noChangeArrowheads="1"/>
            </p:cNvSpPr>
            <p:nvPr/>
          </p:nvSpPr>
          <p:spPr bwMode="auto">
            <a:xfrm>
              <a:off x="2111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TW" sz="1600"/>
            </a:p>
          </p:txBody>
        </p:sp>
        <p:sp>
          <p:nvSpPr>
            <p:cNvPr id="11310" name="Rectangle 135"/>
            <p:cNvSpPr>
              <a:spLocks noChangeArrowheads="1"/>
            </p:cNvSpPr>
            <p:nvPr/>
          </p:nvSpPr>
          <p:spPr bwMode="auto">
            <a:xfrm>
              <a:off x="2162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11" name="Rectangle 136"/>
            <p:cNvSpPr>
              <a:spLocks noChangeArrowheads="1"/>
            </p:cNvSpPr>
            <p:nvPr/>
          </p:nvSpPr>
          <p:spPr bwMode="auto">
            <a:xfrm>
              <a:off x="1649" y="1104"/>
              <a:ext cx="3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12" name="Rectangle 137"/>
            <p:cNvSpPr>
              <a:spLocks noChangeArrowheads="1"/>
            </p:cNvSpPr>
            <p:nvPr/>
          </p:nvSpPr>
          <p:spPr bwMode="auto">
            <a:xfrm>
              <a:off x="1778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13" name="Rectangle 138"/>
            <p:cNvSpPr>
              <a:spLocks noChangeArrowheads="1"/>
            </p:cNvSpPr>
            <p:nvPr/>
          </p:nvSpPr>
          <p:spPr bwMode="auto">
            <a:xfrm>
              <a:off x="1837" y="114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1314" name="Rectangle 139"/>
            <p:cNvSpPr>
              <a:spLocks noChangeArrowheads="1"/>
            </p:cNvSpPr>
            <p:nvPr/>
          </p:nvSpPr>
          <p:spPr bwMode="auto">
            <a:xfrm>
              <a:off x="1889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15" name="Rectangle 140"/>
            <p:cNvSpPr>
              <a:spLocks noChangeArrowheads="1"/>
            </p:cNvSpPr>
            <p:nvPr/>
          </p:nvSpPr>
          <p:spPr bwMode="auto">
            <a:xfrm>
              <a:off x="1376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16" name="Rectangle 141"/>
            <p:cNvSpPr>
              <a:spLocks noChangeArrowheads="1"/>
            </p:cNvSpPr>
            <p:nvPr/>
          </p:nvSpPr>
          <p:spPr bwMode="auto">
            <a:xfrm>
              <a:off x="1470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17" name="Rectangle 142"/>
            <p:cNvSpPr>
              <a:spLocks noChangeArrowheads="1"/>
            </p:cNvSpPr>
            <p:nvPr/>
          </p:nvSpPr>
          <p:spPr bwMode="auto">
            <a:xfrm>
              <a:off x="1530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11318" name="Rectangle 143"/>
            <p:cNvSpPr>
              <a:spLocks noChangeArrowheads="1"/>
            </p:cNvSpPr>
            <p:nvPr/>
          </p:nvSpPr>
          <p:spPr bwMode="auto">
            <a:xfrm>
              <a:off x="1641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19" name="Rectangle 144"/>
            <p:cNvSpPr>
              <a:spLocks noChangeArrowheads="1"/>
            </p:cNvSpPr>
            <p:nvPr/>
          </p:nvSpPr>
          <p:spPr bwMode="auto">
            <a:xfrm>
              <a:off x="1103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20" name="Rectangle 145"/>
            <p:cNvSpPr>
              <a:spLocks noChangeArrowheads="1"/>
            </p:cNvSpPr>
            <p:nvPr/>
          </p:nvSpPr>
          <p:spPr bwMode="auto">
            <a:xfrm>
              <a:off x="1197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21" name="Rectangle 146"/>
            <p:cNvSpPr>
              <a:spLocks noChangeArrowheads="1"/>
            </p:cNvSpPr>
            <p:nvPr/>
          </p:nvSpPr>
          <p:spPr bwMode="auto">
            <a:xfrm>
              <a:off x="1256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lang="en-US" altLang="zh-TW" sz="1600"/>
            </a:p>
          </p:txBody>
        </p:sp>
        <p:sp>
          <p:nvSpPr>
            <p:cNvPr id="11322" name="Rectangle 147"/>
            <p:cNvSpPr>
              <a:spLocks noChangeArrowheads="1"/>
            </p:cNvSpPr>
            <p:nvPr/>
          </p:nvSpPr>
          <p:spPr bwMode="auto">
            <a:xfrm>
              <a:off x="1367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23" name="Rectangle 148"/>
            <p:cNvSpPr>
              <a:spLocks noChangeArrowheads="1"/>
            </p:cNvSpPr>
            <p:nvPr/>
          </p:nvSpPr>
          <p:spPr bwMode="auto">
            <a:xfrm>
              <a:off x="829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24" name="Rectangle 149"/>
            <p:cNvSpPr>
              <a:spLocks noChangeArrowheads="1"/>
            </p:cNvSpPr>
            <p:nvPr/>
          </p:nvSpPr>
          <p:spPr bwMode="auto">
            <a:xfrm>
              <a:off x="923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25" name="Rectangle 150"/>
            <p:cNvSpPr>
              <a:spLocks noChangeArrowheads="1"/>
            </p:cNvSpPr>
            <p:nvPr/>
          </p:nvSpPr>
          <p:spPr bwMode="auto">
            <a:xfrm>
              <a:off x="983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lang="en-US" altLang="zh-TW" sz="1600"/>
            </a:p>
          </p:txBody>
        </p:sp>
        <p:sp>
          <p:nvSpPr>
            <p:cNvPr id="11326" name="Rectangle 151"/>
            <p:cNvSpPr>
              <a:spLocks noChangeArrowheads="1"/>
            </p:cNvSpPr>
            <p:nvPr/>
          </p:nvSpPr>
          <p:spPr bwMode="auto">
            <a:xfrm>
              <a:off x="1094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27" name="Rectangle 152"/>
            <p:cNvSpPr>
              <a:spLocks noChangeArrowheads="1"/>
            </p:cNvSpPr>
            <p:nvPr/>
          </p:nvSpPr>
          <p:spPr bwMode="auto">
            <a:xfrm>
              <a:off x="556" y="1104"/>
              <a:ext cx="3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28" name="Rectangle 153"/>
            <p:cNvSpPr>
              <a:spLocks noChangeArrowheads="1"/>
            </p:cNvSpPr>
            <p:nvPr/>
          </p:nvSpPr>
          <p:spPr bwMode="auto">
            <a:xfrm>
              <a:off x="650" y="114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TW" sz="1600"/>
            </a:p>
          </p:txBody>
        </p:sp>
        <p:sp>
          <p:nvSpPr>
            <p:cNvPr id="11329" name="Rectangle 154"/>
            <p:cNvSpPr>
              <a:spLocks noChangeArrowheads="1"/>
            </p:cNvSpPr>
            <p:nvPr/>
          </p:nvSpPr>
          <p:spPr bwMode="auto">
            <a:xfrm>
              <a:off x="709" y="1146"/>
              <a:ext cx="11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16</a:t>
              </a:r>
              <a:endParaRPr lang="en-US" altLang="zh-TW" sz="1600"/>
            </a:p>
          </p:txBody>
        </p:sp>
        <p:sp>
          <p:nvSpPr>
            <p:cNvPr id="11330" name="Rectangle 155"/>
            <p:cNvSpPr>
              <a:spLocks noChangeArrowheads="1"/>
            </p:cNvSpPr>
            <p:nvPr/>
          </p:nvSpPr>
          <p:spPr bwMode="auto">
            <a:xfrm>
              <a:off x="821" y="114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3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31" name="Rectangle 246"/>
            <p:cNvSpPr>
              <a:spLocks noChangeArrowheads="1"/>
            </p:cNvSpPr>
            <p:nvPr/>
          </p:nvSpPr>
          <p:spPr bwMode="auto">
            <a:xfrm>
              <a:off x="624" y="1514"/>
              <a:ext cx="15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32" name="Rectangle 247"/>
            <p:cNvSpPr>
              <a:spLocks noChangeArrowheads="1"/>
            </p:cNvSpPr>
            <p:nvPr/>
          </p:nvSpPr>
          <p:spPr bwMode="auto">
            <a:xfrm>
              <a:off x="709" y="1557"/>
              <a:ext cx="109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Unsigned integers</a:t>
              </a:r>
              <a:endParaRPr lang="en-US" altLang="zh-TW" sz="1600"/>
            </a:p>
          </p:txBody>
        </p:sp>
        <p:sp>
          <p:nvSpPr>
            <p:cNvPr id="11333" name="Rectangle 248"/>
            <p:cNvSpPr>
              <a:spLocks noChangeArrowheads="1"/>
            </p:cNvSpPr>
            <p:nvPr/>
          </p:nvSpPr>
          <p:spPr bwMode="auto">
            <a:xfrm>
              <a:off x="1812" y="1557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34" name="Rectangle 310"/>
            <p:cNvSpPr>
              <a:spLocks noChangeArrowheads="1"/>
            </p:cNvSpPr>
            <p:nvPr/>
          </p:nvSpPr>
          <p:spPr bwMode="auto">
            <a:xfrm>
              <a:off x="2803" y="1514"/>
              <a:ext cx="2256" cy="214"/>
            </a:xfrm>
            <a:prstGeom prst="rect">
              <a:avLst/>
            </a:prstGeom>
            <a:noFill/>
            <a:ln w="14288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pSp>
          <p:nvGrpSpPr>
            <p:cNvPr id="11335" name="Group 333"/>
            <p:cNvGrpSpPr>
              <a:grpSpLocks/>
            </p:cNvGrpSpPr>
            <p:nvPr/>
          </p:nvGrpSpPr>
          <p:grpSpPr bwMode="auto">
            <a:xfrm>
              <a:off x="2872" y="1582"/>
              <a:ext cx="2119" cy="77"/>
              <a:chOff x="2872" y="1582"/>
              <a:chExt cx="2119" cy="77"/>
            </a:xfrm>
          </p:grpSpPr>
          <p:sp>
            <p:nvSpPr>
              <p:cNvPr id="11343" name="Oval 317"/>
              <p:cNvSpPr>
                <a:spLocks noChangeArrowheads="1"/>
              </p:cNvSpPr>
              <p:nvPr/>
            </p:nvSpPr>
            <p:spPr bwMode="auto">
              <a:xfrm>
                <a:off x="2872" y="1582"/>
                <a:ext cx="76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44" name="Oval 318"/>
              <p:cNvSpPr>
                <a:spLocks noChangeArrowheads="1"/>
              </p:cNvSpPr>
              <p:nvPr/>
            </p:nvSpPr>
            <p:spPr bwMode="auto">
              <a:xfrm>
                <a:off x="3008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45" name="Oval 319"/>
              <p:cNvSpPr>
                <a:spLocks noChangeArrowheads="1"/>
              </p:cNvSpPr>
              <p:nvPr/>
            </p:nvSpPr>
            <p:spPr bwMode="auto">
              <a:xfrm>
                <a:off x="3145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46" name="Oval 320"/>
              <p:cNvSpPr>
                <a:spLocks noChangeArrowheads="1"/>
              </p:cNvSpPr>
              <p:nvPr/>
            </p:nvSpPr>
            <p:spPr bwMode="auto">
              <a:xfrm>
                <a:off x="3282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47" name="Oval 321"/>
              <p:cNvSpPr>
                <a:spLocks noChangeArrowheads="1"/>
              </p:cNvSpPr>
              <p:nvPr/>
            </p:nvSpPr>
            <p:spPr bwMode="auto">
              <a:xfrm>
                <a:off x="3418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48" name="Oval 322"/>
              <p:cNvSpPr>
                <a:spLocks noChangeArrowheads="1"/>
              </p:cNvSpPr>
              <p:nvPr/>
            </p:nvSpPr>
            <p:spPr bwMode="auto">
              <a:xfrm>
                <a:off x="3555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49" name="Oval 323"/>
              <p:cNvSpPr>
                <a:spLocks noChangeArrowheads="1"/>
              </p:cNvSpPr>
              <p:nvPr/>
            </p:nvSpPr>
            <p:spPr bwMode="auto">
              <a:xfrm>
                <a:off x="3692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0" name="Oval 324"/>
              <p:cNvSpPr>
                <a:spLocks noChangeArrowheads="1"/>
              </p:cNvSpPr>
              <p:nvPr/>
            </p:nvSpPr>
            <p:spPr bwMode="auto">
              <a:xfrm>
                <a:off x="3829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1" name="Oval 325"/>
              <p:cNvSpPr>
                <a:spLocks noChangeArrowheads="1"/>
              </p:cNvSpPr>
              <p:nvPr/>
            </p:nvSpPr>
            <p:spPr bwMode="auto">
              <a:xfrm>
                <a:off x="3965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2" name="Oval 326"/>
              <p:cNvSpPr>
                <a:spLocks noChangeArrowheads="1"/>
              </p:cNvSpPr>
              <p:nvPr/>
            </p:nvSpPr>
            <p:spPr bwMode="auto">
              <a:xfrm>
                <a:off x="4102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3" name="Oval 327"/>
              <p:cNvSpPr>
                <a:spLocks noChangeArrowheads="1"/>
              </p:cNvSpPr>
              <p:nvPr/>
            </p:nvSpPr>
            <p:spPr bwMode="auto">
              <a:xfrm>
                <a:off x="4239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4" name="Oval 328"/>
              <p:cNvSpPr>
                <a:spLocks noChangeArrowheads="1"/>
              </p:cNvSpPr>
              <p:nvPr/>
            </p:nvSpPr>
            <p:spPr bwMode="auto">
              <a:xfrm>
                <a:off x="4376" y="1582"/>
                <a:ext cx="76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5" name="Oval 329"/>
              <p:cNvSpPr>
                <a:spLocks noChangeArrowheads="1"/>
              </p:cNvSpPr>
              <p:nvPr/>
            </p:nvSpPr>
            <p:spPr bwMode="auto">
              <a:xfrm>
                <a:off x="4512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6" name="Oval 330"/>
              <p:cNvSpPr>
                <a:spLocks noChangeArrowheads="1"/>
              </p:cNvSpPr>
              <p:nvPr/>
            </p:nvSpPr>
            <p:spPr bwMode="auto">
              <a:xfrm>
                <a:off x="4649" y="1582"/>
                <a:ext cx="68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7" name="Oval 331"/>
              <p:cNvSpPr>
                <a:spLocks noChangeArrowheads="1"/>
              </p:cNvSpPr>
              <p:nvPr/>
            </p:nvSpPr>
            <p:spPr bwMode="auto">
              <a:xfrm>
                <a:off x="4777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1358" name="Oval 332"/>
              <p:cNvSpPr>
                <a:spLocks noChangeArrowheads="1"/>
              </p:cNvSpPr>
              <p:nvPr/>
            </p:nvSpPr>
            <p:spPr bwMode="auto">
              <a:xfrm>
                <a:off x="4914" y="1582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1336" name="Rectangle 362"/>
            <p:cNvSpPr>
              <a:spLocks noChangeArrowheads="1"/>
            </p:cNvSpPr>
            <p:nvPr/>
          </p:nvSpPr>
          <p:spPr bwMode="auto">
            <a:xfrm>
              <a:off x="5119" y="1514"/>
              <a:ext cx="556" cy="214"/>
            </a:xfrm>
            <a:prstGeom prst="rect">
              <a:avLst/>
            </a:prstGeom>
            <a:noFill/>
            <a:ln w="26988">
              <a:solidFill>
                <a:srgbClr val="CC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37" name="Freeform 363"/>
            <p:cNvSpPr>
              <a:spLocks/>
            </p:cNvSpPr>
            <p:nvPr/>
          </p:nvSpPr>
          <p:spPr bwMode="auto">
            <a:xfrm>
              <a:off x="5632" y="1736"/>
              <a:ext cx="68" cy="69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69 h 69"/>
                <a:gd name="T4" fmla="*/ 68 w 68"/>
                <a:gd name="T5" fmla="*/ 69 h 69"/>
                <a:gd name="T6" fmla="*/ 34 w 68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9"/>
                <a:gd name="T14" fmla="*/ 68 w 68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9">
                  <a:moveTo>
                    <a:pt x="34" y="0"/>
                  </a:moveTo>
                  <a:lnTo>
                    <a:pt x="0" y="69"/>
                  </a:lnTo>
                  <a:lnTo>
                    <a:pt x="68" y="6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CC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8" name="Rectangle 364"/>
            <p:cNvSpPr>
              <a:spLocks noChangeArrowheads="1"/>
            </p:cNvSpPr>
            <p:nvPr/>
          </p:nvSpPr>
          <p:spPr bwMode="auto">
            <a:xfrm>
              <a:off x="5119" y="1172"/>
              <a:ext cx="62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339" name="Rectangle 365"/>
            <p:cNvSpPr>
              <a:spLocks noChangeArrowheads="1"/>
            </p:cNvSpPr>
            <p:nvPr/>
          </p:nvSpPr>
          <p:spPr bwMode="auto">
            <a:xfrm>
              <a:off x="5205" y="1207"/>
              <a:ext cx="3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Number</a:t>
              </a:r>
              <a:endParaRPr lang="en-US" altLang="zh-TW" sz="1600"/>
            </a:p>
          </p:txBody>
        </p:sp>
        <p:sp>
          <p:nvSpPr>
            <p:cNvPr id="11340" name="Rectangle 366"/>
            <p:cNvSpPr>
              <a:spLocks noChangeArrowheads="1"/>
            </p:cNvSpPr>
            <p:nvPr/>
          </p:nvSpPr>
          <p:spPr bwMode="auto">
            <a:xfrm>
              <a:off x="5615" y="120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  <p:sp>
          <p:nvSpPr>
            <p:cNvPr id="11341" name="Rectangle 367"/>
            <p:cNvSpPr>
              <a:spLocks noChangeArrowheads="1"/>
            </p:cNvSpPr>
            <p:nvPr/>
          </p:nvSpPr>
          <p:spPr bwMode="auto">
            <a:xfrm>
              <a:off x="5205" y="1335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format</a:t>
              </a:r>
              <a:endParaRPr lang="en-US" altLang="zh-TW" sz="1600"/>
            </a:p>
          </p:txBody>
        </p:sp>
        <p:sp>
          <p:nvSpPr>
            <p:cNvPr id="11342" name="Rectangle 368"/>
            <p:cNvSpPr>
              <a:spLocks noChangeArrowheads="1"/>
            </p:cNvSpPr>
            <p:nvPr/>
          </p:nvSpPr>
          <p:spPr bwMode="auto">
            <a:xfrm>
              <a:off x="5529" y="133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zh-TW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784</Words>
  <Application>Microsoft Office PowerPoint</Application>
  <PresentationFormat>如螢幕大小 (4:3)</PresentationFormat>
  <Paragraphs>362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新細明體</vt:lpstr>
      <vt:lpstr>標楷體</vt:lpstr>
      <vt:lpstr>Arial</vt:lpstr>
      <vt:lpstr>Courier New</vt:lpstr>
      <vt:lpstr>Symbol</vt:lpstr>
      <vt:lpstr>Times New Roman</vt:lpstr>
      <vt:lpstr>Wingdings</vt:lpstr>
      <vt:lpstr>Blends</vt:lpstr>
      <vt:lpstr>方程式</vt:lpstr>
      <vt:lpstr>MSDraw.Drawing.8.2</vt:lpstr>
      <vt:lpstr>Number Systems Overview</vt:lpstr>
      <vt:lpstr>Materials coming from</vt:lpstr>
      <vt:lpstr>Goal of this Lecture</vt:lpstr>
      <vt:lpstr>Preview: the Labs</vt:lpstr>
      <vt:lpstr>Motivating Example</vt:lpstr>
      <vt:lpstr>General number encoding schemes</vt:lpstr>
      <vt:lpstr>Basic: binary number representation</vt:lpstr>
      <vt:lpstr>Encoding schemes varies on the range and precision</vt:lpstr>
      <vt:lpstr>Unsigned Integers</vt:lpstr>
      <vt:lpstr>Signed number in 2’s complement</vt:lpstr>
      <vt:lpstr>Fixed-point</vt:lpstr>
      <vt:lpstr>Signed Fractional Numbers</vt:lpstr>
      <vt:lpstr>Floating Point</vt:lpstr>
      <vt:lpstr>Question &amp; Discussion</vt:lpstr>
      <vt:lpstr>Carefully select encoding scheme for required range and precision</vt:lpstr>
      <vt:lpstr>Case Study: the Patriot Missile </vt:lpstr>
      <vt:lpstr>The Story (Feb. 25, 1991)</vt:lpstr>
      <vt:lpstr>How the missile operates</vt:lpstr>
      <vt:lpstr>In-Class Exercise</vt:lpstr>
      <vt:lpstr>In-Class Exercise: the solution</vt:lpstr>
      <vt:lpstr>The lesson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57</cp:revision>
  <cp:lastPrinted>1601-01-01T00:00:00Z</cp:lastPrinted>
  <dcterms:created xsi:type="dcterms:W3CDTF">2009-03-23T14:33:43Z</dcterms:created>
  <dcterms:modified xsi:type="dcterms:W3CDTF">2018-03-29T17:11:25Z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