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60" r:id="rId4"/>
    <p:sldId id="264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7" r:id="rId18"/>
    <p:sldId id="278" r:id="rId19"/>
    <p:sldId id="276" r:id="rId20"/>
    <p:sldId id="272" r:id="rId21"/>
    <p:sldId id="273" r:id="rId22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29F99AB-290F-4A67-AD68-678F4BF732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806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DA139-A2A2-47C9-AF4C-E0998778BB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982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58639-D6DA-4DD4-B11A-2D006D84AF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414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917EB-3701-47F6-97F4-B23F7365A1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349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2E8F6-95D0-4746-818F-67E50100C0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468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B079B-04CD-4B20-8043-E0158D2F48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933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6E5A6-2B02-44B7-9ABA-6BE174DA54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253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2E338-461C-4E9B-9735-BDAEC99266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528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9EC49-1165-454A-8C14-661F4DDF44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63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08A5B-CE84-4587-953F-7B86007FB1B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176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5E570-14CD-447F-8F4B-5D6F74E2B6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573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9F456CF1-873C-4E3F-8B34-07813D66D4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Generalized Radix-R Number System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useful math to help you design efficient hardware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38200" y="609600"/>
            <a:ext cx="37625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 dirty="0"/>
              <a:t>Lecture </a:t>
            </a:r>
            <a:r>
              <a:rPr lang="en-US" altLang="zh-TW" sz="3600" u="sng" dirty="0" smtClean="0"/>
              <a:t>02 </a:t>
            </a:r>
            <a:r>
              <a:rPr lang="en-US" altLang="zh-TW" sz="3600" u="sng" dirty="0"/>
              <a:t>(Part B)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Strange Examples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352800"/>
            <a:ext cx="4953000" cy="2971800"/>
          </a:xfrm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Example 1.3.	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Digit set [</a:t>
            </a:r>
            <a:r>
              <a:rPr lang="en-US" altLang="zh-TW" sz="1600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4, 5] for </a:t>
            </a:r>
            <a:r>
              <a:rPr lang="en-US" altLang="zh-TW" sz="1600" i="1" smtClean="0">
                <a:solidFill>
                  <a:srgbClr val="000000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 = 10: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	(3  </a:t>
            </a:r>
            <a:r>
              <a:rPr lang="en-US" altLang="zh-TW" sz="1600" baseline="30000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1   5)</a:t>
            </a:r>
            <a:r>
              <a:rPr lang="en-US" altLang="zh-TW" sz="1600" baseline="-25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ten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     represents    295 = 300 </a:t>
            </a:r>
            <a:r>
              <a:rPr lang="en-US" altLang="zh-TW" sz="1600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 10 + 5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1600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Example 1.4.	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Digit set [</a:t>
            </a:r>
            <a:r>
              <a:rPr lang="en-US" altLang="zh-TW" sz="1600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7, 7] for </a:t>
            </a:r>
            <a:r>
              <a:rPr lang="en-US" altLang="zh-TW" sz="1600" i="1" smtClean="0">
                <a:solidFill>
                  <a:srgbClr val="000000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 = 10: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	(3  </a:t>
            </a:r>
            <a:r>
              <a:rPr lang="en-US" altLang="zh-TW" sz="1600" baseline="30000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1   5)</a:t>
            </a:r>
            <a:r>
              <a:rPr lang="en-US" altLang="zh-TW" sz="1600" baseline="-25000" smtClean="0">
                <a:solidFill>
                  <a:srgbClr val="000000"/>
                </a:solidFill>
                <a:ea typeface="新細明體" panose="02020500000000000000" pitchFamily="18" charset="-120"/>
              </a:rPr>
              <a:t>ten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  =  (3   0  </a:t>
            </a:r>
            <a:r>
              <a:rPr lang="en-US" altLang="zh-TW" sz="1600" baseline="30000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5)</a:t>
            </a:r>
            <a:r>
              <a:rPr lang="en-US" altLang="zh-TW" sz="1600" baseline="-25000" smtClean="0">
                <a:solidFill>
                  <a:srgbClr val="000000"/>
                </a:solidFill>
                <a:ea typeface="新細明體" panose="02020500000000000000" pitchFamily="18" charset="-120"/>
              </a:rPr>
              <a:t>ten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  =   (1  </a:t>
            </a:r>
            <a:r>
              <a:rPr lang="en-US" altLang="zh-TW" sz="1600" baseline="30000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7   0  </a:t>
            </a:r>
            <a:r>
              <a:rPr lang="en-US" altLang="zh-TW" sz="1600" baseline="30000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5)</a:t>
            </a:r>
            <a:r>
              <a:rPr lang="en-US" altLang="zh-TW" sz="1600" baseline="-25000" smtClean="0">
                <a:solidFill>
                  <a:srgbClr val="000000"/>
                </a:solidFill>
                <a:ea typeface="新細明體" panose="02020500000000000000" pitchFamily="18" charset="-120"/>
              </a:rPr>
              <a:t>ten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1600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Example 1.7.	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Quater-imaginary number system: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	radix </a:t>
            </a:r>
            <a:r>
              <a:rPr lang="en-US" altLang="zh-TW" sz="1600" i="1" smtClean="0">
                <a:solidFill>
                  <a:srgbClr val="000000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 = 2</a:t>
            </a:r>
            <a:r>
              <a:rPr lang="en-US" altLang="zh-TW" sz="1600" i="1" smtClean="0">
                <a:solidFill>
                  <a:srgbClr val="0000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, digit set [0, 3] 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228600" y="2057400"/>
          <a:ext cx="54562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方程式" r:id="rId3" imgW="2260600" imgH="431800" progId="Equation.3">
                  <p:embed/>
                </p:oleObj>
              </mc:Choice>
              <mc:Fallback>
                <p:oleObj name="方程式" r:id="rId3" imgW="2260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54562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6096000" y="2286000"/>
          <a:ext cx="2514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方程式" r:id="rId5" imgW="1066800" imgH="228600" progId="Equation.3">
                  <p:embed/>
                </p:oleObj>
              </mc:Choice>
              <mc:Fallback>
                <p:oleObj name="方程式" r:id="rId5" imgW="1066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286000"/>
                        <a:ext cx="2514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Why the strange representation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7800" y="2743200"/>
            <a:ext cx="3697288" cy="2286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You will learn the use 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signed multiplication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fast division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doing summation over more than 3 numbers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28600" y="2667000"/>
            <a:ext cx="4953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ea typeface="新細明體" panose="02020500000000000000" pitchFamily="18" charset="-120"/>
              </a:rPr>
              <a:t>Example 1.3.	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Digit set [</a:t>
            </a:r>
            <a:r>
              <a:rPr lang="en-US" altLang="zh-TW" sz="16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4, 5] for </a:t>
            </a:r>
            <a:r>
              <a:rPr lang="en-US" altLang="zh-TW" sz="1600" i="1">
                <a:solidFill>
                  <a:srgbClr val="000000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 = 10: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	(3  </a:t>
            </a:r>
            <a:r>
              <a:rPr lang="en-US" altLang="zh-TW" sz="16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1   5)</a:t>
            </a:r>
            <a:r>
              <a:rPr lang="en-US" altLang="zh-TW" sz="1600" baseline="-250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ten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     represents    295 = 300 </a:t>
            </a:r>
            <a:r>
              <a:rPr lang="en-US" altLang="zh-TW" sz="16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 10 + 5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1600" b="1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ea typeface="新細明體" panose="02020500000000000000" pitchFamily="18" charset="-120"/>
              </a:rPr>
              <a:t>Example 1.4.	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Digit set [</a:t>
            </a:r>
            <a:r>
              <a:rPr lang="en-US" altLang="zh-TW" sz="16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7, 7] for </a:t>
            </a:r>
            <a:r>
              <a:rPr lang="en-US" altLang="zh-TW" sz="1600" i="1">
                <a:solidFill>
                  <a:srgbClr val="000000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 = 10: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	(3  </a:t>
            </a:r>
            <a:r>
              <a:rPr lang="en-US" altLang="zh-TW" sz="16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1   5)</a:t>
            </a:r>
            <a:r>
              <a:rPr lang="en-US" altLang="zh-TW" sz="1600" baseline="-25000">
                <a:solidFill>
                  <a:srgbClr val="000000"/>
                </a:solidFill>
                <a:ea typeface="新細明體" panose="02020500000000000000" pitchFamily="18" charset="-120"/>
              </a:rPr>
              <a:t>ten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  =  (3   0  </a:t>
            </a:r>
            <a:r>
              <a:rPr lang="en-US" altLang="zh-TW" sz="16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5)</a:t>
            </a:r>
            <a:r>
              <a:rPr lang="en-US" altLang="zh-TW" sz="1600" baseline="-25000">
                <a:solidFill>
                  <a:srgbClr val="000000"/>
                </a:solidFill>
                <a:ea typeface="新細明體" panose="02020500000000000000" pitchFamily="18" charset="-120"/>
              </a:rPr>
              <a:t>ten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  =   (1  </a:t>
            </a:r>
            <a:r>
              <a:rPr lang="en-US" altLang="zh-TW" sz="16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7   0  </a:t>
            </a:r>
            <a:r>
              <a:rPr lang="en-US" altLang="zh-TW" sz="16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5)</a:t>
            </a:r>
            <a:r>
              <a:rPr lang="en-US" altLang="zh-TW" sz="1600" baseline="-25000">
                <a:solidFill>
                  <a:srgbClr val="000000"/>
                </a:solidFill>
                <a:ea typeface="新細明體" panose="02020500000000000000" pitchFamily="18" charset="-120"/>
              </a:rPr>
              <a:t>ten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1600" b="1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ea typeface="新細明體" panose="02020500000000000000" pitchFamily="18" charset="-120"/>
              </a:rPr>
              <a:t>Example 1.7.	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Quater-imaginary number system: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	radix </a:t>
            </a:r>
            <a:r>
              <a:rPr lang="en-US" altLang="zh-TW" sz="1600" i="1">
                <a:solidFill>
                  <a:srgbClr val="000000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 = 2</a:t>
            </a:r>
            <a:r>
              <a:rPr lang="en-US" altLang="zh-TW" sz="1600" i="1">
                <a:solidFill>
                  <a:srgbClr val="0000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, digit set [0, 3]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Radix Conversion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467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Number Radix Conversion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609600" y="2895600"/>
            <a:ext cx="8229600" cy="1296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 i="1">
                <a:ea typeface="新細明體" panose="02020500000000000000" pitchFamily="18" charset="-120"/>
                <a:cs typeface="Times New Roman" panose="02020603050405020304" pitchFamily="18" charset="0"/>
              </a:rPr>
              <a:t>u</a:t>
            </a:r>
            <a:r>
              <a:rPr kumimoji="0" lang="en-US" altLang="zh-TW" sz="2400">
                <a:ea typeface="新細明體" panose="02020500000000000000" pitchFamily="18" charset="-120"/>
                <a:cs typeface="Times New Roman" panose="02020603050405020304" pitchFamily="18" charset="0"/>
              </a:rPr>
              <a:t>   =	</a:t>
            </a:r>
            <a:r>
              <a:rPr kumimoji="0" lang="en-US" altLang="zh-TW" sz="2400" i="1">
                <a:ea typeface="新細明體" panose="02020500000000000000" pitchFamily="18" charset="-120"/>
                <a:cs typeface="Times New Roman" panose="02020603050405020304" pitchFamily="18" charset="0"/>
              </a:rPr>
              <a:t>w </a:t>
            </a:r>
            <a:r>
              <a:rPr kumimoji="0" lang="en-US" altLang="zh-TW" sz="2400">
                <a:ea typeface="新細明體" panose="02020500000000000000" pitchFamily="18" charset="-120"/>
                <a:cs typeface="Times New Roman" panose="02020603050405020304" pitchFamily="18" charset="0"/>
              </a:rPr>
              <a:t>. </a:t>
            </a:r>
            <a:r>
              <a:rPr kumimoji="0" lang="en-US" altLang="zh-TW" sz="2400" i="1">
                <a:ea typeface="新細明體" panose="02020500000000000000" pitchFamily="18" charset="-120"/>
                <a:cs typeface="Times New Roman" panose="02020603050405020304" pitchFamily="18" charset="0"/>
              </a:rPr>
              <a:t>v</a:t>
            </a:r>
            <a:r>
              <a:rPr kumimoji="0" lang="en-US" altLang="zh-TW" sz="2400"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ea typeface="新細明體" panose="02020500000000000000" pitchFamily="18" charset="-120"/>
                <a:cs typeface="Times New Roman" panose="02020603050405020304" pitchFamily="18" charset="0"/>
              </a:rPr>
              <a:t>     =	  (</a:t>
            </a:r>
            <a:r>
              <a:rPr kumimoji="0" lang="en-US" altLang="zh-TW" sz="2400" i="1">
                <a:ea typeface="新細明體" panose="02020500000000000000" pitchFamily="18" charset="-120"/>
                <a:cs typeface="Times New Roman" panose="02020603050405020304" pitchFamily="18" charset="0"/>
              </a:rPr>
              <a:t> x</a:t>
            </a:r>
            <a:r>
              <a:rPr kumimoji="0" lang="en-US" altLang="zh-TW" sz="2400" i="1" baseline="-25000"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400" baseline="-25000">
                <a:ea typeface="新細明體" panose="02020500000000000000" pitchFamily="18" charset="-120"/>
                <a:cs typeface="Times New Roman" panose="02020603050405020304" pitchFamily="18" charset="0"/>
              </a:rPr>
              <a:t>–1</a:t>
            </a:r>
            <a:r>
              <a:rPr kumimoji="0" lang="en-US" altLang="zh-TW" sz="2400" i="1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2400" i="1" baseline="-25000"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400" baseline="-25000">
                <a:ea typeface="新細明體" panose="02020500000000000000" pitchFamily="18" charset="-120"/>
                <a:cs typeface="Times New Roman" panose="02020603050405020304" pitchFamily="18" charset="0"/>
              </a:rPr>
              <a:t>–2</a:t>
            </a:r>
            <a:r>
              <a:rPr kumimoji="0" lang="en-US" altLang="zh-TW" sz="2400">
                <a:ea typeface="新細明體" panose="02020500000000000000" pitchFamily="18" charset="-120"/>
                <a:cs typeface="Times New Roman" panose="02020603050405020304" pitchFamily="18" charset="0"/>
              </a:rPr>
              <a:t> . . .  </a:t>
            </a:r>
            <a:r>
              <a:rPr kumimoji="0" lang="en-US" altLang="zh-TW" sz="2400" i="1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2400" baseline="-25000"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kumimoji="0" lang="en-US" altLang="zh-TW" sz="2400" i="1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2400" baseline="-25000"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kumimoji="0" lang="en-US" altLang="zh-TW" sz="240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400" b="1"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  <a:r>
              <a:rPr kumimoji="0" lang="en-US" altLang="zh-TW" sz="240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400" i="1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2400" baseline="-25000">
                <a:ea typeface="新細明體" panose="02020500000000000000" pitchFamily="18" charset="-120"/>
                <a:cs typeface="Times New Roman" panose="02020603050405020304" pitchFamily="18" charset="0"/>
              </a:rPr>
              <a:t>–1</a:t>
            </a:r>
            <a:r>
              <a:rPr kumimoji="0" lang="en-US" altLang="zh-TW" sz="2400" i="1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2400" baseline="-25000">
                <a:ea typeface="新細明體" panose="02020500000000000000" pitchFamily="18" charset="-120"/>
                <a:cs typeface="Times New Roman" panose="02020603050405020304" pitchFamily="18" charset="0"/>
              </a:rPr>
              <a:t>–2</a:t>
            </a:r>
            <a:r>
              <a:rPr kumimoji="0" lang="en-US" altLang="zh-TW" sz="2400">
                <a:ea typeface="新細明體" panose="02020500000000000000" pitchFamily="18" charset="-120"/>
                <a:cs typeface="Times New Roman" panose="02020603050405020304" pitchFamily="18" charset="0"/>
              </a:rPr>
              <a:t> . . . </a:t>
            </a:r>
            <a:r>
              <a:rPr kumimoji="0" lang="en-US" altLang="zh-TW" sz="2400" i="1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2400" baseline="-25000"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kumimoji="0" lang="en-US" altLang="zh-TW" sz="2400" i="1" baseline="-25000">
                <a:ea typeface="新細明體" panose="02020500000000000000" pitchFamily="18" charset="-120"/>
                <a:cs typeface="Times New Roman" panose="02020603050405020304" pitchFamily="18" charset="0"/>
              </a:rPr>
              <a:t>l</a:t>
            </a:r>
            <a:r>
              <a:rPr kumimoji="0" lang="en-US" altLang="zh-TW" sz="2400" i="1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40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kumimoji="0" lang="en-US" altLang="zh-TW" sz="2400" i="1" baseline="-25000"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kumimoji="0" lang="en-US" altLang="zh-TW" sz="2400">
                <a:ea typeface="新細明體" panose="02020500000000000000" pitchFamily="18" charset="-120"/>
                <a:cs typeface="Times New Roman" panose="02020603050405020304" pitchFamily="18" charset="0"/>
              </a:rPr>
              <a:t> 		Old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ea typeface="新細明體" panose="02020500000000000000" pitchFamily="18" charset="-120"/>
                <a:cs typeface="Times New Roman" panose="02020603050405020304" pitchFamily="18" charset="0"/>
              </a:rPr>
              <a:t>     =	(</a:t>
            </a:r>
            <a:r>
              <a:rPr kumimoji="0" lang="en-US" altLang="zh-TW" sz="2400" i="1">
                <a:ea typeface="新細明體" panose="02020500000000000000" pitchFamily="18" charset="-120"/>
                <a:cs typeface="Times New Roman" panose="02020603050405020304" pitchFamily="18" charset="0"/>
              </a:rPr>
              <a:t> X</a:t>
            </a:r>
            <a:r>
              <a:rPr kumimoji="0" lang="en-US" altLang="zh-TW" sz="2400" i="1" baseline="-25000"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400" baseline="-25000">
                <a:ea typeface="新細明體" panose="02020500000000000000" pitchFamily="18" charset="-120"/>
                <a:cs typeface="Times New Roman" panose="02020603050405020304" pitchFamily="18" charset="0"/>
              </a:rPr>
              <a:t>–1</a:t>
            </a:r>
            <a:r>
              <a:rPr kumimoji="0" lang="en-US" altLang="zh-TW" sz="2400" i="1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2400" i="1" baseline="-25000"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400" baseline="-25000">
                <a:ea typeface="新細明體" panose="02020500000000000000" pitchFamily="18" charset="-120"/>
                <a:cs typeface="Times New Roman" panose="02020603050405020304" pitchFamily="18" charset="0"/>
              </a:rPr>
              <a:t>–2</a:t>
            </a:r>
            <a:r>
              <a:rPr kumimoji="0" lang="en-US" altLang="zh-TW" sz="2400">
                <a:ea typeface="新細明體" panose="02020500000000000000" pitchFamily="18" charset="-120"/>
                <a:cs typeface="Times New Roman" panose="02020603050405020304" pitchFamily="18" charset="0"/>
              </a:rPr>
              <a:t> . . . </a:t>
            </a:r>
            <a:r>
              <a:rPr kumimoji="0" lang="en-US" altLang="zh-TW" sz="2400" i="1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2400" baseline="-25000"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kumimoji="0" lang="en-US" altLang="zh-TW" sz="2400" i="1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2400" baseline="-25000"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kumimoji="0" lang="en-US" altLang="zh-TW" sz="240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400" b="1"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  <a:r>
              <a:rPr kumimoji="0" lang="en-US" altLang="zh-TW" sz="240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400" i="1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2400" baseline="-25000">
                <a:ea typeface="新細明體" panose="02020500000000000000" pitchFamily="18" charset="-120"/>
                <a:cs typeface="Times New Roman" panose="02020603050405020304" pitchFamily="18" charset="0"/>
              </a:rPr>
              <a:t>–1</a:t>
            </a:r>
            <a:r>
              <a:rPr kumimoji="0" lang="en-US" altLang="zh-TW" sz="2400" i="1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2400" baseline="-25000">
                <a:ea typeface="新細明體" panose="02020500000000000000" pitchFamily="18" charset="-120"/>
                <a:cs typeface="Times New Roman" panose="02020603050405020304" pitchFamily="18" charset="0"/>
              </a:rPr>
              <a:t>–2</a:t>
            </a:r>
            <a:r>
              <a:rPr kumimoji="0" lang="en-US" altLang="zh-TW" sz="2400">
                <a:ea typeface="新細明體" panose="02020500000000000000" pitchFamily="18" charset="-120"/>
                <a:cs typeface="Times New Roman" panose="02020603050405020304" pitchFamily="18" charset="0"/>
              </a:rPr>
              <a:t> . . . X</a:t>
            </a:r>
            <a:r>
              <a:rPr kumimoji="0" lang="en-US" altLang="zh-TW" sz="2400" baseline="-25000"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kumimoji="0" lang="en-US" altLang="zh-TW" sz="2400" i="1" baseline="-25000">
                <a:ea typeface="新細明體" panose="02020500000000000000" pitchFamily="18" charset="-120"/>
                <a:cs typeface="Times New Roman" panose="02020603050405020304" pitchFamily="18" charset="0"/>
              </a:rPr>
              <a:t>L</a:t>
            </a:r>
            <a:r>
              <a:rPr kumimoji="0" lang="en-US" altLang="zh-TW" sz="2400" i="1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40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kumimoji="0" lang="en-US" altLang="zh-TW" sz="2400" i="1" baseline="-25000"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kumimoji="0" lang="en-US" altLang="zh-TW" sz="2400" i="1"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kumimoji="0" lang="en-US" altLang="zh-TW" sz="2400">
                <a:ea typeface="新細明體" panose="02020500000000000000" pitchFamily="18" charset="-120"/>
                <a:cs typeface="Times New Roman" panose="02020603050405020304" pitchFamily="18" charset="0"/>
              </a:rPr>
              <a:t>New</a:t>
            </a:r>
          </a:p>
        </p:txBody>
      </p:sp>
      <p:grpSp>
        <p:nvGrpSpPr>
          <p:cNvPr id="40966" name="Group 6"/>
          <p:cNvGrpSpPr>
            <a:grpSpLocks/>
          </p:cNvGrpSpPr>
          <p:nvPr/>
        </p:nvGrpSpPr>
        <p:grpSpPr bwMode="auto">
          <a:xfrm>
            <a:off x="609600" y="2136775"/>
            <a:ext cx="3497263" cy="911225"/>
            <a:chOff x="288" y="818"/>
            <a:chExt cx="2203" cy="574"/>
          </a:xfrm>
        </p:grpSpPr>
        <p:sp>
          <p:nvSpPr>
            <p:cNvPr id="15366" name="Line 7"/>
            <p:cNvSpPr>
              <a:spLocks noChangeShapeType="1"/>
            </p:cNvSpPr>
            <p:nvPr/>
          </p:nvSpPr>
          <p:spPr bwMode="auto">
            <a:xfrm flipH="1" flipV="1">
              <a:off x="816" y="105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7" name="Text Box 8"/>
            <p:cNvSpPr txBox="1">
              <a:spLocks noChangeArrowheads="1"/>
            </p:cNvSpPr>
            <p:nvPr/>
          </p:nvSpPr>
          <p:spPr bwMode="auto">
            <a:xfrm>
              <a:off x="288" y="818"/>
              <a:ext cx="8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ea typeface="新細明體" panose="02020500000000000000" pitchFamily="18" charset="-120"/>
                  <a:cs typeface="Times New Roman" panose="02020603050405020304" pitchFamily="18" charset="0"/>
                </a:rPr>
                <a:t>Whole part</a:t>
              </a:r>
            </a:p>
          </p:txBody>
        </p:sp>
        <p:sp>
          <p:nvSpPr>
            <p:cNvPr id="15368" name="Line 9"/>
            <p:cNvSpPr>
              <a:spLocks noChangeShapeType="1"/>
            </p:cNvSpPr>
            <p:nvPr/>
          </p:nvSpPr>
          <p:spPr bwMode="auto">
            <a:xfrm flipV="1">
              <a:off x="1296" y="10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9" name="Text Box 10"/>
            <p:cNvSpPr txBox="1">
              <a:spLocks noChangeArrowheads="1"/>
            </p:cNvSpPr>
            <p:nvPr/>
          </p:nvSpPr>
          <p:spPr bwMode="auto">
            <a:xfrm>
              <a:off x="1440" y="818"/>
              <a:ext cx="10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ea typeface="新細明體" panose="02020500000000000000" pitchFamily="18" charset="-120"/>
                  <a:cs typeface="Times New Roman" panose="02020603050405020304" pitchFamily="18" charset="0"/>
                </a:rPr>
                <a:t>Fractional part</a:t>
              </a:r>
            </a:p>
          </p:txBody>
        </p:sp>
      </p:grp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609600" y="4419600"/>
            <a:ext cx="830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Example: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(31)</a:t>
            </a:r>
            <a:r>
              <a:rPr kumimoji="0" lang="en-US" altLang="zh-TW" sz="2000" baseline="-250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eight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= (25)</a:t>
            </a:r>
            <a:r>
              <a:rPr kumimoji="0" lang="en-US" altLang="zh-TW" sz="2000" baseline="-250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ten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     31 Oct. = 25 Dec.       Halloween = Xmas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543800" cy="10668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Radix Conversion: Integer Part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81000" y="2362200"/>
            <a:ext cx="8305800" cy="320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Converting whole part </a:t>
            </a:r>
            <a:r>
              <a:rPr kumimoji="0" lang="en-US" altLang="zh-TW" sz="2400" i="1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w</a:t>
            </a: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:		(107)</a:t>
            </a:r>
            <a:r>
              <a:rPr kumimoji="0" lang="en-US" altLang="zh-TW" sz="2400" baseline="-250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ten</a:t>
            </a: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= (?)</a:t>
            </a:r>
            <a:r>
              <a:rPr kumimoji="0" lang="en-US" altLang="zh-TW" sz="2400" baseline="-250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five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2400" baseline="-2500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Repeatedly </a:t>
            </a:r>
            <a:r>
              <a:rPr kumimoji="0" lang="en-US" altLang="zh-TW" sz="2400">
                <a:solidFill>
                  <a:schemeClr val="hlink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divide</a:t>
            </a: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by five and take </a:t>
            </a:r>
            <a:r>
              <a:rPr kumimoji="0" lang="en-US" altLang="zh-TW" sz="2400">
                <a:solidFill>
                  <a:schemeClr val="hlink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remainder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		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					Quotient	Remainder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					  107		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					    21		2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					      4		1	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					      0		4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240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Therefore, (107)</a:t>
            </a:r>
            <a:r>
              <a:rPr kumimoji="0" lang="en-US" altLang="zh-TW" sz="2400" baseline="-250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ten</a:t>
            </a: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= (412)</a:t>
            </a:r>
            <a:r>
              <a:rPr kumimoji="0" lang="en-US" altLang="zh-TW" sz="2400" baseline="-250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five</a:t>
            </a: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1371600" y="5791200"/>
          <a:ext cx="2692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方程式" r:id="rId3" imgW="1358310" imgH="203112" progId="Equation.3">
                  <p:embed/>
                </p:oleObj>
              </mc:Choice>
              <mc:Fallback>
                <p:oleObj name="方程式" r:id="rId3" imgW="1358310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791200"/>
                        <a:ext cx="26924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696200" cy="1371600"/>
          </a:xfrm>
        </p:spPr>
        <p:txBody>
          <a:bodyPr/>
          <a:lstStyle/>
          <a:p>
            <a:pPr eaLnBrk="1" hangingPunct="1"/>
            <a:r>
              <a:rPr lang="en-US" altLang="zh-TW" sz="4000" smtClean="0">
                <a:ea typeface="新細明體" panose="02020500000000000000" pitchFamily="18" charset="-120"/>
              </a:rPr>
              <a:t>Radix Conversion:</a:t>
            </a:r>
            <a:br>
              <a:rPr lang="en-US" altLang="zh-TW" sz="4000" smtClean="0">
                <a:ea typeface="新細明體" panose="02020500000000000000" pitchFamily="18" charset="-120"/>
              </a:rPr>
            </a:br>
            <a:r>
              <a:rPr lang="en-US" altLang="zh-TW" sz="4000" smtClean="0">
                <a:ea typeface="新細明體" panose="02020500000000000000" pitchFamily="18" charset="-120"/>
              </a:rPr>
              <a:t>the fractional part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81000" y="2362200"/>
            <a:ext cx="8305800" cy="379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Converting fractional part </a:t>
            </a:r>
            <a:r>
              <a:rPr kumimoji="0" lang="en-US" altLang="zh-TW" sz="2400" i="1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v</a:t>
            </a: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:	(0.486)</a:t>
            </a:r>
            <a:r>
              <a:rPr kumimoji="0" lang="en-US" altLang="zh-TW" sz="2400" baseline="-250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ten</a:t>
            </a: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= (0.?)</a:t>
            </a:r>
            <a:r>
              <a:rPr kumimoji="0" lang="en-US" altLang="zh-TW" sz="2400" baseline="-250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five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2400" baseline="-2500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Repeatedly </a:t>
            </a:r>
            <a:r>
              <a:rPr kumimoji="0" lang="en-US" altLang="zh-TW" sz="2400">
                <a:solidFill>
                  <a:schemeClr val="hlink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multiply</a:t>
            </a: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by five and take the </a:t>
            </a:r>
            <a:r>
              <a:rPr kumimoji="0" lang="en-US" altLang="zh-TW" sz="2400">
                <a:solidFill>
                  <a:schemeClr val="hlink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integral part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240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					Whole Part	Fraction	  						   .486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					       2 		   .430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					       2		   .150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					       0		   .750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					       3		   .750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					       3		   .750   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        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Therefore, (0.486)</a:t>
            </a:r>
            <a:r>
              <a:rPr kumimoji="0" lang="en-US" altLang="zh-TW" sz="2400" baseline="-250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ten</a:t>
            </a: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(0.22033)</a:t>
            </a:r>
            <a:r>
              <a:rPr kumimoji="0" lang="en-US" altLang="zh-TW" sz="2400" baseline="-250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five</a:t>
            </a:r>
            <a:r>
              <a:rPr kumimoji="0" lang="en-US" altLang="zh-TW" sz="240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50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TW" smtClean="0"/>
              <a:t>convert the decimal number 23.583 to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binary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radix r=5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Summary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you learned today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25542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vector representation of a number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changing the radix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you may need the strange representation in the future (to design efficient hardware)</a:t>
            </a:r>
          </a:p>
        </p:txBody>
      </p:sp>
      <p:grpSp>
        <p:nvGrpSpPr>
          <p:cNvPr id="20484" name="Group 8"/>
          <p:cNvGrpSpPr>
            <a:grpSpLocks/>
          </p:cNvGrpSpPr>
          <p:nvPr/>
        </p:nvGrpSpPr>
        <p:grpSpPr bwMode="auto">
          <a:xfrm>
            <a:off x="1676400" y="2514600"/>
            <a:ext cx="6594475" cy="838200"/>
            <a:chOff x="816" y="1728"/>
            <a:chExt cx="4154" cy="528"/>
          </a:xfrm>
        </p:grpSpPr>
        <p:graphicFrame>
          <p:nvGraphicFramePr>
            <p:cNvPr id="20486" name="Object 5"/>
            <p:cNvGraphicFramePr>
              <a:graphicFrameLocks noChangeAspect="1"/>
            </p:cNvGraphicFramePr>
            <p:nvPr/>
          </p:nvGraphicFramePr>
          <p:xfrm>
            <a:off x="3696" y="1872"/>
            <a:ext cx="127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8" name="方程式" r:id="rId3" imgW="1066800" imgH="228600" progId="Equation.3">
                    <p:embed/>
                  </p:oleObj>
                </mc:Choice>
                <mc:Fallback>
                  <p:oleObj name="方程式" r:id="rId3" imgW="10668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872"/>
                          <a:ext cx="127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7" name="Object 6"/>
            <p:cNvGraphicFramePr>
              <a:graphicFrameLocks noChangeAspect="1"/>
            </p:cNvGraphicFramePr>
            <p:nvPr/>
          </p:nvGraphicFramePr>
          <p:xfrm>
            <a:off x="816" y="1728"/>
            <a:ext cx="2765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9" name="方程式" r:id="rId5" imgW="2260600" imgH="431800" progId="Equation.3">
                    <p:embed/>
                  </p:oleObj>
                </mc:Choice>
                <mc:Fallback>
                  <p:oleObj name="方程式" r:id="rId5" imgW="2260600" imgH="431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728"/>
                          <a:ext cx="2765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5" name="Rectangle 9"/>
          <p:cNvSpPr>
            <a:spLocks noChangeArrowheads="1"/>
          </p:cNvSpPr>
          <p:nvPr/>
        </p:nvSpPr>
        <p:spPr bwMode="auto">
          <a:xfrm>
            <a:off x="2667000" y="4648200"/>
            <a:ext cx="4953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ea typeface="新細明體" panose="02020500000000000000" pitchFamily="18" charset="-120"/>
              </a:rPr>
              <a:t>Example 1.3.	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Digit set [</a:t>
            </a:r>
            <a:r>
              <a:rPr lang="en-US" altLang="zh-TW" sz="16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4, 5] for </a:t>
            </a:r>
            <a:r>
              <a:rPr lang="en-US" altLang="zh-TW" sz="1600" i="1">
                <a:solidFill>
                  <a:srgbClr val="000000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 = 10: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	(3  </a:t>
            </a:r>
            <a:r>
              <a:rPr lang="en-US" altLang="zh-TW" sz="16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1   5)</a:t>
            </a:r>
            <a:r>
              <a:rPr lang="en-US" altLang="zh-TW" sz="1600" baseline="-2500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ten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     represents    295 = 300 </a:t>
            </a:r>
            <a:r>
              <a:rPr lang="en-US" altLang="zh-TW" sz="16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 10 + 5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1600" b="1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ea typeface="新細明體" panose="02020500000000000000" pitchFamily="18" charset="-120"/>
              </a:rPr>
              <a:t>Example 1.4.	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Digit set [</a:t>
            </a:r>
            <a:r>
              <a:rPr lang="en-US" altLang="zh-TW" sz="16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7, 7] for </a:t>
            </a:r>
            <a:r>
              <a:rPr lang="en-US" altLang="zh-TW" sz="1600" i="1">
                <a:solidFill>
                  <a:srgbClr val="000000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 = 10: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	(3  </a:t>
            </a:r>
            <a:r>
              <a:rPr lang="en-US" altLang="zh-TW" sz="16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1   5)</a:t>
            </a:r>
            <a:r>
              <a:rPr lang="en-US" altLang="zh-TW" sz="1600" baseline="-25000">
                <a:solidFill>
                  <a:srgbClr val="000000"/>
                </a:solidFill>
                <a:ea typeface="新細明體" panose="02020500000000000000" pitchFamily="18" charset="-120"/>
              </a:rPr>
              <a:t>ten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  =  (3   0  </a:t>
            </a:r>
            <a:r>
              <a:rPr lang="en-US" altLang="zh-TW" sz="16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5)</a:t>
            </a:r>
            <a:r>
              <a:rPr lang="en-US" altLang="zh-TW" sz="1600" baseline="-25000">
                <a:solidFill>
                  <a:srgbClr val="000000"/>
                </a:solidFill>
                <a:ea typeface="新細明體" panose="02020500000000000000" pitchFamily="18" charset="-120"/>
              </a:rPr>
              <a:t>ten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  =   (1  </a:t>
            </a:r>
            <a:r>
              <a:rPr lang="en-US" altLang="zh-TW" sz="16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7   0  </a:t>
            </a:r>
            <a:r>
              <a:rPr lang="en-US" altLang="zh-TW" sz="16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5)</a:t>
            </a:r>
            <a:r>
              <a:rPr lang="en-US" altLang="zh-TW" sz="1600" baseline="-25000">
                <a:solidFill>
                  <a:srgbClr val="000000"/>
                </a:solidFill>
                <a:ea typeface="新細明體" panose="02020500000000000000" pitchFamily="18" charset="-120"/>
              </a:rPr>
              <a:t>ten</a:t>
            </a: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  </a:t>
            </a:r>
            <a:endParaRPr lang="en-US" altLang="zh-TW" sz="1600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Appendix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給數學狂看的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Today’s Goal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 learn a mathematical tool:</a:t>
            </a:r>
          </a:p>
          <a:p>
            <a:pPr lvl="1" eaLnBrk="1" hangingPunct="1"/>
            <a:r>
              <a:rPr lang="en-US" altLang="zh-TW" smtClean="0"/>
              <a:t>represent a number as a vector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you will find the math tool useful through out the course</a:t>
            </a:r>
          </a:p>
          <a:p>
            <a:pPr lvl="1" eaLnBrk="1" hangingPunct="1"/>
            <a:r>
              <a:rPr lang="en-US" altLang="zh-TW" smtClean="0"/>
              <a:t>do arithmetic as vector operations</a:t>
            </a:r>
          </a:p>
          <a:p>
            <a:pPr lvl="1" eaLnBrk="1" hangingPunct="1"/>
            <a:r>
              <a:rPr lang="en-US" altLang="zh-TW" smtClean="0"/>
              <a:t>to design efficient hardware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Mathematics for radix conversion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627313"/>
            <a:ext cx="7772400" cy="3505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find </a:t>
            </a:r>
            <a:r>
              <a:rPr lang="en-US" altLang="zh-TW" sz="2800" i="1" smtClean="0"/>
              <a:t>x</a:t>
            </a:r>
            <a:r>
              <a:rPr lang="en-US" altLang="zh-TW" sz="2800" baseline="-25000" smtClean="0"/>
              <a:t>0</a:t>
            </a:r>
            <a:r>
              <a:rPr lang="en-US" altLang="zh-TW" sz="2800" smtClean="0"/>
              <a:t> from </a:t>
            </a:r>
            <a:r>
              <a:rPr lang="en-US" altLang="zh-TW" sz="2800" i="1" smtClean="0"/>
              <a:t>a</a:t>
            </a:r>
            <a:r>
              <a:rPr lang="en-US" altLang="zh-TW" sz="2800" smtClean="0"/>
              <a:t>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just divide by </a:t>
            </a:r>
            <a:r>
              <a:rPr lang="en-US" altLang="zh-TW" sz="2400" i="1" smtClean="0"/>
              <a:t>r</a:t>
            </a:r>
            <a:r>
              <a:rPr lang="en-US" altLang="zh-TW" sz="2400" smtClean="0"/>
              <a:t> and get the remainder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the quotient </a:t>
            </a:r>
            <a:r>
              <a:rPr lang="en-US" altLang="zh-TW" sz="2400" i="1" smtClean="0"/>
              <a:t>a</a:t>
            </a:r>
            <a:r>
              <a:rPr lang="en-US" altLang="zh-TW" sz="2400" smtClean="0"/>
              <a:t>’: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to get </a:t>
            </a:r>
            <a:r>
              <a:rPr lang="en-US" altLang="zh-TW" sz="2800" i="1" smtClean="0"/>
              <a:t>x</a:t>
            </a:r>
            <a:r>
              <a:rPr lang="en-US" altLang="zh-TW" sz="2800" baseline="-25000" smtClean="0"/>
              <a:t>1</a:t>
            </a:r>
            <a:r>
              <a:rPr lang="en-US" altLang="zh-TW" sz="2800" smtClean="0"/>
              <a:t>: repeat the same procedure for </a:t>
            </a:r>
            <a:r>
              <a:rPr lang="en-US" altLang="zh-TW" sz="2800" i="1" smtClean="0"/>
              <a:t>a</a:t>
            </a:r>
            <a:r>
              <a:rPr lang="en-US" altLang="zh-TW" sz="2800" smtClean="0"/>
              <a:t>’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to get </a:t>
            </a:r>
            <a:r>
              <a:rPr lang="en-US" altLang="zh-TW" sz="2800" i="1" smtClean="0"/>
              <a:t>x</a:t>
            </a:r>
            <a:r>
              <a:rPr lang="en-US" altLang="zh-TW" sz="2800" baseline="-25000" smtClean="0"/>
              <a:t>2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x</a:t>
            </a:r>
            <a:r>
              <a:rPr lang="en-US" altLang="zh-TW" sz="2800" baseline="-25000" smtClean="0"/>
              <a:t>3</a:t>
            </a:r>
            <a:r>
              <a:rPr lang="en-US" altLang="zh-TW" sz="2800" smtClean="0"/>
              <a:t>,…: repeat the same procedure again and again 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011363" y="1905000"/>
          <a:ext cx="54054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方程式" r:id="rId3" imgW="2489200" imgH="241300" progId="Equation.3">
                  <p:embed/>
                </p:oleObj>
              </mc:Choice>
              <mc:Fallback>
                <p:oleObj name="方程式" r:id="rId3" imgW="24892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1905000"/>
                        <a:ext cx="54054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057400" y="3429000"/>
          <a:ext cx="60007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方程式" r:id="rId5" imgW="3149600" imgH="241300" progId="Equation.3">
                  <p:embed/>
                </p:oleObj>
              </mc:Choice>
              <mc:Fallback>
                <p:oleObj name="方程式" r:id="rId5" imgW="31496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429000"/>
                        <a:ext cx="60007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3313113" y="4267200"/>
          <a:ext cx="51562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方程式" r:id="rId7" imgW="2374900" imgH="241300" progId="Equation.3">
                  <p:embed/>
                </p:oleObj>
              </mc:Choice>
              <mc:Fallback>
                <p:oleObj name="方程式" r:id="rId7" imgW="23749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4267200"/>
                        <a:ext cx="51562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Mathematics for radix conversion:</a:t>
            </a:r>
            <a:br>
              <a:rPr lang="en-US" altLang="zh-TW" sz="4000" smtClean="0"/>
            </a:br>
            <a:r>
              <a:rPr lang="en-US" altLang="zh-TW" sz="4000" smtClean="0"/>
              <a:t>the fractional part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627313"/>
            <a:ext cx="777240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find </a:t>
            </a:r>
            <a:r>
              <a:rPr lang="en-US" altLang="zh-TW" sz="2400" i="1" smtClean="0"/>
              <a:t>x</a:t>
            </a:r>
            <a:r>
              <a:rPr lang="en-US" altLang="zh-TW" sz="2400" baseline="-25000" smtClean="0"/>
              <a:t>-1</a:t>
            </a:r>
            <a:r>
              <a:rPr lang="en-US" altLang="zh-TW" sz="2400" smtClean="0"/>
              <a:t> from </a:t>
            </a:r>
            <a:r>
              <a:rPr lang="en-US" altLang="zh-TW" sz="2400" i="1" smtClean="0"/>
              <a:t>a</a:t>
            </a:r>
            <a:r>
              <a:rPr lang="en-US" altLang="zh-TW" sz="2400" smtClean="0"/>
              <a:t>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just multiply by </a:t>
            </a:r>
            <a:r>
              <a:rPr lang="en-US" altLang="zh-TW" sz="2000" i="1" smtClean="0"/>
              <a:t>r</a:t>
            </a:r>
            <a:r>
              <a:rPr lang="en-US" altLang="zh-TW" sz="2000" smtClean="0"/>
              <a:t> and get the integer part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the remaining fractional part </a:t>
            </a:r>
            <a:r>
              <a:rPr lang="en-US" altLang="zh-TW" sz="2000" i="1" smtClean="0"/>
              <a:t>a</a:t>
            </a:r>
            <a:r>
              <a:rPr lang="en-US" altLang="zh-TW" sz="2000" smtClean="0"/>
              <a:t>’&lt;1: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 smtClean="0"/>
          </a:p>
          <a:p>
            <a:pPr lvl="1" eaLnBrk="1" hangingPunct="1">
              <a:lnSpc>
                <a:spcPct val="90000"/>
              </a:lnSpc>
            </a:pPr>
            <a:endParaRPr lang="en-US" altLang="zh-TW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to get </a:t>
            </a:r>
            <a:r>
              <a:rPr lang="en-US" altLang="zh-TW" sz="2400" i="1" smtClean="0"/>
              <a:t>x</a:t>
            </a:r>
            <a:r>
              <a:rPr lang="en-US" altLang="zh-TW" sz="2400" baseline="-25000" smtClean="0"/>
              <a:t>-2</a:t>
            </a:r>
            <a:r>
              <a:rPr lang="en-US" altLang="zh-TW" sz="2400" smtClean="0"/>
              <a:t>: repeat the same procedure for </a:t>
            </a:r>
            <a:r>
              <a:rPr lang="en-US" altLang="zh-TW" sz="2400" i="1" smtClean="0"/>
              <a:t>a</a:t>
            </a:r>
            <a:r>
              <a:rPr lang="en-US" altLang="zh-TW" sz="2400" smtClean="0"/>
              <a:t>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to get </a:t>
            </a:r>
            <a:r>
              <a:rPr lang="en-US" altLang="zh-TW" sz="2400" i="1" smtClean="0"/>
              <a:t>x</a:t>
            </a:r>
            <a:r>
              <a:rPr lang="en-US" altLang="zh-TW" sz="2400" baseline="-25000" smtClean="0"/>
              <a:t>-3</a:t>
            </a:r>
            <a:r>
              <a:rPr lang="en-US" altLang="zh-TW" sz="2400" smtClean="0"/>
              <a:t>, </a:t>
            </a:r>
            <a:r>
              <a:rPr lang="en-US" altLang="zh-TW" sz="2400" i="1" smtClean="0"/>
              <a:t>x</a:t>
            </a:r>
            <a:r>
              <a:rPr lang="en-US" altLang="zh-TW" sz="2400" baseline="-25000" smtClean="0"/>
              <a:t>-4</a:t>
            </a:r>
            <a:r>
              <a:rPr lang="en-US" altLang="zh-TW" sz="2400" smtClean="0"/>
              <a:t>,…: repeat the same procedure again and again 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286000" y="1905000"/>
          <a:ext cx="47990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方程式" r:id="rId3" imgW="2209800" imgH="241300" progId="Equation.3">
                  <p:embed/>
                </p:oleObj>
              </mc:Choice>
              <mc:Fallback>
                <p:oleObj name="方程式" r:id="rId3" imgW="22098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05000"/>
                        <a:ext cx="47990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286000" y="3505200"/>
          <a:ext cx="45513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方程式" r:id="rId5" imgW="2095500" imgH="241300" progId="Equation.3">
                  <p:embed/>
                </p:oleObj>
              </mc:Choice>
              <mc:Fallback>
                <p:oleObj name="方程式" r:id="rId5" imgW="20955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05200"/>
                        <a:ext cx="45513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2743200" y="4419600"/>
          <a:ext cx="35036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方程式" r:id="rId7" imgW="1612900" imgH="241300" progId="Equation.3">
                  <p:embed/>
                </p:oleObj>
              </mc:Choice>
              <mc:Fallback>
                <p:oleObj name="方程式" r:id="rId7" imgW="16129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19600"/>
                        <a:ext cx="35036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>
                <a:ea typeface="新細明體" panose="02020500000000000000" pitchFamily="18" charset="-120"/>
              </a:rPr>
              <a:t>General formula: radix-r number system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981200"/>
            <a:ext cx="6400800" cy="685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the number represented by a vector: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1905000" y="2590800"/>
          <a:ext cx="54562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方程式" r:id="rId3" imgW="2260600" imgH="431800" progId="Equation.3">
                  <p:embed/>
                </p:oleObj>
              </mc:Choice>
              <mc:Fallback>
                <p:oleObj name="方程式" r:id="rId3" imgW="22606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90800"/>
                        <a:ext cx="54562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3200400" y="3810000"/>
          <a:ext cx="2514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方程式" r:id="rId5" imgW="1066800" imgH="228600" progId="Equation.3">
                  <p:embed/>
                </p:oleObj>
              </mc:Choice>
              <mc:Fallback>
                <p:oleObj name="方程式" r:id="rId5" imgW="1066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10000"/>
                        <a:ext cx="2514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1905000" y="2590800"/>
          <a:ext cx="54562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方程式" r:id="rId7" imgW="2260600" imgH="431800" progId="Equation.3">
                  <p:embed/>
                </p:oleObj>
              </mc:Choice>
              <mc:Fallback>
                <p:oleObj name="方程式" r:id="rId7" imgW="22606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90800"/>
                        <a:ext cx="54562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3200400" y="3810000"/>
          <a:ext cx="2514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方程式" r:id="rId8" imgW="1066800" imgH="228600" progId="Equation.3">
                  <p:embed/>
                </p:oleObj>
              </mc:Choice>
              <mc:Fallback>
                <p:oleObj name="方程式" r:id="rId8" imgW="10668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10000"/>
                        <a:ext cx="2514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Examples Part 1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things you familiar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Radix-10 number system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752600" y="1981200"/>
          <a:ext cx="54562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方程式" r:id="rId3" imgW="2260600" imgH="431800" progId="Equation.3">
                  <p:embed/>
                </p:oleObj>
              </mc:Choice>
              <mc:Fallback>
                <p:oleObj name="方程式" r:id="rId3" imgW="22606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1200"/>
                        <a:ext cx="54562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2695575" y="3276600"/>
          <a:ext cx="32956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方程式" r:id="rId5" imgW="1562100" imgH="228600" progId="Equation.3">
                  <p:embed/>
                </p:oleObj>
              </mc:Choice>
              <mc:Fallback>
                <p:oleObj name="方程式" r:id="rId5" imgW="1562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3276600"/>
                        <a:ext cx="32956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371600" y="4800600"/>
          <a:ext cx="6248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方程式" r:id="rId7" imgW="2019300" imgH="203200" progId="Equation.3">
                  <p:embed/>
                </p:oleObj>
              </mc:Choice>
              <mc:Fallback>
                <p:oleObj name="方程式" r:id="rId7" imgW="20193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800600"/>
                        <a:ext cx="6248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Radix-2 number system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4419600"/>
            <a:ext cx="7772400" cy="1712913"/>
          </a:xfrm>
        </p:spPr>
        <p:txBody>
          <a:bodyPr/>
          <a:lstStyle/>
          <a:p>
            <a:pPr eaLnBrk="1" hangingPunct="1"/>
            <a:r>
              <a:rPr lang="en-US" altLang="zh-TW" smtClean="0"/>
              <a:t>(1001) represents 9</a:t>
            </a:r>
          </a:p>
          <a:p>
            <a:pPr eaLnBrk="1" hangingPunct="1"/>
            <a:r>
              <a:rPr lang="en-US" altLang="zh-TW" smtClean="0"/>
              <a:t>(10.11) represents 2.75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752600" y="1981200"/>
          <a:ext cx="54562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方程式" r:id="rId3" imgW="2260600" imgH="431800" progId="Equation.3">
                  <p:embed/>
                </p:oleObj>
              </mc:Choice>
              <mc:Fallback>
                <p:oleObj name="方程式" r:id="rId3" imgW="2260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1200"/>
                        <a:ext cx="54562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124200" y="3276600"/>
          <a:ext cx="243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方程式" r:id="rId5" imgW="1155700" imgH="228600" progId="Equation.3">
                  <p:embed/>
                </p:oleObj>
              </mc:Choice>
              <mc:Fallback>
                <p:oleObj name="方程式" r:id="rId5" imgW="1155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76600"/>
                        <a:ext cx="2438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286000" y="5867400"/>
          <a:ext cx="4800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方程式" r:id="rId7" imgW="2159000" imgH="203200" progId="Equation.3">
                  <p:embed/>
                </p:oleObj>
              </mc:Choice>
              <mc:Fallback>
                <p:oleObj name="方程式" r:id="rId7" imgW="21590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867400"/>
                        <a:ext cx="48006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Hexdecimal number system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752600" y="1981200"/>
          <a:ext cx="54562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方程式" r:id="rId3" imgW="2260600" imgH="431800" progId="Equation.3">
                  <p:embed/>
                </p:oleObj>
              </mc:Choice>
              <mc:Fallback>
                <p:oleObj name="方程式" r:id="rId3" imgW="22606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1200"/>
                        <a:ext cx="54562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601913" y="3276600"/>
          <a:ext cx="34845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方程式" r:id="rId5" imgW="1651000" imgH="228600" progId="Equation.3">
                  <p:embed/>
                </p:oleObj>
              </mc:Choice>
              <mc:Fallback>
                <p:oleObj name="方程式" r:id="rId5" imgW="1651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3276600"/>
                        <a:ext cx="34845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2057400" y="4495800"/>
          <a:ext cx="50292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方程式" r:id="rId7" imgW="2324100" imgH="203200" progId="Equation.3">
                  <p:embed/>
                </p:oleObj>
              </mc:Choice>
              <mc:Fallback>
                <p:oleObj name="方程式" r:id="rId7" imgW="23241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95800"/>
                        <a:ext cx="50292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Part 2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Things you unfamiliar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>
                <a:ea typeface="新細明體" panose="02020500000000000000" pitchFamily="18" charset="-120"/>
              </a:rPr>
              <a:t>General formula: radix-r number system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981200"/>
            <a:ext cx="6400800" cy="685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the number represented by a vector: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905000" y="2590800"/>
          <a:ext cx="54562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方程式" r:id="rId3" imgW="2260600" imgH="431800" progId="Equation.3">
                  <p:embed/>
                </p:oleObj>
              </mc:Choice>
              <mc:Fallback>
                <p:oleObj name="方程式" r:id="rId3" imgW="22606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90800"/>
                        <a:ext cx="54562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3200400" y="3810000"/>
          <a:ext cx="2514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方程式" r:id="rId5" imgW="1066800" imgH="228600" progId="Equation.3">
                  <p:embed/>
                </p:oleObj>
              </mc:Choice>
              <mc:Fallback>
                <p:oleObj name="方程式" r:id="rId5" imgW="1066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10000"/>
                        <a:ext cx="2514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1905000" y="2590800"/>
          <a:ext cx="54562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方程式" r:id="rId7" imgW="2260600" imgH="431800" progId="Equation.3">
                  <p:embed/>
                </p:oleObj>
              </mc:Choice>
              <mc:Fallback>
                <p:oleObj name="方程式" r:id="rId7" imgW="22606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90800"/>
                        <a:ext cx="54562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3200400" y="3810000"/>
          <a:ext cx="2514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方程式" r:id="rId8" imgW="1066800" imgH="228600" progId="Equation.3">
                  <p:embed/>
                </p:oleObj>
              </mc:Choice>
              <mc:Fallback>
                <p:oleObj name="方程式" r:id="rId8" imgW="10668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10000"/>
                        <a:ext cx="2514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4648200" y="5181600"/>
            <a:ext cx="2208213" cy="609600"/>
          </a:xfrm>
          <a:prstGeom prst="wedgeRoundRectCallout">
            <a:avLst>
              <a:gd name="adj1" fmla="val -23903"/>
              <a:gd name="adj2" fmla="val -17708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generalized range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90</TotalTime>
  <Words>330</Words>
  <Application>Microsoft Office PowerPoint</Application>
  <PresentationFormat>如螢幕大小 (4:3)</PresentationFormat>
  <Paragraphs>116</Paragraphs>
  <Slides>21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Times New Roman</vt:lpstr>
      <vt:lpstr>標楷體</vt:lpstr>
      <vt:lpstr>新細明體</vt:lpstr>
      <vt:lpstr>Arial</vt:lpstr>
      <vt:lpstr>Wingdings</vt:lpstr>
      <vt:lpstr>Calibri</vt:lpstr>
      <vt:lpstr>Symbol</vt:lpstr>
      <vt:lpstr>Blends</vt:lpstr>
      <vt:lpstr>Microsoft 方程式編輯器 3.0</vt:lpstr>
      <vt:lpstr>Generalized Radix-R Number System</vt:lpstr>
      <vt:lpstr>Today’s Goal</vt:lpstr>
      <vt:lpstr>General formula: radix-r number system</vt:lpstr>
      <vt:lpstr>Examples Part 1</vt:lpstr>
      <vt:lpstr>Radix-10 number system</vt:lpstr>
      <vt:lpstr>Radix-2 number system</vt:lpstr>
      <vt:lpstr>Hexdecimal number system</vt:lpstr>
      <vt:lpstr>Example Part 2</vt:lpstr>
      <vt:lpstr>General formula: radix-r number system</vt:lpstr>
      <vt:lpstr>Strange Examples</vt:lpstr>
      <vt:lpstr>Why the strange representation</vt:lpstr>
      <vt:lpstr>Radix Conversion</vt:lpstr>
      <vt:lpstr>Number Radix Conversion</vt:lpstr>
      <vt:lpstr>Radix Conversion: Integer Part</vt:lpstr>
      <vt:lpstr>Radix Conversion: the fractional part</vt:lpstr>
      <vt:lpstr>In-Class Exercise</vt:lpstr>
      <vt:lpstr>Summary</vt:lpstr>
      <vt:lpstr>What you learned today</vt:lpstr>
      <vt:lpstr>Appendix</vt:lpstr>
      <vt:lpstr>Mathematics for radix conversion</vt:lpstr>
      <vt:lpstr>Mathematics for radix conversion: the fractional part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15</cp:revision>
  <cp:lastPrinted>1601-01-01T00:00:00Z</cp:lastPrinted>
  <dcterms:created xsi:type="dcterms:W3CDTF">2010-03-10T14:01:17Z</dcterms:created>
  <dcterms:modified xsi:type="dcterms:W3CDTF">2018-03-26T18:49:18Z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