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3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373415-1C93-4D5C-9C84-82D48E01F2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264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065DF-8580-4083-B175-1DB12A2D60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135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F96C-2095-405C-87BB-F81C06F38F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62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30215-C81D-4B88-BE4B-65127D1E7A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854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155DB-5F98-4ACB-99C9-5C38E7D224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5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D2B2A-D413-4888-B070-8D6DB7CD2C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077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1A501-E2AA-4A98-A555-9D7A679FA9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0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DCC6-372A-48D7-AA26-6E3304A625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154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D549D-9F3D-4D60-8CD6-D8511EFF2B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90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9980-5F4C-4BC2-BEE8-1E851BE1E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015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671E3-FC7E-41A3-8D61-0160095611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178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A389496-1B2A-4B49-8189-0A38E5FE9E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9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Number Representation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50925" y="1263650"/>
            <a:ext cx="37625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02 </a:t>
            </a:r>
            <a:r>
              <a:rPr lang="en-US" altLang="zh-TW" sz="3600" u="sng" dirty="0"/>
              <a:t>(Part 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Summary: Rule of thumb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80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Key Properties: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219200" y="4267200"/>
            <a:ext cx="75438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Apply whenever positive or negative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895600" y="26670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方程式" r:id="rId3" imgW="698197" imgH="203112" progId="Equation.3">
                  <p:embed/>
                </p:oleObj>
              </mc:Choice>
              <mc:Fallback>
                <p:oleObj name="方程式" r:id="rId3" imgW="69819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819400" y="33528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方程式" r:id="rId5" imgW="1752600" imgH="241300" progId="Equation.3">
                  <p:embed/>
                </p:oleObj>
              </mc:Choice>
              <mc:Fallback>
                <p:oleObj name="方程式" r:id="rId5" imgW="1752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Mathematics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show that –A=~A+1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2’s complement representation:</a:t>
            </a:r>
            <a:br>
              <a:rPr lang="en-US" altLang="zh-TW" sz="4000" smtClean="0"/>
            </a:br>
            <a:r>
              <a:rPr lang="en-US" altLang="zh-TW" sz="4000" smtClean="0"/>
              <a:t>the vector formulation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1295400" y="2286000"/>
          <a:ext cx="6934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方程式" r:id="rId3" imgW="2933700" imgH="431800" progId="Equation.3">
                  <p:embed/>
                </p:oleObj>
              </mc:Choice>
              <mc:Fallback>
                <p:oleObj name="方程式" r:id="rId3" imgW="2933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6934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3733800" y="3352800"/>
          <a:ext cx="1524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方程式" r:id="rId5" imgW="583947" imgH="228501" progId="Equation.3">
                  <p:embed/>
                </p:oleObj>
              </mc:Choice>
              <mc:Fallback>
                <p:oleObj name="方程式" r:id="rId5" imgW="58394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15240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Show: -A=~A+1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676400" y="4343400"/>
          <a:ext cx="56864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方程式" r:id="rId3" imgW="2832100" imgH="431800" progId="Equation.3">
                  <p:embed/>
                </p:oleObj>
              </mc:Choice>
              <mc:Fallback>
                <p:oleObj name="方程式" r:id="rId3" imgW="2832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56864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600200" y="5486400"/>
          <a:ext cx="58039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方程式" r:id="rId5" imgW="2616200" imgH="431800" progId="Equation.3">
                  <p:embed/>
                </p:oleObj>
              </mc:Choice>
              <mc:Fallback>
                <p:oleObj name="方程式" r:id="rId5" imgW="2616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86400"/>
                        <a:ext cx="58039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10"/>
          <p:cNvGrpSpPr>
            <a:grpSpLocks/>
          </p:cNvGrpSpPr>
          <p:nvPr/>
        </p:nvGrpSpPr>
        <p:grpSpPr bwMode="auto">
          <a:xfrm>
            <a:off x="1676400" y="2057400"/>
            <a:ext cx="5181600" cy="604838"/>
            <a:chOff x="1056" y="1296"/>
            <a:chExt cx="3264" cy="381"/>
          </a:xfrm>
        </p:grpSpPr>
        <p:graphicFrame>
          <p:nvGraphicFramePr>
            <p:cNvPr id="15370" name="Object 7"/>
            <p:cNvGraphicFramePr>
              <a:graphicFrameLocks noChangeAspect="1"/>
            </p:cNvGraphicFramePr>
            <p:nvPr/>
          </p:nvGraphicFramePr>
          <p:xfrm>
            <a:off x="1056" y="1344"/>
            <a:ext cx="211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方程式" r:id="rId7" imgW="1447800" imgH="228600" progId="Equation.3">
                    <p:embed/>
                  </p:oleObj>
                </mc:Choice>
                <mc:Fallback>
                  <p:oleObj name="方程式" r:id="rId7" imgW="14478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44"/>
                          <a:ext cx="211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8"/>
            <p:cNvGraphicFramePr>
              <a:graphicFrameLocks noChangeAspect="1"/>
            </p:cNvGraphicFramePr>
            <p:nvPr/>
          </p:nvGraphicFramePr>
          <p:xfrm>
            <a:off x="3360" y="1296"/>
            <a:ext cx="96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方程式" r:id="rId9" imgW="583947" imgH="228501" progId="Equation.3">
                    <p:embed/>
                  </p:oleObj>
                </mc:Choice>
                <mc:Fallback>
                  <p:oleObj name="方程式" r:id="rId9" imgW="583947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96"/>
                          <a:ext cx="960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905000" y="3276600"/>
          <a:ext cx="46831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方程式" r:id="rId11" imgW="2120900" imgH="254000" progId="Equation.3">
                  <p:embed/>
                </p:oleObj>
              </mc:Choice>
              <mc:Fallback>
                <p:oleObj name="方程式" r:id="rId11" imgW="21209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46831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3810000" y="2819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3810000" y="38862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3810000" y="5105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nimBg="1"/>
      <p:bldP spid="25612" grpId="0" animBg="1"/>
      <p:bldP spid="256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this is the first example to show you the power of the vector math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subtraction becomes addition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24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write a C-code to calculate |A-B|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you </a:t>
            </a:r>
            <a:r>
              <a:rPr lang="en-US" altLang="zh-TW" smtClean="0">
                <a:solidFill>
                  <a:schemeClr val="hlink"/>
                </a:solidFill>
              </a:rPr>
              <a:t>cannot</a:t>
            </a:r>
            <a:r>
              <a:rPr lang="en-US" altLang="zh-TW" smtClean="0"/>
              <a:t> use the following operators: </a:t>
            </a:r>
            <a:r>
              <a:rPr lang="en-US" altLang="zh-TW" smtClean="0">
                <a:solidFill>
                  <a:schemeClr val="hlink"/>
                </a:solidFill>
              </a:rPr>
              <a:t>-, &gt;, &lt;, &gt;=, &lt;=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only add(+) and bit-wise logical operators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Appendix: Some legacy results on signed number representation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467600" cy="13716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ea typeface="新細明體" panose="02020500000000000000" pitchFamily="18" charset="-120"/>
              </a:rPr>
              <a:t>Signed-Magnitude Representation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447800" y="5943600"/>
            <a:ext cx="72390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2.1	     Four-bit signed-magnitude number representation system for integers.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981200" y="1981200"/>
          <a:ext cx="6629400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3" imgW="5010150" imgH="2686050" progId="MSDraw.Drawing.8.2">
                  <p:embed/>
                </p:oleObj>
              </mc:Choice>
              <mc:Fallback>
                <p:oleObj r:id="rId3" imgW="5010150" imgH="268605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6629400" cy="355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436938" y="4343400"/>
            <a:ext cx="152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408363" y="4249738"/>
            <a:ext cx="320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ea typeface="新細明體" panose="02020500000000000000" pitchFamily="18" charset="-12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ea typeface="新細明體" panose="02020500000000000000" pitchFamily="18" charset="-120"/>
              </a:rPr>
              <a:t>Biased Representations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38200" y="5867400"/>
            <a:ext cx="76200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2.3	      Four-bit biased integer number representation system with a bias of 8.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828800" y="1981200"/>
          <a:ext cx="6705600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3" imgW="5010150" imgH="2686050" progId="MSDraw.Drawing.8.2">
                  <p:embed/>
                </p:oleObj>
              </mc:Choice>
              <mc:Fallback>
                <p:oleObj r:id="rId3" imgW="5010150" imgH="268605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6705600" cy="359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Complement Representations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14400" y="6172200"/>
            <a:ext cx="70866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2.4	     Complement representation of signed integers.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438400" y="2286000"/>
          <a:ext cx="62484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3" imgW="4676775" imgH="2609850" progId="MSDraw.Drawing.8.2">
                  <p:embed/>
                </p:oleObj>
              </mc:Choice>
              <mc:Fallback>
                <p:oleObj r:id="rId3" imgW="4676775" imgH="260985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6248400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Two’s complement representation of signed number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Two</a:t>
            </a: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mtClean="0">
                <a:ea typeface="新細明體" panose="02020500000000000000" pitchFamily="18" charset="-120"/>
              </a:rPr>
              <a:t>s-Complement Numbers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6096000"/>
            <a:ext cx="87630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2.5	  A 4-bit 2’s-complement number representation system for integers.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09600" y="2133600"/>
          <a:ext cx="5410200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r:id="rId3" imgW="4114800" imgH="2686050" progId="MSDraw.Drawing.8.2">
                  <p:embed/>
                </p:oleObj>
              </mc:Choice>
              <mc:Fallback>
                <p:oleObj r:id="rId3" imgW="4114800" imgH="268605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5410200" cy="353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943600" y="1828800"/>
            <a:ext cx="3048000" cy="35702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Two’s complement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radix complement system for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2</a:t>
            </a:r>
            <a:r>
              <a:rPr kumimoji="0" lang="en-US" altLang="zh-TW" sz="18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2</a:t>
            </a:r>
            <a:r>
              <a:rPr kumimoji="0" lang="en-US" altLang="zh-TW" sz="18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–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[(2</a:t>
            </a:r>
            <a:r>
              <a:rPr kumimoji="0" lang="en-US" altLang="zh-TW" sz="18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–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ulp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–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] +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ulp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      =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kumimoji="0" lang="en-US" altLang="zh-TW" sz="18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compl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+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ulp</a:t>
            </a:r>
            <a:endParaRPr kumimoji="0"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Range of representable numbers in with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whole bits: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from  –2</a:t>
            </a:r>
            <a:r>
              <a:rPr kumimoji="0" lang="en-US" altLang="zh-TW" sz="18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18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–1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to  2</a:t>
            </a:r>
            <a:r>
              <a:rPr kumimoji="0" lang="en-US" altLang="zh-TW" sz="18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18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–1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–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ulp</a:t>
            </a:r>
            <a:r>
              <a:rPr kumimoji="0" lang="en-US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13716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One</a:t>
            </a:r>
            <a:r>
              <a:rPr lang="en-US" altLang="zh-TW" sz="3600" smtClean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3600" smtClean="0">
                <a:ea typeface="新細明體" panose="02020500000000000000" pitchFamily="18" charset="-120"/>
              </a:rPr>
              <a:t>s-Complement Number Representation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6172200"/>
            <a:ext cx="87630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2.6	  A 4-bit 1’s-complement number representation system for integers.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638800" y="2362200"/>
            <a:ext cx="3292475" cy="30210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One’s complement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digit complement (diminished radix complement) system for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2</a:t>
            </a:r>
            <a:r>
              <a:rPr kumimoji="0" lang="en-US" altLang="zh-TW" sz="18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 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ulp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kumimoji="0" lang="en-US" altLang="zh-TW" sz="1800" i="1" baseline="30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(2</a:t>
            </a:r>
            <a:r>
              <a:rPr kumimoji="0" lang="en-US" altLang="zh-TW" sz="18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–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ulp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–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kumimoji="0" lang="en-US" altLang="zh-TW" sz="18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compl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Range of representable numbers in with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whole bits: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from –2</a:t>
            </a:r>
            <a:r>
              <a:rPr kumimoji="0" lang="en-US" altLang="zh-TW" sz="18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18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–1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+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ulp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to 2</a:t>
            </a:r>
            <a:r>
              <a:rPr kumimoji="0" lang="en-US" altLang="zh-TW" sz="18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18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–1</a:t>
            </a: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– </a:t>
            </a:r>
            <a:r>
              <a:rPr kumimoji="0" lang="en-US" altLang="zh-TW" sz="18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ulp</a:t>
            </a:r>
            <a:r>
              <a:rPr kumimoji="0" lang="en-US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04800" y="2209800"/>
          <a:ext cx="5334000" cy="348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3" imgW="4114800" imgH="2686050" progId="MSDraw.Drawing.8.2">
                  <p:embed/>
                </p:oleObj>
              </mc:Choice>
              <mc:Fallback>
                <p:oleObj r:id="rId3" imgW="4114800" imgH="2686050" progId="MSDraw.Drawing.8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5334000" cy="348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15200" cy="12954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Why 2</a:t>
            </a:r>
            <a:r>
              <a:rPr lang="en-US" altLang="zh-TW" sz="3600" smtClean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3600" smtClean="0">
                <a:ea typeface="新細明體" panose="02020500000000000000" pitchFamily="18" charset="-120"/>
              </a:rPr>
              <a:t>s-Complement Is the Universal Choice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81000" y="6096000"/>
            <a:ext cx="83058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2.7	      Adder/subtractor architecture for 2’s-complement numbers.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462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62000" y="2057400"/>
          <a:ext cx="6248400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3" imgW="3219450" imgH="1924050" progId="MSDraw.Drawing.8.2">
                  <p:embed/>
                </p:oleObj>
              </mc:Choice>
              <mc:Fallback>
                <p:oleObj r:id="rId3" imgW="3219450" imgH="192405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6248400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Think by yourself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the hardware for x-y for each legacy signed number encoding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Show why 2’s complement encoding results in the simplest hardware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number representation (2’s complement)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general format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4-bit signed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representing -8 ~ 7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295400" y="3810000"/>
            <a:ext cx="2438400" cy="457200"/>
            <a:chOff x="816" y="2160"/>
            <a:chExt cx="1536" cy="288"/>
          </a:xfrm>
        </p:grpSpPr>
        <p:sp>
          <p:nvSpPr>
            <p:cNvPr id="5127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4038600" y="46482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sign bit</a:t>
            </a:r>
          </a:p>
        </p:txBody>
      </p:sp>
      <p:cxnSp>
        <p:nvCxnSpPr>
          <p:cNvPr id="5126" name="AutoShape 10"/>
          <p:cNvCxnSpPr>
            <a:cxnSpLocks noChangeShapeType="1"/>
            <a:stCxn id="5127" idx="2"/>
            <a:endCxn id="5125" idx="1"/>
          </p:cNvCxnSpPr>
          <p:nvPr/>
        </p:nvCxnSpPr>
        <p:spPr bwMode="auto">
          <a:xfrm rot="16200000" flipH="1">
            <a:off x="2544762" y="33226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number representation (2’s complement)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representing positive number +5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295400" y="3810000"/>
            <a:ext cx="2438400" cy="457200"/>
            <a:chOff x="816" y="2160"/>
            <a:chExt cx="1536" cy="288"/>
          </a:xfrm>
        </p:grpSpPr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55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56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57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4038600" y="46482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sign bit</a:t>
            </a:r>
          </a:p>
        </p:txBody>
      </p:sp>
      <p:cxnSp>
        <p:nvCxnSpPr>
          <p:cNvPr id="6150" name="AutoShape 10"/>
          <p:cNvCxnSpPr>
            <a:cxnSpLocks noChangeShapeType="1"/>
            <a:stCxn id="6154" idx="2"/>
            <a:endCxn id="6149" idx="1"/>
          </p:cNvCxnSpPr>
          <p:nvPr/>
        </p:nvCxnSpPr>
        <p:spPr bwMode="auto">
          <a:xfrm rot="16200000" flipH="1">
            <a:off x="2544762" y="33226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347" name="Group 11"/>
          <p:cNvGrpSpPr>
            <a:grpSpLocks/>
          </p:cNvGrpSpPr>
          <p:nvPr/>
        </p:nvGrpSpPr>
        <p:grpSpPr bwMode="auto">
          <a:xfrm>
            <a:off x="1219200" y="3276600"/>
            <a:ext cx="1944688" cy="1081088"/>
            <a:chOff x="768" y="2055"/>
            <a:chExt cx="1225" cy="681"/>
          </a:xfrm>
        </p:grpSpPr>
        <p:sp>
          <p:nvSpPr>
            <p:cNvPr id="6152" name="AutoShape 12"/>
            <p:cNvSpPr>
              <a:spLocks noChangeArrowheads="1"/>
            </p:cNvSpPr>
            <p:nvPr/>
          </p:nvSpPr>
          <p:spPr bwMode="auto">
            <a:xfrm>
              <a:off x="768" y="2352"/>
              <a:ext cx="480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3" name="Text Box 13"/>
            <p:cNvSpPr txBox="1">
              <a:spLocks noChangeArrowheads="1"/>
            </p:cNvSpPr>
            <p:nvPr/>
          </p:nvSpPr>
          <p:spPr bwMode="auto">
            <a:xfrm>
              <a:off x="1046" y="2055"/>
              <a:ext cx="9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positive number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number representation (2’s complement)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 representing </a:t>
            </a:r>
            <a:r>
              <a:rPr lang="en-US" altLang="zh-TW" smtClean="0">
                <a:solidFill>
                  <a:schemeClr val="hlink"/>
                </a:solidFill>
              </a:rPr>
              <a:t>negative</a:t>
            </a:r>
            <a:r>
              <a:rPr lang="en-US" altLang="zh-TW" smtClean="0"/>
              <a:t> number -5</a:t>
            </a:r>
          </a:p>
          <a:p>
            <a:pPr eaLnBrk="1" hangingPunct="1"/>
            <a:r>
              <a:rPr lang="en-US" altLang="zh-TW" smtClean="0"/>
              <a:t>Rule: 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295400" y="4648200"/>
            <a:ext cx="2438400" cy="457200"/>
            <a:chOff x="816" y="2160"/>
            <a:chExt cx="1536" cy="288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203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205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4038600" y="54864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sign bit</a:t>
            </a:r>
          </a:p>
        </p:txBody>
      </p:sp>
      <p:cxnSp>
        <p:nvCxnSpPr>
          <p:cNvPr id="7174" name="AutoShape 10"/>
          <p:cNvCxnSpPr>
            <a:cxnSpLocks noChangeShapeType="1"/>
            <a:stCxn id="7202" idx="2"/>
            <a:endCxn id="7173" idx="1"/>
          </p:cNvCxnSpPr>
          <p:nvPr/>
        </p:nvCxnSpPr>
        <p:spPr bwMode="auto">
          <a:xfrm rot="16200000" flipH="1">
            <a:off x="2544762" y="41608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1219200" y="4114800"/>
            <a:ext cx="1989138" cy="1081088"/>
            <a:chOff x="768" y="2055"/>
            <a:chExt cx="1253" cy="681"/>
          </a:xfrm>
        </p:grpSpPr>
        <p:sp>
          <p:nvSpPr>
            <p:cNvPr id="7200" name="AutoShape 12"/>
            <p:cNvSpPr>
              <a:spLocks noChangeArrowheads="1"/>
            </p:cNvSpPr>
            <p:nvPr/>
          </p:nvSpPr>
          <p:spPr bwMode="auto">
            <a:xfrm>
              <a:off x="768" y="2352"/>
              <a:ext cx="480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201" name="Text Box 13"/>
            <p:cNvSpPr txBox="1">
              <a:spLocks noChangeArrowheads="1"/>
            </p:cNvSpPr>
            <p:nvPr/>
          </p:nvSpPr>
          <p:spPr bwMode="auto">
            <a:xfrm>
              <a:off x="1046" y="2055"/>
              <a:ext cx="9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negative number</a:t>
              </a:r>
            </a:p>
          </p:txBody>
        </p:sp>
      </p:grp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2667000" y="26670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方程式" r:id="rId3" imgW="698197" imgH="203112" progId="Equation.3">
                  <p:embed/>
                </p:oleObj>
              </mc:Choice>
              <mc:Fallback>
                <p:oleObj name="方程式" r:id="rId3" imgW="698197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182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5" name="Group 15"/>
          <p:cNvGrpSpPr>
            <a:grpSpLocks/>
          </p:cNvGrpSpPr>
          <p:nvPr/>
        </p:nvGrpSpPr>
        <p:grpSpPr bwMode="auto">
          <a:xfrm>
            <a:off x="5181600" y="3124200"/>
            <a:ext cx="3276600" cy="457200"/>
            <a:chOff x="3120" y="2160"/>
            <a:chExt cx="2064" cy="288"/>
          </a:xfrm>
        </p:grpSpPr>
        <p:grpSp>
          <p:nvGrpSpPr>
            <p:cNvPr id="7194" name="Group 16"/>
            <p:cNvGrpSpPr>
              <a:grpSpLocks/>
            </p:cNvGrpSpPr>
            <p:nvPr/>
          </p:nvGrpSpPr>
          <p:grpSpPr bwMode="auto">
            <a:xfrm>
              <a:off x="3648" y="2160"/>
              <a:ext cx="1536" cy="288"/>
              <a:chOff x="816" y="2160"/>
              <a:chExt cx="1536" cy="288"/>
            </a:xfrm>
          </p:grpSpPr>
          <p:sp>
            <p:nvSpPr>
              <p:cNvPr id="7196" name="Rectangle 1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7197" name="Rectangle 1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198" name="Rectangle 1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7199" name="Rectangle 2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7195" name="Text Box 21"/>
            <p:cNvSpPr txBox="1">
              <a:spLocks noChangeArrowheads="1"/>
            </p:cNvSpPr>
            <p:nvPr/>
          </p:nvSpPr>
          <p:spPr bwMode="auto">
            <a:xfrm>
              <a:off x="3120" y="2208"/>
              <a:ext cx="4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A=+5</a:t>
              </a:r>
            </a:p>
          </p:txBody>
        </p:sp>
      </p:grpSp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5486400" y="4191000"/>
            <a:ext cx="2971800" cy="457200"/>
            <a:chOff x="3312" y="2688"/>
            <a:chExt cx="1872" cy="288"/>
          </a:xfrm>
        </p:grpSpPr>
        <p:grpSp>
          <p:nvGrpSpPr>
            <p:cNvPr id="7188" name="Group 23"/>
            <p:cNvGrpSpPr>
              <a:grpSpLocks/>
            </p:cNvGrpSpPr>
            <p:nvPr/>
          </p:nvGrpSpPr>
          <p:grpSpPr bwMode="auto">
            <a:xfrm>
              <a:off x="3648" y="2688"/>
              <a:ext cx="1536" cy="288"/>
              <a:chOff x="816" y="2160"/>
              <a:chExt cx="1536" cy="288"/>
            </a:xfrm>
          </p:grpSpPr>
          <p:sp>
            <p:nvSpPr>
              <p:cNvPr id="7190" name="Rectangle 24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191" name="Rectangle 25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7192" name="Rectangle 26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193" name="Rectangle 27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aphicFrame>
          <p:nvGraphicFramePr>
            <p:cNvPr id="7189" name="Object 28"/>
            <p:cNvGraphicFramePr>
              <a:graphicFrameLocks noChangeAspect="1"/>
            </p:cNvGraphicFramePr>
            <p:nvPr/>
          </p:nvGraphicFramePr>
          <p:xfrm>
            <a:off x="3312" y="2736"/>
            <a:ext cx="16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方程式" r:id="rId5" imgW="152268" imgH="203024" progId="Equation.3">
                    <p:embed/>
                  </p:oleObj>
                </mc:Choice>
                <mc:Fallback>
                  <p:oleObj name="方程式" r:id="rId5" imgW="152268" imgH="20302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736"/>
                          <a:ext cx="16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9" name="Group 29"/>
          <p:cNvGrpSpPr>
            <a:grpSpLocks/>
          </p:cNvGrpSpPr>
          <p:nvPr/>
        </p:nvGrpSpPr>
        <p:grpSpPr bwMode="auto">
          <a:xfrm>
            <a:off x="4800600" y="5181600"/>
            <a:ext cx="3657600" cy="457200"/>
            <a:chOff x="2880" y="3216"/>
            <a:chExt cx="2304" cy="288"/>
          </a:xfrm>
        </p:grpSpPr>
        <p:grpSp>
          <p:nvGrpSpPr>
            <p:cNvPr id="7182" name="Group 30"/>
            <p:cNvGrpSpPr>
              <a:grpSpLocks/>
            </p:cNvGrpSpPr>
            <p:nvPr/>
          </p:nvGrpSpPr>
          <p:grpSpPr bwMode="auto">
            <a:xfrm>
              <a:off x="3648" y="3216"/>
              <a:ext cx="1536" cy="288"/>
              <a:chOff x="816" y="2160"/>
              <a:chExt cx="1536" cy="288"/>
            </a:xfrm>
          </p:grpSpPr>
          <p:sp>
            <p:nvSpPr>
              <p:cNvPr id="7184" name="Rectangle 31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185" name="Rectangle 32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7186" name="Rectangle 33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7187" name="Rectangle 3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aphicFrame>
          <p:nvGraphicFramePr>
            <p:cNvPr id="7183" name="Object 35"/>
            <p:cNvGraphicFramePr>
              <a:graphicFrameLocks noChangeAspect="1"/>
            </p:cNvGraphicFramePr>
            <p:nvPr/>
          </p:nvGraphicFramePr>
          <p:xfrm>
            <a:off x="2880" y="3278"/>
            <a:ext cx="7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方程式" r:id="rId7" imgW="698197" imgH="203112" progId="Equation.3">
                    <p:embed/>
                  </p:oleObj>
                </mc:Choice>
                <mc:Fallback>
                  <p:oleObj name="方程式" r:id="rId7" imgW="698197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78"/>
                          <a:ext cx="72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6" name="AutoShape 36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5397" name="AutoShape 37"/>
          <p:cNvSpPr>
            <a:spLocks noChangeArrowheads="1"/>
          </p:cNvSpPr>
          <p:nvPr/>
        </p:nvSpPr>
        <p:spPr bwMode="auto">
          <a:xfrm>
            <a:off x="7010400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6" grpId="0" animBg="1"/>
      <p:bldP spid="153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number representation (2’s complement)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altLang="zh-TW" smtClean="0"/>
              <a:t>Property: 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295400" y="4648200"/>
            <a:ext cx="2438400" cy="457200"/>
            <a:chOff x="816" y="2160"/>
            <a:chExt cx="1536" cy="288"/>
          </a:xfrm>
        </p:grpSpPr>
        <p:sp>
          <p:nvSpPr>
            <p:cNvPr id="8224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8225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8226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8227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</p:grp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4038600" y="54864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sign bit</a:t>
            </a:r>
          </a:p>
        </p:txBody>
      </p:sp>
      <p:cxnSp>
        <p:nvCxnSpPr>
          <p:cNvPr id="8198" name="AutoShape 10"/>
          <p:cNvCxnSpPr>
            <a:cxnSpLocks noChangeShapeType="1"/>
            <a:stCxn id="8224" idx="2"/>
            <a:endCxn id="8197" idx="1"/>
          </p:cNvCxnSpPr>
          <p:nvPr/>
        </p:nvCxnSpPr>
        <p:spPr bwMode="auto">
          <a:xfrm rot="16200000" flipH="1">
            <a:off x="2544762" y="41608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199" name="Object 11"/>
          <p:cNvGraphicFramePr>
            <a:graphicFrameLocks noChangeAspect="1"/>
          </p:cNvGraphicFramePr>
          <p:nvPr/>
        </p:nvGraphicFramePr>
        <p:xfrm>
          <a:off x="3505200" y="2057400"/>
          <a:ext cx="18621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方程式" r:id="rId3" imgW="710891" imgH="203112" progId="Equation.3">
                  <p:embed/>
                </p:oleObj>
              </mc:Choice>
              <mc:Fallback>
                <p:oleObj name="方程式" r:id="rId3" imgW="710891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18621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6" name="Group 12"/>
          <p:cNvGrpSpPr>
            <a:grpSpLocks/>
          </p:cNvGrpSpPr>
          <p:nvPr/>
        </p:nvGrpSpPr>
        <p:grpSpPr bwMode="auto">
          <a:xfrm>
            <a:off x="5181600" y="3124200"/>
            <a:ext cx="3276600" cy="457200"/>
            <a:chOff x="3120" y="2160"/>
            <a:chExt cx="2064" cy="288"/>
          </a:xfrm>
        </p:grpSpPr>
        <p:grpSp>
          <p:nvGrpSpPr>
            <p:cNvPr id="8218" name="Group 13"/>
            <p:cNvGrpSpPr>
              <a:grpSpLocks/>
            </p:cNvGrpSpPr>
            <p:nvPr/>
          </p:nvGrpSpPr>
          <p:grpSpPr bwMode="auto">
            <a:xfrm>
              <a:off x="3648" y="2160"/>
              <a:ext cx="1536" cy="288"/>
              <a:chOff x="816" y="2160"/>
              <a:chExt cx="1536" cy="288"/>
            </a:xfrm>
          </p:grpSpPr>
          <p:sp>
            <p:nvSpPr>
              <p:cNvPr id="8220" name="Rectangle 14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8221" name="Rectangle 15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8222" name="Rectangle 16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8223" name="Rectangle 17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8219" name="Text Box 18"/>
            <p:cNvSpPr txBox="1">
              <a:spLocks noChangeArrowheads="1"/>
            </p:cNvSpPr>
            <p:nvPr/>
          </p:nvSpPr>
          <p:spPr bwMode="auto">
            <a:xfrm>
              <a:off x="3120" y="220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A=-5</a:t>
              </a:r>
            </a:p>
          </p:txBody>
        </p:sp>
      </p:grpSp>
      <p:grpSp>
        <p:nvGrpSpPr>
          <p:cNvPr id="16403" name="Group 19"/>
          <p:cNvGrpSpPr>
            <a:grpSpLocks/>
          </p:cNvGrpSpPr>
          <p:nvPr/>
        </p:nvGrpSpPr>
        <p:grpSpPr bwMode="auto">
          <a:xfrm>
            <a:off x="5486400" y="4191000"/>
            <a:ext cx="2971800" cy="457200"/>
            <a:chOff x="3312" y="2688"/>
            <a:chExt cx="1872" cy="288"/>
          </a:xfrm>
        </p:grpSpPr>
        <p:grpSp>
          <p:nvGrpSpPr>
            <p:cNvPr id="8212" name="Group 20"/>
            <p:cNvGrpSpPr>
              <a:grpSpLocks/>
            </p:cNvGrpSpPr>
            <p:nvPr/>
          </p:nvGrpSpPr>
          <p:grpSpPr bwMode="auto">
            <a:xfrm>
              <a:off x="3648" y="2688"/>
              <a:ext cx="1536" cy="288"/>
              <a:chOff x="816" y="2160"/>
              <a:chExt cx="1536" cy="288"/>
            </a:xfrm>
          </p:grpSpPr>
          <p:sp>
            <p:nvSpPr>
              <p:cNvPr id="8214" name="Rectangle 21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8215" name="Rectangle 22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8216" name="Rectangle 23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8217" name="Rectangle 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aphicFrame>
          <p:nvGraphicFramePr>
            <p:cNvPr id="8213" name="Object 25"/>
            <p:cNvGraphicFramePr>
              <a:graphicFrameLocks noChangeAspect="1"/>
            </p:cNvGraphicFramePr>
            <p:nvPr/>
          </p:nvGraphicFramePr>
          <p:xfrm>
            <a:off x="3312" y="2736"/>
            <a:ext cx="16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方程式" r:id="rId5" imgW="152268" imgH="203024" progId="Equation.3">
                    <p:embed/>
                  </p:oleObj>
                </mc:Choice>
                <mc:Fallback>
                  <p:oleObj name="方程式" r:id="rId5" imgW="152268" imgH="20302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736"/>
                          <a:ext cx="16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10" name="Group 26"/>
          <p:cNvGrpSpPr>
            <a:grpSpLocks/>
          </p:cNvGrpSpPr>
          <p:nvPr/>
        </p:nvGrpSpPr>
        <p:grpSpPr bwMode="auto">
          <a:xfrm>
            <a:off x="4800600" y="5181600"/>
            <a:ext cx="3657600" cy="457200"/>
            <a:chOff x="2880" y="3216"/>
            <a:chExt cx="2304" cy="288"/>
          </a:xfrm>
        </p:grpSpPr>
        <p:grpSp>
          <p:nvGrpSpPr>
            <p:cNvPr id="8206" name="Group 27"/>
            <p:cNvGrpSpPr>
              <a:grpSpLocks/>
            </p:cNvGrpSpPr>
            <p:nvPr/>
          </p:nvGrpSpPr>
          <p:grpSpPr bwMode="auto">
            <a:xfrm>
              <a:off x="3648" y="3216"/>
              <a:ext cx="1536" cy="288"/>
              <a:chOff x="816" y="2160"/>
              <a:chExt cx="1536" cy="288"/>
            </a:xfrm>
          </p:grpSpPr>
          <p:sp>
            <p:nvSpPr>
              <p:cNvPr id="8208" name="Rectangle 28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8209" name="Rectangle 29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8210" name="Rectangle 30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8211" name="Rectangle 31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aphicFrame>
          <p:nvGraphicFramePr>
            <p:cNvPr id="8207" name="Object 32"/>
            <p:cNvGraphicFramePr>
              <a:graphicFrameLocks noChangeAspect="1"/>
            </p:cNvGraphicFramePr>
            <p:nvPr/>
          </p:nvGraphicFramePr>
          <p:xfrm>
            <a:off x="2880" y="3278"/>
            <a:ext cx="7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方程式" r:id="rId7" imgW="698197" imgH="203112" progId="Equation.3">
                    <p:embed/>
                  </p:oleObj>
                </mc:Choice>
                <mc:Fallback>
                  <p:oleObj name="方程式" r:id="rId7" imgW="698197" imgH="20311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78"/>
                          <a:ext cx="72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7" name="AutoShape 33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6418" name="AutoShape 34"/>
          <p:cNvSpPr>
            <a:spLocks noChangeArrowheads="1"/>
          </p:cNvSpPr>
          <p:nvPr/>
        </p:nvSpPr>
        <p:spPr bwMode="auto">
          <a:xfrm>
            <a:off x="7010400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205" name="Text Box 35"/>
          <p:cNvSpPr txBox="1">
            <a:spLocks noChangeArrowheads="1"/>
          </p:cNvSpPr>
          <p:nvPr/>
        </p:nvSpPr>
        <p:spPr bwMode="auto">
          <a:xfrm>
            <a:off x="685800" y="47244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+5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 animBg="1"/>
      <p:bldP spid="164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do subtraction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 adder with 2’s complement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Method to do subtraction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Rule:</a:t>
            </a:r>
          </a:p>
          <a:p>
            <a:pPr eaLnBrk="1" hangingPunct="1"/>
            <a:r>
              <a:rPr lang="en-US" altLang="zh-TW" smtClean="0"/>
              <a:t>Example: A=5, B=3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667000" y="20574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方程式" r:id="rId3" imgW="1752600" imgH="241300" progId="Equation.3">
                  <p:embed/>
                </p:oleObj>
              </mc:Choice>
              <mc:Fallback>
                <p:oleObj name="方程式" r:id="rId3" imgW="1752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685800" y="3505200"/>
            <a:ext cx="3657600" cy="2514600"/>
            <a:chOff x="432" y="2208"/>
            <a:chExt cx="2304" cy="1584"/>
          </a:xfrm>
        </p:grpSpPr>
        <p:grpSp>
          <p:nvGrpSpPr>
            <p:cNvPr id="10270" name="Group 6"/>
            <p:cNvGrpSpPr>
              <a:grpSpLocks/>
            </p:cNvGrpSpPr>
            <p:nvPr/>
          </p:nvGrpSpPr>
          <p:grpSpPr bwMode="auto">
            <a:xfrm>
              <a:off x="672" y="2208"/>
              <a:ext cx="2064" cy="288"/>
              <a:chOff x="3120" y="2160"/>
              <a:chExt cx="2064" cy="288"/>
            </a:xfrm>
          </p:grpSpPr>
          <p:grpSp>
            <p:nvGrpSpPr>
              <p:cNvPr id="10287" name="Group 7"/>
              <p:cNvGrpSpPr>
                <a:grpSpLocks/>
              </p:cNvGrpSpPr>
              <p:nvPr/>
            </p:nvGrpSpPr>
            <p:grpSpPr bwMode="auto">
              <a:xfrm>
                <a:off x="3648" y="2160"/>
                <a:ext cx="1536" cy="288"/>
                <a:chOff x="816" y="2160"/>
                <a:chExt cx="1536" cy="288"/>
              </a:xfrm>
            </p:grpSpPr>
            <p:sp>
              <p:nvSpPr>
                <p:cNvPr id="10289" name="Rectangle 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0290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0291" name="Rectangle 10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0292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10288" name="Text Box 12"/>
              <p:cNvSpPr txBox="1">
                <a:spLocks noChangeArrowheads="1"/>
              </p:cNvSpPr>
              <p:nvPr/>
            </p:nvSpPr>
            <p:spPr bwMode="auto">
              <a:xfrm>
                <a:off x="3120" y="2208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B=3</a:t>
                </a:r>
              </a:p>
            </p:txBody>
          </p:sp>
        </p:grpSp>
        <p:grpSp>
          <p:nvGrpSpPr>
            <p:cNvPr id="10271" name="Group 13"/>
            <p:cNvGrpSpPr>
              <a:grpSpLocks/>
            </p:cNvGrpSpPr>
            <p:nvPr/>
          </p:nvGrpSpPr>
          <p:grpSpPr bwMode="auto">
            <a:xfrm>
              <a:off x="864" y="2880"/>
              <a:ext cx="1872" cy="288"/>
              <a:chOff x="3312" y="2688"/>
              <a:chExt cx="1872" cy="288"/>
            </a:xfrm>
          </p:grpSpPr>
          <p:grpSp>
            <p:nvGrpSpPr>
              <p:cNvPr id="10281" name="Group 14"/>
              <p:cNvGrpSpPr>
                <a:grpSpLocks/>
              </p:cNvGrpSpPr>
              <p:nvPr/>
            </p:nvGrpSpPr>
            <p:grpSpPr bwMode="auto">
              <a:xfrm>
                <a:off x="3648" y="2688"/>
                <a:ext cx="1536" cy="288"/>
                <a:chOff x="816" y="2160"/>
                <a:chExt cx="1536" cy="288"/>
              </a:xfrm>
            </p:grpSpPr>
            <p:sp>
              <p:nvSpPr>
                <p:cNvPr id="10283" name="Rectangle 15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0284" name="Rectangle 16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0285" name="Rectangle 17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0286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aphicFrame>
            <p:nvGraphicFramePr>
              <p:cNvPr id="10282" name="Object 19"/>
              <p:cNvGraphicFramePr>
                <a:graphicFrameLocks noChangeAspect="1"/>
              </p:cNvGraphicFramePr>
              <p:nvPr/>
            </p:nvGraphicFramePr>
            <p:xfrm>
              <a:off x="3312" y="2736"/>
              <a:ext cx="16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4" name="方程式" r:id="rId5" imgW="152268" imgH="203024" progId="Equation.3">
                      <p:embed/>
                    </p:oleObj>
                  </mc:Choice>
                  <mc:Fallback>
                    <p:oleObj name="方程式" r:id="rId5" imgW="152268" imgH="203024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736"/>
                            <a:ext cx="169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2" name="Group 20"/>
            <p:cNvGrpSpPr>
              <a:grpSpLocks/>
            </p:cNvGrpSpPr>
            <p:nvPr/>
          </p:nvGrpSpPr>
          <p:grpSpPr bwMode="auto">
            <a:xfrm>
              <a:off x="432" y="3504"/>
              <a:ext cx="2304" cy="288"/>
              <a:chOff x="2880" y="3216"/>
              <a:chExt cx="2304" cy="288"/>
            </a:xfrm>
          </p:grpSpPr>
          <p:grpSp>
            <p:nvGrpSpPr>
              <p:cNvPr id="10275" name="Group 21"/>
              <p:cNvGrpSpPr>
                <a:grpSpLocks/>
              </p:cNvGrpSpPr>
              <p:nvPr/>
            </p:nvGrpSpPr>
            <p:grpSpPr bwMode="auto">
              <a:xfrm>
                <a:off x="3648" y="3216"/>
                <a:ext cx="1536" cy="288"/>
                <a:chOff x="816" y="2160"/>
                <a:chExt cx="1536" cy="288"/>
              </a:xfrm>
            </p:grpSpPr>
            <p:sp>
              <p:nvSpPr>
                <p:cNvPr id="10277" name="Rectangle 2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0278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0279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0280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aphicFrame>
            <p:nvGraphicFramePr>
              <p:cNvPr id="10276" name="Object 26"/>
              <p:cNvGraphicFramePr>
                <a:graphicFrameLocks noChangeAspect="1"/>
              </p:cNvGraphicFramePr>
              <p:nvPr/>
            </p:nvGraphicFramePr>
            <p:xfrm>
              <a:off x="2880" y="3278"/>
              <a:ext cx="72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5" name="方程式" r:id="rId7" imgW="698197" imgH="203112" progId="Equation.3">
                      <p:embed/>
                    </p:oleObj>
                  </mc:Choice>
                  <mc:Fallback>
                    <p:oleObj name="方程式" r:id="rId7" imgW="698197" imgH="203112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278"/>
                            <a:ext cx="72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73" name="AutoShape 27"/>
            <p:cNvSpPr>
              <a:spLocks noChangeArrowheads="1"/>
            </p:cNvSpPr>
            <p:nvPr/>
          </p:nvSpPr>
          <p:spPr bwMode="auto">
            <a:xfrm>
              <a:off x="1776" y="2592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0274" name="AutoShape 28"/>
            <p:cNvSpPr>
              <a:spLocks noChangeArrowheads="1"/>
            </p:cNvSpPr>
            <p:nvPr/>
          </p:nvSpPr>
          <p:spPr bwMode="auto">
            <a:xfrm>
              <a:off x="1824" y="3264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18461" name="Group 29"/>
          <p:cNvGrpSpPr>
            <a:grpSpLocks/>
          </p:cNvGrpSpPr>
          <p:nvPr/>
        </p:nvGrpSpPr>
        <p:grpSpPr bwMode="auto">
          <a:xfrm>
            <a:off x="5791200" y="3048000"/>
            <a:ext cx="3048000" cy="2590800"/>
            <a:chOff x="3648" y="1920"/>
            <a:chExt cx="1920" cy="1632"/>
          </a:xfrm>
        </p:grpSpPr>
        <p:grpSp>
          <p:nvGrpSpPr>
            <p:cNvPr id="10248" name="Group 30"/>
            <p:cNvGrpSpPr>
              <a:grpSpLocks/>
            </p:cNvGrpSpPr>
            <p:nvPr/>
          </p:nvGrpSpPr>
          <p:grpSpPr bwMode="auto">
            <a:xfrm>
              <a:off x="3984" y="1920"/>
              <a:ext cx="1536" cy="537"/>
              <a:chOff x="336" y="2199"/>
              <a:chExt cx="1536" cy="537"/>
            </a:xfrm>
          </p:grpSpPr>
          <p:grpSp>
            <p:nvGrpSpPr>
              <p:cNvPr id="10264" name="Group 31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10266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026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0268" name="Rectangle 3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0269" name="Rectangle 3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10265" name="Text Box 36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A=5</a:t>
                </a:r>
              </a:p>
            </p:txBody>
          </p:sp>
        </p:grpSp>
        <p:grpSp>
          <p:nvGrpSpPr>
            <p:cNvPr id="10249" name="Group 37"/>
            <p:cNvGrpSpPr>
              <a:grpSpLocks/>
            </p:cNvGrpSpPr>
            <p:nvPr/>
          </p:nvGrpSpPr>
          <p:grpSpPr bwMode="auto">
            <a:xfrm>
              <a:off x="3984" y="2544"/>
              <a:ext cx="1536" cy="537"/>
              <a:chOff x="336" y="2199"/>
              <a:chExt cx="1536" cy="537"/>
            </a:xfrm>
          </p:grpSpPr>
          <p:grpSp>
            <p:nvGrpSpPr>
              <p:cNvPr id="10258" name="Group 38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10260" name="Rectangle 39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0261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0262" name="Rectangle 41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0263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10259" name="Text Box 43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-B=-3</a:t>
                </a:r>
              </a:p>
            </p:txBody>
          </p:sp>
        </p:grpSp>
        <p:sp>
          <p:nvSpPr>
            <p:cNvPr id="10250" name="Text Box 4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10251" name="Line 45"/>
            <p:cNvSpPr>
              <a:spLocks noChangeShapeType="1"/>
            </p:cNvSpPr>
            <p:nvPr/>
          </p:nvSpPr>
          <p:spPr bwMode="auto">
            <a:xfrm>
              <a:off x="3648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252" name="Group 46"/>
            <p:cNvGrpSpPr>
              <a:grpSpLocks/>
            </p:cNvGrpSpPr>
            <p:nvPr/>
          </p:nvGrpSpPr>
          <p:grpSpPr bwMode="auto">
            <a:xfrm>
              <a:off x="3984" y="3264"/>
              <a:ext cx="1536" cy="288"/>
              <a:chOff x="816" y="2160"/>
              <a:chExt cx="1536" cy="288"/>
            </a:xfrm>
          </p:grpSpPr>
          <p:sp>
            <p:nvSpPr>
              <p:cNvPr id="10254" name="Rectangle 4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0255" name="Rectangle 4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10256" name="Rectangle 4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257" name="Rectangle 5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10253" name="Text Box 51"/>
            <p:cNvSpPr txBox="1">
              <a:spLocks noChangeArrowheads="1"/>
            </p:cNvSpPr>
            <p:nvPr/>
          </p:nvSpPr>
          <p:spPr bwMode="auto">
            <a:xfrm>
              <a:off x="3696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808080"/>
                  </a:solidFill>
                </a:rPr>
                <a:t>1</a:t>
              </a:r>
            </a:p>
          </p:txBody>
        </p:sp>
      </p:grp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6689725" y="57769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A-B=2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Method to do subtraction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Rule:</a:t>
            </a:r>
          </a:p>
          <a:p>
            <a:pPr eaLnBrk="1" hangingPunct="1"/>
            <a:r>
              <a:rPr lang="en-US" altLang="zh-TW" smtClean="0"/>
              <a:t>Example: A=3, B=5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667000" y="20574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方程式" r:id="rId3" imgW="1752600" imgH="241300" progId="Equation.3">
                  <p:embed/>
                </p:oleObj>
              </mc:Choice>
              <mc:Fallback>
                <p:oleObj name="方程式" r:id="rId3" imgW="1752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685800" y="3505200"/>
            <a:ext cx="3657600" cy="2514600"/>
            <a:chOff x="432" y="2208"/>
            <a:chExt cx="2304" cy="1584"/>
          </a:xfrm>
        </p:grpSpPr>
        <p:grpSp>
          <p:nvGrpSpPr>
            <p:cNvPr id="11294" name="Group 6"/>
            <p:cNvGrpSpPr>
              <a:grpSpLocks/>
            </p:cNvGrpSpPr>
            <p:nvPr/>
          </p:nvGrpSpPr>
          <p:grpSpPr bwMode="auto">
            <a:xfrm>
              <a:off x="672" y="2208"/>
              <a:ext cx="2064" cy="288"/>
              <a:chOff x="3120" y="2160"/>
              <a:chExt cx="2064" cy="288"/>
            </a:xfrm>
          </p:grpSpPr>
          <p:grpSp>
            <p:nvGrpSpPr>
              <p:cNvPr id="11311" name="Group 7"/>
              <p:cNvGrpSpPr>
                <a:grpSpLocks/>
              </p:cNvGrpSpPr>
              <p:nvPr/>
            </p:nvGrpSpPr>
            <p:grpSpPr bwMode="auto">
              <a:xfrm>
                <a:off x="3648" y="2160"/>
                <a:ext cx="1536" cy="288"/>
                <a:chOff x="816" y="2160"/>
                <a:chExt cx="1536" cy="288"/>
              </a:xfrm>
            </p:grpSpPr>
            <p:sp>
              <p:nvSpPr>
                <p:cNvPr id="11313" name="Rectangle 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1314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1315" name="Rectangle 10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1316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11312" name="Text Box 12"/>
              <p:cNvSpPr txBox="1">
                <a:spLocks noChangeArrowheads="1"/>
              </p:cNvSpPr>
              <p:nvPr/>
            </p:nvSpPr>
            <p:spPr bwMode="auto">
              <a:xfrm>
                <a:off x="3120" y="2208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B=5</a:t>
                </a:r>
              </a:p>
            </p:txBody>
          </p:sp>
        </p:grpSp>
        <p:grpSp>
          <p:nvGrpSpPr>
            <p:cNvPr id="11295" name="Group 13"/>
            <p:cNvGrpSpPr>
              <a:grpSpLocks/>
            </p:cNvGrpSpPr>
            <p:nvPr/>
          </p:nvGrpSpPr>
          <p:grpSpPr bwMode="auto">
            <a:xfrm>
              <a:off x="864" y="2880"/>
              <a:ext cx="1872" cy="288"/>
              <a:chOff x="3312" y="2688"/>
              <a:chExt cx="1872" cy="288"/>
            </a:xfrm>
          </p:grpSpPr>
          <p:grpSp>
            <p:nvGrpSpPr>
              <p:cNvPr id="11305" name="Group 14"/>
              <p:cNvGrpSpPr>
                <a:grpSpLocks/>
              </p:cNvGrpSpPr>
              <p:nvPr/>
            </p:nvGrpSpPr>
            <p:grpSpPr bwMode="auto">
              <a:xfrm>
                <a:off x="3648" y="2688"/>
                <a:ext cx="1536" cy="288"/>
                <a:chOff x="816" y="2160"/>
                <a:chExt cx="1536" cy="288"/>
              </a:xfrm>
            </p:grpSpPr>
            <p:sp>
              <p:nvSpPr>
                <p:cNvPr id="11307" name="Rectangle 15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13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1309" name="Rectangle 17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1310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aphicFrame>
            <p:nvGraphicFramePr>
              <p:cNvPr id="11306" name="Object 19"/>
              <p:cNvGraphicFramePr>
                <a:graphicFrameLocks noChangeAspect="1"/>
              </p:cNvGraphicFramePr>
              <p:nvPr/>
            </p:nvGraphicFramePr>
            <p:xfrm>
              <a:off x="3312" y="2736"/>
              <a:ext cx="16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8" name="方程式" r:id="rId5" imgW="152268" imgH="203024" progId="Equation.3">
                      <p:embed/>
                    </p:oleObj>
                  </mc:Choice>
                  <mc:Fallback>
                    <p:oleObj name="方程式" r:id="rId5" imgW="152268" imgH="203024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736"/>
                            <a:ext cx="169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96" name="Group 20"/>
            <p:cNvGrpSpPr>
              <a:grpSpLocks/>
            </p:cNvGrpSpPr>
            <p:nvPr/>
          </p:nvGrpSpPr>
          <p:grpSpPr bwMode="auto">
            <a:xfrm>
              <a:off x="432" y="3504"/>
              <a:ext cx="2304" cy="288"/>
              <a:chOff x="2880" y="3216"/>
              <a:chExt cx="2304" cy="288"/>
            </a:xfrm>
          </p:grpSpPr>
          <p:grpSp>
            <p:nvGrpSpPr>
              <p:cNvPr id="11299" name="Group 21"/>
              <p:cNvGrpSpPr>
                <a:grpSpLocks/>
              </p:cNvGrpSpPr>
              <p:nvPr/>
            </p:nvGrpSpPr>
            <p:grpSpPr bwMode="auto">
              <a:xfrm>
                <a:off x="3648" y="3216"/>
                <a:ext cx="1536" cy="288"/>
                <a:chOff x="816" y="2160"/>
                <a:chExt cx="1536" cy="288"/>
              </a:xfrm>
            </p:grpSpPr>
            <p:sp>
              <p:nvSpPr>
                <p:cNvPr id="11301" name="Rectangle 2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1302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1303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1304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aphicFrame>
            <p:nvGraphicFramePr>
              <p:cNvPr id="11300" name="Object 26"/>
              <p:cNvGraphicFramePr>
                <a:graphicFrameLocks noChangeAspect="1"/>
              </p:cNvGraphicFramePr>
              <p:nvPr/>
            </p:nvGraphicFramePr>
            <p:xfrm>
              <a:off x="2880" y="3278"/>
              <a:ext cx="72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9" name="方程式" r:id="rId7" imgW="698197" imgH="203112" progId="Equation.3">
                      <p:embed/>
                    </p:oleObj>
                  </mc:Choice>
                  <mc:Fallback>
                    <p:oleObj name="方程式" r:id="rId7" imgW="698197" imgH="203112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278"/>
                            <a:ext cx="72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97" name="AutoShape 27"/>
            <p:cNvSpPr>
              <a:spLocks noChangeArrowheads="1"/>
            </p:cNvSpPr>
            <p:nvPr/>
          </p:nvSpPr>
          <p:spPr bwMode="auto">
            <a:xfrm>
              <a:off x="1776" y="2592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298" name="AutoShape 28"/>
            <p:cNvSpPr>
              <a:spLocks noChangeArrowheads="1"/>
            </p:cNvSpPr>
            <p:nvPr/>
          </p:nvSpPr>
          <p:spPr bwMode="auto">
            <a:xfrm>
              <a:off x="1824" y="3264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pSp>
        <p:nvGrpSpPr>
          <p:cNvPr id="19485" name="Group 29"/>
          <p:cNvGrpSpPr>
            <a:grpSpLocks/>
          </p:cNvGrpSpPr>
          <p:nvPr/>
        </p:nvGrpSpPr>
        <p:grpSpPr bwMode="auto">
          <a:xfrm>
            <a:off x="5791200" y="3048000"/>
            <a:ext cx="3048000" cy="2590800"/>
            <a:chOff x="3648" y="1920"/>
            <a:chExt cx="1920" cy="1632"/>
          </a:xfrm>
        </p:grpSpPr>
        <p:grpSp>
          <p:nvGrpSpPr>
            <p:cNvPr id="11272" name="Group 30"/>
            <p:cNvGrpSpPr>
              <a:grpSpLocks/>
            </p:cNvGrpSpPr>
            <p:nvPr/>
          </p:nvGrpSpPr>
          <p:grpSpPr bwMode="auto">
            <a:xfrm>
              <a:off x="3984" y="1920"/>
              <a:ext cx="1536" cy="537"/>
              <a:chOff x="336" y="2199"/>
              <a:chExt cx="1536" cy="537"/>
            </a:xfrm>
          </p:grpSpPr>
          <p:grpSp>
            <p:nvGrpSpPr>
              <p:cNvPr id="11288" name="Group 31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11290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1291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1292" name="Rectangle 3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129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11289" name="Text Box 36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A=3</a:t>
                </a:r>
              </a:p>
            </p:txBody>
          </p:sp>
        </p:grpSp>
        <p:grpSp>
          <p:nvGrpSpPr>
            <p:cNvPr id="11273" name="Group 37"/>
            <p:cNvGrpSpPr>
              <a:grpSpLocks/>
            </p:cNvGrpSpPr>
            <p:nvPr/>
          </p:nvGrpSpPr>
          <p:grpSpPr bwMode="auto">
            <a:xfrm>
              <a:off x="3984" y="2544"/>
              <a:ext cx="1536" cy="537"/>
              <a:chOff x="336" y="2199"/>
              <a:chExt cx="1536" cy="537"/>
            </a:xfrm>
          </p:grpSpPr>
          <p:grpSp>
            <p:nvGrpSpPr>
              <p:cNvPr id="11282" name="Group 38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11284" name="Rectangle 39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1285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11286" name="Rectangle 41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11287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11283" name="Text Box 43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-B=-5</a:t>
                </a:r>
              </a:p>
            </p:txBody>
          </p:sp>
        </p:grpSp>
        <p:sp>
          <p:nvSpPr>
            <p:cNvPr id="11274" name="Text Box 4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11275" name="Line 45"/>
            <p:cNvSpPr>
              <a:spLocks noChangeShapeType="1"/>
            </p:cNvSpPr>
            <p:nvPr/>
          </p:nvSpPr>
          <p:spPr bwMode="auto">
            <a:xfrm>
              <a:off x="3648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276" name="Group 46"/>
            <p:cNvGrpSpPr>
              <a:grpSpLocks/>
            </p:cNvGrpSpPr>
            <p:nvPr/>
          </p:nvGrpSpPr>
          <p:grpSpPr bwMode="auto">
            <a:xfrm>
              <a:off x="3984" y="3264"/>
              <a:ext cx="1536" cy="288"/>
              <a:chOff x="816" y="2160"/>
              <a:chExt cx="1536" cy="288"/>
            </a:xfrm>
          </p:grpSpPr>
          <p:sp>
            <p:nvSpPr>
              <p:cNvPr id="11278" name="Rectangle 4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1279" name="Rectangle 4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1280" name="Rectangle 4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1281" name="Rectangle 5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11277" name="Text Box 51"/>
            <p:cNvSpPr txBox="1">
              <a:spLocks noChangeArrowheads="1"/>
            </p:cNvSpPr>
            <p:nvPr/>
          </p:nvSpPr>
          <p:spPr bwMode="auto">
            <a:xfrm>
              <a:off x="3696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808080"/>
                  </a:solidFill>
                </a:rPr>
                <a:t>0</a:t>
              </a:r>
            </a:p>
          </p:txBody>
        </p:sp>
      </p:grp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6689725" y="5776913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A-B=-2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8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35</TotalTime>
  <Words>478</Words>
  <Application>Microsoft Office PowerPoint</Application>
  <PresentationFormat>如螢幕大小 (4:3)</PresentationFormat>
  <Paragraphs>179</Paragraphs>
  <Slides>23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Microsoft 方程式編輯器 3.0</vt:lpstr>
      <vt:lpstr>MSDraw.Drawing.8.2</vt:lpstr>
      <vt:lpstr>Signed Number Representation</vt:lpstr>
      <vt:lpstr>Two’s complement representation of signed number</vt:lpstr>
      <vt:lpstr>Signed number representation (2’s complement)</vt:lpstr>
      <vt:lpstr>Signed number representation (2’s complement)</vt:lpstr>
      <vt:lpstr>Signed number representation (2’s complement)</vt:lpstr>
      <vt:lpstr>Signed number representation (2’s complement)</vt:lpstr>
      <vt:lpstr>How to do subtraction</vt:lpstr>
      <vt:lpstr>Method to do subtraction</vt:lpstr>
      <vt:lpstr>Method to do subtraction</vt:lpstr>
      <vt:lpstr>Summary: Rule of thumb</vt:lpstr>
      <vt:lpstr>Mathematics</vt:lpstr>
      <vt:lpstr>2’s complement representation: the vector formulation</vt:lpstr>
      <vt:lpstr>Show: -A=~A+1</vt:lpstr>
      <vt:lpstr>Remark</vt:lpstr>
      <vt:lpstr>In-Class Exercise</vt:lpstr>
      <vt:lpstr>Appendix: Some legacy results on signed number representation</vt:lpstr>
      <vt:lpstr>Signed-Magnitude Representation</vt:lpstr>
      <vt:lpstr>Biased Representations</vt:lpstr>
      <vt:lpstr>Complement Representations</vt:lpstr>
      <vt:lpstr>Two’s-Complement Numbers</vt:lpstr>
      <vt:lpstr>One’s-Complement Number Representation</vt:lpstr>
      <vt:lpstr>Why 2’s-Complement Is the Universal Choice</vt:lpstr>
      <vt:lpstr>Think by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12</cp:revision>
  <cp:lastPrinted>1601-01-01T00:00:00Z</cp:lastPrinted>
  <dcterms:created xsi:type="dcterms:W3CDTF">2010-03-10T15:00:57Z</dcterms:created>
  <dcterms:modified xsi:type="dcterms:W3CDTF">2018-03-26T18:49:43Z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