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54F5D8-7CF8-4C3A-AC1B-575C708D07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06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C89A-A4AF-427D-AAF1-966F5B87C3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41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3778C-D16B-48A7-8C47-D086A06A55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433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2F97-4AE1-4384-95FF-ED6BE3E45E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360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7B595-3F6E-4D02-880A-C6886D1517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59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4CF2-6565-423F-BEC2-D30543F261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7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C4E27-4110-485C-86E5-497D06D868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862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38299-D0A7-4DE1-9CD7-1D01797E7E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229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CAC2E-A6E2-4908-A41B-729AD26538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379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912A-727B-4F29-8DF0-3745D364AE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325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89149-0E29-436F-8DFF-6F7F36BED0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486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4F9C167-F3F2-4DEB-A3A8-7296860B16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Free Addition with Redundant Number System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457200"/>
            <a:ext cx="3788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02 </a:t>
            </a:r>
            <a:r>
              <a:rPr lang="en-US" altLang="zh-TW" sz="3600" u="sng" dirty="0"/>
              <a:t>(Part 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radix r=10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mtClean="0"/>
              <a:t>(11, 9, 17, 10, 12, 18) stands for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81000" y="3124200"/>
          <a:ext cx="8458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方程式" r:id="rId3" imgW="3962400" imgH="203200" progId="Equation.3">
                  <p:embed/>
                </p:oleObj>
              </mc:Choice>
              <mc:Fallback>
                <p:oleObj name="方程式" r:id="rId3" imgW="3962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8458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radix r=2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mtClean="0"/>
              <a:t>(1,1,2,0,2,0) stands for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33400" y="3200400"/>
          <a:ext cx="815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方程式" r:id="rId3" imgW="3429000" imgH="228600" progId="Equation.3">
                  <p:embed/>
                </p:oleObj>
              </mc:Choice>
              <mc:Fallback>
                <p:oleObj name="方程式" r:id="rId3" imgW="3429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8153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Digit Conversion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convert the strange representation to normal 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method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Given: </a:t>
            </a:r>
          </a:p>
          <a:p>
            <a:pPr eaLnBrk="1" hangingPunct="1"/>
            <a:r>
              <a:rPr lang="en-US" altLang="zh-TW" smtClean="0"/>
              <a:t>examine each bit </a:t>
            </a:r>
            <a:r>
              <a:rPr lang="en-US" altLang="zh-TW" i="1" smtClean="0"/>
              <a:t>i</a:t>
            </a:r>
            <a:r>
              <a:rPr lang="en-US" altLang="zh-TW" smtClean="0"/>
              <a:t> from 0 to </a:t>
            </a:r>
            <a:r>
              <a:rPr lang="en-US" altLang="zh-TW" i="1" smtClean="0"/>
              <a:t>N</a:t>
            </a:r>
            <a:r>
              <a:rPr lang="en-US" altLang="zh-TW" smtClean="0"/>
              <a:t>-1 (right to left)</a:t>
            </a:r>
          </a:p>
          <a:p>
            <a:pPr eaLnBrk="1" hangingPunct="1"/>
            <a:r>
              <a:rPr lang="en-US" altLang="zh-TW" smtClean="0"/>
              <a:t>for each digit 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at bit </a:t>
            </a:r>
            <a:r>
              <a:rPr lang="en-US" altLang="zh-TW" i="1" smtClean="0"/>
              <a:t>i</a:t>
            </a:r>
            <a:r>
              <a:rPr lang="en-US" altLang="zh-TW" smtClean="0"/>
              <a:t>:</a:t>
            </a:r>
          </a:p>
          <a:p>
            <a:pPr lvl="1" eaLnBrk="1" hangingPunct="1"/>
            <a:r>
              <a:rPr lang="en-US" altLang="zh-TW" smtClean="0"/>
              <a:t>rewrite for conversion:</a:t>
            </a:r>
          </a:p>
          <a:p>
            <a:pPr lvl="1" eaLnBrk="1" hangingPunct="1"/>
            <a:r>
              <a:rPr lang="en-US" altLang="zh-TW" smtClean="0"/>
              <a:t>carry in: </a:t>
            </a:r>
          </a:p>
          <a:p>
            <a:pPr eaLnBrk="1" hangingPunct="1"/>
            <a:r>
              <a:rPr lang="en-US" altLang="zh-TW" smtClean="0"/>
              <a:t>the result: 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410200" y="4267200"/>
          <a:ext cx="1752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方程式" r:id="rId3" imgW="850900" imgH="228600" progId="Equation.3">
                  <p:embed/>
                </p:oleObj>
              </mc:Choice>
              <mc:Fallback>
                <p:oleObj name="方程式" r:id="rId3" imgW="850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67200"/>
                        <a:ext cx="1752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352800" y="4724400"/>
          <a:ext cx="1905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方程式" r:id="rId5" imgW="901309" imgH="228501" progId="Equation.3">
                  <p:embed/>
                </p:oleObj>
              </mc:Choice>
              <mc:Fallback>
                <p:oleObj name="方程式" r:id="rId5" imgW="90130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24400"/>
                        <a:ext cx="1905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352800" y="5257800"/>
          <a:ext cx="3200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方程式" r:id="rId7" imgW="1181100" imgH="228600" progId="Equation.3">
                  <p:embed/>
                </p:oleObj>
              </mc:Choice>
              <mc:Fallback>
                <p:oleObj name="方程式" r:id="rId7" imgW="1181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57800"/>
                        <a:ext cx="32004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971800" y="2057400"/>
          <a:ext cx="2286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方程式" r:id="rId9" imgW="1193800" imgH="228600" progId="Equation.3">
                  <p:embed/>
                </p:oleObj>
              </mc:Choice>
              <mc:Fallback>
                <p:oleObj name="方程式" r:id="rId9" imgW="1193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57400"/>
                        <a:ext cx="2286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7391400" y="4343400"/>
          <a:ext cx="137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方程式" r:id="rId11" imgW="800100" imgH="228600" progId="Equation.3">
                  <p:embed/>
                </p:oleObj>
              </mc:Choice>
              <mc:Fallback>
                <p:oleObj name="方程式" r:id="rId11" imgW="800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1371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radix r=10</a:t>
            </a:r>
          </a:p>
        </p:txBody>
      </p:sp>
      <p:grpSp>
        <p:nvGrpSpPr>
          <p:cNvPr id="16387" name="Group 11"/>
          <p:cNvGrpSpPr>
            <a:grpSpLocks/>
          </p:cNvGrpSpPr>
          <p:nvPr/>
        </p:nvGrpSpPr>
        <p:grpSpPr bwMode="auto">
          <a:xfrm>
            <a:off x="304800" y="2133600"/>
            <a:ext cx="8686800" cy="3109913"/>
            <a:chOff x="192" y="1344"/>
            <a:chExt cx="5472" cy="1959"/>
          </a:xfrm>
        </p:grpSpPr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192" y="1344"/>
              <a:ext cx="5472" cy="1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Example 3.1: 	</a:t>
              </a: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Convert from digit set [0, 18] to [0, 9] in radix 10</a:t>
              </a:r>
              <a:endParaRPr kumimoji="0" lang="en-US" altLang="zh-TW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17	10	12	18    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18 = 10 (carry 1) + 8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17	10	13	  8    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13 = 10 (carry 1) + 3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17	11	  3	  8    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11 = 10 (carry 1) + 1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18 = 10 (carry 1) + 8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10	  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10 = 10 (carry 1) + 0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12	  0	  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12 = 10 (carry 1) + 2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1	  2	  0	  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Answer;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						all digits in [0, 9]</a:t>
              </a:r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3696" y="172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3120" y="191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2544" y="210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1968" y="229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3" name="Oval 9"/>
            <p:cNvSpPr>
              <a:spLocks noChangeArrowheads="1"/>
            </p:cNvSpPr>
            <p:nvPr/>
          </p:nvSpPr>
          <p:spPr bwMode="auto">
            <a:xfrm>
              <a:off x="1392" y="248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816" y="268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radix r=10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04800" y="2133600"/>
            <a:ext cx="8686800" cy="3109913"/>
            <a:chOff x="192" y="1344"/>
            <a:chExt cx="5472" cy="1959"/>
          </a:xfrm>
        </p:grpSpPr>
        <p:sp>
          <p:nvSpPr>
            <p:cNvPr id="17416" name="Text Box 4"/>
            <p:cNvSpPr txBox="1">
              <a:spLocks noChangeArrowheads="1"/>
            </p:cNvSpPr>
            <p:nvPr/>
          </p:nvSpPr>
          <p:spPr bwMode="auto">
            <a:xfrm>
              <a:off x="192" y="1344"/>
              <a:ext cx="5472" cy="1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Example 3.1: 	</a:t>
              </a: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Convert from digit set [0, 18] to [0, 9] in radix 10</a:t>
              </a:r>
              <a:endParaRPr kumimoji="0" lang="en-US" altLang="zh-TW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17	10	12	18    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18 = 10 (carry 1) + 8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17	10	13	  8    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13 = 10 (carry 1) + 3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17	11	  3	  8    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11 = 10 (carry 1) + 1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18 = 10 (carry 1) + 8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10	  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10 = 10 (carry 1) + 0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12	  0	  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12 = 10 (carry 1) + 2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1	  2	  0	  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Answer;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						all digits in [0, 9]</a:t>
              </a:r>
            </a:p>
          </p:txBody>
        </p:sp>
        <p:sp>
          <p:nvSpPr>
            <p:cNvPr id="17417" name="Oval 5"/>
            <p:cNvSpPr>
              <a:spLocks noChangeArrowheads="1"/>
            </p:cNvSpPr>
            <p:nvPr/>
          </p:nvSpPr>
          <p:spPr bwMode="auto">
            <a:xfrm>
              <a:off x="3696" y="172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18" name="Oval 6"/>
            <p:cNvSpPr>
              <a:spLocks noChangeArrowheads="1"/>
            </p:cNvSpPr>
            <p:nvPr/>
          </p:nvSpPr>
          <p:spPr bwMode="auto">
            <a:xfrm>
              <a:off x="3120" y="191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19" name="Oval 7"/>
            <p:cNvSpPr>
              <a:spLocks noChangeArrowheads="1"/>
            </p:cNvSpPr>
            <p:nvPr/>
          </p:nvSpPr>
          <p:spPr bwMode="auto">
            <a:xfrm>
              <a:off x="2544" y="210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0" name="Oval 8"/>
            <p:cNvSpPr>
              <a:spLocks noChangeArrowheads="1"/>
            </p:cNvSpPr>
            <p:nvPr/>
          </p:nvSpPr>
          <p:spPr bwMode="auto">
            <a:xfrm>
              <a:off x="1968" y="229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1" name="Oval 9"/>
            <p:cNvSpPr>
              <a:spLocks noChangeArrowheads="1"/>
            </p:cNvSpPr>
            <p:nvPr/>
          </p:nvSpPr>
          <p:spPr bwMode="auto">
            <a:xfrm>
              <a:off x="1392" y="248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2" name="Oval 10"/>
            <p:cNvSpPr>
              <a:spLocks noChangeArrowheads="1"/>
            </p:cNvSpPr>
            <p:nvPr/>
          </p:nvSpPr>
          <p:spPr bwMode="auto">
            <a:xfrm>
              <a:off x="816" y="268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5791200" y="2667000"/>
            <a:ext cx="5334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5334000" y="2971800"/>
            <a:ext cx="4572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029200" y="2590800"/>
            <a:ext cx="6032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/>
      <p:bldP spid="27660" grpId="0" animBg="1"/>
      <p:bldP spid="27661" grpId="0" animBg="1"/>
      <p:bldP spid="276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radix r=10</a:t>
            </a:r>
          </a:p>
        </p:txBody>
      </p:sp>
      <p:sp>
        <p:nvSpPr>
          <p:cNvPr id="1843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21336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checking: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304800" y="2133600"/>
            <a:ext cx="8686800" cy="3109913"/>
            <a:chOff x="192" y="1344"/>
            <a:chExt cx="5472" cy="1959"/>
          </a:xfrm>
        </p:grpSpPr>
        <p:sp>
          <p:nvSpPr>
            <p:cNvPr id="18438" name="Text Box 4"/>
            <p:cNvSpPr txBox="1">
              <a:spLocks noChangeArrowheads="1"/>
            </p:cNvSpPr>
            <p:nvPr/>
          </p:nvSpPr>
          <p:spPr bwMode="auto">
            <a:xfrm>
              <a:off x="192" y="1344"/>
              <a:ext cx="5472" cy="1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Example 3.1: 	</a:t>
              </a: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Convert from digit set [0, 18] to [0, 9] in radix 10</a:t>
              </a:r>
              <a:endParaRPr kumimoji="0" lang="en-US" altLang="zh-TW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17	10	12	18    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18 = 10 (carry 1) + 8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17	10	13	  8    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13 = 10 (carry 1) + 3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17	11	  3	  8    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11 = 10 (carry 1) + 1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  9	18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18 = 10 (carry 1) + 8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11	10	  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10 = 10 (carry 1) + 0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12	  0	  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12 = 10 (carry 1) + 2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1	  2	  0	  8	  1	  3	  8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Answer;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						all digits in [0, 9]</a:t>
              </a:r>
            </a:p>
          </p:txBody>
        </p:sp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3696" y="172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120" y="191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2544" y="210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1968" y="229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1392" y="248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44" name="Oval 10"/>
            <p:cNvSpPr>
              <a:spLocks noChangeArrowheads="1"/>
            </p:cNvSpPr>
            <p:nvPr/>
          </p:nvSpPr>
          <p:spPr bwMode="auto">
            <a:xfrm>
              <a:off x="816" y="268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18437" name="Object 12"/>
          <p:cNvGraphicFramePr>
            <a:graphicFrameLocks noChangeAspect="1"/>
          </p:cNvGraphicFramePr>
          <p:nvPr/>
        </p:nvGraphicFramePr>
        <p:xfrm>
          <a:off x="304800" y="6096000"/>
          <a:ext cx="8458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方程式" r:id="rId3" imgW="3962400" imgH="203200" progId="Equation.3">
                  <p:embed/>
                </p:oleObj>
              </mc:Choice>
              <mc:Fallback>
                <p:oleObj name="方程式" r:id="rId3" imgW="39624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0"/>
                        <a:ext cx="8458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radix r=2</a:t>
            </a:r>
          </a:p>
        </p:txBody>
      </p:sp>
      <p:sp>
        <p:nvSpPr>
          <p:cNvPr id="1945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5638800"/>
            <a:ext cx="22098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checking:</a:t>
            </a:r>
          </a:p>
        </p:txBody>
      </p:sp>
      <p:grpSp>
        <p:nvGrpSpPr>
          <p:cNvPr id="19460" name="Group 9"/>
          <p:cNvGrpSpPr>
            <a:grpSpLocks/>
          </p:cNvGrpSpPr>
          <p:nvPr/>
        </p:nvGrpSpPr>
        <p:grpSpPr bwMode="auto">
          <a:xfrm>
            <a:off x="228600" y="2667000"/>
            <a:ext cx="8915400" cy="2774950"/>
            <a:chOff x="144" y="1680"/>
            <a:chExt cx="5616" cy="1748"/>
          </a:xfrm>
        </p:grpSpPr>
        <p:sp>
          <p:nvSpPr>
            <p:cNvPr id="19463" name="Text Box 4"/>
            <p:cNvSpPr txBox="1">
              <a:spLocks noChangeArrowheads="1"/>
            </p:cNvSpPr>
            <p:nvPr/>
          </p:nvSpPr>
          <p:spPr bwMode="auto">
            <a:xfrm>
              <a:off x="144" y="1680"/>
              <a:ext cx="5616" cy="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Example 3.2: 	</a:t>
              </a: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Convert from digit set [0, 2] to [0, 1] in radix 2</a:t>
              </a:r>
              <a:endParaRPr kumimoji="0" lang="en-US" altLang="zh-TW" sz="20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  1	  1	  2	  0	  2	  0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 = 2 (carry 1) + 0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  1	  1	  2	  1	  0	  0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 = 2 (carry 1) + 0</a:t>
              </a: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  1	  2	  0	  1	  0	  0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 = 2 (carry 1) + 0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  2	  0	  0	  1	  0	  0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2 = 2 (carry 1) + 0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1	  0	  0	  0	  1	  0	  0	</a:t>
              </a: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Answer; 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						all digits in [0, 1]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TW" sz="1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9464" name="Oval 5"/>
            <p:cNvSpPr>
              <a:spLocks noChangeArrowheads="1"/>
            </p:cNvSpPr>
            <p:nvPr/>
          </p:nvSpPr>
          <p:spPr bwMode="auto">
            <a:xfrm>
              <a:off x="3072" y="20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1920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1344" y="244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graphicFrame>
        <p:nvGraphicFramePr>
          <p:cNvPr id="19461" name="Object 11"/>
          <p:cNvGraphicFramePr>
            <a:graphicFrameLocks noChangeAspect="1"/>
          </p:cNvGraphicFramePr>
          <p:nvPr/>
        </p:nvGraphicFramePr>
        <p:xfrm>
          <a:off x="2362200" y="5791200"/>
          <a:ext cx="6324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方程式" r:id="rId3" imgW="3429000" imgH="228600" progId="Equation.3">
                  <p:embed/>
                </p:oleObj>
              </mc:Choice>
              <mc:Fallback>
                <p:oleObj name="方程式" r:id="rId3" imgW="3429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91200"/>
                        <a:ext cx="6324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Oval 12"/>
          <p:cNvSpPr>
            <a:spLocks noChangeArrowheads="1"/>
          </p:cNvSpPr>
          <p:nvPr/>
        </p:nvSpPr>
        <p:spPr bwMode="auto">
          <a:xfrm>
            <a:off x="3962400" y="3581400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convert to normal representation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Ex1: (radix r=2)</a:t>
            </a:r>
          </a:p>
          <a:p>
            <a:pPr lvl="1" eaLnBrk="1" hangingPunct="1"/>
            <a:r>
              <a:rPr lang="en-US" altLang="zh-TW" smtClean="0"/>
              <a:t>(0, 3, 2, 1,)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Ex2: (radix r=10)</a:t>
            </a:r>
          </a:p>
          <a:p>
            <a:pPr lvl="1" eaLnBrk="1" hangingPunct="1"/>
            <a:r>
              <a:rPr lang="en-US" altLang="zh-TW" smtClean="0"/>
              <a:t>(7, 12, 8,15)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I have to study this?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Show you how to design efficient hardware with mathematics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math: redundant number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hardware: carry-free addition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Your Exercise: R=A+B+C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A, B, C: n-bit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compute R in (n+1) times FA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 strange number system?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 smtClean="0"/>
              <a:t>fast addition without carry!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28600" y="3352800"/>
            <a:ext cx="8610600" cy="1738313"/>
            <a:chOff x="144" y="2400"/>
            <a:chExt cx="5424" cy="1095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36" y="2400"/>
              <a:ext cx="5232" cy="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5	  7	  8	  2	  4	 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	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6	  2	  9	  3	  8	  9	Operand digits in [0, 9]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––––––––––––––––––––––––––––––––––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11	  9	17	  5	12	18         Position sums in [0, 18]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44" y="2640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adder design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with performance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24585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24586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24587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24588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4582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4583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4584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1: addition for bit 0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25607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25611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25612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25613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08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5609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5610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25605" name="AutoShape 13"/>
          <p:cNvSpPr>
            <a:spLocks noChangeArrowheads="1"/>
          </p:cNvSpPr>
          <p:nvPr/>
        </p:nvSpPr>
        <p:spPr bwMode="auto">
          <a:xfrm>
            <a:off x="6705600" y="2819400"/>
            <a:ext cx="381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5606" name="Text Box 1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1: addition for bit 0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26637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26641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26642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26643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26644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6639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26629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6630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31" name="AutoShape 15"/>
          <p:cNvSpPr>
            <a:spLocks noChangeArrowheads="1"/>
          </p:cNvSpPr>
          <p:nvPr/>
        </p:nvSpPr>
        <p:spPr bwMode="auto">
          <a:xfrm>
            <a:off x="6781800" y="2971800"/>
            <a:ext cx="228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6632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26633" name="Text Box 17"/>
          <p:cNvSpPr txBox="1">
            <a:spLocks noChangeArrowheads="1"/>
          </p:cNvSpPr>
          <p:nvPr/>
        </p:nvSpPr>
        <p:spPr bwMode="auto">
          <a:xfrm>
            <a:off x="7010400" y="2057400"/>
            <a:ext cx="1071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C[1]</a:t>
            </a:r>
          </a:p>
        </p:txBody>
      </p:sp>
      <p:sp>
        <p:nvSpPr>
          <p:cNvPr id="26634" name="Line 18"/>
          <p:cNvSpPr>
            <a:spLocks noChangeShapeType="1"/>
          </p:cNvSpPr>
          <p:nvPr/>
        </p:nvSpPr>
        <p:spPr bwMode="auto">
          <a:xfrm flipH="1">
            <a:off x="6705600" y="2362200"/>
            <a:ext cx="4572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Text Box 19"/>
          <p:cNvSpPr txBox="1">
            <a:spLocks noChangeArrowheads="1"/>
          </p:cNvSpPr>
          <p:nvPr/>
        </p:nvSpPr>
        <p:spPr bwMode="auto">
          <a:xfrm>
            <a:off x="5334000" y="44958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S[0]</a:t>
            </a:r>
          </a:p>
        </p:txBody>
      </p:sp>
      <p:sp>
        <p:nvSpPr>
          <p:cNvPr id="26636" name="Line 20"/>
          <p:cNvSpPr>
            <a:spLocks noChangeShapeType="1"/>
          </p:cNvSpPr>
          <p:nvPr/>
        </p:nvSpPr>
        <p:spPr bwMode="auto">
          <a:xfrm flipV="1">
            <a:off x="6324600" y="4267200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27657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27661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27662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27663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27664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7654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7655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56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28683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28687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28688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28689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28690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684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8685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8686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28677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8678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8679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28681" name="Text Box 17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8682" name="Text Box 18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 2: addition for bit 1 with carry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29711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29715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29716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29717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29718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9712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29713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29714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29701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9702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9703" name="Text Box 15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sp>
        <p:nvSpPr>
          <p:cNvPr id="29704" name="Text Box 16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9705" name="Text Box 17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9706" name="Text Box 18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9707" name="Text Box 19"/>
          <p:cNvSpPr txBox="1">
            <a:spLocks noChangeArrowheads="1"/>
          </p:cNvSpPr>
          <p:nvPr/>
        </p:nvSpPr>
        <p:spPr bwMode="auto">
          <a:xfrm>
            <a:off x="4648200" y="2590800"/>
            <a:ext cx="1071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Carry C[2]</a:t>
            </a:r>
          </a:p>
        </p:txBody>
      </p:sp>
      <p:sp>
        <p:nvSpPr>
          <p:cNvPr id="29708" name="Line 20"/>
          <p:cNvSpPr>
            <a:spLocks noChangeShapeType="1"/>
          </p:cNvSpPr>
          <p:nvPr/>
        </p:nvSpPr>
        <p:spPr bwMode="auto">
          <a:xfrm flipV="1">
            <a:off x="5791200" y="2743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9" name="Text Box 21"/>
          <p:cNvSpPr txBox="1">
            <a:spLocks noChangeArrowheads="1"/>
          </p:cNvSpPr>
          <p:nvPr/>
        </p:nvSpPr>
        <p:spPr bwMode="auto">
          <a:xfrm>
            <a:off x="5257800" y="43434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Sum S[1]</a:t>
            </a:r>
          </a:p>
        </p:txBody>
      </p:sp>
      <p:sp>
        <p:nvSpPr>
          <p:cNvPr id="29710" name="Line 22"/>
          <p:cNvSpPr>
            <a:spLocks noChangeShapeType="1"/>
          </p:cNvSpPr>
          <p:nvPr/>
        </p:nvSpPr>
        <p:spPr bwMode="auto">
          <a:xfrm flipV="1">
            <a:off x="6248400" y="4191000"/>
            <a:ext cx="381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a computer performs binary addition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smtClean="0"/>
              <a:t>repeat the procedure and we get the result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}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30728" name="Group 6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30732" name="Text Box 7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0  1  1  0</a:t>
                </a:r>
              </a:p>
            </p:txBody>
          </p:sp>
          <p:sp>
            <p:nvSpPr>
              <p:cNvPr id="30733" name="Text Box 8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0  0  1  1</a:t>
                </a:r>
              </a:p>
            </p:txBody>
          </p:sp>
          <p:sp>
            <p:nvSpPr>
              <p:cNvPr id="30734" name="Text Box 9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+)</a:t>
                </a:r>
              </a:p>
            </p:txBody>
          </p:sp>
          <p:sp>
            <p:nvSpPr>
              <p:cNvPr id="30735" name="Line 10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0729" name="Text Box 11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0730" name="Text Box 12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0731" name="Text Box 13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sp>
        <p:nvSpPr>
          <p:cNvPr id="30726" name="Text Box 14"/>
          <p:cNvSpPr txBox="1">
            <a:spLocks noChangeArrowheads="1"/>
          </p:cNvSpPr>
          <p:nvPr/>
        </p:nvSpPr>
        <p:spPr bwMode="auto">
          <a:xfrm>
            <a:off x="6096000" y="3886200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1  0   0  1</a:t>
            </a:r>
          </a:p>
        </p:txBody>
      </p:sp>
      <p:sp>
        <p:nvSpPr>
          <p:cNvPr id="30727" name="AutoShape 15"/>
          <p:cNvSpPr>
            <a:spLocks noChangeArrowheads="1"/>
          </p:cNvSpPr>
          <p:nvPr/>
        </p:nvSpPr>
        <p:spPr bwMode="auto">
          <a:xfrm>
            <a:off x="2286000" y="5257800"/>
            <a:ext cx="5334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So, what’s the basic cell for the addition?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 Adder:</a:t>
            </a:r>
            <a:br>
              <a:rPr lang="en-US" altLang="zh-TW" smtClean="0"/>
            </a:br>
            <a:r>
              <a:rPr lang="en-US" altLang="zh-TW" smtClean="0"/>
              <a:t>the basic component for an adder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combinational circuit doing the following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perform addition for a bit </a:t>
            </a:r>
            <a:r>
              <a:rPr lang="en-US" altLang="zh-TW" sz="2800" i="1" smtClean="0"/>
              <a:t>i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31820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31831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1832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33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34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35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36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821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2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X</a:t>
              </a:r>
            </a:p>
          </p:txBody>
        </p:sp>
        <p:sp>
          <p:nvSpPr>
            <p:cNvPr id="31823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4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Y</a:t>
              </a:r>
            </a:p>
          </p:txBody>
        </p:sp>
        <p:sp>
          <p:nvSpPr>
            <p:cNvPr id="31825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31826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7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8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1829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31830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49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31765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31815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16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17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18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19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31766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31810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11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12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813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14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31767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31805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6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807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8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9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31768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31800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801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802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803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804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31769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31795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96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97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98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99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grpSp>
          <p:nvGrpSpPr>
            <p:cNvPr id="31770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31790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91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92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93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94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31771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31785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86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87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  <p:sp>
            <p:nvSpPr>
              <p:cNvPr id="31788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89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grpSp>
          <p:nvGrpSpPr>
            <p:cNvPr id="31772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31780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81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82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83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1784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</p:grpSp>
        <p:sp>
          <p:nvSpPr>
            <p:cNvPr id="31773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4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5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31776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31777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1778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  <p:sp>
          <p:nvSpPr>
            <p:cNvPr id="31779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  <p:grpSp>
        <p:nvGrpSpPr>
          <p:cNvPr id="31750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31751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31757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3176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3176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317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31764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1758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31759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31760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31752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31753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31754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55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31756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number representation as a vector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Full-adder implementation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2727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66800" y="5867400"/>
            <a:ext cx="77724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5.2	   (alternate version) Possible designs for a full-adder in terms of half-adders, logic gates, and CMOS transmission gates.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28600" y="223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28600" y="2660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Ripple-Carry Adder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33829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33898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3899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900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901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902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903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30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33892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3893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94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95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96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97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31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33886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3887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8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9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90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91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32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33880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3881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2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3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4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5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33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33874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33875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76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77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78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79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34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cxnSp>
          <p:nvCxnSpPr>
            <p:cNvPr id="33835" name="AutoShape 40"/>
            <p:cNvCxnSpPr>
              <a:cxnSpLocks noChangeShapeType="1"/>
              <a:stCxn id="33903" idx="0"/>
              <a:endCxn id="33893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6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7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8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3839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0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1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A[0]</a:t>
              </a:r>
            </a:p>
          </p:txBody>
        </p:sp>
        <p:sp>
          <p:nvSpPr>
            <p:cNvPr id="33842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3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B[0]</a:t>
              </a:r>
            </a:p>
          </p:txBody>
        </p:sp>
        <p:sp>
          <p:nvSpPr>
            <p:cNvPr id="33844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5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A[1]</a:t>
              </a:r>
            </a:p>
          </p:txBody>
        </p:sp>
        <p:sp>
          <p:nvSpPr>
            <p:cNvPr id="33846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7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B[1]</a:t>
              </a:r>
            </a:p>
          </p:txBody>
        </p:sp>
        <p:sp>
          <p:nvSpPr>
            <p:cNvPr id="33848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9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A[2]</a:t>
              </a:r>
            </a:p>
          </p:txBody>
        </p:sp>
        <p:sp>
          <p:nvSpPr>
            <p:cNvPr id="33850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1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B[2]</a:t>
              </a:r>
            </a:p>
          </p:txBody>
        </p:sp>
        <p:sp>
          <p:nvSpPr>
            <p:cNvPr id="33852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3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A[n-2]</a:t>
              </a:r>
            </a:p>
          </p:txBody>
        </p:sp>
        <p:sp>
          <p:nvSpPr>
            <p:cNvPr id="33854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5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B[n-2]</a:t>
              </a:r>
            </a:p>
          </p:txBody>
        </p:sp>
        <p:sp>
          <p:nvSpPr>
            <p:cNvPr id="33856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7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A[n-1]</a:t>
              </a:r>
            </a:p>
          </p:txBody>
        </p:sp>
        <p:sp>
          <p:nvSpPr>
            <p:cNvPr id="33858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9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B[n-1]</a:t>
              </a:r>
            </a:p>
          </p:txBody>
        </p:sp>
        <p:sp>
          <p:nvSpPr>
            <p:cNvPr id="33860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S[0]</a:t>
              </a:r>
            </a:p>
          </p:txBody>
        </p:sp>
        <p:sp>
          <p:nvSpPr>
            <p:cNvPr id="33861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2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S[1]</a:t>
              </a:r>
            </a:p>
          </p:txBody>
        </p:sp>
        <p:sp>
          <p:nvSpPr>
            <p:cNvPr id="33863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4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S[2]</a:t>
              </a:r>
            </a:p>
          </p:txBody>
        </p:sp>
        <p:sp>
          <p:nvSpPr>
            <p:cNvPr id="33865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6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S[n-2]</a:t>
              </a:r>
            </a:p>
          </p:txBody>
        </p:sp>
        <p:sp>
          <p:nvSpPr>
            <p:cNvPr id="33867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8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S[n-1]</a:t>
              </a:r>
            </a:p>
          </p:txBody>
        </p:sp>
        <p:sp>
          <p:nvSpPr>
            <p:cNvPr id="33869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0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1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3872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3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grpSp>
        <p:nvGrpSpPr>
          <p:cNvPr id="33796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33809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grpSp>
          <p:nvGrpSpPr>
            <p:cNvPr id="33810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33825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6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7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33828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33811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33821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2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23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33824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33812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33817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8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9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n</a:t>
                </a:r>
              </a:p>
            </p:txBody>
          </p:sp>
          <p:sp>
            <p:nvSpPr>
              <p:cNvPr id="33820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33813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4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5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33816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Cout</a:t>
              </a:r>
            </a:p>
          </p:txBody>
        </p:sp>
      </p:grpSp>
      <p:sp>
        <p:nvSpPr>
          <p:cNvPr id="33797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@(*)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{Cout, S} = A+B+Cin;</a:t>
            </a:r>
          </a:p>
        </p:txBody>
      </p:sp>
      <p:grpSp>
        <p:nvGrpSpPr>
          <p:cNvPr id="33798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33799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33801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3380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0  1  1  0</a:t>
                  </a:r>
                </a:p>
              </p:txBody>
            </p:sp>
            <p:sp>
              <p:nvSpPr>
                <p:cNvPr id="3380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0  0  1  1</a:t>
                  </a:r>
                </a:p>
              </p:txBody>
            </p:sp>
            <p:sp>
              <p:nvSpPr>
                <p:cNvPr id="3380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+)</a:t>
                  </a:r>
                </a:p>
              </p:txBody>
            </p:sp>
            <p:sp>
              <p:nvSpPr>
                <p:cNvPr id="33808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3802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33803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  <p:sp>
            <p:nvSpPr>
              <p:cNvPr id="33804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33800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1  0   0  1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Performance analysis for an adder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Path delay time</a:t>
            </a:r>
          </a:p>
        </p:txBody>
      </p:sp>
      <p:grpSp>
        <p:nvGrpSpPr>
          <p:cNvPr id="35843" name="Group 11"/>
          <p:cNvGrpSpPr>
            <a:grpSpLocks/>
          </p:cNvGrpSpPr>
          <p:nvPr/>
        </p:nvGrpSpPr>
        <p:grpSpPr bwMode="auto">
          <a:xfrm>
            <a:off x="762000" y="3429000"/>
            <a:ext cx="2376488" cy="869950"/>
            <a:chOff x="1392" y="1632"/>
            <a:chExt cx="1497" cy="548"/>
          </a:xfrm>
        </p:grpSpPr>
        <p:sp>
          <p:nvSpPr>
            <p:cNvPr id="35863" name="Rectangle 4"/>
            <p:cNvSpPr>
              <a:spLocks noChangeArrowheads="1"/>
            </p:cNvSpPr>
            <p:nvPr/>
          </p:nvSpPr>
          <p:spPr bwMode="auto">
            <a:xfrm>
              <a:off x="1920" y="1632"/>
              <a:ext cx="48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35864" name="Line 5"/>
            <p:cNvSpPr>
              <a:spLocks noChangeShapeType="1"/>
            </p:cNvSpPr>
            <p:nvPr/>
          </p:nvSpPr>
          <p:spPr bwMode="auto">
            <a:xfrm>
              <a:off x="1584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5" name="Text Box 6"/>
            <p:cNvSpPr txBox="1">
              <a:spLocks noChangeArrowheads="1"/>
            </p:cNvSpPr>
            <p:nvPr/>
          </p:nvSpPr>
          <p:spPr bwMode="auto">
            <a:xfrm>
              <a:off x="1392" y="168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5866" name="Line 7"/>
            <p:cNvSpPr>
              <a:spLocks noChangeShapeType="1"/>
            </p:cNvSpPr>
            <p:nvPr/>
          </p:nvSpPr>
          <p:spPr bwMode="auto">
            <a:xfrm>
              <a:off x="1584" y="20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7" name="Text Box 8"/>
            <p:cNvSpPr txBox="1">
              <a:spLocks noChangeArrowheads="1"/>
            </p:cNvSpPr>
            <p:nvPr/>
          </p:nvSpPr>
          <p:spPr bwMode="auto">
            <a:xfrm>
              <a:off x="1392" y="196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5868" name="Line 9"/>
            <p:cNvSpPr>
              <a:spLocks noChangeShapeType="1"/>
            </p:cNvSpPr>
            <p:nvPr/>
          </p:nvSpPr>
          <p:spPr bwMode="auto">
            <a:xfrm>
              <a:off x="2400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69" name="Text Box 10"/>
            <p:cNvSpPr txBox="1">
              <a:spLocks noChangeArrowheads="1"/>
            </p:cNvSpPr>
            <p:nvPr/>
          </p:nvSpPr>
          <p:spPr bwMode="auto">
            <a:xfrm>
              <a:off x="2688" y="17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pSp>
        <p:nvGrpSpPr>
          <p:cNvPr id="35844" name="Group 24"/>
          <p:cNvGrpSpPr>
            <a:grpSpLocks/>
          </p:cNvGrpSpPr>
          <p:nvPr/>
        </p:nvGrpSpPr>
        <p:grpSpPr bwMode="auto">
          <a:xfrm>
            <a:off x="3886200" y="2743200"/>
            <a:ext cx="4419600" cy="2057400"/>
            <a:chOff x="1344" y="2256"/>
            <a:chExt cx="2784" cy="1296"/>
          </a:xfrm>
        </p:grpSpPr>
        <p:grpSp>
          <p:nvGrpSpPr>
            <p:cNvPr id="35851" name="Group 14"/>
            <p:cNvGrpSpPr>
              <a:grpSpLocks/>
            </p:cNvGrpSpPr>
            <p:nvPr/>
          </p:nvGrpSpPr>
          <p:grpSpPr bwMode="auto">
            <a:xfrm>
              <a:off x="2832" y="2256"/>
              <a:ext cx="767" cy="212"/>
              <a:chOff x="2304" y="2439"/>
              <a:chExt cx="767" cy="212"/>
            </a:xfrm>
          </p:grpSpPr>
          <p:sp>
            <p:nvSpPr>
              <p:cNvPr id="35861" name="Line 12"/>
              <p:cNvSpPr>
                <a:spLocks noChangeShapeType="1"/>
              </p:cNvSpPr>
              <p:nvPr/>
            </p:nvSpPr>
            <p:spPr bwMode="auto">
              <a:xfrm>
                <a:off x="2304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2" name="Text Box 13"/>
              <p:cNvSpPr txBox="1">
                <a:spLocks noChangeArrowheads="1"/>
              </p:cNvSpPr>
              <p:nvPr/>
            </p:nvSpPr>
            <p:spPr bwMode="auto">
              <a:xfrm>
                <a:off x="2726" y="2439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5852" name="Text Box 15"/>
            <p:cNvSpPr txBox="1">
              <a:spLocks noChangeArrowheads="1"/>
            </p:cNvSpPr>
            <p:nvPr/>
          </p:nvSpPr>
          <p:spPr bwMode="auto">
            <a:xfrm>
              <a:off x="1344" y="264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35853" name="Text Box 16"/>
            <p:cNvSpPr txBox="1">
              <a:spLocks noChangeArrowheads="1"/>
            </p:cNvSpPr>
            <p:nvPr/>
          </p:nvSpPr>
          <p:spPr bwMode="auto">
            <a:xfrm>
              <a:off x="1344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35854" name="Text Box 17"/>
            <p:cNvSpPr txBox="1">
              <a:spLocks noChangeArrowheads="1"/>
            </p:cNvSpPr>
            <p:nvPr/>
          </p:nvSpPr>
          <p:spPr bwMode="auto">
            <a:xfrm>
              <a:off x="1344" y="3312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35855" name="AutoShape 18"/>
            <p:cNvSpPr>
              <a:spLocks noChangeArrowheads="1"/>
            </p:cNvSpPr>
            <p:nvPr/>
          </p:nvSpPr>
          <p:spPr bwMode="auto">
            <a:xfrm>
              <a:off x="1680" y="2592"/>
              <a:ext cx="96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35856" name="AutoShape 19"/>
            <p:cNvSpPr>
              <a:spLocks noChangeArrowheads="1"/>
            </p:cNvSpPr>
            <p:nvPr/>
          </p:nvSpPr>
          <p:spPr bwMode="auto">
            <a:xfrm>
              <a:off x="1680" y="2928"/>
              <a:ext cx="244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5</a:t>
              </a:r>
            </a:p>
          </p:txBody>
        </p:sp>
        <p:sp>
          <p:nvSpPr>
            <p:cNvPr id="35857" name="AutoShape 20"/>
            <p:cNvSpPr>
              <a:spLocks noChangeArrowheads="1"/>
            </p:cNvSpPr>
            <p:nvPr/>
          </p:nvSpPr>
          <p:spPr bwMode="auto">
            <a:xfrm>
              <a:off x="1680" y="3264"/>
              <a:ext cx="96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15</a:t>
              </a:r>
            </a:p>
          </p:txBody>
        </p:sp>
        <p:sp>
          <p:nvSpPr>
            <p:cNvPr id="35858" name="AutoShape 21"/>
            <p:cNvSpPr>
              <a:spLocks noChangeArrowheads="1"/>
            </p:cNvSpPr>
            <p:nvPr/>
          </p:nvSpPr>
          <p:spPr bwMode="auto">
            <a:xfrm>
              <a:off x="2640" y="2592"/>
              <a:ext cx="144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20</a:t>
              </a:r>
            </a:p>
          </p:txBody>
        </p:sp>
        <p:sp>
          <p:nvSpPr>
            <p:cNvPr id="35859" name="AutoShape 22"/>
            <p:cNvSpPr>
              <a:spLocks noChangeArrowheads="1"/>
            </p:cNvSpPr>
            <p:nvPr/>
          </p:nvSpPr>
          <p:spPr bwMode="auto">
            <a:xfrm>
              <a:off x="3168" y="3264"/>
              <a:ext cx="91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25</a:t>
              </a:r>
            </a:p>
          </p:txBody>
        </p:sp>
        <p:sp>
          <p:nvSpPr>
            <p:cNvPr id="35860" name="AutoShape 23"/>
            <p:cNvSpPr>
              <a:spLocks noChangeArrowheads="1"/>
            </p:cNvSpPr>
            <p:nvPr/>
          </p:nvSpPr>
          <p:spPr bwMode="auto">
            <a:xfrm>
              <a:off x="2640" y="3264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</a:t>
              </a:r>
            </a:p>
          </p:txBody>
        </p:sp>
      </p:grpSp>
      <p:sp>
        <p:nvSpPr>
          <p:cNvPr id="51227" name="AutoShape 27"/>
          <p:cNvSpPr>
            <a:spLocks noChangeArrowheads="1"/>
          </p:cNvSpPr>
          <p:nvPr/>
        </p:nvSpPr>
        <p:spPr bwMode="auto">
          <a:xfrm>
            <a:off x="4191000" y="3124200"/>
            <a:ext cx="2133600" cy="685800"/>
          </a:xfrm>
          <a:prstGeom prst="wedgeRoundRectCallout">
            <a:avLst>
              <a:gd name="adj1" fmla="val 40847"/>
              <a:gd name="adj2" fmla="val 11898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unstable signal value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943600" y="4800600"/>
            <a:ext cx="838200" cy="793750"/>
            <a:chOff x="3744" y="3024"/>
            <a:chExt cx="528" cy="500"/>
          </a:xfrm>
        </p:grpSpPr>
        <p:sp>
          <p:nvSpPr>
            <p:cNvPr id="35847" name="Line 28"/>
            <p:cNvSpPr>
              <a:spLocks noChangeShapeType="1"/>
            </p:cNvSpPr>
            <p:nvPr/>
          </p:nvSpPr>
          <p:spPr bwMode="auto">
            <a:xfrm>
              <a:off x="3744" y="302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8" name="Line 29"/>
            <p:cNvSpPr>
              <a:spLocks noChangeShapeType="1"/>
            </p:cNvSpPr>
            <p:nvPr/>
          </p:nvSpPr>
          <p:spPr bwMode="auto">
            <a:xfrm>
              <a:off x="4272" y="302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9" name="Line 30"/>
            <p:cNvSpPr>
              <a:spLocks noChangeShapeType="1"/>
            </p:cNvSpPr>
            <p:nvPr/>
          </p:nvSpPr>
          <p:spPr bwMode="auto">
            <a:xfrm>
              <a:off x="3744" y="3216"/>
              <a:ext cx="52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0" name="Text Box 31"/>
            <p:cNvSpPr txBox="1">
              <a:spLocks noChangeArrowheads="1"/>
            </p:cNvSpPr>
            <p:nvPr/>
          </p:nvSpPr>
          <p:spPr bwMode="auto">
            <a:xfrm>
              <a:off x="3792" y="3312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delay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Critical path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874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critical path: the longest path in a circuit</a:t>
            </a:r>
          </a:p>
          <a:p>
            <a:pPr eaLnBrk="1" hangingPunct="1"/>
            <a:r>
              <a:rPr lang="en-US" altLang="zh-TW" sz="2800" smtClean="0"/>
              <a:t>signal delay time proportional to the length of the critical path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95400" y="6172200"/>
            <a:ext cx="64008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5.5	    Critical path in a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-bit ripple-carry adder.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28600" y="3429000"/>
          <a:ext cx="86868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r:id="rId3" imgW="5381625" imgH="1485900" progId="MSDraw.Drawing.8.2">
                  <p:embed/>
                </p:oleObj>
              </mc:Choice>
              <mc:Fallback>
                <p:oleObj r:id="rId3" imgW="5381625" imgH="148590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8686800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efficient hardware with redundant number system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R=X+Y+Z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core problem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do R=X+Y+Z with (N+1) times FA delay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X, Y, Z: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-bit numbers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Remark: is this approach fast enough?</a:t>
            </a:r>
          </a:p>
        </p:txBody>
      </p:sp>
      <p:grpSp>
        <p:nvGrpSpPr>
          <p:cNvPr id="38916" name="Group 17"/>
          <p:cNvGrpSpPr>
            <a:grpSpLocks/>
          </p:cNvGrpSpPr>
          <p:nvPr/>
        </p:nvGrpSpPr>
        <p:grpSpPr bwMode="auto">
          <a:xfrm>
            <a:off x="4267200" y="3733800"/>
            <a:ext cx="1676400" cy="2760663"/>
            <a:chOff x="2698" y="2361"/>
            <a:chExt cx="1056" cy="1739"/>
          </a:xfrm>
        </p:grpSpPr>
        <p:sp>
          <p:nvSpPr>
            <p:cNvPr id="38917" name="Rectangle 4"/>
            <p:cNvSpPr>
              <a:spLocks noChangeArrowheads="1"/>
            </p:cNvSpPr>
            <p:nvPr/>
          </p:nvSpPr>
          <p:spPr bwMode="auto">
            <a:xfrm>
              <a:off x="2698" y="3465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3130" y="2841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38919" name="Line 6"/>
            <p:cNvSpPr>
              <a:spLocks noChangeShapeType="1"/>
            </p:cNvSpPr>
            <p:nvPr/>
          </p:nvSpPr>
          <p:spPr bwMode="auto">
            <a:xfrm>
              <a:off x="3466" y="31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 flipH="1">
              <a:off x="3082" y="332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1" name="Line 8"/>
            <p:cNvSpPr>
              <a:spLocks noChangeShapeType="1"/>
            </p:cNvSpPr>
            <p:nvPr/>
          </p:nvSpPr>
          <p:spPr bwMode="auto">
            <a:xfrm>
              <a:off x="3082" y="332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2" name="Line 9"/>
            <p:cNvSpPr>
              <a:spLocks noChangeShapeType="1"/>
            </p:cNvSpPr>
            <p:nvPr/>
          </p:nvSpPr>
          <p:spPr bwMode="auto">
            <a:xfrm>
              <a:off x="2890" y="2601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>
              <a:off x="3562" y="26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3370" y="26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>
              <a:off x="2986" y="380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26" name="Text Box 13"/>
            <p:cNvSpPr txBox="1">
              <a:spLocks noChangeArrowheads="1"/>
            </p:cNvSpPr>
            <p:nvPr/>
          </p:nvSpPr>
          <p:spPr bwMode="auto">
            <a:xfrm>
              <a:off x="3456" y="24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3264" y="240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38928" name="Text Box 15"/>
            <p:cNvSpPr txBox="1">
              <a:spLocks noChangeArrowheads="1"/>
            </p:cNvSpPr>
            <p:nvPr/>
          </p:nvSpPr>
          <p:spPr bwMode="auto">
            <a:xfrm>
              <a:off x="2794" y="2361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Z</a:t>
              </a: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2880" y="3888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the strange number system?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1411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fast addition without carry!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there will be </a:t>
            </a:r>
            <a:r>
              <a:rPr lang="en-US" altLang="zh-TW" sz="2800" smtClean="0">
                <a:solidFill>
                  <a:schemeClr val="hlink"/>
                </a:solidFill>
              </a:rPr>
              <a:t>no carry delay</a:t>
            </a:r>
            <a:r>
              <a:rPr lang="en-US" altLang="zh-TW" sz="2800" smtClean="0"/>
              <a:t> if we can accept the strange representation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04800" y="3962400"/>
            <a:ext cx="8610600" cy="1738313"/>
            <a:chOff x="144" y="2400"/>
            <a:chExt cx="5424" cy="1095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336" y="2400"/>
              <a:ext cx="5232" cy="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5	  7	  8	  2	  4	 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	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 6	  2	  9	  3	  8	  9	Operand digits in [0, 9]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 ––––––––––––––––––––––––––––––––––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11	  9	17	  5	12	18         Position sums in [0, 18]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	</a:t>
              </a:r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144" y="2640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2400">
                  <a:latin typeface="Arial" panose="020B0604020202020204" pitchFamily="34" charset="0"/>
                  <a:ea typeface="新細明體" panose="02020500000000000000" pitchFamily="18" charset="-120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save adder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carry-free addition on binary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free addition on binary numbers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914400" y="2362200"/>
            <a:ext cx="2971800" cy="2622550"/>
            <a:chOff x="576" y="1488"/>
            <a:chExt cx="1872" cy="1652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960" y="148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1    0     0     1    1    0    1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960" y="172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0    1     1     1    1    0    0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960" y="196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1    0     1     0    1    0    1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672" y="1968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576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960" y="2256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2    1     2     2    3    0    2</a:t>
              </a:r>
            </a:p>
          </p:txBody>
        </p:sp>
        <p:grpSp>
          <p:nvGrpSpPr>
            <p:cNvPr id="41994" name="Group 10"/>
            <p:cNvGrpSpPr>
              <a:grpSpLocks/>
            </p:cNvGrpSpPr>
            <p:nvPr/>
          </p:nvGrpSpPr>
          <p:grpSpPr bwMode="auto">
            <a:xfrm>
              <a:off x="768" y="2640"/>
              <a:ext cx="1588" cy="500"/>
              <a:chOff x="768" y="2640"/>
              <a:chExt cx="1588" cy="500"/>
            </a:xfrm>
          </p:grpSpPr>
          <p:sp>
            <p:nvSpPr>
              <p:cNvPr id="42002" name="Text Box 11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0    1     0     0    1    0    0</a:t>
                </a:r>
              </a:p>
            </p:txBody>
          </p:sp>
          <p:sp>
            <p:nvSpPr>
              <p:cNvPr id="42003" name="Text Box 12"/>
              <p:cNvSpPr txBox="1">
                <a:spLocks noChangeArrowheads="1"/>
              </p:cNvSpPr>
              <p:nvPr/>
            </p:nvSpPr>
            <p:spPr bwMode="auto">
              <a:xfrm>
                <a:off x="768" y="2928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1    0    1     1     1    0    1</a:t>
                </a:r>
              </a:p>
            </p:txBody>
          </p:sp>
          <p:sp>
            <p:nvSpPr>
              <p:cNvPr id="42004" name="Line 13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5" name="Line 14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6" name="Line 15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7" name="Line 16"/>
              <p:cNvSpPr>
                <a:spLocks noChangeShapeType="1"/>
              </p:cNvSpPr>
              <p:nvPr/>
            </p:nvSpPr>
            <p:spPr bwMode="auto">
              <a:xfrm flipH="1">
                <a:off x="148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8" name="Line 17"/>
              <p:cNvSpPr>
                <a:spLocks noChangeShapeType="1"/>
              </p:cNvSpPr>
              <p:nvPr/>
            </p:nvSpPr>
            <p:spPr bwMode="auto">
              <a:xfrm flipH="1">
                <a:off x="129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9" name="Line 18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0" name="Line 19"/>
              <p:cNvSpPr>
                <a:spLocks noChangeShapeType="1"/>
              </p:cNvSpPr>
              <p:nvPr/>
            </p:nvSpPr>
            <p:spPr bwMode="auto">
              <a:xfrm flipH="1">
                <a:off x="864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995" name="Line 20"/>
            <p:cNvSpPr>
              <a:spLocks noChangeShapeType="1"/>
            </p:cNvSpPr>
            <p:nvPr/>
          </p:nvSpPr>
          <p:spPr bwMode="auto">
            <a:xfrm>
              <a:off x="22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6" name="Line 21"/>
            <p:cNvSpPr>
              <a:spLocks noChangeShapeType="1"/>
            </p:cNvSpPr>
            <p:nvPr/>
          </p:nvSpPr>
          <p:spPr bwMode="auto">
            <a:xfrm>
              <a:off x="206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7" name="Line 22"/>
            <p:cNvSpPr>
              <a:spLocks noChangeShapeType="1"/>
            </p:cNvSpPr>
            <p:nvPr/>
          </p:nvSpPr>
          <p:spPr bwMode="auto">
            <a:xfrm>
              <a:off x="187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8" name="Line 23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9" name="Line 24"/>
            <p:cNvSpPr>
              <a:spLocks noChangeShapeType="1"/>
            </p:cNvSpPr>
            <p:nvPr/>
          </p:nvSpPr>
          <p:spPr bwMode="auto">
            <a:xfrm>
              <a:off x="144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0" name="Line 25"/>
            <p:cNvSpPr>
              <a:spLocks noChangeShapeType="1"/>
            </p:cNvSpPr>
            <p:nvPr/>
          </p:nvSpPr>
          <p:spPr bwMode="auto">
            <a:xfrm>
              <a:off x="124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1" name="Line 26"/>
            <p:cNvSpPr>
              <a:spLocks noChangeShapeType="1"/>
            </p:cNvSpPr>
            <p:nvPr/>
          </p:nvSpPr>
          <p:spPr bwMode="auto">
            <a:xfrm>
              <a:off x="100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General formula: radix-r number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number represented by a vector: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方程式" r:id="rId5" imgW="1066800" imgH="228600" progId="Equation.3">
                  <p:embed/>
                </p:oleObj>
              </mc:Choice>
              <mc:Fallback>
                <p:oleObj name="方程式" r:id="rId5" imgW="1066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方程式" r:id="rId7" imgW="2260600" imgH="431800" progId="Equation.3">
                  <p:embed/>
                </p:oleObj>
              </mc:Choice>
              <mc:Fallback>
                <p:oleObj name="方程式" r:id="rId7" imgW="2260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方程式" r:id="rId8" imgW="1066800" imgH="228600" progId="Equation.3">
                  <p:embed/>
                </p:oleObj>
              </mc:Choice>
              <mc:Fallback>
                <p:oleObj name="方程式" r:id="rId8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free addition on binary numbers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full adder for a bit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914400" y="3429000"/>
            <a:ext cx="2971800" cy="2622550"/>
            <a:chOff x="576" y="1488"/>
            <a:chExt cx="1872" cy="1652"/>
          </a:xfrm>
        </p:grpSpPr>
        <p:sp>
          <p:nvSpPr>
            <p:cNvPr id="43027" name="Text Box 5"/>
            <p:cNvSpPr txBox="1">
              <a:spLocks noChangeArrowheads="1"/>
            </p:cNvSpPr>
            <p:nvPr/>
          </p:nvSpPr>
          <p:spPr bwMode="auto">
            <a:xfrm>
              <a:off x="960" y="148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1    0     0     1    1    0    1</a:t>
              </a:r>
            </a:p>
          </p:txBody>
        </p:sp>
        <p:sp>
          <p:nvSpPr>
            <p:cNvPr id="43028" name="Text Box 6"/>
            <p:cNvSpPr txBox="1">
              <a:spLocks noChangeArrowheads="1"/>
            </p:cNvSpPr>
            <p:nvPr/>
          </p:nvSpPr>
          <p:spPr bwMode="auto">
            <a:xfrm>
              <a:off x="960" y="172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0    1     1     1    1    0    0</a:t>
              </a:r>
            </a:p>
          </p:txBody>
        </p:sp>
        <p:sp>
          <p:nvSpPr>
            <p:cNvPr id="43029" name="Text Box 7"/>
            <p:cNvSpPr txBox="1">
              <a:spLocks noChangeArrowheads="1"/>
            </p:cNvSpPr>
            <p:nvPr/>
          </p:nvSpPr>
          <p:spPr bwMode="auto">
            <a:xfrm>
              <a:off x="960" y="196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1    0     1     0    1    0    1</a:t>
              </a:r>
            </a:p>
          </p:txBody>
        </p:sp>
        <p:sp>
          <p:nvSpPr>
            <p:cNvPr id="43030" name="Text Box 8"/>
            <p:cNvSpPr txBox="1">
              <a:spLocks noChangeArrowheads="1"/>
            </p:cNvSpPr>
            <p:nvPr/>
          </p:nvSpPr>
          <p:spPr bwMode="auto">
            <a:xfrm>
              <a:off x="672" y="1968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43031" name="Line 9"/>
            <p:cNvSpPr>
              <a:spLocks noChangeShapeType="1"/>
            </p:cNvSpPr>
            <p:nvPr/>
          </p:nvSpPr>
          <p:spPr bwMode="auto">
            <a:xfrm>
              <a:off x="576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2" name="Text Box 10"/>
            <p:cNvSpPr txBox="1">
              <a:spLocks noChangeArrowheads="1"/>
            </p:cNvSpPr>
            <p:nvPr/>
          </p:nvSpPr>
          <p:spPr bwMode="auto">
            <a:xfrm>
              <a:off x="960" y="2256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2    1     2     2    3    0    2</a:t>
              </a:r>
            </a:p>
          </p:txBody>
        </p:sp>
        <p:grpSp>
          <p:nvGrpSpPr>
            <p:cNvPr id="43033" name="Group 11"/>
            <p:cNvGrpSpPr>
              <a:grpSpLocks/>
            </p:cNvGrpSpPr>
            <p:nvPr/>
          </p:nvGrpSpPr>
          <p:grpSpPr bwMode="auto">
            <a:xfrm>
              <a:off x="768" y="2640"/>
              <a:ext cx="1588" cy="500"/>
              <a:chOff x="768" y="2640"/>
              <a:chExt cx="1588" cy="500"/>
            </a:xfrm>
          </p:grpSpPr>
          <p:sp>
            <p:nvSpPr>
              <p:cNvPr id="43041" name="Text Box 12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0    1     0     0    1    0    0</a:t>
                </a:r>
              </a:p>
            </p:txBody>
          </p:sp>
          <p:sp>
            <p:nvSpPr>
              <p:cNvPr id="43042" name="Text Box 13"/>
              <p:cNvSpPr txBox="1">
                <a:spLocks noChangeArrowheads="1"/>
              </p:cNvSpPr>
              <p:nvPr/>
            </p:nvSpPr>
            <p:spPr bwMode="auto">
              <a:xfrm>
                <a:off x="768" y="2928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1    0    1     1     1    0    1</a:t>
                </a:r>
              </a:p>
            </p:txBody>
          </p:sp>
          <p:sp>
            <p:nvSpPr>
              <p:cNvPr id="43043" name="Line 14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44" name="Line 15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45" name="Line 16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46" name="Line 17"/>
              <p:cNvSpPr>
                <a:spLocks noChangeShapeType="1"/>
              </p:cNvSpPr>
              <p:nvPr/>
            </p:nvSpPr>
            <p:spPr bwMode="auto">
              <a:xfrm flipH="1">
                <a:off x="148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47" name="Line 18"/>
              <p:cNvSpPr>
                <a:spLocks noChangeShapeType="1"/>
              </p:cNvSpPr>
              <p:nvPr/>
            </p:nvSpPr>
            <p:spPr bwMode="auto">
              <a:xfrm flipH="1">
                <a:off x="129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48" name="Line 19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49" name="Line 20"/>
              <p:cNvSpPr>
                <a:spLocks noChangeShapeType="1"/>
              </p:cNvSpPr>
              <p:nvPr/>
            </p:nvSpPr>
            <p:spPr bwMode="auto">
              <a:xfrm flipH="1">
                <a:off x="864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3034" name="Line 21"/>
            <p:cNvSpPr>
              <a:spLocks noChangeShapeType="1"/>
            </p:cNvSpPr>
            <p:nvPr/>
          </p:nvSpPr>
          <p:spPr bwMode="auto">
            <a:xfrm>
              <a:off x="22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5" name="Line 22"/>
            <p:cNvSpPr>
              <a:spLocks noChangeShapeType="1"/>
            </p:cNvSpPr>
            <p:nvPr/>
          </p:nvSpPr>
          <p:spPr bwMode="auto">
            <a:xfrm>
              <a:off x="206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6" name="Line 23"/>
            <p:cNvSpPr>
              <a:spLocks noChangeShapeType="1"/>
            </p:cNvSpPr>
            <p:nvPr/>
          </p:nvSpPr>
          <p:spPr bwMode="auto">
            <a:xfrm>
              <a:off x="187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7" name="Line 24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8" name="Line 25"/>
            <p:cNvSpPr>
              <a:spLocks noChangeShapeType="1"/>
            </p:cNvSpPr>
            <p:nvPr/>
          </p:nvSpPr>
          <p:spPr bwMode="auto">
            <a:xfrm>
              <a:off x="144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9" name="Line 26"/>
            <p:cNvSpPr>
              <a:spLocks noChangeShapeType="1"/>
            </p:cNvSpPr>
            <p:nvPr/>
          </p:nvSpPr>
          <p:spPr bwMode="auto">
            <a:xfrm>
              <a:off x="124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0" name="Line 27"/>
            <p:cNvSpPr>
              <a:spLocks noChangeShapeType="1"/>
            </p:cNvSpPr>
            <p:nvPr/>
          </p:nvSpPr>
          <p:spPr bwMode="auto">
            <a:xfrm>
              <a:off x="100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13" name="AutoShape 28"/>
          <p:cNvSpPr>
            <a:spLocks noChangeArrowheads="1"/>
          </p:cNvSpPr>
          <p:nvPr/>
        </p:nvSpPr>
        <p:spPr bwMode="auto">
          <a:xfrm>
            <a:off x="3429000" y="3429000"/>
            <a:ext cx="3810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3014" name="AutoShape 29"/>
          <p:cNvSpPr>
            <a:spLocks noChangeArrowheads="1"/>
          </p:cNvSpPr>
          <p:nvPr/>
        </p:nvSpPr>
        <p:spPr bwMode="auto">
          <a:xfrm rot="2235438">
            <a:off x="3244850" y="5270500"/>
            <a:ext cx="4572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43015" name="Group 30"/>
          <p:cNvGrpSpPr>
            <a:grpSpLocks/>
          </p:cNvGrpSpPr>
          <p:nvPr/>
        </p:nvGrpSpPr>
        <p:grpSpPr bwMode="auto">
          <a:xfrm>
            <a:off x="6019800" y="3276600"/>
            <a:ext cx="1143000" cy="2165350"/>
            <a:chOff x="3264" y="1968"/>
            <a:chExt cx="720" cy="1364"/>
          </a:xfrm>
        </p:grpSpPr>
        <p:grpSp>
          <p:nvGrpSpPr>
            <p:cNvPr id="43016" name="Group 31"/>
            <p:cNvGrpSpPr>
              <a:grpSpLocks/>
            </p:cNvGrpSpPr>
            <p:nvPr/>
          </p:nvGrpSpPr>
          <p:grpSpPr bwMode="auto">
            <a:xfrm>
              <a:off x="3264" y="2208"/>
              <a:ext cx="720" cy="971"/>
              <a:chOff x="2976" y="1920"/>
              <a:chExt cx="720" cy="971"/>
            </a:xfrm>
          </p:grpSpPr>
          <p:sp>
            <p:nvSpPr>
              <p:cNvPr id="43019" name="Rectangle 32"/>
              <p:cNvSpPr>
                <a:spLocks noChangeArrowheads="1"/>
              </p:cNvSpPr>
              <p:nvPr/>
            </p:nvSpPr>
            <p:spPr bwMode="auto">
              <a:xfrm>
                <a:off x="2976" y="2160"/>
                <a:ext cx="72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(full adder)</a:t>
                </a:r>
              </a:p>
            </p:txBody>
          </p:sp>
          <p:sp>
            <p:nvSpPr>
              <p:cNvPr id="43020" name="Line 33"/>
              <p:cNvSpPr>
                <a:spLocks noChangeShapeType="1"/>
              </p:cNvSpPr>
              <p:nvPr/>
            </p:nvSpPr>
            <p:spPr bwMode="auto">
              <a:xfrm>
                <a:off x="3504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21" name="Line 34"/>
              <p:cNvSpPr>
                <a:spLocks noChangeShapeType="1"/>
              </p:cNvSpPr>
              <p:nvPr/>
            </p:nvSpPr>
            <p:spPr bwMode="auto">
              <a:xfrm>
                <a:off x="3312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22" name="Line 35"/>
              <p:cNvSpPr>
                <a:spLocks noChangeShapeType="1"/>
              </p:cNvSpPr>
              <p:nvPr/>
            </p:nvSpPr>
            <p:spPr bwMode="auto">
              <a:xfrm>
                <a:off x="3120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23" name="Line 36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24" name="Line 37"/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25" name="Text Box 38"/>
              <p:cNvSpPr txBox="1">
                <a:spLocks noChangeArrowheads="1"/>
              </p:cNvSpPr>
              <p:nvPr/>
            </p:nvSpPr>
            <p:spPr bwMode="auto">
              <a:xfrm>
                <a:off x="3062" y="267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43026" name="Text Box 39"/>
              <p:cNvSpPr txBox="1">
                <a:spLocks noChangeArrowheads="1"/>
              </p:cNvSpPr>
              <p:nvPr/>
            </p:nvSpPr>
            <p:spPr bwMode="auto">
              <a:xfrm>
                <a:off x="3302" y="267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43017" name="Text Box 40"/>
            <p:cNvSpPr txBox="1">
              <a:spLocks noChangeArrowheads="1"/>
            </p:cNvSpPr>
            <p:nvPr/>
          </p:nvSpPr>
          <p:spPr bwMode="auto">
            <a:xfrm>
              <a:off x="3408" y="1968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inputs</a:t>
              </a:r>
            </a:p>
          </p:txBody>
        </p:sp>
        <p:sp>
          <p:nvSpPr>
            <p:cNvPr id="43018" name="Text Box 41"/>
            <p:cNvSpPr txBox="1">
              <a:spLocks noChangeArrowheads="1"/>
            </p:cNvSpPr>
            <p:nvPr/>
          </p:nvSpPr>
          <p:spPr bwMode="auto">
            <a:xfrm>
              <a:off x="3312" y="3120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folHlink"/>
                  </a:solidFill>
                </a:rPr>
                <a:t>outputs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 free addition on binary numbers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parallel full adders for the addition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914400" y="3429000"/>
            <a:ext cx="2971800" cy="2622550"/>
            <a:chOff x="576" y="1488"/>
            <a:chExt cx="1872" cy="1652"/>
          </a:xfrm>
        </p:grpSpPr>
        <p:sp>
          <p:nvSpPr>
            <p:cNvPr id="44077" name="Text Box 5"/>
            <p:cNvSpPr txBox="1">
              <a:spLocks noChangeArrowheads="1"/>
            </p:cNvSpPr>
            <p:nvPr/>
          </p:nvSpPr>
          <p:spPr bwMode="auto">
            <a:xfrm>
              <a:off x="960" y="148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1    0     0     1    1    0    1</a:t>
              </a:r>
            </a:p>
          </p:txBody>
        </p:sp>
        <p:sp>
          <p:nvSpPr>
            <p:cNvPr id="44078" name="Text Box 6"/>
            <p:cNvSpPr txBox="1">
              <a:spLocks noChangeArrowheads="1"/>
            </p:cNvSpPr>
            <p:nvPr/>
          </p:nvSpPr>
          <p:spPr bwMode="auto">
            <a:xfrm>
              <a:off x="960" y="172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0    1     1     1    1    0    0</a:t>
              </a:r>
            </a:p>
          </p:txBody>
        </p:sp>
        <p:sp>
          <p:nvSpPr>
            <p:cNvPr id="44079" name="Text Box 7"/>
            <p:cNvSpPr txBox="1">
              <a:spLocks noChangeArrowheads="1"/>
            </p:cNvSpPr>
            <p:nvPr/>
          </p:nvSpPr>
          <p:spPr bwMode="auto">
            <a:xfrm>
              <a:off x="960" y="196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1    0     1     0    1    0    1</a:t>
              </a:r>
            </a:p>
          </p:txBody>
        </p:sp>
        <p:sp>
          <p:nvSpPr>
            <p:cNvPr id="44080" name="Text Box 8"/>
            <p:cNvSpPr txBox="1">
              <a:spLocks noChangeArrowheads="1"/>
            </p:cNvSpPr>
            <p:nvPr/>
          </p:nvSpPr>
          <p:spPr bwMode="auto">
            <a:xfrm>
              <a:off x="672" y="1968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44081" name="Line 9"/>
            <p:cNvSpPr>
              <a:spLocks noChangeShapeType="1"/>
            </p:cNvSpPr>
            <p:nvPr/>
          </p:nvSpPr>
          <p:spPr bwMode="auto">
            <a:xfrm>
              <a:off x="576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2" name="Text Box 10"/>
            <p:cNvSpPr txBox="1">
              <a:spLocks noChangeArrowheads="1"/>
            </p:cNvSpPr>
            <p:nvPr/>
          </p:nvSpPr>
          <p:spPr bwMode="auto">
            <a:xfrm>
              <a:off x="960" y="2256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2    1     2     2    3    0    2</a:t>
              </a:r>
            </a:p>
          </p:txBody>
        </p:sp>
        <p:grpSp>
          <p:nvGrpSpPr>
            <p:cNvPr id="44083" name="Group 11"/>
            <p:cNvGrpSpPr>
              <a:grpSpLocks/>
            </p:cNvGrpSpPr>
            <p:nvPr/>
          </p:nvGrpSpPr>
          <p:grpSpPr bwMode="auto">
            <a:xfrm>
              <a:off x="768" y="2640"/>
              <a:ext cx="1588" cy="500"/>
              <a:chOff x="768" y="2640"/>
              <a:chExt cx="1588" cy="500"/>
            </a:xfrm>
          </p:grpSpPr>
          <p:sp>
            <p:nvSpPr>
              <p:cNvPr id="44091" name="Text Box 12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0    1     0     0    1    0    0</a:t>
                </a:r>
              </a:p>
            </p:txBody>
          </p:sp>
          <p:sp>
            <p:nvSpPr>
              <p:cNvPr id="44092" name="Text Box 13"/>
              <p:cNvSpPr txBox="1">
                <a:spLocks noChangeArrowheads="1"/>
              </p:cNvSpPr>
              <p:nvPr/>
            </p:nvSpPr>
            <p:spPr bwMode="auto">
              <a:xfrm>
                <a:off x="768" y="2928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1    0    1     1     1    0    1</a:t>
                </a:r>
              </a:p>
            </p:txBody>
          </p:sp>
          <p:sp>
            <p:nvSpPr>
              <p:cNvPr id="44093" name="Line 14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4" name="Line 15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5" name="Line 16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6" name="Line 17"/>
              <p:cNvSpPr>
                <a:spLocks noChangeShapeType="1"/>
              </p:cNvSpPr>
              <p:nvPr/>
            </p:nvSpPr>
            <p:spPr bwMode="auto">
              <a:xfrm flipH="1">
                <a:off x="148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7" name="Line 18"/>
              <p:cNvSpPr>
                <a:spLocks noChangeShapeType="1"/>
              </p:cNvSpPr>
              <p:nvPr/>
            </p:nvSpPr>
            <p:spPr bwMode="auto">
              <a:xfrm flipH="1">
                <a:off x="129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8" name="Line 19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9" name="Line 20"/>
              <p:cNvSpPr>
                <a:spLocks noChangeShapeType="1"/>
              </p:cNvSpPr>
              <p:nvPr/>
            </p:nvSpPr>
            <p:spPr bwMode="auto">
              <a:xfrm flipH="1">
                <a:off x="864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84" name="Line 21"/>
            <p:cNvSpPr>
              <a:spLocks noChangeShapeType="1"/>
            </p:cNvSpPr>
            <p:nvPr/>
          </p:nvSpPr>
          <p:spPr bwMode="auto">
            <a:xfrm>
              <a:off x="22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5" name="Line 22"/>
            <p:cNvSpPr>
              <a:spLocks noChangeShapeType="1"/>
            </p:cNvSpPr>
            <p:nvPr/>
          </p:nvSpPr>
          <p:spPr bwMode="auto">
            <a:xfrm>
              <a:off x="206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6" name="Line 23"/>
            <p:cNvSpPr>
              <a:spLocks noChangeShapeType="1"/>
            </p:cNvSpPr>
            <p:nvPr/>
          </p:nvSpPr>
          <p:spPr bwMode="auto">
            <a:xfrm>
              <a:off x="187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7" name="Line 24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8" name="Line 25"/>
            <p:cNvSpPr>
              <a:spLocks noChangeShapeType="1"/>
            </p:cNvSpPr>
            <p:nvPr/>
          </p:nvSpPr>
          <p:spPr bwMode="auto">
            <a:xfrm>
              <a:off x="144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9" name="Line 26"/>
            <p:cNvSpPr>
              <a:spLocks noChangeShapeType="1"/>
            </p:cNvSpPr>
            <p:nvPr/>
          </p:nvSpPr>
          <p:spPr bwMode="auto">
            <a:xfrm>
              <a:off x="124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0" name="Line 27"/>
            <p:cNvSpPr>
              <a:spLocks noChangeShapeType="1"/>
            </p:cNvSpPr>
            <p:nvPr/>
          </p:nvSpPr>
          <p:spPr bwMode="auto">
            <a:xfrm>
              <a:off x="100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4037" name="Group 28"/>
          <p:cNvGrpSpPr>
            <a:grpSpLocks/>
          </p:cNvGrpSpPr>
          <p:nvPr/>
        </p:nvGrpSpPr>
        <p:grpSpPr bwMode="auto">
          <a:xfrm>
            <a:off x="4191000" y="3200400"/>
            <a:ext cx="4495800" cy="2149475"/>
            <a:chOff x="2640" y="2016"/>
            <a:chExt cx="2832" cy="1354"/>
          </a:xfrm>
        </p:grpSpPr>
        <p:grpSp>
          <p:nvGrpSpPr>
            <p:cNvPr id="44038" name="Group 29"/>
            <p:cNvGrpSpPr>
              <a:grpSpLocks/>
            </p:cNvGrpSpPr>
            <p:nvPr/>
          </p:nvGrpSpPr>
          <p:grpSpPr bwMode="auto">
            <a:xfrm>
              <a:off x="4656" y="2160"/>
              <a:ext cx="443" cy="836"/>
              <a:chOff x="4080" y="2448"/>
              <a:chExt cx="443" cy="836"/>
            </a:xfrm>
          </p:grpSpPr>
          <p:sp>
            <p:nvSpPr>
              <p:cNvPr id="44069" name="Rectangle 30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44070" name="Line 31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1" name="Line 32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2" name="Line 33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3" name="Line 34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4" name="Line 35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5" name="Text Box 36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C1</a:t>
                </a:r>
              </a:p>
            </p:txBody>
          </p:sp>
          <p:sp>
            <p:nvSpPr>
              <p:cNvPr id="44076" name="Text Box 37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S0</a:t>
                </a:r>
              </a:p>
            </p:txBody>
          </p:sp>
        </p:grpSp>
        <p:grpSp>
          <p:nvGrpSpPr>
            <p:cNvPr id="44039" name="Group 38"/>
            <p:cNvGrpSpPr>
              <a:grpSpLocks/>
            </p:cNvGrpSpPr>
            <p:nvPr/>
          </p:nvGrpSpPr>
          <p:grpSpPr bwMode="auto">
            <a:xfrm>
              <a:off x="4128" y="2160"/>
              <a:ext cx="443" cy="836"/>
              <a:chOff x="4080" y="2448"/>
              <a:chExt cx="443" cy="836"/>
            </a:xfrm>
          </p:grpSpPr>
          <p:sp>
            <p:nvSpPr>
              <p:cNvPr id="44061" name="Rectangle 39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44062" name="Line 40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3" name="Line 41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4" name="Line 42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5" name="Line 43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6" name="Line 44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7" name="Text Box 45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C2</a:t>
                </a:r>
              </a:p>
            </p:txBody>
          </p:sp>
          <p:sp>
            <p:nvSpPr>
              <p:cNvPr id="44068" name="Text Box 46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S2</a:t>
                </a:r>
              </a:p>
            </p:txBody>
          </p:sp>
        </p:grpSp>
        <p:grpSp>
          <p:nvGrpSpPr>
            <p:cNvPr id="44040" name="Group 47"/>
            <p:cNvGrpSpPr>
              <a:grpSpLocks/>
            </p:cNvGrpSpPr>
            <p:nvPr/>
          </p:nvGrpSpPr>
          <p:grpSpPr bwMode="auto">
            <a:xfrm>
              <a:off x="3552" y="2160"/>
              <a:ext cx="443" cy="836"/>
              <a:chOff x="4080" y="2448"/>
              <a:chExt cx="443" cy="836"/>
            </a:xfrm>
          </p:grpSpPr>
          <p:sp>
            <p:nvSpPr>
              <p:cNvPr id="44053" name="Rectangle 48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44054" name="Line 49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5" name="Line 50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6" name="Line 51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7" name="Line 52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8" name="Line 53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9" name="Text Box 54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C3</a:t>
                </a:r>
              </a:p>
            </p:txBody>
          </p:sp>
          <p:sp>
            <p:nvSpPr>
              <p:cNvPr id="44060" name="Text Box 55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S3</a:t>
                </a:r>
              </a:p>
            </p:txBody>
          </p:sp>
        </p:grpSp>
        <p:grpSp>
          <p:nvGrpSpPr>
            <p:cNvPr id="44041" name="Group 56"/>
            <p:cNvGrpSpPr>
              <a:grpSpLocks/>
            </p:cNvGrpSpPr>
            <p:nvPr/>
          </p:nvGrpSpPr>
          <p:grpSpPr bwMode="auto">
            <a:xfrm>
              <a:off x="2880" y="2160"/>
              <a:ext cx="443" cy="836"/>
              <a:chOff x="4080" y="2448"/>
              <a:chExt cx="443" cy="836"/>
            </a:xfrm>
          </p:grpSpPr>
          <p:sp>
            <p:nvSpPr>
              <p:cNvPr id="44045" name="Rectangle 57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43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FA</a:t>
                </a:r>
              </a:p>
            </p:txBody>
          </p:sp>
          <p:sp>
            <p:nvSpPr>
              <p:cNvPr id="44046" name="Line 58"/>
              <p:cNvSpPr>
                <a:spLocks noChangeShapeType="1"/>
              </p:cNvSpPr>
              <p:nvPr/>
            </p:nvSpPr>
            <p:spPr bwMode="auto">
              <a:xfrm>
                <a:off x="4416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7" name="Line 5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8" name="Line 60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9" name="Line 61"/>
              <p:cNvSpPr>
                <a:spLocks noChangeShapeType="1"/>
              </p:cNvSpPr>
              <p:nvPr/>
            </p:nvSpPr>
            <p:spPr bwMode="auto">
              <a:xfrm>
                <a:off x="422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0" name="Line 62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1" name="Text Box 63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C7</a:t>
                </a:r>
              </a:p>
            </p:txBody>
          </p:sp>
          <p:sp>
            <p:nvSpPr>
              <p:cNvPr id="44052" name="Text Box 64"/>
              <p:cNvSpPr txBox="1">
                <a:spLocks noChangeArrowheads="1"/>
              </p:cNvSpPr>
              <p:nvPr/>
            </p:nvSpPr>
            <p:spPr bwMode="auto">
              <a:xfrm>
                <a:off x="4272" y="307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S6</a:t>
                </a:r>
              </a:p>
            </p:txBody>
          </p:sp>
        </p:grpSp>
        <p:sp>
          <p:nvSpPr>
            <p:cNvPr id="44042" name="Text Box 65"/>
            <p:cNvSpPr txBox="1">
              <a:spLocks noChangeArrowheads="1"/>
            </p:cNvSpPr>
            <p:nvPr/>
          </p:nvSpPr>
          <p:spPr bwMode="auto">
            <a:xfrm>
              <a:off x="3302" y="2391"/>
              <a:ext cx="2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...</a:t>
              </a:r>
            </a:p>
          </p:txBody>
        </p:sp>
        <p:sp>
          <p:nvSpPr>
            <p:cNvPr id="44043" name="AutoShape 66"/>
            <p:cNvSpPr>
              <a:spLocks noChangeArrowheads="1"/>
            </p:cNvSpPr>
            <p:nvPr/>
          </p:nvSpPr>
          <p:spPr bwMode="auto">
            <a:xfrm>
              <a:off x="2640" y="2016"/>
              <a:ext cx="283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4044" name="Text Box 67"/>
            <p:cNvSpPr txBox="1">
              <a:spLocks noChangeArrowheads="1"/>
            </p:cNvSpPr>
            <p:nvPr/>
          </p:nvSpPr>
          <p:spPr bwMode="auto">
            <a:xfrm>
              <a:off x="3168" y="3120"/>
              <a:ext cx="17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CSA (Carry-Save Adder)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Carry-Save Adder (CSA)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447800" y="2438400"/>
            <a:ext cx="6400800" cy="2378075"/>
            <a:chOff x="816" y="1536"/>
            <a:chExt cx="4032" cy="1498"/>
          </a:xfrm>
        </p:grpSpPr>
        <p:grpSp>
          <p:nvGrpSpPr>
            <p:cNvPr id="45061" name="Group 4"/>
            <p:cNvGrpSpPr>
              <a:grpSpLocks/>
            </p:cNvGrpSpPr>
            <p:nvPr/>
          </p:nvGrpSpPr>
          <p:grpSpPr bwMode="auto">
            <a:xfrm>
              <a:off x="816" y="1671"/>
              <a:ext cx="576" cy="1085"/>
              <a:chOff x="816" y="1671"/>
              <a:chExt cx="576" cy="1085"/>
            </a:xfrm>
          </p:grpSpPr>
          <p:sp>
            <p:nvSpPr>
              <p:cNvPr id="45104" name="Rectangle 5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5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CSA</a:t>
                </a:r>
              </a:p>
            </p:txBody>
          </p:sp>
          <p:sp>
            <p:nvSpPr>
              <p:cNvPr id="45105" name="Line 6"/>
              <p:cNvSpPr>
                <a:spLocks noChangeShapeType="1"/>
              </p:cNvSpPr>
              <p:nvPr/>
            </p:nvSpPr>
            <p:spPr bwMode="auto">
              <a:xfrm>
                <a:off x="124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6" name="Text Box 7"/>
              <p:cNvSpPr txBox="1">
                <a:spLocks noChangeArrowheads="1"/>
              </p:cNvSpPr>
              <p:nvPr/>
            </p:nvSpPr>
            <p:spPr bwMode="auto">
              <a:xfrm>
                <a:off x="1190" y="167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45107" name="Line 8"/>
              <p:cNvSpPr>
                <a:spLocks noChangeShapeType="1"/>
              </p:cNvSpPr>
              <p:nvPr/>
            </p:nvSpPr>
            <p:spPr bwMode="auto">
              <a:xfrm>
                <a:off x="1114" y="188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8" name="Text Box 9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y</a:t>
                </a:r>
              </a:p>
            </p:txBody>
          </p:sp>
          <p:sp>
            <p:nvSpPr>
              <p:cNvPr id="45109" name="Line 10"/>
              <p:cNvSpPr>
                <a:spLocks noChangeShapeType="1"/>
              </p:cNvSpPr>
              <p:nvPr/>
            </p:nvSpPr>
            <p:spPr bwMode="auto">
              <a:xfrm>
                <a:off x="970" y="188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0" name="Text Box 11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z</a:t>
                </a:r>
              </a:p>
            </p:txBody>
          </p:sp>
          <p:sp>
            <p:nvSpPr>
              <p:cNvPr id="45111" name="Line 12"/>
              <p:cNvSpPr>
                <a:spLocks noChangeShapeType="1"/>
              </p:cNvSpPr>
              <p:nvPr/>
            </p:nvSpPr>
            <p:spPr bwMode="auto">
              <a:xfrm>
                <a:off x="12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2" name="Line 13"/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3" name="Text Box 14"/>
              <p:cNvSpPr txBox="1">
                <a:spLocks noChangeArrowheads="1"/>
              </p:cNvSpPr>
              <p:nvPr/>
            </p:nvSpPr>
            <p:spPr bwMode="auto">
              <a:xfrm>
                <a:off x="864" y="2544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  <p:sp>
            <p:nvSpPr>
              <p:cNvPr id="45114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54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</a:t>
                </a:r>
              </a:p>
            </p:txBody>
          </p:sp>
        </p:grpSp>
        <p:sp>
          <p:nvSpPr>
            <p:cNvPr id="45062" name="Line 16"/>
            <p:cNvSpPr>
              <a:spLocks noChangeShapeType="1"/>
            </p:cNvSpPr>
            <p:nvPr/>
          </p:nvSpPr>
          <p:spPr bwMode="auto">
            <a:xfrm flipV="1">
              <a:off x="1392" y="1536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3" name="Line 17"/>
            <p:cNvSpPr>
              <a:spLocks noChangeShapeType="1"/>
            </p:cNvSpPr>
            <p:nvPr/>
          </p:nvSpPr>
          <p:spPr bwMode="auto">
            <a:xfrm>
              <a:off x="1392" y="2400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5064" name="Group 18"/>
            <p:cNvGrpSpPr>
              <a:grpSpLocks/>
            </p:cNvGrpSpPr>
            <p:nvPr/>
          </p:nvGrpSpPr>
          <p:grpSpPr bwMode="auto">
            <a:xfrm>
              <a:off x="2016" y="1680"/>
              <a:ext cx="2832" cy="1354"/>
              <a:chOff x="2640" y="2016"/>
              <a:chExt cx="2832" cy="1354"/>
            </a:xfrm>
          </p:grpSpPr>
          <p:grpSp>
            <p:nvGrpSpPr>
              <p:cNvPr id="45065" name="Group 19"/>
              <p:cNvGrpSpPr>
                <a:grpSpLocks/>
              </p:cNvGrpSpPr>
              <p:nvPr/>
            </p:nvGrpSpPr>
            <p:grpSpPr bwMode="auto">
              <a:xfrm>
                <a:off x="4656" y="2160"/>
                <a:ext cx="443" cy="836"/>
                <a:chOff x="4080" y="2448"/>
                <a:chExt cx="443" cy="836"/>
              </a:xfrm>
            </p:grpSpPr>
            <p:sp>
              <p:nvSpPr>
                <p:cNvPr id="45096" name="Rectangle 20"/>
                <p:cNvSpPr>
                  <a:spLocks noChangeArrowheads="1"/>
                </p:cNvSpPr>
                <p:nvPr/>
              </p:nvSpPr>
              <p:spPr bwMode="auto">
                <a:xfrm>
                  <a:off x="4080" y="268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FA</a:t>
                  </a:r>
                </a:p>
              </p:txBody>
            </p:sp>
            <p:sp>
              <p:nvSpPr>
                <p:cNvPr id="45097" name="Line 21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8" name="Line 22"/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9" name="Line 23"/>
                <p:cNvSpPr>
                  <a:spLocks noChangeShapeType="1"/>
                </p:cNvSpPr>
                <p:nvPr/>
              </p:nvSpPr>
              <p:spPr bwMode="auto">
                <a:xfrm>
                  <a:off x="4224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100" name="Line 24"/>
                <p:cNvSpPr>
                  <a:spLocks noChangeShapeType="1"/>
                </p:cNvSpPr>
                <p:nvPr/>
              </p:nvSpPr>
              <p:spPr bwMode="auto">
                <a:xfrm>
                  <a:off x="422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101" name="Line 25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1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080" y="3072"/>
                  <a:ext cx="26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C1</a:t>
                  </a:r>
                </a:p>
              </p:txBody>
            </p:sp>
            <p:sp>
              <p:nvSpPr>
                <p:cNvPr id="4510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272" y="3072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S0</a:t>
                  </a:r>
                </a:p>
              </p:txBody>
            </p:sp>
          </p:grpSp>
          <p:grpSp>
            <p:nvGrpSpPr>
              <p:cNvPr id="45066" name="Group 28"/>
              <p:cNvGrpSpPr>
                <a:grpSpLocks/>
              </p:cNvGrpSpPr>
              <p:nvPr/>
            </p:nvGrpSpPr>
            <p:grpSpPr bwMode="auto">
              <a:xfrm>
                <a:off x="4128" y="2160"/>
                <a:ext cx="443" cy="836"/>
                <a:chOff x="4080" y="2448"/>
                <a:chExt cx="443" cy="836"/>
              </a:xfrm>
            </p:grpSpPr>
            <p:sp>
              <p:nvSpPr>
                <p:cNvPr id="45088" name="Rectangle 29"/>
                <p:cNvSpPr>
                  <a:spLocks noChangeArrowheads="1"/>
                </p:cNvSpPr>
                <p:nvPr/>
              </p:nvSpPr>
              <p:spPr bwMode="auto">
                <a:xfrm>
                  <a:off x="4080" y="268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FA</a:t>
                  </a:r>
                </a:p>
              </p:txBody>
            </p:sp>
            <p:sp>
              <p:nvSpPr>
                <p:cNvPr id="45089" name="Line 30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0" name="Line 31"/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1" name="Line 32"/>
                <p:cNvSpPr>
                  <a:spLocks noChangeShapeType="1"/>
                </p:cNvSpPr>
                <p:nvPr/>
              </p:nvSpPr>
              <p:spPr bwMode="auto">
                <a:xfrm>
                  <a:off x="4224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2" name="Line 33"/>
                <p:cNvSpPr>
                  <a:spLocks noChangeShapeType="1"/>
                </p:cNvSpPr>
                <p:nvPr/>
              </p:nvSpPr>
              <p:spPr bwMode="auto">
                <a:xfrm>
                  <a:off x="422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3" name="Line 34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9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080" y="3072"/>
                  <a:ext cx="26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C2</a:t>
                  </a:r>
                </a:p>
              </p:txBody>
            </p:sp>
            <p:sp>
              <p:nvSpPr>
                <p:cNvPr id="4509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272" y="3072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S2</a:t>
                  </a:r>
                </a:p>
              </p:txBody>
            </p:sp>
          </p:grpSp>
          <p:grpSp>
            <p:nvGrpSpPr>
              <p:cNvPr id="45067" name="Group 37"/>
              <p:cNvGrpSpPr>
                <a:grpSpLocks/>
              </p:cNvGrpSpPr>
              <p:nvPr/>
            </p:nvGrpSpPr>
            <p:grpSpPr bwMode="auto">
              <a:xfrm>
                <a:off x="3552" y="2160"/>
                <a:ext cx="443" cy="836"/>
                <a:chOff x="4080" y="2448"/>
                <a:chExt cx="443" cy="836"/>
              </a:xfrm>
            </p:grpSpPr>
            <p:sp>
              <p:nvSpPr>
                <p:cNvPr id="45080" name="Rectangle 38"/>
                <p:cNvSpPr>
                  <a:spLocks noChangeArrowheads="1"/>
                </p:cNvSpPr>
                <p:nvPr/>
              </p:nvSpPr>
              <p:spPr bwMode="auto">
                <a:xfrm>
                  <a:off x="4080" y="268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FA</a:t>
                  </a:r>
                </a:p>
              </p:txBody>
            </p:sp>
            <p:sp>
              <p:nvSpPr>
                <p:cNvPr id="45081" name="Line 39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2" name="Line 40"/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3" name="Line 41"/>
                <p:cNvSpPr>
                  <a:spLocks noChangeShapeType="1"/>
                </p:cNvSpPr>
                <p:nvPr/>
              </p:nvSpPr>
              <p:spPr bwMode="auto">
                <a:xfrm>
                  <a:off x="4224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4" name="Line 42"/>
                <p:cNvSpPr>
                  <a:spLocks noChangeShapeType="1"/>
                </p:cNvSpPr>
                <p:nvPr/>
              </p:nvSpPr>
              <p:spPr bwMode="auto">
                <a:xfrm>
                  <a:off x="422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5" name="Line 43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8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080" y="3072"/>
                  <a:ext cx="26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C3</a:t>
                  </a:r>
                </a:p>
              </p:txBody>
            </p:sp>
            <p:sp>
              <p:nvSpPr>
                <p:cNvPr id="4508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2" y="3072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S3</a:t>
                  </a:r>
                </a:p>
              </p:txBody>
            </p:sp>
          </p:grpSp>
          <p:grpSp>
            <p:nvGrpSpPr>
              <p:cNvPr id="45068" name="Group 46"/>
              <p:cNvGrpSpPr>
                <a:grpSpLocks/>
              </p:cNvGrpSpPr>
              <p:nvPr/>
            </p:nvGrpSpPr>
            <p:grpSpPr bwMode="auto">
              <a:xfrm>
                <a:off x="2880" y="2160"/>
                <a:ext cx="443" cy="836"/>
                <a:chOff x="4080" y="2448"/>
                <a:chExt cx="443" cy="836"/>
              </a:xfrm>
            </p:grpSpPr>
            <p:sp>
              <p:nvSpPr>
                <p:cNvPr id="45072" name="Rectangle 47"/>
                <p:cNvSpPr>
                  <a:spLocks noChangeArrowheads="1"/>
                </p:cNvSpPr>
                <p:nvPr/>
              </p:nvSpPr>
              <p:spPr bwMode="auto">
                <a:xfrm>
                  <a:off x="4080" y="268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FA</a:t>
                  </a:r>
                </a:p>
              </p:txBody>
            </p:sp>
            <p:sp>
              <p:nvSpPr>
                <p:cNvPr id="45073" name="Line 48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74" name="Line 49"/>
                <p:cNvSpPr>
                  <a:spLocks noChangeShapeType="1"/>
                </p:cNvSpPr>
                <p:nvPr/>
              </p:nvSpPr>
              <p:spPr bwMode="auto">
                <a:xfrm>
                  <a:off x="4320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75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76" name="Line 51"/>
                <p:cNvSpPr>
                  <a:spLocks noChangeShapeType="1"/>
                </p:cNvSpPr>
                <p:nvPr/>
              </p:nvSpPr>
              <p:spPr bwMode="auto">
                <a:xfrm>
                  <a:off x="4224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77" name="Line 52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7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80" y="3072"/>
                  <a:ext cx="26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C7</a:t>
                  </a:r>
                </a:p>
              </p:txBody>
            </p:sp>
            <p:sp>
              <p:nvSpPr>
                <p:cNvPr id="450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272" y="3072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S6</a:t>
                  </a:r>
                </a:p>
              </p:txBody>
            </p:sp>
          </p:grpSp>
          <p:sp>
            <p:nvSpPr>
              <p:cNvPr id="45069" name="Text Box 55"/>
              <p:cNvSpPr txBox="1">
                <a:spLocks noChangeArrowheads="1"/>
              </p:cNvSpPr>
              <p:nvPr/>
            </p:nvSpPr>
            <p:spPr bwMode="auto">
              <a:xfrm>
                <a:off x="3302" y="2391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...</a:t>
                </a:r>
              </a:p>
            </p:txBody>
          </p:sp>
          <p:sp>
            <p:nvSpPr>
              <p:cNvPr id="45070" name="AutoShape 56"/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2832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5071" name="Text Box 57"/>
              <p:cNvSpPr txBox="1">
                <a:spLocks noChangeArrowheads="1"/>
              </p:cNvSpPr>
              <p:nvPr/>
            </p:nvSpPr>
            <p:spPr bwMode="auto">
              <a:xfrm>
                <a:off x="3168" y="3120"/>
                <a:ext cx="17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CSA (Carry-Save Adder)</a:t>
                </a:r>
              </a:p>
            </p:txBody>
          </p:sp>
        </p:grpSp>
      </p:grpSp>
      <p:graphicFrame>
        <p:nvGraphicFramePr>
          <p:cNvPr id="45060" name="Object 58"/>
          <p:cNvGraphicFramePr>
            <a:graphicFrameLocks noChangeAspect="1"/>
          </p:cNvGraphicFramePr>
          <p:nvPr/>
        </p:nvGraphicFramePr>
        <p:xfrm>
          <a:off x="2590800" y="5105400"/>
          <a:ext cx="3276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方程式" r:id="rId3" imgW="1040948" imgH="203112" progId="Equation.3">
                  <p:embed/>
                </p:oleObj>
              </mc:Choice>
              <mc:Fallback>
                <p:oleObj name="方程式" r:id="rId3" imgW="1040948" imgH="203112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3276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Back to R=X+Y+Z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R=X+Y+Z</a:t>
            </a:r>
          </a:p>
        </p:txBody>
      </p:sp>
      <p:sp>
        <p:nvSpPr>
          <p:cNvPr id="4710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method: X+Y+Z=C+S=R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delay: (N+1) times FA delay!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1600200" y="3352800"/>
            <a:ext cx="2971800" cy="2622550"/>
            <a:chOff x="576" y="1488"/>
            <a:chExt cx="1872" cy="1652"/>
          </a:xfrm>
        </p:grpSpPr>
        <p:sp>
          <p:nvSpPr>
            <p:cNvPr id="47128" name="Text Box 5"/>
            <p:cNvSpPr txBox="1">
              <a:spLocks noChangeArrowheads="1"/>
            </p:cNvSpPr>
            <p:nvPr/>
          </p:nvSpPr>
          <p:spPr bwMode="auto">
            <a:xfrm>
              <a:off x="960" y="148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1    0     0     1    1    0    1</a:t>
              </a:r>
            </a:p>
          </p:txBody>
        </p:sp>
        <p:sp>
          <p:nvSpPr>
            <p:cNvPr id="47129" name="Text Box 6"/>
            <p:cNvSpPr txBox="1">
              <a:spLocks noChangeArrowheads="1"/>
            </p:cNvSpPr>
            <p:nvPr/>
          </p:nvSpPr>
          <p:spPr bwMode="auto">
            <a:xfrm>
              <a:off x="960" y="172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0    1     1     1    1    0    0</a:t>
              </a:r>
            </a:p>
          </p:txBody>
        </p:sp>
        <p:sp>
          <p:nvSpPr>
            <p:cNvPr id="47130" name="Text Box 7"/>
            <p:cNvSpPr txBox="1">
              <a:spLocks noChangeArrowheads="1"/>
            </p:cNvSpPr>
            <p:nvPr/>
          </p:nvSpPr>
          <p:spPr bwMode="auto">
            <a:xfrm>
              <a:off x="960" y="1968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1    0     1     0    1    0    1</a:t>
              </a:r>
            </a:p>
          </p:txBody>
        </p:sp>
        <p:sp>
          <p:nvSpPr>
            <p:cNvPr id="47131" name="Text Box 8"/>
            <p:cNvSpPr txBox="1">
              <a:spLocks noChangeArrowheads="1"/>
            </p:cNvSpPr>
            <p:nvPr/>
          </p:nvSpPr>
          <p:spPr bwMode="auto">
            <a:xfrm>
              <a:off x="672" y="1968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+)</a:t>
              </a:r>
            </a:p>
          </p:txBody>
        </p:sp>
        <p:sp>
          <p:nvSpPr>
            <p:cNvPr id="47132" name="Line 9"/>
            <p:cNvSpPr>
              <a:spLocks noChangeShapeType="1"/>
            </p:cNvSpPr>
            <p:nvPr/>
          </p:nvSpPr>
          <p:spPr bwMode="auto">
            <a:xfrm>
              <a:off x="576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3" name="Text Box 10"/>
            <p:cNvSpPr txBox="1">
              <a:spLocks noChangeArrowheads="1"/>
            </p:cNvSpPr>
            <p:nvPr/>
          </p:nvSpPr>
          <p:spPr bwMode="auto">
            <a:xfrm>
              <a:off x="960" y="2256"/>
              <a:ext cx="13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2    1     2     2    3    0    2</a:t>
              </a:r>
            </a:p>
          </p:txBody>
        </p:sp>
        <p:grpSp>
          <p:nvGrpSpPr>
            <p:cNvPr id="47134" name="Group 11"/>
            <p:cNvGrpSpPr>
              <a:grpSpLocks/>
            </p:cNvGrpSpPr>
            <p:nvPr/>
          </p:nvGrpSpPr>
          <p:grpSpPr bwMode="auto">
            <a:xfrm>
              <a:off x="768" y="2640"/>
              <a:ext cx="1588" cy="500"/>
              <a:chOff x="768" y="2640"/>
              <a:chExt cx="1588" cy="500"/>
            </a:xfrm>
          </p:grpSpPr>
          <p:sp>
            <p:nvSpPr>
              <p:cNvPr id="4714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0    1     0     0    1    0    0</a:t>
                </a:r>
              </a:p>
            </p:txBody>
          </p:sp>
          <p:sp>
            <p:nvSpPr>
              <p:cNvPr id="47143" name="Text Box 13"/>
              <p:cNvSpPr txBox="1">
                <a:spLocks noChangeArrowheads="1"/>
              </p:cNvSpPr>
              <p:nvPr/>
            </p:nvSpPr>
            <p:spPr bwMode="auto">
              <a:xfrm>
                <a:off x="768" y="2928"/>
                <a:ext cx="13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1    0    1     1     1    0    1</a:t>
                </a:r>
              </a:p>
            </p:txBody>
          </p:sp>
          <p:sp>
            <p:nvSpPr>
              <p:cNvPr id="47144" name="Line 14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5" name="Line 15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6" name="Line 16"/>
              <p:cNvSpPr>
                <a:spLocks noChangeShapeType="1"/>
              </p:cNvSpPr>
              <p:nvPr/>
            </p:nvSpPr>
            <p:spPr bwMode="auto">
              <a:xfrm flipH="1">
                <a:off x="172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7" name="Line 17"/>
              <p:cNvSpPr>
                <a:spLocks noChangeShapeType="1"/>
              </p:cNvSpPr>
              <p:nvPr/>
            </p:nvSpPr>
            <p:spPr bwMode="auto">
              <a:xfrm flipH="1">
                <a:off x="1488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8" name="Line 18"/>
              <p:cNvSpPr>
                <a:spLocks noChangeShapeType="1"/>
              </p:cNvSpPr>
              <p:nvPr/>
            </p:nvSpPr>
            <p:spPr bwMode="auto">
              <a:xfrm flipH="1">
                <a:off x="129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9" name="Line 19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50" name="Line 20"/>
              <p:cNvSpPr>
                <a:spLocks noChangeShapeType="1"/>
              </p:cNvSpPr>
              <p:nvPr/>
            </p:nvSpPr>
            <p:spPr bwMode="auto">
              <a:xfrm flipH="1">
                <a:off x="864" y="2832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7135" name="Line 21"/>
            <p:cNvSpPr>
              <a:spLocks noChangeShapeType="1"/>
            </p:cNvSpPr>
            <p:nvPr/>
          </p:nvSpPr>
          <p:spPr bwMode="auto">
            <a:xfrm>
              <a:off x="22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6" name="Line 22"/>
            <p:cNvSpPr>
              <a:spLocks noChangeShapeType="1"/>
            </p:cNvSpPr>
            <p:nvPr/>
          </p:nvSpPr>
          <p:spPr bwMode="auto">
            <a:xfrm>
              <a:off x="2064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7" name="Line 23"/>
            <p:cNvSpPr>
              <a:spLocks noChangeShapeType="1"/>
            </p:cNvSpPr>
            <p:nvPr/>
          </p:nvSpPr>
          <p:spPr bwMode="auto">
            <a:xfrm>
              <a:off x="187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8" name="Line 24"/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9" name="Line 25"/>
            <p:cNvSpPr>
              <a:spLocks noChangeShapeType="1"/>
            </p:cNvSpPr>
            <p:nvPr/>
          </p:nvSpPr>
          <p:spPr bwMode="auto">
            <a:xfrm>
              <a:off x="144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0" name="Line 26"/>
            <p:cNvSpPr>
              <a:spLocks noChangeShapeType="1"/>
            </p:cNvSpPr>
            <p:nvPr/>
          </p:nvSpPr>
          <p:spPr bwMode="auto">
            <a:xfrm>
              <a:off x="124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1" name="Line 27"/>
            <p:cNvSpPr>
              <a:spLocks noChangeShapeType="1"/>
            </p:cNvSpPr>
            <p:nvPr/>
          </p:nvSpPr>
          <p:spPr bwMode="auto">
            <a:xfrm>
              <a:off x="100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09" name="Group 43"/>
          <p:cNvGrpSpPr>
            <a:grpSpLocks/>
          </p:cNvGrpSpPr>
          <p:nvPr/>
        </p:nvGrpSpPr>
        <p:grpSpPr bwMode="auto">
          <a:xfrm>
            <a:off x="5791200" y="3048000"/>
            <a:ext cx="1676400" cy="3217863"/>
            <a:chOff x="3600" y="1344"/>
            <a:chExt cx="1056" cy="2027"/>
          </a:xfrm>
        </p:grpSpPr>
        <p:sp>
          <p:nvSpPr>
            <p:cNvPr id="47114" name="Rectangle 29"/>
            <p:cNvSpPr>
              <a:spLocks noChangeArrowheads="1"/>
            </p:cNvSpPr>
            <p:nvPr/>
          </p:nvSpPr>
          <p:spPr bwMode="auto">
            <a:xfrm>
              <a:off x="3600" y="1872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CSA</a:t>
              </a:r>
            </a:p>
          </p:txBody>
        </p:sp>
        <p:sp>
          <p:nvSpPr>
            <p:cNvPr id="47115" name="Line 30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6" name="Line 31"/>
            <p:cNvSpPr>
              <a:spLocks noChangeShapeType="1"/>
            </p:cNvSpPr>
            <p:nvPr/>
          </p:nvSpPr>
          <p:spPr bwMode="auto">
            <a:xfrm>
              <a:off x="403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7" name="Line 32"/>
            <p:cNvSpPr>
              <a:spLocks noChangeShapeType="1"/>
            </p:cNvSpPr>
            <p:nvPr/>
          </p:nvSpPr>
          <p:spPr bwMode="auto">
            <a:xfrm>
              <a:off x="37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8" name="Text Box 33"/>
            <p:cNvSpPr txBox="1">
              <a:spLocks noChangeArrowheads="1"/>
            </p:cNvSpPr>
            <p:nvPr/>
          </p:nvSpPr>
          <p:spPr bwMode="auto">
            <a:xfrm>
              <a:off x="4176" y="13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47119" name="Text Box 34"/>
            <p:cNvSpPr txBox="1">
              <a:spLocks noChangeArrowheads="1"/>
            </p:cNvSpPr>
            <p:nvPr/>
          </p:nvSpPr>
          <p:spPr bwMode="auto">
            <a:xfrm>
              <a:off x="3936" y="134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47120" name="Text Box 35"/>
            <p:cNvSpPr txBox="1">
              <a:spLocks noChangeArrowheads="1"/>
            </p:cNvSpPr>
            <p:nvPr/>
          </p:nvSpPr>
          <p:spPr bwMode="auto">
            <a:xfrm>
              <a:off x="3648" y="1344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Z</a:t>
              </a:r>
            </a:p>
          </p:txBody>
        </p:sp>
        <p:sp>
          <p:nvSpPr>
            <p:cNvPr id="47121" name="Line 36"/>
            <p:cNvSpPr>
              <a:spLocks noChangeShapeType="1"/>
            </p:cNvSpPr>
            <p:nvPr/>
          </p:nvSpPr>
          <p:spPr bwMode="auto">
            <a:xfrm>
              <a:off x="4272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Line 37"/>
            <p:cNvSpPr>
              <a:spLocks noChangeShapeType="1"/>
            </p:cNvSpPr>
            <p:nvPr/>
          </p:nvSpPr>
          <p:spPr bwMode="auto">
            <a:xfrm>
              <a:off x="3888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3" name="Text Box 38"/>
            <p:cNvSpPr txBox="1">
              <a:spLocks noChangeArrowheads="1"/>
            </p:cNvSpPr>
            <p:nvPr/>
          </p:nvSpPr>
          <p:spPr bwMode="auto">
            <a:xfrm>
              <a:off x="4310" y="22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sp>
          <p:nvSpPr>
            <p:cNvPr id="47124" name="Text Box 39"/>
            <p:cNvSpPr txBox="1">
              <a:spLocks noChangeArrowheads="1"/>
            </p:cNvSpPr>
            <p:nvPr/>
          </p:nvSpPr>
          <p:spPr bwMode="auto">
            <a:xfrm>
              <a:off x="3638" y="2343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47125" name="Rectangle 40"/>
            <p:cNvSpPr>
              <a:spLocks noChangeArrowheads="1"/>
            </p:cNvSpPr>
            <p:nvPr/>
          </p:nvSpPr>
          <p:spPr bwMode="auto">
            <a:xfrm>
              <a:off x="3600" y="2640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47126" name="Line 41"/>
            <p:cNvSpPr>
              <a:spLocks noChangeShapeType="1"/>
            </p:cNvSpPr>
            <p:nvPr/>
          </p:nvSpPr>
          <p:spPr bwMode="auto">
            <a:xfrm>
              <a:off x="4128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7" name="Text Box 42"/>
            <p:cNvSpPr txBox="1">
              <a:spLocks noChangeArrowheads="1"/>
            </p:cNvSpPr>
            <p:nvPr/>
          </p:nvSpPr>
          <p:spPr bwMode="auto">
            <a:xfrm>
              <a:off x="4022" y="315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</a:t>
              </a:r>
            </a:p>
          </p:txBody>
        </p:sp>
      </p:grpSp>
      <p:sp>
        <p:nvSpPr>
          <p:cNvPr id="47110" name="AutoShape 45"/>
          <p:cNvSpPr>
            <a:spLocks noChangeArrowheads="1"/>
          </p:cNvSpPr>
          <p:nvPr/>
        </p:nvSpPr>
        <p:spPr bwMode="auto">
          <a:xfrm>
            <a:off x="1676400" y="5181600"/>
            <a:ext cx="3048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1" name="Text Box 46"/>
          <p:cNvSpPr txBox="1">
            <a:spLocks noChangeArrowheads="1"/>
          </p:cNvSpPr>
          <p:nvPr/>
        </p:nvSpPr>
        <p:spPr bwMode="auto">
          <a:xfrm>
            <a:off x="1279525" y="51673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47112" name="AutoShape 47"/>
          <p:cNvSpPr>
            <a:spLocks noChangeArrowheads="1"/>
          </p:cNvSpPr>
          <p:nvPr/>
        </p:nvSpPr>
        <p:spPr bwMode="auto">
          <a:xfrm>
            <a:off x="1676400" y="5638800"/>
            <a:ext cx="3048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3" name="Text Box 48"/>
          <p:cNvSpPr txBox="1">
            <a:spLocks noChangeArrowheads="1"/>
          </p:cNvSpPr>
          <p:nvPr/>
        </p:nvSpPr>
        <p:spPr bwMode="auto">
          <a:xfrm>
            <a:off x="1279525" y="5624513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Radix-10 number system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752600" y="19812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695575" y="3276600"/>
          <a:ext cx="3295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方程式" r:id="rId5" imgW="1562100" imgH="228600" progId="Equation.3">
                  <p:embed/>
                </p:oleObj>
              </mc:Choice>
              <mc:Fallback>
                <p:oleObj name="方程式" r:id="rId5" imgW="1562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276600"/>
                        <a:ext cx="3295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371600" y="4800600"/>
          <a:ext cx="6248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方程式" r:id="rId7" imgW="2019300" imgH="203200" progId="Equation.3">
                  <p:embed/>
                </p:oleObj>
              </mc:Choice>
              <mc:Fallback>
                <p:oleObj name="方程式" r:id="rId7" imgW="2019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6248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Radix-2 number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4419600"/>
            <a:ext cx="7772400" cy="1712913"/>
          </a:xfrm>
        </p:spPr>
        <p:txBody>
          <a:bodyPr/>
          <a:lstStyle/>
          <a:p>
            <a:pPr eaLnBrk="1" hangingPunct="1"/>
            <a:r>
              <a:rPr lang="en-US" altLang="zh-TW" smtClean="0"/>
              <a:t>(1001) represents 9</a:t>
            </a:r>
          </a:p>
          <a:p>
            <a:pPr eaLnBrk="1" hangingPunct="1"/>
            <a:r>
              <a:rPr lang="en-US" altLang="zh-TW" smtClean="0"/>
              <a:t>(10.11) represents 2.75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752600" y="19812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124200" y="327660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方程式" r:id="rId5" imgW="1155700" imgH="228600" progId="Equation.3">
                  <p:embed/>
                </p:oleObj>
              </mc:Choice>
              <mc:Fallback>
                <p:oleObj name="方程式" r:id="rId5" imgW="1155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243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286000" y="5867400"/>
          <a:ext cx="4800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方程式" r:id="rId7" imgW="2159000" imgH="203200" progId="Equation.3">
                  <p:embed/>
                </p:oleObj>
              </mc:Choice>
              <mc:Fallback>
                <p:oleObj name="方程式" r:id="rId7" imgW="2159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67400"/>
                        <a:ext cx="4800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Strange Examples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4953000" cy="2971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 1.3.	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Digit set [</a:t>
            </a:r>
            <a:r>
              <a:rPr lang="en-US" altLang="zh-TW" sz="16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4, 5] for </a:t>
            </a:r>
            <a:r>
              <a:rPr lang="en-US" altLang="zh-TW" sz="16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= 10: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	(3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1   5)</a:t>
            </a:r>
            <a:r>
              <a:rPr lang="en-US" altLang="zh-TW" sz="1600" baseline="-2500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ten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    represents    295 = 300 </a:t>
            </a:r>
            <a:r>
              <a:rPr lang="en-US" altLang="zh-TW" sz="16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10 + 5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 1.4.	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Digit set [</a:t>
            </a:r>
            <a:r>
              <a:rPr lang="en-US" altLang="zh-TW" sz="16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7, 7] for </a:t>
            </a:r>
            <a:r>
              <a:rPr lang="en-US" altLang="zh-TW" sz="16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= 10: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	(3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1   5)</a:t>
            </a:r>
            <a:r>
              <a:rPr lang="en-US" altLang="zh-TW" sz="1600" baseline="-25000" smtClean="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 =  (3   0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5)</a:t>
            </a:r>
            <a:r>
              <a:rPr lang="en-US" altLang="zh-TW" sz="1600" baseline="-25000" smtClean="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 =   (1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7   0  </a:t>
            </a:r>
            <a:r>
              <a:rPr lang="en-US" altLang="zh-TW" sz="1600" baseline="300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5)</a:t>
            </a:r>
            <a:r>
              <a:rPr lang="en-US" altLang="zh-TW" sz="1600" baseline="-25000" smtClean="0">
                <a:solidFill>
                  <a:srgbClr val="000000"/>
                </a:solidFill>
                <a:ea typeface="新細明體" panose="02020500000000000000" pitchFamily="18" charset="-120"/>
              </a:rPr>
              <a:t>ten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6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 1.7.	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Quater-imaginary number system: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	radix </a:t>
            </a:r>
            <a:r>
              <a:rPr lang="en-US" altLang="zh-TW" sz="16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= 2</a:t>
            </a:r>
            <a:r>
              <a:rPr lang="en-US" altLang="zh-TW" sz="16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, digit set [0, 3] 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28600" y="20574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6096000" y="2286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方程式" r:id="rId5" imgW="1066800" imgH="228600" progId="Equation.3">
                  <p:embed/>
                </p:oleObj>
              </mc:Choice>
              <mc:Fallback>
                <p:oleObj name="方程式" r:id="rId5" imgW="1066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redundant number system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General formula: radix-r number system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number represented by a vector: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方程式" r:id="rId5" imgW="1066800" imgH="228600" progId="Equation.3">
                  <p:embed/>
                </p:oleObj>
              </mc:Choice>
              <mc:Fallback>
                <p:oleObj name="方程式" r:id="rId5" imgW="1066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方程式" r:id="rId7" imgW="2260600" imgH="431800" progId="Equation.3">
                  <p:embed/>
                </p:oleObj>
              </mc:Choice>
              <mc:Fallback>
                <p:oleObj name="方程式" r:id="rId7" imgW="2260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方程式" r:id="rId8" imgW="1066800" imgH="228600" progId="Equation.3">
                  <p:embed/>
                </p:oleObj>
              </mc:Choice>
              <mc:Fallback>
                <p:oleObj name="方程式" r:id="rId8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3962400" y="5029200"/>
            <a:ext cx="2894013" cy="762000"/>
          </a:xfrm>
          <a:prstGeom prst="wedgeRoundRectCallout">
            <a:avLst>
              <a:gd name="adj1" fmla="val -6389"/>
              <a:gd name="adj2" fmla="val -1316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more than </a:t>
            </a:r>
            <a:r>
              <a:rPr lang="en-US" altLang="zh-TW" sz="1600" i="1">
                <a:solidFill>
                  <a:schemeClr val="hlink"/>
                </a:solidFill>
              </a:rPr>
              <a:t>r</a:t>
            </a:r>
            <a:r>
              <a:rPr lang="en-US" altLang="zh-TW" sz="1600">
                <a:solidFill>
                  <a:schemeClr val="hlink"/>
                </a:solidFill>
              </a:rPr>
              <a:t> numbers in this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241</TotalTime>
  <Words>1253</Words>
  <Application>Microsoft Office PowerPoint</Application>
  <PresentationFormat>如螢幕大小 (4:3)</PresentationFormat>
  <Paragraphs>448</Paragraphs>
  <Slides>44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44</vt:i4>
      </vt:variant>
    </vt:vector>
  </HeadingPairs>
  <TitlesOfParts>
    <vt:vector size="53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Microsoft 方程式編輯器 3.0</vt:lpstr>
      <vt:lpstr>MSDraw.Drawing.8.2</vt:lpstr>
      <vt:lpstr>Carry Free Addition with Redundant Number System</vt:lpstr>
      <vt:lpstr>Today’s Goal</vt:lpstr>
      <vt:lpstr>Recap: number representation as a vector</vt:lpstr>
      <vt:lpstr>General formula: radix-r number system</vt:lpstr>
      <vt:lpstr>Radix-10 number system</vt:lpstr>
      <vt:lpstr>Radix-2 number system</vt:lpstr>
      <vt:lpstr>Strange Examples</vt:lpstr>
      <vt:lpstr>The redundant number system</vt:lpstr>
      <vt:lpstr>General formula: radix-r number system</vt:lpstr>
      <vt:lpstr>Example: radix r=10</vt:lpstr>
      <vt:lpstr>Example: radix r=2</vt:lpstr>
      <vt:lpstr>Digit Conversion</vt:lpstr>
      <vt:lpstr>The method</vt:lpstr>
      <vt:lpstr>Example: radix r=10</vt:lpstr>
      <vt:lpstr>Example: radix r=10</vt:lpstr>
      <vt:lpstr>Example: radix r=10</vt:lpstr>
      <vt:lpstr>Example: radix r=2</vt:lpstr>
      <vt:lpstr>In-Class Exercise</vt:lpstr>
      <vt:lpstr>Why I have to study this?</vt:lpstr>
      <vt:lpstr>Why the strange number system?</vt:lpstr>
      <vt:lpstr>Recap: adder design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Full Adder: the basic component for an adder</vt:lpstr>
      <vt:lpstr>Full-adder implementation</vt:lpstr>
      <vt:lpstr>Ripple-Carry Adder</vt:lpstr>
      <vt:lpstr>Performance analysis for an adder</vt:lpstr>
      <vt:lpstr>Path delay time</vt:lpstr>
      <vt:lpstr>Critical path</vt:lpstr>
      <vt:lpstr>Design efficient hardware with redundant number system</vt:lpstr>
      <vt:lpstr>The core problem</vt:lpstr>
      <vt:lpstr>Why the strange number system?</vt:lpstr>
      <vt:lpstr>Carry save adder</vt:lpstr>
      <vt:lpstr>Carry free addition on binary numbers</vt:lpstr>
      <vt:lpstr>Carry free addition on binary numbers</vt:lpstr>
      <vt:lpstr>Carry free addition on binary numbers</vt:lpstr>
      <vt:lpstr>Carry-Save Adder (CSA)</vt:lpstr>
      <vt:lpstr>Back to R=X+Y+Z</vt:lpstr>
      <vt:lpstr>Realizing R=X+Y+Z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31</cp:revision>
  <cp:lastPrinted>1601-01-01T00:00:00Z</cp:lastPrinted>
  <dcterms:created xsi:type="dcterms:W3CDTF">2010-03-18T16:21:32Z</dcterms:created>
  <dcterms:modified xsi:type="dcterms:W3CDTF">2018-03-26T18:50:08Z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