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260" r:id="rId13"/>
    <p:sldId id="261" r:id="rId14"/>
    <p:sldId id="262" r:id="rId15"/>
    <p:sldId id="263" r:id="rId16"/>
    <p:sldId id="279" r:id="rId17"/>
    <p:sldId id="264" r:id="rId18"/>
    <p:sldId id="265" r:id="rId19"/>
    <p:sldId id="266" r:id="rId20"/>
    <p:sldId id="267" r:id="rId21"/>
    <p:sldId id="268" r:id="rId22"/>
    <p:sldId id="280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81" r:id="rId34"/>
    <p:sldId id="282" r:id="rId35"/>
    <p:sldId id="283" r:id="rId36"/>
    <p:sldId id="284" r:id="rId37"/>
    <p:sldId id="285" r:id="rId38"/>
    <p:sldId id="313" r:id="rId39"/>
    <p:sldId id="286" r:id="rId40"/>
    <p:sldId id="287" r:id="rId41"/>
    <p:sldId id="290" r:id="rId42"/>
    <p:sldId id="288" r:id="rId43"/>
    <p:sldId id="289" r:id="rId44"/>
    <p:sldId id="312" r:id="rId45"/>
    <p:sldId id="291" r:id="rId46"/>
    <p:sldId id="292" r:id="rId47"/>
    <p:sldId id="293" r:id="rId48"/>
    <p:sldId id="294" r:id="rId49"/>
    <p:sldId id="295" r:id="rId50"/>
    <p:sldId id="316" r:id="rId51"/>
    <p:sldId id="298" r:id="rId52"/>
    <p:sldId id="299" r:id="rId53"/>
    <p:sldId id="300" r:id="rId54"/>
    <p:sldId id="301" r:id="rId55"/>
    <p:sldId id="302" r:id="rId56"/>
    <p:sldId id="319" r:id="rId57"/>
    <p:sldId id="320" r:id="rId58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18.wmf"/><Relationship Id="rId4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13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13.wmf"/><Relationship Id="rId4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9.wmf"/><Relationship Id="rId1" Type="http://schemas.openxmlformats.org/officeDocument/2006/relationships/image" Target="../media/image25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5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5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9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8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6C19AA7-28E4-4423-A7BB-082760CC14E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604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5612A-FAD7-49B4-9C09-F194975DFB9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453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D1E73-17D0-40D6-B4CD-D116BE1F29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0390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01769-A820-449D-BF74-2E77215AAA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1714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90BE0-C999-4E5A-8A74-9412F25793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774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6612D-8872-453E-A6FF-F105222DBB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948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22254-5938-4441-B9FD-50077AC6F2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742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C16BB-B467-4806-9BC6-AE442A51F8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76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B98ED-A43E-450C-BF76-8EECD22682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336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7314F-611D-4BDA-A3EF-E6A12C88AE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162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DF788-8D1C-42F2-9C5F-83236D49F93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206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9CA90-C490-43DA-A8D0-37D72ED607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481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03E03-D05F-434E-B656-5264BF735F3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922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2D433613-156E-4733-80EC-116F266099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9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9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2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2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3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11.wmf"/><Relationship Id="rId9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8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12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38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20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2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20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5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2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27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2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3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3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8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40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2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5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46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48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51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81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53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53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5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Residue Number System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 demonstrate how number encoding may result in fast hardware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14400" y="1016000"/>
            <a:ext cx="37369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 dirty="0"/>
              <a:t>Lecture </a:t>
            </a:r>
            <a:r>
              <a:rPr lang="en-US" altLang="zh-TW" sz="3600" u="sng" dirty="0" smtClean="0"/>
              <a:t>02 </a:t>
            </a:r>
            <a:r>
              <a:rPr lang="en-US" altLang="zh-TW" sz="3600" u="sng" dirty="0"/>
              <a:t>(Part 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computer performs binary addition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repeat the procedure and we get the result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}</a:t>
            </a:r>
          </a:p>
        </p:txBody>
      </p:sp>
      <p:grpSp>
        <p:nvGrpSpPr>
          <p:cNvPr id="12293" name="Group 5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12296" name="Group 6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12300" name="Text Box 7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0  1  1  0</a:t>
                </a:r>
              </a:p>
            </p:txBody>
          </p:sp>
          <p:sp>
            <p:nvSpPr>
              <p:cNvPr id="12301" name="Text Box 8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0  0  1  1</a:t>
                </a:r>
              </a:p>
            </p:txBody>
          </p:sp>
          <p:sp>
            <p:nvSpPr>
              <p:cNvPr id="12302" name="Text Box 9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+)</a:t>
                </a:r>
              </a:p>
            </p:txBody>
          </p:sp>
          <p:sp>
            <p:nvSpPr>
              <p:cNvPr id="12303" name="Line 10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2297" name="Text Box 11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2298" name="Text Box 12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2299" name="Text Box 13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sp>
        <p:nvSpPr>
          <p:cNvPr id="12294" name="Text Box 14"/>
          <p:cNvSpPr txBox="1">
            <a:spLocks noChangeArrowheads="1"/>
          </p:cNvSpPr>
          <p:nvPr/>
        </p:nvSpPr>
        <p:spPr bwMode="auto">
          <a:xfrm>
            <a:off x="6096000" y="3886200"/>
            <a:ext cx="946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1  0   0  1</a:t>
            </a:r>
          </a:p>
        </p:txBody>
      </p:sp>
      <p:sp>
        <p:nvSpPr>
          <p:cNvPr id="12295" name="AutoShape 15"/>
          <p:cNvSpPr>
            <a:spLocks noChangeArrowheads="1"/>
          </p:cNvSpPr>
          <p:nvPr/>
        </p:nvSpPr>
        <p:spPr bwMode="auto">
          <a:xfrm>
            <a:off x="2286000" y="5257800"/>
            <a:ext cx="53340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So, what’s the basic cell for the addition?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Full Adder:</a:t>
            </a:r>
            <a:br>
              <a:rPr lang="en-US" altLang="zh-TW" smtClean="0"/>
            </a:br>
            <a:r>
              <a:rPr lang="en-US" altLang="zh-TW" smtClean="0"/>
              <a:t>the basic component for an adder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1335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 combinational circuit doing the following truth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to perform addition for a bit </a:t>
            </a:r>
            <a:r>
              <a:rPr lang="en-US" altLang="zh-TW" sz="2800" i="1" smtClean="0"/>
              <a:t>i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685800" y="3581400"/>
            <a:ext cx="1620838" cy="2774950"/>
            <a:chOff x="4416" y="2160"/>
            <a:chExt cx="1021" cy="1748"/>
          </a:xfrm>
        </p:grpSpPr>
        <p:grpSp>
          <p:nvGrpSpPr>
            <p:cNvPr id="13388" name="Group 5"/>
            <p:cNvGrpSpPr>
              <a:grpSpLocks/>
            </p:cNvGrpSpPr>
            <p:nvPr/>
          </p:nvGrpSpPr>
          <p:grpSpPr bwMode="auto">
            <a:xfrm>
              <a:off x="4512" y="2640"/>
              <a:ext cx="480" cy="816"/>
              <a:chOff x="3456" y="1872"/>
              <a:chExt cx="480" cy="816"/>
            </a:xfrm>
          </p:grpSpPr>
          <p:sp>
            <p:nvSpPr>
              <p:cNvPr id="13399" name="Rectangle 6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3400" name="Line 7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401" name="Line 8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402" name="Line 9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403" name="Line 10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404" name="Line 11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3389" name="Line 12"/>
            <p:cNvSpPr>
              <a:spLocks noChangeShapeType="1"/>
            </p:cNvSpPr>
            <p:nvPr/>
          </p:nvSpPr>
          <p:spPr bwMode="auto">
            <a:xfrm flipV="1">
              <a:off x="4752" y="23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90" name="Text Box 13"/>
            <p:cNvSpPr txBox="1">
              <a:spLocks noChangeArrowheads="1"/>
            </p:cNvSpPr>
            <p:nvPr/>
          </p:nvSpPr>
          <p:spPr bwMode="auto">
            <a:xfrm>
              <a:off x="4704" y="2160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X</a:t>
              </a:r>
            </a:p>
          </p:txBody>
        </p:sp>
        <p:sp>
          <p:nvSpPr>
            <p:cNvPr id="13391" name="Line 14"/>
            <p:cNvSpPr>
              <a:spLocks noChangeShapeType="1"/>
            </p:cNvSpPr>
            <p:nvPr/>
          </p:nvSpPr>
          <p:spPr bwMode="auto">
            <a:xfrm flipV="1">
              <a:off x="4656" y="23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92" name="Text Box 15"/>
            <p:cNvSpPr txBox="1">
              <a:spLocks noChangeArrowheads="1"/>
            </p:cNvSpPr>
            <p:nvPr/>
          </p:nvSpPr>
          <p:spPr bwMode="auto">
            <a:xfrm>
              <a:off x="4560" y="2160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Y</a:t>
              </a:r>
            </a:p>
          </p:txBody>
        </p:sp>
        <p:sp>
          <p:nvSpPr>
            <p:cNvPr id="13393" name="Text Box 16"/>
            <p:cNvSpPr txBox="1">
              <a:spLocks noChangeArrowheads="1"/>
            </p:cNvSpPr>
            <p:nvPr/>
          </p:nvSpPr>
          <p:spPr bwMode="auto">
            <a:xfrm>
              <a:off x="4704" y="355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sp>
          <p:nvSpPr>
            <p:cNvPr id="13394" name="Line 17"/>
            <p:cNvSpPr>
              <a:spLocks noChangeShapeType="1"/>
            </p:cNvSpPr>
            <p:nvPr/>
          </p:nvSpPr>
          <p:spPr bwMode="auto">
            <a:xfrm>
              <a:off x="4800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95" name="Line 18"/>
            <p:cNvSpPr>
              <a:spLocks noChangeShapeType="1"/>
            </p:cNvSpPr>
            <p:nvPr/>
          </p:nvSpPr>
          <p:spPr bwMode="auto">
            <a:xfrm flipH="1">
              <a:off x="4848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96" name="Text Box 19"/>
            <p:cNvSpPr txBox="1">
              <a:spLocks noChangeArrowheads="1"/>
            </p:cNvSpPr>
            <p:nvPr/>
          </p:nvSpPr>
          <p:spPr bwMode="auto">
            <a:xfrm>
              <a:off x="5136" y="2544"/>
              <a:ext cx="3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13397" name="Text Box 20"/>
            <p:cNvSpPr txBox="1">
              <a:spLocks noChangeArrowheads="1"/>
            </p:cNvSpPr>
            <p:nvPr/>
          </p:nvSpPr>
          <p:spPr bwMode="auto">
            <a:xfrm>
              <a:off x="4416" y="369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Cout</a:t>
              </a:r>
            </a:p>
          </p:txBody>
        </p:sp>
        <p:sp>
          <p:nvSpPr>
            <p:cNvPr id="13398" name="Line 21"/>
            <p:cNvSpPr>
              <a:spLocks noChangeShapeType="1"/>
            </p:cNvSpPr>
            <p:nvPr/>
          </p:nvSpPr>
          <p:spPr bwMode="auto">
            <a:xfrm>
              <a:off x="4656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3317" name="Group 22"/>
          <p:cNvGrpSpPr>
            <a:grpSpLocks/>
          </p:cNvGrpSpPr>
          <p:nvPr/>
        </p:nvGrpSpPr>
        <p:grpSpPr bwMode="auto">
          <a:xfrm>
            <a:off x="2514600" y="3352800"/>
            <a:ext cx="3276600" cy="3276600"/>
            <a:chOff x="2928" y="1632"/>
            <a:chExt cx="2064" cy="2064"/>
          </a:xfrm>
        </p:grpSpPr>
        <p:grpSp>
          <p:nvGrpSpPr>
            <p:cNvPr id="13333" name="Group 23"/>
            <p:cNvGrpSpPr>
              <a:grpSpLocks/>
            </p:cNvGrpSpPr>
            <p:nvPr/>
          </p:nvGrpSpPr>
          <p:grpSpPr bwMode="auto">
            <a:xfrm>
              <a:off x="3072" y="2064"/>
              <a:ext cx="1776" cy="192"/>
              <a:chOff x="3072" y="2064"/>
              <a:chExt cx="1776" cy="192"/>
            </a:xfrm>
          </p:grpSpPr>
          <p:sp>
            <p:nvSpPr>
              <p:cNvPr id="13383" name="Rectangle 24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3384" name="Rectangle 25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3385" name="Rectangle 26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3386" name="Rectangle 27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3387" name="Rectangle 28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13334" name="Group 29"/>
            <p:cNvGrpSpPr>
              <a:grpSpLocks/>
            </p:cNvGrpSpPr>
            <p:nvPr/>
          </p:nvGrpSpPr>
          <p:grpSpPr bwMode="auto">
            <a:xfrm>
              <a:off x="3072" y="2256"/>
              <a:ext cx="1776" cy="192"/>
              <a:chOff x="3072" y="2064"/>
              <a:chExt cx="1776" cy="192"/>
            </a:xfrm>
          </p:grpSpPr>
          <p:sp>
            <p:nvSpPr>
              <p:cNvPr id="13378" name="Rectangle 30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3379" name="Rectangle 31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3380" name="Rectangle 32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3381" name="Rectangle 33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3382" name="Rectangle 34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pSp>
          <p:nvGrpSpPr>
            <p:cNvPr id="13335" name="Group 35"/>
            <p:cNvGrpSpPr>
              <a:grpSpLocks/>
            </p:cNvGrpSpPr>
            <p:nvPr/>
          </p:nvGrpSpPr>
          <p:grpSpPr bwMode="auto">
            <a:xfrm>
              <a:off x="3072" y="2448"/>
              <a:ext cx="1776" cy="192"/>
              <a:chOff x="3072" y="2064"/>
              <a:chExt cx="1776" cy="192"/>
            </a:xfrm>
          </p:grpSpPr>
          <p:sp>
            <p:nvSpPr>
              <p:cNvPr id="13373" name="Rectangle 36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3374" name="Rectangle 37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3375" name="Rectangle 38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3376" name="Rectangle 39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3377" name="Rectangle 40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pSp>
          <p:nvGrpSpPr>
            <p:cNvPr id="13336" name="Group 41"/>
            <p:cNvGrpSpPr>
              <a:grpSpLocks/>
            </p:cNvGrpSpPr>
            <p:nvPr/>
          </p:nvGrpSpPr>
          <p:grpSpPr bwMode="auto">
            <a:xfrm>
              <a:off x="3072" y="2640"/>
              <a:ext cx="1776" cy="192"/>
              <a:chOff x="3072" y="2064"/>
              <a:chExt cx="1776" cy="192"/>
            </a:xfrm>
          </p:grpSpPr>
          <p:sp>
            <p:nvSpPr>
              <p:cNvPr id="13368" name="Rectangle 42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3369" name="Rectangle 43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3370" name="Rectangle 44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3371" name="Rectangle 45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3372" name="Rectangle 46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13337" name="Group 47"/>
            <p:cNvGrpSpPr>
              <a:grpSpLocks/>
            </p:cNvGrpSpPr>
            <p:nvPr/>
          </p:nvGrpSpPr>
          <p:grpSpPr bwMode="auto">
            <a:xfrm>
              <a:off x="3072" y="2832"/>
              <a:ext cx="1776" cy="192"/>
              <a:chOff x="3072" y="2064"/>
              <a:chExt cx="1776" cy="192"/>
            </a:xfrm>
          </p:grpSpPr>
          <p:sp>
            <p:nvSpPr>
              <p:cNvPr id="13363" name="Rectangle 48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3364" name="Rectangle 49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3365" name="Rectangle 50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3366" name="Rectangle 51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3367" name="Rectangle 52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pSp>
          <p:nvGrpSpPr>
            <p:cNvPr id="13338" name="Group 53"/>
            <p:cNvGrpSpPr>
              <a:grpSpLocks/>
            </p:cNvGrpSpPr>
            <p:nvPr/>
          </p:nvGrpSpPr>
          <p:grpSpPr bwMode="auto">
            <a:xfrm>
              <a:off x="3072" y="3024"/>
              <a:ext cx="1776" cy="192"/>
              <a:chOff x="3072" y="2064"/>
              <a:chExt cx="1776" cy="192"/>
            </a:xfrm>
          </p:grpSpPr>
          <p:sp>
            <p:nvSpPr>
              <p:cNvPr id="13358" name="Rectangle 54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3359" name="Rectangle 55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3360" name="Rectangle 56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3361" name="Rectangle 57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3362" name="Rectangle 58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13339" name="Group 59"/>
            <p:cNvGrpSpPr>
              <a:grpSpLocks/>
            </p:cNvGrpSpPr>
            <p:nvPr/>
          </p:nvGrpSpPr>
          <p:grpSpPr bwMode="auto">
            <a:xfrm>
              <a:off x="3072" y="3216"/>
              <a:ext cx="1776" cy="192"/>
              <a:chOff x="3072" y="2064"/>
              <a:chExt cx="1776" cy="192"/>
            </a:xfrm>
          </p:grpSpPr>
          <p:sp>
            <p:nvSpPr>
              <p:cNvPr id="13353" name="Rectangle 60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3354" name="Rectangle 61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3355" name="Rectangle 62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3356" name="Rectangle 63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3357" name="Rectangle 64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13340" name="Group 65"/>
            <p:cNvGrpSpPr>
              <a:grpSpLocks/>
            </p:cNvGrpSpPr>
            <p:nvPr/>
          </p:nvGrpSpPr>
          <p:grpSpPr bwMode="auto">
            <a:xfrm>
              <a:off x="3072" y="3408"/>
              <a:ext cx="1776" cy="192"/>
              <a:chOff x="3072" y="2064"/>
              <a:chExt cx="1776" cy="192"/>
            </a:xfrm>
          </p:grpSpPr>
          <p:sp>
            <p:nvSpPr>
              <p:cNvPr id="13348" name="Rectangle 66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3349" name="Rectangle 67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3350" name="Rectangle 68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3351" name="Rectangle 69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3352" name="Rectangle 70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sp>
          <p:nvSpPr>
            <p:cNvPr id="13341" name="Line 71"/>
            <p:cNvSpPr>
              <a:spLocks noChangeShapeType="1"/>
            </p:cNvSpPr>
            <p:nvPr/>
          </p:nvSpPr>
          <p:spPr bwMode="auto">
            <a:xfrm>
              <a:off x="2928" y="196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2" name="Line 72"/>
            <p:cNvSpPr>
              <a:spLocks noChangeShapeType="1"/>
            </p:cNvSpPr>
            <p:nvPr/>
          </p:nvSpPr>
          <p:spPr bwMode="auto">
            <a:xfrm>
              <a:off x="4128" y="163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3" name="Text Box 73"/>
            <p:cNvSpPr txBox="1">
              <a:spLocks noChangeArrowheads="1"/>
            </p:cNvSpPr>
            <p:nvPr/>
          </p:nvSpPr>
          <p:spPr bwMode="auto">
            <a:xfrm>
              <a:off x="3120" y="172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13344" name="Text Box 74"/>
            <p:cNvSpPr txBox="1">
              <a:spLocks noChangeArrowheads="1"/>
            </p:cNvSpPr>
            <p:nvPr/>
          </p:nvSpPr>
          <p:spPr bwMode="auto">
            <a:xfrm>
              <a:off x="3456" y="172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  <p:sp>
          <p:nvSpPr>
            <p:cNvPr id="13345" name="Text Box 75"/>
            <p:cNvSpPr txBox="1">
              <a:spLocks noChangeArrowheads="1"/>
            </p:cNvSpPr>
            <p:nvPr/>
          </p:nvSpPr>
          <p:spPr bwMode="auto">
            <a:xfrm>
              <a:off x="3792" y="1728"/>
              <a:ext cx="3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13346" name="Text Box 76"/>
            <p:cNvSpPr txBox="1">
              <a:spLocks noChangeArrowheads="1"/>
            </p:cNvSpPr>
            <p:nvPr/>
          </p:nvSpPr>
          <p:spPr bwMode="auto">
            <a:xfrm>
              <a:off x="4128" y="1728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Cout</a:t>
              </a:r>
            </a:p>
          </p:txBody>
        </p:sp>
        <p:sp>
          <p:nvSpPr>
            <p:cNvPr id="13347" name="Text Box 77"/>
            <p:cNvSpPr txBox="1">
              <a:spLocks noChangeArrowheads="1"/>
            </p:cNvSpPr>
            <p:nvPr/>
          </p:nvSpPr>
          <p:spPr bwMode="auto">
            <a:xfrm>
              <a:off x="4560" y="172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grpSp>
        <p:nvGrpSpPr>
          <p:cNvPr id="13318" name="Group 78"/>
          <p:cNvGrpSpPr>
            <a:grpSpLocks/>
          </p:cNvGrpSpPr>
          <p:nvPr/>
        </p:nvGrpSpPr>
        <p:grpSpPr bwMode="auto">
          <a:xfrm>
            <a:off x="6172200" y="3733800"/>
            <a:ext cx="2147888" cy="1646238"/>
            <a:chOff x="3648" y="2064"/>
            <a:chExt cx="1353" cy="1037"/>
          </a:xfrm>
        </p:grpSpPr>
        <p:grpSp>
          <p:nvGrpSpPr>
            <p:cNvPr id="13319" name="Group 79"/>
            <p:cNvGrpSpPr>
              <a:grpSpLocks/>
            </p:cNvGrpSpPr>
            <p:nvPr/>
          </p:nvGrpSpPr>
          <p:grpSpPr bwMode="auto">
            <a:xfrm>
              <a:off x="3648" y="2304"/>
              <a:ext cx="1353" cy="797"/>
              <a:chOff x="3456" y="1431"/>
              <a:chExt cx="1353" cy="797"/>
            </a:xfrm>
          </p:grpSpPr>
          <p:grpSp>
            <p:nvGrpSpPr>
              <p:cNvPr id="13325" name="Group 80"/>
              <p:cNvGrpSpPr>
                <a:grpSpLocks/>
              </p:cNvGrpSpPr>
              <p:nvPr/>
            </p:nvGrpSpPr>
            <p:grpSpPr bwMode="auto">
              <a:xfrm>
                <a:off x="3456" y="1440"/>
                <a:ext cx="1296" cy="528"/>
                <a:chOff x="960" y="1680"/>
                <a:chExt cx="1296" cy="528"/>
              </a:xfrm>
            </p:grpSpPr>
            <p:sp>
              <p:nvSpPr>
                <p:cNvPr id="13329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392" y="168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0  1  1  0</a:t>
                  </a:r>
                </a:p>
              </p:txBody>
            </p:sp>
            <p:sp>
              <p:nvSpPr>
                <p:cNvPr id="13330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392" y="192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0  0  1  1</a:t>
                  </a:r>
                </a:p>
              </p:txBody>
            </p:sp>
            <p:sp>
              <p:nvSpPr>
                <p:cNvPr id="13331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104" y="1920"/>
                  <a:ext cx="23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+)</a:t>
                  </a:r>
                </a:p>
              </p:txBody>
            </p:sp>
            <p:sp>
              <p:nvSpPr>
                <p:cNvPr id="13332" name="Line 84"/>
                <p:cNvSpPr>
                  <a:spLocks noChangeShapeType="1"/>
                </p:cNvSpPr>
                <p:nvPr/>
              </p:nvSpPr>
              <p:spPr bwMode="auto">
                <a:xfrm>
                  <a:off x="960" y="2208"/>
                  <a:ext cx="12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3326" name="Text Box 85"/>
              <p:cNvSpPr txBox="1">
                <a:spLocks noChangeArrowheads="1"/>
              </p:cNvSpPr>
              <p:nvPr/>
            </p:nvSpPr>
            <p:spPr bwMode="auto">
              <a:xfrm>
                <a:off x="4598" y="1431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  <p:sp>
            <p:nvSpPr>
              <p:cNvPr id="13327" name="Text Box 86"/>
              <p:cNvSpPr txBox="1">
                <a:spLocks noChangeArrowheads="1"/>
              </p:cNvSpPr>
              <p:nvPr/>
            </p:nvSpPr>
            <p:spPr bwMode="auto">
              <a:xfrm>
                <a:off x="4608" y="168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  <p:sp>
            <p:nvSpPr>
              <p:cNvPr id="13328" name="Text Box 87"/>
              <p:cNvSpPr txBox="1">
                <a:spLocks noChangeArrowheads="1"/>
              </p:cNvSpPr>
              <p:nvPr/>
            </p:nvSpPr>
            <p:spPr bwMode="auto">
              <a:xfrm>
                <a:off x="4608" y="201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</a:t>
                </a:r>
              </a:p>
            </p:txBody>
          </p:sp>
        </p:grpSp>
        <p:sp>
          <p:nvSpPr>
            <p:cNvPr id="13320" name="Text Box 88"/>
            <p:cNvSpPr txBox="1">
              <a:spLocks noChangeArrowheads="1"/>
            </p:cNvSpPr>
            <p:nvPr/>
          </p:nvSpPr>
          <p:spPr bwMode="auto">
            <a:xfrm>
              <a:off x="4464" y="288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13321" name="Text Box 89"/>
            <p:cNvSpPr txBox="1">
              <a:spLocks noChangeArrowheads="1"/>
            </p:cNvSpPr>
            <p:nvPr/>
          </p:nvSpPr>
          <p:spPr bwMode="auto">
            <a:xfrm>
              <a:off x="4320" y="2064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13322" name="AutoShape 90"/>
            <p:cNvSpPr>
              <a:spLocks noChangeArrowheads="1"/>
            </p:cNvSpPr>
            <p:nvPr/>
          </p:nvSpPr>
          <p:spPr bwMode="auto">
            <a:xfrm>
              <a:off x="4368" y="2064"/>
              <a:ext cx="144" cy="7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3323" name="Text Box 91"/>
            <p:cNvSpPr txBox="1">
              <a:spLocks noChangeArrowheads="1"/>
            </p:cNvSpPr>
            <p:nvPr/>
          </p:nvSpPr>
          <p:spPr bwMode="auto">
            <a:xfrm>
              <a:off x="4368" y="288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13324" name="Text Box 92"/>
            <p:cNvSpPr txBox="1">
              <a:spLocks noChangeArrowheads="1"/>
            </p:cNvSpPr>
            <p:nvPr/>
          </p:nvSpPr>
          <p:spPr bwMode="auto">
            <a:xfrm>
              <a:off x="4224" y="2064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Carry-Propagation Adder</a:t>
            </a: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1600200" y="3429000"/>
            <a:ext cx="7031038" cy="2546350"/>
            <a:chOff x="624" y="1392"/>
            <a:chExt cx="4429" cy="1604"/>
          </a:xfrm>
        </p:grpSpPr>
        <p:grpSp>
          <p:nvGrpSpPr>
            <p:cNvPr id="14362" name="Group 4"/>
            <p:cNvGrpSpPr>
              <a:grpSpLocks/>
            </p:cNvGrpSpPr>
            <p:nvPr/>
          </p:nvGrpSpPr>
          <p:grpSpPr bwMode="auto">
            <a:xfrm>
              <a:off x="4128" y="1872"/>
              <a:ext cx="480" cy="816"/>
              <a:chOff x="3456" y="1872"/>
              <a:chExt cx="480" cy="816"/>
            </a:xfrm>
          </p:grpSpPr>
          <p:sp>
            <p:nvSpPr>
              <p:cNvPr id="14431" name="Rectangle 5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4432" name="Line 6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33" name="Line 7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34" name="Line 8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35" name="Line 9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36" name="Line 10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4363" name="Group 11"/>
            <p:cNvGrpSpPr>
              <a:grpSpLocks/>
            </p:cNvGrpSpPr>
            <p:nvPr/>
          </p:nvGrpSpPr>
          <p:grpSpPr bwMode="auto">
            <a:xfrm>
              <a:off x="3456" y="1872"/>
              <a:ext cx="480" cy="816"/>
              <a:chOff x="3456" y="1872"/>
              <a:chExt cx="480" cy="816"/>
            </a:xfrm>
          </p:grpSpPr>
          <p:sp>
            <p:nvSpPr>
              <p:cNvPr id="14425" name="Rectangle 12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4426" name="Line 13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27" name="Line 14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28" name="Line 15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29" name="Line 16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30" name="Line 17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4364" name="Group 18"/>
            <p:cNvGrpSpPr>
              <a:grpSpLocks/>
            </p:cNvGrpSpPr>
            <p:nvPr/>
          </p:nvGrpSpPr>
          <p:grpSpPr bwMode="auto">
            <a:xfrm>
              <a:off x="2784" y="1872"/>
              <a:ext cx="480" cy="816"/>
              <a:chOff x="3456" y="1872"/>
              <a:chExt cx="480" cy="816"/>
            </a:xfrm>
          </p:grpSpPr>
          <p:sp>
            <p:nvSpPr>
              <p:cNvPr id="14419" name="Rectangle 19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4420" name="Line 20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21" name="Line 21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22" name="Line 22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23" name="Line 23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24" name="Line 24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4365" name="Group 25"/>
            <p:cNvGrpSpPr>
              <a:grpSpLocks/>
            </p:cNvGrpSpPr>
            <p:nvPr/>
          </p:nvGrpSpPr>
          <p:grpSpPr bwMode="auto">
            <a:xfrm>
              <a:off x="1824" y="1872"/>
              <a:ext cx="480" cy="816"/>
              <a:chOff x="3456" y="1872"/>
              <a:chExt cx="480" cy="816"/>
            </a:xfrm>
          </p:grpSpPr>
          <p:sp>
            <p:nvSpPr>
              <p:cNvPr id="14413" name="Rectangle 26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4414" name="Line 27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15" name="Line 28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16" name="Line 29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17" name="Line 30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18" name="Line 31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4366" name="Group 32"/>
            <p:cNvGrpSpPr>
              <a:grpSpLocks/>
            </p:cNvGrpSpPr>
            <p:nvPr/>
          </p:nvGrpSpPr>
          <p:grpSpPr bwMode="auto">
            <a:xfrm>
              <a:off x="1152" y="1872"/>
              <a:ext cx="480" cy="816"/>
              <a:chOff x="3456" y="1872"/>
              <a:chExt cx="480" cy="816"/>
            </a:xfrm>
          </p:grpSpPr>
          <p:sp>
            <p:nvSpPr>
              <p:cNvPr id="14407" name="Rectangle 33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4408" name="Line 34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09" name="Line 35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10" name="Line 36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11" name="Line 37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12" name="Line 38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4367" name="Text Box 39"/>
            <p:cNvSpPr txBox="1">
              <a:spLocks noChangeArrowheads="1"/>
            </p:cNvSpPr>
            <p:nvPr/>
          </p:nvSpPr>
          <p:spPr bwMode="auto">
            <a:xfrm>
              <a:off x="2390" y="2151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cxnSp>
          <p:nvCxnSpPr>
            <p:cNvPr id="14368" name="AutoShape 40"/>
            <p:cNvCxnSpPr>
              <a:cxnSpLocks noChangeShapeType="1"/>
              <a:stCxn id="14436" idx="0"/>
              <a:endCxn id="14426" idx="1"/>
            </p:cNvCxnSpPr>
            <p:nvPr/>
          </p:nvCxnSpPr>
          <p:spPr bwMode="auto">
            <a:xfrm rot="16200000" flipV="1">
              <a:off x="3624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9" name="AutoShape 41"/>
            <p:cNvCxnSpPr>
              <a:cxnSpLocks noChangeShapeType="1"/>
            </p:cNvCxnSpPr>
            <p:nvPr/>
          </p:nvCxnSpPr>
          <p:spPr bwMode="auto">
            <a:xfrm rot="16200000" flipV="1">
              <a:off x="2952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0" name="AutoShape 42"/>
            <p:cNvCxnSpPr>
              <a:cxnSpLocks noChangeShapeType="1"/>
            </p:cNvCxnSpPr>
            <p:nvPr/>
          </p:nvCxnSpPr>
          <p:spPr bwMode="auto">
            <a:xfrm rot="16200000" flipV="1">
              <a:off x="2280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71" name="Line 43"/>
            <p:cNvSpPr>
              <a:spLocks noChangeShapeType="1"/>
            </p:cNvSpPr>
            <p:nvPr/>
          </p:nvSpPr>
          <p:spPr bwMode="auto">
            <a:xfrm>
              <a:off x="2160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4372" name="AutoShape 44"/>
            <p:cNvCxnSpPr>
              <a:cxnSpLocks noChangeShapeType="1"/>
            </p:cNvCxnSpPr>
            <p:nvPr/>
          </p:nvCxnSpPr>
          <p:spPr bwMode="auto">
            <a:xfrm rot="16200000" flipV="1">
              <a:off x="1320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73" name="Line 45"/>
            <p:cNvSpPr>
              <a:spLocks noChangeShapeType="1"/>
            </p:cNvSpPr>
            <p:nvPr/>
          </p:nvSpPr>
          <p:spPr bwMode="auto">
            <a:xfrm flipV="1">
              <a:off x="4368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74" name="Text Box 46"/>
            <p:cNvSpPr txBox="1">
              <a:spLocks noChangeArrowheads="1"/>
            </p:cNvSpPr>
            <p:nvPr/>
          </p:nvSpPr>
          <p:spPr bwMode="auto">
            <a:xfrm>
              <a:off x="4320" y="1392"/>
              <a:ext cx="29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A[0]</a:t>
              </a:r>
            </a:p>
          </p:txBody>
        </p:sp>
        <p:sp>
          <p:nvSpPr>
            <p:cNvPr id="14375" name="Line 47"/>
            <p:cNvSpPr>
              <a:spLocks noChangeShapeType="1"/>
            </p:cNvSpPr>
            <p:nvPr/>
          </p:nvSpPr>
          <p:spPr bwMode="auto">
            <a:xfrm flipV="1">
              <a:off x="4272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76" name="Text Box 48"/>
            <p:cNvSpPr txBox="1">
              <a:spLocks noChangeArrowheads="1"/>
            </p:cNvSpPr>
            <p:nvPr/>
          </p:nvSpPr>
          <p:spPr bwMode="auto">
            <a:xfrm>
              <a:off x="4080" y="1392"/>
              <a:ext cx="2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B[0]</a:t>
              </a:r>
            </a:p>
          </p:txBody>
        </p:sp>
        <p:sp>
          <p:nvSpPr>
            <p:cNvPr id="14377" name="Line 49"/>
            <p:cNvSpPr>
              <a:spLocks noChangeShapeType="1"/>
            </p:cNvSpPr>
            <p:nvPr/>
          </p:nvSpPr>
          <p:spPr bwMode="auto">
            <a:xfrm flipV="1">
              <a:off x="3696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78" name="Text Box 50"/>
            <p:cNvSpPr txBox="1">
              <a:spLocks noChangeArrowheads="1"/>
            </p:cNvSpPr>
            <p:nvPr/>
          </p:nvSpPr>
          <p:spPr bwMode="auto">
            <a:xfrm>
              <a:off x="3648" y="1392"/>
              <a:ext cx="29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A[1]</a:t>
              </a:r>
            </a:p>
          </p:txBody>
        </p:sp>
        <p:sp>
          <p:nvSpPr>
            <p:cNvPr id="14379" name="Line 51"/>
            <p:cNvSpPr>
              <a:spLocks noChangeShapeType="1"/>
            </p:cNvSpPr>
            <p:nvPr/>
          </p:nvSpPr>
          <p:spPr bwMode="auto">
            <a:xfrm flipV="1">
              <a:off x="3600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0" name="Text Box 52"/>
            <p:cNvSpPr txBox="1">
              <a:spLocks noChangeArrowheads="1"/>
            </p:cNvSpPr>
            <p:nvPr/>
          </p:nvSpPr>
          <p:spPr bwMode="auto">
            <a:xfrm>
              <a:off x="3408" y="1392"/>
              <a:ext cx="2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B[1]</a:t>
              </a:r>
            </a:p>
          </p:txBody>
        </p:sp>
        <p:sp>
          <p:nvSpPr>
            <p:cNvPr id="14381" name="Line 53"/>
            <p:cNvSpPr>
              <a:spLocks noChangeShapeType="1"/>
            </p:cNvSpPr>
            <p:nvPr/>
          </p:nvSpPr>
          <p:spPr bwMode="auto">
            <a:xfrm flipV="1">
              <a:off x="3024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2" name="Text Box 54"/>
            <p:cNvSpPr txBox="1">
              <a:spLocks noChangeArrowheads="1"/>
            </p:cNvSpPr>
            <p:nvPr/>
          </p:nvSpPr>
          <p:spPr bwMode="auto">
            <a:xfrm>
              <a:off x="2976" y="1392"/>
              <a:ext cx="29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A[2]</a:t>
              </a:r>
            </a:p>
          </p:txBody>
        </p:sp>
        <p:sp>
          <p:nvSpPr>
            <p:cNvPr id="14383" name="Line 55"/>
            <p:cNvSpPr>
              <a:spLocks noChangeShapeType="1"/>
            </p:cNvSpPr>
            <p:nvPr/>
          </p:nvSpPr>
          <p:spPr bwMode="auto">
            <a:xfrm flipV="1">
              <a:off x="2928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4" name="Text Box 56"/>
            <p:cNvSpPr txBox="1">
              <a:spLocks noChangeArrowheads="1"/>
            </p:cNvSpPr>
            <p:nvPr/>
          </p:nvSpPr>
          <p:spPr bwMode="auto">
            <a:xfrm>
              <a:off x="2736" y="1392"/>
              <a:ext cx="2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B[2]</a:t>
              </a:r>
            </a:p>
          </p:txBody>
        </p:sp>
        <p:sp>
          <p:nvSpPr>
            <p:cNvPr id="14385" name="Line 57"/>
            <p:cNvSpPr>
              <a:spLocks noChangeShapeType="1"/>
            </p:cNvSpPr>
            <p:nvPr/>
          </p:nvSpPr>
          <p:spPr bwMode="auto">
            <a:xfrm flipV="1">
              <a:off x="2064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6" name="Text Box 58"/>
            <p:cNvSpPr txBox="1">
              <a:spLocks noChangeArrowheads="1"/>
            </p:cNvSpPr>
            <p:nvPr/>
          </p:nvSpPr>
          <p:spPr bwMode="auto">
            <a:xfrm>
              <a:off x="2016" y="1392"/>
              <a:ext cx="3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A[n-2]</a:t>
              </a:r>
            </a:p>
          </p:txBody>
        </p:sp>
        <p:sp>
          <p:nvSpPr>
            <p:cNvPr id="14387" name="Line 59"/>
            <p:cNvSpPr>
              <a:spLocks noChangeShapeType="1"/>
            </p:cNvSpPr>
            <p:nvPr/>
          </p:nvSpPr>
          <p:spPr bwMode="auto">
            <a:xfrm flipV="1">
              <a:off x="1968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8" name="Text Box 60"/>
            <p:cNvSpPr txBox="1">
              <a:spLocks noChangeArrowheads="1"/>
            </p:cNvSpPr>
            <p:nvPr/>
          </p:nvSpPr>
          <p:spPr bwMode="auto">
            <a:xfrm>
              <a:off x="1728" y="1392"/>
              <a:ext cx="3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B[n-2]</a:t>
              </a:r>
            </a:p>
          </p:txBody>
        </p:sp>
        <p:sp>
          <p:nvSpPr>
            <p:cNvPr id="14389" name="Line 61"/>
            <p:cNvSpPr>
              <a:spLocks noChangeShapeType="1"/>
            </p:cNvSpPr>
            <p:nvPr/>
          </p:nvSpPr>
          <p:spPr bwMode="auto">
            <a:xfrm flipV="1">
              <a:off x="1392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0" name="Text Box 62"/>
            <p:cNvSpPr txBox="1">
              <a:spLocks noChangeArrowheads="1"/>
            </p:cNvSpPr>
            <p:nvPr/>
          </p:nvSpPr>
          <p:spPr bwMode="auto">
            <a:xfrm>
              <a:off x="1344" y="1392"/>
              <a:ext cx="3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A[n-1]</a:t>
              </a:r>
            </a:p>
          </p:txBody>
        </p:sp>
        <p:sp>
          <p:nvSpPr>
            <p:cNvPr id="14391" name="Line 63"/>
            <p:cNvSpPr>
              <a:spLocks noChangeShapeType="1"/>
            </p:cNvSpPr>
            <p:nvPr/>
          </p:nvSpPr>
          <p:spPr bwMode="auto">
            <a:xfrm flipV="1">
              <a:off x="1296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2" name="Text Box 64"/>
            <p:cNvSpPr txBox="1">
              <a:spLocks noChangeArrowheads="1"/>
            </p:cNvSpPr>
            <p:nvPr/>
          </p:nvSpPr>
          <p:spPr bwMode="auto">
            <a:xfrm>
              <a:off x="1056" y="1392"/>
              <a:ext cx="3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B[n-1]</a:t>
              </a:r>
            </a:p>
          </p:txBody>
        </p:sp>
        <p:sp>
          <p:nvSpPr>
            <p:cNvPr id="14393" name="Text Box 65"/>
            <p:cNvSpPr txBox="1">
              <a:spLocks noChangeArrowheads="1"/>
            </p:cNvSpPr>
            <p:nvPr/>
          </p:nvSpPr>
          <p:spPr bwMode="auto">
            <a:xfrm>
              <a:off x="4272" y="2784"/>
              <a:ext cx="3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S[0]</a:t>
              </a:r>
            </a:p>
          </p:txBody>
        </p:sp>
        <p:sp>
          <p:nvSpPr>
            <p:cNvPr id="14394" name="Line 66"/>
            <p:cNvSpPr>
              <a:spLocks noChangeShapeType="1"/>
            </p:cNvSpPr>
            <p:nvPr/>
          </p:nvSpPr>
          <p:spPr bwMode="auto">
            <a:xfrm>
              <a:off x="4416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5" name="Text Box 67"/>
            <p:cNvSpPr txBox="1">
              <a:spLocks noChangeArrowheads="1"/>
            </p:cNvSpPr>
            <p:nvPr/>
          </p:nvSpPr>
          <p:spPr bwMode="auto">
            <a:xfrm>
              <a:off x="3600" y="2784"/>
              <a:ext cx="3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S[1]</a:t>
              </a:r>
            </a:p>
          </p:txBody>
        </p:sp>
        <p:sp>
          <p:nvSpPr>
            <p:cNvPr id="14396" name="Line 68"/>
            <p:cNvSpPr>
              <a:spLocks noChangeShapeType="1"/>
            </p:cNvSpPr>
            <p:nvPr/>
          </p:nvSpPr>
          <p:spPr bwMode="auto">
            <a:xfrm>
              <a:off x="3744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7" name="Text Box 69"/>
            <p:cNvSpPr txBox="1">
              <a:spLocks noChangeArrowheads="1"/>
            </p:cNvSpPr>
            <p:nvPr/>
          </p:nvSpPr>
          <p:spPr bwMode="auto">
            <a:xfrm>
              <a:off x="2928" y="2784"/>
              <a:ext cx="3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S[2]</a:t>
              </a:r>
            </a:p>
          </p:txBody>
        </p:sp>
        <p:sp>
          <p:nvSpPr>
            <p:cNvPr id="14398" name="Line 70"/>
            <p:cNvSpPr>
              <a:spLocks noChangeShapeType="1"/>
            </p:cNvSpPr>
            <p:nvPr/>
          </p:nvSpPr>
          <p:spPr bwMode="auto">
            <a:xfrm>
              <a:off x="3072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9" name="Text Box 71"/>
            <p:cNvSpPr txBox="1">
              <a:spLocks noChangeArrowheads="1"/>
            </p:cNvSpPr>
            <p:nvPr/>
          </p:nvSpPr>
          <p:spPr bwMode="auto">
            <a:xfrm>
              <a:off x="1968" y="2784"/>
              <a:ext cx="4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S[n-2]</a:t>
              </a:r>
            </a:p>
          </p:txBody>
        </p:sp>
        <p:sp>
          <p:nvSpPr>
            <p:cNvPr id="14400" name="Line 72"/>
            <p:cNvSpPr>
              <a:spLocks noChangeShapeType="1"/>
            </p:cNvSpPr>
            <p:nvPr/>
          </p:nvSpPr>
          <p:spPr bwMode="auto">
            <a:xfrm>
              <a:off x="2112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01" name="Text Box 73"/>
            <p:cNvSpPr txBox="1">
              <a:spLocks noChangeArrowheads="1"/>
            </p:cNvSpPr>
            <p:nvPr/>
          </p:nvSpPr>
          <p:spPr bwMode="auto">
            <a:xfrm>
              <a:off x="1296" y="2784"/>
              <a:ext cx="4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S[n-1]</a:t>
              </a:r>
            </a:p>
          </p:txBody>
        </p:sp>
        <p:sp>
          <p:nvSpPr>
            <p:cNvPr id="14402" name="Line 74"/>
            <p:cNvSpPr>
              <a:spLocks noChangeShapeType="1"/>
            </p:cNvSpPr>
            <p:nvPr/>
          </p:nvSpPr>
          <p:spPr bwMode="auto">
            <a:xfrm>
              <a:off x="1440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03" name="Line 75"/>
            <p:cNvSpPr>
              <a:spLocks noChangeShapeType="1"/>
            </p:cNvSpPr>
            <p:nvPr/>
          </p:nvSpPr>
          <p:spPr bwMode="auto">
            <a:xfrm flipH="1">
              <a:off x="4464" y="18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04" name="Text Box 76"/>
            <p:cNvSpPr txBox="1">
              <a:spLocks noChangeArrowheads="1"/>
            </p:cNvSpPr>
            <p:nvPr/>
          </p:nvSpPr>
          <p:spPr bwMode="auto">
            <a:xfrm>
              <a:off x="4752" y="1776"/>
              <a:ext cx="3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14405" name="Line 77"/>
            <p:cNvSpPr>
              <a:spLocks noChangeShapeType="1"/>
            </p:cNvSpPr>
            <p:nvPr/>
          </p:nvSpPr>
          <p:spPr bwMode="auto">
            <a:xfrm flipH="1"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06" name="Text Box 78"/>
            <p:cNvSpPr txBox="1">
              <a:spLocks noChangeArrowheads="1"/>
            </p:cNvSpPr>
            <p:nvPr/>
          </p:nvSpPr>
          <p:spPr bwMode="auto">
            <a:xfrm>
              <a:off x="624" y="2592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Cout</a:t>
              </a:r>
            </a:p>
          </p:txBody>
        </p:sp>
      </p:grpSp>
      <p:grpSp>
        <p:nvGrpSpPr>
          <p:cNvPr id="14340" name="Group 79"/>
          <p:cNvGrpSpPr>
            <a:grpSpLocks/>
          </p:cNvGrpSpPr>
          <p:nvPr/>
        </p:nvGrpSpPr>
        <p:grpSpPr bwMode="auto">
          <a:xfrm>
            <a:off x="381000" y="1905000"/>
            <a:ext cx="2290763" cy="1784350"/>
            <a:chOff x="96" y="1239"/>
            <a:chExt cx="1443" cy="1124"/>
          </a:xfrm>
        </p:grpSpPr>
        <p:sp>
          <p:nvSpPr>
            <p:cNvPr id="14342" name="Rectangle 80"/>
            <p:cNvSpPr>
              <a:spLocks noChangeArrowheads="1"/>
            </p:cNvSpPr>
            <p:nvPr/>
          </p:nvSpPr>
          <p:spPr bwMode="auto">
            <a:xfrm>
              <a:off x="480" y="16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Adder</a:t>
              </a:r>
            </a:p>
          </p:txBody>
        </p:sp>
        <p:grpSp>
          <p:nvGrpSpPr>
            <p:cNvPr id="14343" name="Group 81"/>
            <p:cNvGrpSpPr>
              <a:grpSpLocks/>
            </p:cNvGrpSpPr>
            <p:nvPr/>
          </p:nvGrpSpPr>
          <p:grpSpPr bwMode="auto">
            <a:xfrm>
              <a:off x="806" y="1239"/>
              <a:ext cx="270" cy="441"/>
              <a:chOff x="806" y="1239"/>
              <a:chExt cx="270" cy="441"/>
            </a:xfrm>
          </p:grpSpPr>
          <p:sp>
            <p:nvSpPr>
              <p:cNvPr id="14358" name="Line 82"/>
              <p:cNvSpPr>
                <a:spLocks noChangeShapeType="1"/>
              </p:cNvSpPr>
              <p:nvPr/>
            </p:nvSpPr>
            <p:spPr bwMode="auto">
              <a:xfrm>
                <a:off x="91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59" name="Line 83"/>
              <p:cNvSpPr>
                <a:spLocks noChangeShapeType="1"/>
              </p:cNvSpPr>
              <p:nvPr/>
            </p:nvSpPr>
            <p:spPr bwMode="auto">
              <a:xfrm>
                <a:off x="899" y="14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60" name="Text Box 84"/>
              <p:cNvSpPr txBox="1">
                <a:spLocks noChangeArrowheads="1"/>
              </p:cNvSpPr>
              <p:nvPr/>
            </p:nvSpPr>
            <p:spPr bwMode="auto">
              <a:xfrm>
                <a:off x="912" y="1440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/>
                  <a:t>n</a:t>
                </a:r>
              </a:p>
            </p:txBody>
          </p:sp>
          <p:sp>
            <p:nvSpPr>
              <p:cNvPr id="14361" name="Text Box 85"/>
              <p:cNvSpPr txBox="1">
                <a:spLocks noChangeArrowheads="1"/>
              </p:cNvSpPr>
              <p:nvPr/>
            </p:nvSpPr>
            <p:spPr bwMode="auto">
              <a:xfrm>
                <a:off x="806" y="1239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14344" name="Group 86"/>
            <p:cNvGrpSpPr>
              <a:grpSpLocks/>
            </p:cNvGrpSpPr>
            <p:nvPr/>
          </p:nvGrpSpPr>
          <p:grpSpPr bwMode="auto">
            <a:xfrm>
              <a:off x="528" y="1248"/>
              <a:ext cx="270" cy="441"/>
              <a:chOff x="806" y="1239"/>
              <a:chExt cx="270" cy="441"/>
            </a:xfrm>
          </p:grpSpPr>
          <p:sp>
            <p:nvSpPr>
              <p:cNvPr id="14354" name="Line 87"/>
              <p:cNvSpPr>
                <a:spLocks noChangeShapeType="1"/>
              </p:cNvSpPr>
              <p:nvPr/>
            </p:nvSpPr>
            <p:spPr bwMode="auto">
              <a:xfrm>
                <a:off x="91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55" name="Line 88"/>
              <p:cNvSpPr>
                <a:spLocks noChangeShapeType="1"/>
              </p:cNvSpPr>
              <p:nvPr/>
            </p:nvSpPr>
            <p:spPr bwMode="auto">
              <a:xfrm>
                <a:off x="899" y="14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56" name="Text Box 89"/>
              <p:cNvSpPr txBox="1">
                <a:spLocks noChangeArrowheads="1"/>
              </p:cNvSpPr>
              <p:nvPr/>
            </p:nvSpPr>
            <p:spPr bwMode="auto">
              <a:xfrm>
                <a:off x="912" y="1440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/>
                  <a:t>n</a:t>
                </a:r>
              </a:p>
            </p:txBody>
          </p:sp>
          <p:sp>
            <p:nvSpPr>
              <p:cNvPr id="14357" name="Text Box 90"/>
              <p:cNvSpPr txBox="1">
                <a:spLocks noChangeArrowheads="1"/>
              </p:cNvSpPr>
              <p:nvPr/>
            </p:nvSpPr>
            <p:spPr bwMode="auto">
              <a:xfrm>
                <a:off x="806" y="1239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grpSp>
          <p:nvGrpSpPr>
            <p:cNvPr id="14345" name="Group 91"/>
            <p:cNvGrpSpPr>
              <a:grpSpLocks/>
            </p:cNvGrpSpPr>
            <p:nvPr/>
          </p:nvGrpSpPr>
          <p:grpSpPr bwMode="auto">
            <a:xfrm>
              <a:off x="624" y="1920"/>
              <a:ext cx="270" cy="443"/>
              <a:chOff x="624" y="1977"/>
              <a:chExt cx="270" cy="443"/>
            </a:xfrm>
          </p:grpSpPr>
          <p:sp>
            <p:nvSpPr>
              <p:cNvPr id="14350" name="Line 92"/>
              <p:cNvSpPr>
                <a:spLocks noChangeShapeType="1"/>
              </p:cNvSpPr>
              <p:nvPr/>
            </p:nvSpPr>
            <p:spPr bwMode="auto">
              <a:xfrm>
                <a:off x="730" y="197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51" name="Line 93"/>
              <p:cNvSpPr>
                <a:spLocks noChangeShapeType="1"/>
              </p:cNvSpPr>
              <p:nvPr/>
            </p:nvSpPr>
            <p:spPr bwMode="auto">
              <a:xfrm>
                <a:off x="717" y="2025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52" name="Text Box 94"/>
              <p:cNvSpPr txBox="1">
                <a:spLocks noChangeArrowheads="1"/>
              </p:cNvSpPr>
              <p:nvPr/>
            </p:nvSpPr>
            <p:spPr bwMode="auto">
              <a:xfrm>
                <a:off x="730" y="1977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/>
                  <a:t>n</a:t>
                </a:r>
              </a:p>
            </p:txBody>
          </p:sp>
          <p:sp>
            <p:nvSpPr>
              <p:cNvPr id="14353" name="Text Box 95"/>
              <p:cNvSpPr txBox="1">
                <a:spLocks noChangeArrowheads="1"/>
              </p:cNvSpPr>
              <p:nvPr/>
            </p:nvSpPr>
            <p:spPr bwMode="auto">
              <a:xfrm>
                <a:off x="624" y="220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</a:t>
                </a:r>
              </a:p>
            </p:txBody>
          </p:sp>
        </p:grpSp>
        <p:sp>
          <p:nvSpPr>
            <p:cNvPr id="14346" name="Line 96"/>
            <p:cNvSpPr>
              <a:spLocks noChangeShapeType="1"/>
            </p:cNvSpPr>
            <p:nvPr/>
          </p:nvSpPr>
          <p:spPr bwMode="auto">
            <a:xfrm flipH="1">
              <a:off x="1056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7" name="Line 97"/>
            <p:cNvSpPr>
              <a:spLocks noChangeShapeType="1"/>
            </p:cNvSpPr>
            <p:nvPr/>
          </p:nvSpPr>
          <p:spPr bwMode="auto">
            <a:xfrm flipH="1">
              <a:off x="336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8" name="Text Box 98"/>
            <p:cNvSpPr txBox="1">
              <a:spLocks noChangeArrowheads="1"/>
            </p:cNvSpPr>
            <p:nvPr/>
          </p:nvSpPr>
          <p:spPr bwMode="auto">
            <a:xfrm>
              <a:off x="1238" y="1671"/>
              <a:ext cx="3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14349" name="Text Box 99"/>
            <p:cNvSpPr txBox="1">
              <a:spLocks noChangeArrowheads="1"/>
            </p:cNvSpPr>
            <p:nvPr/>
          </p:nvSpPr>
          <p:spPr bwMode="auto">
            <a:xfrm>
              <a:off x="96" y="1632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Cout</a:t>
              </a:r>
            </a:p>
          </p:txBody>
        </p:sp>
      </p:grpSp>
      <p:sp>
        <p:nvSpPr>
          <p:cNvPr id="14341" name="Text Box 100"/>
          <p:cNvSpPr txBox="1">
            <a:spLocks noChangeArrowheads="1"/>
          </p:cNvSpPr>
          <p:nvPr/>
        </p:nvSpPr>
        <p:spPr bwMode="auto">
          <a:xfrm>
            <a:off x="3124200" y="2057400"/>
            <a:ext cx="2276475" cy="5905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always @(*)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{Cout, S} = A+B+Cin;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Critical path analysis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77887"/>
          </a:xfrm>
        </p:spPr>
        <p:txBody>
          <a:bodyPr/>
          <a:lstStyle/>
          <a:p>
            <a:pPr eaLnBrk="1" hangingPunct="1"/>
            <a:r>
              <a:rPr lang="en-US" altLang="zh-TW" smtClean="0"/>
              <a:t>critical path for n-bit adder: O(n)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1600200" y="3429000"/>
            <a:ext cx="7031038" cy="2546350"/>
            <a:chOff x="624" y="1392"/>
            <a:chExt cx="4429" cy="1604"/>
          </a:xfrm>
        </p:grpSpPr>
        <p:grpSp>
          <p:nvGrpSpPr>
            <p:cNvPr id="15395" name="Group 5"/>
            <p:cNvGrpSpPr>
              <a:grpSpLocks/>
            </p:cNvGrpSpPr>
            <p:nvPr/>
          </p:nvGrpSpPr>
          <p:grpSpPr bwMode="auto">
            <a:xfrm>
              <a:off x="4128" y="1872"/>
              <a:ext cx="480" cy="816"/>
              <a:chOff x="3456" y="1872"/>
              <a:chExt cx="480" cy="816"/>
            </a:xfrm>
          </p:grpSpPr>
          <p:sp>
            <p:nvSpPr>
              <p:cNvPr id="15464" name="Rectangle 6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5465" name="Line 7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66" name="Line 8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67" name="Line 9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68" name="Line 10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69" name="Line 11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5396" name="Group 12"/>
            <p:cNvGrpSpPr>
              <a:grpSpLocks/>
            </p:cNvGrpSpPr>
            <p:nvPr/>
          </p:nvGrpSpPr>
          <p:grpSpPr bwMode="auto">
            <a:xfrm>
              <a:off x="3456" y="1872"/>
              <a:ext cx="480" cy="816"/>
              <a:chOff x="3456" y="1872"/>
              <a:chExt cx="480" cy="816"/>
            </a:xfrm>
          </p:grpSpPr>
          <p:sp>
            <p:nvSpPr>
              <p:cNvPr id="15458" name="Rectangle 13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5459" name="Line 14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60" name="Line 15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61" name="Line 16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62" name="Line 17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63" name="Line 18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5397" name="Group 19"/>
            <p:cNvGrpSpPr>
              <a:grpSpLocks/>
            </p:cNvGrpSpPr>
            <p:nvPr/>
          </p:nvGrpSpPr>
          <p:grpSpPr bwMode="auto">
            <a:xfrm>
              <a:off x="2784" y="1872"/>
              <a:ext cx="480" cy="816"/>
              <a:chOff x="3456" y="1872"/>
              <a:chExt cx="480" cy="816"/>
            </a:xfrm>
          </p:grpSpPr>
          <p:sp>
            <p:nvSpPr>
              <p:cNvPr id="15452" name="Rectangle 20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5453" name="Line 21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54" name="Line 22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55" name="Line 23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56" name="Line 24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57" name="Line 25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5398" name="Group 26"/>
            <p:cNvGrpSpPr>
              <a:grpSpLocks/>
            </p:cNvGrpSpPr>
            <p:nvPr/>
          </p:nvGrpSpPr>
          <p:grpSpPr bwMode="auto">
            <a:xfrm>
              <a:off x="1824" y="1872"/>
              <a:ext cx="480" cy="816"/>
              <a:chOff x="3456" y="1872"/>
              <a:chExt cx="480" cy="816"/>
            </a:xfrm>
          </p:grpSpPr>
          <p:sp>
            <p:nvSpPr>
              <p:cNvPr id="15446" name="Rectangle 27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5447" name="Line 28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48" name="Line 29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49" name="Line 30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50" name="Line 31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51" name="Line 32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5399" name="Group 33"/>
            <p:cNvGrpSpPr>
              <a:grpSpLocks/>
            </p:cNvGrpSpPr>
            <p:nvPr/>
          </p:nvGrpSpPr>
          <p:grpSpPr bwMode="auto">
            <a:xfrm>
              <a:off x="1152" y="1872"/>
              <a:ext cx="480" cy="816"/>
              <a:chOff x="3456" y="1872"/>
              <a:chExt cx="480" cy="816"/>
            </a:xfrm>
          </p:grpSpPr>
          <p:sp>
            <p:nvSpPr>
              <p:cNvPr id="15440" name="Rectangle 34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5441" name="Line 35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42" name="Line 36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43" name="Line 37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44" name="Line 38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45" name="Line 39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400" name="Text Box 40"/>
            <p:cNvSpPr txBox="1">
              <a:spLocks noChangeArrowheads="1"/>
            </p:cNvSpPr>
            <p:nvPr/>
          </p:nvSpPr>
          <p:spPr bwMode="auto">
            <a:xfrm>
              <a:off x="2390" y="2151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cxnSp>
          <p:nvCxnSpPr>
            <p:cNvPr id="15401" name="AutoShape 41"/>
            <p:cNvCxnSpPr>
              <a:cxnSpLocks noChangeShapeType="1"/>
              <a:stCxn id="15469" idx="0"/>
              <a:endCxn id="15459" idx="1"/>
            </p:cNvCxnSpPr>
            <p:nvPr/>
          </p:nvCxnSpPr>
          <p:spPr bwMode="auto">
            <a:xfrm rot="16200000" flipV="1">
              <a:off x="3624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02" name="AutoShape 42"/>
            <p:cNvCxnSpPr>
              <a:cxnSpLocks noChangeShapeType="1"/>
            </p:cNvCxnSpPr>
            <p:nvPr/>
          </p:nvCxnSpPr>
          <p:spPr bwMode="auto">
            <a:xfrm rot="16200000" flipV="1">
              <a:off x="2952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03" name="AutoShape 43"/>
            <p:cNvCxnSpPr>
              <a:cxnSpLocks noChangeShapeType="1"/>
            </p:cNvCxnSpPr>
            <p:nvPr/>
          </p:nvCxnSpPr>
          <p:spPr bwMode="auto">
            <a:xfrm rot="16200000" flipV="1">
              <a:off x="2280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04" name="Line 44"/>
            <p:cNvSpPr>
              <a:spLocks noChangeShapeType="1"/>
            </p:cNvSpPr>
            <p:nvPr/>
          </p:nvSpPr>
          <p:spPr bwMode="auto">
            <a:xfrm>
              <a:off x="2160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5405" name="AutoShape 45"/>
            <p:cNvCxnSpPr>
              <a:cxnSpLocks noChangeShapeType="1"/>
            </p:cNvCxnSpPr>
            <p:nvPr/>
          </p:nvCxnSpPr>
          <p:spPr bwMode="auto">
            <a:xfrm rot="16200000" flipV="1">
              <a:off x="1320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06" name="Line 46"/>
            <p:cNvSpPr>
              <a:spLocks noChangeShapeType="1"/>
            </p:cNvSpPr>
            <p:nvPr/>
          </p:nvSpPr>
          <p:spPr bwMode="auto">
            <a:xfrm flipV="1">
              <a:off x="4368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7" name="Text Box 47"/>
            <p:cNvSpPr txBox="1">
              <a:spLocks noChangeArrowheads="1"/>
            </p:cNvSpPr>
            <p:nvPr/>
          </p:nvSpPr>
          <p:spPr bwMode="auto">
            <a:xfrm>
              <a:off x="4320" y="1392"/>
              <a:ext cx="29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A[0]</a:t>
              </a:r>
            </a:p>
          </p:txBody>
        </p:sp>
        <p:sp>
          <p:nvSpPr>
            <p:cNvPr id="15408" name="Line 48"/>
            <p:cNvSpPr>
              <a:spLocks noChangeShapeType="1"/>
            </p:cNvSpPr>
            <p:nvPr/>
          </p:nvSpPr>
          <p:spPr bwMode="auto">
            <a:xfrm flipV="1">
              <a:off x="4272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9" name="Text Box 49"/>
            <p:cNvSpPr txBox="1">
              <a:spLocks noChangeArrowheads="1"/>
            </p:cNvSpPr>
            <p:nvPr/>
          </p:nvSpPr>
          <p:spPr bwMode="auto">
            <a:xfrm>
              <a:off x="4080" y="1392"/>
              <a:ext cx="2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B[0]</a:t>
              </a:r>
            </a:p>
          </p:txBody>
        </p:sp>
        <p:sp>
          <p:nvSpPr>
            <p:cNvPr id="15410" name="Line 50"/>
            <p:cNvSpPr>
              <a:spLocks noChangeShapeType="1"/>
            </p:cNvSpPr>
            <p:nvPr/>
          </p:nvSpPr>
          <p:spPr bwMode="auto">
            <a:xfrm flipV="1">
              <a:off x="3696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1" name="Text Box 51"/>
            <p:cNvSpPr txBox="1">
              <a:spLocks noChangeArrowheads="1"/>
            </p:cNvSpPr>
            <p:nvPr/>
          </p:nvSpPr>
          <p:spPr bwMode="auto">
            <a:xfrm>
              <a:off x="3648" y="1392"/>
              <a:ext cx="29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A[1]</a:t>
              </a:r>
            </a:p>
          </p:txBody>
        </p:sp>
        <p:sp>
          <p:nvSpPr>
            <p:cNvPr id="15412" name="Line 52"/>
            <p:cNvSpPr>
              <a:spLocks noChangeShapeType="1"/>
            </p:cNvSpPr>
            <p:nvPr/>
          </p:nvSpPr>
          <p:spPr bwMode="auto">
            <a:xfrm flipV="1">
              <a:off x="3600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3" name="Text Box 53"/>
            <p:cNvSpPr txBox="1">
              <a:spLocks noChangeArrowheads="1"/>
            </p:cNvSpPr>
            <p:nvPr/>
          </p:nvSpPr>
          <p:spPr bwMode="auto">
            <a:xfrm>
              <a:off x="3408" y="1392"/>
              <a:ext cx="2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B[1]</a:t>
              </a:r>
            </a:p>
          </p:txBody>
        </p:sp>
        <p:sp>
          <p:nvSpPr>
            <p:cNvPr id="15414" name="Line 54"/>
            <p:cNvSpPr>
              <a:spLocks noChangeShapeType="1"/>
            </p:cNvSpPr>
            <p:nvPr/>
          </p:nvSpPr>
          <p:spPr bwMode="auto">
            <a:xfrm flipV="1">
              <a:off x="3024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5" name="Text Box 55"/>
            <p:cNvSpPr txBox="1">
              <a:spLocks noChangeArrowheads="1"/>
            </p:cNvSpPr>
            <p:nvPr/>
          </p:nvSpPr>
          <p:spPr bwMode="auto">
            <a:xfrm>
              <a:off x="2976" y="1392"/>
              <a:ext cx="29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A[2]</a:t>
              </a:r>
            </a:p>
          </p:txBody>
        </p:sp>
        <p:sp>
          <p:nvSpPr>
            <p:cNvPr id="15416" name="Line 56"/>
            <p:cNvSpPr>
              <a:spLocks noChangeShapeType="1"/>
            </p:cNvSpPr>
            <p:nvPr/>
          </p:nvSpPr>
          <p:spPr bwMode="auto">
            <a:xfrm flipV="1">
              <a:off x="2928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7" name="Text Box 57"/>
            <p:cNvSpPr txBox="1">
              <a:spLocks noChangeArrowheads="1"/>
            </p:cNvSpPr>
            <p:nvPr/>
          </p:nvSpPr>
          <p:spPr bwMode="auto">
            <a:xfrm>
              <a:off x="2736" y="1392"/>
              <a:ext cx="2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B[2]</a:t>
              </a:r>
            </a:p>
          </p:txBody>
        </p:sp>
        <p:sp>
          <p:nvSpPr>
            <p:cNvPr id="15418" name="Line 58"/>
            <p:cNvSpPr>
              <a:spLocks noChangeShapeType="1"/>
            </p:cNvSpPr>
            <p:nvPr/>
          </p:nvSpPr>
          <p:spPr bwMode="auto">
            <a:xfrm flipV="1">
              <a:off x="2064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9" name="Text Box 59"/>
            <p:cNvSpPr txBox="1">
              <a:spLocks noChangeArrowheads="1"/>
            </p:cNvSpPr>
            <p:nvPr/>
          </p:nvSpPr>
          <p:spPr bwMode="auto">
            <a:xfrm>
              <a:off x="2016" y="1392"/>
              <a:ext cx="3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A[n-2]</a:t>
              </a:r>
            </a:p>
          </p:txBody>
        </p:sp>
        <p:sp>
          <p:nvSpPr>
            <p:cNvPr id="15420" name="Line 60"/>
            <p:cNvSpPr>
              <a:spLocks noChangeShapeType="1"/>
            </p:cNvSpPr>
            <p:nvPr/>
          </p:nvSpPr>
          <p:spPr bwMode="auto">
            <a:xfrm flipV="1">
              <a:off x="1968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21" name="Text Box 61"/>
            <p:cNvSpPr txBox="1">
              <a:spLocks noChangeArrowheads="1"/>
            </p:cNvSpPr>
            <p:nvPr/>
          </p:nvSpPr>
          <p:spPr bwMode="auto">
            <a:xfrm>
              <a:off x="1728" y="1392"/>
              <a:ext cx="3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B[n-2]</a:t>
              </a:r>
            </a:p>
          </p:txBody>
        </p:sp>
        <p:sp>
          <p:nvSpPr>
            <p:cNvPr id="15422" name="Line 62"/>
            <p:cNvSpPr>
              <a:spLocks noChangeShapeType="1"/>
            </p:cNvSpPr>
            <p:nvPr/>
          </p:nvSpPr>
          <p:spPr bwMode="auto">
            <a:xfrm flipV="1">
              <a:off x="1392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23" name="Text Box 63"/>
            <p:cNvSpPr txBox="1">
              <a:spLocks noChangeArrowheads="1"/>
            </p:cNvSpPr>
            <p:nvPr/>
          </p:nvSpPr>
          <p:spPr bwMode="auto">
            <a:xfrm>
              <a:off x="1344" y="1392"/>
              <a:ext cx="3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A[n-1]</a:t>
              </a:r>
            </a:p>
          </p:txBody>
        </p:sp>
        <p:sp>
          <p:nvSpPr>
            <p:cNvPr id="15424" name="Line 64"/>
            <p:cNvSpPr>
              <a:spLocks noChangeShapeType="1"/>
            </p:cNvSpPr>
            <p:nvPr/>
          </p:nvSpPr>
          <p:spPr bwMode="auto">
            <a:xfrm flipV="1">
              <a:off x="1296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25" name="Text Box 65"/>
            <p:cNvSpPr txBox="1">
              <a:spLocks noChangeArrowheads="1"/>
            </p:cNvSpPr>
            <p:nvPr/>
          </p:nvSpPr>
          <p:spPr bwMode="auto">
            <a:xfrm>
              <a:off x="1056" y="1392"/>
              <a:ext cx="3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B[n-1]</a:t>
              </a:r>
            </a:p>
          </p:txBody>
        </p:sp>
        <p:sp>
          <p:nvSpPr>
            <p:cNvPr id="15426" name="Text Box 66"/>
            <p:cNvSpPr txBox="1">
              <a:spLocks noChangeArrowheads="1"/>
            </p:cNvSpPr>
            <p:nvPr/>
          </p:nvSpPr>
          <p:spPr bwMode="auto">
            <a:xfrm>
              <a:off x="4272" y="2784"/>
              <a:ext cx="3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S[0]</a:t>
              </a:r>
            </a:p>
          </p:txBody>
        </p:sp>
        <p:sp>
          <p:nvSpPr>
            <p:cNvPr id="15427" name="Line 67"/>
            <p:cNvSpPr>
              <a:spLocks noChangeShapeType="1"/>
            </p:cNvSpPr>
            <p:nvPr/>
          </p:nvSpPr>
          <p:spPr bwMode="auto">
            <a:xfrm>
              <a:off x="4416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28" name="Text Box 68"/>
            <p:cNvSpPr txBox="1">
              <a:spLocks noChangeArrowheads="1"/>
            </p:cNvSpPr>
            <p:nvPr/>
          </p:nvSpPr>
          <p:spPr bwMode="auto">
            <a:xfrm>
              <a:off x="3600" y="2784"/>
              <a:ext cx="3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S[1]</a:t>
              </a:r>
            </a:p>
          </p:txBody>
        </p:sp>
        <p:sp>
          <p:nvSpPr>
            <p:cNvPr id="15429" name="Line 69"/>
            <p:cNvSpPr>
              <a:spLocks noChangeShapeType="1"/>
            </p:cNvSpPr>
            <p:nvPr/>
          </p:nvSpPr>
          <p:spPr bwMode="auto">
            <a:xfrm>
              <a:off x="3744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30" name="Text Box 70"/>
            <p:cNvSpPr txBox="1">
              <a:spLocks noChangeArrowheads="1"/>
            </p:cNvSpPr>
            <p:nvPr/>
          </p:nvSpPr>
          <p:spPr bwMode="auto">
            <a:xfrm>
              <a:off x="2928" y="2784"/>
              <a:ext cx="3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S[2]</a:t>
              </a:r>
            </a:p>
          </p:txBody>
        </p:sp>
        <p:sp>
          <p:nvSpPr>
            <p:cNvPr id="15431" name="Line 71"/>
            <p:cNvSpPr>
              <a:spLocks noChangeShapeType="1"/>
            </p:cNvSpPr>
            <p:nvPr/>
          </p:nvSpPr>
          <p:spPr bwMode="auto">
            <a:xfrm>
              <a:off x="3072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32" name="Text Box 72"/>
            <p:cNvSpPr txBox="1">
              <a:spLocks noChangeArrowheads="1"/>
            </p:cNvSpPr>
            <p:nvPr/>
          </p:nvSpPr>
          <p:spPr bwMode="auto">
            <a:xfrm>
              <a:off x="1968" y="2784"/>
              <a:ext cx="4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S[n-2]</a:t>
              </a:r>
            </a:p>
          </p:txBody>
        </p:sp>
        <p:sp>
          <p:nvSpPr>
            <p:cNvPr id="15433" name="Line 73"/>
            <p:cNvSpPr>
              <a:spLocks noChangeShapeType="1"/>
            </p:cNvSpPr>
            <p:nvPr/>
          </p:nvSpPr>
          <p:spPr bwMode="auto">
            <a:xfrm>
              <a:off x="2112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34" name="Text Box 74"/>
            <p:cNvSpPr txBox="1">
              <a:spLocks noChangeArrowheads="1"/>
            </p:cNvSpPr>
            <p:nvPr/>
          </p:nvSpPr>
          <p:spPr bwMode="auto">
            <a:xfrm>
              <a:off x="1296" y="2784"/>
              <a:ext cx="4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S[n-1]</a:t>
              </a:r>
            </a:p>
          </p:txBody>
        </p:sp>
        <p:sp>
          <p:nvSpPr>
            <p:cNvPr id="15435" name="Line 75"/>
            <p:cNvSpPr>
              <a:spLocks noChangeShapeType="1"/>
            </p:cNvSpPr>
            <p:nvPr/>
          </p:nvSpPr>
          <p:spPr bwMode="auto">
            <a:xfrm>
              <a:off x="1440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36" name="Line 76"/>
            <p:cNvSpPr>
              <a:spLocks noChangeShapeType="1"/>
            </p:cNvSpPr>
            <p:nvPr/>
          </p:nvSpPr>
          <p:spPr bwMode="auto">
            <a:xfrm flipH="1">
              <a:off x="4464" y="18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37" name="Text Box 77"/>
            <p:cNvSpPr txBox="1">
              <a:spLocks noChangeArrowheads="1"/>
            </p:cNvSpPr>
            <p:nvPr/>
          </p:nvSpPr>
          <p:spPr bwMode="auto">
            <a:xfrm>
              <a:off x="4752" y="1776"/>
              <a:ext cx="3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15438" name="Line 78"/>
            <p:cNvSpPr>
              <a:spLocks noChangeShapeType="1"/>
            </p:cNvSpPr>
            <p:nvPr/>
          </p:nvSpPr>
          <p:spPr bwMode="auto">
            <a:xfrm flipH="1"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39" name="Text Box 79"/>
            <p:cNvSpPr txBox="1">
              <a:spLocks noChangeArrowheads="1"/>
            </p:cNvSpPr>
            <p:nvPr/>
          </p:nvSpPr>
          <p:spPr bwMode="auto">
            <a:xfrm>
              <a:off x="624" y="2592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Cout</a:t>
              </a:r>
            </a:p>
          </p:txBody>
        </p:sp>
      </p:grpSp>
      <p:sp>
        <p:nvSpPr>
          <p:cNvPr id="15365" name="Line 80"/>
          <p:cNvSpPr>
            <a:spLocks noChangeShapeType="1"/>
          </p:cNvSpPr>
          <p:nvPr/>
        </p:nvSpPr>
        <p:spPr bwMode="auto">
          <a:xfrm>
            <a:off x="7696200" y="41910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66" name="Line 81"/>
          <p:cNvSpPr>
            <a:spLocks noChangeShapeType="1"/>
          </p:cNvSpPr>
          <p:nvPr/>
        </p:nvSpPr>
        <p:spPr bwMode="auto">
          <a:xfrm>
            <a:off x="7696200" y="41910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67" name="Line 82"/>
          <p:cNvSpPr>
            <a:spLocks noChangeShapeType="1"/>
          </p:cNvSpPr>
          <p:nvPr/>
        </p:nvSpPr>
        <p:spPr bwMode="auto">
          <a:xfrm flipH="1">
            <a:off x="7391400" y="4495800"/>
            <a:ext cx="3048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68" name="Line 83"/>
          <p:cNvSpPr>
            <a:spLocks noChangeShapeType="1"/>
          </p:cNvSpPr>
          <p:nvPr/>
        </p:nvSpPr>
        <p:spPr bwMode="auto">
          <a:xfrm>
            <a:off x="7391400" y="51816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69" name="Line 84"/>
          <p:cNvSpPr>
            <a:spLocks noChangeShapeType="1"/>
          </p:cNvSpPr>
          <p:nvPr/>
        </p:nvSpPr>
        <p:spPr bwMode="auto">
          <a:xfrm>
            <a:off x="7010400" y="548640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0" name="Line 85"/>
          <p:cNvSpPr>
            <a:spLocks noChangeShapeType="1"/>
          </p:cNvSpPr>
          <p:nvPr/>
        </p:nvSpPr>
        <p:spPr bwMode="auto">
          <a:xfrm>
            <a:off x="7010400" y="4191000"/>
            <a:ext cx="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1" name="Line 86"/>
          <p:cNvSpPr>
            <a:spLocks noChangeShapeType="1"/>
          </p:cNvSpPr>
          <p:nvPr/>
        </p:nvSpPr>
        <p:spPr bwMode="auto">
          <a:xfrm>
            <a:off x="6629400" y="419100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2" name="Line 87"/>
          <p:cNvSpPr>
            <a:spLocks noChangeShapeType="1"/>
          </p:cNvSpPr>
          <p:nvPr/>
        </p:nvSpPr>
        <p:spPr bwMode="auto">
          <a:xfrm>
            <a:off x="6629400" y="41910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3" name="Line 88"/>
          <p:cNvSpPr>
            <a:spLocks noChangeShapeType="1"/>
          </p:cNvSpPr>
          <p:nvPr/>
        </p:nvSpPr>
        <p:spPr bwMode="auto">
          <a:xfrm flipH="1">
            <a:off x="6324600" y="4495800"/>
            <a:ext cx="3048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4" name="Line 89"/>
          <p:cNvSpPr>
            <a:spLocks noChangeShapeType="1"/>
          </p:cNvSpPr>
          <p:nvPr/>
        </p:nvSpPr>
        <p:spPr bwMode="auto">
          <a:xfrm>
            <a:off x="6324600" y="51816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5" name="Line 90"/>
          <p:cNvSpPr>
            <a:spLocks noChangeShapeType="1"/>
          </p:cNvSpPr>
          <p:nvPr/>
        </p:nvSpPr>
        <p:spPr bwMode="auto">
          <a:xfrm>
            <a:off x="5943600" y="548640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6" name="Line 91"/>
          <p:cNvSpPr>
            <a:spLocks noChangeShapeType="1"/>
          </p:cNvSpPr>
          <p:nvPr/>
        </p:nvSpPr>
        <p:spPr bwMode="auto">
          <a:xfrm>
            <a:off x="5943600" y="4191000"/>
            <a:ext cx="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7" name="Line 92"/>
          <p:cNvSpPr>
            <a:spLocks noChangeShapeType="1"/>
          </p:cNvSpPr>
          <p:nvPr/>
        </p:nvSpPr>
        <p:spPr bwMode="auto">
          <a:xfrm>
            <a:off x="5562600" y="419100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8" name="Line 93"/>
          <p:cNvSpPr>
            <a:spLocks noChangeShapeType="1"/>
          </p:cNvSpPr>
          <p:nvPr/>
        </p:nvSpPr>
        <p:spPr bwMode="auto">
          <a:xfrm>
            <a:off x="5562600" y="41910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9" name="Line 94"/>
          <p:cNvSpPr>
            <a:spLocks noChangeShapeType="1"/>
          </p:cNvSpPr>
          <p:nvPr/>
        </p:nvSpPr>
        <p:spPr bwMode="auto">
          <a:xfrm flipH="1">
            <a:off x="5257800" y="4495800"/>
            <a:ext cx="3048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80" name="Line 95"/>
          <p:cNvSpPr>
            <a:spLocks noChangeShapeType="1"/>
          </p:cNvSpPr>
          <p:nvPr/>
        </p:nvSpPr>
        <p:spPr bwMode="auto">
          <a:xfrm>
            <a:off x="5257800" y="51816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81" name="Line 96"/>
          <p:cNvSpPr>
            <a:spLocks noChangeShapeType="1"/>
          </p:cNvSpPr>
          <p:nvPr/>
        </p:nvSpPr>
        <p:spPr bwMode="auto">
          <a:xfrm>
            <a:off x="4876800" y="548640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82" name="Line 97"/>
          <p:cNvSpPr>
            <a:spLocks noChangeShapeType="1"/>
          </p:cNvSpPr>
          <p:nvPr/>
        </p:nvSpPr>
        <p:spPr bwMode="auto">
          <a:xfrm>
            <a:off x="4876800" y="4191000"/>
            <a:ext cx="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83" name="Line 98"/>
          <p:cNvSpPr>
            <a:spLocks noChangeShapeType="1"/>
          </p:cNvSpPr>
          <p:nvPr/>
        </p:nvSpPr>
        <p:spPr bwMode="auto">
          <a:xfrm>
            <a:off x="4038600" y="419100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84" name="Line 99"/>
          <p:cNvSpPr>
            <a:spLocks noChangeShapeType="1"/>
          </p:cNvSpPr>
          <p:nvPr/>
        </p:nvSpPr>
        <p:spPr bwMode="auto">
          <a:xfrm>
            <a:off x="4038600" y="41910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85" name="Line 100"/>
          <p:cNvSpPr>
            <a:spLocks noChangeShapeType="1"/>
          </p:cNvSpPr>
          <p:nvPr/>
        </p:nvSpPr>
        <p:spPr bwMode="auto">
          <a:xfrm flipH="1">
            <a:off x="3733800" y="4495800"/>
            <a:ext cx="3048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86" name="Line 101"/>
          <p:cNvSpPr>
            <a:spLocks noChangeShapeType="1"/>
          </p:cNvSpPr>
          <p:nvPr/>
        </p:nvSpPr>
        <p:spPr bwMode="auto">
          <a:xfrm>
            <a:off x="3733800" y="51816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87" name="Line 102"/>
          <p:cNvSpPr>
            <a:spLocks noChangeShapeType="1"/>
          </p:cNvSpPr>
          <p:nvPr/>
        </p:nvSpPr>
        <p:spPr bwMode="auto">
          <a:xfrm>
            <a:off x="3352800" y="548640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88" name="Line 103"/>
          <p:cNvSpPr>
            <a:spLocks noChangeShapeType="1"/>
          </p:cNvSpPr>
          <p:nvPr/>
        </p:nvSpPr>
        <p:spPr bwMode="auto">
          <a:xfrm>
            <a:off x="3352800" y="4191000"/>
            <a:ext cx="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89" name="Line 104"/>
          <p:cNvSpPr>
            <a:spLocks noChangeShapeType="1"/>
          </p:cNvSpPr>
          <p:nvPr/>
        </p:nvSpPr>
        <p:spPr bwMode="auto">
          <a:xfrm>
            <a:off x="2971800" y="419100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90" name="Line 105"/>
          <p:cNvSpPr>
            <a:spLocks noChangeShapeType="1"/>
          </p:cNvSpPr>
          <p:nvPr/>
        </p:nvSpPr>
        <p:spPr bwMode="auto">
          <a:xfrm>
            <a:off x="2971800" y="41910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91" name="Line 106"/>
          <p:cNvSpPr>
            <a:spLocks noChangeShapeType="1"/>
          </p:cNvSpPr>
          <p:nvPr/>
        </p:nvSpPr>
        <p:spPr bwMode="auto">
          <a:xfrm flipH="1">
            <a:off x="2667000" y="4495800"/>
            <a:ext cx="3048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92" name="Line 107"/>
          <p:cNvSpPr>
            <a:spLocks noChangeShapeType="1"/>
          </p:cNvSpPr>
          <p:nvPr/>
        </p:nvSpPr>
        <p:spPr bwMode="auto">
          <a:xfrm>
            <a:off x="2667000" y="51816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93" name="Line 108"/>
          <p:cNvSpPr>
            <a:spLocks noChangeShapeType="1"/>
          </p:cNvSpPr>
          <p:nvPr/>
        </p:nvSpPr>
        <p:spPr bwMode="auto">
          <a:xfrm>
            <a:off x="2133600" y="54864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94" name="Line 109"/>
          <p:cNvSpPr>
            <a:spLocks noChangeShapeType="1"/>
          </p:cNvSpPr>
          <p:nvPr/>
        </p:nvSpPr>
        <p:spPr bwMode="auto">
          <a:xfrm>
            <a:off x="4495800" y="419100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Core problem of fast adder design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reduce the O(n) critical path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residue number system (RNS) provides a way to “segment” the O(n) carry-chain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Strategy of RNS for fast adder design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1200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transform scalar operation to be vector operation</a:t>
            </a:r>
          </a:p>
          <a:p>
            <a:pPr lvl="1" eaLnBrk="1" hangingPunct="1"/>
            <a:r>
              <a:rPr lang="en-US" altLang="zh-TW" sz="2400" smtClean="0"/>
              <a:t>operate on vectors with smaller number</a:t>
            </a:r>
          </a:p>
          <a:p>
            <a:pPr eaLnBrk="1" hangingPunct="1"/>
            <a:r>
              <a:rPr lang="en-US" altLang="zh-TW" sz="2800" smtClean="0"/>
              <a:t>Example: RNS with primes {3,5,7}</a:t>
            </a:r>
          </a:p>
          <a:p>
            <a:pPr eaLnBrk="1" hangingPunct="1"/>
            <a:endParaRPr lang="en-US" altLang="zh-TW" sz="2800" smtClean="0"/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1676400" y="4114800"/>
            <a:ext cx="2286000" cy="1171575"/>
            <a:chOff x="1632" y="2064"/>
            <a:chExt cx="1440" cy="738"/>
          </a:xfrm>
        </p:grpSpPr>
        <p:graphicFrame>
          <p:nvGraphicFramePr>
            <p:cNvPr id="17418" name="Object 5"/>
            <p:cNvGraphicFramePr>
              <a:graphicFrameLocks noChangeAspect="1"/>
            </p:cNvGraphicFramePr>
            <p:nvPr/>
          </p:nvGraphicFramePr>
          <p:xfrm>
            <a:off x="1968" y="2064"/>
            <a:ext cx="912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2" name="方程式" r:id="rId3" imgW="927100" imgH="457200" progId="Equation.3">
                    <p:embed/>
                  </p:oleObj>
                </mc:Choice>
                <mc:Fallback>
                  <p:oleObj name="方程式" r:id="rId3" imgW="927100" imgH="457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064"/>
                          <a:ext cx="912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9" name="Object 6"/>
            <p:cNvGraphicFramePr>
              <a:graphicFrameLocks noChangeAspect="1"/>
            </p:cNvGraphicFramePr>
            <p:nvPr/>
          </p:nvGraphicFramePr>
          <p:xfrm>
            <a:off x="1968" y="2592"/>
            <a:ext cx="86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3" name="方程式" r:id="rId5" imgW="939800" imgH="228600" progId="Equation.3">
                    <p:embed/>
                  </p:oleObj>
                </mc:Choice>
                <mc:Fallback>
                  <p:oleObj name="方程式" r:id="rId5" imgW="9398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592"/>
                          <a:ext cx="864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0" name="Text Box 7"/>
            <p:cNvSpPr txBox="1">
              <a:spLocks noChangeArrowheads="1"/>
            </p:cNvSpPr>
            <p:nvPr/>
          </p:nvSpPr>
          <p:spPr bwMode="auto">
            <a:xfrm>
              <a:off x="1670" y="2295"/>
              <a:ext cx="2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+)</a:t>
              </a:r>
            </a:p>
          </p:txBody>
        </p:sp>
        <p:sp>
          <p:nvSpPr>
            <p:cNvPr id="17421" name="Line 8"/>
            <p:cNvSpPr>
              <a:spLocks noChangeShapeType="1"/>
            </p:cNvSpPr>
            <p:nvPr/>
          </p:nvSpPr>
          <p:spPr bwMode="auto">
            <a:xfrm>
              <a:off x="1632" y="254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7413" name="Group 9"/>
          <p:cNvGrpSpPr>
            <a:grpSpLocks/>
          </p:cNvGrpSpPr>
          <p:nvPr/>
        </p:nvGrpSpPr>
        <p:grpSpPr bwMode="auto">
          <a:xfrm>
            <a:off x="4876800" y="4114800"/>
            <a:ext cx="2286000" cy="1171575"/>
            <a:chOff x="3072" y="2352"/>
            <a:chExt cx="1440" cy="738"/>
          </a:xfrm>
        </p:grpSpPr>
        <p:graphicFrame>
          <p:nvGraphicFramePr>
            <p:cNvPr id="17414" name="Object 10"/>
            <p:cNvGraphicFramePr>
              <a:graphicFrameLocks noChangeAspect="1"/>
            </p:cNvGraphicFramePr>
            <p:nvPr/>
          </p:nvGraphicFramePr>
          <p:xfrm>
            <a:off x="3408" y="2352"/>
            <a:ext cx="912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4" name="方程式" r:id="rId7" imgW="927100" imgH="457200" progId="Equation.3">
                    <p:embed/>
                  </p:oleObj>
                </mc:Choice>
                <mc:Fallback>
                  <p:oleObj name="方程式" r:id="rId7" imgW="927100" imgH="457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352"/>
                          <a:ext cx="912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5" name="Object 11"/>
            <p:cNvGraphicFramePr>
              <a:graphicFrameLocks noChangeAspect="1"/>
            </p:cNvGraphicFramePr>
            <p:nvPr/>
          </p:nvGraphicFramePr>
          <p:xfrm>
            <a:off x="3425" y="2880"/>
            <a:ext cx="829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5" name="方程式" r:id="rId9" imgW="901309" imgH="228501" progId="Equation.3">
                    <p:embed/>
                  </p:oleObj>
                </mc:Choice>
                <mc:Fallback>
                  <p:oleObj name="方程式" r:id="rId9" imgW="901309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5" y="2880"/>
                          <a:ext cx="829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6" name="Text Box 12"/>
            <p:cNvSpPr txBox="1">
              <a:spLocks noChangeArrowheads="1"/>
            </p:cNvSpPr>
            <p:nvPr/>
          </p:nvSpPr>
          <p:spPr bwMode="auto">
            <a:xfrm>
              <a:off x="3110" y="2583"/>
              <a:ext cx="2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+)</a:t>
              </a:r>
            </a:p>
          </p:txBody>
        </p:sp>
        <p:sp>
          <p:nvSpPr>
            <p:cNvPr id="17417" name="Line 13"/>
            <p:cNvSpPr>
              <a:spLocks noChangeShapeType="1"/>
            </p:cNvSpPr>
            <p:nvPr/>
          </p:nvSpPr>
          <p:spPr bwMode="auto">
            <a:xfrm>
              <a:off x="3072" y="283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Chinese remainder theorem – first visit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ad-hoc solution from ancient Chinese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motivating problem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TW" altLang="en-US" sz="2800" smtClean="0"/>
              <a:t>孫子算經</a:t>
            </a:r>
            <a:r>
              <a:rPr lang="en-US" altLang="zh-TW" sz="280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2400" smtClean="0"/>
              <a:t>今有物不知其數，三三數之剩二，五五數之剩三，七七數之剩二，問物幾何？</a:t>
            </a:r>
          </a:p>
          <a:p>
            <a:pPr eaLnBrk="1" hangingPunct="1">
              <a:lnSpc>
                <a:spcPct val="80000"/>
              </a:lnSpc>
            </a:pPr>
            <a:endParaRPr lang="zh-TW" alt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Find an integer </a:t>
            </a:r>
            <a:r>
              <a:rPr lang="en-US" altLang="zh-TW" sz="2800" i="1" smtClean="0"/>
              <a:t>x</a:t>
            </a:r>
            <a:r>
              <a:rPr lang="en-US" altLang="zh-TW" sz="2800" smtClean="0"/>
              <a:t> such that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i="1" smtClean="0"/>
              <a:t>x</a:t>
            </a:r>
            <a:r>
              <a:rPr lang="en-US" altLang="zh-TW" sz="2400" smtClean="0"/>
              <a:t> mod 3 =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i="1" smtClean="0"/>
              <a:t>x</a:t>
            </a:r>
            <a:r>
              <a:rPr lang="en-US" altLang="zh-TW" sz="2400" smtClean="0"/>
              <a:t> mod 5 = 3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i="1" smtClean="0"/>
              <a:t>x</a:t>
            </a:r>
            <a:r>
              <a:rPr lang="en-US" altLang="zh-TW" sz="2400" smtClean="0"/>
              <a:t> mod 7 = 2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Answer: </a:t>
            </a:r>
            <a:r>
              <a:rPr lang="en-US" altLang="zh-TW" sz="2800" i="1" smtClean="0"/>
              <a:t>x</a:t>
            </a:r>
            <a:r>
              <a:rPr lang="en-US" altLang="zh-TW" sz="2800" smtClean="0"/>
              <a:t>=23+3*5*7*</a:t>
            </a:r>
            <a:r>
              <a:rPr lang="en-US" altLang="zh-TW" sz="2800" i="1" smtClean="0"/>
              <a:t>k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Solution strategy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simplify, simplify, and simplify,…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a simpler version of this problem: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find an integer </a:t>
            </a:r>
            <a:r>
              <a:rPr lang="en-US" altLang="zh-TW" i="1" smtClean="0"/>
              <a:t>x</a:t>
            </a:r>
            <a:r>
              <a:rPr lang="en-US" altLang="zh-TW" smtClean="0"/>
              <a:t> such that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mtClean="0"/>
          </a:p>
          <a:p>
            <a:pPr lvl="1" eaLnBrk="1" hangingPunct="1">
              <a:lnSpc>
                <a:spcPct val="90000"/>
              </a:lnSpc>
            </a:pPr>
            <a:endParaRPr lang="en-US" altLang="zh-TW" smtClean="0"/>
          </a:p>
          <a:p>
            <a:pPr lvl="1" eaLnBrk="1" hangingPunct="1">
              <a:lnSpc>
                <a:spcPct val="90000"/>
              </a:lnSpc>
            </a:pPr>
            <a:endParaRPr lang="en-US" altLang="zh-TW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for some integer </a:t>
            </a:r>
            <a:r>
              <a:rPr lang="en-US" altLang="zh-TW" i="1" smtClean="0"/>
              <a:t>q</a:t>
            </a:r>
            <a:r>
              <a:rPr lang="en-US" altLang="zh-TW" baseline="-25000" smtClean="0"/>
              <a:t>1</a:t>
            </a:r>
            <a:r>
              <a:rPr lang="en-US" altLang="zh-TW" smtClean="0"/>
              <a:t> and </a:t>
            </a:r>
            <a:r>
              <a:rPr lang="en-US" altLang="zh-TW" i="1" smtClean="0"/>
              <a:t>q</a:t>
            </a:r>
            <a:r>
              <a:rPr lang="en-US" altLang="zh-TW" baseline="-25000" smtClean="0"/>
              <a:t>2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2819400" y="4191000"/>
          <a:ext cx="1752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方程式" r:id="rId3" imgW="685502" imgH="215806" progId="Equation.3">
                  <p:embed/>
                </p:oleObj>
              </mc:Choice>
              <mc:Fallback>
                <p:oleObj name="方程式" r:id="rId3" imgW="685502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91000"/>
                        <a:ext cx="17526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2819400" y="4876800"/>
          <a:ext cx="1752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方程式" r:id="rId5" imgW="685502" imgH="215806" progId="Equation.3">
                  <p:embed/>
                </p:oleObj>
              </mc:Choice>
              <mc:Fallback>
                <p:oleObj name="方程式" r:id="rId5" imgW="685502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76800"/>
                        <a:ext cx="17526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Roadmap for further simplify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1148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Problem: find integer </a:t>
            </a:r>
            <a:r>
              <a:rPr lang="en-US" altLang="zh-TW" i="1" smtClean="0"/>
              <a:t>x</a:t>
            </a:r>
            <a:r>
              <a:rPr lang="en-US" altLang="zh-TW" smtClean="0"/>
              <a:t> such that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endParaRPr lang="en-US" altLang="zh-TW" smtClean="0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Problem: find integer </a:t>
            </a:r>
            <a:r>
              <a:rPr lang="en-US" altLang="zh-TW" i="1" smtClean="0"/>
              <a:t>x</a:t>
            </a:r>
            <a:r>
              <a:rPr lang="en-US" altLang="zh-TW" smtClean="0"/>
              <a:t> such that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endParaRPr lang="en-US" altLang="zh-TW" smtClean="0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endParaRPr lang="en-US" altLang="zh-TW" smtClean="0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Problem: find integer </a:t>
            </a:r>
            <a:r>
              <a:rPr lang="en-US" altLang="zh-TW" i="1" smtClean="0"/>
              <a:t>x</a:t>
            </a:r>
            <a:r>
              <a:rPr lang="en-US" altLang="zh-TW" smtClean="0"/>
              <a:t> such that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2667000" y="2590800"/>
            <a:ext cx="1447800" cy="685800"/>
            <a:chOff x="1680" y="1728"/>
            <a:chExt cx="1104" cy="684"/>
          </a:xfrm>
        </p:grpSpPr>
        <p:graphicFrame>
          <p:nvGraphicFramePr>
            <p:cNvPr id="21515" name="Object 5"/>
            <p:cNvGraphicFramePr>
              <a:graphicFrameLocks noChangeAspect="1"/>
            </p:cNvGraphicFramePr>
            <p:nvPr/>
          </p:nvGraphicFramePr>
          <p:xfrm>
            <a:off x="1680" y="1728"/>
            <a:ext cx="1104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7" name="方程式" r:id="rId3" imgW="685502" imgH="215806" progId="Equation.3">
                    <p:embed/>
                  </p:oleObj>
                </mc:Choice>
                <mc:Fallback>
                  <p:oleObj name="方程式" r:id="rId3" imgW="685502" imgH="215806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28"/>
                          <a:ext cx="1104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6" name="Object 6"/>
            <p:cNvGraphicFramePr>
              <a:graphicFrameLocks noChangeAspect="1"/>
            </p:cNvGraphicFramePr>
            <p:nvPr/>
          </p:nvGraphicFramePr>
          <p:xfrm>
            <a:off x="1680" y="2064"/>
            <a:ext cx="757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8" name="方程式" r:id="rId5" imgW="469696" imgH="215806" progId="Equation.3">
                    <p:embed/>
                  </p:oleObj>
                </mc:Choice>
                <mc:Fallback>
                  <p:oleObj name="方程式" r:id="rId5" imgW="469696" imgH="21580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064"/>
                          <a:ext cx="757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09" name="Group 7"/>
          <p:cNvGrpSpPr>
            <a:grpSpLocks/>
          </p:cNvGrpSpPr>
          <p:nvPr/>
        </p:nvGrpSpPr>
        <p:grpSpPr bwMode="auto">
          <a:xfrm>
            <a:off x="2743200" y="3962400"/>
            <a:ext cx="1371600" cy="685800"/>
            <a:chOff x="1680" y="1728"/>
            <a:chExt cx="1073" cy="684"/>
          </a:xfrm>
        </p:grpSpPr>
        <p:graphicFrame>
          <p:nvGraphicFramePr>
            <p:cNvPr id="21513" name="Object 8"/>
            <p:cNvGraphicFramePr>
              <a:graphicFrameLocks noChangeAspect="1"/>
            </p:cNvGraphicFramePr>
            <p:nvPr/>
          </p:nvGraphicFramePr>
          <p:xfrm>
            <a:off x="1710" y="1728"/>
            <a:ext cx="1043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9" name="方程式" r:id="rId7" imgW="647419" imgH="215806" progId="Equation.3">
                    <p:embed/>
                  </p:oleObj>
                </mc:Choice>
                <mc:Fallback>
                  <p:oleObj name="方程式" r:id="rId7" imgW="647419" imgH="215806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0" y="1728"/>
                          <a:ext cx="1043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4" name="Object 9"/>
            <p:cNvGraphicFramePr>
              <a:graphicFrameLocks noChangeAspect="1"/>
            </p:cNvGraphicFramePr>
            <p:nvPr/>
          </p:nvGraphicFramePr>
          <p:xfrm>
            <a:off x="1680" y="2064"/>
            <a:ext cx="757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0" name="方程式" r:id="rId9" imgW="469696" imgH="215806" progId="Equation.3">
                    <p:embed/>
                  </p:oleObj>
                </mc:Choice>
                <mc:Fallback>
                  <p:oleObj name="方程式" r:id="rId9" imgW="469696" imgH="21580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064"/>
                          <a:ext cx="757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10" name="Group 10"/>
          <p:cNvGrpSpPr>
            <a:grpSpLocks/>
          </p:cNvGrpSpPr>
          <p:nvPr/>
        </p:nvGrpSpPr>
        <p:grpSpPr bwMode="auto">
          <a:xfrm>
            <a:off x="2895600" y="5562600"/>
            <a:ext cx="1017588" cy="685800"/>
            <a:chOff x="1824" y="3504"/>
            <a:chExt cx="641" cy="432"/>
          </a:xfrm>
        </p:grpSpPr>
        <p:graphicFrame>
          <p:nvGraphicFramePr>
            <p:cNvPr id="21511" name="Object 11"/>
            <p:cNvGraphicFramePr>
              <a:graphicFrameLocks noChangeAspect="1"/>
            </p:cNvGraphicFramePr>
            <p:nvPr/>
          </p:nvGraphicFramePr>
          <p:xfrm>
            <a:off x="1872" y="3504"/>
            <a:ext cx="593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1" name="方程式" r:id="rId11" imgW="457002" imgH="215806" progId="Equation.3">
                    <p:embed/>
                  </p:oleObj>
                </mc:Choice>
                <mc:Fallback>
                  <p:oleObj name="方程式" r:id="rId11" imgW="457002" imgH="215806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504"/>
                          <a:ext cx="593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2" name="Object 12"/>
            <p:cNvGraphicFramePr>
              <a:graphicFrameLocks noChangeAspect="1"/>
            </p:cNvGraphicFramePr>
            <p:nvPr/>
          </p:nvGraphicFramePr>
          <p:xfrm>
            <a:off x="1824" y="3716"/>
            <a:ext cx="61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2" name="方程式" r:id="rId13" imgW="469696" imgH="215806" progId="Equation.3">
                    <p:embed/>
                  </p:oleObj>
                </mc:Choice>
                <mc:Fallback>
                  <p:oleObj name="方程式" r:id="rId13" imgW="469696" imgH="215806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716"/>
                          <a:ext cx="61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Motivating Problem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Objective: to design a fast adder</a:t>
            </a:r>
          </a:p>
          <a:p>
            <a:pPr lvl="1" eaLnBrk="1" hangingPunct="1"/>
            <a:r>
              <a:rPr lang="en-US" altLang="zh-TW" smtClean="0"/>
              <a:t>with </a:t>
            </a:r>
            <a:r>
              <a:rPr lang="en-US" altLang="zh-TW" smtClean="0">
                <a:solidFill>
                  <a:schemeClr val="hlink"/>
                </a:solidFill>
              </a:rPr>
              <a:t>critical path</a:t>
            </a:r>
            <a:r>
              <a:rPr lang="en-US" altLang="zh-TW" smtClean="0"/>
              <a:t> as short as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Simplified Problem (2)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TW" smtClean="0"/>
              <a:t>Problem: find integer </a:t>
            </a:r>
            <a:r>
              <a:rPr lang="en-US" altLang="zh-TW" i="1" smtClean="0"/>
              <a:t>x</a:t>
            </a:r>
            <a:r>
              <a:rPr lang="en-US" altLang="zh-TW" smtClean="0"/>
              <a:t> such that</a:t>
            </a: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The trial:</a:t>
            </a:r>
          </a:p>
          <a:p>
            <a:pPr lvl="1" eaLnBrk="1" hangingPunct="1"/>
            <a:r>
              <a:rPr lang="en-US" altLang="zh-TW" smtClean="0"/>
              <a:t>5, </a:t>
            </a:r>
            <a:r>
              <a:rPr lang="en-US" altLang="zh-TW" smtClean="0">
                <a:solidFill>
                  <a:schemeClr val="hlink"/>
                </a:solidFill>
              </a:rPr>
              <a:t>10</a:t>
            </a:r>
            <a:r>
              <a:rPr lang="en-US" altLang="zh-TW" smtClean="0"/>
              <a:t>, 15, 20, </a:t>
            </a:r>
            <a:r>
              <a:rPr lang="en-US" altLang="zh-TW" smtClean="0">
                <a:solidFill>
                  <a:schemeClr val="hlink"/>
                </a:solidFill>
              </a:rPr>
              <a:t>25</a:t>
            </a:r>
            <a:r>
              <a:rPr lang="en-US" altLang="zh-TW" smtClean="0"/>
              <a:t>, …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Observation: gap btw/ two solutions=15</a:t>
            </a: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2743200" y="2667000"/>
            <a:ext cx="1851025" cy="914400"/>
            <a:chOff x="1728" y="1680"/>
            <a:chExt cx="1166" cy="576"/>
          </a:xfrm>
        </p:grpSpPr>
        <p:graphicFrame>
          <p:nvGraphicFramePr>
            <p:cNvPr id="22533" name="Object 5"/>
            <p:cNvGraphicFramePr>
              <a:graphicFrameLocks noChangeAspect="1"/>
            </p:cNvGraphicFramePr>
            <p:nvPr/>
          </p:nvGraphicFramePr>
          <p:xfrm>
            <a:off x="1728" y="1680"/>
            <a:ext cx="1166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5" name="方程式" r:id="rId3" imgW="647419" imgH="215806" progId="Equation.3">
                    <p:embed/>
                  </p:oleObj>
                </mc:Choice>
                <mc:Fallback>
                  <p:oleObj name="方程式" r:id="rId3" imgW="647419" imgH="215806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680"/>
                          <a:ext cx="1166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4" name="Object 6"/>
            <p:cNvGraphicFramePr>
              <a:graphicFrameLocks noChangeAspect="1"/>
            </p:cNvGraphicFramePr>
            <p:nvPr/>
          </p:nvGraphicFramePr>
          <p:xfrm>
            <a:off x="1728" y="1963"/>
            <a:ext cx="847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6" name="方程式" r:id="rId5" imgW="469696" imgH="215806" progId="Equation.3">
                    <p:embed/>
                  </p:oleObj>
                </mc:Choice>
                <mc:Fallback>
                  <p:oleObj name="方程式" r:id="rId5" imgW="469696" imgH="21580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963"/>
                          <a:ext cx="847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Simplified Problem (2)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TW" smtClean="0"/>
              <a:t>Problem: find integer </a:t>
            </a:r>
            <a:r>
              <a:rPr lang="en-US" altLang="zh-TW" i="1" smtClean="0"/>
              <a:t>x</a:t>
            </a:r>
            <a:r>
              <a:rPr lang="en-US" altLang="zh-TW" smtClean="0"/>
              <a:t> such that</a:t>
            </a: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The trial:</a:t>
            </a:r>
          </a:p>
          <a:p>
            <a:pPr lvl="1" eaLnBrk="1" hangingPunct="1"/>
            <a:r>
              <a:rPr lang="en-US" altLang="zh-TW" smtClean="0"/>
              <a:t>3, </a:t>
            </a:r>
            <a:r>
              <a:rPr lang="en-US" altLang="zh-TW" smtClean="0">
                <a:solidFill>
                  <a:schemeClr val="hlink"/>
                </a:solidFill>
              </a:rPr>
              <a:t>6</a:t>
            </a:r>
            <a:r>
              <a:rPr lang="en-US" altLang="zh-TW" smtClean="0"/>
              <a:t>, 9, 12, 15, 18, </a:t>
            </a:r>
            <a:r>
              <a:rPr lang="en-US" altLang="zh-TW" smtClean="0">
                <a:solidFill>
                  <a:schemeClr val="hlink"/>
                </a:solidFill>
              </a:rPr>
              <a:t>21</a:t>
            </a:r>
            <a:r>
              <a:rPr lang="en-US" altLang="zh-TW" smtClean="0"/>
              <a:t>, 24, …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Observation: gap btw/ two solutions=15</a:t>
            </a:r>
          </a:p>
          <a:p>
            <a:pPr eaLnBrk="1" hangingPunct="1"/>
            <a:endParaRPr lang="en-US" altLang="zh-TW" smtClean="0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2819400" y="2667000"/>
            <a:ext cx="1925638" cy="922338"/>
            <a:chOff x="1776" y="1680"/>
            <a:chExt cx="1213" cy="581"/>
          </a:xfrm>
        </p:grpSpPr>
        <p:graphicFrame>
          <p:nvGraphicFramePr>
            <p:cNvPr id="23557" name="Object 5"/>
            <p:cNvGraphicFramePr>
              <a:graphicFrameLocks noChangeAspect="1"/>
            </p:cNvGraphicFramePr>
            <p:nvPr/>
          </p:nvGraphicFramePr>
          <p:xfrm>
            <a:off x="1776" y="1680"/>
            <a:ext cx="823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9" name="方程式" r:id="rId3" imgW="457002" imgH="215806" progId="Equation.3">
                    <p:embed/>
                  </p:oleObj>
                </mc:Choice>
                <mc:Fallback>
                  <p:oleObj name="方程式" r:id="rId3" imgW="457002" imgH="215806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680"/>
                          <a:ext cx="823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8" name="Object 6"/>
            <p:cNvGraphicFramePr>
              <a:graphicFrameLocks noChangeAspect="1"/>
            </p:cNvGraphicFramePr>
            <p:nvPr/>
          </p:nvGraphicFramePr>
          <p:xfrm>
            <a:off x="1776" y="1968"/>
            <a:ext cx="1213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0" name="方程式" r:id="rId5" imgW="672808" imgH="215806" progId="Equation.3">
                    <p:embed/>
                  </p:oleObj>
                </mc:Choice>
                <mc:Fallback>
                  <p:oleObj name="方程式" r:id="rId5" imgW="672808" imgH="21580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968"/>
                          <a:ext cx="1213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Roadmap for further simplify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1148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>
                <a:solidFill>
                  <a:schemeClr val="hlink"/>
                </a:solidFill>
              </a:rPr>
              <a:t>Problem: find integer </a:t>
            </a:r>
            <a:r>
              <a:rPr lang="en-US" altLang="zh-TW" i="1" smtClean="0">
                <a:solidFill>
                  <a:schemeClr val="hlink"/>
                </a:solidFill>
              </a:rPr>
              <a:t>x</a:t>
            </a:r>
            <a:r>
              <a:rPr lang="en-US" altLang="zh-TW" smtClean="0">
                <a:solidFill>
                  <a:schemeClr val="hlink"/>
                </a:solidFill>
              </a:rPr>
              <a:t> such that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endParaRPr lang="en-US" altLang="zh-TW" smtClean="0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Problem: find integer </a:t>
            </a:r>
            <a:r>
              <a:rPr lang="en-US" altLang="zh-TW" i="1" smtClean="0"/>
              <a:t>x</a:t>
            </a:r>
            <a:r>
              <a:rPr lang="en-US" altLang="zh-TW" smtClean="0"/>
              <a:t> such that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endParaRPr lang="en-US" altLang="zh-TW" smtClean="0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endParaRPr lang="en-US" altLang="zh-TW" smtClean="0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Problem: find integer </a:t>
            </a:r>
            <a:r>
              <a:rPr lang="en-US" altLang="zh-TW" i="1" smtClean="0"/>
              <a:t>x</a:t>
            </a:r>
            <a:r>
              <a:rPr lang="en-US" altLang="zh-TW" smtClean="0"/>
              <a:t> such that</a:t>
            </a: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2667000" y="2590800"/>
            <a:ext cx="1447800" cy="685800"/>
            <a:chOff x="1680" y="1728"/>
            <a:chExt cx="1104" cy="684"/>
          </a:xfrm>
        </p:grpSpPr>
        <p:graphicFrame>
          <p:nvGraphicFramePr>
            <p:cNvPr id="24589" name="Object 5"/>
            <p:cNvGraphicFramePr>
              <a:graphicFrameLocks noChangeAspect="1"/>
            </p:cNvGraphicFramePr>
            <p:nvPr/>
          </p:nvGraphicFramePr>
          <p:xfrm>
            <a:off x="1680" y="1728"/>
            <a:ext cx="1104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1" name="方程式" r:id="rId3" imgW="685502" imgH="215806" progId="Equation.3">
                    <p:embed/>
                  </p:oleObj>
                </mc:Choice>
                <mc:Fallback>
                  <p:oleObj name="方程式" r:id="rId3" imgW="685502" imgH="215806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28"/>
                          <a:ext cx="1104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0" name="Object 6"/>
            <p:cNvGraphicFramePr>
              <a:graphicFrameLocks noChangeAspect="1"/>
            </p:cNvGraphicFramePr>
            <p:nvPr/>
          </p:nvGraphicFramePr>
          <p:xfrm>
            <a:off x="1680" y="2064"/>
            <a:ext cx="757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2" name="方程式" r:id="rId5" imgW="469696" imgH="215806" progId="Equation.3">
                    <p:embed/>
                  </p:oleObj>
                </mc:Choice>
                <mc:Fallback>
                  <p:oleObj name="方程式" r:id="rId5" imgW="469696" imgH="21580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064"/>
                          <a:ext cx="757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581" name="Group 7"/>
          <p:cNvGrpSpPr>
            <a:grpSpLocks/>
          </p:cNvGrpSpPr>
          <p:nvPr/>
        </p:nvGrpSpPr>
        <p:grpSpPr bwMode="auto">
          <a:xfrm>
            <a:off x="2743200" y="3962400"/>
            <a:ext cx="1371600" cy="685800"/>
            <a:chOff x="1680" y="1728"/>
            <a:chExt cx="1073" cy="684"/>
          </a:xfrm>
        </p:grpSpPr>
        <p:graphicFrame>
          <p:nvGraphicFramePr>
            <p:cNvPr id="24587" name="Object 8"/>
            <p:cNvGraphicFramePr>
              <a:graphicFrameLocks noChangeAspect="1"/>
            </p:cNvGraphicFramePr>
            <p:nvPr/>
          </p:nvGraphicFramePr>
          <p:xfrm>
            <a:off x="1710" y="1728"/>
            <a:ext cx="1043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3" name="方程式" r:id="rId7" imgW="647419" imgH="215806" progId="Equation.3">
                    <p:embed/>
                  </p:oleObj>
                </mc:Choice>
                <mc:Fallback>
                  <p:oleObj name="方程式" r:id="rId7" imgW="647419" imgH="215806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0" y="1728"/>
                          <a:ext cx="1043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8" name="Object 9"/>
            <p:cNvGraphicFramePr>
              <a:graphicFrameLocks noChangeAspect="1"/>
            </p:cNvGraphicFramePr>
            <p:nvPr/>
          </p:nvGraphicFramePr>
          <p:xfrm>
            <a:off x="1680" y="2064"/>
            <a:ext cx="757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4" name="方程式" r:id="rId9" imgW="469696" imgH="215806" progId="Equation.3">
                    <p:embed/>
                  </p:oleObj>
                </mc:Choice>
                <mc:Fallback>
                  <p:oleObj name="方程式" r:id="rId9" imgW="469696" imgH="21580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064"/>
                          <a:ext cx="757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582" name="Group 10"/>
          <p:cNvGrpSpPr>
            <a:grpSpLocks/>
          </p:cNvGrpSpPr>
          <p:nvPr/>
        </p:nvGrpSpPr>
        <p:grpSpPr bwMode="auto">
          <a:xfrm>
            <a:off x="2895600" y="5562600"/>
            <a:ext cx="1017588" cy="685800"/>
            <a:chOff x="1824" y="3504"/>
            <a:chExt cx="641" cy="432"/>
          </a:xfrm>
        </p:grpSpPr>
        <p:graphicFrame>
          <p:nvGraphicFramePr>
            <p:cNvPr id="24585" name="Object 11"/>
            <p:cNvGraphicFramePr>
              <a:graphicFrameLocks noChangeAspect="1"/>
            </p:cNvGraphicFramePr>
            <p:nvPr/>
          </p:nvGraphicFramePr>
          <p:xfrm>
            <a:off x="1872" y="3504"/>
            <a:ext cx="593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5" name="方程式" r:id="rId11" imgW="457002" imgH="215806" progId="Equation.3">
                    <p:embed/>
                  </p:oleObj>
                </mc:Choice>
                <mc:Fallback>
                  <p:oleObj name="方程式" r:id="rId11" imgW="457002" imgH="215806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504"/>
                          <a:ext cx="593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6" name="Object 12"/>
            <p:cNvGraphicFramePr>
              <a:graphicFrameLocks noChangeAspect="1"/>
            </p:cNvGraphicFramePr>
            <p:nvPr/>
          </p:nvGraphicFramePr>
          <p:xfrm>
            <a:off x="1824" y="3716"/>
            <a:ext cx="61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6" name="方程式" r:id="rId13" imgW="469696" imgH="215806" progId="Equation.3">
                    <p:embed/>
                  </p:oleObj>
                </mc:Choice>
                <mc:Fallback>
                  <p:oleObj name="方程式" r:id="rId13" imgW="469696" imgH="215806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716"/>
                          <a:ext cx="61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83" name="AutoShape 13"/>
          <p:cNvSpPr>
            <a:spLocks noChangeArrowheads="1"/>
          </p:cNvSpPr>
          <p:nvPr/>
        </p:nvSpPr>
        <p:spPr bwMode="auto">
          <a:xfrm>
            <a:off x="990600" y="3276600"/>
            <a:ext cx="6553200" cy="1447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4584" name="Text Box 14"/>
          <p:cNvSpPr txBox="1">
            <a:spLocks noChangeArrowheads="1"/>
          </p:cNvSpPr>
          <p:nvPr/>
        </p:nvSpPr>
        <p:spPr bwMode="auto">
          <a:xfrm>
            <a:off x="7223125" y="4814888"/>
            <a:ext cx="930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solved!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Simplified Problem (1)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TW" smtClean="0"/>
              <a:t>Problem:</a:t>
            </a:r>
          </a:p>
          <a:p>
            <a:pPr lvl="1" eaLnBrk="1" hangingPunct="1"/>
            <a:r>
              <a:rPr lang="en-US" altLang="zh-TW" smtClean="0"/>
              <a:t>Given integer </a:t>
            </a:r>
            <a:r>
              <a:rPr lang="en-US" altLang="zh-TW" i="1" smtClean="0"/>
              <a:t>x</a:t>
            </a:r>
            <a:r>
              <a:rPr lang="en-US" altLang="zh-TW" baseline="-25000" smtClean="0"/>
              <a:t>0</a:t>
            </a:r>
            <a:r>
              <a:rPr lang="en-US" altLang="zh-TW" smtClean="0"/>
              <a:t>: solution to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Want to Find: integer </a:t>
            </a:r>
            <a:r>
              <a:rPr lang="en-US" altLang="zh-TW" i="1" smtClean="0"/>
              <a:t>x</a:t>
            </a:r>
            <a:r>
              <a:rPr lang="en-US" altLang="zh-TW" smtClean="0"/>
              <a:t> such that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endParaRPr lang="en-US" altLang="zh-TW" smtClean="0"/>
          </a:p>
          <a:p>
            <a:pPr lvl="2" eaLnBrk="1" hangingPunct="1"/>
            <a:r>
              <a:rPr lang="en-US" altLang="zh-TW" smtClean="0"/>
              <a:t>from </a:t>
            </a:r>
            <a:r>
              <a:rPr lang="en-US" altLang="zh-TW" i="1" smtClean="0"/>
              <a:t>x</a:t>
            </a:r>
            <a:r>
              <a:rPr lang="en-US" altLang="zh-TW" baseline="-25000" smtClean="0"/>
              <a:t>0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2895600" y="3124200"/>
            <a:ext cx="1851025" cy="914400"/>
            <a:chOff x="1728" y="1680"/>
            <a:chExt cx="1166" cy="576"/>
          </a:xfrm>
        </p:grpSpPr>
        <p:graphicFrame>
          <p:nvGraphicFramePr>
            <p:cNvPr id="25608" name="Object 5"/>
            <p:cNvGraphicFramePr>
              <a:graphicFrameLocks noChangeAspect="1"/>
            </p:cNvGraphicFramePr>
            <p:nvPr/>
          </p:nvGraphicFramePr>
          <p:xfrm>
            <a:off x="1728" y="1680"/>
            <a:ext cx="1166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0" name="方程式" r:id="rId3" imgW="647419" imgH="215806" progId="Equation.3">
                    <p:embed/>
                  </p:oleObj>
                </mc:Choice>
                <mc:Fallback>
                  <p:oleObj name="方程式" r:id="rId3" imgW="647419" imgH="215806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680"/>
                          <a:ext cx="1166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9" name="Object 6"/>
            <p:cNvGraphicFramePr>
              <a:graphicFrameLocks noChangeAspect="1"/>
            </p:cNvGraphicFramePr>
            <p:nvPr/>
          </p:nvGraphicFramePr>
          <p:xfrm>
            <a:off x="1728" y="1963"/>
            <a:ext cx="847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1" name="方程式" r:id="rId5" imgW="469696" imgH="215806" progId="Equation.3">
                    <p:embed/>
                  </p:oleObj>
                </mc:Choice>
                <mc:Fallback>
                  <p:oleObj name="方程式" r:id="rId5" imgW="469696" imgH="21580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963"/>
                          <a:ext cx="847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05" name="Group 7"/>
          <p:cNvGrpSpPr>
            <a:grpSpLocks/>
          </p:cNvGrpSpPr>
          <p:nvPr/>
        </p:nvGrpSpPr>
        <p:grpSpPr bwMode="auto">
          <a:xfrm>
            <a:off x="3048000" y="4724400"/>
            <a:ext cx="1960563" cy="922338"/>
            <a:chOff x="1920" y="2976"/>
            <a:chExt cx="1235" cy="581"/>
          </a:xfrm>
        </p:grpSpPr>
        <p:graphicFrame>
          <p:nvGraphicFramePr>
            <p:cNvPr id="25606" name="Object 8"/>
            <p:cNvGraphicFramePr>
              <a:graphicFrameLocks noChangeAspect="1"/>
            </p:cNvGraphicFramePr>
            <p:nvPr/>
          </p:nvGraphicFramePr>
          <p:xfrm>
            <a:off x="1920" y="2976"/>
            <a:ext cx="1235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2" name="方程式" r:id="rId7" imgW="685502" imgH="215806" progId="Equation.3">
                    <p:embed/>
                  </p:oleObj>
                </mc:Choice>
                <mc:Fallback>
                  <p:oleObj name="方程式" r:id="rId7" imgW="685502" imgH="215806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976"/>
                          <a:ext cx="1235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7" name="Object 9"/>
            <p:cNvGraphicFramePr>
              <a:graphicFrameLocks noChangeAspect="1"/>
            </p:cNvGraphicFramePr>
            <p:nvPr/>
          </p:nvGraphicFramePr>
          <p:xfrm>
            <a:off x="1920" y="3264"/>
            <a:ext cx="847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3" name="方程式" r:id="rId9" imgW="469696" imgH="215806" progId="Equation.3">
                    <p:embed/>
                  </p:oleObj>
                </mc:Choice>
                <mc:Fallback>
                  <p:oleObj name="方程式" r:id="rId9" imgW="469696" imgH="21580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264"/>
                          <a:ext cx="847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Simplified Problem (1)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3773488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Analysis:</a:t>
            </a:r>
          </a:p>
          <a:p>
            <a:pPr lvl="1" eaLnBrk="1" hangingPunct="1"/>
            <a:r>
              <a:rPr lang="en-US" altLang="zh-TW" sz="2000" i="1" smtClean="0"/>
              <a:t>x</a:t>
            </a:r>
            <a:r>
              <a:rPr lang="en-US" altLang="zh-TW" sz="2000" baseline="-25000" smtClean="0"/>
              <a:t>0</a:t>
            </a:r>
            <a:r>
              <a:rPr lang="en-US" altLang="zh-TW" sz="2000" smtClean="0"/>
              <a:t>=10 is a solution to</a:t>
            </a:r>
          </a:p>
          <a:p>
            <a:pPr lvl="1" eaLnBrk="1" hangingPunct="1"/>
            <a:endParaRPr lang="en-US" altLang="zh-TW" sz="2000" smtClean="0"/>
          </a:p>
          <a:p>
            <a:pPr lvl="1" eaLnBrk="1" hangingPunct="1"/>
            <a:endParaRPr lang="en-US" altLang="zh-TW" sz="2000" smtClean="0"/>
          </a:p>
          <a:p>
            <a:pPr lvl="1" eaLnBrk="1" hangingPunct="1"/>
            <a:r>
              <a:rPr lang="en-US" altLang="zh-TW" sz="2000" smtClean="0"/>
              <a:t>let’s check the real-line:</a:t>
            </a:r>
          </a:p>
          <a:p>
            <a:pPr lvl="1" eaLnBrk="1" hangingPunct="1"/>
            <a:endParaRPr lang="en-US" altLang="zh-TW" sz="2000" smtClean="0"/>
          </a:p>
          <a:p>
            <a:pPr lvl="1" eaLnBrk="1" hangingPunct="1"/>
            <a:endParaRPr lang="en-US" altLang="zh-TW" sz="2000" smtClean="0"/>
          </a:p>
          <a:p>
            <a:pPr lvl="1" eaLnBrk="1" hangingPunct="1"/>
            <a:endParaRPr lang="en-US" altLang="zh-TW" sz="2000" smtClean="0"/>
          </a:p>
          <a:p>
            <a:pPr lvl="1" eaLnBrk="1" hangingPunct="1"/>
            <a:r>
              <a:rPr lang="en-US" altLang="zh-TW" sz="2000" i="1" smtClean="0"/>
              <a:t>x</a:t>
            </a:r>
            <a:r>
              <a:rPr lang="en-US" altLang="zh-TW" sz="2000" smtClean="0"/>
              <a:t> = 2*</a:t>
            </a:r>
            <a:r>
              <a:rPr lang="en-US" altLang="zh-TW" sz="2000" i="1" smtClean="0"/>
              <a:t>x</a:t>
            </a:r>
            <a:r>
              <a:rPr lang="en-US" altLang="zh-TW" sz="2000" baseline="-25000" smtClean="0"/>
              <a:t>0</a:t>
            </a:r>
            <a:r>
              <a:rPr lang="en-US" altLang="zh-TW" sz="2000" smtClean="0"/>
              <a:t> = 20 is a solution to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4343400" y="3505200"/>
            <a:ext cx="4572000" cy="1541463"/>
            <a:chOff x="1056" y="3168"/>
            <a:chExt cx="2880" cy="971"/>
          </a:xfrm>
        </p:grpSpPr>
        <p:sp>
          <p:nvSpPr>
            <p:cNvPr id="26639" name="Line 5"/>
            <p:cNvSpPr>
              <a:spLocks noChangeShapeType="1"/>
            </p:cNvSpPr>
            <p:nvPr/>
          </p:nvSpPr>
          <p:spPr bwMode="auto">
            <a:xfrm>
              <a:off x="1056" y="379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0" name="Line 6"/>
            <p:cNvSpPr>
              <a:spLocks noChangeShapeType="1"/>
            </p:cNvSpPr>
            <p:nvPr/>
          </p:nvSpPr>
          <p:spPr bwMode="auto">
            <a:xfrm>
              <a:off x="1248" y="316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1" name="Text Box 7"/>
            <p:cNvSpPr txBox="1">
              <a:spLocks noChangeArrowheads="1"/>
            </p:cNvSpPr>
            <p:nvPr/>
          </p:nvSpPr>
          <p:spPr bwMode="auto">
            <a:xfrm>
              <a:off x="1142" y="3927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6642" name="Rectangle 8"/>
            <p:cNvSpPr>
              <a:spLocks noChangeArrowheads="1"/>
            </p:cNvSpPr>
            <p:nvPr/>
          </p:nvSpPr>
          <p:spPr bwMode="auto">
            <a:xfrm>
              <a:off x="1248" y="3600"/>
              <a:ext cx="115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</a:t>
              </a:r>
            </a:p>
          </p:txBody>
        </p:sp>
        <p:sp>
          <p:nvSpPr>
            <p:cNvPr id="26643" name="Rectangle 9"/>
            <p:cNvSpPr>
              <a:spLocks noChangeArrowheads="1"/>
            </p:cNvSpPr>
            <p:nvPr/>
          </p:nvSpPr>
          <p:spPr bwMode="auto">
            <a:xfrm>
              <a:off x="1248" y="3408"/>
              <a:ext cx="96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  <a:r>
                <a:rPr lang="en-US" altLang="zh-TW" sz="1600" i="1"/>
                <a:t>q</a:t>
              </a:r>
              <a:r>
                <a:rPr lang="en-US" altLang="zh-TW" sz="1600" baseline="-25000"/>
                <a:t>1</a:t>
              </a:r>
            </a:p>
          </p:txBody>
        </p:sp>
        <p:sp>
          <p:nvSpPr>
            <p:cNvPr id="26644" name="Rectangle 10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26645" name="Rectangle 11"/>
            <p:cNvSpPr>
              <a:spLocks noChangeArrowheads="1"/>
            </p:cNvSpPr>
            <p:nvPr/>
          </p:nvSpPr>
          <p:spPr bwMode="auto">
            <a:xfrm>
              <a:off x="2400" y="3600"/>
              <a:ext cx="115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</a:t>
              </a:r>
            </a:p>
          </p:txBody>
        </p:sp>
        <p:sp>
          <p:nvSpPr>
            <p:cNvPr id="26646" name="Rectangle 12"/>
            <p:cNvSpPr>
              <a:spLocks noChangeArrowheads="1"/>
            </p:cNvSpPr>
            <p:nvPr/>
          </p:nvSpPr>
          <p:spPr bwMode="auto">
            <a:xfrm>
              <a:off x="2400" y="3408"/>
              <a:ext cx="96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  <a:r>
                <a:rPr lang="en-US" altLang="zh-TW" sz="1600" i="1"/>
                <a:t>q</a:t>
              </a:r>
              <a:r>
                <a:rPr lang="en-US" altLang="zh-TW" sz="1600" baseline="-25000"/>
                <a:t>1</a:t>
              </a:r>
            </a:p>
          </p:txBody>
        </p:sp>
        <p:sp>
          <p:nvSpPr>
            <p:cNvPr id="26647" name="Rectangle 13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grpSp>
        <p:nvGrpSpPr>
          <p:cNvPr id="26629" name="Group 14"/>
          <p:cNvGrpSpPr>
            <a:grpSpLocks/>
          </p:cNvGrpSpPr>
          <p:nvPr/>
        </p:nvGrpSpPr>
        <p:grpSpPr bwMode="auto">
          <a:xfrm>
            <a:off x="5105400" y="5029200"/>
            <a:ext cx="1760538" cy="825500"/>
            <a:chOff x="3120" y="3168"/>
            <a:chExt cx="1109" cy="520"/>
          </a:xfrm>
        </p:grpSpPr>
        <p:grpSp>
          <p:nvGrpSpPr>
            <p:cNvPr id="26635" name="Group 15"/>
            <p:cNvGrpSpPr>
              <a:grpSpLocks/>
            </p:cNvGrpSpPr>
            <p:nvPr/>
          </p:nvGrpSpPr>
          <p:grpSpPr bwMode="auto">
            <a:xfrm>
              <a:off x="3264" y="3168"/>
              <a:ext cx="965" cy="520"/>
              <a:chOff x="4294" y="3120"/>
              <a:chExt cx="965" cy="520"/>
            </a:xfrm>
          </p:grpSpPr>
          <p:graphicFrame>
            <p:nvGraphicFramePr>
              <p:cNvPr id="26637" name="Object 16"/>
              <p:cNvGraphicFramePr>
                <a:graphicFrameLocks noChangeAspect="1"/>
              </p:cNvGraphicFramePr>
              <p:nvPr/>
            </p:nvGraphicFramePr>
            <p:xfrm>
              <a:off x="4294" y="3120"/>
              <a:ext cx="965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48" name="方程式" r:id="rId3" imgW="685502" imgH="215806" progId="Equation.3">
                      <p:embed/>
                    </p:oleObj>
                  </mc:Choice>
                  <mc:Fallback>
                    <p:oleObj name="方程式" r:id="rId3" imgW="685502" imgH="215806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94" y="3120"/>
                            <a:ext cx="965" cy="2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38" name="Object 17"/>
              <p:cNvGraphicFramePr>
                <a:graphicFrameLocks noChangeAspect="1"/>
              </p:cNvGraphicFramePr>
              <p:nvPr/>
            </p:nvGraphicFramePr>
            <p:xfrm>
              <a:off x="4320" y="3408"/>
              <a:ext cx="672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49" name="方程式" r:id="rId5" imgW="469696" imgH="215806" progId="Equation.3">
                      <p:embed/>
                    </p:oleObj>
                  </mc:Choice>
                  <mc:Fallback>
                    <p:oleObj name="方程式" r:id="rId5" imgW="469696" imgH="215806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3408"/>
                            <a:ext cx="672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6636" name="AutoShape 18"/>
            <p:cNvSpPr>
              <a:spLocks/>
            </p:cNvSpPr>
            <p:nvPr/>
          </p:nvSpPr>
          <p:spPr bwMode="auto">
            <a:xfrm>
              <a:off x="3120" y="3216"/>
              <a:ext cx="192" cy="432"/>
            </a:xfrm>
            <a:prstGeom prst="leftBrace">
              <a:avLst>
                <a:gd name="adj1" fmla="val 187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grpSp>
        <p:nvGrpSpPr>
          <p:cNvPr id="26630" name="Group 19"/>
          <p:cNvGrpSpPr>
            <a:grpSpLocks/>
          </p:cNvGrpSpPr>
          <p:nvPr/>
        </p:nvGrpSpPr>
        <p:grpSpPr bwMode="auto">
          <a:xfrm>
            <a:off x="4343400" y="2362200"/>
            <a:ext cx="1752600" cy="825500"/>
            <a:chOff x="2544" y="1584"/>
            <a:chExt cx="1104" cy="520"/>
          </a:xfrm>
        </p:grpSpPr>
        <p:grpSp>
          <p:nvGrpSpPr>
            <p:cNvPr id="26631" name="Group 20"/>
            <p:cNvGrpSpPr>
              <a:grpSpLocks/>
            </p:cNvGrpSpPr>
            <p:nvPr/>
          </p:nvGrpSpPr>
          <p:grpSpPr bwMode="auto">
            <a:xfrm>
              <a:off x="2736" y="1584"/>
              <a:ext cx="912" cy="520"/>
              <a:chOff x="4320" y="3120"/>
              <a:chExt cx="912" cy="520"/>
            </a:xfrm>
          </p:grpSpPr>
          <p:graphicFrame>
            <p:nvGraphicFramePr>
              <p:cNvPr id="26633" name="Object 21"/>
              <p:cNvGraphicFramePr>
                <a:graphicFrameLocks noChangeAspect="1"/>
              </p:cNvGraphicFramePr>
              <p:nvPr/>
            </p:nvGraphicFramePr>
            <p:xfrm>
              <a:off x="4320" y="3120"/>
              <a:ext cx="912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50" name="方程式" r:id="rId7" imgW="647419" imgH="215806" progId="Equation.3">
                      <p:embed/>
                    </p:oleObj>
                  </mc:Choice>
                  <mc:Fallback>
                    <p:oleObj name="方程式" r:id="rId7" imgW="647419" imgH="215806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3120"/>
                            <a:ext cx="912" cy="2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34" name="Object 22"/>
              <p:cNvGraphicFramePr>
                <a:graphicFrameLocks noChangeAspect="1"/>
              </p:cNvGraphicFramePr>
              <p:nvPr/>
            </p:nvGraphicFramePr>
            <p:xfrm>
              <a:off x="4320" y="3408"/>
              <a:ext cx="672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51" name="方程式" r:id="rId9" imgW="469696" imgH="215806" progId="Equation.3">
                      <p:embed/>
                    </p:oleObj>
                  </mc:Choice>
                  <mc:Fallback>
                    <p:oleObj name="方程式" r:id="rId9" imgW="469696" imgH="215806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3408"/>
                            <a:ext cx="672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6632" name="AutoShape 23"/>
            <p:cNvSpPr>
              <a:spLocks/>
            </p:cNvSpPr>
            <p:nvPr/>
          </p:nvSpPr>
          <p:spPr bwMode="auto">
            <a:xfrm>
              <a:off x="2544" y="1632"/>
              <a:ext cx="192" cy="432"/>
            </a:xfrm>
            <a:prstGeom prst="leftBrace">
              <a:avLst>
                <a:gd name="adj1" fmla="val 187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Simplified Problem (1)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7772400" cy="3773488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Analysis:</a:t>
            </a:r>
          </a:p>
          <a:p>
            <a:pPr lvl="1" eaLnBrk="1" hangingPunct="1"/>
            <a:r>
              <a:rPr lang="en-US" altLang="zh-TW" sz="2000" i="1" smtClean="0"/>
              <a:t>x</a:t>
            </a:r>
            <a:r>
              <a:rPr lang="en-US" altLang="zh-TW" sz="2000" baseline="-25000" smtClean="0"/>
              <a:t>0</a:t>
            </a:r>
            <a:r>
              <a:rPr lang="en-US" altLang="zh-TW" sz="2000" smtClean="0"/>
              <a:t>=6 is a solution to</a:t>
            </a:r>
          </a:p>
          <a:p>
            <a:pPr lvl="1" eaLnBrk="1" hangingPunct="1"/>
            <a:endParaRPr lang="en-US" altLang="zh-TW" sz="2000" smtClean="0"/>
          </a:p>
          <a:p>
            <a:pPr lvl="1" eaLnBrk="1" hangingPunct="1"/>
            <a:endParaRPr lang="en-US" altLang="zh-TW" sz="2000" smtClean="0"/>
          </a:p>
          <a:p>
            <a:pPr lvl="1" eaLnBrk="1" hangingPunct="1"/>
            <a:r>
              <a:rPr lang="en-US" altLang="zh-TW" sz="2000" smtClean="0"/>
              <a:t>the real-line:</a:t>
            </a:r>
          </a:p>
          <a:p>
            <a:pPr lvl="1" eaLnBrk="1" hangingPunct="1"/>
            <a:endParaRPr lang="en-US" altLang="zh-TW" sz="2000" smtClean="0"/>
          </a:p>
          <a:p>
            <a:pPr lvl="1" eaLnBrk="1" hangingPunct="1"/>
            <a:endParaRPr lang="en-US" altLang="zh-TW" sz="2000" smtClean="0"/>
          </a:p>
          <a:p>
            <a:pPr lvl="1" eaLnBrk="1" hangingPunct="1"/>
            <a:endParaRPr lang="en-US" altLang="zh-TW" sz="2000" smtClean="0"/>
          </a:p>
          <a:p>
            <a:pPr lvl="1" eaLnBrk="1" hangingPunct="1"/>
            <a:r>
              <a:rPr lang="en-US" altLang="zh-TW" sz="2000" i="1" smtClean="0"/>
              <a:t>x</a:t>
            </a:r>
            <a:r>
              <a:rPr lang="en-US" altLang="zh-TW" sz="2000" smtClean="0"/>
              <a:t> = 3*</a:t>
            </a:r>
            <a:r>
              <a:rPr lang="en-US" altLang="zh-TW" sz="2000" i="1" smtClean="0"/>
              <a:t>x</a:t>
            </a:r>
            <a:r>
              <a:rPr lang="en-US" altLang="zh-TW" sz="2000" baseline="-25000" smtClean="0"/>
              <a:t>0</a:t>
            </a:r>
            <a:r>
              <a:rPr lang="en-US" altLang="zh-TW" sz="2000" smtClean="0"/>
              <a:t> = 18 is a solution to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3581400" y="44196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3886200" y="3429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717925" y="46339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grpSp>
        <p:nvGrpSpPr>
          <p:cNvPr id="27655" name="Group 7"/>
          <p:cNvGrpSpPr>
            <a:grpSpLocks/>
          </p:cNvGrpSpPr>
          <p:nvPr/>
        </p:nvGrpSpPr>
        <p:grpSpPr bwMode="auto">
          <a:xfrm>
            <a:off x="3886200" y="3810000"/>
            <a:ext cx="1295400" cy="609600"/>
            <a:chOff x="2448" y="2400"/>
            <a:chExt cx="816" cy="384"/>
          </a:xfrm>
        </p:grpSpPr>
        <p:sp>
          <p:nvSpPr>
            <p:cNvPr id="27674" name="Rectangle 8"/>
            <p:cNvSpPr>
              <a:spLocks noChangeArrowheads="1"/>
            </p:cNvSpPr>
            <p:nvPr/>
          </p:nvSpPr>
          <p:spPr bwMode="auto">
            <a:xfrm>
              <a:off x="2448" y="2592"/>
              <a:ext cx="81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6</a:t>
              </a:r>
            </a:p>
          </p:txBody>
        </p:sp>
        <p:sp>
          <p:nvSpPr>
            <p:cNvPr id="27675" name="Rectangle 9"/>
            <p:cNvSpPr>
              <a:spLocks noChangeArrowheads="1"/>
            </p:cNvSpPr>
            <p:nvPr/>
          </p:nvSpPr>
          <p:spPr bwMode="auto">
            <a:xfrm>
              <a:off x="2448" y="2400"/>
              <a:ext cx="62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5</a:t>
              </a:r>
              <a:r>
                <a:rPr lang="en-US" altLang="zh-TW" sz="1600" i="1"/>
                <a:t>q</a:t>
              </a:r>
              <a:r>
                <a:rPr lang="en-US" altLang="zh-TW" sz="1600" baseline="-25000"/>
                <a:t>2</a:t>
              </a:r>
            </a:p>
          </p:txBody>
        </p:sp>
        <p:sp>
          <p:nvSpPr>
            <p:cNvPr id="27676" name="Rectangle 10"/>
            <p:cNvSpPr>
              <a:spLocks noChangeArrowheads="1"/>
            </p:cNvSpPr>
            <p:nvPr/>
          </p:nvSpPr>
          <p:spPr bwMode="auto">
            <a:xfrm>
              <a:off x="3072" y="240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grpSp>
        <p:nvGrpSpPr>
          <p:cNvPr id="27656" name="Group 11"/>
          <p:cNvGrpSpPr>
            <a:grpSpLocks/>
          </p:cNvGrpSpPr>
          <p:nvPr/>
        </p:nvGrpSpPr>
        <p:grpSpPr bwMode="auto">
          <a:xfrm>
            <a:off x="5181600" y="3810000"/>
            <a:ext cx="1295400" cy="609600"/>
            <a:chOff x="2448" y="2400"/>
            <a:chExt cx="816" cy="384"/>
          </a:xfrm>
        </p:grpSpPr>
        <p:sp>
          <p:nvSpPr>
            <p:cNvPr id="27671" name="Rectangle 12"/>
            <p:cNvSpPr>
              <a:spLocks noChangeArrowheads="1"/>
            </p:cNvSpPr>
            <p:nvPr/>
          </p:nvSpPr>
          <p:spPr bwMode="auto">
            <a:xfrm>
              <a:off x="2448" y="2592"/>
              <a:ext cx="81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6</a:t>
              </a:r>
            </a:p>
          </p:txBody>
        </p:sp>
        <p:sp>
          <p:nvSpPr>
            <p:cNvPr id="27672" name="Rectangle 13"/>
            <p:cNvSpPr>
              <a:spLocks noChangeArrowheads="1"/>
            </p:cNvSpPr>
            <p:nvPr/>
          </p:nvSpPr>
          <p:spPr bwMode="auto">
            <a:xfrm>
              <a:off x="2448" y="2400"/>
              <a:ext cx="62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5</a:t>
              </a:r>
              <a:r>
                <a:rPr lang="en-US" altLang="zh-TW" sz="1600" i="1"/>
                <a:t>q</a:t>
              </a:r>
              <a:r>
                <a:rPr lang="en-US" altLang="zh-TW" sz="1600" baseline="-25000"/>
                <a:t>2</a:t>
              </a:r>
            </a:p>
          </p:txBody>
        </p:sp>
        <p:sp>
          <p:nvSpPr>
            <p:cNvPr id="27673" name="Rectangle 14"/>
            <p:cNvSpPr>
              <a:spLocks noChangeArrowheads="1"/>
            </p:cNvSpPr>
            <p:nvPr/>
          </p:nvSpPr>
          <p:spPr bwMode="auto">
            <a:xfrm>
              <a:off x="3072" y="240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grpSp>
        <p:nvGrpSpPr>
          <p:cNvPr id="27657" name="Group 15"/>
          <p:cNvGrpSpPr>
            <a:grpSpLocks/>
          </p:cNvGrpSpPr>
          <p:nvPr/>
        </p:nvGrpSpPr>
        <p:grpSpPr bwMode="auto">
          <a:xfrm>
            <a:off x="6477000" y="3810000"/>
            <a:ext cx="1295400" cy="609600"/>
            <a:chOff x="2448" y="2400"/>
            <a:chExt cx="816" cy="384"/>
          </a:xfrm>
        </p:grpSpPr>
        <p:sp>
          <p:nvSpPr>
            <p:cNvPr id="27668" name="Rectangle 16"/>
            <p:cNvSpPr>
              <a:spLocks noChangeArrowheads="1"/>
            </p:cNvSpPr>
            <p:nvPr/>
          </p:nvSpPr>
          <p:spPr bwMode="auto">
            <a:xfrm>
              <a:off x="2448" y="2592"/>
              <a:ext cx="81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6</a:t>
              </a:r>
            </a:p>
          </p:txBody>
        </p:sp>
        <p:sp>
          <p:nvSpPr>
            <p:cNvPr id="27669" name="Rectangle 17"/>
            <p:cNvSpPr>
              <a:spLocks noChangeArrowheads="1"/>
            </p:cNvSpPr>
            <p:nvPr/>
          </p:nvSpPr>
          <p:spPr bwMode="auto">
            <a:xfrm>
              <a:off x="2448" y="2400"/>
              <a:ext cx="62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5</a:t>
              </a:r>
              <a:r>
                <a:rPr lang="en-US" altLang="zh-TW" sz="1600" i="1"/>
                <a:t>q</a:t>
              </a:r>
              <a:r>
                <a:rPr lang="en-US" altLang="zh-TW" sz="1600" baseline="-25000"/>
                <a:t>2</a:t>
              </a:r>
            </a:p>
          </p:txBody>
        </p:sp>
        <p:sp>
          <p:nvSpPr>
            <p:cNvPr id="27670" name="Rectangle 18"/>
            <p:cNvSpPr>
              <a:spLocks noChangeArrowheads="1"/>
            </p:cNvSpPr>
            <p:nvPr/>
          </p:nvSpPr>
          <p:spPr bwMode="auto">
            <a:xfrm>
              <a:off x="3072" y="240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grpSp>
        <p:nvGrpSpPr>
          <p:cNvPr id="27658" name="Group 19"/>
          <p:cNvGrpSpPr>
            <a:grpSpLocks/>
          </p:cNvGrpSpPr>
          <p:nvPr/>
        </p:nvGrpSpPr>
        <p:grpSpPr bwMode="auto">
          <a:xfrm>
            <a:off x="4419600" y="2133600"/>
            <a:ext cx="1828800" cy="842963"/>
            <a:chOff x="2640" y="1344"/>
            <a:chExt cx="1152" cy="531"/>
          </a:xfrm>
        </p:grpSpPr>
        <p:grpSp>
          <p:nvGrpSpPr>
            <p:cNvPr id="27664" name="Group 20"/>
            <p:cNvGrpSpPr>
              <a:grpSpLocks/>
            </p:cNvGrpSpPr>
            <p:nvPr/>
          </p:nvGrpSpPr>
          <p:grpSpPr bwMode="auto">
            <a:xfrm>
              <a:off x="2784" y="1344"/>
              <a:ext cx="1008" cy="531"/>
              <a:chOff x="2784" y="1344"/>
              <a:chExt cx="1008" cy="531"/>
            </a:xfrm>
          </p:grpSpPr>
          <p:graphicFrame>
            <p:nvGraphicFramePr>
              <p:cNvPr id="27666" name="Object 21"/>
              <p:cNvGraphicFramePr>
                <a:graphicFrameLocks noChangeAspect="1"/>
              </p:cNvGraphicFramePr>
              <p:nvPr/>
            </p:nvGraphicFramePr>
            <p:xfrm>
              <a:off x="2784" y="1344"/>
              <a:ext cx="672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77" name="方程式" r:id="rId3" imgW="457002" imgH="215806" progId="Equation.3">
                      <p:embed/>
                    </p:oleObj>
                  </mc:Choice>
                  <mc:Fallback>
                    <p:oleObj name="方程式" r:id="rId3" imgW="457002" imgH="215806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1344"/>
                            <a:ext cx="672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67" name="Object 22"/>
              <p:cNvGraphicFramePr>
                <a:graphicFrameLocks noChangeAspect="1"/>
              </p:cNvGraphicFramePr>
              <p:nvPr/>
            </p:nvGraphicFramePr>
            <p:xfrm>
              <a:off x="2784" y="1632"/>
              <a:ext cx="1008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78" name="方程式" r:id="rId5" imgW="672808" imgH="215806" progId="Equation.3">
                      <p:embed/>
                    </p:oleObj>
                  </mc:Choice>
                  <mc:Fallback>
                    <p:oleObj name="方程式" r:id="rId5" imgW="672808" imgH="215806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1632"/>
                            <a:ext cx="1008" cy="2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7665" name="AutoShape 23"/>
            <p:cNvSpPr>
              <a:spLocks/>
            </p:cNvSpPr>
            <p:nvPr/>
          </p:nvSpPr>
          <p:spPr bwMode="auto">
            <a:xfrm>
              <a:off x="2640" y="1392"/>
              <a:ext cx="192" cy="432"/>
            </a:xfrm>
            <a:prstGeom prst="leftBrace">
              <a:avLst>
                <a:gd name="adj1" fmla="val 187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grpSp>
        <p:nvGrpSpPr>
          <p:cNvPr id="27659" name="Group 24"/>
          <p:cNvGrpSpPr>
            <a:grpSpLocks/>
          </p:cNvGrpSpPr>
          <p:nvPr/>
        </p:nvGrpSpPr>
        <p:grpSpPr bwMode="auto">
          <a:xfrm>
            <a:off x="5181600" y="5105400"/>
            <a:ext cx="1920875" cy="842963"/>
            <a:chOff x="3168" y="3216"/>
            <a:chExt cx="1210" cy="531"/>
          </a:xfrm>
        </p:grpSpPr>
        <p:grpSp>
          <p:nvGrpSpPr>
            <p:cNvPr id="27660" name="Group 25"/>
            <p:cNvGrpSpPr>
              <a:grpSpLocks/>
            </p:cNvGrpSpPr>
            <p:nvPr/>
          </p:nvGrpSpPr>
          <p:grpSpPr bwMode="auto">
            <a:xfrm>
              <a:off x="3351" y="3216"/>
              <a:ext cx="1027" cy="531"/>
              <a:chOff x="3351" y="3216"/>
              <a:chExt cx="1027" cy="531"/>
            </a:xfrm>
          </p:grpSpPr>
          <p:graphicFrame>
            <p:nvGraphicFramePr>
              <p:cNvPr id="27662" name="Object 26"/>
              <p:cNvGraphicFramePr>
                <a:graphicFrameLocks noChangeAspect="1"/>
              </p:cNvGraphicFramePr>
              <p:nvPr/>
            </p:nvGraphicFramePr>
            <p:xfrm>
              <a:off x="3360" y="3216"/>
              <a:ext cx="672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79" name="方程式" r:id="rId7" imgW="457002" imgH="215806" progId="Equation.3">
                      <p:embed/>
                    </p:oleObj>
                  </mc:Choice>
                  <mc:Fallback>
                    <p:oleObj name="方程式" r:id="rId7" imgW="457002" imgH="215806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3216"/>
                            <a:ext cx="672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63" name="Object 27"/>
              <p:cNvGraphicFramePr>
                <a:graphicFrameLocks noChangeAspect="1"/>
              </p:cNvGraphicFramePr>
              <p:nvPr/>
            </p:nvGraphicFramePr>
            <p:xfrm>
              <a:off x="3351" y="3504"/>
              <a:ext cx="1027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80" name="方程式" r:id="rId8" imgW="685502" imgH="215806" progId="Equation.3">
                      <p:embed/>
                    </p:oleObj>
                  </mc:Choice>
                  <mc:Fallback>
                    <p:oleObj name="方程式" r:id="rId8" imgW="685502" imgH="215806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51" y="3504"/>
                            <a:ext cx="1027" cy="2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7661" name="AutoShape 28"/>
            <p:cNvSpPr>
              <a:spLocks/>
            </p:cNvSpPr>
            <p:nvPr/>
          </p:nvSpPr>
          <p:spPr bwMode="auto">
            <a:xfrm>
              <a:off x="3168" y="3264"/>
              <a:ext cx="192" cy="432"/>
            </a:xfrm>
            <a:prstGeom prst="leftBrace">
              <a:avLst>
                <a:gd name="adj1" fmla="val 187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Simplified Problem (1)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TW" smtClean="0"/>
              <a:t>General scheme:</a:t>
            </a:r>
          </a:p>
          <a:p>
            <a:pPr lvl="1" eaLnBrk="1" hangingPunct="1"/>
            <a:r>
              <a:rPr lang="en-US" altLang="zh-TW" smtClean="0"/>
              <a:t>Let </a:t>
            </a:r>
            <a:r>
              <a:rPr lang="en-US" altLang="zh-TW" i="1" smtClean="0"/>
              <a:t>x</a:t>
            </a:r>
            <a:r>
              <a:rPr lang="en-US" altLang="zh-TW" baseline="-25000" smtClean="0"/>
              <a:t>0</a:t>
            </a:r>
            <a:r>
              <a:rPr lang="en-US" altLang="zh-TW" smtClean="0"/>
              <a:t> be a solution to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Then </a:t>
            </a:r>
            <a:r>
              <a:rPr lang="en-US" altLang="zh-TW" i="1" smtClean="0"/>
              <a:t>x</a:t>
            </a:r>
            <a:r>
              <a:rPr lang="en-US" altLang="zh-TW" smtClean="0"/>
              <a:t>= </a:t>
            </a:r>
            <a:r>
              <a:rPr lang="en-US" altLang="zh-TW" i="1" smtClean="0"/>
              <a:t>x</a:t>
            </a:r>
            <a:r>
              <a:rPr lang="en-US" altLang="zh-TW" baseline="-25000" smtClean="0"/>
              <a:t>0</a:t>
            </a:r>
            <a:r>
              <a:rPr lang="en-US" altLang="zh-TW" smtClean="0"/>
              <a:t>*</a:t>
            </a:r>
            <a:r>
              <a:rPr lang="en-US" altLang="zh-TW" i="1" smtClean="0"/>
              <a:t>r</a:t>
            </a:r>
            <a:r>
              <a:rPr lang="en-US" altLang="zh-TW" smtClean="0"/>
              <a:t> is a solution to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Justify: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2819400" y="5257800"/>
          <a:ext cx="1981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方程式" r:id="rId3" imgW="1104900" imgH="228600" progId="Equation.3">
                  <p:embed/>
                </p:oleObj>
              </mc:Choice>
              <mc:Fallback>
                <p:oleObj name="方程式" r:id="rId3" imgW="1104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257800"/>
                        <a:ext cx="19812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2819400" y="5867400"/>
          <a:ext cx="366553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方程式" r:id="rId5" imgW="2044700" imgH="228600" progId="Equation.3">
                  <p:embed/>
                </p:oleObj>
              </mc:Choice>
              <mc:Fallback>
                <p:oleObj name="方程式" r:id="rId5" imgW="2044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867400"/>
                        <a:ext cx="366553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78" name="Group 6"/>
          <p:cNvGrpSpPr>
            <a:grpSpLocks/>
          </p:cNvGrpSpPr>
          <p:nvPr/>
        </p:nvGrpSpPr>
        <p:grpSpPr bwMode="auto">
          <a:xfrm>
            <a:off x="5181600" y="2362200"/>
            <a:ext cx="1828800" cy="842963"/>
            <a:chOff x="3264" y="1488"/>
            <a:chExt cx="1152" cy="531"/>
          </a:xfrm>
        </p:grpSpPr>
        <p:grpSp>
          <p:nvGrpSpPr>
            <p:cNvPr id="28684" name="Group 7"/>
            <p:cNvGrpSpPr>
              <a:grpSpLocks/>
            </p:cNvGrpSpPr>
            <p:nvPr/>
          </p:nvGrpSpPr>
          <p:grpSpPr bwMode="auto">
            <a:xfrm>
              <a:off x="3408" y="1488"/>
              <a:ext cx="1008" cy="531"/>
              <a:chOff x="2784" y="1344"/>
              <a:chExt cx="1008" cy="531"/>
            </a:xfrm>
          </p:grpSpPr>
          <p:graphicFrame>
            <p:nvGraphicFramePr>
              <p:cNvPr id="28686" name="Object 8"/>
              <p:cNvGraphicFramePr>
                <a:graphicFrameLocks noChangeAspect="1"/>
              </p:cNvGraphicFramePr>
              <p:nvPr/>
            </p:nvGraphicFramePr>
            <p:xfrm>
              <a:off x="2784" y="1344"/>
              <a:ext cx="672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690" name="方程式" r:id="rId7" imgW="457002" imgH="215806" progId="Equation.3">
                      <p:embed/>
                    </p:oleObj>
                  </mc:Choice>
                  <mc:Fallback>
                    <p:oleObj name="方程式" r:id="rId7" imgW="457002" imgH="215806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1344"/>
                            <a:ext cx="672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687" name="Object 9"/>
              <p:cNvGraphicFramePr>
                <a:graphicFrameLocks noChangeAspect="1"/>
              </p:cNvGraphicFramePr>
              <p:nvPr/>
            </p:nvGraphicFramePr>
            <p:xfrm>
              <a:off x="2784" y="1632"/>
              <a:ext cx="1008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691" name="方程式" r:id="rId9" imgW="672808" imgH="215806" progId="Equation.3">
                      <p:embed/>
                    </p:oleObj>
                  </mc:Choice>
                  <mc:Fallback>
                    <p:oleObj name="方程式" r:id="rId9" imgW="672808" imgH="215806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1632"/>
                            <a:ext cx="1008" cy="2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685" name="AutoShape 10"/>
            <p:cNvSpPr>
              <a:spLocks/>
            </p:cNvSpPr>
            <p:nvPr/>
          </p:nvSpPr>
          <p:spPr bwMode="auto">
            <a:xfrm>
              <a:off x="3264" y="1536"/>
              <a:ext cx="192" cy="432"/>
            </a:xfrm>
            <a:prstGeom prst="leftBrace">
              <a:avLst>
                <a:gd name="adj1" fmla="val 187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grpSp>
        <p:nvGrpSpPr>
          <p:cNvPr id="28679" name="Group 11"/>
          <p:cNvGrpSpPr>
            <a:grpSpLocks/>
          </p:cNvGrpSpPr>
          <p:nvPr/>
        </p:nvGrpSpPr>
        <p:grpSpPr bwMode="auto">
          <a:xfrm>
            <a:off x="6248400" y="3505200"/>
            <a:ext cx="1965325" cy="842963"/>
            <a:chOff x="3744" y="2208"/>
            <a:chExt cx="1238" cy="531"/>
          </a:xfrm>
        </p:grpSpPr>
        <p:grpSp>
          <p:nvGrpSpPr>
            <p:cNvPr id="28680" name="Group 12"/>
            <p:cNvGrpSpPr>
              <a:grpSpLocks/>
            </p:cNvGrpSpPr>
            <p:nvPr/>
          </p:nvGrpSpPr>
          <p:grpSpPr bwMode="auto">
            <a:xfrm>
              <a:off x="3936" y="2208"/>
              <a:ext cx="1046" cy="531"/>
              <a:chOff x="2765" y="1344"/>
              <a:chExt cx="1046" cy="531"/>
            </a:xfrm>
          </p:grpSpPr>
          <p:graphicFrame>
            <p:nvGraphicFramePr>
              <p:cNvPr id="28682" name="Object 13"/>
              <p:cNvGraphicFramePr>
                <a:graphicFrameLocks noChangeAspect="1"/>
              </p:cNvGraphicFramePr>
              <p:nvPr/>
            </p:nvGraphicFramePr>
            <p:xfrm>
              <a:off x="2784" y="1344"/>
              <a:ext cx="672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692" name="方程式" r:id="rId11" imgW="457002" imgH="215806" progId="Equation.3">
                      <p:embed/>
                    </p:oleObj>
                  </mc:Choice>
                  <mc:Fallback>
                    <p:oleObj name="方程式" r:id="rId11" imgW="457002" imgH="215806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1344"/>
                            <a:ext cx="672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683" name="Object 14"/>
              <p:cNvGraphicFramePr>
                <a:graphicFrameLocks noChangeAspect="1"/>
              </p:cNvGraphicFramePr>
              <p:nvPr/>
            </p:nvGraphicFramePr>
            <p:xfrm>
              <a:off x="2765" y="1632"/>
              <a:ext cx="1046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693" name="方程式" r:id="rId12" imgW="698197" imgH="215806" progId="Equation.3">
                      <p:embed/>
                    </p:oleObj>
                  </mc:Choice>
                  <mc:Fallback>
                    <p:oleObj name="方程式" r:id="rId12" imgW="698197" imgH="215806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65" y="1632"/>
                            <a:ext cx="1046" cy="2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681" name="AutoShape 15"/>
            <p:cNvSpPr>
              <a:spLocks/>
            </p:cNvSpPr>
            <p:nvPr/>
          </p:nvSpPr>
          <p:spPr bwMode="auto">
            <a:xfrm>
              <a:off x="3744" y="2256"/>
              <a:ext cx="192" cy="432"/>
            </a:xfrm>
            <a:prstGeom prst="leftBrace">
              <a:avLst>
                <a:gd name="adj1" fmla="val 187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Simplified target problem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TW" smtClean="0"/>
              <a:t>Problem:</a:t>
            </a:r>
          </a:p>
          <a:p>
            <a:pPr lvl="1" eaLnBrk="1" hangingPunct="1"/>
            <a:r>
              <a:rPr lang="en-US" altLang="zh-TW" smtClean="0"/>
              <a:t>Given:</a:t>
            </a:r>
          </a:p>
          <a:p>
            <a:pPr lvl="2" eaLnBrk="1" hangingPunct="1"/>
            <a:r>
              <a:rPr lang="en-US" altLang="zh-TW" i="1" smtClean="0"/>
              <a:t>x</a:t>
            </a:r>
            <a:r>
              <a:rPr lang="en-US" altLang="zh-TW" baseline="-25000" smtClean="0"/>
              <a:t>0</a:t>
            </a:r>
            <a:r>
              <a:rPr lang="en-US" altLang="zh-TW" smtClean="0"/>
              <a:t>: solution to</a:t>
            </a:r>
          </a:p>
          <a:p>
            <a:pPr lvl="2" eaLnBrk="1" hangingPunct="1"/>
            <a:endParaRPr lang="en-US" altLang="zh-TW" smtClean="0"/>
          </a:p>
          <a:p>
            <a:pPr lvl="2" eaLnBrk="1" hangingPunct="1"/>
            <a:r>
              <a:rPr lang="en-US" altLang="zh-TW" i="1" smtClean="0"/>
              <a:t>x</a:t>
            </a:r>
            <a:r>
              <a:rPr lang="en-US" altLang="zh-TW" baseline="-25000" smtClean="0"/>
              <a:t>1</a:t>
            </a:r>
            <a:r>
              <a:rPr lang="en-US" altLang="zh-TW" smtClean="0"/>
              <a:t>: solution to</a:t>
            </a:r>
          </a:p>
          <a:p>
            <a:pPr lvl="2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Want to Find: integer </a:t>
            </a:r>
            <a:r>
              <a:rPr lang="en-US" altLang="zh-TW" i="1" smtClean="0"/>
              <a:t>x</a:t>
            </a:r>
            <a:r>
              <a:rPr lang="en-US" altLang="zh-TW" smtClean="0"/>
              <a:t> such that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4114800" y="2743200"/>
            <a:ext cx="1981200" cy="852488"/>
            <a:chOff x="2400" y="1728"/>
            <a:chExt cx="1248" cy="537"/>
          </a:xfrm>
        </p:grpSpPr>
        <p:grpSp>
          <p:nvGrpSpPr>
            <p:cNvPr id="29711" name="Group 5"/>
            <p:cNvGrpSpPr>
              <a:grpSpLocks/>
            </p:cNvGrpSpPr>
            <p:nvPr/>
          </p:nvGrpSpPr>
          <p:grpSpPr bwMode="auto">
            <a:xfrm>
              <a:off x="2592" y="1728"/>
              <a:ext cx="1056" cy="537"/>
              <a:chOff x="2784" y="1824"/>
              <a:chExt cx="1056" cy="537"/>
            </a:xfrm>
          </p:grpSpPr>
          <p:graphicFrame>
            <p:nvGraphicFramePr>
              <p:cNvPr id="29713" name="Object 6"/>
              <p:cNvGraphicFramePr>
                <a:graphicFrameLocks noChangeAspect="1"/>
              </p:cNvGraphicFramePr>
              <p:nvPr/>
            </p:nvGraphicFramePr>
            <p:xfrm>
              <a:off x="2784" y="1824"/>
              <a:ext cx="1056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15" name="方程式" r:id="rId3" imgW="685502" imgH="215806" progId="Equation.3">
                      <p:embed/>
                    </p:oleObj>
                  </mc:Choice>
                  <mc:Fallback>
                    <p:oleObj name="方程式" r:id="rId3" imgW="685502" imgH="215806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1824"/>
                            <a:ext cx="1056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14" name="Object 7"/>
              <p:cNvGraphicFramePr>
                <a:graphicFrameLocks noChangeAspect="1"/>
              </p:cNvGraphicFramePr>
              <p:nvPr/>
            </p:nvGraphicFramePr>
            <p:xfrm>
              <a:off x="2784" y="2112"/>
              <a:ext cx="720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16" name="方程式" r:id="rId5" imgW="469696" imgH="215806" progId="Equation.3">
                      <p:embed/>
                    </p:oleObj>
                  </mc:Choice>
                  <mc:Fallback>
                    <p:oleObj name="方程式" r:id="rId5" imgW="469696" imgH="215806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2112"/>
                            <a:ext cx="720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9712" name="AutoShape 8"/>
            <p:cNvSpPr>
              <a:spLocks/>
            </p:cNvSpPr>
            <p:nvPr/>
          </p:nvSpPr>
          <p:spPr bwMode="auto">
            <a:xfrm>
              <a:off x="2400" y="1776"/>
              <a:ext cx="192" cy="432"/>
            </a:xfrm>
            <a:prstGeom prst="leftBrace">
              <a:avLst>
                <a:gd name="adj1" fmla="val 187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grpSp>
        <p:nvGrpSpPr>
          <p:cNvPr id="29701" name="Group 9"/>
          <p:cNvGrpSpPr>
            <a:grpSpLocks/>
          </p:cNvGrpSpPr>
          <p:nvPr/>
        </p:nvGrpSpPr>
        <p:grpSpPr bwMode="auto">
          <a:xfrm>
            <a:off x="4038600" y="3962400"/>
            <a:ext cx="1973263" cy="852488"/>
            <a:chOff x="2400" y="2496"/>
            <a:chExt cx="1243" cy="537"/>
          </a:xfrm>
        </p:grpSpPr>
        <p:grpSp>
          <p:nvGrpSpPr>
            <p:cNvPr id="29707" name="Group 10"/>
            <p:cNvGrpSpPr>
              <a:grpSpLocks/>
            </p:cNvGrpSpPr>
            <p:nvPr/>
          </p:nvGrpSpPr>
          <p:grpSpPr bwMode="auto">
            <a:xfrm>
              <a:off x="2592" y="2496"/>
              <a:ext cx="1051" cy="537"/>
              <a:chOff x="2784" y="2544"/>
              <a:chExt cx="1051" cy="537"/>
            </a:xfrm>
          </p:grpSpPr>
          <p:graphicFrame>
            <p:nvGraphicFramePr>
              <p:cNvPr id="29709" name="Object 11"/>
              <p:cNvGraphicFramePr>
                <a:graphicFrameLocks noChangeAspect="1"/>
              </p:cNvGraphicFramePr>
              <p:nvPr/>
            </p:nvGraphicFramePr>
            <p:xfrm>
              <a:off x="2832" y="2544"/>
              <a:ext cx="704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17" name="方程式" r:id="rId7" imgW="457002" imgH="215806" progId="Equation.3">
                      <p:embed/>
                    </p:oleObj>
                  </mc:Choice>
                  <mc:Fallback>
                    <p:oleObj name="方程式" r:id="rId7" imgW="457002" imgH="215806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2544"/>
                            <a:ext cx="704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10" name="Object 12"/>
              <p:cNvGraphicFramePr>
                <a:graphicFrameLocks noChangeAspect="1"/>
              </p:cNvGraphicFramePr>
              <p:nvPr/>
            </p:nvGraphicFramePr>
            <p:xfrm>
              <a:off x="2784" y="2832"/>
              <a:ext cx="1051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18" name="方程式" r:id="rId9" imgW="685502" imgH="215806" progId="Equation.3">
                      <p:embed/>
                    </p:oleObj>
                  </mc:Choice>
                  <mc:Fallback>
                    <p:oleObj name="方程式" r:id="rId9" imgW="685502" imgH="215806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2832"/>
                            <a:ext cx="1051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9708" name="AutoShape 13"/>
            <p:cNvSpPr>
              <a:spLocks/>
            </p:cNvSpPr>
            <p:nvPr/>
          </p:nvSpPr>
          <p:spPr bwMode="auto">
            <a:xfrm>
              <a:off x="2400" y="2544"/>
              <a:ext cx="192" cy="432"/>
            </a:xfrm>
            <a:prstGeom prst="leftBrace">
              <a:avLst>
                <a:gd name="adj1" fmla="val 187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grpSp>
        <p:nvGrpSpPr>
          <p:cNvPr id="29702" name="Group 14"/>
          <p:cNvGrpSpPr>
            <a:grpSpLocks/>
          </p:cNvGrpSpPr>
          <p:nvPr/>
        </p:nvGrpSpPr>
        <p:grpSpPr bwMode="auto">
          <a:xfrm>
            <a:off x="2743200" y="5410200"/>
            <a:ext cx="1981200" cy="852488"/>
            <a:chOff x="1728" y="3408"/>
            <a:chExt cx="1248" cy="537"/>
          </a:xfrm>
        </p:grpSpPr>
        <p:grpSp>
          <p:nvGrpSpPr>
            <p:cNvPr id="29703" name="Group 15"/>
            <p:cNvGrpSpPr>
              <a:grpSpLocks/>
            </p:cNvGrpSpPr>
            <p:nvPr/>
          </p:nvGrpSpPr>
          <p:grpSpPr bwMode="auto">
            <a:xfrm>
              <a:off x="1920" y="3408"/>
              <a:ext cx="1056" cy="537"/>
              <a:chOff x="1920" y="3504"/>
              <a:chExt cx="1056" cy="537"/>
            </a:xfrm>
          </p:grpSpPr>
          <p:graphicFrame>
            <p:nvGraphicFramePr>
              <p:cNvPr id="29705" name="Object 16"/>
              <p:cNvGraphicFramePr>
                <a:graphicFrameLocks noChangeAspect="1"/>
              </p:cNvGraphicFramePr>
              <p:nvPr/>
            </p:nvGraphicFramePr>
            <p:xfrm>
              <a:off x="1920" y="3504"/>
              <a:ext cx="1056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19" name="方程式" r:id="rId11" imgW="685502" imgH="215806" progId="Equation.3">
                      <p:embed/>
                    </p:oleObj>
                  </mc:Choice>
                  <mc:Fallback>
                    <p:oleObj name="方程式" r:id="rId11" imgW="685502" imgH="215806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3504"/>
                            <a:ext cx="1056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06" name="Object 17"/>
              <p:cNvGraphicFramePr>
                <a:graphicFrameLocks noChangeAspect="1"/>
              </p:cNvGraphicFramePr>
              <p:nvPr/>
            </p:nvGraphicFramePr>
            <p:xfrm>
              <a:off x="1920" y="3792"/>
              <a:ext cx="1051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20" name="方程式" r:id="rId13" imgW="685502" imgH="215806" progId="Equation.3">
                      <p:embed/>
                    </p:oleObj>
                  </mc:Choice>
                  <mc:Fallback>
                    <p:oleObj name="方程式" r:id="rId13" imgW="685502" imgH="215806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3792"/>
                            <a:ext cx="1051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9704" name="AutoShape 18"/>
            <p:cNvSpPr>
              <a:spLocks/>
            </p:cNvSpPr>
            <p:nvPr/>
          </p:nvSpPr>
          <p:spPr bwMode="auto">
            <a:xfrm>
              <a:off x="1728" y="3456"/>
              <a:ext cx="192" cy="432"/>
            </a:xfrm>
            <a:prstGeom prst="leftBrace">
              <a:avLst>
                <a:gd name="adj1" fmla="val 187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Simplified target problem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29718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We have</a:t>
            </a:r>
          </a:p>
          <a:p>
            <a:pPr lvl="1" eaLnBrk="1" hangingPunct="1"/>
            <a:r>
              <a:rPr lang="en-US" altLang="zh-TW" sz="2000" i="1" smtClean="0"/>
              <a:t>x</a:t>
            </a:r>
            <a:r>
              <a:rPr lang="en-US" altLang="zh-TW" sz="2000" baseline="-25000" smtClean="0"/>
              <a:t>0</a:t>
            </a:r>
            <a:r>
              <a:rPr lang="en-US" altLang="zh-TW" sz="2000" smtClean="0"/>
              <a:t>=20 is a solution to</a:t>
            </a:r>
          </a:p>
          <a:p>
            <a:pPr lvl="1" eaLnBrk="1" hangingPunct="1"/>
            <a:endParaRPr lang="en-US" altLang="zh-TW" sz="2000" smtClean="0"/>
          </a:p>
          <a:p>
            <a:pPr lvl="1" eaLnBrk="1" hangingPunct="1"/>
            <a:endParaRPr lang="en-US" altLang="zh-TW" sz="2000" smtClean="0"/>
          </a:p>
          <a:p>
            <a:pPr lvl="1" eaLnBrk="1" hangingPunct="1"/>
            <a:r>
              <a:rPr lang="en-US" altLang="zh-TW" sz="2000" i="1" smtClean="0"/>
              <a:t>x</a:t>
            </a:r>
            <a:r>
              <a:rPr lang="en-US" altLang="zh-TW" sz="2000" baseline="-25000" smtClean="0"/>
              <a:t>1</a:t>
            </a:r>
            <a:r>
              <a:rPr lang="en-US" altLang="zh-TW" sz="2000" smtClean="0"/>
              <a:t>=18 is a solution to</a:t>
            </a:r>
          </a:p>
          <a:p>
            <a:pPr lvl="1" eaLnBrk="1" hangingPunct="1"/>
            <a:endParaRPr lang="en-US" altLang="zh-TW" sz="2000" smtClean="0"/>
          </a:p>
          <a:p>
            <a:pPr eaLnBrk="1" hangingPunct="1"/>
            <a:r>
              <a:rPr lang="en-US" altLang="zh-TW" sz="2400" smtClean="0"/>
              <a:t>Let </a:t>
            </a:r>
            <a:r>
              <a:rPr lang="en-US" altLang="zh-TW" sz="2400" i="1" smtClean="0"/>
              <a:t>x</a:t>
            </a:r>
            <a:r>
              <a:rPr lang="en-US" altLang="zh-TW" sz="2400" smtClean="0"/>
              <a:t>=</a:t>
            </a:r>
            <a:r>
              <a:rPr lang="en-US" altLang="zh-TW" sz="2400" i="1" smtClean="0"/>
              <a:t>x</a:t>
            </a:r>
            <a:r>
              <a:rPr lang="en-US" altLang="zh-TW" sz="2400" baseline="-25000" smtClean="0"/>
              <a:t>0</a:t>
            </a:r>
            <a:r>
              <a:rPr lang="en-US" altLang="zh-TW" sz="2400" smtClean="0"/>
              <a:t>+</a:t>
            </a:r>
            <a:r>
              <a:rPr lang="en-US" altLang="zh-TW" sz="2400" i="1" smtClean="0"/>
              <a:t>x</a:t>
            </a:r>
            <a:r>
              <a:rPr lang="en-US" altLang="zh-TW" sz="2400" baseline="-25000" smtClean="0"/>
              <a:t>1</a:t>
            </a:r>
            <a:r>
              <a:rPr lang="en-US" altLang="zh-TW" sz="2400" smtClean="0"/>
              <a:t>=20+18=38 and observe the real-line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2133600" y="4876800"/>
            <a:ext cx="4038600" cy="1524000"/>
            <a:chOff x="864" y="3120"/>
            <a:chExt cx="2544" cy="960"/>
          </a:xfrm>
        </p:grpSpPr>
        <p:sp>
          <p:nvSpPr>
            <p:cNvPr id="30735" name="Rectangle 5"/>
            <p:cNvSpPr>
              <a:spLocks noChangeArrowheads="1"/>
            </p:cNvSpPr>
            <p:nvPr/>
          </p:nvSpPr>
          <p:spPr bwMode="auto">
            <a:xfrm>
              <a:off x="1104" y="3744"/>
              <a:ext cx="11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20</a:t>
              </a:r>
            </a:p>
          </p:txBody>
        </p:sp>
        <p:sp>
          <p:nvSpPr>
            <p:cNvPr id="30736" name="Rectangle 6"/>
            <p:cNvSpPr>
              <a:spLocks noChangeArrowheads="1"/>
            </p:cNvSpPr>
            <p:nvPr/>
          </p:nvSpPr>
          <p:spPr bwMode="auto">
            <a:xfrm>
              <a:off x="1104" y="3552"/>
              <a:ext cx="81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  <a:r>
                <a:rPr lang="en-US" altLang="zh-TW" sz="1600" i="1"/>
                <a:t>q</a:t>
              </a:r>
              <a:r>
                <a:rPr lang="en-US" altLang="zh-TW" sz="1600" baseline="-25000"/>
                <a:t>1</a:t>
              </a:r>
            </a:p>
          </p:txBody>
        </p:sp>
        <p:sp>
          <p:nvSpPr>
            <p:cNvPr id="30737" name="Rectangle 7"/>
            <p:cNvSpPr>
              <a:spLocks noChangeArrowheads="1"/>
            </p:cNvSpPr>
            <p:nvPr/>
          </p:nvSpPr>
          <p:spPr bwMode="auto">
            <a:xfrm>
              <a:off x="1920" y="35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30738" name="Rectangle 8"/>
            <p:cNvSpPr>
              <a:spLocks noChangeArrowheads="1"/>
            </p:cNvSpPr>
            <p:nvPr/>
          </p:nvSpPr>
          <p:spPr bwMode="auto">
            <a:xfrm>
              <a:off x="1104" y="3360"/>
              <a:ext cx="11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5</a:t>
              </a:r>
              <a:r>
                <a:rPr lang="en-US" altLang="zh-TW" sz="1600" i="1"/>
                <a:t>q</a:t>
              </a:r>
              <a:r>
                <a:rPr lang="en-US" altLang="zh-TW" sz="1600" baseline="-25000"/>
                <a:t>2</a:t>
              </a:r>
            </a:p>
          </p:txBody>
        </p:sp>
        <p:sp>
          <p:nvSpPr>
            <p:cNvPr id="30739" name="Rectangle 9"/>
            <p:cNvSpPr>
              <a:spLocks noChangeArrowheads="1"/>
            </p:cNvSpPr>
            <p:nvPr/>
          </p:nvSpPr>
          <p:spPr bwMode="auto">
            <a:xfrm>
              <a:off x="2208" y="3744"/>
              <a:ext cx="91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18</a:t>
              </a:r>
            </a:p>
          </p:txBody>
        </p:sp>
        <p:sp>
          <p:nvSpPr>
            <p:cNvPr id="30740" name="Rectangle 10"/>
            <p:cNvSpPr>
              <a:spLocks noChangeArrowheads="1"/>
            </p:cNvSpPr>
            <p:nvPr/>
          </p:nvSpPr>
          <p:spPr bwMode="auto">
            <a:xfrm>
              <a:off x="2208" y="3552"/>
              <a:ext cx="91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  <a:r>
                <a:rPr lang="en-US" altLang="zh-TW" sz="1600" i="1"/>
                <a:t>q’</a:t>
              </a:r>
              <a:r>
                <a:rPr lang="en-US" altLang="zh-TW" sz="1600" baseline="-25000"/>
                <a:t>1</a:t>
              </a:r>
            </a:p>
          </p:txBody>
        </p:sp>
        <p:sp>
          <p:nvSpPr>
            <p:cNvPr id="30741" name="Rectangle 11"/>
            <p:cNvSpPr>
              <a:spLocks noChangeArrowheads="1"/>
            </p:cNvSpPr>
            <p:nvPr/>
          </p:nvSpPr>
          <p:spPr bwMode="auto">
            <a:xfrm>
              <a:off x="2208" y="3360"/>
              <a:ext cx="62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5</a:t>
              </a:r>
              <a:r>
                <a:rPr lang="en-US" altLang="zh-TW" sz="1600" i="1"/>
                <a:t>q’</a:t>
              </a:r>
              <a:r>
                <a:rPr lang="en-US" altLang="zh-TW" sz="1600" baseline="-25000"/>
                <a:t>2</a:t>
              </a:r>
            </a:p>
          </p:txBody>
        </p:sp>
        <p:sp>
          <p:nvSpPr>
            <p:cNvPr id="30742" name="Rectangle 12"/>
            <p:cNvSpPr>
              <a:spLocks noChangeArrowheads="1"/>
            </p:cNvSpPr>
            <p:nvPr/>
          </p:nvSpPr>
          <p:spPr bwMode="auto">
            <a:xfrm>
              <a:off x="2832" y="3360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</a:p>
          </p:txBody>
        </p:sp>
        <p:sp>
          <p:nvSpPr>
            <p:cNvPr id="30743" name="Line 13"/>
            <p:cNvSpPr>
              <a:spLocks noChangeShapeType="1"/>
            </p:cNvSpPr>
            <p:nvPr/>
          </p:nvSpPr>
          <p:spPr bwMode="auto">
            <a:xfrm>
              <a:off x="864" y="3936"/>
              <a:ext cx="2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4" name="Line 14"/>
            <p:cNvSpPr>
              <a:spLocks noChangeShapeType="1"/>
            </p:cNvSpPr>
            <p:nvPr/>
          </p:nvSpPr>
          <p:spPr bwMode="auto">
            <a:xfrm flipV="1">
              <a:off x="1104" y="312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0725" name="Group 15"/>
          <p:cNvGrpSpPr>
            <a:grpSpLocks/>
          </p:cNvGrpSpPr>
          <p:nvPr/>
        </p:nvGrpSpPr>
        <p:grpSpPr bwMode="auto">
          <a:xfrm>
            <a:off x="4419600" y="2209800"/>
            <a:ext cx="1905000" cy="852488"/>
            <a:chOff x="2592" y="1392"/>
            <a:chExt cx="1200" cy="537"/>
          </a:xfrm>
        </p:grpSpPr>
        <p:grpSp>
          <p:nvGrpSpPr>
            <p:cNvPr id="30731" name="Group 16"/>
            <p:cNvGrpSpPr>
              <a:grpSpLocks/>
            </p:cNvGrpSpPr>
            <p:nvPr/>
          </p:nvGrpSpPr>
          <p:grpSpPr bwMode="auto">
            <a:xfrm>
              <a:off x="2736" y="1392"/>
              <a:ext cx="1056" cy="537"/>
              <a:chOff x="2784" y="1824"/>
              <a:chExt cx="1056" cy="537"/>
            </a:xfrm>
          </p:grpSpPr>
          <p:graphicFrame>
            <p:nvGraphicFramePr>
              <p:cNvPr id="30733" name="Object 17"/>
              <p:cNvGraphicFramePr>
                <a:graphicFrameLocks noChangeAspect="1"/>
              </p:cNvGraphicFramePr>
              <p:nvPr/>
            </p:nvGraphicFramePr>
            <p:xfrm>
              <a:off x="2784" y="1824"/>
              <a:ext cx="1056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45" name="方程式" r:id="rId3" imgW="685502" imgH="215806" progId="Equation.3">
                      <p:embed/>
                    </p:oleObj>
                  </mc:Choice>
                  <mc:Fallback>
                    <p:oleObj name="方程式" r:id="rId3" imgW="685502" imgH="215806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1824"/>
                            <a:ext cx="1056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4" name="Object 18"/>
              <p:cNvGraphicFramePr>
                <a:graphicFrameLocks noChangeAspect="1"/>
              </p:cNvGraphicFramePr>
              <p:nvPr/>
            </p:nvGraphicFramePr>
            <p:xfrm>
              <a:off x="2784" y="2112"/>
              <a:ext cx="720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46" name="方程式" r:id="rId5" imgW="469696" imgH="215806" progId="Equation.3">
                      <p:embed/>
                    </p:oleObj>
                  </mc:Choice>
                  <mc:Fallback>
                    <p:oleObj name="方程式" r:id="rId5" imgW="469696" imgH="215806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2112"/>
                            <a:ext cx="720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732" name="AutoShape 19"/>
            <p:cNvSpPr>
              <a:spLocks/>
            </p:cNvSpPr>
            <p:nvPr/>
          </p:nvSpPr>
          <p:spPr bwMode="auto">
            <a:xfrm>
              <a:off x="2592" y="1440"/>
              <a:ext cx="192" cy="432"/>
            </a:xfrm>
            <a:prstGeom prst="leftBrace">
              <a:avLst>
                <a:gd name="adj1" fmla="val 187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grpSp>
        <p:nvGrpSpPr>
          <p:cNvPr id="30726" name="Group 20"/>
          <p:cNvGrpSpPr>
            <a:grpSpLocks/>
          </p:cNvGrpSpPr>
          <p:nvPr/>
        </p:nvGrpSpPr>
        <p:grpSpPr bwMode="auto">
          <a:xfrm>
            <a:off x="4343400" y="3352800"/>
            <a:ext cx="1897063" cy="852488"/>
            <a:chOff x="2592" y="2112"/>
            <a:chExt cx="1195" cy="537"/>
          </a:xfrm>
        </p:grpSpPr>
        <p:grpSp>
          <p:nvGrpSpPr>
            <p:cNvPr id="30727" name="Group 21"/>
            <p:cNvGrpSpPr>
              <a:grpSpLocks/>
            </p:cNvGrpSpPr>
            <p:nvPr/>
          </p:nvGrpSpPr>
          <p:grpSpPr bwMode="auto">
            <a:xfrm>
              <a:off x="2736" y="2112"/>
              <a:ext cx="1051" cy="537"/>
              <a:chOff x="2784" y="2544"/>
              <a:chExt cx="1051" cy="537"/>
            </a:xfrm>
          </p:grpSpPr>
          <p:graphicFrame>
            <p:nvGraphicFramePr>
              <p:cNvPr id="30729" name="Object 22"/>
              <p:cNvGraphicFramePr>
                <a:graphicFrameLocks noChangeAspect="1"/>
              </p:cNvGraphicFramePr>
              <p:nvPr/>
            </p:nvGraphicFramePr>
            <p:xfrm>
              <a:off x="2832" y="2544"/>
              <a:ext cx="704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47" name="方程式" r:id="rId7" imgW="457002" imgH="215806" progId="Equation.3">
                      <p:embed/>
                    </p:oleObj>
                  </mc:Choice>
                  <mc:Fallback>
                    <p:oleObj name="方程式" r:id="rId7" imgW="457002" imgH="215806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2544"/>
                            <a:ext cx="704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0" name="Object 23"/>
              <p:cNvGraphicFramePr>
                <a:graphicFrameLocks noChangeAspect="1"/>
              </p:cNvGraphicFramePr>
              <p:nvPr/>
            </p:nvGraphicFramePr>
            <p:xfrm>
              <a:off x="2784" y="2832"/>
              <a:ext cx="1051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48" name="方程式" r:id="rId9" imgW="685502" imgH="215806" progId="Equation.3">
                      <p:embed/>
                    </p:oleObj>
                  </mc:Choice>
                  <mc:Fallback>
                    <p:oleObj name="方程式" r:id="rId9" imgW="685502" imgH="215806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2832"/>
                            <a:ext cx="1051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728" name="AutoShape 24"/>
            <p:cNvSpPr>
              <a:spLocks/>
            </p:cNvSpPr>
            <p:nvPr/>
          </p:nvSpPr>
          <p:spPr bwMode="auto">
            <a:xfrm>
              <a:off x="2592" y="2160"/>
              <a:ext cx="192" cy="432"/>
            </a:xfrm>
            <a:prstGeom prst="leftBrace">
              <a:avLst>
                <a:gd name="adj1" fmla="val 187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Simplified target problem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Let </a:t>
            </a:r>
            <a:r>
              <a:rPr lang="en-US" altLang="zh-TW" sz="2400" i="1" smtClean="0"/>
              <a:t>x</a:t>
            </a:r>
            <a:r>
              <a:rPr lang="en-US" altLang="zh-TW" sz="2400" smtClean="0"/>
              <a:t>=</a:t>
            </a:r>
            <a:r>
              <a:rPr lang="en-US" altLang="zh-TW" sz="2400" i="1" smtClean="0"/>
              <a:t>x</a:t>
            </a:r>
            <a:r>
              <a:rPr lang="en-US" altLang="zh-TW" sz="2400" baseline="-25000" smtClean="0"/>
              <a:t>0</a:t>
            </a:r>
            <a:r>
              <a:rPr lang="en-US" altLang="zh-TW" sz="2400" smtClean="0"/>
              <a:t>+</a:t>
            </a:r>
            <a:r>
              <a:rPr lang="en-US" altLang="zh-TW" sz="2400" i="1" smtClean="0"/>
              <a:t>x</a:t>
            </a:r>
            <a:r>
              <a:rPr lang="en-US" altLang="zh-TW" sz="2400" baseline="-25000" smtClean="0"/>
              <a:t>1</a:t>
            </a:r>
            <a:r>
              <a:rPr lang="en-US" altLang="zh-TW" sz="2400" smtClean="0"/>
              <a:t>=20+18=38 and observe the real-line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400" smtClean="0"/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228600" y="3657600"/>
            <a:ext cx="4038600" cy="1524000"/>
            <a:chOff x="144" y="2304"/>
            <a:chExt cx="2544" cy="960"/>
          </a:xfrm>
        </p:grpSpPr>
        <p:sp>
          <p:nvSpPr>
            <p:cNvPr id="31762" name="Rectangle 5"/>
            <p:cNvSpPr>
              <a:spLocks noChangeArrowheads="1"/>
            </p:cNvSpPr>
            <p:nvPr/>
          </p:nvSpPr>
          <p:spPr bwMode="auto">
            <a:xfrm>
              <a:off x="384" y="2928"/>
              <a:ext cx="11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20</a:t>
              </a:r>
            </a:p>
          </p:txBody>
        </p:sp>
        <p:sp>
          <p:nvSpPr>
            <p:cNvPr id="31763" name="Rectangle 6"/>
            <p:cNvSpPr>
              <a:spLocks noChangeArrowheads="1"/>
            </p:cNvSpPr>
            <p:nvPr/>
          </p:nvSpPr>
          <p:spPr bwMode="auto">
            <a:xfrm>
              <a:off x="384" y="2736"/>
              <a:ext cx="816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  <a:r>
                <a:rPr lang="en-US" altLang="zh-TW" sz="1600" i="1"/>
                <a:t>q</a:t>
              </a:r>
              <a:r>
                <a:rPr lang="en-US" altLang="zh-TW" sz="1600" baseline="-25000"/>
                <a:t>1</a:t>
              </a:r>
            </a:p>
          </p:txBody>
        </p:sp>
        <p:sp>
          <p:nvSpPr>
            <p:cNvPr id="31764" name="Rectangle 7"/>
            <p:cNvSpPr>
              <a:spLocks noChangeArrowheads="1"/>
            </p:cNvSpPr>
            <p:nvPr/>
          </p:nvSpPr>
          <p:spPr bwMode="auto">
            <a:xfrm>
              <a:off x="1200" y="2736"/>
              <a:ext cx="288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31765" name="Rectangle 8"/>
            <p:cNvSpPr>
              <a:spLocks noChangeArrowheads="1"/>
            </p:cNvSpPr>
            <p:nvPr/>
          </p:nvSpPr>
          <p:spPr bwMode="auto">
            <a:xfrm>
              <a:off x="384" y="2544"/>
              <a:ext cx="11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5</a:t>
              </a:r>
              <a:r>
                <a:rPr lang="en-US" altLang="zh-TW" sz="1600" i="1"/>
                <a:t>q</a:t>
              </a:r>
              <a:r>
                <a:rPr lang="en-US" altLang="zh-TW" sz="1600" baseline="-25000"/>
                <a:t>2</a:t>
              </a:r>
            </a:p>
          </p:txBody>
        </p:sp>
        <p:sp>
          <p:nvSpPr>
            <p:cNvPr id="31766" name="Rectangle 9"/>
            <p:cNvSpPr>
              <a:spLocks noChangeArrowheads="1"/>
            </p:cNvSpPr>
            <p:nvPr/>
          </p:nvSpPr>
          <p:spPr bwMode="auto">
            <a:xfrm>
              <a:off x="1488" y="2928"/>
              <a:ext cx="91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18</a:t>
              </a:r>
            </a:p>
          </p:txBody>
        </p:sp>
        <p:sp>
          <p:nvSpPr>
            <p:cNvPr id="31767" name="Rectangle 10"/>
            <p:cNvSpPr>
              <a:spLocks noChangeArrowheads="1"/>
            </p:cNvSpPr>
            <p:nvPr/>
          </p:nvSpPr>
          <p:spPr bwMode="auto">
            <a:xfrm>
              <a:off x="1488" y="2736"/>
              <a:ext cx="91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  <a:r>
                <a:rPr lang="en-US" altLang="zh-TW" sz="1600" i="1"/>
                <a:t>q’</a:t>
              </a:r>
              <a:r>
                <a:rPr lang="en-US" altLang="zh-TW" sz="1600" baseline="-25000"/>
                <a:t>1</a:t>
              </a:r>
            </a:p>
          </p:txBody>
        </p:sp>
        <p:sp>
          <p:nvSpPr>
            <p:cNvPr id="31768" name="Rectangle 11"/>
            <p:cNvSpPr>
              <a:spLocks noChangeArrowheads="1"/>
            </p:cNvSpPr>
            <p:nvPr/>
          </p:nvSpPr>
          <p:spPr bwMode="auto">
            <a:xfrm>
              <a:off x="1488" y="2544"/>
              <a:ext cx="62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5</a:t>
              </a:r>
              <a:r>
                <a:rPr lang="en-US" altLang="zh-TW" sz="1600" i="1"/>
                <a:t>q’</a:t>
              </a:r>
              <a:r>
                <a:rPr lang="en-US" altLang="zh-TW" sz="1600" baseline="-25000"/>
                <a:t>2</a:t>
              </a:r>
            </a:p>
          </p:txBody>
        </p:sp>
        <p:sp>
          <p:nvSpPr>
            <p:cNvPr id="31769" name="Rectangle 12"/>
            <p:cNvSpPr>
              <a:spLocks noChangeArrowheads="1"/>
            </p:cNvSpPr>
            <p:nvPr/>
          </p:nvSpPr>
          <p:spPr bwMode="auto">
            <a:xfrm>
              <a:off x="2112" y="254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</a:p>
          </p:txBody>
        </p:sp>
        <p:sp>
          <p:nvSpPr>
            <p:cNvPr id="31770" name="Line 13"/>
            <p:cNvSpPr>
              <a:spLocks noChangeShapeType="1"/>
            </p:cNvSpPr>
            <p:nvPr/>
          </p:nvSpPr>
          <p:spPr bwMode="auto">
            <a:xfrm>
              <a:off x="144" y="3120"/>
              <a:ext cx="2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1" name="Line 14"/>
            <p:cNvSpPr>
              <a:spLocks noChangeShapeType="1"/>
            </p:cNvSpPr>
            <p:nvPr/>
          </p:nvSpPr>
          <p:spPr bwMode="auto">
            <a:xfrm flipV="1">
              <a:off x="384" y="2304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31749" name="Object 15"/>
          <p:cNvGraphicFramePr>
            <a:graphicFrameLocks noChangeAspect="1"/>
          </p:cNvGraphicFramePr>
          <p:nvPr/>
        </p:nvGraphicFramePr>
        <p:xfrm>
          <a:off x="990600" y="3048000"/>
          <a:ext cx="14478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name="方程式" r:id="rId3" imgW="685502" imgH="215806" progId="Equation.3">
                  <p:embed/>
                </p:oleObj>
              </mc:Choice>
              <mc:Fallback>
                <p:oleObj name="方程式" r:id="rId3" imgW="685502" imgH="21580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48000"/>
                        <a:ext cx="14478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0" name="Group 16"/>
          <p:cNvGrpSpPr>
            <a:grpSpLocks/>
          </p:cNvGrpSpPr>
          <p:nvPr/>
        </p:nvGrpSpPr>
        <p:grpSpPr bwMode="auto">
          <a:xfrm>
            <a:off x="4648200" y="3657600"/>
            <a:ext cx="4038600" cy="1524000"/>
            <a:chOff x="2928" y="2304"/>
            <a:chExt cx="2544" cy="960"/>
          </a:xfrm>
        </p:grpSpPr>
        <p:sp>
          <p:nvSpPr>
            <p:cNvPr id="31752" name="Rectangle 17"/>
            <p:cNvSpPr>
              <a:spLocks noChangeArrowheads="1"/>
            </p:cNvSpPr>
            <p:nvPr/>
          </p:nvSpPr>
          <p:spPr bwMode="auto">
            <a:xfrm>
              <a:off x="3168" y="2928"/>
              <a:ext cx="11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20</a:t>
              </a:r>
            </a:p>
          </p:txBody>
        </p:sp>
        <p:sp>
          <p:nvSpPr>
            <p:cNvPr id="31753" name="Rectangle 18"/>
            <p:cNvSpPr>
              <a:spLocks noChangeArrowheads="1"/>
            </p:cNvSpPr>
            <p:nvPr/>
          </p:nvSpPr>
          <p:spPr bwMode="auto">
            <a:xfrm>
              <a:off x="3168" y="2736"/>
              <a:ext cx="81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  <a:r>
                <a:rPr lang="en-US" altLang="zh-TW" sz="1600" i="1"/>
                <a:t>q</a:t>
              </a:r>
              <a:r>
                <a:rPr lang="en-US" altLang="zh-TW" sz="1600" baseline="-25000"/>
                <a:t>1</a:t>
              </a:r>
            </a:p>
          </p:txBody>
        </p:sp>
        <p:sp>
          <p:nvSpPr>
            <p:cNvPr id="31754" name="Rectangle 19"/>
            <p:cNvSpPr>
              <a:spLocks noChangeArrowheads="1"/>
            </p:cNvSpPr>
            <p:nvPr/>
          </p:nvSpPr>
          <p:spPr bwMode="auto">
            <a:xfrm>
              <a:off x="3984" y="273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31755" name="Rectangle 20"/>
            <p:cNvSpPr>
              <a:spLocks noChangeArrowheads="1"/>
            </p:cNvSpPr>
            <p:nvPr/>
          </p:nvSpPr>
          <p:spPr bwMode="auto">
            <a:xfrm>
              <a:off x="3168" y="2544"/>
              <a:ext cx="110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5</a:t>
              </a:r>
              <a:r>
                <a:rPr lang="en-US" altLang="zh-TW" sz="1600" i="1"/>
                <a:t>q</a:t>
              </a:r>
              <a:r>
                <a:rPr lang="en-US" altLang="zh-TW" sz="1600" baseline="-25000"/>
                <a:t>2</a:t>
              </a:r>
            </a:p>
          </p:txBody>
        </p:sp>
        <p:sp>
          <p:nvSpPr>
            <p:cNvPr id="31756" name="Rectangle 21"/>
            <p:cNvSpPr>
              <a:spLocks noChangeArrowheads="1"/>
            </p:cNvSpPr>
            <p:nvPr/>
          </p:nvSpPr>
          <p:spPr bwMode="auto">
            <a:xfrm>
              <a:off x="4272" y="2928"/>
              <a:ext cx="91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18</a:t>
              </a:r>
            </a:p>
          </p:txBody>
        </p:sp>
        <p:sp>
          <p:nvSpPr>
            <p:cNvPr id="31757" name="Rectangle 22"/>
            <p:cNvSpPr>
              <a:spLocks noChangeArrowheads="1"/>
            </p:cNvSpPr>
            <p:nvPr/>
          </p:nvSpPr>
          <p:spPr bwMode="auto">
            <a:xfrm>
              <a:off x="4272" y="2736"/>
              <a:ext cx="91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  <a:r>
                <a:rPr lang="en-US" altLang="zh-TW" sz="1600" i="1"/>
                <a:t>q’</a:t>
              </a:r>
              <a:r>
                <a:rPr lang="en-US" altLang="zh-TW" sz="1600" baseline="-25000"/>
                <a:t>1</a:t>
              </a:r>
            </a:p>
          </p:txBody>
        </p:sp>
        <p:sp>
          <p:nvSpPr>
            <p:cNvPr id="31758" name="Rectangle 23"/>
            <p:cNvSpPr>
              <a:spLocks noChangeArrowheads="1"/>
            </p:cNvSpPr>
            <p:nvPr/>
          </p:nvSpPr>
          <p:spPr bwMode="auto">
            <a:xfrm>
              <a:off x="4272" y="2544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5</a:t>
              </a:r>
              <a:r>
                <a:rPr lang="en-US" altLang="zh-TW" sz="1600" i="1"/>
                <a:t>q’</a:t>
              </a:r>
              <a:r>
                <a:rPr lang="en-US" altLang="zh-TW" sz="1600" baseline="-25000"/>
                <a:t>2</a:t>
              </a:r>
            </a:p>
          </p:txBody>
        </p:sp>
        <p:sp>
          <p:nvSpPr>
            <p:cNvPr id="31759" name="Rectangle 24"/>
            <p:cNvSpPr>
              <a:spLocks noChangeArrowheads="1"/>
            </p:cNvSpPr>
            <p:nvPr/>
          </p:nvSpPr>
          <p:spPr bwMode="auto">
            <a:xfrm>
              <a:off x="4896" y="2544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</a:p>
          </p:txBody>
        </p:sp>
        <p:sp>
          <p:nvSpPr>
            <p:cNvPr id="31760" name="Line 25"/>
            <p:cNvSpPr>
              <a:spLocks noChangeShapeType="1"/>
            </p:cNvSpPr>
            <p:nvPr/>
          </p:nvSpPr>
          <p:spPr bwMode="auto">
            <a:xfrm>
              <a:off x="2928" y="3120"/>
              <a:ext cx="2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1" name="Line 26"/>
            <p:cNvSpPr>
              <a:spLocks noChangeShapeType="1"/>
            </p:cNvSpPr>
            <p:nvPr/>
          </p:nvSpPr>
          <p:spPr bwMode="auto">
            <a:xfrm flipV="1">
              <a:off x="3168" y="2304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31751" name="Object 27"/>
          <p:cNvGraphicFramePr>
            <a:graphicFrameLocks noChangeAspect="1"/>
          </p:cNvGraphicFramePr>
          <p:nvPr/>
        </p:nvGraphicFramePr>
        <p:xfrm>
          <a:off x="5626100" y="3048000"/>
          <a:ext cx="14747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name="方程式" r:id="rId5" imgW="698197" imgH="215806" progId="Equation.3">
                  <p:embed/>
                </p:oleObj>
              </mc:Choice>
              <mc:Fallback>
                <p:oleObj name="方程式" r:id="rId5" imgW="698197" imgH="215806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3048000"/>
                        <a:ext cx="147478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Critical path analysis for the adder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Simplified target problem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General scheme:</a:t>
            </a:r>
          </a:p>
          <a:p>
            <a:pPr lvl="1" eaLnBrk="1" hangingPunct="1"/>
            <a:r>
              <a:rPr lang="en-US" altLang="zh-TW" sz="2000" smtClean="0"/>
              <a:t>Let </a:t>
            </a:r>
            <a:r>
              <a:rPr lang="en-US" altLang="zh-TW" sz="2000" i="1" smtClean="0"/>
              <a:t>x</a:t>
            </a:r>
            <a:r>
              <a:rPr lang="en-US" altLang="zh-TW" sz="2000" baseline="-25000" smtClean="0"/>
              <a:t>0</a:t>
            </a:r>
            <a:r>
              <a:rPr lang="en-US" altLang="zh-TW" sz="2000" smtClean="0"/>
              <a:t>: solution to</a:t>
            </a:r>
          </a:p>
          <a:p>
            <a:pPr lvl="1" eaLnBrk="1" hangingPunct="1"/>
            <a:endParaRPr lang="en-US" altLang="zh-TW" sz="2000" smtClean="0"/>
          </a:p>
          <a:p>
            <a:pPr lvl="1" eaLnBrk="1" hangingPunct="1"/>
            <a:r>
              <a:rPr lang="en-US" altLang="zh-TW" sz="2000" smtClean="0"/>
              <a:t>Let </a:t>
            </a:r>
            <a:r>
              <a:rPr lang="en-US" altLang="zh-TW" sz="2000" i="1" smtClean="0"/>
              <a:t>x</a:t>
            </a:r>
            <a:r>
              <a:rPr lang="en-US" altLang="zh-TW" sz="2000" baseline="-25000" smtClean="0"/>
              <a:t>1</a:t>
            </a:r>
            <a:r>
              <a:rPr lang="en-US" altLang="zh-TW" sz="2000" smtClean="0"/>
              <a:t>: solution to</a:t>
            </a:r>
          </a:p>
          <a:p>
            <a:pPr lvl="1" eaLnBrk="1" hangingPunct="1"/>
            <a:endParaRPr lang="en-US" altLang="zh-TW" sz="2000" smtClean="0"/>
          </a:p>
          <a:p>
            <a:pPr lvl="1" eaLnBrk="1" hangingPunct="1"/>
            <a:endParaRPr lang="en-US" altLang="zh-TW" sz="2000" smtClean="0"/>
          </a:p>
          <a:p>
            <a:pPr lvl="1" eaLnBrk="1" hangingPunct="1"/>
            <a:r>
              <a:rPr lang="en-US" altLang="zh-TW" sz="2000" smtClean="0"/>
              <a:t>Then </a:t>
            </a:r>
            <a:r>
              <a:rPr lang="en-US" altLang="zh-TW" sz="2000" i="1" smtClean="0"/>
              <a:t>x</a:t>
            </a:r>
            <a:r>
              <a:rPr lang="en-US" altLang="zh-TW" sz="2000" smtClean="0"/>
              <a:t>= </a:t>
            </a:r>
            <a:r>
              <a:rPr lang="en-US" altLang="zh-TW" sz="2000" i="1" smtClean="0"/>
              <a:t>x</a:t>
            </a:r>
            <a:r>
              <a:rPr lang="en-US" altLang="zh-TW" sz="2000" baseline="-25000" smtClean="0"/>
              <a:t>0</a:t>
            </a:r>
            <a:r>
              <a:rPr lang="en-US" altLang="zh-TW" sz="2000" smtClean="0"/>
              <a:t> + </a:t>
            </a:r>
            <a:r>
              <a:rPr lang="en-US" altLang="zh-TW" sz="2000" i="1" smtClean="0"/>
              <a:t>x</a:t>
            </a:r>
            <a:r>
              <a:rPr lang="en-US" altLang="zh-TW" sz="2000" baseline="-25000" smtClean="0"/>
              <a:t>1</a:t>
            </a:r>
            <a:r>
              <a:rPr lang="en-US" altLang="zh-TW" sz="2000" smtClean="0"/>
              <a:t> is a solution to</a:t>
            </a:r>
          </a:p>
          <a:p>
            <a:pPr lvl="1" eaLnBrk="1" hangingPunct="1"/>
            <a:endParaRPr lang="en-US" altLang="zh-TW" sz="2000" smtClean="0"/>
          </a:p>
          <a:p>
            <a:pPr eaLnBrk="1" hangingPunct="1"/>
            <a:r>
              <a:rPr lang="en-US" altLang="zh-TW" sz="2400" smtClean="0"/>
              <a:t>Justify: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4038600" y="2209800"/>
            <a:ext cx="1524000" cy="647700"/>
            <a:chOff x="2544" y="1392"/>
            <a:chExt cx="960" cy="408"/>
          </a:xfrm>
        </p:grpSpPr>
        <p:graphicFrame>
          <p:nvGraphicFramePr>
            <p:cNvPr id="32785" name="Object 5"/>
            <p:cNvGraphicFramePr>
              <a:graphicFrameLocks noChangeAspect="1"/>
            </p:cNvGraphicFramePr>
            <p:nvPr/>
          </p:nvGraphicFramePr>
          <p:xfrm>
            <a:off x="2640" y="1392"/>
            <a:ext cx="864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8" name="方程式" r:id="rId3" imgW="685502" imgH="215806" progId="Equation.3">
                    <p:embed/>
                  </p:oleObj>
                </mc:Choice>
                <mc:Fallback>
                  <p:oleObj name="方程式" r:id="rId3" imgW="685502" imgH="215806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392"/>
                          <a:ext cx="864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6" name="Object 6"/>
            <p:cNvGraphicFramePr>
              <a:graphicFrameLocks noChangeAspect="1"/>
            </p:cNvGraphicFramePr>
            <p:nvPr/>
          </p:nvGraphicFramePr>
          <p:xfrm>
            <a:off x="2640" y="1584"/>
            <a:ext cx="62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9" name="方程式" r:id="rId5" imgW="469696" imgH="215806" progId="Equation.3">
                    <p:embed/>
                  </p:oleObj>
                </mc:Choice>
                <mc:Fallback>
                  <p:oleObj name="方程式" r:id="rId5" imgW="469696" imgH="21580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584"/>
                          <a:ext cx="62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7" name="AutoShape 7"/>
            <p:cNvSpPr>
              <a:spLocks/>
            </p:cNvSpPr>
            <p:nvPr/>
          </p:nvSpPr>
          <p:spPr bwMode="auto">
            <a:xfrm>
              <a:off x="2544" y="1440"/>
              <a:ext cx="96" cy="336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grpSp>
        <p:nvGrpSpPr>
          <p:cNvPr id="32773" name="Group 8"/>
          <p:cNvGrpSpPr>
            <a:grpSpLocks/>
          </p:cNvGrpSpPr>
          <p:nvPr/>
        </p:nvGrpSpPr>
        <p:grpSpPr bwMode="auto">
          <a:xfrm>
            <a:off x="4191000" y="3276600"/>
            <a:ext cx="1677988" cy="647700"/>
            <a:chOff x="2640" y="2064"/>
            <a:chExt cx="1057" cy="408"/>
          </a:xfrm>
        </p:grpSpPr>
        <p:graphicFrame>
          <p:nvGraphicFramePr>
            <p:cNvPr id="32782" name="Object 9"/>
            <p:cNvGraphicFramePr>
              <a:graphicFrameLocks noChangeAspect="1"/>
            </p:cNvGraphicFramePr>
            <p:nvPr/>
          </p:nvGraphicFramePr>
          <p:xfrm>
            <a:off x="2736" y="2064"/>
            <a:ext cx="576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0" name="方程式" r:id="rId7" imgW="457002" imgH="215806" progId="Equation.3">
                    <p:embed/>
                  </p:oleObj>
                </mc:Choice>
                <mc:Fallback>
                  <p:oleObj name="方程式" r:id="rId7" imgW="457002" imgH="21580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064"/>
                          <a:ext cx="576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3" name="Object 10"/>
            <p:cNvGraphicFramePr>
              <a:graphicFrameLocks noChangeAspect="1"/>
            </p:cNvGraphicFramePr>
            <p:nvPr/>
          </p:nvGraphicFramePr>
          <p:xfrm>
            <a:off x="2736" y="2256"/>
            <a:ext cx="96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1" name="方程式" r:id="rId9" imgW="723586" imgH="215806" progId="Equation.3">
                    <p:embed/>
                  </p:oleObj>
                </mc:Choice>
                <mc:Fallback>
                  <p:oleObj name="方程式" r:id="rId9" imgW="723586" imgH="215806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256"/>
                          <a:ext cx="96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4" name="AutoShape 11"/>
            <p:cNvSpPr>
              <a:spLocks/>
            </p:cNvSpPr>
            <p:nvPr/>
          </p:nvSpPr>
          <p:spPr bwMode="auto">
            <a:xfrm>
              <a:off x="2640" y="2064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grpSp>
        <p:nvGrpSpPr>
          <p:cNvPr id="32774" name="Group 12"/>
          <p:cNvGrpSpPr>
            <a:grpSpLocks/>
          </p:cNvGrpSpPr>
          <p:nvPr/>
        </p:nvGrpSpPr>
        <p:grpSpPr bwMode="auto">
          <a:xfrm>
            <a:off x="5257800" y="4267200"/>
            <a:ext cx="1677988" cy="647700"/>
            <a:chOff x="3168" y="2784"/>
            <a:chExt cx="1057" cy="408"/>
          </a:xfrm>
        </p:grpSpPr>
        <p:graphicFrame>
          <p:nvGraphicFramePr>
            <p:cNvPr id="32779" name="Object 13"/>
            <p:cNvGraphicFramePr>
              <a:graphicFrameLocks noChangeAspect="1"/>
            </p:cNvGraphicFramePr>
            <p:nvPr/>
          </p:nvGraphicFramePr>
          <p:xfrm>
            <a:off x="3264" y="2976"/>
            <a:ext cx="96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2" name="方程式" r:id="rId11" imgW="723586" imgH="215806" progId="Equation.3">
                    <p:embed/>
                  </p:oleObj>
                </mc:Choice>
                <mc:Fallback>
                  <p:oleObj name="方程式" r:id="rId11" imgW="723586" imgH="215806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976"/>
                          <a:ext cx="96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0" name="Object 14"/>
            <p:cNvGraphicFramePr>
              <a:graphicFrameLocks noChangeAspect="1"/>
            </p:cNvGraphicFramePr>
            <p:nvPr/>
          </p:nvGraphicFramePr>
          <p:xfrm>
            <a:off x="3264" y="2784"/>
            <a:ext cx="864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3" name="方程式" r:id="rId13" imgW="685502" imgH="215806" progId="Equation.3">
                    <p:embed/>
                  </p:oleObj>
                </mc:Choice>
                <mc:Fallback>
                  <p:oleObj name="方程式" r:id="rId13" imgW="685502" imgH="215806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784"/>
                          <a:ext cx="864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1" name="AutoShape 15"/>
            <p:cNvSpPr>
              <a:spLocks/>
            </p:cNvSpPr>
            <p:nvPr/>
          </p:nvSpPr>
          <p:spPr bwMode="auto">
            <a:xfrm>
              <a:off x="3168" y="2784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grpSp>
        <p:nvGrpSpPr>
          <p:cNvPr id="32775" name="Group 16"/>
          <p:cNvGrpSpPr>
            <a:grpSpLocks/>
          </p:cNvGrpSpPr>
          <p:nvPr/>
        </p:nvGrpSpPr>
        <p:grpSpPr bwMode="auto">
          <a:xfrm>
            <a:off x="2514600" y="5486400"/>
            <a:ext cx="3211513" cy="914400"/>
            <a:chOff x="1296" y="3456"/>
            <a:chExt cx="2023" cy="576"/>
          </a:xfrm>
        </p:grpSpPr>
        <p:graphicFrame>
          <p:nvGraphicFramePr>
            <p:cNvPr id="32776" name="Object 17"/>
            <p:cNvGraphicFramePr>
              <a:graphicFrameLocks noChangeAspect="1"/>
            </p:cNvGraphicFramePr>
            <p:nvPr/>
          </p:nvGraphicFramePr>
          <p:xfrm>
            <a:off x="1536" y="3456"/>
            <a:ext cx="17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4" name="方程式" r:id="rId15" imgW="1689100" imgH="228600" progId="Equation.3">
                    <p:embed/>
                  </p:oleObj>
                </mc:Choice>
                <mc:Fallback>
                  <p:oleObj name="方程式" r:id="rId15" imgW="1689100" imgH="228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456"/>
                          <a:ext cx="17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7" name="Object 18"/>
            <p:cNvGraphicFramePr>
              <a:graphicFrameLocks noChangeAspect="1"/>
            </p:cNvGraphicFramePr>
            <p:nvPr/>
          </p:nvGraphicFramePr>
          <p:xfrm>
            <a:off x="1530" y="3792"/>
            <a:ext cx="178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5" name="方程式" r:id="rId17" imgW="1701800" imgH="228600" progId="Equation.3">
                    <p:embed/>
                  </p:oleObj>
                </mc:Choice>
                <mc:Fallback>
                  <p:oleObj name="方程式" r:id="rId17" imgW="1701800" imgH="228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0" y="3792"/>
                          <a:ext cx="178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8" name="AutoShape 19"/>
            <p:cNvSpPr>
              <a:spLocks/>
            </p:cNvSpPr>
            <p:nvPr/>
          </p:nvSpPr>
          <p:spPr bwMode="auto">
            <a:xfrm>
              <a:off x="1296" y="3504"/>
              <a:ext cx="192" cy="480"/>
            </a:xfrm>
            <a:prstGeom prst="leftBrace">
              <a:avLst>
                <a:gd name="adj1" fmla="val 20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Simplified target problem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859087"/>
          </a:xfrm>
        </p:spPr>
        <p:txBody>
          <a:bodyPr/>
          <a:lstStyle/>
          <a:p>
            <a:pPr eaLnBrk="1" hangingPunct="1"/>
            <a:r>
              <a:rPr lang="en-US" altLang="zh-TW" smtClean="0"/>
              <a:t>Observation: the solution appears with gap 3*5=15</a:t>
            </a:r>
          </a:p>
          <a:p>
            <a:pPr lvl="1" eaLnBrk="1" hangingPunct="1"/>
            <a:r>
              <a:rPr lang="en-US" altLang="zh-TW" smtClean="0"/>
              <a:t>solutions: 8, 23, 38, 53, 68, …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Why? Justify</a:t>
            </a: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2133600" y="4876800"/>
          <a:ext cx="4800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方程式" r:id="rId3" imgW="2120900" imgH="228600" progId="Equation.3">
                  <p:embed/>
                </p:oleObj>
              </mc:Choice>
              <mc:Fallback>
                <p:oleObj name="方程式" r:id="rId3" imgW="2120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76800"/>
                        <a:ext cx="48006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2090738" y="5486400"/>
          <a:ext cx="48863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方程式" r:id="rId5" imgW="2159000" imgH="228600" progId="Equation.3">
                  <p:embed/>
                </p:oleObj>
              </mc:Choice>
              <mc:Fallback>
                <p:oleObj name="方程式" r:id="rId5" imgW="2159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8" y="5486400"/>
                        <a:ext cx="48863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154487"/>
          </a:xfrm>
        </p:spPr>
        <p:txBody>
          <a:bodyPr/>
          <a:lstStyle/>
          <a:p>
            <a:pPr eaLnBrk="1" hangingPunct="1"/>
            <a:r>
              <a:rPr lang="en-US" altLang="zh-TW" smtClean="0"/>
              <a:t>Problem: find an integer </a:t>
            </a:r>
            <a:r>
              <a:rPr lang="en-US" altLang="zh-TW" i="1" smtClean="0"/>
              <a:t>x</a:t>
            </a:r>
            <a:r>
              <a:rPr lang="en-US" altLang="zh-TW" smtClean="0"/>
              <a:t> such that</a:t>
            </a: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for some integers </a:t>
            </a:r>
            <a:r>
              <a:rPr lang="en-US" altLang="zh-TW" i="1" smtClean="0"/>
              <a:t>q</a:t>
            </a:r>
            <a:r>
              <a:rPr lang="en-US" altLang="zh-TW" baseline="-25000" smtClean="0"/>
              <a:t>1</a:t>
            </a:r>
            <a:r>
              <a:rPr lang="en-US" altLang="zh-TW" smtClean="0"/>
              <a:t>, </a:t>
            </a:r>
            <a:r>
              <a:rPr lang="en-US" altLang="zh-TW" i="1" smtClean="0"/>
              <a:t>q</a:t>
            </a:r>
            <a:r>
              <a:rPr lang="en-US" altLang="zh-TW" baseline="-25000" smtClean="0"/>
              <a:t>2</a:t>
            </a:r>
            <a:r>
              <a:rPr lang="en-US" altLang="zh-TW" smtClean="0"/>
              <a:t>, and </a:t>
            </a:r>
            <a:r>
              <a:rPr lang="en-US" altLang="zh-TW" i="1" smtClean="0"/>
              <a:t>q</a:t>
            </a:r>
            <a:r>
              <a:rPr lang="en-US" altLang="zh-TW" baseline="-25000" smtClean="0"/>
              <a:t>3</a:t>
            </a: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2743200" y="2743200"/>
            <a:ext cx="1700213" cy="1524000"/>
            <a:chOff x="1344" y="1824"/>
            <a:chExt cx="1071" cy="960"/>
          </a:xfrm>
        </p:grpSpPr>
        <p:graphicFrame>
          <p:nvGraphicFramePr>
            <p:cNvPr id="34821" name="Object 5"/>
            <p:cNvGraphicFramePr>
              <a:graphicFrameLocks noChangeAspect="1"/>
            </p:cNvGraphicFramePr>
            <p:nvPr/>
          </p:nvGraphicFramePr>
          <p:xfrm>
            <a:off x="1584" y="1824"/>
            <a:ext cx="81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25" name="方程式" r:id="rId3" imgW="685502" imgH="215806" progId="Equation.3">
                    <p:embed/>
                  </p:oleObj>
                </mc:Choice>
                <mc:Fallback>
                  <p:oleObj name="方程式" r:id="rId3" imgW="685502" imgH="215806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824"/>
                          <a:ext cx="81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2" name="Object 6"/>
            <p:cNvGraphicFramePr>
              <a:graphicFrameLocks noChangeAspect="1"/>
            </p:cNvGraphicFramePr>
            <p:nvPr/>
          </p:nvGraphicFramePr>
          <p:xfrm>
            <a:off x="1584" y="2160"/>
            <a:ext cx="81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26" name="方程式" r:id="rId5" imgW="685502" imgH="215806" progId="Equation.3">
                    <p:embed/>
                  </p:oleObj>
                </mc:Choice>
                <mc:Fallback>
                  <p:oleObj name="方程式" r:id="rId5" imgW="685502" imgH="21580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160"/>
                          <a:ext cx="81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3" name="Object 7"/>
            <p:cNvGraphicFramePr>
              <a:graphicFrameLocks noChangeAspect="1"/>
            </p:cNvGraphicFramePr>
            <p:nvPr/>
          </p:nvGraphicFramePr>
          <p:xfrm>
            <a:off x="1584" y="2496"/>
            <a:ext cx="83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27" name="方程式" r:id="rId7" imgW="698500" imgH="228600" progId="Equation.3">
                    <p:embed/>
                  </p:oleObj>
                </mc:Choice>
                <mc:Fallback>
                  <p:oleObj name="方程式" r:id="rId7" imgW="6985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496"/>
                          <a:ext cx="83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4" name="AutoShape 8"/>
            <p:cNvSpPr>
              <a:spLocks/>
            </p:cNvSpPr>
            <p:nvPr/>
          </p:nvSpPr>
          <p:spPr bwMode="auto">
            <a:xfrm>
              <a:off x="1344" y="1872"/>
              <a:ext cx="192" cy="912"/>
            </a:xfrm>
            <a:prstGeom prst="leftBrace">
              <a:avLst>
                <a:gd name="adj1" fmla="val 3958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Chinese remainder theorem revisited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from the view point of modern algebra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Chinese Remainder Theorem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5105400"/>
            <a:ext cx="7696200" cy="137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i="1" smtClean="0"/>
              <a:t>Z</a:t>
            </a:r>
            <a:r>
              <a:rPr lang="en-US" altLang="zh-TW" sz="2400" i="1" baseline="-25000" smtClean="0"/>
              <a:t>k</a:t>
            </a:r>
            <a:r>
              <a:rPr lang="en-US" altLang="zh-TW" sz="2400" smtClean="0"/>
              <a:t>={0, 1, 2, …, </a:t>
            </a:r>
            <a:r>
              <a:rPr lang="en-US" altLang="zh-TW" sz="2400" i="1" smtClean="0"/>
              <a:t>k</a:t>
            </a:r>
            <a:r>
              <a:rPr lang="en-US" altLang="zh-TW" sz="2400" smtClean="0"/>
              <a:t>-1}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How to prove it?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Hint: quotient ring theory in abstract algebra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see Herstein, </a:t>
            </a:r>
            <a:r>
              <a:rPr lang="en-US" altLang="zh-TW" sz="2000" i="1" smtClean="0"/>
              <a:t>Abstract Algebra</a:t>
            </a:r>
          </a:p>
        </p:txBody>
      </p:sp>
      <p:pic>
        <p:nvPicPr>
          <p:cNvPr id="36868" name="Picture 4" descr="C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"/>
            <a:ext cx="822960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of CRT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046912" cy="40782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Problem: find an integer </a:t>
            </a:r>
            <a:r>
              <a:rPr lang="en-US" altLang="zh-TW" sz="2800" i="1" smtClean="0"/>
              <a:t>x</a:t>
            </a:r>
            <a:r>
              <a:rPr lang="en-US" altLang="zh-TW" sz="2800" smtClean="0"/>
              <a:t> between 0 and 104 such that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/>
              <a:t>Answer: </a:t>
            </a:r>
            <a:r>
              <a:rPr lang="en-US" altLang="zh-TW" sz="2800" i="1" smtClean="0"/>
              <a:t>x</a:t>
            </a:r>
            <a:r>
              <a:rPr lang="en-US" altLang="zh-TW" sz="2800" smtClean="0"/>
              <a:t>=23</a:t>
            </a:r>
          </a:p>
          <a:p>
            <a:pPr eaLnBrk="1" hangingPunct="1"/>
            <a:r>
              <a:rPr lang="en-US" altLang="zh-TW" sz="2800" smtClean="0">
                <a:solidFill>
                  <a:schemeClr val="hlink"/>
                </a:solidFill>
              </a:rPr>
              <a:t>Q: Can you find another </a:t>
            </a:r>
            <a:r>
              <a:rPr lang="en-US" altLang="zh-TW" sz="2800" i="1" smtClean="0">
                <a:solidFill>
                  <a:schemeClr val="hlink"/>
                </a:solidFill>
              </a:rPr>
              <a:t>x</a:t>
            </a:r>
            <a:r>
              <a:rPr lang="en-US" altLang="zh-TW" sz="2800" smtClean="0">
                <a:solidFill>
                  <a:schemeClr val="hlink"/>
                </a:solidFill>
              </a:rPr>
              <a:t> between 0 to 104?</a:t>
            </a:r>
          </a:p>
          <a:p>
            <a:pPr eaLnBrk="1" hangingPunct="1"/>
            <a:r>
              <a:rPr lang="en-US" altLang="zh-TW" sz="2800" smtClean="0">
                <a:solidFill>
                  <a:schemeClr val="hlink"/>
                </a:solidFill>
              </a:rPr>
              <a:t>Note: 3, 5, 7 are all primes!</a:t>
            </a: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3048000" y="2590800"/>
            <a:ext cx="1790700" cy="1308100"/>
            <a:chOff x="1872" y="1680"/>
            <a:chExt cx="1128" cy="824"/>
          </a:xfrm>
        </p:grpSpPr>
        <p:graphicFrame>
          <p:nvGraphicFramePr>
            <p:cNvPr id="37893" name="Object 5"/>
            <p:cNvGraphicFramePr>
              <a:graphicFrameLocks noChangeAspect="1"/>
            </p:cNvGraphicFramePr>
            <p:nvPr/>
          </p:nvGraphicFramePr>
          <p:xfrm>
            <a:off x="2160" y="1680"/>
            <a:ext cx="840" cy="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5" name="方程式" r:id="rId3" imgW="698500" imgH="685800" progId="Equation.3">
                    <p:embed/>
                  </p:oleObj>
                </mc:Choice>
                <mc:Fallback>
                  <p:oleObj name="方程式" r:id="rId3" imgW="698500" imgH="685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680"/>
                          <a:ext cx="840" cy="8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4" name="AutoShape 6"/>
            <p:cNvSpPr>
              <a:spLocks/>
            </p:cNvSpPr>
            <p:nvPr/>
          </p:nvSpPr>
          <p:spPr bwMode="auto">
            <a:xfrm>
              <a:off x="1872" y="1728"/>
              <a:ext cx="288" cy="720"/>
            </a:xfrm>
            <a:prstGeom prst="leftBrace">
              <a:avLst>
                <a:gd name="adj1" fmla="val 20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Residue Number System</a:t>
            </a:r>
          </a:p>
        </p:txBody>
      </p:sp>
      <p:pic>
        <p:nvPicPr>
          <p:cNvPr id="38915" name="Picture 3" descr="R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448675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of RNS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6742112" cy="41148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fix the set of primes {3, 5, 7}</a:t>
            </a:r>
          </a:p>
          <a:p>
            <a:pPr eaLnBrk="1" hangingPunct="1"/>
            <a:r>
              <a:rPr lang="en-US" altLang="zh-TW" sz="2800" smtClean="0"/>
              <a:t>we denote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/>
              <a:t>23 is the </a:t>
            </a:r>
            <a:r>
              <a:rPr lang="en-US" altLang="zh-TW" sz="2800" smtClean="0">
                <a:solidFill>
                  <a:srgbClr val="FF0000"/>
                </a:solidFill>
              </a:rPr>
              <a:t>unique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x</a:t>
            </a:r>
            <a:r>
              <a:rPr lang="en-US" altLang="zh-TW" sz="2800" smtClean="0"/>
              <a:t> in [0, 104] such that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971800" y="3124200"/>
          <a:ext cx="19812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方程式" r:id="rId3" imgW="927100" imgH="228600" progId="Equation.3">
                  <p:embed/>
                </p:oleObj>
              </mc:Choice>
              <mc:Fallback>
                <p:oleObj name="方程式" r:id="rId3" imgW="927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124200"/>
                        <a:ext cx="19812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41" name="Group 5"/>
          <p:cNvGrpSpPr>
            <a:grpSpLocks/>
          </p:cNvGrpSpPr>
          <p:nvPr/>
        </p:nvGrpSpPr>
        <p:grpSpPr bwMode="auto">
          <a:xfrm>
            <a:off x="2895600" y="4191000"/>
            <a:ext cx="1790700" cy="1308100"/>
            <a:chOff x="1872" y="1680"/>
            <a:chExt cx="1128" cy="824"/>
          </a:xfrm>
        </p:grpSpPr>
        <p:graphicFrame>
          <p:nvGraphicFramePr>
            <p:cNvPr id="39942" name="Object 6"/>
            <p:cNvGraphicFramePr>
              <a:graphicFrameLocks noChangeAspect="1"/>
            </p:cNvGraphicFramePr>
            <p:nvPr/>
          </p:nvGraphicFramePr>
          <p:xfrm>
            <a:off x="2160" y="1680"/>
            <a:ext cx="840" cy="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5" name="方程式" r:id="rId5" imgW="698500" imgH="685800" progId="Equation.3">
                    <p:embed/>
                  </p:oleObj>
                </mc:Choice>
                <mc:Fallback>
                  <p:oleObj name="方程式" r:id="rId5" imgW="698500" imgH="685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680"/>
                          <a:ext cx="840" cy="8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3" name="AutoShape 7"/>
            <p:cNvSpPr>
              <a:spLocks/>
            </p:cNvSpPr>
            <p:nvPr/>
          </p:nvSpPr>
          <p:spPr bwMode="auto">
            <a:xfrm>
              <a:off x="1872" y="1728"/>
              <a:ext cx="288" cy="720"/>
            </a:xfrm>
            <a:prstGeom prst="leftBrace">
              <a:avLst>
                <a:gd name="adj1" fmla="val 20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represent the numbers in RNS with base (3,5,7)</a:t>
            </a:r>
          </a:p>
          <a:p>
            <a:pPr lvl="1" eaLnBrk="1" hangingPunct="1"/>
            <a:r>
              <a:rPr lang="en-US" altLang="zh-TW" smtClean="0"/>
              <a:t>47 = (?, ?, ?)</a:t>
            </a:r>
          </a:p>
          <a:p>
            <a:pPr lvl="1" eaLnBrk="1" hangingPunct="1"/>
            <a:r>
              <a:rPr lang="en-US" altLang="zh-TW" smtClean="0"/>
              <a:t>15 = (?, ?, ?)</a:t>
            </a:r>
          </a:p>
          <a:p>
            <a:pPr lvl="1" eaLnBrk="1" hangingPunct="1"/>
            <a:r>
              <a:rPr lang="en-US" altLang="zh-TW" smtClean="0"/>
              <a:t>68 = (?, ?, ?)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Why we want RNS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 design a fast adder</a:t>
            </a:r>
          </a:p>
          <a:p>
            <a:pPr eaLnBrk="1" hangingPunct="1"/>
            <a:endParaRPr lang="en-US" altLang="zh-TW" smtClean="0"/>
          </a:p>
          <a:p>
            <a:pPr eaLnBrk="1" hangingPunct="1">
              <a:buFont typeface="Symbol" panose="05050102010706020507" pitchFamily="18" charset="2"/>
              <a:buChar char="Þ"/>
            </a:pPr>
            <a:r>
              <a:rPr lang="en-US" altLang="zh-TW" smtClean="0"/>
              <a:t>algebra to operate the vectors (a, b, c)</a:t>
            </a:r>
            <a:r>
              <a:rPr lang="en-US" altLang="zh-TW" baseline="-25000" smtClean="0"/>
              <a:t>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computer performs binary addition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}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6149" name="Group 5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6153" name="Text Box 6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0  1  1  0</a:t>
                </a:r>
              </a:p>
            </p:txBody>
          </p:sp>
          <p:sp>
            <p:nvSpPr>
              <p:cNvPr id="6154" name="Text Box 7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0  0  1  1</a:t>
                </a:r>
              </a:p>
            </p:txBody>
          </p:sp>
          <p:sp>
            <p:nvSpPr>
              <p:cNvPr id="6155" name="Text Box 8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+)</a:t>
                </a:r>
              </a:p>
            </p:txBody>
          </p:sp>
          <p:sp>
            <p:nvSpPr>
              <p:cNvPr id="6156" name="Line 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150" name="Text Box 10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6151" name="Text Box 1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6152" name="Text Box 12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Algebra of RNS</a:t>
            </a:r>
          </a:p>
        </p:txBody>
      </p:sp>
      <p:pic>
        <p:nvPicPr>
          <p:cNvPr id="43011" name="Picture 3" descr="algeb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01663"/>
            <a:ext cx="6772275" cy="606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RNS addition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427912" cy="41148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Consider: RNS with {3, 5, 7}</a:t>
            </a:r>
          </a:p>
          <a:p>
            <a:pPr eaLnBrk="1" hangingPunct="1"/>
            <a:r>
              <a:rPr lang="en-US" altLang="zh-TW" sz="2800" smtClean="0"/>
              <a:t>23=(2, 3, 2)</a:t>
            </a:r>
            <a:r>
              <a:rPr lang="en-US" altLang="zh-TW" sz="2800" baseline="-25000" smtClean="0"/>
              <a:t>RNS</a:t>
            </a:r>
          </a:p>
          <a:p>
            <a:pPr eaLnBrk="1" hangingPunct="1"/>
            <a:r>
              <a:rPr lang="en-US" altLang="zh-TW" sz="2800" smtClean="0"/>
              <a:t>19=(1, 4, 5)</a:t>
            </a:r>
            <a:r>
              <a:rPr lang="en-US" altLang="zh-TW" sz="2800" baseline="-25000" smtClean="0"/>
              <a:t>RNS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/>
              <a:t>Justify: 42=(0, 2, 0)</a:t>
            </a:r>
          </a:p>
          <a:p>
            <a:pPr lvl="1" eaLnBrk="1" hangingPunct="1"/>
            <a:r>
              <a:rPr lang="en-US" altLang="zh-TW" sz="2400" smtClean="0"/>
              <a:t>23 = 3*7+</a:t>
            </a:r>
            <a:r>
              <a:rPr lang="en-US" altLang="zh-TW" sz="2400" smtClean="0">
                <a:solidFill>
                  <a:schemeClr val="hlink"/>
                </a:solidFill>
              </a:rPr>
              <a:t>2</a:t>
            </a:r>
          </a:p>
          <a:p>
            <a:pPr lvl="1" eaLnBrk="1" hangingPunct="1"/>
            <a:r>
              <a:rPr lang="en-US" altLang="zh-TW" sz="2400" smtClean="0"/>
              <a:t>19 = 3*6+</a:t>
            </a:r>
            <a:r>
              <a:rPr lang="en-US" altLang="zh-TW" sz="2400" smtClean="0">
                <a:solidFill>
                  <a:schemeClr val="hlink"/>
                </a:solidFill>
              </a:rPr>
              <a:t>1</a:t>
            </a:r>
          </a:p>
          <a:p>
            <a:pPr lvl="1" eaLnBrk="1" hangingPunct="1"/>
            <a:r>
              <a:rPr lang="en-US" altLang="zh-TW" sz="2400" smtClean="0"/>
              <a:t>23+19 = 3*(7+6)+3 = 3*(7+6) + 3*1+</a:t>
            </a:r>
            <a:r>
              <a:rPr lang="en-US" altLang="zh-TW" sz="2400" smtClean="0">
                <a:solidFill>
                  <a:schemeClr val="hlink"/>
                </a:solidFill>
              </a:rPr>
              <a:t>0</a:t>
            </a:r>
          </a:p>
          <a:p>
            <a:pPr eaLnBrk="1" hangingPunct="1"/>
            <a:endParaRPr lang="en-US" altLang="zh-TW" sz="2800" smtClean="0"/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133600" y="3657600"/>
          <a:ext cx="57912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方程式" r:id="rId3" imgW="3263900" imgH="228600" progId="Equation.3">
                  <p:embed/>
                </p:oleObj>
              </mc:Choice>
              <mc:Fallback>
                <p:oleObj name="方程式" r:id="rId3" imgW="3263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657600"/>
                        <a:ext cx="57912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Addition for RNS</a:t>
            </a:r>
          </a:p>
        </p:txBody>
      </p:sp>
      <p:pic>
        <p:nvPicPr>
          <p:cNvPr id="45059" name="Picture 3" descr="addition_r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981200"/>
            <a:ext cx="90106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Proof of addition for RNS</a:t>
            </a:r>
          </a:p>
        </p:txBody>
      </p:sp>
      <p:pic>
        <p:nvPicPr>
          <p:cNvPr id="46083" name="Picture 3" descr="addition_r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441960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 descr="proof_addi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429000"/>
            <a:ext cx="51054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RNS addition with base (3, 5, 7)</a:t>
            </a:r>
          </a:p>
          <a:p>
            <a:pPr lvl="1" eaLnBrk="1" hangingPunct="1"/>
            <a:r>
              <a:rPr lang="en-US" altLang="zh-TW" smtClean="0"/>
              <a:t>17+32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25+36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19+15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Algebra of RNS</a:t>
            </a:r>
          </a:p>
        </p:txBody>
      </p:sp>
      <p:pic>
        <p:nvPicPr>
          <p:cNvPr id="48131" name="Picture 3" descr="algeb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01663"/>
            <a:ext cx="6772275" cy="606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AutoShape 4"/>
          <p:cNvSpPr>
            <a:spLocks noChangeArrowheads="1"/>
          </p:cNvSpPr>
          <p:nvPr/>
        </p:nvSpPr>
        <p:spPr bwMode="auto">
          <a:xfrm>
            <a:off x="3505200" y="1524000"/>
            <a:ext cx="4495800" cy="99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Prove subtraction and multiply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by yourself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RNS multiply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580312" cy="41148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Consider: RNS with primes {3, 5, 7}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/>
              <a:t>Justify:</a:t>
            </a:r>
          </a:p>
          <a:p>
            <a:pPr lvl="1" eaLnBrk="1" hangingPunct="1"/>
            <a:r>
              <a:rPr lang="en-US" altLang="zh-TW" sz="2400" smtClean="0"/>
              <a:t>23=5*4+</a:t>
            </a:r>
            <a:r>
              <a:rPr lang="en-US" altLang="zh-TW" sz="2400" smtClean="0">
                <a:solidFill>
                  <a:schemeClr val="hlink"/>
                </a:solidFill>
              </a:rPr>
              <a:t>3</a:t>
            </a:r>
          </a:p>
          <a:p>
            <a:pPr lvl="1" eaLnBrk="1" hangingPunct="1"/>
            <a:r>
              <a:rPr lang="en-US" altLang="zh-TW" sz="2400" smtClean="0"/>
              <a:t>23*4=5*4*4+3*4=5*16+</a:t>
            </a:r>
            <a:r>
              <a:rPr lang="en-US" altLang="zh-TW" sz="2400" smtClean="0">
                <a:solidFill>
                  <a:schemeClr val="hlink"/>
                </a:solidFill>
              </a:rPr>
              <a:t>12</a:t>
            </a:r>
            <a:r>
              <a:rPr lang="en-US" altLang="zh-TW" sz="2400" smtClean="0"/>
              <a:t>=5*16+5*2+</a:t>
            </a:r>
            <a:r>
              <a:rPr lang="en-US" altLang="zh-TW" sz="2400" smtClean="0">
                <a:solidFill>
                  <a:schemeClr val="hlink"/>
                </a:solidFill>
              </a:rPr>
              <a:t>2</a:t>
            </a: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981200" y="2590800"/>
          <a:ext cx="48768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方程式" r:id="rId3" imgW="2997200" imgH="457200" progId="Equation.3">
                  <p:embed/>
                </p:oleObj>
              </mc:Choice>
              <mc:Fallback>
                <p:oleObj name="方程式" r:id="rId3" imgW="29972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590800"/>
                        <a:ext cx="48768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Put it all together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compare the ad-hoc solution and linear algebra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656512" cy="41148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Problem: find integer x such that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/>
              <a:t>Problem:</a:t>
            </a:r>
          </a:p>
          <a:p>
            <a:pPr lvl="1" eaLnBrk="1" hangingPunct="1"/>
            <a:r>
              <a:rPr lang="en-US" altLang="zh-TW" sz="2400" smtClean="0"/>
              <a:t>Consider RNS with primes {3, 5, 7}</a:t>
            </a:r>
          </a:p>
          <a:p>
            <a:pPr lvl="1" eaLnBrk="1" hangingPunct="1"/>
            <a:r>
              <a:rPr lang="en-US" altLang="zh-TW" sz="2400" smtClean="0"/>
              <a:t>Find:</a:t>
            </a: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6400800" y="1981200"/>
            <a:ext cx="1268413" cy="1295400"/>
            <a:chOff x="4032" y="1248"/>
            <a:chExt cx="799" cy="816"/>
          </a:xfrm>
        </p:grpSpPr>
        <p:graphicFrame>
          <p:nvGraphicFramePr>
            <p:cNvPr id="51206" name="Object 5"/>
            <p:cNvGraphicFramePr>
              <a:graphicFrameLocks noChangeAspect="1"/>
            </p:cNvGraphicFramePr>
            <p:nvPr/>
          </p:nvGraphicFramePr>
          <p:xfrm>
            <a:off x="4176" y="1248"/>
            <a:ext cx="655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08" name="方程式" r:id="rId3" imgW="698500" imgH="685800" progId="Equation.3">
                    <p:embed/>
                  </p:oleObj>
                </mc:Choice>
                <mc:Fallback>
                  <p:oleObj name="方程式" r:id="rId3" imgW="698500" imgH="685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248"/>
                          <a:ext cx="655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07" name="AutoShape 6"/>
            <p:cNvSpPr>
              <a:spLocks/>
            </p:cNvSpPr>
            <p:nvPr/>
          </p:nvSpPr>
          <p:spPr bwMode="auto">
            <a:xfrm>
              <a:off x="4032" y="1319"/>
              <a:ext cx="103" cy="697"/>
            </a:xfrm>
            <a:prstGeom prst="leftBrace">
              <a:avLst>
                <a:gd name="adj1" fmla="val 5639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graphicFrame>
        <p:nvGraphicFramePr>
          <p:cNvPr id="51205" name="Object 7"/>
          <p:cNvGraphicFramePr>
            <a:graphicFrameLocks noChangeAspect="1"/>
          </p:cNvGraphicFramePr>
          <p:nvPr>
            <p:ph sz="quarter" idx="3"/>
          </p:nvPr>
        </p:nvGraphicFramePr>
        <p:xfrm>
          <a:off x="2667000" y="4953000"/>
          <a:ext cx="21336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9" name="方程式" r:id="rId5" imgW="850900" imgH="228600" progId="Equation.3">
                  <p:embed/>
                </p:oleObj>
              </mc:Choice>
              <mc:Fallback>
                <p:oleObj name="方程式" r:id="rId5" imgW="8509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953000"/>
                        <a:ext cx="21336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General scheme with example (2,3,2)</a:t>
            </a:r>
            <a:r>
              <a:rPr lang="en-US" altLang="zh-TW" baseline="-25000" smtClean="0"/>
              <a:t>RNS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7772400" cy="4114800"/>
          </a:xfrm>
        </p:spPr>
        <p:txBody>
          <a:bodyPr/>
          <a:lstStyle/>
          <a:p>
            <a:pPr marL="609600" indent="-609600" eaLnBrk="1" hangingPunct="1"/>
            <a:r>
              <a:rPr lang="en-US" altLang="zh-TW" sz="2000" smtClean="0"/>
              <a:t>RNS with primes{3,5,7}</a:t>
            </a:r>
          </a:p>
          <a:p>
            <a:pPr marL="609600" indent="-609600" eaLnBrk="1" hangingPunct="1"/>
            <a:endParaRPr lang="en-US" altLang="zh-TW" sz="2000" smtClean="0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setup unit vectors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endParaRPr lang="en-US" altLang="zh-TW" sz="2000" smtClean="0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endParaRPr lang="en-US" altLang="zh-TW" sz="2000" smtClean="0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endParaRPr lang="en-US" altLang="zh-TW" sz="2000" smtClean="0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find value for each coordinate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endParaRPr lang="en-US" altLang="zh-TW" sz="2000" smtClean="0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take sum for all coordinates</a:t>
            </a: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3124200" y="2895600"/>
          <a:ext cx="1600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方程式" r:id="rId3" imgW="914400" imgH="685800" progId="Equation.3">
                  <p:embed/>
                </p:oleObj>
              </mc:Choice>
              <mc:Fallback>
                <p:oleObj name="方程式" r:id="rId3" imgW="91440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95600"/>
                        <a:ext cx="1600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4343400" y="4114800"/>
          <a:ext cx="30480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" name="方程式" r:id="rId5" imgW="2044700" imgH="685800" progId="Equation.3">
                  <p:embed/>
                </p:oleObj>
              </mc:Choice>
              <mc:Fallback>
                <p:oleObj name="方程式" r:id="rId5" imgW="2044700" imgH="685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114800"/>
                        <a:ext cx="30480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1905000" y="5524500"/>
          <a:ext cx="57150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name="方程式" r:id="rId7" imgW="3708400" imgH="457200" progId="Equation.3">
                  <p:embed/>
                </p:oleObj>
              </mc:Choice>
              <mc:Fallback>
                <p:oleObj name="方程式" r:id="rId7" imgW="37084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524500"/>
                        <a:ext cx="57150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computer performs binary addition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Step 1: addition for bit 0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7175" name="Group 5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7179" name="Text Box 6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0  1  1  0</a:t>
                </a:r>
              </a:p>
            </p:txBody>
          </p:sp>
          <p:sp>
            <p:nvSpPr>
              <p:cNvPr id="7180" name="Text Box 7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0  0  1  1</a:t>
                </a:r>
              </a:p>
            </p:txBody>
          </p:sp>
          <p:sp>
            <p:nvSpPr>
              <p:cNvPr id="7181" name="Text Box 8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+)</a:t>
                </a:r>
              </a:p>
            </p:txBody>
          </p:sp>
          <p:sp>
            <p:nvSpPr>
              <p:cNvPr id="7182" name="Line 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176" name="Text Box 10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7177" name="Text Box 1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7178" name="Text Box 12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sp>
        <p:nvSpPr>
          <p:cNvPr id="7173" name="AutoShape 13"/>
          <p:cNvSpPr>
            <a:spLocks noChangeArrowheads="1"/>
          </p:cNvSpPr>
          <p:nvPr/>
        </p:nvSpPr>
        <p:spPr bwMode="auto">
          <a:xfrm>
            <a:off x="6705600" y="2819400"/>
            <a:ext cx="381000" cy="1143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174" name="Text Box 14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656512" cy="41148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Problem: find integer x such that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/>
              <a:t>Problem:</a:t>
            </a:r>
          </a:p>
          <a:p>
            <a:pPr lvl="1" eaLnBrk="1" hangingPunct="1"/>
            <a:r>
              <a:rPr lang="en-US" altLang="zh-TW" sz="2400" smtClean="0"/>
              <a:t>Consider RNS with primes {3, 5, 7}</a:t>
            </a:r>
          </a:p>
          <a:p>
            <a:pPr lvl="1" eaLnBrk="1" hangingPunct="1"/>
            <a:r>
              <a:rPr lang="en-US" altLang="zh-TW" sz="2400" smtClean="0"/>
              <a:t>Find:</a:t>
            </a:r>
          </a:p>
        </p:txBody>
      </p:sp>
      <p:grpSp>
        <p:nvGrpSpPr>
          <p:cNvPr id="53252" name="Group 4"/>
          <p:cNvGrpSpPr>
            <a:grpSpLocks/>
          </p:cNvGrpSpPr>
          <p:nvPr/>
        </p:nvGrpSpPr>
        <p:grpSpPr bwMode="auto">
          <a:xfrm>
            <a:off x="6400800" y="1981200"/>
            <a:ext cx="1268413" cy="1295400"/>
            <a:chOff x="4032" y="1248"/>
            <a:chExt cx="799" cy="816"/>
          </a:xfrm>
        </p:grpSpPr>
        <p:graphicFrame>
          <p:nvGraphicFramePr>
            <p:cNvPr id="53254" name="Object 5"/>
            <p:cNvGraphicFramePr>
              <a:graphicFrameLocks noChangeAspect="1"/>
            </p:cNvGraphicFramePr>
            <p:nvPr/>
          </p:nvGraphicFramePr>
          <p:xfrm>
            <a:off x="4176" y="1248"/>
            <a:ext cx="655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56" name="方程式" r:id="rId3" imgW="698500" imgH="685800" progId="Equation.3">
                    <p:embed/>
                  </p:oleObj>
                </mc:Choice>
                <mc:Fallback>
                  <p:oleObj name="方程式" r:id="rId3" imgW="698500" imgH="685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248"/>
                          <a:ext cx="655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55" name="AutoShape 6"/>
            <p:cNvSpPr>
              <a:spLocks/>
            </p:cNvSpPr>
            <p:nvPr/>
          </p:nvSpPr>
          <p:spPr bwMode="auto">
            <a:xfrm>
              <a:off x="4032" y="1319"/>
              <a:ext cx="103" cy="697"/>
            </a:xfrm>
            <a:prstGeom prst="leftBrace">
              <a:avLst>
                <a:gd name="adj1" fmla="val 5639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graphicFrame>
        <p:nvGraphicFramePr>
          <p:cNvPr id="53253" name="Object 7"/>
          <p:cNvGraphicFramePr>
            <a:graphicFrameLocks noChangeAspect="1"/>
          </p:cNvGraphicFramePr>
          <p:nvPr>
            <p:ph sz="quarter" idx="3"/>
          </p:nvPr>
        </p:nvGraphicFramePr>
        <p:xfrm>
          <a:off x="2698750" y="4953000"/>
          <a:ext cx="20701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name="方程式" r:id="rId5" imgW="825500" imgH="228600" progId="Equation.3">
                  <p:embed/>
                </p:oleObj>
              </mc:Choice>
              <mc:Fallback>
                <p:oleObj name="方程式" r:id="rId5" imgW="8255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4953000"/>
                        <a:ext cx="20701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RNS Adder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Basic scheme of RNS adder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411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doing operation on vectors with smaller numbers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Example: RNS with primes {3,5,7}</a:t>
            </a:r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1676400" y="4114800"/>
            <a:ext cx="2286000" cy="1171575"/>
            <a:chOff x="1632" y="2064"/>
            <a:chExt cx="1440" cy="738"/>
          </a:xfrm>
        </p:grpSpPr>
        <p:graphicFrame>
          <p:nvGraphicFramePr>
            <p:cNvPr id="55306" name="Object 5"/>
            <p:cNvGraphicFramePr>
              <a:graphicFrameLocks noChangeAspect="1"/>
            </p:cNvGraphicFramePr>
            <p:nvPr/>
          </p:nvGraphicFramePr>
          <p:xfrm>
            <a:off x="1968" y="2064"/>
            <a:ext cx="912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10" name="方程式" r:id="rId3" imgW="927100" imgH="457200" progId="Equation.3">
                    <p:embed/>
                  </p:oleObj>
                </mc:Choice>
                <mc:Fallback>
                  <p:oleObj name="方程式" r:id="rId3" imgW="927100" imgH="457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064"/>
                          <a:ext cx="912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7" name="Object 6"/>
            <p:cNvGraphicFramePr>
              <a:graphicFrameLocks noChangeAspect="1"/>
            </p:cNvGraphicFramePr>
            <p:nvPr/>
          </p:nvGraphicFramePr>
          <p:xfrm>
            <a:off x="1968" y="2592"/>
            <a:ext cx="86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11" name="方程式" r:id="rId5" imgW="939800" imgH="228600" progId="Equation.3">
                    <p:embed/>
                  </p:oleObj>
                </mc:Choice>
                <mc:Fallback>
                  <p:oleObj name="方程式" r:id="rId5" imgW="9398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592"/>
                          <a:ext cx="864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8" name="Text Box 7"/>
            <p:cNvSpPr txBox="1">
              <a:spLocks noChangeArrowheads="1"/>
            </p:cNvSpPr>
            <p:nvPr/>
          </p:nvSpPr>
          <p:spPr bwMode="auto">
            <a:xfrm>
              <a:off x="1670" y="2295"/>
              <a:ext cx="2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+)</a:t>
              </a:r>
            </a:p>
          </p:txBody>
        </p:sp>
        <p:sp>
          <p:nvSpPr>
            <p:cNvPr id="55309" name="Line 8"/>
            <p:cNvSpPr>
              <a:spLocks noChangeShapeType="1"/>
            </p:cNvSpPr>
            <p:nvPr/>
          </p:nvSpPr>
          <p:spPr bwMode="auto">
            <a:xfrm>
              <a:off x="1632" y="254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55301" name="Group 9"/>
          <p:cNvGrpSpPr>
            <a:grpSpLocks/>
          </p:cNvGrpSpPr>
          <p:nvPr/>
        </p:nvGrpSpPr>
        <p:grpSpPr bwMode="auto">
          <a:xfrm>
            <a:off x="4876800" y="4114800"/>
            <a:ext cx="2286000" cy="1171575"/>
            <a:chOff x="3072" y="2352"/>
            <a:chExt cx="1440" cy="738"/>
          </a:xfrm>
        </p:grpSpPr>
        <p:graphicFrame>
          <p:nvGraphicFramePr>
            <p:cNvPr id="55302" name="Object 10"/>
            <p:cNvGraphicFramePr>
              <a:graphicFrameLocks noChangeAspect="1"/>
            </p:cNvGraphicFramePr>
            <p:nvPr/>
          </p:nvGraphicFramePr>
          <p:xfrm>
            <a:off x="3408" y="2352"/>
            <a:ext cx="912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12" name="方程式" r:id="rId7" imgW="927100" imgH="457200" progId="Equation.3">
                    <p:embed/>
                  </p:oleObj>
                </mc:Choice>
                <mc:Fallback>
                  <p:oleObj name="方程式" r:id="rId7" imgW="927100" imgH="457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352"/>
                          <a:ext cx="912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3" name="Object 11"/>
            <p:cNvGraphicFramePr>
              <a:graphicFrameLocks noChangeAspect="1"/>
            </p:cNvGraphicFramePr>
            <p:nvPr/>
          </p:nvGraphicFramePr>
          <p:xfrm>
            <a:off x="3425" y="2880"/>
            <a:ext cx="829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13" name="方程式" r:id="rId9" imgW="901309" imgH="228501" progId="Equation.3">
                    <p:embed/>
                  </p:oleObj>
                </mc:Choice>
                <mc:Fallback>
                  <p:oleObj name="方程式" r:id="rId9" imgW="901309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5" y="2880"/>
                          <a:ext cx="829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4" name="Text Box 12"/>
            <p:cNvSpPr txBox="1">
              <a:spLocks noChangeArrowheads="1"/>
            </p:cNvSpPr>
            <p:nvPr/>
          </p:nvSpPr>
          <p:spPr bwMode="auto">
            <a:xfrm>
              <a:off x="3110" y="2583"/>
              <a:ext cx="2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+)</a:t>
              </a:r>
            </a:p>
          </p:txBody>
        </p:sp>
        <p:sp>
          <p:nvSpPr>
            <p:cNvPr id="55305" name="Line 13"/>
            <p:cNvSpPr>
              <a:spLocks noChangeShapeType="1"/>
            </p:cNvSpPr>
            <p:nvPr/>
          </p:nvSpPr>
          <p:spPr bwMode="auto">
            <a:xfrm>
              <a:off x="3072" y="283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an adder for RNS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6324600" cy="609600"/>
          </a:xfrm>
        </p:spPr>
        <p:txBody>
          <a:bodyPr/>
          <a:lstStyle/>
          <a:p>
            <a:pPr eaLnBrk="1" hangingPunct="1"/>
            <a:r>
              <a:rPr lang="en-US" altLang="zh-TW" smtClean="0"/>
              <a:t>with primes {3,5,7,8}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743200"/>
            <a:ext cx="8534400" cy="3413125"/>
            <a:chOff x="240" y="576"/>
            <a:chExt cx="5376" cy="2150"/>
          </a:xfrm>
        </p:grpSpPr>
        <p:graphicFrame>
          <p:nvGraphicFramePr>
            <p:cNvPr id="56327" name="Object 5"/>
            <p:cNvGraphicFramePr>
              <a:graphicFrameLocks noChangeAspect="1"/>
            </p:cNvGraphicFramePr>
            <p:nvPr/>
          </p:nvGraphicFramePr>
          <p:xfrm>
            <a:off x="2832" y="576"/>
            <a:ext cx="2784" cy="2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29" r:id="rId3" imgW="4238625" imgH="3152775" progId="MSDraw.Drawing.8.2">
                    <p:embed/>
                  </p:oleObj>
                </mc:Choice>
                <mc:Fallback>
                  <p:oleObj r:id="rId3" imgW="4238625" imgH="3152775" progId="MSDraw.Drawing.8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576"/>
                          <a:ext cx="2784" cy="2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28" name="Text Box 6"/>
            <p:cNvSpPr txBox="1">
              <a:spLocks noChangeArrowheads="1"/>
            </p:cNvSpPr>
            <p:nvPr/>
          </p:nvSpPr>
          <p:spPr bwMode="auto">
            <a:xfrm>
              <a:off x="240" y="1824"/>
              <a:ext cx="3024" cy="442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Fig. 4.2     The structure of an adder, subtractor, or multiplier for RNS(8|7|5|3). </a:t>
              </a:r>
            </a:p>
          </p:txBody>
        </p:sp>
      </p:grpSp>
      <p:sp>
        <p:nvSpPr>
          <p:cNvPr id="56325" name="Text Box 7"/>
          <p:cNvSpPr txBox="1">
            <a:spLocks noChangeArrowheads="1"/>
          </p:cNvSpPr>
          <p:nvPr/>
        </p:nvSpPr>
        <p:spPr bwMode="auto">
          <a:xfrm>
            <a:off x="533400" y="3733800"/>
            <a:ext cx="3352800" cy="701675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4.1     Binary-coded format for RNS(8 | 7 | 5 | 3). </a:t>
            </a:r>
          </a:p>
        </p:txBody>
      </p:sp>
      <p:graphicFrame>
        <p:nvGraphicFramePr>
          <p:cNvPr id="56326" name="Object 8"/>
          <p:cNvGraphicFramePr>
            <a:graphicFrameLocks noChangeAspect="1"/>
          </p:cNvGraphicFramePr>
          <p:nvPr/>
        </p:nvGraphicFramePr>
        <p:xfrm>
          <a:off x="609600" y="2819400"/>
          <a:ext cx="32004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0" r:id="rId5" imgW="2228850" imgH="723900" progId="MSDraw.Drawing.8.2">
                  <p:embed/>
                </p:oleObj>
              </mc:Choice>
              <mc:Fallback>
                <p:oleObj r:id="rId5" imgW="2228850" imgH="723900" progId="MSDraw.Drawing.8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19400"/>
                        <a:ext cx="3200400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an adder for RNS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6324600" cy="609600"/>
          </a:xfrm>
        </p:spPr>
        <p:txBody>
          <a:bodyPr/>
          <a:lstStyle/>
          <a:p>
            <a:pPr eaLnBrk="1" hangingPunct="1"/>
            <a:r>
              <a:rPr lang="en-US" altLang="zh-TW" smtClean="0"/>
              <a:t>with primes {3,5,7,8}</a:t>
            </a:r>
          </a:p>
        </p:txBody>
      </p:sp>
      <p:grpSp>
        <p:nvGrpSpPr>
          <p:cNvPr id="57348" name="Group 4"/>
          <p:cNvGrpSpPr>
            <a:grpSpLocks/>
          </p:cNvGrpSpPr>
          <p:nvPr/>
        </p:nvGrpSpPr>
        <p:grpSpPr bwMode="auto">
          <a:xfrm>
            <a:off x="304800" y="2743200"/>
            <a:ext cx="8534400" cy="3413125"/>
            <a:chOff x="240" y="576"/>
            <a:chExt cx="5376" cy="2150"/>
          </a:xfrm>
        </p:grpSpPr>
        <p:graphicFrame>
          <p:nvGraphicFramePr>
            <p:cNvPr id="57352" name="Object 5"/>
            <p:cNvGraphicFramePr>
              <a:graphicFrameLocks noChangeAspect="1"/>
            </p:cNvGraphicFramePr>
            <p:nvPr/>
          </p:nvGraphicFramePr>
          <p:xfrm>
            <a:off x="2832" y="576"/>
            <a:ext cx="2784" cy="2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54" r:id="rId3" imgW="4238625" imgH="3152775" progId="MSDraw.Drawing.8.2">
                    <p:embed/>
                  </p:oleObj>
                </mc:Choice>
                <mc:Fallback>
                  <p:oleObj r:id="rId3" imgW="4238625" imgH="3152775" progId="MSDraw.Drawing.8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576"/>
                          <a:ext cx="2784" cy="2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53" name="Text Box 6"/>
            <p:cNvSpPr txBox="1">
              <a:spLocks noChangeArrowheads="1"/>
            </p:cNvSpPr>
            <p:nvPr/>
          </p:nvSpPr>
          <p:spPr bwMode="auto">
            <a:xfrm>
              <a:off x="240" y="1824"/>
              <a:ext cx="3024" cy="442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Fig. 4.2     The structure of an adder, subtractor, or multiplier for RNS(8|7|5|3). </a:t>
              </a:r>
            </a:p>
          </p:txBody>
        </p:sp>
      </p:grpSp>
      <p:sp>
        <p:nvSpPr>
          <p:cNvPr id="57349" name="Text Box 7"/>
          <p:cNvSpPr txBox="1">
            <a:spLocks noChangeArrowheads="1"/>
          </p:cNvSpPr>
          <p:nvPr/>
        </p:nvSpPr>
        <p:spPr bwMode="auto">
          <a:xfrm>
            <a:off x="533400" y="3733800"/>
            <a:ext cx="3352800" cy="701675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4.1     Binary-coded format for RNS(8 | 7 | 5 | 3). </a:t>
            </a:r>
          </a:p>
        </p:txBody>
      </p:sp>
      <p:graphicFrame>
        <p:nvGraphicFramePr>
          <p:cNvPr id="57350" name="Object 8"/>
          <p:cNvGraphicFramePr>
            <a:graphicFrameLocks noChangeAspect="1"/>
          </p:cNvGraphicFramePr>
          <p:nvPr/>
        </p:nvGraphicFramePr>
        <p:xfrm>
          <a:off x="609600" y="2819400"/>
          <a:ext cx="32004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5" r:id="rId5" imgW="2228850" imgH="723900" progId="MSDraw.Drawing.8.2">
                  <p:embed/>
                </p:oleObj>
              </mc:Choice>
              <mc:Fallback>
                <p:oleObj r:id="rId5" imgW="2228850" imgH="723900" progId="MSDraw.Drawing.8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19400"/>
                        <a:ext cx="3200400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AutoShape 9"/>
          <p:cNvSpPr>
            <a:spLocks noChangeArrowheads="1"/>
          </p:cNvSpPr>
          <p:nvPr/>
        </p:nvSpPr>
        <p:spPr bwMode="auto">
          <a:xfrm>
            <a:off x="6096000" y="2895600"/>
            <a:ext cx="2057400" cy="838200"/>
          </a:xfrm>
          <a:prstGeom prst="wedgeRoundRectCallout">
            <a:avLst>
              <a:gd name="adj1" fmla="val -29861"/>
              <a:gd name="adj2" fmla="val 9905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dedicated truth-table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doing (a+b) mod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Problems Remaining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How to convert RNS back to binary encoding?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with small hardware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How to do complex arithmetic?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multiply, division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compare &gt;, &lt;, == (see Example 4.3 at page 65)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solidFill>
                  <a:schemeClr val="hlink"/>
                </a:solidFill>
              </a:rPr>
              <a:t>RNS is usually for signal processing, not individual scalar operation!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Homework #2</a:t>
            </a:r>
            <a:endParaRPr lang="zh-TW" altLang="en-US" smtClean="0"/>
          </a:p>
        </p:txBody>
      </p:sp>
      <p:sp>
        <p:nvSpPr>
          <p:cNvPr id="59395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Prove the multiplication rule of RNS</a:t>
            </a:r>
            <a:endParaRPr lang="zh-TW" altLang="en-US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HW#2: Problem Description</a:t>
            </a:r>
            <a:endParaRPr lang="zh-TW" altLang="en-US" smtClean="0"/>
          </a:p>
        </p:txBody>
      </p:sp>
      <p:sp>
        <p:nvSpPr>
          <p:cNvPr id="604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smtClean="0"/>
              <a:t>Consider: an RNS formed by co-prime numbers (</a:t>
            </a:r>
            <a:r>
              <a:rPr lang="en-US" altLang="zh-TW" sz="2000" i="1" smtClean="0"/>
              <a:t>n</a:t>
            </a:r>
            <a:r>
              <a:rPr lang="en-US" altLang="zh-TW" sz="2000" baseline="-25000" smtClean="0"/>
              <a:t>1</a:t>
            </a:r>
            <a:r>
              <a:rPr lang="en-US" altLang="zh-TW" sz="2000" smtClean="0"/>
              <a:t>, </a:t>
            </a:r>
            <a:r>
              <a:rPr lang="en-US" altLang="zh-TW" sz="2000" i="1" smtClean="0"/>
              <a:t>n</a:t>
            </a:r>
            <a:r>
              <a:rPr lang="en-US" altLang="zh-TW" sz="2000" baseline="-25000" smtClean="0"/>
              <a:t>2</a:t>
            </a:r>
            <a:r>
              <a:rPr lang="en-US" altLang="zh-TW" sz="2000" smtClean="0"/>
              <a:t>, …, </a:t>
            </a:r>
            <a:r>
              <a:rPr lang="en-US" altLang="zh-TW" sz="2000" i="1" smtClean="0"/>
              <a:t>n</a:t>
            </a:r>
            <a:r>
              <a:rPr lang="en-US" altLang="zh-TW" sz="2000" i="1" baseline="-25000" smtClean="0"/>
              <a:t>k</a:t>
            </a:r>
            <a:r>
              <a:rPr lang="en-US" altLang="zh-TW" sz="2000" baseline="-25000" smtClean="0"/>
              <a:t>-1</a:t>
            </a:r>
            <a:r>
              <a:rPr lang="en-US" altLang="zh-TW" sz="2000" smtClean="0"/>
              <a:t>)</a:t>
            </a:r>
          </a:p>
          <a:p>
            <a:r>
              <a:rPr lang="en-US" altLang="zh-TW" sz="2000" smtClean="0"/>
              <a:t>Let </a:t>
            </a:r>
            <a:r>
              <a:rPr lang="en-US" altLang="zh-TW" sz="2000" i="1" smtClean="0"/>
              <a:t>x</a:t>
            </a:r>
            <a:r>
              <a:rPr lang="en-US" altLang="zh-TW" sz="2000" smtClean="0"/>
              <a:t> and </a:t>
            </a:r>
            <a:r>
              <a:rPr lang="en-US" altLang="zh-TW" sz="2000" i="1" smtClean="0"/>
              <a:t>y</a:t>
            </a:r>
            <a:r>
              <a:rPr lang="en-US" altLang="zh-TW" sz="2000" smtClean="0"/>
              <a:t> be two integers in the range of the RNS</a:t>
            </a:r>
          </a:p>
          <a:p>
            <a:endParaRPr lang="en-US" altLang="zh-TW" sz="2000" smtClean="0"/>
          </a:p>
          <a:p>
            <a:endParaRPr lang="en-US" altLang="zh-TW" sz="2000" smtClean="0"/>
          </a:p>
          <a:p>
            <a:endParaRPr lang="en-US" altLang="zh-TW" sz="2000" smtClean="0"/>
          </a:p>
          <a:p>
            <a:r>
              <a:rPr lang="en-US" altLang="zh-TW" sz="2000" smtClean="0"/>
              <a:t>Suppose </a:t>
            </a:r>
            <a:r>
              <a:rPr lang="en-US" altLang="zh-TW" sz="2000" i="1" smtClean="0"/>
              <a:t>x</a:t>
            </a:r>
            <a:r>
              <a:rPr lang="en-US" altLang="zh-TW" sz="2000" smtClean="0"/>
              <a:t>*</a:t>
            </a:r>
            <a:r>
              <a:rPr lang="en-US" altLang="zh-TW" sz="2000" i="1" smtClean="0"/>
              <a:t>y</a:t>
            </a:r>
            <a:r>
              <a:rPr lang="en-US" altLang="zh-TW" sz="2000" smtClean="0"/>
              <a:t> is still in the range of the RNS</a:t>
            </a:r>
          </a:p>
          <a:p>
            <a:r>
              <a:rPr lang="en-US" altLang="zh-TW" sz="2000" smtClean="0"/>
              <a:t>Prove:</a:t>
            </a:r>
          </a:p>
        </p:txBody>
      </p:sp>
      <p:graphicFrame>
        <p:nvGraphicFramePr>
          <p:cNvPr id="60420" name="Object 2"/>
          <p:cNvGraphicFramePr>
            <a:graphicFrameLocks noChangeAspect="1"/>
          </p:cNvGraphicFramePr>
          <p:nvPr/>
        </p:nvGraphicFramePr>
        <p:xfrm>
          <a:off x="2133600" y="2895600"/>
          <a:ext cx="19050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2" name="Equation" r:id="rId3" imgW="1130300" imgH="457200" progId="Equation.3">
                  <p:embed/>
                </p:oleObj>
              </mc:Choice>
              <mc:Fallback>
                <p:oleObj name="Equation" r:id="rId3" imgW="11303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895600"/>
                        <a:ext cx="19050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3"/>
          <p:cNvGraphicFramePr>
            <a:graphicFrameLocks noChangeAspect="1"/>
          </p:cNvGraphicFramePr>
          <p:nvPr/>
        </p:nvGraphicFramePr>
        <p:xfrm>
          <a:off x="2362200" y="4648200"/>
          <a:ext cx="44116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3" name="Equation" r:id="rId5" imgW="2794000" imgH="241300" progId="Equation.3">
                  <p:embed/>
                </p:oleObj>
              </mc:Choice>
              <mc:Fallback>
                <p:oleObj name="Equation" r:id="rId5" imgW="27940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648200"/>
                        <a:ext cx="44116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computer performs binary addition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Step 1: addition for bit 0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8205" name="Group 5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8209" name="Text Box 6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0  1  1  0</a:t>
                </a:r>
              </a:p>
            </p:txBody>
          </p:sp>
          <p:sp>
            <p:nvSpPr>
              <p:cNvPr id="8210" name="Text Box 7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0  0  1  1</a:t>
                </a:r>
              </a:p>
            </p:txBody>
          </p:sp>
          <p:sp>
            <p:nvSpPr>
              <p:cNvPr id="8211" name="Text Box 8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+)</a:t>
                </a:r>
              </a:p>
            </p:txBody>
          </p:sp>
          <p:sp>
            <p:nvSpPr>
              <p:cNvPr id="8212" name="Line 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8206" name="Text Box 10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8207" name="Text Box 1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8208" name="Text Box 12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sp>
        <p:nvSpPr>
          <p:cNvPr id="8197" name="Text Box 13"/>
          <p:cNvSpPr txBox="1">
            <a:spLocks noChangeArrowheads="1"/>
          </p:cNvSpPr>
          <p:nvPr/>
        </p:nvSpPr>
        <p:spPr bwMode="auto">
          <a:xfrm>
            <a:off x="6705600" y="3886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8198" name="Text Box 14"/>
          <p:cNvSpPr txBox="1">
            <a:spLocks noChangeArrowheads="1"/>
          </p:cNvSpPr>
          <p:nvPr/>
        </p:nvSpPr>
        <p:spPr bwMode="auto">
          <a:xfrm>
            <a:off x="6477000" y="2590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8199" name="AutoShape 15"/>
          <p:cNvSpPr>
            <a:spLocks noChangeArrowheads="1"/>
          </p:cNvSpPr>
          <p:nvPr/>
        </p:nvSpPr>
        <p:spPr bwMode="auto">
          <a:xfrm>
            <a:off x="6781800" y="2971800"/>
            <a:ext cx="228600" cy="838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200" name="Text Box 16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}</a:t>
            </a:r>
          </a:p>
        </p:txBody>
      </p:sp>
      <p:sp>
        <p:nvSpPr>
          <p:cNvPr id="8201" name="Text Box 17"/>
          <p:cNvSpPr txBox="1">
            <a:spLocks noChangeArrowheads="1"/>
          </p:cNvSpPr>
          <p:nvPr/>
        </p:nvSpPr>
        <p:spPr bwMode="auto">
          <a:xfrm>
            <a:off x="7010400" y="2057400"/>
            <a:ext cx="1071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Carry C[1]</a:t>
            </a:r>
          </a:p>
        </p:txBody>
      </p:sp>
      <p:sp>
        <p:nvSpPr>
          <p:cNvPr id="8202" name="Line 18"/>
          <p:cNvSpPr>
            <a:spLocks noChangeShapeType="1"/>
          </p:cNvSpPr>
          <p:nvPr/>
        </p:nvSpPr>
        <p:spPr bwMode="auto">
          <a:xfrm flipH="1">
            <a:off x="6705600" y="2362200"/>
            <a:ext cx="45720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3" name="Text Box 19"/>
          <p:cNvSpPr txBox="1">
            <a:spLocks noChangeArrowheads="1"/>
          </p:cNvSpPr>
          <p:nvPr/>
        </p:nvSpPr>
        <p:spPr bwMode="auto">
          <a:xfrm>
            <a:off x="5334000" y="4495800"/>
            <a:ext cx="958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Sum S[0]</a:t>
            </a:r>
          </a:p>
        </p:txBody>
      </p:sp>
      <p:sp>
        <p:nvSpPr>
          <p:cNvPr id="8204" name="Line 20"/>
          <p:cNvSpPr>
            <a:spLocks noChangeShapeType="1"/>
          </p:cNvSpPr>
          <p:nvPr/>
        </p:nvSpPr>
        <p:spPr bwMode="auto">
          <a:xfrm flipV="1">
            <a:off x="6324600" y="4267200"/>
            <a:ext cx="45720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computer performs binary addition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Step 2: addition for bit 1 with carry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9225" name="Group 5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9229" name="Text Box 6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0  1  1  0</a:t>
                </a:r>
              </a:p>
            </p:txBody>
          </p:sp>
          <p:sp>
            <p:nvSpPr>
              <p:cNvPr id="9230" name="Text Box 7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0  0  1  1</a:t>
                </a:r>
              </a:p>
            </p:txBody>
          </p:sp>
          <p:sp>
            <p:nvSpPr>
              <p:cNvPr id="9231" name="Text Box 8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+)</a:t>
                </a:r>
              </a:p>
            </p:txBody>
          </p:sp>
          <p:sp>
            <p:nvSpPr>
              <p:cNvPr id="9232" name="Line 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9228" name="Text Box 12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sp>
        <p:nvSpPr>
          <p:cNvPr id="9221" name="Text Box 13"/>
          <p:cNvSpPr txBox="1">
            <a:spLocks noChangeArrowheads="1"/>
          </p:cNvSpPr>
          <p:nvPr/>
        </p:nvSpPr>
        <p:spPr bwMode="auto">
          <a:xfrm>
            <a:off x="6705600" y="3886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9222" name="Text Box 14"/>
          <p:cNvSpPr txBox="1">
            <a:spLocks noChangeArrowheads="1"/>
          </p:cNvSpPr>
          <p:nvPr/>
        </p:nvSpPr>
        <p:spPr bwMode="auto">
          <a:xfrm>
            <a:off x="6477000" y="2590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9223" name="AutoShape 15"/>
          <p:cNvSpPr>
            <a:spLocks noChangeArrowheads="1"/>
          </p:cNvSpPr>
          <p:nvPr/>
        </p:nvSpPr>
        <p:spPr bwMode="auto">
          <a:xfrm>
            <a:off x="6553200" y="2590800"/>
            <a:ext cx="228600" cy="1219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9224" name="Text Box 16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computer performs binary addition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Step 2: addition for bit 1 with carry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10251" name="Group 5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10255" name="Text Box 6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0  1  1  0</a:t>
                </a:r>
              </a:p>
            </p:txBody>
          </p:sp>
          <p:sp>
            <p:nvSpPr>
              <p:cNvPr id="10256" name="Text Box 7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0  0  1  1</a:t>
                </a:r>
              </a:p>
            </p:txBody>
          </p:sp>
          <p:sp>
            <p:nvSpPr>
              <p:cNvPr id="10257" name="Text Box 8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+)</a:t>
                </a:r>
              </a:p>
            </p:txBody>
          </p:sp>
          <p:sp>
            <p:nvSpPr>
              <p:cNvPr id="10258" name="Line 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0252" name="Text Box 10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0253" name="Text Box 1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0254" name="Text Box 12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sp>
        <p:nvSpPr>
          <p:cNvPr id="10245" name="Text Box 13"/>
          <p:cNvSpPr txBox="1">
            <a:spLocks noChangeArrowheads="1"/>
          </p:cNvSpPr>
          <p:nvPr/>
        </p:nvSpPr>
        <p:spPr bwMode="auto">
          <a:xfrm>
            <a:off x="6705600" y="3886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10246" name="Text Box 14"/>
          <p:cNvSpPr txBox="1">
            <a:spLocks noChangeArrowheads="1"/>
          </p:cNvSpPr>
          <p:nvPr/>
        </p:nvSpPr>
        <p:spPr bwMode="auto">
          <a:xfrm>
            <a:off x="6477000" y="2590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0247" name="AutoShape 15"/>
          <p:cNvSpPr>
            <a:spLocks noChangeArrowheads="1"/>
          </p:cNvSpPr>
          <p:nvPr/>
        </p:nvSpPr>
        <p:spPr bwMode="auto">
          <a:xfrm>
            <a:off x="6553200" y="2590800"/>
            <a:ext cx="228600" cy="1219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248" name="Text Box 16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}</a:t>
            </a:r>
          </a:p>
        </p:txBody>
      </p:sp>
      <p:sp>
        <p:nvSpPr>
          <p:cNvPr id="10249" name="Text Box 17"/>
          <p:cNvSpPr txBox="1">
            <a:spLocks noChangeArrowheads="1"/>
          </p:cNvSpPr>
          <p:nvPr/>
        </p:nvSpPr>
        <p:spPr bwMode="auto">
          <a:xfrm>
            <a:off x="6553200" y="3886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0250" name="Text Box 18"/>
          <p:cNvSpPr txBox="1">
            <a:spLocks noChangeArrowheads="1"/>
          </p:cNvSpPr>
          <p:nvPr/>
        </p:nvSpPr>
        <p:spPr bwMode="auto">
          <a:xfrm>
            <a:off x="6324600" y="2590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computer performs binary addition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Step 2: addition for bit 1 with carry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11279" name="Group 5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11283" name="Text Box 6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0  1  1  0</a:t>
                </a:r>
              </a:p>
            </p:txBody>
          </p:sp>
          <p:sp>
            <p:nvSpPr>
              <p:cNvPr id="11284" name="Text Box 7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0  0  1  1</a:t>
                </a:r>
              </a:p>
            </p:txBody>
          </p:sp>
          <p:sp>
            <p:nvSpPr>
              <p:cNvPr id="11285" name="Text Box 8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+)</a:t>
                </a:r>
              </a:p>
            </p:txBody>
          </p:sp>
          <p:sp>
            <p:nvSpPr>
              <p:cNvPr id="11286" name="Line 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1280" name="Text Box 10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1281" name="Text Box 1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1282" name="Text Box 12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sp>
        <p:nvSpPr>
          <p:cNvPr id="11269" name="Text Box 13"/>
          <p:cNvSpPr txBox="1">
            <a:spLocks noChangeArrowheads="1"/>
          </p:cNvSpPr>
          <p:nvPr/>
        </p:nvSpPr>
        <p:spPr bwMode="auto">
          <a:xfrm>
            <a:off x="6705600" y="3886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11270" name="Text Box 14"/>
          <p:cNvSpPr txBox="1">
            <a:spLocks noChangeArrowheads="1"/>
          </p:cNvSpPr>
          <p:nvPr/>
        </p:nvSpPr>
        <p:spPr bwMode="auto">
          <a:xfrm>
            <a:off x="6477000" y="2590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1271" name="Text Box 15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}</a:t>
            </a:r>
          </a:p>
        </p:txBody>
      </p:sp>
      <p:sp>
        <p:nvSpPr>
          <p:cNvPr id="11272" name="Text Box 16"/>
          <p:cNvSpPr txBox="1">
            <a:spLocks noChangeArrowheads="1"/>
          </p:cNvSpPr>
          <p:nvPr/>
        </p:nvSpPr>
        <p:spPr bwMode="auto">
          <a:xfrm>
            <a:off x="6553200" y="3886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1273" name="Text Box 17"/>
          <p:cNvSpPr txBox="1">
            <a:spLocks noChangeArrowheads="1"/>
          </p:cNvSpPr>
          <p:nvPr/>
        </p:nvSpPr>
        <p:spPr bwMode="auto">
          <a:xfrm>
            <a:off x="6324600" y="2590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11274" name="Text Box 18"/>
          <p:cNvSpPr txBox="1">
            <a:spLocks noChangeArrowheads="1"/>
          </p:cNvSpPr>
          <p:nvPr/>
        </p:nvSpPr>
        <p:spPr bwMode="auto">
          <a:xfrm>
            <a:off x="6477000" y="2590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1275" name="Text Box 19"/>
          <p:cNvSpPr txBox="1">
            <a:spLocks noChangeArrowheads="1"/>
          </p:cNvSpPr>
          <p:nvPr/>
        </p:nvSpPr>
        <p:spPr bwMode="auto">
          <a:xfrm>
            <a:off x="4648200" y="2590800"/>
            <a:ext cx="1071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Carry C[2]</a:t>
            </a:r>
          </a:p>
        </p:txBody>
      </p:sp>
      <p:sp>
        <p:nvSpPr>
          <p:cNvPr id="11276" name="Line 20"/>
          <p:cNvSpPr>
            <a:spLocks noChangeShapeType="1"/>
          </p:cNvSpPr>
          <p:nvPr/>
        </p:nvSpPr>
        <p:spPr bwMode="auto">
          <a:xfrm flipV="1">
            <a:off x="5791200" y="2743200"/>
            <a:ext cx="6096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7" name="Text Box 21"/>
          <p:cNvSpPr txBox="1">
            <a:spLocks noChangeArrowheads="1"/>
          </p:cNvSpPr>
          <p:nvPr/>
        </p:nvSpPr>
        <p:spPr bwMode="auto">
          <a:xfrm>
            <a:off x="5257800" y="4343400"/>
            <a:ext cx="958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Sum S[1]</a:t>
            </a:r>
          </a:p>
        </p:txBody>
      </p:sp>
      <p:sp>
        <p:nvSpPr>
          <p:cNvPr id="11278" name="Line 22"/>
          <p:cNvSpPr>
            <a:spLocks noChangeShapeType="1"/>
          </p:cNvSpPr>
          <p:nvPr/>
        </p:nvSpPr>
        <p:spPr bwMode="auto">
          <a:xfrm flipV="1">
            <a:off x="6248400" y="4191000"/>
            <a:ext cx="38100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228</TotalTime>
  <Words>1729</Words>
  <Application>Microsoft Office PowerPoint</Application>
  <PresentationFormat>如螢幕大小 (4:3)</PresentationFormat>
  <Paragraphs>524</Paragraphs>
  <Slides>57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57</vt:i4>
      </vt:variant>
    </vt:vector>
  </HeadingPairs>
  <TitlesOfParts>
    <vt:vector size="68" baseType="lpstr">
      <vt:lpstr>Times New Roman</vt:lpstr>
      <vt:lpstr>標楷體</vt:lpstr>
      <vt:lpstr>新細明體</vt:lpstr>
      <vt:lpstr>Arial</vt:lpstr>
      <vt:lpstr>Wingdings</vt:lpstr>
      <vt:lpstr>Calibri</vt:lpstr>
      <vt:lpstr>Symbol</vt:lpstr>
      <vt:lpstr>Blends</vt:lpstr>
      <vt:lpstr>Microsoft 方程式編輯器 3.0</vt:lpstr>
      <vt:lpstr>MSDraw.Drawing.8.2</vt:lpstr>
      <vt:lpstr>Microsoft Equation 3.0</vt:lpstr>
      <vt:lpstr>Residue Number System</vt:lpstr>
      <vt:lpstr>The Motivating Problem</vt:lpstr>
      <vt:lpstr>Critical path analysis for the adder</vt:lpstr>
      <vt:lpstr>How a computer performs binary addition</vt:lpstr>
      <vt:lpstr>How a computer performs binary addition</vt:lpstr>
      <vt:lpstr>How a computer performs binary addition</vt:lpstr>
      <vt:lpstr>How a computer performs binary addition</vt:lpstr>
      <vt:lpstr>How a computer performs binary addition</vt:lpstr>
      <vt:lpstr>How a computer performs binary addition</vt:lpstr>
      <vt:lpstr>How a computer performs binary addition</vt:lpstr>
      <vt:lpstr>Full Adder: the basic component for an adder</vt:lpstr>
      <vt:lpstr>Carry-Propagation Adder</vt:lpstr>
      <vt:lpstr>Critical path analysis</vt:lpstr>
      <vt:lpstr>Core problem of fast adder design</vt:lpstr>
      <vt:lpstr>Strategy of RNS for fast adder design</vt:lpstr>
      <vt:lpstr>Chinese remainder theorem – first visit</vt:lpstr>
      <vt:lpstr>The motivating problem</vt:lpstr>
      <vt:lpstr>Solution strategy</vt:lpstr>
      <vt:lpstr>Roadmap for further simplify</vt:lpstr>
      <vt:lpstr>Simplified Problem (2)</vt:lpstr>
      <vt:lpstr>Simplified Problem (2)</vt:lpstr>
      <vt:lpstr>Roadmap for further simplify</vt:lpstr>
      <vt:lpstr>Simplified Problem (1)</vt:lpstr>
      <vt:lpstr>Simplified Problem (1)</vt:lpstr>
      <vt:lpstr>Simplified Problem (1)</vt:lpstr>
      <vt:lpstr>Simplified Problem (1)</vt:lpstr>
      <vt:lpstr>Simplified target problem</vt:lpstr>
      <vt:lpstr>Simplified target problem</vt:lpstr>
      <vt:lpstr>Simplified target problem</vt:lpstr>
      <vt:lpstr>Simplified target problem</vt:lpstr>
      <vt:lpstr>Simplified target problem</vt:lpstr>
      <vt:lpstr>In-Class Exercise</vt:lpstr>
      <vt:lpstr>Chinese remainder theorem revisited</vt:lpstr>
      <vt:lpstr>Chinese Remainder Theorem</vt:lpstr>
      <vt:lpstr>Example of CRT</vt:lpstr>
      <vt:lpstr>Residue Number System</vt:lpstr>
      <vt:lpstr>Example of RNS</vt:lpstr>
      <vt:lpstr>In-Class Exercise</vt:lpstr>
      <vt:lpstr>Why we want RNS</vt:lpstr>
      <vt:lpstr>Algebra of RNS</vt:lpstr>
      <vt:lpstr>Example: RNS addition</vt:lpstr>
      <vt:lpstr>Addition for RNS</vt:lpstr>
      <vt:lpstr>Proof of addition for RNS</vt:lpstr>
      <vt:lpstr>In-Class Exercise</vt:lpstr>
      <vt:lpstr>Algebra of RNS</vt:lpstr>
      <vt:lpstr>Example: RNS multiply</vt:lpstr>
      <vt:lpstr>Put it all together</vt:lpstr>
      <vt:lpstr>Example</vt:lpstr>
      <vt:lpstr>General scheme with example (2,3,2)RNS</vt:lpstr>
      <vt:lpstr>In-Class Exercise</vt:lpstr>
      <vt:lpstr>RNS Adder</vt:lpstr>
      <vt:lpstr>Basic scheme of RNS adder</vt:lpstr>
      <vt:lpstr>Example: an adder for RNS</vt:lpstr>
      <vt:lpstr>Example: an adder for RNS</vt:lpstr>
      <vt:lpstr>Problems Remaining</vt:lpstr>
      <vt:lpstr>Homework #2</vt:lpstr>
      <vt:lpstr>HW#2: Problem Description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26</cp:revision>
  <cp:lastPrinted>1601-01-01T00:00:00Z</cp:lastPrinted>
  <dcterms:created xsi:type="dcterms:W3CDTF">2009-04-06T13:05:55Z</dcterms:created>
  <dcterms:modified xsi:type="dcterms:W3CDTF">2018-03-26T18:50:34Z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