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7" r:id="rId3"/>
    <p:sldId id="268" r:id="rId4"/>
    <p:sldId id="288" r:id="rId5"/>
    <p:sldId id="269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B59B18-DAC9-4AA5-AC9A-1AC6A1E706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364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F1B39-FDB7-48F9-8535-9F81683069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194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0673A-FE06-448E-8B4A-7C7543860F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700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E4CD2-6FFF-4763-BBCF-2105976DB9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477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46E09-6ABD-4071-BE5D-A49AD90FA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235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C7F63-30E9-4E2E-80BA-361FC2D55B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234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B0619-859A-4DD9-826E-2841E19F34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67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3651B4-938D-48D1-8806-14A73664C1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54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C7F13-7A59-4F8A-B8A8-8C2EF3FD0BB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271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687E43-5E80-44F5-8ECB-153125ED1F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32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DFF65-E884-4EB8-AC1A-176346488E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44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A5306910-837B-4BF2-8436-F5BD2A1373D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Analysis of Sequential Circuit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74725" y="628650"/>
            <a:ext cx="22252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01C</a:t>
            </a:r>
            <a:endParaRPr lang="en-US" altLang="zh-TW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Question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What’s the maximum </a:t>
            </a:r>
            <a:r>
              <a:rPr lang="en-US" altLang="zh-TW" sz="2800" smtClean="0">
                <a:solidFill>
                  <a:schemeClr val="hlink"/>
                </a:solidFill>
              </a:rPr>
              <a:t>one-step</a:t>
            </a:r>
            <a:r>
              <a:rPr lang="en-US" altLang="zh-TW" sz="2800" smtClean="0"/>
              <a:t> computation time?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49530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8" name="Group 5"/>
          <p:cNvGrpSpPr>
            <a:grpSpLocks/>
          </p:cNvGrpSpPr>
          <p:nvPr/>
        </p:nvGrpSpPr>
        <p:grpSpPr bwMode="auto">
          <a:xfrm>
            <a:off x="3886200" y="3962400"/>
            <a:ext cx="625475" cy="641350"/>
            <a:chOff x="2544" y="2448"/>
            <a:chExt cx="394" cy="404"/>
          </a:xfrm>
        </p:grpSpPr>
        <p:sp>
          <p:nvSpPr>
            <p:cNvPr id="3085" name="Line 6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6" name="Text Box 7"/>
            <p:cNvSpPr txBox="1">
              <a:spLocks noChangeArrowheads="1"/>
            </p:cNvSpPr>
            <p:nvPr/>
          </p:nvSpPr>
          <p:spPr bwMode="auto">
            <a:xfrm>
              <a:off x="2544" y="264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clock</a:t>
              </a:r>
            </a:p>
          </p:txBody>
        </p:sp>
      </p:grp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4572000" y="32766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3081" name="Oval 10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2" name="Oval 11"/>
          <p:cNvSpPr>
            <a:spLocks noChangeArrowheads="1"/>
          </p:cNvSpPr>
          <p:nvPr/>
        </p:nvSpPr>
        <p:spPr bwMode="auto">
          <a:xfrm>
            <a:off x="33528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6019800" y="3429000"/>
          <a:ext cx="2514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方程式" r:id="rId4" imgW="965160" imgH="203040" progId="Equation.3">
                  <p:embed/>
                </p:oleObj>
              </mc:Choice>
              <mc:Fallback>
                <p:oleObj name="方程式" r:id="rId4" imgW="9651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429000"/>
                        <a:ext cx="25146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AutoShape 13"/>
          <p:cNvSpPr>
            <a:spLocks noChangeArrowheads="1"/>
          </p:cNvSpPr>
          <p:nvPr/>
        </p:nvSpPr>
        <p:spPr bwMode="auto">
          <a:xfrm>
            <a:off x="1905000" y="5257800"/>
            <a:ext cx="3276600" cy="685800"/>
          </a:xfrm>
          <a:prstGeom prst="wedgeRoundRectCallout">
            <a:avLst>
              <a:gd name="adj1" fmla="val -39097"/>
              <a:gd name="adj2" fmla="val -20185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the one-step computation time</a:t>
            </a:r>
          </a:p>
        </p:txBody>
      </p:sp>
      <p:sp>
        <p:nvSpPr>
          <p:cNvPr id="3084" name="Freeform 14"/>
          <p:cNvSpPr>
            <a:spLocks/>
          </p:cNvSpPr>
          <p:nvPr/>
        </p:nvSpPr>
        <p:spPr bwMode="auto">
          <a:xfrm>
            <a:off x="431800" y="3568700"/>
            <a:ext cx="5168900" cy="698500"/>
          </a:xfrm>
          <a:custGeom>
            <a:avLst/>
            <a:gdLst>
              <a:gd name="T0" fmla="*/ 2147483647 w 3256"/>
              <a:gd name="T1" fmla="*/ 262096277 h 440"/>
              <a:gd name="T2" fmla="*/ 2147483647 w 3256"/>
              <a:gd name="T3" fmla="*/ 383063743 h 440"/>
              <a:gd name="T4" fmla="*/ 2147483647 w 3256"/>
              <a:gd name="T5" fmla="*/ 866933906 h 440"/>
              <a:gd name="T6" fmla="*/ 1008062595 w 3256"/>
              <a:gd name="T7" fmla="*/ 987901373 h 440"/>
              <a:gd name="T8" fmla="*/ 1129030058 w 3256"/>
              <a:gd name="T9" fmla="*/ 141128760 h 440"/>
              <a:gd name="T10" fmla="*/ 2147483647 w 3256"/>
              <a:gd name="T11" fmla="*/ 141128760 h 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56"/>
              <a:gd name="T19" fmla="*/ 0 h 440"/>
              <a:gd name="T20" fmla="*/ 3256 w 3256"/>
              <a:gd name="T21" fmla="*/ 440 h 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56" h="440">
                <a:moveTo>
                  <a:pt x="2752" y="104"/>
                </a:moveTo>
                <a:cubicBezTo>
                  <a:pt x="2792" y="108"/>
                  <a:pt x="2832" y="112"/>
                  <a:pt x="2848" y="152"/>
                </a:cubicBezTo>
                <a:cubicBezTo>
                  <a:pt x="2864" y="192"/>
                  <a:pt x="3256" y="304"/>
                  <a:pt x="2848" y="344"/>
                </a:cubicBezTo>
                <a:cubicBezTo>
                  <a:pt x="2440" y="384"/>
                  <a:pt x="800" y="440"/>
                  <a:pt x="400" y="392"/>
                </a:cubicBezTo>
                <a:cubicBezTo>
                  <a:pt x="0" y="344"/>
                  <a:pt x="216" y="112"/>
                  <a:pt x="448" y="56"/>
                </a:cubicBezTo>
                <a:cubicBezTo>
                  <a:pt x="680" y="0"/>
                  <a:pt x="1236" y="28"/>
                  <a:pt x="1792" y="5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property of D flip-flop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15433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434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</a:p>
          </p:txBody>
        </p:sp>
        <p:sp>
          <p:nvSpPr>
            <p:cNvPr id="15435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436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Q</a:t>
              </a:r>
            </a:p>
          </p:txBody>
        </p:sp>
        <p:sp>
          <p:nvSpPr>
            <p:cNvPr id="15437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8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9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40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41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</a:t>
              </a:r>
            </a:p>
          </p:txBody>
        </p:sp>
        <p:sp>
          <p:nvSpPr>
            <p:cNvPr id="15442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</a:t>
              </a:r>
            </a:p>
          </p:txBody>
        </p:sp>
        <p:sp>
          <p:nvSpPr>
            <p:cNvPr id="15443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clk</a:t>
              </a:r>
            </a:p>
          </p:txBody>
        </p:sp>
      </p:grpSp>
      <p:grpSp>
        <p:nvGrpSpPr>
          <p:cNvPr id="15364" name="Group 15"/>
          <p:cNvGrpSpPr>
            <a:grpSpLocks/>
          </p:cNvGrpSpPr>
          <p:nvPr/>
        </p:nvGrpSpPr>
        <p:grpSpPr bwMode="auto">
          <a:xfrm>
            <a:off x="762000" y="3505200"/>
            <a:ext cx="8001000" cy="3146425"/>
            <a:chOff x="480" y="2208"/>
            <a:chExt cx="5040" cy="1982"/>
          </a:xfrm>
        </p:grpSpPr>
        <p:sp>
          <p:nvSpPr>
            <p:cNvPr id="15371" name="Text Box 16"/>
            <p:cNvSpPr txBox="1">
              <a:spLocks noChangeArrowheads="1"/>
            </p:cNvSpPr>
            <p:nvPr/>
          </p:nvSpPr>
          <p:spPr bwMode="auto">
            <a:xfrm>
              <a:off x="672" y="316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</a:t>
              </a:r>
            </a:p>
          </p:txBody>
        </p:sp>
        <p:sp>
          <p:nvSpPr>
            <p:cNvPr id="15372" name="Text Box 17"/>
            <p:cNvSpPr txBox="1">
              <a:spLocks noChangeArrowheads="1"/>
            </p:cNvSpPr>
            <p:nvPr/>
          </p:nvSpPr>
          <p:spPr bwMode="auto">
            <a:xfrm>
              <a:off x="480" y="3552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content</a:t>
              </a:r>
            </a:p>
          </p:txBody>
        </p:sp>
        <p:sp>
          <p:nvSpPr>
            <p:cNvPr id="15373" name="Text Box 18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Q</a:t>
              </a:r>
            </a:p>
          </p:txBody>
        </p:sp>
        <p:sp>
          <p:nvSpPr>
            <p:cNvPr id="15374" name="Line 1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Text Box 20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15376" name="Line 21"/>
            <p:cNvSpPr>
              <a:spLocks noChangeShapeType="1"/>
            </p:cNvSpPr>
            <p:nvPr/>
          </p:nvSpPr>
          <p:spPr bwMode="auto">
            <a:xfrm>
              <a:off x="1536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7" name="Text Box 22"/>
            <p:cNvSpPr txBox="1">
              <a:spLocks noChangeArrowheads="1"/>
            </p:cNvSpPr>
            <p:nvPr/>
          </p:nvSpPr>
          <p:spPr bwMode="auto">
            <a:xfrm>
              <a:off x="710" y="2727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clk</a:t>
              </a:r>
            </a:p>
          </p:txBody>
        </p:sp>
        <p:sp>
          <p:nvSpPr>
            <p:cNvPr id="15378" name="Line 23"/>
            <p:cNvSpPr>
              <a:spLocks noChangeShapeType="1"/>
            </p:cNvSpPr>
            <p:nvPr/>
          </p:nvSpPr>
          <p:spPr bwMode="auto">
            <a:xfrm>
              <a:off x="1104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79" name="Group 24"/>
            <p:cNvGrpSpPr>
              <a:grpSpLocks/>
            </p:cNvGrpSpPr>
            <p:nvPr/>
          </p:nvGrpSpPr>
          <p:grpSpPr bwMode="auto">
            <a:xfrm>
              <a:off x="1536" y="2592"/>
              <a:ext cx="672" cy="336"/>
              <a:chOff x="1536" y="2592"/>
              <a:chExt cx="672" cy="336"/>
            </a:xfrm>
          </p:grpSpPr>
          <p:sp>
            <p:nvSpPr>
              <p:cNvPr id="15430" name="Line 2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1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2" name="Line 2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80" name="Line 28"/>
            <p:cNvSpPr>
              <a:spLocks noChangeShapeType="1"/>
            </p:cNvSpPr>
            <p:nvPr/>
          </p:nvSpPr>
          <p:spPr bwMode="auto">
            <a:xfrm>
              <a:off x="2208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81" name="Group 29"/>
            <p:cNvGrpSpPr>
              <a:grpSpLocks/>
            </p:cNvGrpSpPr>
            <p:nvPr/>
          </p:nvGrpSpPr>
          <p:grpSpPr bwMode="auto">
            <a:xfrm>
              <a:off x="3120" y="2592"/>
              <a:ext cx="672" cy="336"/>
              <a:chOff x="1536" y="2592"/>
              <a:chExt cx="672" cy="336"/>
            </a:xfrm>
          </p:grpSpPr>
          <p:sp>
            <p:nvSpPr>
              <p:cNvPr id="15427" name="Line 30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8" name="Line 3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9" name="Line 32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82" name="Line 33"/>
            <p:cNvSpPr>
              <a:spLocks noChangeShapeType="1"/>
            </p:cNvSpPr>
            <p:nvPr/>
          </p:nvSpPr>
          <p:spPr bwMode="auto">
            <a:xfrm>
              <a:off x="3792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83" name="Group 34"/>
            <p:cNvGrpSpPr>
              <a:grpSpLocks/>
            </p:cNvGrpSpPr>
            <p:nvPr/>
          </p:nvGrpSpPr>
          <p:grpSpPr bwMode="auto">
            <a:xfrm>
              <a:off x="4704" y="2592"/>
              <a:ext cx="672" cy="336"/>
              <a:chOff x="1536" y="2592"/>
              <a:chExt cx="672" cy="336"/>
            </a:xfrm>
          </p:grpSpPr>
          <p:sp>
            <p:nvSpPr>
              <p:cNvPr id="15424" name="Line 3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5" name="Line 3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6" name="Line 3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84" name="Group 38"/>
            <p:cNvGrpSpPr>
              <a:grpSpLocks/>
            </p:cNvGrpSpPr>
            <p:nvPr/>
          </p:nvGrpSpPr>
          <p:grpSpPr bwMode="auto">
            <a:xfrm>
              <a:off x="1536" y="3072"/>
              <a:ext cx="1056" cy="288"/>
              <a:chOff x="1680" y="3072"/>
              <a:chExt cx="1056" cy="288"/>
            </a:xfrm>
          </p:grpSpPr>
          <p:sp>
            <p:nvSpPr>
              <p:cNvPr id="15416" name="Line 39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7" name="Line 40"/>
              <p:cNvSpPr>
                <a:spLocks noChangeShapeType="1"/>
              </p:cNvSpPr>
              <p:nvPr/>
            </p:nvSpPr>
            <p:spPr bwMode="auto">
              <a:xfrm flipV="1">
                <a:off x="1872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8" name="Line 41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9" name="Line 42"/>
              <p:cNvSpPr>
                <a:spLocks noChangeShapeType="1"/>
              </p:cNvSpPr>
              <p:nvPr/>
            </p:nvSpPr>
            <p:spPr bwMode="auto">
              <a:xfrm>
                <a:off x="230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0" name="Line 43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1" name="Line 44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2" name="Line 45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3" name="Line 46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85" name="Line 47"/>
            <p:cNvSpPr>
              <a:spLocks noChangeShapeType="1"/>
            </p:cNvSpPr>
            <p:nvPr/>
          </p:nvSpPr>
          <p:spPr bwMode="auto">
            <a:xfrm>
              <a:off x="110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6" name="Line 48"/>
            <p:cNvSpPr>
              <a:spLocks noChangeShapeType="1"/>
            </p:cNvSpPr>
            <p:nvPr/>
          </p:nvSpPr>
          <p:spPr bwMode="auto">
            <a:xfrm>
              <a:off x="153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7" name="Line 49"/>
            <p:cNvSpPr>
              <a:spLocks noChangeShapeType="1"/>
            </p:cNvSpPr>
            <p:nvPr/>
          </p:nvSpPr>
          <p:spPr bwMode="auto">
            <a:xfrm>
              <a:off x="2592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8" name="Line 50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9" name="Line 51"/>
            <p:cNvSpPr>
              <a:spLocks noChangeShapeType="1"/>
            </p:cNvSpPr>
            <p:nvPr/>
          </p:nvSpPr>
          <p:spPr bwMode="auto">
            <a:xfrm>
              <a:off x="3408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0" name="Line 52"/>
            <p:cNvSpPr>
              <a:spLocks noChangeShapeType="1"/>
            </p:cNvSpPr>
            <p:nvPr/>
          </p:nvSpPr>
          <p:spPr bwMode="auto">
            <a:xfrm>
              <a:off x="364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1" name="Line 53"/>
            <p:cNvSpPr>
              <a:spLocks noChangeShapeType="1"/>
            </p:cNvSpPr>
            <p:nvPr/>
          </p:nvSpPr>
          <p:spPr bwMode="auto">
            <a:xfrm>
              <a:off x="364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2" name="Line 54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3" name="Line 55"/>
            <p:cNvSpPr>
              <a:spLocks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4" name="Line 56"/>
            <p:cNvSpPr>
              <a:spLocks noChangeShapeType="1"/>
            </p:cNvSpPr>
            <p:nvPr/>
          </p:nvSpPr>
          <p:spPr bwMode="auto">
            <a:xfrm>
              <a:off x="4080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5" name="Line 57"/>
            <p:cNvSpPr>
              <a:spLocks noChangeShapeType="1"/>
            </p:cNvSpPr>
            <p:nvPr/>
          </p:nvSpPr>
          <p:spPr bwMode="auto">
            <a:xfrm>
              <a:off x="4080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6" name="Line 58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7" name="Line 59"/>
            <p:cNvSpPr>
              <a:spLocks noChangeShapeType="1"/>
            </p:cNvSpPr>
            <p:nvPr/>
          </p:nvSpPr>
          <p:spPr bwMode="auto">
            <a:xfrm>
              <a:off x="422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8" name="Line 60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9" name="Line 61"/>
            <p:cNvSpPr>
              <a:spLocks noChangeShapeType="1"/>
            </p:cNvSpPr>
            <p:nvPr/>
          </p:nvSpPr>
          <p:spPr bwMode="auto">
            <a:xfrm>
              <a:off x="4896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0" name="Line 62"/>
            <p:cNvSpPr>
              <a:spLocks noChangeShapeType="1"/>
            </p:cNvSpPr>
            <p:nvPr/>
          </p:nvSpPr>
          <p:spPr bwMode="auto">
            <a:xfrm>
              <a:off x="3120" y="2784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" name="Line 63"/>
            <p:cNvSpPr>
              <a:spLocks noChangeShapeType="1"/>
            </p:cNvSpPr>
            <p:nvPr/>
          </p:nvSpPr>
          <p:spPr bwMode="auto">
            <a:xfrm>
              <a:off x="4704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2" name="Line 64"/>
            <p:cNvSpPr>
              <a:spLocks noChangeShapeType="1"/>
            </p:cNvSpPr>
            <p:nvPr/>
          </p:nvSpPr>
          <p:spPr bwMode="auto">
            <a:xfrm>
              <a:off x="1056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3" name="Line 65"/>
            <p:cNvSpPr>
              <a:spLocks noChangeShapeType="1"/>
            </p:cNvSpPr>
            <p:nvPr/>
          </p:nvSpPr>
          <p:spPr bwMode="auto">
            <a:xfrm flipV="1">
              <a:off x="153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4" name="Line 66"/>
            <p:cNvSpPr>
              <a:spLocks noChangeShapeType="1"/>
            </p:cNvSpPr>
            <p:nvPr/>
          </p:nvSpPr>
          <p:spPr bwMode="auto">
            <a:xfrm>
              <a:off x="1536" y="35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5" name="Line 67"/>
            <p:cNvSpPr>
              <a:spLocks noChangeShapeType="1"/>
            </p:cNvSpPr>
            <p:nvPr/>
          </p:nvSpPr>
          <p:spPr bwMode="auto">
            <a:xfrm>
              <a:off x="3120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Line 68"/>
            <p:cNvSpPr>
              <a:spLocks noChangeShapeType="1"/>
            </p:cNvSpPr>
            <p:nvPr/>
          </p:nvSpPr>
          <p:spPr bwMode="auto">
            <a:xfrm>
              <a:off x="3120" y="37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Line 69"/>
            <p:cNvSpPr>
              <a:spLocks noChangeShapeType="1"/>
            </p:cNvSpPr>
            <p:nvPr/>
          </p:nvSpPr>
          <p:spPr bwMode="auto">
            <a:xfrm flipV="1">
              <a:off x="4704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8" name="Line 70"/>
            <p:cNvSpPr>
              <a:spLocks noChangeShapeType="1"/>
            </p:cNvSpPr>
            <p:nvPr/>
          </p:nvSpPr>
          <p:spPr bwMode="auto">
            <a:xfrm>
              <a:off x="4704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9" name="Line 71"/>
            <p:cNvSpPr>
              <a:spLocks noChangeShapeType="1"/>
            </p:cNvSpPr>
            <p:nvPr/>
          </p:nvSpPr>
          <p:spPr bwMode="auto">
            <a:xfrm>
              <a:off x="1056" y="41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0" name="Line 72"/>
            <p:cNvSpPr>
              <a:spLocks noChangeShapeType="1"/>
            </p:cNvSpPr>
            <p:nvPr/>
          </p:nvSpPr>
          <p:spPr bwMode="auto">
            <a:xfrm flipV="1">
              <a:off x="153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1" name="Line 73"/>
            <p:cNvSpPr>
              <a:spLocks noChangeShapeType="1"/>
            </p:cNvSpPr>
            <p:nvPr/>
          </p:nvSpPr>
          <p:spPr bwMode="auto">
            <a:xfrm>
              <a:off x="1536" y="3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2" name="Line 74"/>
            <p:cNvSpPr>
              <a:spLocks noChangeShapeType="1"/>
            </p:cNvSpPr>
            <p:nvPr/>
          </p:nvSpPr>
          <p:spPr bwMode="auto">
            <a:xfrm>
              <a:off x="3120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3" name="Line 75"/>
            <p:cNvSpPr>
              <a:spLocks noChangeShapeType="1"/>
            </p:cNvSpPr>
            <p:nvPr/>
          </p:nvSpPr>
          <p:spPr bwMode="auto">
            <a:xfrm>
              <a:off x="3120" y="41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4" name="Line 76"/>
            <p:cNvSpPr>
              <a:spLocks noChangeShapeType="1"/>
            </p:cNvSpPr>
            <p:nvPr/>
          </p:nvSpPr>
          <p:spPr bwMode="auto">
            <a:xfrm flipV="1">
              <a:off x="4704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5" name="Line 77"/>
            <p:cNvSpPr>
              <a:spLocks noChangeShapeType="1"/>
            </p:cNvSpPr>
            <p:nvPr/>
          </p:nvSpPr>
          <p:spPr bwMode="auto">
            <a:xfrm>
              <a:off x="470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5" name="Text Box 78"/>
          <p:cNvSpPr txBox="1">
            <a:spLocks noChangeArrowheads="1"/>
          </p:cNvSpPr>
          <p:nvPr/>
        </p:nvSpPr>
        <p:spPr bwMode="auto">
          <a:xfrm>
            <a:off x="44958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5366" name="Text Box 79"/>
          <p:cNvSpPr txBox="1">
            <a:spLocks noChangeArrowheads="1"/>
          </p:cNvSpPr>
          <p:nvPr/>
        </p:nvSpPr>
        <p:spPr bwMode="auto">
          <a:xfrm>
            <a:off x="51816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5367" name="Line 80"/>
          <p:cNvSpPr>
            <a:spLocks noChangeShapeType="1"/>
          </p:cNvSpPr>
          <p:nvPr/>
        </p:nvSpPr>
        <p:spPr bwMode="auto">
          <a:xfrm>
            <a:off x="4800600" y="5181600"/>
            <a:ext cx="3810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8" name="AutoShape 81"/>
          <p:cNvSpPr>
            <a:spLocks noChangeArrowheads="1"/>
          </p:cNvSpPr>
          <p:nvPr/>
        </p:nvSpPr>
        <p:spPr bwMode="auto">
          <a:xfrm>
            <a:off x="5029200" y="3276600"/>
            <a:ext cx="2895600" cy="990600"/>
          </a:xfrm>
          <a:prstGeom prst="wedgeRoundRectCallout">
            <a:avLst>
              <a:gd name="adj1" fmla="val -57403"/>
              <a:gd name="adj2" fmla="val 113944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only the last 0 before clock trigger been memorized</a:t>
            </a:r>
          </a:p>
        </p:txBody>
      </p:sp>
      <p:sp>
        <p:nvSpPr>
          <p:cNvPr id="15369" name="AutoShape 82"/>
          <p:cNvSpPr>
            <a:spLocks noChangeArrowheads="1"/>
          </p:cNvSpPr>
          <p:nvPr/>
        </p:nvSpPr>
        <p:spPr bwMode="auto">
          <a:xfrm>
            <a:off x="2209800" y="4724400"/>
            <a:ext cx="21336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70" name="AutoShape 83"/>
          <p:cNvSpPr>
            <a:spLocks noChangeArrowheads="1"/>
          </p:cNvSpPr>
          <p:nvPr/>
        </p:nvSpPr>
        <p:spPr bwMode="auto">
          <a:xfrm>
            <a:off x="533400" y="3048000"/>
            <a:ext cx="2057400" cy="762000"/>
          </a:xfrm>
          <a:prstGeom prst="wedgeRoundRectCallout">
            <a:avLst>
              <a:gd name="adj1" fmla="val 64815"/>
              <a:gd name="adj2" fmla="val 155625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the unstable input signals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Question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What’s the maximum </a:t>
            </a:r>
            <a:r>
              <a:rPr lang="en-US" altLang="zh-TW" sz="2800" smtClean="0">
                <a:solidFill>
                  <a:schemeClr val="hlink"/>
                </a:solidFill>
              </a:rPr>
              <a:t>one-step</a:t>
            </a:r>
            <a:r>
              <a:rPr lang="en-US" altLang="zh-TW" sz="2800" smtClean="0"/>
              <a:t> computation time?</a:t>
            </a:r>
          </a:p>
        </p:txBody>
      </p:sp>
      <p:grpSp>
        <p:nvGrpSpPr>
          <p:cNvPr id="4102" name="Group 4"/>
          <p:cNvGrpSpPr>
            <a:grpSpLocks/>
          </p:cNvGrpSpPr>
          <p:nvPr/>
        </p:nvGrpSpPr>
        <p:grpSpPr bwMode="auto">
          <a:xfrm>
            <a:off x="3276600" y="4419600"/>
            <a:ext cx="5029200" cy="960438"/>
            <a:chOff x="864" y="1767"/>
            <a:chExt cx="3168" cy="605"/>
          </a:xfrm>
        </p:grpSpPr>
        <p:grpSp>
          <p:nvGrpSpPr>
            <p:cNvPr id="4123" name="Group 5"/>
            <p:cNvGrpSpPr>
              <a:grpSpLocks/>
            </p:cNvGrpSpPr>
            <p:nvPr/>
          </p:nvGrpSpPr>
          <p:grpSpPr bwMode="auto">
            <a:xfrm>
              <a:off x="1296" y="2016"/>
              <a:ext cx="2736" cy="288"/>
              <a:chOff x="1296" y="2016"/>
              <a:chExt cx="2736" cy="288"/>
            </a:xfrm>
          </p:grpSpPr>
          <p:sp>
            <p:nvSpPr>
              <p:cNvPr id="4127" name="Line 6"/>
              <p:cNvSpPr>
                <a:spLocks noChangeShapeType="1"/>
              </p:cNvSpPr>
              <p:nvPr/>
            </p:nvSpPr>
            <p:spPr bwMode="auto">
              <a:xfrm>
                <a:off x="1296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128" name="Group 7"/>
              <p:cNvGrpSpPr>
                <a:grpSpLocks/>
              </p:cNvGrpSpPr>
              <p:nvPr/>
            </p:nvGrpSpPr>
            <p:grpSpPr bwMode="auto">
              <a:xfrm>
                <a:off x="1584" y="2016"/>
                <a:ext cx="816" cy="288"/>
                <a:chOff x="1584" y="1920"/>
                <a:chExt cx="816" cy="288"/>
              </a:xfrm>
            </p:grpSpPr>
            <p:sp>
              <p:nvSpPr>
                <p:cNvPr id="413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40" name="Line 9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4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42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129" name="Group 12"/>
              <p:cNvGrpSpPr>
                <a:grpSpLocks/>
              </p:cNvGrpSpPr>
              <p:nvPr/>
            </p:nvGrpSpPr>
            <p:grpSpPr bwMode="auto">
              <a:xfrm>
                <a:off x="2400" y="2016"/>
                <a:ext cx="816" cy="288"/>
                <a:chOff x="1584" y="1920"/>
                <a:chExt cx="816" cy="288"/>
              </a:xfrm>
            </p:grpSpPr>
            <p:sp>
              <p:nvSpPr>
                <p:cNvPr id="413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6" name="Line 14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8" name="Line 16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130" name="Group 17"/>
              <p:cNvGrpSpPr>
                <a:grpSpLocks/>
              </p:cNvGrpSpPr>
              <p:nvPr/>
            </p:nvGrpSpPr>
            <p:grpSpPr bwMode="auto">
              <a:xfrm>
                <a:off x="3216" y="2016"/>
                <a:ext cx="816" cy="288"/>
                <a:chOff x="1584" y="1920"/>
                <a:chExt cx="816" cy="288"/>
              </a:xfrm>
            </p:grpSpPr>
            <p:sp>
              <p:nvSpPr>
                <p:cNvPr id="413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2" name="Line 19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4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4124" name="Text Box 22"/>
            <p:cNvSpPr txBox="1">
              <a:spLocks noChangeArrowheads="1"/>
            </p:cNvSpPr>
            <p:nvPr/>
          </p:nvSpPr>
          <p:spPr bwMode="auto">
            <a:xfrm>
              <a:off x="864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4125" name="Line 23"/>
            <p:cNvSpPr>
              <a:spLocks noChangeShapeType="1"/>
            </p:cNvSpPr>
            <p:nvPr/>
          </p:nvSpPr>
          <p:spPr bwMode="auto">
            <a:xfrm>
              <a:off x="2160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26" name="Text Box 24"/>
            <p:cNvSpPr txBox="1">
              <a:spLocks noChangeArrowheads="1"/>
            </p:cNvSpPr>
            <p:nvPr/>
          </p:nvSpPr>
          <p:spPr bwMode="auto">
            <a:xfrm>
              <a:off x="2390" y="1767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</p:grpSp>
      <p:grpSp>
        <p:nvGrpSpPr>
          <p:cNvPr id="4103" name="Group 25"/>
          <p:cNvGrpSpPr>
            <a:grpSpLocks/>
          </p:cNvGrpSpPr>
          <p:nvPr/>
        </p:nvGrpSpPr>
        <p:grpSpPr bwMode="auto">
          <a:xfrm>
            <a:off x="609600" y="3124200"/>
            <a:ext cx="4953000" cy="1708150"/>
            <a:chOff x="384" y="1824"/>
            <a:chExt cx="3120" cy="1076"/>
          </a:xfrm>
        </p:grpSpPr>
        <p:pic>
          <p:nvPicPr>
            <p:cNvPr id="4115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824"/>
              <a:ext cx="3120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16" name="Group 27"/>
            <p:cNvGrpSpPr>
              <a:grpSpLocks/>
            </p:cNvGrpSpPr>
            <p:nvPr/>
          </p:nvGrpSpPr>
          <p:grpSpPr bwMode="auto">
            <a:xfrm>
              <a:off x="2448" y="2496"/>
              <a:ext cx="394" cy="404"/>
              <a:chOff x="2544" y="2448"/>
              <a:chExt cx="394" cy="404"/>
            </a:xfrm>
          </p:grpSpPr>
          <p:sp>
            <p:nvSpPr>
              <p:cNvPr id="4121" name="Line 28"/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2" name="Text Box 29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  <p:sp>
          <p:nvSpPr>
            <p:cNvPr id="4117" name="Text Box 30"/>
            <p:cNvSpPr txBox="1">
              <a:spLocks noChangeArrowheads="1"/>
            </p:cNvSpPr>
            <p:nvPr/>
          </p:nvSpPr>
          <p:spPr bwMode="auto">
            <a:xfrm>
              <a:off x="2880" y="206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4118" name="Text Box 31"/>
            <p:cNvSpPr txBox="1">
              <a:spLocks noChangeArrowheads="1"/>
            </p:cNvSpPr>
            <p:nvPr/>
          </p:nvSpPr>
          <p:spPr bwMode="auto">
            <a:xfrm>
              <a:off x="2016" y="23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4119" name="Oval 32"/>
            <p:cNvSpPr>
              <a:spLocks noChangeArrowheads="1"/>
            </p:cNvSpPr>
            <p:nvPr/>
          </p:nvSpPr>
          <p:spPr bwMode="auto">
            <a:xfrm>
              <a:off x="2928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20" name="Oval 33"/>
            <p:cNvSpPr>
              <a:spLocks noChangeArrowheads="1"/>
            </p:cNvSpPr>
            <p:nvPr/>
          </p:nvSpPr>
          <p:spPr bwMode="auto">
            <a:xfrm>
              <a:off x="2112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aphicFrame>
        <p:nvGraphicFramePr>
          <p:cNvPr id="4098" name="Object 34"/>
          <p:cNvGraphicFramePr>
            <a:graphicFrameLocks noChangeAspect="1"/>
          </p:cNvGraphicFramePr>
          <p:nvPr/>
        </p:nvGraphicFramePr>
        <p:xfrm>
          <a:off x="2209800" y="2590800"/>
          <a:ext cx="4953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方程式" r:id="rId4" imgW="2057400" imgH="203040" progId="Equation.3">
                  <p:embed/>
                </p:oleObj>
              </mc:Choice>
              <mc:Fallback>
                <p:oleObj name="方程式" r:id="rId4" imgW="2057400" imgH="203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49530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35"/>
          <p:cNvSpPr txBox="1">
            <a:spLocks noChangeArrowheads="1"/>
          </p:cNvSpPr>
          <p:nvPr/>
        </p:nvSpPr>
        <p:spPr bwMode="auto">
          <a:xfrm>
            <a:off x="2879725" y="55483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4105" name="AutoShape 36"/>
          <p:cNvSpPr>
            <a:spLocks noChangeArrowheads="1"/>
          </p:cNvSpPr>
          <p:nvPr/>
        </p:nvSpPr>
        <p:spPr bwMode="auto">
          <a:xfrm>
            <a:off x="4572000" y="5562600"/>
            <a:ext cx="11430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stable</a:t>
            </a:r>
          </a:p>
        </p:txBody>
      </p:sp>
      <p:sp>
        <p:nvSpPr>
          <p:cNvPr id="4106" name="Text Box 37"/>
          <p:cNvSpPr txBox="1">
            <a:spLocks noChangeArrowheads="1"/>
          </p:cNvSpPr>
          <p:nvPr/>
        </p:nvSpPr>
        <p:spPr bwMode="auto">
          <a:xfrm>
            <a:off x="2895600" y="60198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4107" name="AutoShape 38"/>
          <p:cNvSpPr>
            <a:spLocks noChangeArrowheads="1"/>
          </p:cNvSpPr>
          <p:nvPr/>
        </p:nvSpPr>
        <p:spPr bwMode="auto">
          <a:xfrm>
            <a:off x="5334000" y="6019800"/>
            <a:ext cx="3810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stable</a:t>
            </a:r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419600" y="5181600"/>
            <a:ext cx="1295400" cy="1447800"/>
            <a:chOff x="2784" y="3264"/>
            <a:chExt cx="816" cy="912"/>
          </a:xfrm>
        </p:grpSpPr>
        <p:sp>
          <p:nvSpPr>
            <p:cNvPr id="4113" name="Line 40"/>
            <p:cNvSpPr>
              <a:spLocks noChangeShapeType="1"/>
            </p:cNvSpPr>
            <p:nvPr/>
          </p:nvSpPr>
          <p:spPr bwMode="auto">
            <a:xfrm>
              <a:off x="2784" y="3312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4" name="Line 41"/>
            <p:cNvSpPr>
              <a:spLocks noChangeShapeType="1"/>
            </p:cNvSpPr>
            <p:nvPr/>
          </p:nvSpPr>
          <p:spPr bwMode="auto">
            <a:xfrm>
              <a:off x="3600" y="3264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4572000" y="5867400"/>
            <a:ext cx="884238" cy="773113"/>
            <a:chOff x="2880" y="3696"/>
            <a:chExt cx="557" cy="487"/>
          </a:xfrm>
        </p:grpSpPr>
        <p:sp>
          <p:nvSpPr>
            <p:cNvPr id="4110" name="Line 43"/>
            <p:cNvSpPr>
              <a:spLocks noChangeShapeType="1"/>
            </p:cNvSpPr>
            <p:nvPr/>
          </p:nvSpPr>
          <p:spPr bwMode="auto">
            <a:xfrm>
              <a:off x="2880" y="369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1" name="Line 44"/>
            <p:cNvSpPr>
              <a:spLocks noChangeShapeType="1"/>
            </p:cNvSpPr>
            <p:nvPr/>
          </p:nvSpPr>
          <p:spPr bwMode="auto">
            <a:xfrm>
              <a:off x="3360" y="369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2" name="Line 45"/>
            <p:cNvSpPr>
              <a:spLocks noChangeShapeType="1"/>
            </p:cNvSpPr>
            <p:nvPr/>
          </p:nvSpPr>
          <p:spPr bwMode="auto">
            <a:xfrm>
              <a:off x="2880" y="38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4099" name="Object 46"/>
            <p:cNvGraphicFramePr>
              <a:graphicFrameLocks noChangeAspect="1"/>
            </p:cNvGraphicFramePr>
            <p:nvPr/>
          </p:nvGraphicFramePr>
          <p:xfrm>
            <a:off x="2880" y="4032"/>
            <a:ext cx="55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方程式" r:id="rId6" imgW="749160" imgH="203040" progId="Equation.3">
                    <p:embed/>
                  </p:oleObj>
                </mc:Choice>
                <mc:Fallback>
                  <p:oleObj name="方程式" r:id="rId6" imgW="749160" imgH="2030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4032"/>
                          <a:ext cx="55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Example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Description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32712" cy="1182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find the maximum clock frequency (minimum clock period time) of the circuit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4114800"/>
            <a:ext cx="3581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delay of AND-gate: </a:t>
            </a:r>
            <a:r>
              <a:rPr lang="en-US" altLang="zh-TW" sz="2400" smtClean="0">
                <a:solidFill>
                  <a:schemeClr val="folHlink"/>
                </a:solidFill>
              </a:rPr>
              <a:t>3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delay of OR-gate: </a:t>
            </a:r>
            <a:r>
              <a:rPr lang="en-US" altLang="zh-TW" sz="2400" smtClean="0">
                <a:solidFill>
                  <a:schemeClr val="folHlink"/>
                </a:solidFill>
              </a:rPr>
              <a:t>4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setup time of D-FF: </a:t>
            </a:r>
            <a:r>
              <a:rPr lang="en-US" altLang="zh-TW" sz="2400" smtClean="0">
                <a:solidFill>
                  <a:schemeClr val="folHlink"/>
                </a:solidFill>
              </a:rPr>
              <a:t>2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clock-to-output time of D-FF: </a:t>
            </a:r>
            <a:r>
              <a:rPr lang="en-US" altLang="zh-TW" sz="2400" smtClean="0">
                <a:solidFill>
                  <a:schemeClr val="folHlink"/>
                </a:solidFill>
              </a:rPr>
              <a:t>1 ns</a:t>
            </a:r>
          </a:p>
        </p:txBody>
      </p:sp>
      <p:pic>
        <p:nvPicPr>
          <p:cNvPr id="17413" name="Picture 4" descr="sample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50292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Delay of a gate</a:t>
            </a:r>
          </a:p>
        </p:txBody>
      </p:sp>
      <p:pic>
        <p:nvPicPr>
          <p:cNvPr id="18435" name="Picture 4" descr="delay_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8006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Delay for a flip-flop</a:t>
            </a:r>
          </a:p>
        </p:txBody>
      </p:sp>
      <p:pic>
        <p:nvPicPr>
          <p:cNvPr id="19459" name="Picture 4" descr="setup_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16280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Description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32712" cy="1182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find the maximum clock frequency (minimum clock period time) of the circuit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4114800"/>
            <a:ext cx="3581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delay of AND-gate: </a:t>
            </a:r>
            <a:r>
              <a:rPr lang="en-US" altLang="zh-TW" sz="2400" smtClean="0">
                <a:solidFill>
                  <a:schemeClr val="folHlink"/>
                </a:solidFill>
              </a:rPr>
              <a:t>3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delay of OR-gate: </a:t>
            </a:r>
            <a:r>
              <a:rPr lang="en-US" altLang="zh-TW" sz="2400" smtClean="0">
                <a:solidFill>
                  <a:schemeClr val="folHlink"/>
                </a:solidFill>
              </a:rPr>
              <a:t>4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setup time of D-FF: </a:t>
            </a:r>
            <a:r>
              <a:rPr lang="en-US" altLang="zh-TW" sz="2400" smtClean="0">
                <a:solidFill>
                  <a:schemeClr val="folHlink"/>
                </a:solidFill>
              </a:rPr>
              <a:t>2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clock-to-output time of D-FF: </a:t>
            </a:r>
            <a:r>
              <a:rPr lang="en-US" altLang="zh-TW" sz="2400" smtClean="0">
                <a:solidFill>
                  <a:schemeClr val="folHlink"/>
                </a:solidFill>
              </a:rPr>
              <a:t>1 ns</a:t>
            </a:r>
          </a:p>
        </p:txBody>
      </p:sp>
      <p:pic>
        <p:nvPicPr>
          <p:cNvPr id="20485" name="Picture 5" descr="sample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50292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method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start from the outputs of D-FFs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mark critical points in the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find-out signal stable time for each point</a:t>
            </a:r>
          </a:p>
        </p:txBody>
      </p:sp>
      <p:pic>
        <p:nvPicPr>
          <p:cNvPr id="21508" name="Picture 4" descr="sample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6248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276600" y="3276600"/>
            <a:ext cx="2784475" cy="2303463"/>
            <a:chOff x="2054" y="2064"/>
            <a:chExt cx="1754" cy="1451"/>
          </a:xfrm>
        </p:grpSpPr>
        <p:sp>
          <p:nvSpPr>
            <p:cNvPr id="21510" name="Oval 5"/>
            <p:cNvSpPr>
              <a:spLocks noChangeArrowheads="1"/>
            </p:cNvSpPr>
            <p:nvPr/>
          </p:nvSpPr>
          <p:spPr bwMode="auto">
            <a:xfrm>
              <a:off x="3648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1" name="Oval 6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2160" y="321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3" name="Oval 8"/>
            <p:cNvSpPr>
              <a:spLocks noChangeArrowheads="1"/>
            </p:cNvSpPr>
            <p:nvPr/>
          </p:nvSpPr>
          <p:spPr bwMode="auto">
            <a:xfrm>
              <a:off x="2880" y="268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4" name="Oval 9"/>
            <p:cNvSpPr>
              <a:spLocks noChangeArrowheads="1"/>
            </p:cNvSpPr>
            <p:nvPr/>
          </p:nvSpPr>
          <p:spPr bwMode="auto">
            <a:xfrm>
              <a:off x="3600" y="25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3600" y="20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2054" y="239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2102" y="3303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2822" y="277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3542" y="2679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533400"/>
            <a:ext cx="3922713" cy="1335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AND-gate: </a:t>
            </a:r>
            <a:r>
              <a:rPr lang="en-US" altLang="zh-TW" sz="1800" smtClean="0">
                <a:solidFill>
                  <a:schemeClr val="folHlink"/>
                </a:solidFill>
              </a:rPr>
              <a:t>3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OR-gate: </a:t>
            </a:r>
            <a:r>
              <a:rPr lang="en-US" altLang="zh-TW" sz="1800" smtClean="0">
                <a:solidFill>
                  <a:schemeClr val="folHlink"/>
                </a:solidFill>
              </a:rPr>
              <a:t>4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setup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2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clock-to-output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1 ns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22532" name="Group 19"/>
          <p:cNvGrpSpPr>
            <a:grpSpLocks/>
          </p:cNvGrpSpPr>
          <p:nvPr/>
        </p:nvGrpSpPr>
        <p:grpSpPr bwMode="auto">
          <a:xfrm>
            <a:off x="1295400" y="2362200"/>
            <a:ext cx="6248400" cy="2962275"/>
            <a:chOff x="816" y="1488"/>
            <a:chExt cx="3936" cy="1866"/>
          </a:xfrm>
        </p:grpSpPr>
        <p:pic>
          <p:nvPicPr>
            <p:cNvPr id="22538" name="Picture 4" descr="sampl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776"/>
              <a:ext cx="3936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539" name="Group 18"/>
            <p:cNvGrpSpPr>
              <a:grpSpLocks/>
            </p:cNvGrpSpPr>
            <p:nvPr/>
          </p:nvGrpSpPr>
          <p:grpSpPr bwMode="auto">
            <a:xfrm>
              <a:off x="2016" y="1488"/>
              <a:ext cx="1754" cy="1451"/>
              <a:chOff x="2016" y="1488"/>
              <a:chExt cx="1754" cy="1451"/>
            </a:xfrm>
          </p:grpSpPr>
          <p:sp>
            <p:nvSpPr>
              <p:cNvPr id="22540" name="Oval 6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541" name="Oval 7"/>
              <p:cNvSpPr>
                <a:spLocks noChangeArrowheads="1"/>
              </p:cNvSpPr>
              <p:nvPr/>
            </p:nvSpPr>
            <p:spPr bwMode="auto">
              <a:xfrm>
                <a:off x="2074" y="2064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542" name="Oval 8"/>
              <p:cNvSpPr>
                <a:spLocks noChangeArrowheads="1"/>
              </p:cNvSpPr>
              <p:nvPr/>
            </p:nvSpPr>
            <p:spPr bwMode="auto">
              <a:xfrm>
                <a:off x="2122" y="2640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543" name="Oval 9"/>
              <p:cNvSpPr>
                <a:spLocks noChangeArrowheads="1"/>
              </p:cNvSpPr>
              <p:nvPr/>
            </p:nvSpPr>
            <p:spPr bwMode="auto">
              <a:xfrm>
                <a:off x="2842" y="2112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544" name="Oval 10"/>
              <p:cNvSpPr>
                <a:spLocks noChangeArrowheads="1"/>
              </p:cNvSpPr>
              <p:nvPr/>
            </p:nvSpPr>
            <p:spPr bwMode="auto">
              <a:xfrm>
                <a:off x="3562" y="201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545" name="Text Box 11"/>
              <p:cNvSpPr txBox="1">
                <a:spLocks noChangeArrowheads="1"/>
              </p:cNvSpPr>
              <p:nvPr/>
            </p:nvSpPr>
            <p:spPr bwMode="auto">
              <a:xfrm>
                <a:off x="3562" y="148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22546" name="Text Box 12"/>
              <p:cNvSpPr txBox="1">
                <a:spLocks noChangeArrowheads="1"/>
              </p:cNvSpPr>
              <p:nvPr/>
            </p:nvSpPr>
            <p:spPr bwMode="auto">
              <a:xfrm>
                <a:off x="2016" y="1815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22547" name="Text Box 13"/>
              <p:cNvSpPr txBox="1">
                <a:spLocks noChangeArrowheads="1"/>
              </p:cNvSpPr>
              <p:nvPr/>
            </p:nvSpPr>
            <p:spPr bwMode="auto">
              <a:xfrm>
                <a:off x="2064" y="2727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22548" name="Text Box 14"/>
              <p:cNvSpPr txBox="1">
                <a:spLocks noChangeArrowheads="1"/>
              </p:cNvSpPr>
              <p:nvPr/>
            </p:nvSpPr>
            <p:spPr bwMode="auto">
              <a:xfrm>
                <a:off x="2784" y="219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22549" name="Text Box 15"/>
              <p:cNvSpPr txBox="1">
                <a:spLocks noChangeArrowheads="1"/>
              </p:cNvSpPr>
              <p:nvPr/>
            </p:nvSpPr>
            <p:spPr bwMode="auto">
              <a:xfrm>
                <a:off x="3504" y="2103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E</a:t>
                </a:r>
              </a:p>
            </p:txBody>
          </p:sp>
        </p:grpSp>
      </p:grpSp>
      <p:sp>
        <p:nvSpPr>
          <p:cNvPr id="19473" name="AutoShape 17"/>
          <p:cNvSpPr>
            <a:spLocks noChangeArrowheads="1"/>
          </p:cNvSpPr>
          <p:nvPr/>
        </p:nvSpPr>
        <p:spPr bwMode="auto">
          <a:xfrm>
            <a:off x="4876800" y="1371600"/>
            <a:ext cx="3886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5867400" y="2667000"/>
            <a:ext cx="889000" cy="622300"/>
          </a:xfrm>
          <a:custGeom>
            <a:avLst/>
            <a:gdLst>
              <a:gd name="T0" fmla="*/ 1209674869 w 560"/>
              <a:gd name="T1" fmla="*/ 987901339 h 392"/>
              <a:gd name="T2" fmla="*/ 1209674869 w 560"/>
              <a:gd name="T3" fmla="*/ 141128756 h 392"/>
              <a:gd name="T4" fmla="*/ 0 w 560"/>
              <a:gd name="T5" fmla="*/ 141128756 h 392"/>
              <a:gd name="T6" fmla="*/ 0 60000 65536"/>
              <a:gd name="T7" fmla="*/ 0 60000 65536"/>
              <a:gd name="T8" fmla="*/ 0 60000 65536"/>
              <a:gd name="T9" fmla="*/ 0 w 560"/>
              <a:gd name="T10" fmla="*/ 0 h 392"/>
              <a:gd name="T11" fmla="*/ 560 w 560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0" h="392">
                <a:moveTo>
                  <a:pt x="480" y="392"/>
                </a:moveTo>
                <a:cubicBezTo>
                  <a:pt x="520" y="252"/>
                  <a:pt x="560" y="112"/>
                  <a:pt x="480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6156325" y="23002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1ns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3124200" y="254317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1ns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3200400" y="452437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1ns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animBg="1"/>
      <p:bldP spid="19476" grpId="0" animBg="1"/>
      <p:bldP spid="19477" grpId="0"/>
      <p:bldP spid="19478" grpId="0"/>
      <p:bldP spid="194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sequential circuit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folHlink"/>
                </a:solidFill>
              </a:rPr>
              <a:t>Sequential Circuit</a:t>
            </a:r>
            <a:r>
              <a:rPr lang="en-US" altLang="zh-TW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 digital circuit with </a:t>
            </a:r>
            <a:r>
              <a:rPr lang="en-US" altLang="zh-TW" sz="2000" dirty="0" smtClean="0">
                <a:solidFill>
                  <a:schemeClr val="hlink"/>
                </a:solidFill>
              </a:rPr>
              <a:t>storage element</a:t>
            </a:r>
            <a:r>
              <a:rPr lang="en-US" altLang="zh-TW" sz="2000" dirty="0" smtClean="0"/>
              <a:t> to </a:t>
            </a:r>
            <a:r>
              <a:rPr lang="en-US" altLang="zh-TW" sz="2000" dirty="0" smtClean="0">
                <a:solidFill>
                  <a:schemeClr val="hlink"/>
                </a:solidFill>
              </a:rPr>
              <a:t>memorize</a:t>
            </a:r>
            <a:r>
              <a:rPr lang="en-US" altLang="zh-TW" sz="2000" dirty="0" smtClean="0"/>
              <a:t> current </a:t>
            </a:r>
            <a:r>
              <a:rPr lang="en-US" altLang="zh-TW" sz="2000" dirty="0" smtClean="0">
                <a:solidFill>
                  <a:schemeClr val="hlink"/>
                </a:solidFill>
              </a:rPr>
              <a:t>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Figure 4-1: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the counter part -- </a:t>
            </a:r>
            <a:r>
              <a:rPr lang="en-US" altLang="zh-TW" sz="2400" dirty="0" smtClean="0">
                <a:solidFill>
                  <a:schemeClr val="folHlink"/>
                </a:solidFill>
              </a:rPr>
              <a:t>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 digital circuit without storage element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6096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533400"/>
            <a:ext cx="3922713" cy="1335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AND-gate: </a:t>
            </a:r>
            <a:r>
              <a:rPr lang="en-US" altLang="zh-TW" sz="1800" smtClean="0">
                <a:solidFill>
                  <a:schemeClr val="folHlink"/>
                </a:solidFill>
              </a:rPr>
              <a:t>3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OR-gate: </a:t>
            </a:r>
            <a:r>
              <a:rPr lang="en-US" altLang="zh-TW" sz="1800" smtClean="0">
                <a:solidFill>
                  <a:schemeClr val="folHlink"/>
                </a:solidFill>
              </a:rPr>
              <a:t>4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setup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2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clock-to-output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1 ns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295400" y="2362200"/>
            <a:ext cx="6248400" cy="2962275"/>
            <a:chOff x="816" y="1488"/>
            <a:chExt cx="3936" cy="1866"/>
          </a:xfrm>
        </p:grpSpPr>
        <p:pic>
          <p:nvPicPr>
            <p:cNvPr id="23562" name="Picture 5" descr="sampl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776"/>
              <a:ext cx="3936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3" name="Group 6"/>
            <p:cNvGrpSpPr>
              <a:grpSpLocks/>
            </p:cNvGrpSpPr>
            <p:nvPr/>
          </p:nvGrpSpPr>
          <p:grpSpPr bwMode="auto">
            <a:xfrm>
              <a:off x="2016" y="1488"/>
              <a:ext cx="1754" cy="1451"/>
              <a:chOff x="2016" y="1488"/>
              <a:chExt cx="1754" cy="1451"/>
            </a:xfrm>
          </p:grpSpPr>
          <p:sp>
            <p:nvSpPr>
              <p:cNvPr id="23564" name="Oval 7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565" name="Oval 8"/>
              <p:cNvSpPr>
                <a:spLocks noChangeArrowheads="1"/>
              </p:cNvSpPr>
              <p:nvPr/>
            </p:nvSpPr>
            <p:spPr bwMode="auto">
              <a:xfrm>
                <a:off x="2074" y="2064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566" name="Oval 9"/>
              <p:cNvSpPr>
                <a:spLocks noChangeArrowheads="1"/>
              </p:cNvSpPr>
              <p:nvPr/>
            </p:nvSpPr>
            <p:spPr bwMode="auto">
              <a:xfrm>
                <a:off x="2122" y="2640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567" name="Oval 10"/>
              <p:cNvSpPr>
                <a:spLocks noChangeArrowheads="1"/>
              </p:cNvSpPr>
              <p:nvPr/>
            </p:nvSpPr>
            <p:spPr bwMode="auto">
              <a:xfrm>
                <a:off x="2842" y="2112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568" name="Oval 11"/>
              <p:cNvSpPr>
                <a:spLocks noChangeArrowheads="1"/>
              </p:cNvSpPr>
              <p:nvPr/>
            </p:nvSpPr>
            <p:spPr bwMode="auto">
              <a:xfrm>
                <a:off x="3562" y="201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569" name="Text Box 12"/>
              <p:cNvSpPr txBox="1">
                <a:spLocks noChangeArrowheads="1"/>
              </p:cNvSpPr>
              <p:nvPr/>
            </p:nvSpPr>
            <p:spPr bwMode="auto">
              <a:xfrm>
                <a:off x="3562" y="148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23570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815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23571" name="Text Box 14"/>
              <p:cNvSpPr txBox="1">
                <a:spLocks noChangeArrowheads="1"/>
              </p:cNvSpPr>
              <p:nvPr/>
            </p:nvSpPr>
            <p:spPr bwMode="auto">
              <a:xfrm>
                <a:off x="2064" y="2727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23572" name="Text Box 15"/>
              <p:cNvSpPr txBox="1">
                <a:spLocks noChangeArrowheads="1"/>
              </p:cNvSpPr>
              <p:nvPr/>
            </p:nvSpPr>
            <p:spPr bwMode="auto">
              <a:xfrm>
                <a:off x="2784" y="219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23573" name="Text Box 16"/>
              <p:cNvSpPr txBox="1">
                <a:spLocks noChangeArrowheads="1"/>
              </p:cNvSpPr>
              <p:nvPr/>
            </p:nvSpPr>
            <p:spPr bwMode="auto">
              <a:xfrm>
                <a:off x="3504" y="2103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E</a:t>
                </a:r>
              </a:p>
            </p:txBody>
          </p:sp>
        </p:grpSp>
      </p:grp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4800600" y="762000"/>
            <a:ext cx="3886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8" name="Text Box 20"/>
          <p:cNvSpPr txBox="1">
            <a:spLocks noChangeArrowheads="1"/>
          </p:cNvSpPr>
          <p:nvPr/>
        </p:nvSpPr>
        <p:spPr bwMode="auto">
          <a:xfrm>
            <a:off x="3124200" y="254317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1ns</a:t>
            </a:r>
          </a:p>
        </p:txBody>
      </p:sp>
      <p:sp>
        <p:nvSpPr>
          <p:cNvPr id="23559" name="Text Box 21"/>
          <p:cNvSpPr txBox="1">
            <a:spLocks noChangeArrowheads="1"/>
          </p:cNvSpPr>
          <p:nvPr/>
        </p:nvSpPr>
        <p:spPr bwMode="auto">
          <a:xfrm>
            <a:off x="3200400" y="452437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1ns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191000" y="2895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5ns</a:t>
            </a:r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3886200" y="4038600"/>
            <a:ext cx="1600200" cy="533400"/>
          </a:xfrm>
          <a:prstGeom prst="wedgeRoundRectCallout">
            <a:avLst>
              <a:gd name="adj1" fmla="val -36310"/>
              <a:gd name="adj2" fmla="val -14672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4ns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7" grpId="0" animBg="1"/>
      <p:bldP spid="20502" grpId="0"/>
      <p:bldP spid="205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533400"/>
            <a:ext cx="3922713" cy="1335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AND-gate: </a:t>
            </a:r>
            <a:r>
              <a:rPr lang="en-US" altLang="zh-TW" sz="1800" smtClean="0">
                <a:solidFill>
                  <a:schemeClr val="folHlink"/>
                </a:solidFill>
              </a:rPr>
              <a:t>3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OR-gate: </a:t>
            </a:r>
            <a:r>
              <a:rPr lang="en-US" altLang="zh-TW" sz="1800" smtClean="0">
                <a:solidFill>
                  <a:schemeClr val="folHlink"/>
                </a:solidFill>
              </a:rPr>
              <a:t>4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setup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2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clock-to-output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1 ns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295400" y="2362200"/>
            <a:ext cx="6248400" cy="2962275"/>
            <a:chOff x="816" y="1488"/>
            <a:chExt cx="3936" cy="1866"/>
          </a:xfrm>
        </p:grpSpPr>
        <p:pic>
          <p:nvPicPr>
            <p:cNvPr id="24586" name="Picture 5" descr="sampl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776"/>
              <a:ext cx="3936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87" name="Group 6"/>
            <p:cNvGrpSpPr>
              <a:grpSpLocks/>
            </p:cNvGrpSpPr>
            <p:nvPr/>
          </p:nvGrpSpPr>
          <p:grpSpPr bwMode="auto">
            <a:xfrm>
              <a:off x="2016" y="1488"/>
              <a:ext cx="1754" cy="1451"/>
              <a:chOff x="2016" y="1488"/>
              <a:chExt cx="1754" cy="1451"/>
            </a:xfrm>
          </p:grpSpPr>
          <p:sp>
            <p:nvSpPr>
              <p:cNvPr id="24588" name="Oval 7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589" name="Oval 8"/>
              <p:cNvSpPr>
                <a:spLocks noChangeArrowheads="1"/>
              </p:cNvSpPr>
              <p:nvPr/>
            </p:nvSpPr>
            <p:spPr bwMode="auto">
              <a:xfrm>
                <a:off x="2074" y="2064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590" name="Oval 9"/>
              <p:cNvSpPr>
                <a:spLocks noChangeArrowheads="1"/>
              </p:cNvSpPr>
              <p:nvPr/>
            </p:nvSpPr>
            <p:spPr bwMode="auto">
              <a:xfrm>
                <a:off x="2122" y="2640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591" name="Oval 10"/>
              <p:cNvSpPr>
                <a:spLocks noChangeArrowheads="1"/>
              </p:cNvSpPr>
              <p:nvPr/>
            </p:nvSpPr>
            <p:spPr bwMode="auto">
              <a:xfrm>
                <a:off x="2842" y="2112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592" name="Oval 11"/>
              <p:cNvSpPr>
                <a:spLocks noChangeArrowheads="1"/>
              </p:cNvSpPr>
              <p:nvPr/>
            </p:nvSpPr>
            <p:spPr bwMode="auto">
              <a:xfrm>
                <a:off x="3562" y="201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593" name="Text Box 12"/>
              <p:cNvSpPr txBox="1">
                <a:spLocks noChangeArrowheads="1"/>
              </p:cNvSpPr>
              <p:nvPr/>
            </p:nvSpPr>
            <p:spPr bwMode="auto">
              <a:xfrm>
                <a:off x="3562" y="148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24594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815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24595" name="Text Box 14"/>
              <p:cNvSpPr txBox="1">
                <a:spLocks noChangeArrowheads="1"/>
              </p:cNvSpPr>
              <p:nvPr/>
            </p:nvSpPr>
            <p:spPr bwMode="auto">
              <a:xfrm>
                <a:off x="2064" y="2727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24596" name="Text Box 15"/>
              <p:cNvSpPr txBox="1">
                <a:spLocks noChangeArrowheads="1"/>
              </p:cNvSpPr>
              <p:nvPr/>
            </p:nvSpPr>
            <p:spPr bwMode="auto">
              <a:xfrm>
                <a:off x="2784" y="219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24597" name="Text Box 16"/>
              <p:cNvSpPr txBox="1">
                <a:spLocks noChangeArrowheads="1"/>
              </p:cNvSpPr>
              <p:nvPr/>
            </p:nvSpPr>
            <p:spPr bwMode="auto">
              <a:xfrm>
                <a:off x="3504" y="2103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E</a:t>
                </a:r>
              </a:p>
            </p:txBody>
          </p:sp>
        </p:grpSp>
      </p:grpSp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4724400" y="457200"/>
            <a:ext cx="3886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2" name="Text Box 18"/>
          <p:cNvSpPr txBox="1">
            <a:spLocks noChangeArrowheads="1"/>
          </p:cNvSpPr>
          <p:nvPr/>
        </p:nvSpPr>
        <p:spPr bwMode="auto">
          <a:xfrm>
            <a:off x="5486400" y="20574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1ns</a:t>
            </a:r>
          </a:p>
        </p:txBody>
      </p:sp>
      <p:sp>
        <p:nvSpPr>
          <p:cNvPr id="24583" name="Text Box 21"/>
          <p:cNvSpPr txBox="1">
            <a:spLocks noChangeArrowheads="1"/>
          </p:cNvSpPr>
          <p:nvPr/>
        </p:nvSpPr>
        <p:spPr bwMode="auto">
          <a:xfrm>
            <a:off x="4267200" y="3657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5ns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334000" y="35052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8ns</a:t>
            </a:r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auto">
          <a:xfrm>
            <a:off x="4724400" y="4495800"/>
            <a:ext cx="1600200" cy="533400"/>
          </a:xfrm>
          <a:prstGeom prst="wedgeRoundRectCallout">
            <a:avLst>
              <a:gd name="adj1" fmla="val -24106"/>
              <a:gd name="adj2" fmla="val -26547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3ns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nimBg="1"/>
      <p:bldP spid="21526" grpId="0"/>
      <p:bldP spid="215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533400"/>
            <a:ext cx="3922713" cy="1335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AND-gate: </a:t>
            </a:r>
            <a:r>
              <a:rPr lang="en-US" altLang="zh-TW" sz="1800" smtClean="0">
                <a:solidFill>
                  <a:schemeClr val="folHlink"/>
                </a:solidFill>
              </a:rPr>
              <a:t>3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OR-gate: </a:t>
            </a:r>
            <a:r>
              <a:rPr lang="en-US" altLang="zh-TW" sz="1800" smtClean="0">
                <a:solidFill>
                  <a:schemeClr val="folHlink"/>
                </a:solidFill>
              </a:rPr>
              <a:t>4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setup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2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clock-to-output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1 ns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295400" y="2362200"/>
            <a:ext cx="6248400" cy="2962275"/>
            <a:chOff x="816" y="1488"/>
            <a:chExt cx="3936" cy="1866"/>
          </a:xfrm>
        </p:grpSpPr>
        <p:pic>
          <p:nvPicPr>
            <p:cNvPr id="25609" name="Picture 5" descr="sampl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776"/>
              <a:ext cx="3936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10" name="Group 6"/>
            <p:cNvGrpSpPr>
              <a:grpSpLocks/>
            </p:cNvGrpSpPr>
            <p:nvPr/>
          </p:nvGrpSpPr>
          <p:grpSpPr bwMode="auto">
            <a:xfrm>
              <a:off x="2016" y="1488"/>
              <a:ext cx="1754" cy="1451"/>
              <a:chOff x="2016" y="1488"/>
              <a:chExt cx="1754" cy="1451"/>
            </a:xfrm>
          </p:grpSpPr>
          <p:sp>
            <p:nvSpPr>
              <p:cNvPr id="25611" name="Oval 7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12" name="Oval 8"/>
              <p:cNvSpPr>
                <a:spLocks noChangeArrowheads="1"/>
              </p:cNvSpPr>
              <p:nvPr/>
            </p:nvSpPr>
            <p:spPr bwMode="auto">
              <a:xfrm>
                <a:off x="2074" y="2064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13" name="Oval 9"/>
              <p:cNvSpPr>
                <a:spLocks noChangeArrowheads="1"/>
              </p:cNvSpPr>
              <p:nvPr/>
            </p:nvSpPr>
            <p:spPr bwMode="auto">
              <a:xfrm>
                <a:off x="2122" y="2640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14" name="Oval 10"/>
              <p:cNvSpPr>
                <a:spLocks noChangeArrowheads="1"/>
              </p:cNvSpPr>
              <p:nvPr/>
            </p:nvSpPr>
            <p:spPr bwMode="auto">
              <a:xfrm>
                <a:off x="2842" y="2112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15" name="Oval 11"/>
              <p:cNvSpPr>
                <a:spLocks noChangeArrowheads="1"/>
              </p:cNvSpPr>
              <p:nvPr/>
            </p:nvSpPr>
            <p:spPr bwMode="auto">
              <a:xfrm>
                <a:off x="3562" y="201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16" name="Text Box 12"/>
              <p:cNvSpPr txBox="1">
                <a:spLocks noChangeArrowheads="1"/>
              </p:cNvSpPr>
              <p:nvPr/>
            </p:nvSpPr>
            <p:spPr bwMode="auto">
              <a:xfrm>
                <a:off x="3562" y="148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25617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815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25618" name="Text Box 14"/>
              <p:cNvSpPr txBox="1">
                <a:spLocks noChangeArrowheads="1"/>
              </p:cNvSpPr>
              <p:nvPr/>
            </p:nvSpPr>
            <p:spPr bwMode="auto">
              <a:xfrm>
                <a:off x="2064" y="2727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25619" name="Text Box 15"/>
              <p:cNvSpPr txBox="1">
                <a:spLocks noChangeArrowheads="1"/>
              </p:cNvSpPr>
              <p:nvPr/>
            </p:nvSpPr>
            <p:spPr bwMode="auto">
              <a:xfrm>
                <a:off x="2784" y="219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25620" name="Text Box 16"/>
              <p:cNvSpPr txBox="1">
                <a:spLocks noChangeArrowheads="1"/>
              </p:cNvSpPr>
              <p:nvPr/>
            </p:nvSpPr>
            <p:spPr bwMode="auto">
              <a:xfrm>
                <a:off x="3504" y="2103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E</a:t>
                </a:r>
              </a:p>
            </p:txBody>
          </p:sp>
        </p:grpSp>
      </p:grpSp>
      <p:sp>
        <p:nvSpPr>
          <p:cNvPr id="22545" name="AutoShape 17"/>
          <p:cNvSpPr>
            <a:spLocks noChangeArrowheads="1"/>
          </p:cNvSpPr>
          <p:nvPr/>
        </p:nvSpPr>
        <p:spPr bwMode="auto">
          <a:xfrm>
            <a:off x="4724400" y="990600"/>
            <a:ext cx="3886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6" name="Text Box 20"/>
          <p:cNvSpPr txBox="1">
            <a:spLocks noChangeArrowheads="1"/>
          </p:cNvSpPr>
          <p:nvPr/>
        </p:nvSpPr>
        <p:spPr bwMode="auto">
          <a:xfrm>
            <a:off x="5334000" y="35052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8ns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5715000" y="3276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6156325" y="2757488"/>
            <a:ext cx="7270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10 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 animBg="1"/>
      <p:bldP spid="22549" grpId="0" animBg="1"/>
      <p:bldP spid="225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Clock period time and frequency</a:t>
            </a:r>
          </a:p>
        </p:txBody>
      </p:sp>
      <p:grpSp>
        <p:nvGrpSpPr>
          <p:cNvPr id="5124" name="Group 21"/>
          <p:cNvGrpSpPr>
            <a:grpSpLocks/>
          </p:cNvGrpSpPr>
          <p:nvPr/>
        </p:nvGrpSpPr>
        <p:grpSpPr bwMode="auto">
          <a:xfrm>
            <a:off x="1066800" y="1600200"/>
            <a:ext cx="6248400" cy="2962275"/>
            <a:chOff x="912" y="1584"/>
            <a:chExt cx="3936" cy="1866"/>
          </a:xfrm>
        </p:grpSpPr>
        <p:grpSp>
          <p:nvGrpSpPr>
            <p:cNvPr id="5151" name="Group 5"/>
            <p:cNvGrpSpPr>
              <a:grpSpLocks/>
            </p:cNvGrpSpPr>
            <p:nvPr/>
          </p:nvGrpSpPr>
          <p:grpSpPr bwMode="auto">
            <a:xfrm>
              <a:off x="912" y="1584"/>
              <a:ext cx="3936" cy="1866"/>
              <a:chOff x="816" y="1488"/>
              <a:chExt cx="3936" cy="1866"/>
            </a:xfrm>
          </p:grpSpPr>
          <p:pic>
            <p:nvPicPr>
              <p:cNvPr id="5154" name="Picture 6" descr="sample_circui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" y="1776"/>
                <a:ext cx="3936" cy="1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155" name="Group 7"/>
              <p:cNvGrpSpPr>
                <a:grpSpLocks/>
              </p:cNvGrpSpPr>
              <p:nvPr/>
            </p:nvGrpSpPr>
            <p:grpSpPr bwMode="auto">
              <a:xfrm>
                <a:off x="2016" y="1488"/>
                <a:ext cx="1754" cy="1451"/>
                <a:chOff x="2016" y="1488"/>
                <a:chExt cx="1754" cy="1451"/>
              </a:xfrm>
            </p:grpSpPr>
            <p:sp>
              <p:nvSpPr>
                <p:cNvPr id="5156" name="Oval 8"/>
                <p:cNvSpPr>
                  <a:spLocks noChangeArrowheads="1"/>
                </p:cNvSpPr>
                <p:nvPr/>
              </p:nvSpPr>
              <p:spPr bwMode="auto">
                <a:xfrm>
                  <a:off x="3600" y="1728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57" name="Oval 9"/>
                <p:cNvSpPr>
                  <a:spLocks noChangeArrowheads="1"/>
                </p:cNvSpPr>
                <p:nvPr/>
              </p:nvSpPr>
              <p:spPr bwMode="auto">
                <a:xfrm>
                  <a:off x="2074" y="2064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58" name="Oval 10"/>
                <p:cNvSpPr>
                  <a:spLocks noChangeArrowheads="1"/>
                </p:cNvSpPr>
                <p:nvPr/>
              </p:nvSpPr>
              <p:spPr bwMode="auto">
                <a:xfrm>
                  <a:off x="2122" y="2640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59" name="Oval 11"/>
                <p:cNvSpPr>
                  <a:spLocks noChangeArrowheads="1"/>
                </p:cNvSpPr>
                <p:nvPr/>
              </p:nvSpPr>
              <p:spPr bwMode="auto">
                <a:xfrm>
                  <a:off x="2842" y="2112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60" name="Oval 12"/>
                <p:cNvSpPr>
                  <a:spLocks noChangeArrowheads="1"/>
                </p:cNvSpPr>
                <p:nvPr/>
              </p:nvSpPr>
              <p:spPr bwMode="auto">
                <a:xfrm>
                  <a:off x="3562" y="201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6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562" y="1488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>
                      <a:solidFill>
                        <a:schemeClr val="hlink"/>
                      </a:solidFill>
                    </a:rPr>
                    <a:t>A</a:t>
                  </a:r>
                </a:p>
              </p:txBody>
            </p:sp>
            <p:sp>
              <p:nvSpPr>
                <p:cNvPr id="51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16" y="1815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>
                      <a:solidFill>
                        <a:schemeClr val="hlink"/>
                      </a:solidFill>
                    </a:rPr>
                    <a:t>B</a:t>
                  </a:r>
                </a:p>
              </p:txBody>
            </p:sp>
            <p:sp>
              <p:nvSpPr>
                <p:cNvPr id="51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064" y="2727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>
                      <a:solidFill>
                        <a:schemeClr val="hlink"/>
                      </a:solidFill>
                    </a:rPr>
                    <a:t>C</a:t>
                  </a:r>
                </a:p>
              </p:txBody>
            </p:sp>
            <p:sp>
              <p:nvSpPr>
                <p:cNvPr id="516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784" y="2199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>
                      <a:solidFill>
                        <a:schemeClr val="hlink"/>
                      </a:solidFill>
                    </a:rPr>
                    <a:t>D</a:t>
                  </a:r>
                </a:p>
              </p:txBody>
            </p:sp>
            <p:sp>
              <p:nvSpPr>
                <p:cNvPr id="516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504" y="2103"/>
                  <a:ext cx="19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>
                      <a:solidFill>
                        <a:schemeClr val="hlink"/>
                      </a:solidFill>
                    </a:rPr>
                    <a:t>E</a:t>
                  </a:r>
                </a:p>
              </p:txBody>
            </p:sp>
          </p:grpSp>
        </p:grpSp>
        <p:sp>
          <p:nvSpPr>
            <p:cNvPr id="5152" name="Line 19"/>
            <p:cNvSpPr>
              <a:spLocks noChangeShapeType="1"/>
            </p:cNvSpPr>
            <p:nvPr/>
          </p:nvSpPr>
          <p:spPr bwMode="auto">
            <a:xfrm>
              <a:off x="3696" y="2160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3" name="Text Box 20"/>
            <p:cNvSpPr txBox="1">
              <a:spLocks noChangeArrowheads="1"/>
            </p:cNvSpPr>
            <p:nvPr/>
          </p:nvSpPr>
          <p:spPr bwMode="auto">
            <a:xfrm>
              <a:off x="3974" y="1833"/>
              <a:ext cx="45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10 ns</a:t>
              </a:r>
            </a:p>
          </p:txBody>
        </p:sp>
      </p:grpSp>
      <p:grpSp>
        <p:nvGrpSpPr>
          <p:cNvPr id="5125" name="Group 41"/>
          <p:cNvGrpSpPr>
            <a:grpSpLocks/>
          </p:cNvGrpSpPr>
          <p:nvPr/>
        </p:nvGrpSpPr>
        <p:grpSpPr bwMode="auto">
          <a:xfrm>
            <a:off x="1066800" y="5791200"/>
            <a:ext cx="5257800" cy="457200"/>
            <a:chOff x="816" y="3552"/>
            <a:chExt cx="3312" cy="288"/>
          </a:xfrm>
        </p:grpSpPr>
        <p:sp>
          <p:nvSpPr>
            <p:cNvPr id="5135" name="Line 22"/>
            <p:cNvSpPr>
              <a:spLocks noChangeShapeType="1"/>
            </p:cNvSpPr>
            <p:nvPr/>
          </p:nvSpPr>
          <p:spPr bwMode="auto">
            <a:xfrm>
              <a:off x="8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36" name="Group 30"/>
            <p:cNvGrpSpPr>
              <a:grpSpLocks/>
            </p:cNvGrpSpPr>
            <p:nvPr/>
          </p:nvGrpSpPr>
          <p:grpSpPr bwMode="auto">
            <a:xfrm>
              <a:off x="1104" y="3552"/>
              <a:ext cx="1008" cy="288"/>
              <a:chOff x="1104" y="3552"/>
              <a:chExt cx="1008" cy="288"/>
            </a:xfrm>
          </p:grpSpPr>
          <p:sp>
            <p:nvSpPr>
              <p:cNvPr id="5147" name="Line 23"/>
              <p:cNvSpPr>
                <a:spLocks noChangeShapeType="1"/>
              </p:cNvSpPr>
              <p:nvPr/>
            </p:nvSpPr>
            <p:spPr bwMode="auto">
              <a:xfrm flipV="1">
                <a:off x="1104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Line 24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Line 25"/>
              <p:cNvSpPr>
                <a:spLocks noChangeShapeType="1"/>
              </p:cNvSpPr>
              <p:nvPr/>
            </p:nvSpPr>
            <p:spPr bwMode="auto">
              <a:xfrm>
                <a:off x="1584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Line 26"/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37" name="Group 31"/>
            <p:cNvGrpSpPr>
              <a:grpSpLocks/>
            </p:cNvGrpSpPr>
            <p:nvPr/>
          </p:nvGrpSpPr>
          <p:grpSpPr bwMode="auto">
            <a:xfrm>
              <a:off x="2112" y="3552"/>
              <a:ext cx="1008" cy="288"/>
              <a:chOff x="1104" y="3552"/>
              <a:chExt cx="1008" cy="288"/>
            </a:xfrm>
          </p:grpSpPr>
          <p:sp>
            <p:nvSpPr>
              <p:cNvPr id="5143" name="Line 32"/>
              <p:cNvSpPr>
                <a:spLocks noChangeShapeType="1"/>
              </p:cNvSpPr>
              <p:nvPr/>
            </p:nvSpPr>
            <p:spPr bwMode="auto">
              <a:xfrm flipV="1">
                <a:off x="1104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Line 33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Line 34"/>
              <p:cNvSpPr>
                <a:spLocks noChangeShapeType="1"/>
              </p:cNvSpPr>
              <p:nvPr/>
            </p:nvSpPr>
            <p:spPr bwMode="auto">
              <a:xfrm>
                <a:off x="1584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Line 35"/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38" name="Group 36"/>
            <p:cNvGrpSpPr>
              <a:grpSpLocks/>
            </p:cNvGrpSpPr>
            <p:nvPr/>
          </p:nvGrpSpPr>
          <p:grpSpPr bwMode="auto">
            <a:xfrm>
              <a:off x="3120" y="3552"/>
              <a:ext cx="1008" cy="288"/>
              <a:chOff x="1104" y="3552"/>
              <a:chExt cx="1008" cy="288"/>
            </a:xfrm>
          </p:grpSpPr>
          <p:sp>
            <p:nvSpPr>
              <p:cNvPr id="5139" name="Line 37"/>
              <p:cNvSpPr>
                <a:spLocks noChangeShapeType="1"/>
              </p:cNvSpPr>
              <p:nvPr/>
            </p:nvSpPr>
            <p:spPr bwMode="auto">
              <a:xfrm flipV="1">
                <a:off x="1104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Line 38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Line 39"/>
              <p:cNvSpPr>
                <a:spLocks noChangeShapeType="1"/>
              </p:cNvSpPr>
              <p:nvPr/>
            </p:nvSpPr>
            <p:spPr bwMode="auto">
              <a:xfrm>
                <a:off x="1584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Line 40"/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5126" name="Text Box 42"/>
          <p:cNvSpPr txBox="1">
            <a:spLocks noChangeArrowheads="1"/>
          </p:cNvSpPr>
          <p:nvPr/>
        </p:nvSpPr>
        <p:spPr bwMode="auto">
          <a:xfrm>
            <a:off x="381000" y="60960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grpSp>
        <p:nvGrpSpPr>
          <p:cNvPr id="5127" name="Group 45"/>
          <p:cNvGrpSpPr>
            <a:grpSpLocks/>
          </p:cNvGrpSpPr>
          <p:nvPr/>
        </p:nvGrpSpPr>
        <p:grpSpPr bwMode="auto">
          <a:xfrm>
            <a:off x="4191000" y="5181600"/>
            <a:ext cx="1157288" cy="336550"/>
            <a:chOff x="3120" y="3216"/>
            <a:chExt cx="729" cy="212"/>
          </a:xfrm>
        </p:grpSpPr>
        <p:sp>
          <p:nvSpPr>
            <p:cNvPr id="5133" name="Line 43"/>
            <p:cNvSpPr>
              <a:spLocks noChangeShapeType="1"/>
            </p:cNvSpPr>
            <p:nvPr/>
          </p:nvSpPr>
          <p:spPr bwMode="auto">
            <a:xfrm>
              <a:off x="3120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4" name="Text Box 44"/>
            <p:cNvSpPr txBox="1">
              <a:spLocks noChangeArrowheads="1"/>
            </p:cNvSpPr>
            <p:nvPr/>
          </p:nvSpPr>
          <p:spPr bwMode="auto">
            <a:xfrm>
              <a:off x="3504" y="321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1524000" y="5029200"/>
            <a:ext cx="1600200" cy="762000"/>
            <a:chOff x="1440" y="3120"/>
            <a:chExt cx="1008" cy="480"/>
          </a:xfrm>
        </p:grpSpPr>
        <p:sp>
          <p:nvSpPr>
            <p:cNvPr id="5129" name="Line 46"/>
            <p:cNvSpPr>
              <a:spLocks noChangeShapeType="1"/>
            </p:cNvSpPr>
            <p:nvPr/>
          </p:nvSpPr>
          <p:spPr bwMode="auto">
            <a:xfrm>
              <a:off x="1440" y="326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Line 47"/>
            <p:cNvSpPr>
              <a:spLocks noChangeShapeType="1"/>
            </p:cNvSpPr>
            <p:nvPr/>
          </p:nvSpPr>
          <p:spPr bwMode="auto">
            <a:xfrm>
              <a:off x="2448" y="326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Line 48"/>
            <p:cNvSpPr>
              <a:spLocks noChangeShapeType="1"/>
            </p:cNvSpPr>
            <p:nvPr/>
          </p:nvSpPr>
          <p:spPr bwMode="auto">
            <a:xfrm>
              <a:off x="1440" y="3408"/>
              <a:ext cx="10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2" name="Text Box 49"/>
            <p:cNvSpPr txBox="1">
              <a:spLocks noChangeArrowheads="1"/>
            </p:cNvSpPr>
            <p:nvPr/>
          </p:nvSpPr>
          <p:spPr bwMode="auto">
            <a:xfrm>
              <a:off x="1632" y="3120"/>
              <a:ext cx="5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  <a:sym typeface="Symbol" panose="05050102010706020507" pitchFamily="18" charset="2"/>
                </a:rPr>
                <a:t></a:t>
              </a:r>
              <a:r>
                <a:rPr lang="en-US" altLang="zh-TW" sz="2000">
                  <a:solidFill>
                    <a:schemeClr val="hlink"/>
                  </a:solidFill>
                </a:rPr>
                <a:t>10 ns</a:t>
              </a:r>
            </a:p>
          </p:txBody>
        </p:sp>
      </p:grpSp>
      <p:graphicFrame>
        <p:nvGraphicFramePr>
          <p:cNvPr id="23603" name="Object 51"/>
          <p:cNvGraphicFramePr>
            <a:graphicFrameLocks noChangeAspect="1"/>
          </p:cNvGraphicFramePr>
          <p:nvPr/>
        </p:nvGraphicFramePr>
        <p:xfrm>
          <a:off x="5638800" y="4572000"/>
          <a:ext cx="304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方程式" r:id="rId4" imgW="1815840" imgH="393480" progId="Equation.3">
                  <p:embed/>
                </p:oleObj>
              </mc:Choice>
              <mc:Fallback>
                <p:oleObj name="方程式" r:id="rId4" imgW="1815840" imgH="393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572000"/>
                        <a:ext cx="3048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key to design hardware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imagine how a circuit works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4343400" y="3505200"/>
            <a:ext cx="4359275" cy="2241550"/>
            <a:chOff x="2736" y="2064"/>
            <a:chExt cx="2746" cy="1412"/>
          </a:xfrm>
        </p:grpSpPr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10272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273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029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5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6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7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4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029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1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3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5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028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7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9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6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028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3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5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7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027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9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1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0248" name="Text Box 33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0249" name="Text Box 34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0250" name="Text Box 35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0251" name="AutoShape 36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52" name="AutoShape 37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53" name="AutoShape 38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0254" name="AutoShape 39"/>
            <p:cNvSpPr>
              <a:spLocks noChangeArrowheads="1"/>
            </p:cNvSpPr>
            <p:nvPr/>
          </p:nvSpPr>
          <p:spPr bwMode="auto">
            <a:xfrm>
              <a:off x="394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55" name="AutoShape 40"/>
            <p:cNvSpPr>
              <a:spLocks noChangeArrowheads="1"/>
            </p:cNvSpPr>
            <p:nvPr/>
          </p:nvSpPr>
          <p:spPr bwMode="auto">
            <a:xfrm>
              <a:off x="394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0256" name="AutoShape 41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0257" name="AutoShape 42"/>
            <p:cNvSpPr>
              <a:spLocks noChangeArrowheads="1"/>
            </p:cNvSpPr>
            <p:nvPr/>
          </p:nvSpPr>
          <p:spPr bwMode="auto">
            <a:xfrm>
              <a:off x="4330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0258" name="AutoShape 43"/>
            <p:cNvSpPr>
              <a:spLocks noChangeArrowheads="1"/>
            </p:cNvSpPr>
            <p:nvPr/>
          </p:nvSpPr>
          <p:spPr bwMode="auto">
            <a:xfrm>
              <a:off x="4330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0259" name="AutoShape 44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0" name="AutoShape 45"/>
            <p:cNvSpPr>
              <a:spLocks noChangeArrowheads="1"/>
            </p:cNvSpPr>
            <p:nvPr/>
          </p:nvSpPr>
          <p:spPr bwMode="auto">
            <a:xfrm>
              <a:off x="4714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1" name="AutoShape 46"/>
            <p:cNvSpPr>
              <a:spLocks noChangeArrowheads="1"/>
            </p:cNvSpPr>
            <p:nvPr/>
          </p:nvSpPr>
          <p:spPr bwMode="auto">
            <a:xfrm>
              <a:off x="4714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2" name="AutoShape 47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3" name="AutoShape 48"/>
            <p:cNvSpPr>
              <a:spLocks noChangeArrowheads="1"/>
            </p:cNvSpPr>
            <p:nvPr/>
          </p:nvSpPr>
          <p:spPr bwMode="auto">
            <a:xfrm>
              <a:off x="5098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4" name="AutoShape 49"/>
            <p:cNvSpPr>
              <a:spLocks noChangeArrowheads="1"/>
            </p:cNvSpPr>
            <p:nvPr/>
          </p:nvSpPr>
          <p:spPr bwMode="auto">
            <a:xfrm>
              <a:off x="5098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5" name="AutoShape 50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6" name="Line 51"/>
            <p:cNvSpPr>
              <a:spLocks noChangeShapeType="1"/>
            </p:cNvSpPr>
            <p:nvPr/>
          </p:nvSpPr>
          <p:spPr bwMode="auto">
            <a:xfrm>
              <a:off x="409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7" name="Text Box 52"/>
            <p:cNvSpPr txBox="1">
              <a:spLocks noChangeArrowheads="1"/>
            </p:cNvSpPr>
            <p:nvPr/>
          </p:nvSpPr>
          <p:spPr bwMode="auto">
            <a:xfrm>
              <a:off x="4426" y="2064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10268" name="Text Box 53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0269" name="Text Box 54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10270" name="AutoShape 55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271" name="Text Box 56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</p:grpSp>
      <p:sp>
        <p:nvSpPr>
          <p:cNvPr id="10246" name="AutoShape 57"/>
          <p:cNvSpPr>
            <a:spLocks noChangeArrowheads="1"/>
          </p:cNvSpPr>
          <p:nvPr/>
        </p:nvSpPr>
        <p:spPr bwMode="auto">
          <a:xfrm>
            <a:off x="3810000" y="4419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Note: we are talking about </a:t>
            </a:r>
            <a:r>
              <a:rPr lang="en-US" altLang="zh-TW" smtClean="0">
                <a:solidFill>
                  <a:srgbClr val="FF0000"/>
                </a:solidFill>
              </a:rPr>
              <a:t>Synchronous Clocked Circuit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All flip flops receive the same clock signal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4343400" y="3505200"/>
            <a:ext cx="4359275" cy="2241550"/>
            <a:chOff x="2736" y="2064"/>
            <a:chExt cx="2746" cy="1412"/>
          </a:xfrm>
        </p:grpSpPr>
        <p:grpSp>
          <p:nvGrpSpPr>
            <p:cNvPr id="11271" name="Group 6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11296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1297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131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9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2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21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298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131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5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7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299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131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1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3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300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130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7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9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301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130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3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5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1272" name="Text Box 33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1273" name="Text Box 34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1274" name="Text Box 35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1275" name="AutoShape 36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76" name="AutoShape 37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77" name="AutoShape 38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1278" name="AutoShape 39"/>
            <p:cNvSpPr>
              <a:spLocks noChangeArrowheads="1"/>
            </p:cNvSpPr>
            <p:nvPr/>
          </p:nvSpPr>
          <p:spPr bwMode="auto">
            <a:xfrm>
              <a:off x="394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79" name="AutoShape 40"/>
            <p:cNvSpPr>
              <a:spLocks noChangeArrowheads="1"/>
            </p:cNvSpPr>
            <p:nvPr/>
          </p:nvSpPr>
          <p:spPr bwMode="auto">
            <a:xfrm>
              <a:off x="394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1280" name="AutoShape 41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1281" name="AutoShape 42"/>
            <p:cNvSpPr>
              <a:spLocks noChangeArrowheads="1"/>
            </p:cNvSpPr>
            <p:nvPr/>
          </p:nvSpPr>
          <p:spPr bwMode="auto">
            <a:xfrm>
              <a:off x="4330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1282" name="AutoShape 43"/>
            <p:cNvSpPr>
              <a:spLocks noChangeArrowheads="1"/>
            </p:cNvSpPr>
            <p:nvPr/>
          </p:nvSpPr>
          <p:spPr bwMode="auto">
            <a:xfrm>
              <a:off x="4330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1283" name="AutoShape 44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84" name="AutoShape 45"/>
            <p:cNvSpPr>
              <a:spLocks noChangeArrowheads="1"/>
            </p:cNvSpPr>
            <p:nvPr/>
          </p:nvSpPr>
          <p:spPr bwMode="auto">
            <a:xfrm>
              <a:off x="4714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85" name="AutoShape 46"/>
            <p:cNvSpPr>
              <a:spLocks noChangeArrowheads="1"/>
            </p:cNvSpPr>
            <p:nvPr/>
          </p:nvSpPr>
          <p:spPr bwMode="auto">
            <a:xfrm>
              <a:off x="4714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86" name="AutoShape 47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87" name="AutoShape 48"/>
            <p:cNvSpPr>
              <a:spLocks noChangeArrowheads="1"/>
            </p:cNvSpPr>
            <p:nvPr/>
          </p:nvSpPr>
          <p:spPr bwMode="auto">
            <a:xfrm>
              <a:off x="5098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88" name="AutoShape 49"/>
            <p:cNvSpPr>
              <a:spLocks noChangeArrowheads="1"/>
            </p:cNvSpPr>
            <p:nvPr/>
          </p:nvSpPr>
          <p:spPr bwMode="auto">
            <a:xfrm>
              <a:off x="5098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89" name="AutoShape 50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90" name="Line 51"/>
            <p:cNvSpPr>
              <a:spLocks noChangeShapeType="1"/>
            </p:cNvSpPr>
            <p:nvPr/>
          </p:nvSpPr>
          <p:spPr bwMode="auto">
            <a:xfrm>
              <a:off x="409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1" name="Text Box 52"/>
            <p:cNvSpPr txBox="1">
              <a:spLocks noChangeArrowheads="1"/>
            </p:cNvSpPr>
            <p:nvPr/>
          </p:nvSpPr>
          <p:spPr bwMode="auto">
            <a:xfrm>
              <a:off x="4426" y="2064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11292" name="Text Box 53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1293" name="Text Box 54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11294" name="AutoShape 55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95" name="Text Box 56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</p:grpSp>
      <p:sp>
        <p:nvSpPr>
          <p:cNvPr id="11270" name="AutoShape 57"/>
          <p:cNvSpPr>
            <a:spLocks noChangeArrowheads="1"/>
          </p:cNvSpPr>
          <p:nvPr/>
        </p:nvSpPr>
        <p:spPr bwMode="auto">
          <a:xfrm>
            <a:off x="3810000" y="4419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Cycle-based vs. Actual Timing</a:t>
            </a:r>
          </a:p>
        </p:txBody>
      </p:sp>
      <p:pic>
        <p:nvPicPr>
          <p:cNvPr id="12291" name="Picture 6" descr="comb_circui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2320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29987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AutoShape 8"/>
          <p:cNvSpPr>
            <a:spLocks noChangeArrowheads="1"/>
          </p:cNvSpPr>
          <p:nvPr/>
        </p:nvSpPr>
        <p:spPr bwMode="auto">
          <a:xfrm>
            <a:off x="3886200" y="44958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2294" name="Group 9"/>
          <p:cNvGrpSpPr>
            <a:grpSpLocks/>
          </p:cNvGrpSpPr>
          <p:nvPr/>
        </p:nvGrpSpPr>
        <p:grpSpPr bwMode="auto">
          <a:xfrm>
            <a:off x="4800600" y="2514600"/>
            <a:ext cx="2667000" cy="3155950"/>
            <a:chOff x="3072" y="2064"/>
            <a:chExt cx="1680" cy="1988"/>
          </a:xfrm>
        </p:grpSpPr>
        <p:grpSp>
          <p:nvGrpSpPr>
            <p:cNvPr id="12297" name="Group 10"/>
            <p:cNvGrpSpPr>
              <a:grpSpLocks/>
            </p:cNvGrpSpPr>
            <p:nvPr/>
          </p:nvGrpSpPr>
          <p:grpSpPr bwMode="auto">
            <a:xfrm>
              <a:off x="3936" y="2064"/>
              <a:ext cx="633" cy="212"/>
              <a:chOff x="3744" y="2208"/>
              <a:chExt cx="633" cy="212"/>
            </a:xfrm>
          </p:grpSpPr>
          <p:sp>
            <p:nvSpPr>
              <p:cNvPr id="12323" name="Line 11"/>
              <p:cNvSpPr>
                <a:spLocks noChangeShapeType="1"/>
              </p:cNvSpPr>
              <p:nvPr/>
            </p:nvSpPr>
            <p:spPr bwMode="auto">
              <a:xfrm>
                <a:off x="3744" y="235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4" name="Text Box 12"/>
              <p:cNvSpPr txBox="1">
                <a:spLocks noChangeArrowheads="1"/>
              </p:cNvSpPr>
              <p:nvPr/>
            </p:nvSpPr>
            <p:spPr bwMode="auto">
              <a:xfrm>
                <a:off x="4032" y="220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  <p:grpSp>
          <p:nvGrpSpPr>
            <p:cNvPr id="12298" name="Group 13"/>
            <p:cNvGrpSpPr>
              <a:grpSpLocks/>
            </p:cNvGrpSpPr>
            <p:nvPr/>
          </p:nvGrpSpPr>
          <p:grpSpPr bwMode="auto">
            <a:xfrm>
              <a:off x="3456" y="2448"/>
              <a:ext cx="1296" cy="192"/>
              <a:chOff x="3456" y="2448"/>
              <a:chExt cx="1296" cy="192"/>
            </a:xfrm>
          </p:grpSpPr>
          <p:sp>
            <p:nvSpPr>
              <p:cNvPr id="12312" name="Line 14"/>
              <p:cNvSpPr>
                <a:spLocks noChangeShapeType="1"/>
              </p:cNvSpPr>
              <p:nvPr/>
            </p:nvSpPr>
            <p:spPr bwMode="auto">
              <a:xfrm>
                <a:off x="345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2313" name="Group 15"/>
              <p:cNvGrpSpPr>
                <a:grpSpLocks/>
              </p:cNvGrpSpPr>
              <p:nvPr/>
            </p:nvGrpSpPr>
            <p:grpSpPr bwMode="auto">
              <a:xfrm>
                <a:off x="3696" y="2448"/>
                <a:ext cx="528" cy="192"/>
                <a:chOff x="3408" y="2448"/>
                <a:chExt cx="528" cy="192"/>
              </a:xfrm>
            </p:grpSpPr>
            <p:sp>
              <p:nvSpPr>
                <p:cNvPr id="1231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40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0" name="Line 17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1" name="Line 18"/>
                <p:cNvSpPr>
                  <a:spLocks noChangeShapeType="1"/>
                </p:cNvSpPr>
                <p:nvPr/>
              </p:nvSpPr>
              <p:spPr bwMode="auto">
                <a:xfrm>
                  <a:off x="364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2" name="Line 19"/>
                <p:cNvSpPr>
                  <a:spLocks noChangeShapeType="1"/>
                </p:cNvSpPr>
                <p:nvPr/>
              </p:nvSpPr>
              <p:spPr bwMode="auto">
                <a:xfrm>
                  <a:off x="3648" y="26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14" name="Group 20"/>
              <p:cNvGrpSpPr>
                <a:grpSpLocks/>
              </p:cNvGrpSpPr>
              <p:nvPr/>
            </p:nvGrpSpPr>
            <p:grpSpPr bwMode="auto">
              <a:xfrm>
                <a:off x="4224" y="2448"/>
                <a:ext cx="528" cy="192"/>
                <a:chOff x="3408" y="2448"/>
                <a:chExt cx="528" cy="192"/>
              </a:xfrm>
            </p:grpSpPr>
            <p:sp>
              <p:nvSpPr>
                <p:cNvPr id="1231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40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16" name="Line 22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17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18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6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2299" name="Text Box 25"/>
            <p:cNvSpPr txBox="1">
              <a:spLocks noChangeArrowheads="1"/>
            </p:cNvSpPr>
            <p:nvPr/>
          </p:nvSpPr>
          <p:spPr bwMode="auto">
            <a:xfrm>
              <a:off x="3072" y="249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2300" name="AutoShape 26"/>
            <p:cNvSpPr>
              <a:spLocks noChangeArrowheads="1"/>
            </p:cNvSpPr>
            <p:nvPr/>
          </p:nvSpPr>
          <p:spPr bwMode="auto">
            <a:xfrm>
              <a:off x="3696" y="2832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1" name="AutoShape 27"/>
            <p:cNvSpPr>
              <a:spLocks noChangeArrowheads="1"/>
            </p:cNvSpPr>
            <p:nvPr/>
          </p:nvSpPr>
          <p:spPr bwMode="auto">
            <a:xfrm>
              <a:off x="3696" y="3168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02" name="AutoShape 28"/>
            <p:cNvSpPr>
              <a:spLocks noChangeArrowheads="1"/>
            </p:cNvSpPr>
            <p:nvPr/>
          </p:nvSpPr>
          <p:spPr bwMode="auto">
            <a:xfrm>
              <a:off x="3696" y="3504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3" name="AutoShape 29"/>
            <p:cNvSpPr>
              <a:spLocks noChangeArrowheads="1"/>
            </p:cNvSpPr>
            <p:nvPr/>
          </p:nvSpPr>
          <p:spPr bwMode="auto">
            <a:xfrm>
              <a:off x="3696" y="3840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4" name="AutoShape 30"/>
            <p:cNvSpPr>
              <a:spLocks noChangeArrowheads="1"/>
            </p:cNvSpPr>
            <p:nvPr/>
          </p:nvSpPr>
          <p:spPr bwMode="auto">
            <a:xfrm>
              <a:off x="4224" y="2832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5" name="AutoShape 31"/>
            <p:cNvSpPr>
              <a:spLocks noChangeArrowheads="1"/>
            </p:cNvSpPr>
            <p:nvPr/>
          </p:nvSpPr>
          <p:spPr bwMode="auto">
            <a:xfrm>
              <a:off x="4224" y="3168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6" name="AutoShape 32"/>
            <p:cNvSpPr>
              <a:spLocks noChangeArrowheads="1"/>
            </p:cNvSpPr>
            <p:nvPr/>
          </p:nvSpPr>
          <p:spPr bwMode="auto">
            <a:xfrm>
              <a:off x="4224" y="3504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7" name="AutoShape 33"/>
            <p:cNvSpPr>
              <a:spLocks noChangeArrowheads="1"/>
            </p:cNvSpPr>
            <p:nvPr/>
          </p:nvSpPr>
          <p:spPr bwMode="auto">
            <a:xfrm>
              <a:off x="4224" y="3840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8" name="Text Box 34"/>
            <p:cNvSpPr txBox="1">
              <a:spLocks noChangeArrowheads="1"/>
            </p:cNvSpPr>
            <p:nvPr/>
          </p:nvSpPr>
          <p:spPr bwMode="auto">
            <a:xfrm>
              <a:off x="3158" y="282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2309" name="Text Box 35"/>
            <p:cNvSpPr txBox="1">
              <a:spLocks noChangeArrowheads="1"/>
            </p:cNvSpPr>
            <p:nvPr/>
          </p:nvSpPr>
          <p:spPr bwMode="auto">
            <a:xfrm>
              <a:off x="3168" y="312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2310" name="Text Box 36"/>
            <p:cNvSpPr txBox="1">
              <a:spLocks noChangeArrowheads="1"/>
            </p:cNvSpPr>
            <p:nvPr/>
          </p:nvSpPr>
          <p:spPr bwMode="auto">
            <a:xfrm>
              <a:off x="3168" y="350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</a:p>
          </p:txBody>
        </p:sp>
        <p:sp>
          <p:nvSpPr>
            <p:cNvPr id="12311" name="Text Box 37"/>
            <p:cNvSpPr txBox="1">
              <a:spLocks noChangeArrowheads="1"/>
            </p:cNvSpPr>
            <p:nvPr/>
          </p:nvSpPr>
          <p:spPr bwMode="auto">
            <a:xfrm>
              <a:off x="3168" y="384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sp>
        <p:nvSpPr>
          <p:cNvPr id="12295" name="Text Box 38"/>
          <p:cNvSpPr txBox="1">
            <a:spLocks noChangeArrowheads="1"/>
          </p:cNvSpPr>
          <p:nvPr/>
        </p:nvSpPr>
        <p:spPr bwMode="auto">
          <a:xfrm>
            <a:off x="1219200" y="5972175"/>
            <a:ext cx="167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Actual Timing</a:t>
            </a:r>
          </a:p>
        </p:txBody>
      </p:sp>
      <p:sp>
        <p:nvSpPr>
          <p:cNvPr id="12296" name="Text Box 39"/>
          <p:cNvSpPr txBox="1">
            <a:spLocks noChangeArrowheads="1"/>
          </p:cNvSpPr>
          <p:nvPr/>
        </p:nvSpPr>
        <p:spPr bwMode="auto">
          <a:xfrm>
            <a:off x="5486400" y="5943600"/>
            <a:ext cx="258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Cycle-based reasosning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for actual timing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minimum clock period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Question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What’s the minimum </a:t>
            </a:r>
            <a:r>
              <a:rPr lang="en-US" altLang="zh-TW" sz="2800" smtClean="0">
                <a:solidFill>
                  <a:schemeClr val="hlink"/>
                </a:solidFill>
              </a:rPr>
              <a:t>clock period time</a:t>
            </a:r>
            <a:r>
              <a:rPr lang="en-US" altLang="zh-TW" sz="2800" smtClean="0"/>
              <a:t> to make the circuit works correctly?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49530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33800" y="4038600"/>
            <a:ext cx="625475" cy="641350"/>
            <a:chOff x="2544" y="2448"/>
            <a:chExt cx="394" cy="404"/>
          </a:xfrm>
        </p:grpSpPr>
        <p:sp>
          <p:nvSpPr>
            <p:cNvPr id="1056" name="Line 6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7" name="Text Box 7"/>
            <p:cNvSpPr txBox="1">
              <a:spLocks noChangeArrowheads="1"/>
            </p:cNvSpPr>
            <p:nvPr/>
          </p:nvSpPr>
          <p:spPr bwMode="auto">
            <a:xfrm>
              <a:off x="2544" y="264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clock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24200" y="4648200"/>
            <a:ext cx="5029200" cy="960438"/>
            <a:chOff x="864" y="1767"/>
            <a:chExt cx="3168" cy="605"/>
          </a:xfrm>
        </p:grpSpPr>
        <p:grpSp>
          <p:nvGrpSpPr>
            <p:cNvPr id="1036" name="Group 9"/>
            <p:cNvGrpSpPr>
              <a:grpSpLocks/>
            </p:cNvGrpSpPr>
            <p:nvPr/>
          </p:nvGrpSpPr>
          <p:grpSpPr bwMode="auto">
            <a:xfrm>
              <a:off x="1296" y="2016"/>
              <a:ext cx="2736" cy="288"/>
              <a:chOff x="1296" y="2016"/>
              <a:chExt cx="2736" cy="288"/>
            </a:xfrm>
          </p:grpSpPr>
          <p:sp>
            <p:nvSpPr>
              <p:cNvPr id="1040" name="Line 10"/>
              <p:cNvSpPr>
                <a:spLocks noChangeShapeType="1"/>
              </p:cNvSpPr>
              <p:nvPr/>
            </p:nvSpPr>
            <p:spPr bwMode="auto">
              <a:xfrm>
                <a:off x="1296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41" name="Group 11"/>
              <p:cNvGrpSpPr>
                <a:grpSpLocks/>
              </p:cNvGrpSpPr>
              <p:nvPr/>
            </p:nvGrpSpPr>
            <p:grpSpPr bwMode="auto">
              <a:xfrm>
                <a:off x="1584" y="2016"/>
                <a:ext cx="816" cy="288"/>
                <a:chOff x="1584" y="1920"/>
                <a:chExt cx="816" cy="288"/>
              </a:xfrm>
            </p:grpSpPr>
            <p:sp>
              <p:nvSpPr>
                <p:cNvPr id="105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3" name="Line 13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5" name="Line 15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42" name="Group 16"/>
              <p:cNvGrpSpPr>
                <a:grpSpLocks/>
              </p:cNvGrpSpPr>
              <p:nvPr/>
            </p:nvGrpSpPr>
            <p:grpSpPr bwMode="auto">
              <a:xfrm>
                <a:off x="2400" y="2016"/>
                <a:ext cx="816" cy="288"/>
                <a:chOff x="1584" y="1920"/>
                <a:chExt cx="816" cy="288"/>
              </a:xfrm>
            </p:grpSpPr>
            <p:sp>
              <p:nvSpPr>
                <p:cNvPr id="104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9" name="Line 18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1" name="Line 20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43" name="Group 21"/>
              <p:cNvGrpSpPr>
                <a:grpSpLocks/>
              </p:cNvGrpSpPr>
              <p:nvPr/>
            </p:nvGrpSpPr>
            <p:grpSpPr bwMode="auto">
              <a:xfrm>
                <a:off x="3216" y="2016"/>
                <a:ext cx="816" cy="288"/>
                <a:chOff x="1584" y="1920"/>
                <a:chExt cx="816" cy="288"/>
              </a:xfrm>
            </p:grpSpPr>
            <p:sp>
              <p:nvSpPr>
                <p:cNvPr id="104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5" name="Line 23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7" name="Line 25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037" name="Text Box 26"/>
            <p:cNvSpPr txBox="1">
              <a:spLocks noChangeArrowheads="1"/>
            </p:cNvSpPr>
            <p:nvPr/>
          </p:nvSpPr>
          <p:spPr bwMode="auto">
            <a:xfrm>
              <a:off x="864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038" name="Line 27"/>
            <p:cNvSpPr>
              <a:spLocks noChangeShapeType="1"/>
            </p:cNvSpPr>
            <p:nvPr/>
          </p:nvSpPr>
          <p:spPr bwMode="auto">
            <a:xfrm>
              <a:off x="2160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Text Box 28"/>
            <p:cNvSpPr txBox="1">
              <a:spLocks noChangeArrowheads="1"/>
            </p:cNvSpPr>
            <p:nvPr/>
          </p:nvSpPr>
          <p:spPr bwMode="auto">
            <a:xfrm>
              <a:off x="2390" y="1767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267200" y="5562600"/>
            <a:ext cx="1295400" cy="703263"/>
            <a:chOff x="2688" y="3504"/>
            <a:chExt cx="816" cy="443"/>
          </a:xfrm>
        </p:grpSpPr>
        <p:sp>
          <p:nvSpPr>
            <p:cNvPr id="1033" name="Line 30"/>
            <p:cNvSpPr>
              <a:spLocks noChangeShapeType="1"/>
            </p:cNvSpPr>
            <p:nvPr/>
          </p:nvSpPr>
          <p:spPr bwMode="auto">
            <a:xfrm>
              <a:off x="2688" y="35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Line 31"/>
            <p:cNvSpPr>
              <a:spLocks noChangeShapeType="1"/>
            </p:cNvSpPr>
            <p:nvPr/>
          </p:nvSpPr>
          <p:spPr bwMode="auto">
            <a:xfrm>
              <a:off x="3504" y="35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Line 32"/>
            <p:cNvSpPr>
              <a:spLocks noChangeShapeType="1"/>
            </p:cNvSpPr>
            <p:nvPr/>
          </p:nvSpPr>
          <p:spPr bwMode="auto">
            <a:xfrm>
              <a:off x="2688" y="3600"/>
              <a:ext cx="8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026" name="Object 33"/>
            <p:cNvGraphicFramePr>
              <a:graphicFrameLocks noChangeAspect="1"/>
            </p:cNvGraphicFramePr>
            <p:nvPr/>
          </p:nvGraphicFramePr>
          <p:xfrm>
            <a:off x="2880" y="3648"/>
            <a:ext cx="38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方程式" r:id="rId4" imgW="228600" imgH="177480" progId="Equation.3">
                    <p:embed/>
                  </p:oleObj>
                </mc:Choice>
                <mc:Fallback>
                  <p:oleObj name="方程式" r:id="rId4" imgW="228600" imgH="177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648"/>
                          <a:ext cx="38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the clock for?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Answer: to make the circuit doing 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clock signal is fed to all flip flops of the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to let a sequential circuit performs its task in step-by-step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forms a </a:t>
            </a:r>
            <a:r>
              <a:rPr lang="en-US" altLang="zh-TW" sz="1800" smtClean="0">
                <a:solidFill>
                  <a:schemeClr val="hlink"/>
                </a:solidFill>
              </a:rPr>
              <a:t>sequence of state change</a:t>
            </a:r>
            <a:r>
              <a:rPr lang="en-US" altLang="zh-TW" sz="1800" smtClean="0"/>
              <a:t> on flip flops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smtClean="0"/>
              <a:t>imagine the flip flops as </a:t>
            </a:r>
            <a:r>
              <a:rPr lang="en-US" altLang="zh-TW" sz="1600" smtClean="0">
                <a:solidFill>
                  <a:schemeClr val="hlink"/>
                </a:solidFill>
              </a:rPr>
              <a:t>variables</a:t>
            </a:r>
            <a:r>
              <a:rPr lang="en-US" altLang="zh-TW" sz="1600" smtClean="0"/>
              <a:t> for programming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862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343400" y="3962400"/>
            <a:ext cx="4359275" cy="2241550"/>
            <a:chOff x="2736" y="2064"/>
            <a:chExt cx="2746" cy="1412"/>
          </a:xfrm>
        </p:grpSpPr>
        <p:grpSp>
          <p:nvGrpSpPr>
            <p:cNvPr id="14346" name="Group 6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14371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4372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439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4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6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3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438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0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2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4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438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6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8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5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438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2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4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6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437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8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0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4347" name="Text Box 33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4348" name="Text Box 34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4349" name="Text Box 35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4350" name="AutoShape 36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51" name="AutoShape 37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52" name="AutoShape 38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4353" name="AutoShape 39"/>
            <p:cNvSpPr>
              <a:spLocks noChangeArrowheads="1"/>
            </p:cNvSpPr>
            <p:nvPr/>
          </p:nvSpPr>
          <p:spPr bwMode="auto">
            <a:xfrm>
              <a:off x="394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54" name="AutoShape 40"/>
            <p:cNvSpPr>
              <a:spLocks noChangeArrowheads="1"/>
            </p:cNvSpPr>
            <p:nvPr/>
          </p:nvSpPr>
          <p:spPr bwMode="auto">
            <a:xfrm>
              <a:off x="394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4355" name="AutoShape 41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4356" name="AutoShape 42"/>
            <p:cNvSpPr>
              <a:spLocks noChangeArrowheads="1"/>
            </p:cNvSpPr>
            <p:nvPr/>
          </p:nvSpPr>
          <p:spPr bwMode="auto">
            <a:xfrm>
              <a:off x="4330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4357" name="AutoShape 43"/>
            <p:cNvSpPr>
              <a:spLocks noChangeArrowheads="1"/>
            </p:cNvSpPr>
            <p:nvPr/>
          </p:nvSpPr>
          <p:spPr bwMode="auto">
            <a:xfrm>
              <a:off x="4330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4358" name="AutoShape 44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59" name="AutoShape 45"/>
            <p:cNvSpPr>
              <a:spLocks noChangeArrowheads="1"/>
            </p:cNvSpPr>
            <p:nvPr/>
          </p:nvSpPr>
          <p:spPr bwMode="auto">
            <a:xfrm>
              <a:off x="4714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60" name="AutoShape 46"/>
            <p:cNvSpPr>
              <a:spLocks noChangeArrowheads="1"/>
            </p:cNvSpPr>
            <p:nvPr/>
          </p:nvSpPr>
          <p:spPr bwMode="auto">
            <a:xfrm>
              <a:off x="4714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61" name="AutoShape 47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62" name="AutoShape 48"/>
            <p:cNvSpPr>
              <a:spLocks noChangeArrowheads="1"/>
            </p:cNvSpPr>
            <p:nvPr/>
          </p:nvSpPr>
          <p:spPr bwMode="auto">
            <a:xfrm>
              <a:off x="5098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63" name="AutoShape 49"/>
            <p:cNvSpPr>
              <a:spLocks noChangeArrowheads="1"/>
            </p:cNvSpPr>
            <p:nvPr/>
          </p:nvSpPr>
          <p:spPr bwMode="auto">
            <a:xfrm>
              <a:off x="5098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64" name="AutoShape 50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65" name="Line 51"/>
            <p:cNvSpPr>
              <a:spLocks noChangeShapeType="1"/>
            </p:cNvSpPr>
            <p:nvPr/>
          </p:nvSpPr>
          <p:spPr bwMode="auto">
            <a:xfrm>
              <a:off x="409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6" name="Text Box 52"/>
            <p:cNvSpPr txBox="1">
              <a:spLocks noChangeArrowheads="1"/>
            </p:cNvSpPr>
            <p:nvPr/>
          </p:nvSpPr>
          <p:spPr bwMode="auto">
            <a:xfrm>
              <a:off x="4426" y="2064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14367" name="Text Box 53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4368" name="Text Box 54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14369" name="AutoShape 55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4370" name="Text Box 56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</p:grpSp>
      <p:sp>
        <p:nvSpPr>
          <p:cNvPr id="14342" name="AutoShape 57"/>
          <p:cNvSpPr>
            <a:spLocks noChangeArrowheads="1"/>
          </p:cNvSpPr>
          <p:nvPr/>
        </p:nvSpPr>
        <p:spPr bwMode="auto">
          <a:xfrm>
            <a:off x="3810000" y="4876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5562600" y="3733800"/>
            <a:ext cx="3276600" cy="2057400"/>
            <a:chOff x="3504" y="2352"/>
            <a:chExt cx="2064" cy="1296"/>
          </a:xfrm>
        </p:grpSpPr>
        <p:sp>
          <p:nvSpPr>
            <p:cNvPr id="14344" name="AutoShape 59"/>
            <p:cNvSpPr>
              <a:spLocks noChangeArrowheads="1"/>
            </p:cNvSpPr>
            <p:nvPr/>
          </p:nvSpPr>
          <p:spPr bwMode="auto">
            <a:xfrm>
              <a:off x="3504" y="3120"/>
              <a:ext cx="2064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4345" name="AutoShape 60"/>
            <p:cNvSpPr>
              <a:spLocks noChangeArrowheads="1"/>
            </p:cNvSpPr>
            <p:nvPr/>
          </p:nvSpPr>
          <p:spPr bwMode="auto">
            <a:xfrm>
              <a:off x="4272" y="2352"/>
              <a:ext cx="1248" cy="528"/>
            </a:xfrm>
            <a:prstGeom prst="wedgeRoundRectCallout">
              <a:avLst>
                <a:gd name="adj1" fmla="val -42870"/>
                <a:gd name="adj2" fmla="val 9678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sequence of state change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Question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What’s the maximum </a:t>
            </a:r>
            <a:r>
              <a:rPr lang="en-US" altLang="zh-TW" sz="2800" smtClean="0">
                <a:solidFill>
                  <a:schemeClr val="hlink"/>
                </a:solidFill>
              </a:rPr>
              <a:t>one-step</a:t>
            </a:r>
            <a:r>
              <a:rPr lang="en-US" altLang="zh-TW" sz="2800" smtClean="0"/>
              <a:t> computation time?</a:t>
            </a: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49530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/>
          </p:cNvGrpSpPr>
          <p:nvPr/>
        </p:nvGrpSpPr>
        <p:grpSpPr bwMode="auto">
          <a:xfrm>
            <a:off x="3886200" y="3962400"/>
            <a:ext cx="625475" cy="641350"/>
            <a:chOff x="2544" y="2448"/>
            <a:chExt cx="394" cy="404"/>
          </a:xfrm>
        </p:grpSpPr>
        <p:sp>
          <p:nvSpPr>
            <p:cNvPr id="2060" name="Line 6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1" name="Text Box 7"/>
            <p:cNvSpPr txBox="1">
              <a:spLocks noChangeArrowheads="1"/>
            </p:cNvSpPr>
            <p:nvPr/>
          </p:nvSpPr>
          <p:spPr bwMode="auto">
            <a:xfrm>
              <a:off x="2544" y="264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clock</a:t>
              </a:r>
            </a:p>
          </p:txBody>
        </p:sp>
      </p:grp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4572000" y="32766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2057" name="Oval 10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58" name="Oval 11"/>
          <p:cNvSpPr>
            <a:spLocks noChangeArrowheads="1"/>
          </p:cNvSpPr>
          <p:nvPr/>
        </p:nvSpPr>
        <p:spPr bwMode="auto">
          <a:xfrm>
            <a:off x="33528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6019800" y="3429000"/>
          <a:ext cx="2514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方程式" r:id="rId4" imgW="965160" imgH="203040" progId="Equation.3">
                  <p:embed/>
                </p:oleObj>
              </mc:Choice>
              <mc:Fallback>
                <p:oleObj name="方程式" r:id="rId4" imgW="9651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429000"/>
                        <a:ext cx="25146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AutoShape 13"/>
          <p:cNvSpPr>
            <a:spLocks noChangeArrowheads="1"/>
          </p:cNvSpPr>
          <p:nvPr/>
        </p:nvSpPr>
        <p:spPr bwMode="auto">
          <a:xfrm>
            <a:off x="1752600" y="4724400"/>
            <a:ext cx="3276600" cy="685800"/>
          </a:xfrm>
          <a:prstGeom prst="wedgeRoundRectCallout">
            <a:avLst>
              <a:gd name="adj1" fmla="val -39097"/>
              <a:gd name="adj2" fmla="val -20185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the combinational circuit is to perform one-step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195</TotalTime>
  <Words>610</Words>
  <Application>Microsoft Office PowerPoint</Application>
  <PresentationFormat>如螢幕大小 (4:3)</PresentationFormat>
  <Paragraphs>240</Paragraphs>
  <Slides>23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標楷體</vt:lpstr>
      <vt:lpstr>Symbol</vt:lpstr>
      <vt:lpstr>Times New Roman</vt:lpstr>
      <vt:lpstr>Wingdings</vt:lpstr>
      <vt:lpstr>Blends</vt:lpstr>
      <vt:lpstr>方程式</vt:lpstr>
      <vt:lpstr>Timing Analysis of Sequential Circuit</vt:lpstr>
      <vt:lpstr>What is a sequential circuit</vt:lpstr>
      <vt:lpstr>The key to design hardware</vt:lpstr>
      <vt:lpstr>Note: we are talking about Synchronous Clocked Circuit</vt:lpstr>
      <vt:lpstr>Cycle-based vs. Actual Timing</vt:lpstr>
      <vt:lpstr>Analysis for actual timing</vt:lpstr>
      <vt:lpstr>Core Question</vt:lpstr>
      <vt:lpstr>What’s the clock for?</vt:lpstr>
      <vt:lpstr>Core Question</vt:lpstr>
      <vt:lpstr>Core Question</vt:lpstr>
      <vt:lpstr>Recall: property of D flip-flop</vt:lpstr>
      <vt:lpstr>Core Question</vt:lpstr>
      <vt:lpstr>Analysis Example</vt:lpstr>
      <vt:lpstr>Problem Description</vt:lpstr>
      <vt:lpstr>Delay of a gate</vt:lpstr>
      <vt:lpstr>Delay for a flip-flop</vt:lpstr>
      <vt:lpstr>Problem Description</vt:lpstr>
      <vt:lpstr>Analysis method</vt:lpstr>
      <vt:lpstr>Timing analysis</vt:lpstr>
      <vt:lpstr>Timing analysis</vt:lpstr>
      <vt:lpstr>Timing analysis</vt:lpstr>
      <vt:lpstr>Timing analysis</vt:lpstr>
      <vt:lpstr>Clock period time and frequency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19</cp:revision>
  <cp:lastPrinted>1601-01-01T00:00:00Z</cp:lastPrinted>
  <dcterms:created xsi:type="dcterms:W3CDTF">2010-09-22T12:48:24Z</dcterms:created>
  <dcterms:modified xsi:type="dcterms:W3CDTF">2019-03-14T17:28:38Z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