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1" r:id="rId2"/>
  </p:sldMasterIdLst>
  <p:sldIdLst>
    <p:sldId id="256" r:id="rId3"/>
    <p:sldId id="295" r:id="rId4"/>
    <p:sldId id="257" r:id="rId5"/>
    <p:sldId id="258" r:id="rId6"/>
    <p:sldId id="259" r:id="rId7"/>
    <p:sldId id="294" r:id="rId8"/>
    <p:sldId id="260" r:id="rId9"/>
    <p:sldId id="261" r:id="rId10"/>
    <p:sldId id="262" r:id="rId11"/>
    <p:sldId id="310" r:id="rId12"/>
    <p:sldId id="311" r:id="rId13"/>
    <p:sldId id="312" r:id="rId14"/>
    <p:sldId id="263" r:id="rId15"/>
    <p:sldId id="267" r:id="rId16"/>
    <p:sldId id="264" r:id="rId17"/>
    <p:sldId id="265" r:id="rId18"/>
    <p:sldId id="266" r:id="rId19"/>
    <p:sldId id="268" r:id="rId20"/>
    <p:sldId id="269" r:id="rId21"/>
    <p:sldId id="270" r:id="rId22"/>
    <p:sldId id="271" r:id="rId23"/>
    <p:sldId id="274" r:id="rId24"/>
    <p:sldId id="273" r:id="rId25"/>
    <p:sldId id="272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48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7E97BE7-9E7D-4FA7-BA0C-64F07AC1AEE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2709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2C46C-2024-4136-BF97-A6A8E128130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4255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8CEFA-F350-4BBE-8E9C-97317E74269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43118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2049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2049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F1DD392-8BE7-408B-A3BA-09ED71EDA19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5293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1F4DF-05C2-4B91-8447-639DBB080BF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1478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81ECA-A7C4-4571-8FDC-145CD78E84F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02155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4737B-F8B6-41B1-B43B-E9C15589218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63211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27924-2543-429D-8336-73431D819E9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6566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101CEC-BF93-4BD9-92DD-FEFA09C452B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905269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53BD7-1D76-413F-B432-5F8FA6526DC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874935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5CC473-F8EB-4B73-8C9A-260DB56AD72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632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9D7F7-C34C-4EE0-BFC3-2793DD859C7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711967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D861F-A30B-4A29-BD1A-B59A03D26D9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749816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2ECA38-A540-406C-BBE4-8EDC050966E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401879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32FA36-91E1-46C7-923E-0B21EB2806E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70573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00C72D-BCA8-475C-9CB0-521C4469C1F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5553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86D93-8B99-4F48-9D72-0B13E5D5B7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447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6D80A-CAEC-4D2A-8A1B-22B0557A8C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0650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59C0B-6892-4942-AE6E-5E291C37B35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8635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8287AE-84EE-4DDC-8079-A27514FB1B8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94489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7750-EF3A-4B55-BBB1-6E35326006F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3699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77A5B-2E5A-4F6F-829C-A0B0EF4BD67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5625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420A3232-091D-4386-A34F-6FCAE9D394B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6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6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BEEC024D-807E-4FC8-A515-6C105E9A3C1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Synthesizable Verilog Coding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review of preliminary knowledge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974725" y="1085850"/>
            <a:ext cx="33858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u="sng" dirty="0"/>
              <a:t>Lecture 01 (Part </a:t>
            </a:r>
            <a:r>
              <a:rPr lang="en-US" altLang="zh-TW" u="sng" dirty="0" smtClean="0"/>
              <a:t>D)</a:t>
            </a:r>
            <a:endParaRPr lang="en-US" altLang="zh-TW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of structural description</a:t>
            </a:r>
          </a:p>
        </p:txBody>
      </p:sp>
      <p:pic>
        <p:nvPicPr>
          <p:cNvPr id="14339" name="Picture 3" descr="demo_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09800"/>
            <a:ext cx="437197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 descr="demo_circu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514600"/>
            <a:ext cx="3589338" cy="305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AutoShape 5"/>
          <p:cNvSpPr>
            <a:spLocks noChangeArrowheads="1"/>
          </p:cNvSpPr>
          <p:nvPr/>
        </p:nvSpPr>
        <p:spPr bwMode="auto">
          <a:xfrm>
            <a:off x="1752600" y="2133600"/>
            <a:ext cx="26670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4403725" y="2043113"/>
            <a:ext cx="2274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input/output specification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of structural description</a:t>
            </a:r>
          </a:p>
        </p:txBody>
      </p:sp>
      <p:pic>
        <p:nvPicPr>
          <p:cNvPr id="15363" name="Picture 3" descr="demo_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09800"/>
            <a:ext cx="437197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 descr="demo_circu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514600"/>
            <a:ext cx="3589338" cy="305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AutoShape 5"/>
          <p:cNvSpPr>
            <a:spLocks noChangeArrowheads="1"/>
          </p:cNvSpPr>
          <p:nvPr/>
        </p:nvSpPr>
        <p:spPr bwMode="auto">
          <a:xfrm>
            <a:off x="533400" y="2514600"/>
            <a:ext cx="20574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15366" name="AutoShape 7"/>
          <p:cNvSpPr>
            <a:spLocks noChangeArrowheads="1"/>
          </p:cNvSpPr>
          <p:nvPr/>
        </p:nvSpPr>
        <p:spPr bwMode="auto">
          <a:xfrm>
            <a:off x="7086600" y="2362200"/>
            <a:ext cx="7620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of structural description</a:t>
            </a:r>
          </a:p>
        </p:txBody>
      </p:sp>
      <p:pic>
        <p:nvPicPr>
          <p:cNvPr id="16387" name="Picture 3" descr="demo_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09800"/>
            <a:ext cx="437197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 descr="demo_circu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514600"/>
            <a:ext cx="3589338" cy="305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AutoShape 5"/>
          <p:cNvSpPr>
            <a:spLocks noChangeArrowheads="1"/>
          </p:cNvSpPr>
          <p:nvPr/>
        </p:nvSpPr>
        <p:spPr bwMode="auto">
          <a:xfrm>
            <a:off x="533400" y="2971800"/>
            <a:ext cx="20574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16390" name="AutoShape 6"/>
          <p:cNvSpPr>
            <a:spLocks noChangeArrowheads="1"/>
          </p:cNvSpPr>
          <p:nvPr/>
        </p:nvSpPr>
        <p:spPr bwMode="auto">
          <a:xfrm>
            <a:off x="6553200" y="5334000"/>
            <a:ext cx="7620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Instance Sub-Modules</a:t>
            </a:r>
          </a:p>
        </p:txBody>
      </p:sp>
      <p:pic>
        <p:nvPicPr>
          <p:cNvPr id="17411" name="Picture 3" descr="demo_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437197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 descr="demo_circu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514600"/>
            <a:ext cx="3589338" cy="305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AutoShape 5"/>
          <p:cNvSpPr>
            <a:spLocks noChangeArrowheads="1"/>
          </p:cNvSpPr>
          <p:nvPr/>
        </p:nvSpPr>
        <p:spPr bwMode="auto">
          <a:xfrm>
            <a:off x="685800" y="3733800"/>
            <a:ext cx="1981200" cy="990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 flipV="1">
            <a:off x="2667000" y="3733800"/>
            <a:ext cx="320040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15" name="AutoShape 7"/>
          <p:cNvSpPr>
            <a:spLocks noChangeArrowheads="1"/>
          </p:cNvSpPr>
          <p:nvPr/>
        </p:nvSpPr>
        <p:spPr bwMode="auto">
          <a:xfrm>
            <a:off x="5867400" y="3276600"/>
            <a:ext cx="2895600" cy="838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93038" cy="1462088"/>
          </a:xfrm>
        </p:spPr>
        <p:txBody>
          <a:bodyPr/>
          <a:lstStyle/>
          <a:p>
            <a:pPr eaLnBrk="1" hangingPunct="1"/>
            <a:r>
              <a:rPr lang="en-US" altLang="zh-TW" smtClean="0"/>
              <a:t>Hierarchical modules</a:t>
            </a:r>
          </a:p>
        </p:txBody>
      </p:sp>
      <p:pic>
        <p:nvPicPr>
          <p:cNvPr id="18435" name="Picture 3" descr="demo_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437197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 descr="ad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362200"/>
            <a:ext cx="289560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AutoShape 5"/>
          <p:cNvSpPr>
            <a:spLocks noChangeArrowheads="1"/>
          </p:cNvSpPr>
          <p:nvPr/>
        </p:nvSpPr>
        <p:spPr bwMode="auto">
          <a:xfrm>
            <a:off x="762000" y="3733800"/>
            <a:ext cx="1752600" cy="1066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18438" name="AutoShape 6"/>
          <p:cNvSpPr>
            <a:spLocks noChangeArrowheads="1"/>
          </p:cNvSpPr>
          <p:nvPr/>
        </p:nvSpPr>
        <p:spPr bwMode="auto">
          <a:xfrm>
            <a:off x="4876800" y="2057400"/>
            <a:ext cx="3733800" cy="3505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 flipV="1">
            <a:off x="2514600" y="3886200"/>
            <a:ext cx="23622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Instance name of a module</a:t>
            </a:r>
          </a:p>
        </p:txBody>
      </p:sp>
      <p:pic>
        <p:nvPicPr>
          <p:cNvPr id="19459" name="Picture 3" descr="demo_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437197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 descr="demo_circu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514600"/>
            <a:ext cx="3589338" cy="305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AutoShape 5"/>
          <p:cNvSpPr>
            <a:spLocks noChangeArrowheads="1"/>
          </p:cNvSpPr>
          <p:nvPr/>
        </p:nvSpPr>
        <p:spPr bwMode="auto">
          <a:xfrm>
            <a:off x="1219200" y="3733800"/>
            <a:ext cx="10668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 flipV="1">
            <a:off x="2286000" y="3733800"/>
            <a:ext cx="5715000" cy="15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63" name="AutoShape 7"/>
          <p:cNvSpPr>
            <a:spLocks noChangeArrowheads="1"/>
          </p:cNvSpPr>
          <p:nvPr/>
        </p:nvSpPr>
        <p:spPr bwMode="auto">
          <a:xfrm>
            <a:off x="8077200" y="3505200"/>
            <a:ext cx="6858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Declare wires</a:t>
            </a:r>
          </a:p>
        </p:txBody>
      </p:sp>
      <p:pic>
        <p:nvPicPr>
          <p:cNvPr id="20483" name="Picture 3" descr="demo_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437197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 descr="demo_circu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514600"/>
            <a:ext cx="3589338" cy="305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AutoShape 5"/>
          <p:cNvSpPr>
            <a:spLocks noChangeArrowheads="1"/>
          </p:cNvSpPr>
          <p:nvPr/>
        </p:nvSpPr>
        <p:spPr bwMode="auto">
          <a:xfrm>
            <a:off x="2057400" y="3200400"/>
            <a:ext cx="8382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2895600" y="3429000"/>
            <a:ext cx="3581400" cy="685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87" name="AutoShape 7"/>
          <p:cNvSpPr>
            <a:spLocks noChangeArrowheads="1"/>
          </p:cNvSpPr>
          <p:nvPr/>
        </p:nvSpPr>
        <p:spPr bwMode="auto">
          <a:xfrm>
            <a:off x="6477000" y="3962400"/>
            <a:ext cx="9144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Connecting ports of modules</a:t>
            </a:r>
          </a:p>
        </p:txBody>
      </p:sp>
      <p:pic>
        <p:nvPicPr>
          <p:cNvPr id="21507" name="Picture 3" descr="demo_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437197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 descr="demo_circu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514600"/>
            <a:ext cx="3589338" cy="305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Line 5"/>
          <p:cNvSpPr>
            <a:spLocks noChangeShapeType="1"/>
          </p:cNvSpPr>
          <p:nvPr/>
        </p:nvSpPr>
        <p:spPr bwMode="auto">
          <a:xfrm flipV="1">
            <a:off x="2514600" y="4114800"/>
            <a:ext cx="396240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10" name="AutoShape 6"/>
          <p:cNvSpPr>
            <a:spLocks noChangeArrowheads="1"/>
          </p:cNvSpPr>
          <p:nvPr/>
        </p:nvSpPr>
        <p:spPr bwMode="auto">
          <a:xfrm>
            <a:off x="6477000" y="3962400"/>
            <a:ext cx="9144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21511" name="AutoShape 7"/>
          <p:cNvSpPr>
            <a:spLocks noChangeArrowheads="1"/>
          </p:cNvSpPr>
          <p:nvPr/>
        </p:nvSpPr>
        <p:spPr bwMode="auto">
          <a:xfrm>
            <a:off x="1143000" y="4191000"/>
            <a:ext cx="13716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21512" name="AutoShape 8"/>
          <p:cNvSpPr>
            <a:spLocks noChangeArrowheads="1"/>
          </p:cNvSpPr>
          <p:nvPr/>
        </p:nvSpPr>
        <p:spPr bwMode="auto">
          <a:xfrm>
            <a:off x="1143000" y="5029200"/>
            <a:ext cx="13716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 flipV="1">
            <a:off x="2514600" y="4267200"/>
            <a:ext cx="3886200" cy="914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Caution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782887"/>
          </a:xfrm>
        </p:spPr>
        <p:txBody>
          <a:bodyPr/>
          <a:lstStyle/>
          <a:p>
            <a:pPr eaLnBrk="1" hangingPunct="1"/>
            <a:r>
              <a:rPr lang="en-US" altLang="zh-TW" smtClean="0"/>
              <a:t>always use </a:t>
            </a:r>
            <a:r>
              <a:rPr lang="en-US" altLang="zh-TW" smtClean="0">
                <a:latin typeface="Arial" panose="020B0604020202020204" pitchFamily="34" charset="0"/>
              </a:rPr>
              <a:t>“</a:t>
            </a:r>
            <a:r>
              <a:rPr lang="en-US" altLang="zh-TW" smtClean="0">
                <a:solidFill>
                  <a:schemeClr val="hlink"/>
                </a:solidFill>
              </a:rPr>
              <a:t>wire</a:t>
            </a:r>
            <a:r>
              <a:rPr lang="en-US" altLang="zh-TW" smtClean="0">
                <a:latin typeface="Arial" panose="020B0604020202020204" pitchFamily="34" charset="0"/>
              </a:rPr>
              <a:t>”</a:t>
            </a:r>
            <a:r>
              <a:rPr lang="en-US" altLang="zh-TW" smtClean="0"/>
              <a:t> to declare signals in structural description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no </a:t>
            </a:r>
            <a:r>
              <a:rPr lang="en-US" altLang="zh-TW" smtClean="0">
                <a:latin typeface="Arial" panose="020B0604020202020204" pitchFamily="34" charset="0"/>
              </a:rPr>
              <a:t>“</a:t>
            </a:r>
            <a:r>
              <a:rPr lang="en-US" altLang="zh-TW" smtClean="0"/>
              <a:t>always @(</a:t>
            </a:r>
            <a:r>
              <a:rPr lang="en-US" altLang="zh-TW" smtClean="0">
                <a:latin typeface="Arial" panose="020B0604020202020204" pitchFamily="34" charset="0"/>
              </a:rPr>
              <a:t>…</a:t>
            </a:r>
            <a:r>
              <a:rPr lang="en-US" altLang="zh-TW" smtClean="0"/>
              <a:t>)</a:t>
            </a:r>
            <a:r>
              <a:rPr lang="en-US" altLang="zh-TW" smtClean="0">
                <a:latin typeface="Arial" panose="020B0604020202020204" pitchFamily="34" charset="0"/>
              </a:rPr>
              <a:t>”</a:t>
            </a:r>
            <a:r>
              <a:rPr lang="en-US" altLang="zh-TW" smtClean="0"/>
              <a:t> in structural description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Behavior description</a:t>
            </a:r>
          </a:p>
        </p:txBody>
      </p:sp>
      <p:sp>
        <p:nvSpPr>
          <p:cNvPr id="2355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synthesizable Verilog coding</a:t>
            </a:r>
          </a:p>
          <a:p>
            <a:pPr lvl="1" eaLnBrk="1" hangingPunct="1"/>
            <a:r>
              <a:rPr lang="en-US" altLang="zh-TW" smtClean="0"/>
              <a:t>overview</a:t>
            </a:r>
          </a:p>
          <a:p>
            <a:pPr lvl="1" eaLnBrk="1" hangingPunct="1"/>
            <a:r>
              <a:rPr lang="en-US" altLang="zh-TW" smtClean="0"/>
              <a:t>structural description</a:t>
            </a:r>
          </a:p>
          <a:p>
            <a:pPr lvl="1" eaLnBrk="1" hangingPunct="1"/>
            <a:r>
              <a:rPr lang="en-US" altLang="zh-TW" smtClean="0"/>
              <a:t>behavior description: combinational vs. sequential circuit</a:t>
            </a:r>
          </a:p>
          <a:p>
            <a:pPr eaLnBrk="1" hangingPunct="1"/>
            <a:r>
              <a:rPr lang="en-US" altLang="zh-TW" smtClean="0"/>
              <a:t>simulation support</a:t>
            </a:r>
          </a:p>
          <a:p>
            <a:pPr eaLnBrk="1" hangingPunct="1"/>
            <a:r>
              <a:rPr lang="en-US" altLang="zh-TW" smtClean="0"/>
              <a:t>Lab 01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behavior description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declare with </a:t>
            </a:r>
            <a:r>
              <a:rPr lang="en-US" altLang="zh-TW" smtClean="0">
                <a:latin typeface="Arial" panose="020B0604020202020204" pitchFamily="34" charset="0"/>
              </a:rPr>
              <a:t>“</a:t>
            </a:r>
            <a:r>
              <a:rPr lang="en-US" altLang="zh-TW" smtClean="0">
                <a:solidFill>
                  <a:schemeClr val="hlink"/>
                </a:solidFill>
              </a:rPr>
              <a:t>reg</a:t>
            </a:r>
            <a:r>
              <a:rPr lang="en-US" altLang="zh-TW" smtClean="0">
                <a:latin typeface="Arial" panose="020B0604020202020204" pitchFamily="34" charset="0"/>
              </a:rPr>
              <a:t>”</a:t>
            </a:r>
            <a:endParaRPr lang="en-US" altLang="zh-TW" smtClean="0"/>
          </a:p>
          <a:p>
            <a:pPr lvl="1" eaLnBrk="1" hangingPunct="1"/>
            <a:r>
              <a:rPr lang="en-US" altLang="zh-TW" smtClean="0"/>
              <a:t>although some may be synthesized as wires</a:t>
            </a:r>
          </a:p>
          <a:p>
            <a:pPr lvl="1"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use </a:t>
            </a:r>
            <a:r>
              <a:rPr lang="en-US" altLang="zh-TW" smtClean="0">
                <a:solidFill>
                  <a:schemeClr val="hlink"/>
                </a:solidFill>
                <a:latin typeface="Arial" panose="020B0604020202020204" pitchFamily="34" charset="0"/>
              </a:rPr>
              <a:t>“</a:t>
            </a:r>
            <a:r>
              <a:rPr lang="en-US" altLang="zh-TW" smtClean="0">
                <a:solidFill>
                  <a:schemeClr val="hlink"/>
                </a:solidFill>
              </a:rPr>
              <a:t>always @(</a:t>
            </a:r>
            <a:r>
              <a:rPr lang="en-US" altLang="zh-TW" smtClean="0">
                <a:solidFill>
                  <a:schemeClr val="hlink"/>
                </a:solidFill>
                <a:latin typeface="Arial" panose="020B0604020202020204" pitchFamily="34" charset="0"/>
              </a:rPr>
              <a:t>…</a:t>
            </a:r>
            <a:r>
              <a:rPr lang="en-US" altLang="zh-TW" smtClean="0">
                <a:solidFill>
                  <a:schemeClr val="hlink"/>
                </a:solidFill>
              </a:rPr>
              <a:t>)</a:t>
            </a:r>
            <a:r>
              <a:rPr lang="en-US" altLang="zh-TW" smtClean="0">
                <a:solidFill>
                  <a:schemeClr val="hlink"/>
                </a:solidFill>
                <a:latin typeface="Arial" panose="020B0604020202020204" pitchFamily="34" charset="0"/>
              </a:rPr>
              <a:t>”</a:t>
            </a:r>
            <a:r>
              <a:rPr lang="en-US" altLang="zh-TW" smtClean="0"/>
              <a:t> to describe the </a:t>
            </a:r>
            <a:r>
              <a:rPr lang="en-US" altLang="zh-TW" smtClean="0">
                <a:latin typeface="Arial" panose="020B0604020202020204" pitchFamily="34" charset="0"/>
              </a:rPr>
              <a:t>“</a:t>
            </a:r>
            <a:r>
              <a:rPr lang="en-US" altLang="zh-TW" smtClean="0">
                <a:solidFill>
                  <a:schemeClr val="folHlink"/>
                </a:solidFill>
              </a:rPr>
              <a:t>rule to generate output</a:t>
            </a:r>
            <a:r>
              <a:rPr lang="en-US" altLang="zh-TW" smtClean="0">
                <a:solidFill>
                  <a:schemeClr val="folHlink"/>
                </a:solidFill>
                <a:latin typeface="Arial" panose="020B0604020202020204" pitchFamily="34" charset="0"/>
              </a:rPr>
              <a:t>”</a:t>
            </a:r>
            <a:endParaRPr lang="en-US" altLang="zh-TW" smtClean="0">
              <a:solidFill>
                <a:schemeClr val="folHlink"/>
              </a:solidFill>
            </a:endParaRPr>
          </a:p>
          <a:p>
            <a:pPr lvl="1" eaLnBrk="1" hangingPunct="1"/>
            <a:r>
              <a:rPr lang="en-US" altLang="zh-TW" smtClean="0"/>
              <a:t>not a step-by-step executing program</a:t>
            </a:r>
          </a:p>
          <a:p>
            <a:pPr eaLnBrk="1" hangingPunct="1"/>
            <a:endParaRPr lang="en-US" altLang="zh-TW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Caution on behavior description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Be aware of which part is combinational circuit and which part is sequential circuit</a:t>
            </a:r>
          </a:p>
          <a:p>
            <a:pPr eaLnBrk="1" hangingPunct="1">
              <a:lnSpc>
                <a:spcPct val="90000"/>
              </a:lnSpc>
            </a:pPr>
            <a:endParaRPr lang="en-US" altLang="zh-TW" smtClean="0"/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use fixed coding style for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combinational circuit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sequential circuit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mtClean="0"/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solidFill>
                  <a:schemeClr val="hlink"/>
                </a:solidFill>
              </a:rPr>
              <a:t>Do not try other coding styles!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Inferring combinational circuit with behavior description</a:t>
            </a:r>
          </a:p>
        </p:txBody>
      </p:sp>
      <p:sp>
        <p:nvSpPr>
          <p:cNvPr id="2662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general scheme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zh-TW" smtClean="0"/>
              <a:t>for combinational circuit</a:t>
            </a:r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1219200" y="3657600"/>
            <a:ext cx="2438400" cy="2103438"/>
            <a:chOff x="768" y="1479"/>
            <a:chExt cx="1536" cy="1325"/>
          </a:xfrm>
        </p:grpSpPr>
        <p:sp>
          <p:nvSpPr>
            <p:cNvPr id="27654" name="Rectangle 5"/>
            <p:cNvSpPr>
              <a:spLocks noChangeArrowheads="1"/>
            </p:cNvSpPr>
            <p:nvPr/>
          </p:nvSpPr>
          <p:spPr bwMode="auto">
            <a:xfrm>
              <a:off x="768" y="1872"/>
              <a:ext cx="1536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hardware to be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simulated</a:t>
              </a:r>
            </a:p>
          </p:txBody>
        </p:sp>
        <p:sp>
          <p:nvSpPr>
            <p:cNvPr id="27655" name="Line 6"/>
            <p:cNvSpPr>
              <a:spLocks noChangeShapeType="1"/>
            </p:cNvSpPr>
            <p:nvPr/>
          </p:nvSpPr>
          <p:spPr bwMode="auto">
            <a:xfrm>
              <a:off x="1104" y="16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56" name="Line 7"/>
            <p:cNvSpPr>
              <a:spLocks noChangeShapeType="1"/>
            </p:cNvSpPr>
            <p:nvPr/>
          </p:nvSpPr>
          <p:spPr bwMode="auto">
            <a:xfrm>
              <a:off x="1536" y="16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57" name="Line 8"/>
            <p:cNvSpPr>
              <a:spLocks noChangeShapeType="1"/>
            </p:cNvSpPr>
            <p:nvPr/>
          </p:nvSpPr>
          <p:spPr bwMode="auto">
            <a:xfrm>
              <a:off x="1920" y="16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58" name="Line 9"/>
            <p:cNvSpPr>
              <a:spLocks noChangeShapeType="1"/>
            </p:cNvSpPr>
            <p:nvPr/>
          </p:nvSpPr>
          <p:spPr bwMode="auto">
            <a:xfrm>
              <a:off x="1296" y="23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59" name="Line 10"/>
            <p:cNvSpPr>
              <a:spLocks noChangeShapeType="1"/>
            </p:cNvSpPr>
            <p:nvPr/>
          </p:nvSpPr>
          <p:spPr bwMode="auto">
            <a:xfrm>
              <a:off x="1728" y="23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60" name="Text Box 11"/>
            <p:cNvSpPr txBox="1">
              <a:spLocks noChangeArrowheads="1"/>
            </p:cNvSpPr>
            <p:nvPr/>
          </p:nvSpPr>
          <p:spPr bwMode="auto">
            <a:xfrm>
              <a:off x="1008" y="1488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A</a:t>
              </a:r>
            </a:p>
          </p:txBody>
        </p:sp>
        <p:sp>
          <p:nvSpPr>
            <p:cNvPr id="27661" name="Text Box 12"/>
            <p:cNvSpPr txBox="1">
              <a:spLocks noChangeArrowheads="1"/>
            </p:cNvSpPr>
            <p:nvPr/>
          </p:nvSpPr>
          <p:spPr bwMode="auto">
            <a:xfrm>
              <a:off x="1430" y="1479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B</a:t>
              </a:r>
            </a:p>
          </p:txBody>
        </p:sp>
        <p:sp>
          <p:nvSpPr>
            <p:cNvPr id="27662" name="Text Box 13"/>
            <p:cNvSpPr txBox="1">
              <a:spLocks noChangeArrowheads="1"/>
            </p:cNvSpPr>
            <p:nvPr/>
          </p:nvSpPr>
          <p:spPr bwMode="auto">
            <a:xfrm>
              <a:off x="1824" y="1488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C</a:t>
              </a:r>
            </a:p>
          </p:txBody>
        </p:sp>
        <p:sp>
          <p:nvSpPr>
            <p:cNvPr id="27663" name="Text Box 14"/>
            <p:cNvSpPr txBox="1">
              <a:spLocks noChangeArrowheads="1"/>
            </p:cNvSpPr>
            <p:nvPr/>
          </p:nvSpPr>
          <p:spPr bwMode="auto">
            <a:xfrm>
              <a:off x="1200" y="2592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D</a:t>
              </a:r>
            </a:p>
          </p:txBody>
        </p:sp>
        <p:sp>
          <p:nvSpPr>
            <p:cNvPr id="27664" name="Text Box 15"/>
            <p:cNvSpPr txBox="1">
              <a:spLocks noChangeArrowheads="1"/>
            </p:cNvSpPr>
            <p:nvPr/>
          </p:nvSpPr>
          <p:spPr bwMode="auto">
            <a:xfrm>
              <a:off x="1622" y="2583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E</a:t>
              </a:r>
            </a:p>
          </p:txBody>
        </p:sp>
      </p:grpSp>
      <p:sp>
        <p:nvSpPr>
          <p:cNvPr id="27653" name="Text Box 16"/>
          <p:cNvSpPr txBox="1">
            <a:spLocks noChangeArrowheads="1"/>
          </p:cNvSpPr>
          <p:nvPr/>
        </p:nvSpPr>
        <p:spPr bwMode="auto">
          <a:xfrm>
            <a:off x="4495800" y="3810000"/>
            <a:ext cx="2809875" cy="18129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always @(A or B or C) begin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// C code to compute D and 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end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Inferring combinational circuit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3849687"/>
          </a:xfrm>
        </p:spPr>
        <p:txBody>
          <a:bodyPr/>
          <a:lstStyle/>
          <a:p>
            <a:pPr eaLnBrk="1" hangingPunct="1"/>
            <a:r>
              <a:rPr lang="en-US" altLang="zh-TW" smtClean="0"/>
              <a:t>general coding style:</a:t>
            </a:r>
          </a:p>
          <a:p>
            <a:pPr lvl="1" eaLnBrk="1" hangingPunct="1"/>
            <a:r>
              <a:rPr lang="en-US" altLang="zh-TW" smtClean="0"/>
              <a:t>always @(</a:t>
            </a:r>
            <a:r>
              <a:rPr lang="en-US" altLang="zh-TW" i="1" smtClean="0"/>
              <a:t>all signal list</a:t>
            </a:r>
            <a:r>
              <a:rPr lang="en-US" altLang="zh-TW" smtClean="0"/>
              <a:t>)</a:t>
            </a:r>
          </a:p>
          <a:p>
            <a:pPr lvl="1" eaLnBrk="1" hangingPunct="1"/>
            <a:r>
              <a:rPr lang="en-US" altLang="zh-TW" smtClean="0"/>
              <a:t>always @(*)</a:t>
            </a:r>
          </a:p>
          <a:p>
            <a:pPr lvl="1" eaLnBrk="1" hangingPunct="1"/>
            <a:r>
              <a:rPr lang="en-US" altLang="zh-TW" smtClean="0"/>
              <a:t>use blocking assignment </a:t>
            </a:r>
            <a:r>
              <a:rPr lang="en-US" altLang="zh-TW" smtClean="0">
                <a:latin typeface="Arial" panose="020B0604020202020204" pitchFamily="34" charset="0"/>
              </a:rPr>
              <a:t>“</a:t>
            </a:r>
            <a:r>
              <a:rPr lang="en-US" altLang="zh-TW" smtClean="0"/>
              <a:t>=</a:t>
            </a:r>
            <a:r>
              <a:rPr lang="en-US" altLang="zh-TW" smtClean="0">
                <a:latin typeface="Arial" panose="020B0604020202020204" pitchFamily="34" charset="0"/>
              </a:rPr>
              <a:t>“</a:t>
            </a:r>
            <a:endParaRPr lang="en-US" altLang="zh-TW" smtClean="0"/>
          </a:p>
          <a:p>
            <a:pPr lvl="2" eaLnBrk="1" hangingPunct="1"/>
            <a:r>
              <a:rPr lang="en-US" altLang="zh-TW" smtClean="0"/>
              <a:t>do not use </a:t>
            </a:r>
            <a:r>
              <a:rPr lang="en-US" altLang="zh-TW" smtClean="0">
                <a:latin typeface="Arial" panose="020B0604020202020204" pitchFamily="34" charset="0"/>
              </a:rPr>
              <a:t>“</a:t>
            </a:r>
            <a:r>
              <a:rPr lang="en-US" altLang="zh-TW" smtClean="0"/>
              <a:t>&lt;= </a:t>
            </a:r>
            <a:r>
              <a:rPr lang="en-US" altLang="zh-TW" smtClean="0">
                <a:latin typeface="Arial" panose="020B0604020202020204" pitchFamily="34" charset="0"/>
              </a:rPr>
              <a:t>“</a:t>
            </a:r>
            <a:endParaRPr lang="en-US" altLang="zh-TW" smtClean="0"/>
          </a:p>
          <a:p>
            <a:pPr lvl="1" eaLnBrk="1" hangingPunct="1"/>
            <a:r>
              <a:rPr lang="en-US" altLang="zh-TW" smtClean="0"/>
              <a:t>you have to enumerate all cases to determine the output value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1: combinational circuit</a:t>
            </a:r>
          </a:p>
        </p:txBody>
      </p:sp>
      <p:pic>
        <p:nvPicPr>
          <p:cNvPr id="29699" name="Picture 3" descr="ad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14600"/>
            <a:ext cx="289560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4" descr="ad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438400"/>
            <a:ext cx="2035175" cy="189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1: combinational circuit</a:t>
            </a:r>
          </a:p>
        </p:txBody>
      </p:sp>
      <p:pic>
        <p:nvPicPr>
          <p:cNvPr id="30723" name="Picture 3" descr="ad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14600"/>
            <a:ext cx="289560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4" descr="ad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438400"/>
            <a:ext cx="2035175" cy="189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AutoShape 5"/>
          <p:cNvSpPr>
            <a:spLocks noChangeArrowheads="1"/>
          </p:cNvSpPr>
          <p:nvPr/>
        </p:nvSpPr>
        <p:spPr bwMode="auto">
          <a:xfrm>
            <a:off x="990600" y="3505200"/>
            <a:ext cx="21336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2971800" y="3048000"/>
            <a:ext cx="2168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register is not a register!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1: combinational circuit</a:t>
            </a:r>
          </a:p>
        </p:txBody>
      </p:sp>
      <p:pic>
        <p:nvPicPr>
          <p:cNvPr id="31747" name="Picture 3" descr="ad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14600"/>
            <a:ext cx="289560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4" descr="ad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438400"/>
            <a:ext cx="2035175" cy="189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AutoShape 5"/>
          <p:cNvSpPr>
            <a:spLocks noChangeArrowheads="1"/>
          </p:cNvSpPr>
          <p:nvPr/>
        </p:nvSpPr>
        <p:spPr bwMode="auto">
          <a:xfrm>
            <a:off x="1371600" y="4114800"/>
            <a:ext cx="2438400" cy="990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3200400" y="5257800"/>
            <a:ext cx="3659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C-like code to compute output from inputs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1: combinational circuit</a:t>
            </a:r>
          </a:p>
        </p:txBody>
      </p:sp>
      <p:pic>
        <p:nvPicPr>
          <p:cNvPr id="32771" name="Picture 3" descr="ad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14600"/>
            <a:ext cx="289560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2" name="Picture 4" descr="ad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438400"/>
            <a:ext cx="2035175" cy="189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AutoShape 5"/>
          <p:cNvSpPr>
            <a:spLocks noChangeArrowheads="1"/>
          </p:cNvSpPr>
          <p:nvPr/>
        </p:nvSpPr>
        <p:spPr bwMode="auto">
          <a:xfrm>
            <a:off x="1676400" y="4724400"/>
            <a:ext cx="16764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3352800" y="4800600"/>
            <a:ext cx="180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specify a don’t-care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adder_v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9800"/>
            <a:ext cx="2962275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1: combinational circuit</a:t>
            </a:r>
          </a:p>
        </p:txBody>
      </p:sp>
      <p:pic>
        <p:nvPicPr>
          <p:cNvPr id="33796" name="Picture 4" descr="ad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438400"/>
            <a:ext cx="2035175" cy="189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AutoShape 5"/>
          <p:cNvSpPr>
            <a:spLocks noChangeArrowheads="1"/>
          </p:cNvSpPr>
          <p:nvPr/>
        </p:nvSpPr>
        <p:spPr bwMode="auto">
          <a:xfrm>
            <a:off x="1143000" y="3505200"/>
            <a:ext cx="2362200" cy="1905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3048000" y="5410200"/>
            <a:ext cx="2478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if-then-else rules also work!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State-of-art chip design</a:t>
            </a:r>
          </a:p>
        </p:txBody>
      </p:sp>
      <p:pic>
        <p:nvPicPr>
          <p:cNvPr id="7171" name="Picture 12" descr="xi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91000"/>
            <a:ext cx="3005138" cy="248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72" name="AutoShape 13"/>
          <p:cNvCxnSpPr>
            <a:cxnSpLocks noChangeShapeType="1"/>
            <a:stCxn id="7180" idx="2"/>
            <a:endCxn id="7171" idx="3"/>
          </p:cNvCxnSpPr>
          <p:nvPr/>
        </p:nvCxnSpPr>
        <p:spPr bwMode="auto">
          <a:xfrm rot="16200000" flipV="1">
            <a:off x="4201319" y="4772819"/>
            <a:ext cx="431800" cy="1757362"/>
          </a:xfrm>
          <a:prstGeom prst="bentConnector4">
            <a:avLst>
              <a:gd name="adj1" fmla="val -52940"/>
              <a:gd name="adj2" fmla="val 9015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173" name="Picture 14" descr="cell_layo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122872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74" name="Group 18"/>
          <p:cNvGrpSpPr>
            <a:grpSpLocks/>
          </p:cNvGrpSpPr>
          <p:nvPr/>
        </p:nvGrpSpPr>
        <p:grpSpPr bwMode="auto">
          <a:xfrm>
            <a:off x="3886200" y="2590800"/>
            <a:ext cx="2819400" cy="3276600"/>
            <a:chOff x="3360" y="1632"/>
            <a:chExt cx="1776" cy="2064"/>
          </a:xfrm>
        </p:grpSpPr>
        <p:sp>
          <p:nvSpPr>
            <p:cNvPr id="7177" name="Rectangle 6"/>
            <p:cNvSpPr>
              <a:spLocks noChangeArrowheads="1"/>
            </p:cNvSpPr>
            <p:nvPr/>
          </p:nvSpPr>
          <p:spPr bwMode="auto">
            <a:xfrm>
              <a:off x="3360" y="2304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RTL design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(Register Transfer Level)</a:t>
              </a:r>
            </a:p>
          </p:txBody>
        </p:sp>
        <p:sp>
          <p:nvSpPr>
            <p:cNvPr id="7178" name="Rectangle 7"/>
            <p:cNvSpPr>
              <a:spLocks noChangeArrowheads="1"/>
            </p:cNvSpPr>
            <p:nvPr/>
          </p:nvSpPr>
          <p:spPr bwMode="auto">
            <a:xfrm>
              <a:off x="3360" y="2640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gate-level design</a:t>
              </a:r>
            </a:p>
          </p:txBody>
        </p:sp>
        <p:sp>
          <p:nvSpPr>
            <p:cNvPr id="7179" name="Rectangle 8"/>
            <p:cNvSpPr>
              <a:spLocks noChangeArrowheads="1"/>
            </p:cNvSpPr>
            <p:nvPr/>
          </p:nvSpPr>
          <p:spPr bwMode="auto">
            <a:xfrm>
              <a:off x="3360" y="2976"/>
              <a:ext cx="1776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circuit-level design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(transistor-level)</a:t>
              </a:r>
            </a:p>
          </p:txBody>
        </p:sp>
        <p:sp>
          <p:nvSpPr>
            <p:cNvPr id="7180" name="Rectangle 9"/>
            <p:cNvSpPr>
              <a:spLocks noChangeArrowheads="1"/>
            </p:cNvSpPr>
            <p:nvPr/>
          </p:nvSpPr>
          <p:spPr bwMode="auto">
            <a:xfrm>
              <a:off x="3360" y="3360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physical layout</a:t>
              </a:r>
            </a:p>
          </p:txBody>
        </p:sp>
        <p:sp>
          <p:nvSpPr>
            <p:cNvPr id="7181" name="Line 15"/>
            <p:cNvSpPr>
              <a:spLocks noChangeShapeType="1"/>
            </p:cNvSpPr>
            <p:nvPr/>
          </p:nvSpPr>
          <p:spPr bwMode="auto">
            <a:xfrm>
              <a:off x="4080" y="201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82" name="Text Box 16"/>
            <p:cNvSpPr txBox="1">
              <a:spLocks noChangeArrowheads="1"/>
            </p:cNvSpPr>
            <p:nvPr/>
          </p:nvSpPr>
          <p:spPr bwMode="auto">
            <a:xfrm>
              <a:off x="3504" y="1632"/>
              <a:ext cx="1317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always @(posedge clk)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A &lt;= B+C;</a:t>
              </a:r>
            </a:p>
          </p:txBody>
        </p:sp>
      </p:grpSp>
      <p:sp>
        <p:nvSpPr>
          <p:cNvPr id="7175" name="AutoShape 17"/>
          <p:cNvSpPr>
            <a:spLocks/>
          </p:cNvSpPr>
          <p:nvPr/>
        </p:nvSpPr>
        <p:spPr bwMode="auto">
          <a:xfrm>
            <a:off x="6781800" y="4191000"/>
            <a:ext cx="304800" cy="1676400"/>
          </a:xfrm>
          <a:prstGeom prst="rightBrace">
            <a:avLst>
              <a:gd name="adj1" fmla="val 45833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7176" name="Text Box 19"/>
          <p:cNvSpPr txBox="1">
            <a:spLocks noChangeArrowheads="1"/>
          </p:cNvSpPr>
          <p:nvPr/>
        </p:nvSpPr>
        <p:spPr bwMode="auto">
          <a:xfrm>
            <a:off x="7086600" y="4648200"/>
            <a:ext cx="170815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automatically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processed by EDA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tools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adder_v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9800"/>
            <a:ext cx="2962275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1: combinational circuit</a:t>
            </a:r>
          </a:p>
        </p:txBody>
      </p:sp>
      <p:pic>
        <p:nvPicPr>
          <p:cNvPr id="34820" name="Picture 4" descr="ad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438400"/>
            <a:ext cx="2035175" cy="189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AutoShape 5"/>
          <p:cNvSpPr>
            <a:spLocks noChangeArrowheads="1"/>
          </p:cNvSpPr>
          <p:nvPr/>
        </p:nvSpPr>
        <p:spPr bwMode="auto">
          <a:xfrm>
            <a:off x="1524000" y="3810000"/>
            <a:ext cx="10668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2590800" y="3657600"/>
            <a:ext cx="28051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This line is necessary to enforce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a combinational circuit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adder_v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9800"/>
            <a:ext cx="2962275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1: combinational circuit</a:t>
            </a:r>
          </a:p>
        </p:txBody>
      </p:sp>
      <p:pic>
        <p:nvPicPr>
          <p:cNvPr id="35844" name="Picture 4" descr="ad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438400"/>
            <a:ext cx="2035175" cy="189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AutoShape 5"/>
          <p:cNvSpPr>
            <a:spLocks noChangeArrowheads="1"/>
          </p:cNvSpPr>
          <p:nvPr/>
        </p:nvSpPr>
        <p:spPr bwMode="auto">
          <a:xfrm>
            <a:off x="1295400" y="3581400"/>
            <a:ext cx="12954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2743200" y="3581400"/>
            <a:ext cx="24479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Verilog 2001 standard: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depends on all input signals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Inferring sequential circuit with behavior description</a:t>
            </a:r>
          </a:p>
        </p:txBody>
      </p:sp>
      <p:sp>
        <p:nvSpPr>
          <p:cNvPr id="3686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general scheme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335087"/>
          </a:xfrm>
        </p:spPr>
        <p:txBody>
          <a:bodyPr/>
          <a:lstStyle/>
          <a:p>
            <a:pPr eaLnBrk="1" hangingPunct="1"/>
            <a:r>
              <a:rPr lang="en-US" altLang="zh-TW" smtClean="0"/>
              <a:t>for sequential circuit</a:t>
            </a:r>
          </a:p>
          <a:p>
            <a:pPr lvl="1" eaLnBrk="1" hangingPunct="1"/>
            <a:r>
              <a:rPr lang="en-US" altLang="zh-TW" smtClean="0"/>
              <a:t>only simulate when clock triggered</a:t>
            </a:r>
          </a:p>
        </p:txBody>
      </p:sp>
      <p:grpSp>
        <p:nvGrpSpPr>
          <p:cNvPr id="37892" name="Group 4"/>
          <p:cNvGrpSpPr>
            <a:grpSpLocks/>
          </p:cNvGrpSpPr>
          <p:nvPr/>
        </p:nvGrpSpPr>
        <p:grpSpPr bwMode="auto">
          <a:xfrm>
            <a:off x="1371600" y="3810000"/>
            <a:ext cx="2438400" cy="2103438"/>
            <a:chOff x="768" y="1479"/>
            <a:chExt cx="1536" cy="1325"/>
          </a:xfrm>
        </p:grpSpPr>
        <p:sp>
          <p:nvSpPr>
            <p:cNvPr id="37896" name="Rectangle 5"/>
            <p:cNvSpPr>
              <a:spLocks noChangeArrowheads="1"/>
            </p:cNvSpPr>
            <p:nvPr/>
          </p:nvSpPr>
          <p:spPr bwMode="auto">
            <a:xfrm>
              <a:off x="768" y="1872"/>
              <a:ext cx="1536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hardware to be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simulated</a:t>
              </a:r>
            </a:p>
          </p:txBody>
        </p:sp>
        <p:sp>
          <p:nvSpPr>
            <p:cNvPr id="37897" name="Line 6"/>
            <p:cNvSpPr>
              <a:spLocks noChangeShapeType="1"/>
            </p:cNvSpPr>
            <p:nvPr/>
          </p:nvSpPr>
          <p:spPr bwMode="auto">
            <a:xfrm>
              <a:off x="1104" y="16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898" name="Line 7"/>
            <p:cNvSpPr>
              <a:spLocks noChangeShapeType="1"/>
            </p:cNvSpPr>
            <p:nvPr/>
          </p:nvSpPr>
          <p:spPr bwMode="auto">
            <a:xfrm>
              <a:off x="1536" y="16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899" name="Line 8"/>
            <p:cNvSpPr>
              <a:spLocks noChangeShapeType="1"/>
            </p:cNvSpPr>
            <p:nvPr/>
          </p:nvSpPr>
          <p:spPr bwMode="auto">
            <a:xfrm>
              <a:off x="1920" y="16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00" name="Line 9"/>
            <p:cNvSpPr>
              <a:spLocks noChangeShapeType="1"/>
            </p:cNvSpPr>
            <p:nvPr/>
          </p:nvSpPr>
          <p:spPr bwMode="auto">
            <a:xfrm>
              <a:off x="1296" y="23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01" name="Line 10"/>
            <p:cNvSpPr>
              <a:spLocks noChangeShapeType="1"/>
            </p:cNvSpPr>
            <p:nvPr/>
          </p:nvSpPr>
          <p:spPr bwMode="auto">
            <a:xfrm>
              <a:off x="1728" y="23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02" name="Text Box 11"/>
            <p:cNvSpPr txBox="1">
              <a:spLocks noChangeArrowheads="1"/>
            </p:cNvSpPr>
            <p:nvPr/>
          </p:nvSpPr>
          <p:spPr bwMode="auto">
            <a:xfrm>
              <a:off x="1008" y="1488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A</a:t>
              </a:r>
            </a:p>
          </p:txBody>
        </p:sp>
        <p:sp>
          <p:nvSpPr>
            <p:cNvPr id="37903" name="Text Box 12"/>
            <p:cNvSpPr txBox="1">
              <a:spLocks noChangeArrowheads="1"/>
            </p:cNvSpPr>
            <p:nvPr/>
          </p:nvSpPr>
          <p:spPr bwMode="auto">
            <a:xfrm>
              <a:off x="1430" y="1479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B</a:t>
              </a:r>
            </a:p>
          </p:txBody>
        </p:sp>
        <p:sp>
          <p:nvSpPr>
            <p:cNvPr id="37904" name="Text Box 13"/>
            <p:cNvSpPr txBox="1">
              <a:spLocks noChangeArrowheads="1"/>
            </p:cNvSpPr>
            <p:nvPr/>
          </p:nvSpPr>
          <p:spPr bwMode="auto">
            <a:xfrm>
              <a:off x="1824" y="1488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C</a:t>
              </a:r>
            </a:p>
          </p:txBody>
        </p:sp>
        <p:sp>
          <p:nvSpPr>
            <p:cNvPr id="37905" name="Text Box 14"/>
            <p:cNvSpPr txBox="1">
              <a:spLocks noChangeArrowheads="1"/>
            </p:cNvSpPr>
            <p:nvPr/>
          </p:nvSpPr>
          <p:spPr bwMode="auto">
            <a:xfrm>
              <a:off x="1200" y="2592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D</a:t>
              </a:r>
            </a:p>
          </p:txBody>
        </p:sp>
        <p:sp>
          <p:nvSpPr>
            <p:cNvPr id="37906" name="Text Box 15"/>
            <p:cNvSpPr txBox="1">
              <a:spLocks noChangeArrowheads="1"/>
            </p:cNvSpPr>
            <p:nvPr/>
          </p:nvSpPr>
          <p:spPr bwMode="auto">
            <a:xfrm>
              <a:off x="1622" y="2583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E</a:t>
              </a:r>
            </a:p>
          </p:txBody>
        </p:sp>
      </p:grpSp>
      <p:sp>
        <p:nvSpPr>
          <p:cNvPr id="37893" name="Text Box 16"/>
          <p:cNvSpPr txBox="1">
            <a:spLocks noChangeArrowheads="1"/>
          </p:cNvSpPr>
          <p:nvPr/>
        </p:nvSpPr>
        <p:spPr bwMode="auto">
          <a:xfrm>
            <a:off x="4648200" y="3962400"/>
            <a:ext cx="2809875" cy="18129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always @(</a:t>
            </a: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posedge clk</a:t>
            </a: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) begin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// C code to compute D and 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end</a:t>
            </a:r>
          </a:p>
        </p:txBody>
      </p:sp>
      <p:sp>
        <p:nvSpPr>
          <p:cNvPr id="37894" name="Text Box 17"/>
          <p:cNvSpPr txBox="1">
            <a:spLocks noChangeArrowheads="1"/>
          </p:cNvSpPr>
          <p:nvPr/>
        </p:nvSpPr>
        <p:spPr bwMode="auto">
          <a:xfrm>
            <a:off x="685800" y="4724400"/>
            <a:ext cx="4333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clk</a:t>
            </a:r>
          </a:p>
        </p:txBody>
      </p:sp>
      <p:sp>
        <p:nvSpPr>
          <p:cNvPr id="37895" name="Line 18"/>
          <p:cNvSpPr>
            <a:spLocks noChangeShapeType="1"/>
          </p:cNvSpPr>
          <p:nvPr/>
        </p:nvSpPr>
        <p:spPr bwMode="auto">
          <a:xfrm>
            <a:off x="1066800" y="4876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Inferring sequential circuit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coding style:</a:t>
            </a:r>
          </a:p>
          <a:p>
            <a:pPr lvl="1" eaLnBrk="1" hangingPunct="1"/>
            <a:r>
              <a:rPr lang="en-US" altLang="zh-TW" smtClean="0"/>
              <a:t>always @(</a:t>
            </a:r>
            <a:r>
              <a:rPr lang="en-US" altLang="zh-TW" smtClean="0">
                <a:solidFill>
                  <a:schemeClr val="hlink"/>
                </a:solidFill>
              </a:rPr>
              <a:t>posedge clk</a:t>
            </a:r>
            <a:r>
              <a:rPr lang="en-US" altLang="zh-TW" smtClean="0"/>
              <a:t>)</a:t>
            </a:r>
          </a:p>
          <a:p>
            <a:pPr lvl="1" eaLnBrk="1" hangingPunct="1"/>
            <a:r>
              <a:rPr lang="en-US" altLang="zh-TW" smtClean="0"/>
              <a:t>use non-blocking assignment </a:t>
            </a:r>
            <a:r>
              <a:rPr lang="en-US" altLang="zh-TW" smtClean="0">
                <a:latin typeface="Arial" panose="020B0604020202020204" pitchFamily="34" charset="0"/>
              </a:rPr>
              <a:t>“</a:t>
            </a:r>
            <a:r>
              <a:rPr lang="en-US" altLang="zh-TW" smtClean="0"/>
              <a:t>&lt;=</a:t>
            </a:r>
            <a:r>
              <a:rPr lang="en-US" altLang="zh-TW" smtClean="0">
                <a:latin typeface="Arial" panose="020B0604020202020204" pitchFamily="34" charset="0"/>
              </a:rPr>
              <a:t>“</a:t>
            </a:r>
            <a:endParaRPr lang="en-US" altLang="zh-TW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2: sequential circuit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49287"/>
          </a:xfrm>
        </p:spPr>
        <p:txBody>
          <a:bodyPr/>
          <a:lstStyle/>
          <a:p>
            <a:pPr eaLnBrk="1" hangingPunct="1"/>
            <a:r>
              <a:rPr lang="en-US" altLang="zh-TW" smtClean="0"/>
              <a:t>parallel D-FFs triggered by clock</a:t>
            </a:r>
          </a:p>
        </p:txBody>
      </p:sp>
      <p:pic>
        <p:nvPicPr>
          <p:cNvPr id="39940" name="Picture 4" descr="pload_regis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8000"/>
            <a:ext cx="3533775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2: sequential circuit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49287"/>
          </a:xfrm>
        </p:spPr>
        <p:txBody>
          <a:bodyPr/>
          <a:lstStyle/>
          <a:p>
            <a:pPr eaLnBrk="1" hangingPunct="1"/>
            <a:r>
              <a:rPr lang="en-US" altLang="zh-TW" smtClean="0"/>
              <a:t>parallel D-FFs triggered by clock</a:t>
            </a:r>
          </a:p>
        </p:txBody>
      </p:sp>
      <p:pic>
        <p:nvPicPr>
          <p:cNvPr id="40964" name="Picture 4" descr="pload_regis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8000"/>
            <a:ext cx="3533775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AutoShape 5"/>
          <p:cNvSpPr>
            <a:spLocks noChangeArrowheads="1"/>
          </p:cNvSpPr>
          <p:nvPr/>
        </p:nvSpPr>
        <p:spPr bwMode="auto">
          <a:xfrm>
            <a:off x="1905000" y="4419600"/>
            <a:ext cx="12192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3276600" y="4114800"/>
            <a:ext cx="3160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simulation triggered by clock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2: sequential circuit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49287"/>
          </a:xfrm>
        </p:spPr>
        <p:txBody>
          <a:bodyPr/>
          <a:lstStyle/>
          <a:p>
            <a:pPr eaLnBrk="1" hangingPunct="1"/>
            <a:r>
              <a:rPr lang="en-US" altLang="zh-TW" smtClean="0"/>
              <a:t>parallel D-FFs triggered by clock</a:t>
            </a:r>
          </a:p>
        </p:txBody>
      </p:sp>
      <p:pic>
        <p:nvPicPr>
          <p:cNvPr id="41988" name="Picture 4" descr="pload_regis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8000"/>
            <a:ext cx="3533775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AutoShape 5"/>
          <p:cNvSpPr>
            <a:spLocks noChangeArrowheads="1"/>
          </p:cNvSpPr>
          <p:nvPr/>
        </p:nvSpPr>
        <p:spPr bwMode="auto">
          <a:xfrm>
            <a:off x="1600200" y="4648200"/>
            <a:ext cx="16002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3352800" y="4648200"/>
            <a:ext cx="53832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Caution: You have to use non-blocking assignment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to generate registers!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3: sequential circuit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49287"/>
          </a:xfrm>
        </p:spPr>
        <p:txBody>
          <a:bodyPr/>
          <a:lstStyle/>
          <a:p>
            <a:pPr eaLnBrk="1" hangingPunct="1"/>
            <a:r>
              <a:rPr lang="en-US" altLang="zh-TW" smtClean="0"/>
              <a:t>with combinational circuit for computation</a:t>
            </a:r>
          </a:p>
        </p:txBody>
      </p:sp>
      <p:pic>
        <p:nvPicPr>
          <p:cNvPr id="43012" name="Picture 4" descr="demo_circuit_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71800"/>
            <a:ext cx="421005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Picture 5" descr="demo_circuit_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048000"/>
            <a:ext cx="2320925" cy="247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 believe that most of you are confused with</a:t>
            </a:r>
          </a:p>
          <a:p>
            <a:pPr lvl="1" eaLnBrk="1" hangingPunct="1"/>
            <a:r>
              <a:rPr lang="en-US" altLang="zh-TW" smtClean="0"/>
              <a:t>combinational circuit vs.</a:t>
            </a:r>
          </a:p>
          <a:p>
            <a:pPr lvl="1" eaLnBrk="1" hangingPunct="1"/>
            <a:r>
              <a:rPr lang="en-US" altLang="zh-TW" smtClean="0"/>
              <a:t>sequential circuit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Common error of beginners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non-synthesizable coding style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a wrong code may result in correct simulation wave-form/FPGA outcome</a:t>
            </a:r>
          </a:p>
          <a:p>
            <a:pPr eaLnBrk="1" hangingPunct="1">
              <a:lnSpc>
                <a:spcPct val="90000"/>
              </a:lnSpc>
            </a:pPr>
            <a:endParaRPr lang="en-US" altLang="zh-TW" smtClean="0"/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synthesizable but without concrete imagine on hardware generated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long path delay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extremely large chip area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Example: the adder</a:t>
            </a:r>
          </a:p>
        </p:txBody>
      </p:sp>
      <p:sp>
        <p:nvSpPr>
          <p:cNvPr id="4505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combinational vs. sequential circuit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</a:t>
            </a:r>
            <a:r>
              <a:rPr lang="en-US" altLang="zh-TW" smtClean="0">
                <a:latin typeface="Arial" panose="020B0604020202020204" pitchFamily="34" charset="0"/>
              </a:rPr>
              <a:t>’</a:t>
            </a:r>
            <a:r>
              <a:rPr lang="en-US" altLang="zh-TW" smtClean="0"/>
              <a:t>s the difference?</a:t>
            </a:r>
          </a:p>
        </p:txBody>
      </p:sp>
      <p:sp>
        <p:nvSpPr>
          <p:cNvPr id="46083" name="Text Box 4"/>
          <p:cNvSpPr txBox="1">
            <a:spLocks noChangeArrowheads="1"/>
          </p:cNvSpPr>
          <p:nvPr/>
        </p:nvSpPr>
        <p:spPr bwMode="auto">
          <a:xfrm>
            <a:off x="1295400" y="1905000"/>
            <a:ext cx="1882775" cy="13239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reg    [3:0]   A, B, 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always @(*) begin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A = B+C;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end</a:t>
            </a:r>
          </a:p>
        </p:txBody>
      </p:sp>
      <p:sp>
        <p:nvSpPr>
          <p:cNvPr id="46084" name="Text Box 5"/>
          <p:cNvSpPr txBox="1">
            <a:spLocks noChangeArrowheads="1"/>
          </p:cNvSpPr>
          <p:nvPr/>
        </p:nvSpPr>
        <p:spPr bwMode="auto">
          <a:xfrm>
            <a:off x="5181600" y="1828800"/>
            <a:ext cx="2603500" cy="13239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reg    [3:0]   A, B, 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always @(posedge clk) begin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A &lt;= B+C;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end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</a:t>
            </a:r>
            <a:r>
              <a:rPr lang="en-US" altLang="zh-TW" smtClean="0">
                <a:latin typeface="Arial" panose="020B0604020202020204" pitchFamily="34" charset="0"/>
              </a:rPr>
              <a:t>’</a:t>
            </a:r>
            <a:r>
              <a:rPr lang="en-US" altLang="zh-TW" smtClean="0"/>
              <a:t>s the difference?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1295400" y="1905000"/>
            <a:ext cx="1882775" cy="13239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reg    [3:0]   A, B, 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always @(*) begin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A = B+C;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end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5181600" y="1828800"/>
            <a:ext cx="2603500" cy="13239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reg    [3:0]   A, B, 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always @(posedge clk) begin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A &lt;= B+C;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end</a:t>
            </a:r>
          </a:p>
        </p:txBody>
      </p:sp>
      <p:grpSp>
        <p:nvGrpSpPr>
          <p:cNvPr id="47109" name="Group 12"/>
          <p:cNvGrpSpPr>
            <a:grpSpLocks/>
          </p:cNvGrpSpPr>
          <p:nvPr/>
        </p:nvGrpSpPr>
        <p:grpSpPr bwMode="auto">
          <a:xfrm>
            <a:off x="1371600" y="3581400"/>
            <a:ext cx="1219200" cy="2179638"/>
            <a:chOff x="1056" y="2247"/>
            <a:chExt cx="768" cy="1373"/>
          </a:xfrm>
        </p:grpSpPr>
        <p:sp>
          <p:nvSpPr>
            <p:cNvPr id="47124" name="Rectangle 5"/>
            <p:cNvSpPr>
              <a:spLocks noChangeArrowheads="1"/>
            </p:cNvSpPr>
            <p:nvPr/>
          </p:nvSpPr>
          <p:spPr bwMode="auto">
            <a:xfrm>
              <a:off x="1056" y="2736"/>
              <a:ext cx="768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+</a:t>
              </a:r>
            </a:p>
          </p:txBody>
        </p:sp>
        <p:sp>
          <p:nvSpPr>
            <p:cNvPr id="47125" name="Line 6"/>
            <p:cNvSpPr>
              <a:spLocks noChangeShapeType="1"/>
            </p:cNvSpPr>
            <p:nvPr/>
          </p:nvSpPr>
          <p:spPr bwMode="auto">
            <a:xfrm>
              <a:off x="1248" y="244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26" name="Line 7"/>
            <p:cNvSpPr>
              <a:spLocks noChangeShapeType="1"/>
            </p:cNvSpPr>
            <p:nvPr/>
          </p:nvSpPr>
          <p:spPr bwMode="auto">
            <a:xfrm>
              <a:off x="1632" y="244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27" name="Line 8"/>
            <p:cNvSpPr>
              <a:spLocks noChangeShapeType="1"/>
            </p:cNvSpPr>
            <p:nvPr/>
          </p:nvSpPr>
          <p:spPr bwMode="auto">
            <a:xfrm>
              <a:off x="1392" y="316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28" name="Text Box 9"/>
            <p:cNvSpPr txBox="1">
              <a:spLocks noChangeArrowheads="1"/>
            </p:cNvSpPr>
            <p:nvPr/>
          </p:nvSpPr>
          <p:spPr bwMode="auto">
            <a:xfrm>
              <a:off x="1142" y="2247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B</a:t>
              </a:r>
            </a:p>
          </p:txBody>
        </p:sp>
        <p:sp>
          <p:nvSpPr>
            <p:cNvPr id="47129" name="Text Box 10"/>
            <p:cNvSpPr txBox="1">
              <a:spLocks noChangeArrowheads="1"/>
            </p:cNvSpPr>
            <p:nvPr/>
          </p:nvSpPr>
          <p:spPr bwMode="auto">
            <a:xfrm>
              <a:off x="1536" y="2256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C</a:t>
              </a:r>
            </a:p>
          </p:txBody>
        </p:sp>
        <p:sp>
          <p:nvSpPr>
            <p:cNvPr id="47130" name="Text Box 11"/>
            <p:cNvSpPr txBox="1">
              <a:spLocks noChangeArrowheads="1"/>
            </p:cNvSpPr>
            <p:nvPr/>
          </p:nvSpPr>
          <p:spPr bwMode="auto">
            <a:xfrm>
              <a:off x="1296" y="3408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A</a:t>
              </a:r>
            </a:p>
          </p:txBody>
        </p:sp>
      </p:grpSp>
      <p:grpSp>
        <p:nvGrpSpPr>
          <p:cNvPr id="47110" name="Group 27"/>
          <p:cNvGrpSpPr>
            <a:grpSpLocks/>
          </p:cNvGrpSpPr>
          <p:nvPr/>
        </p:nvGrpSpPr>
        <p:grpSpPr bwMode="auto">
          <a:xfrm>
            <a:off x="4800600" y="3429000"/>
            <a:ext cx="3371850" cy="2774950"/>
            <a:chOff x="3024" y="2160"/>
            <a:chExt cx="2124" cy="1748"/>
          </a:xfrm>
        </p:grpSpPr>
        <p:sp>
          <p:nvSpPr>
            <p:cNvPr id="47111" name="Rectangle 14"/>
            <p:cNvSpPr>
              <a:spLocks noChangeArrowheads="1"/>
            </p:cNvSpPr>
            <p:nvPr/>
          </p:nvSpPr>
          <p:spPr bwMode="auto">
            <a:xfrm>
              <a:off x="3744" y="2649"/>
              <a:ext cx="768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+</a:t>
              </a:r>
            </a:p>
          </p:txBody>
        </p:sp>
        <p:sp>
          <p:nvSpPr>
            <p:cNvPr id="47112" name="Line 15"/>
            <p:cNvSpPr>
              <a:spLocks noChangeShapeType="1"/>
            </p:cNvSpPr>
            <p:nvPr/>
          </p:nvSpPr>
          <p:spPr bwMode="auto">
            <a:xfrm>
              <a:off x="3936" y="236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13" name="Line 16"/>
            <p:cNvSpPr>
              <a:spLocks noChangeShapeType="1"/>
            </p:cNvSpPr>
            <p:nvPr/>
          </p:nvSpPr>
          <p:spPr bwMode="auto">
            <a:xfrm>
              <a:off x="4320" y="236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14" name="Line 17"/>
            <p:cNvSpPr>
              <a:spLocks noChangeShapeType="1"/>
            </p:cNvSpPr>
            <p:nvPr/>
          </p:nvSpPr>
          <p:spPr bwMode="auto">
            <a:xfrm>
              <a:off x="4080" y="3081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15" name="Text Box 18"/>
            <p:cNvSpPr txBox="1">
              <a:spLocks noChangeArrowheads="1"/>
            </p:cNvSpPr>
            <p:nvPr/>
          </p:nvSpPr>
          <p:spPr bwMode="auto">
            <a:xfrm>
              <a:off x="3830" y="2160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B</a:t>
              </a:r>
            </a:p>
          </p:txBody>
        </p:sp>
        <p:sp>
          <p:nvSpPr>
            <p:cNvPr id="47116" name="Text Box 19"/>
            <p:cNvSpPr txBox="1">
              <a:spLocks noChangeArrowheads="1"/>
            </p:cNvSpPr>
            <p:nvPr/>
          </p:nvSpPr>
          <p:spPr bwMode="auto">
            <a:xfrm>
              <a:off x="4224" y="2169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C</a:t>
              </a:r>
            </a:p>
          </p:txBody>
        </p:sp>
        <p:sp>
          <p:nvSpPr>
            <p:cNvPr id="47117" name="Text Box 20"/>
            <p:cNvSpPr txBox="1">
              <a:spLocks noChangeArrowheads="1"/>
            </p:cNvSpPr>
            <p:nvPr/>
          </p:nvSpPr>
          <p:spPr bwMode="auto">
            <a:xfrm>
              <a:off x="3984" y="3696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A</a:t>
              </a:r>
            </a:p>
          </p:txBody>
        </p:sp>
        <p:sp>
          <p:nvSpPr>
            <p:cNvPr id="47118" name="Rectangle 21"/>
            <p:cNvSpPr>
              <a:spLocks noChangeArrowheads="1"/>
            </p:cNvSpPr>
            <p:nvPr/>
          </p:nvSpPr>
          <p:spPr bwMode="auto">
            <a:xfrm>
              <a:off x="3600" y="3312"/>
              <a:ext cx="100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47119" name="AutoShape 22"/>
            <p:cNvSpPr>
              <a:spLocks noChangeArrowheads="1"/>
            </p:cNvSpPr>
            <p:nvPr/>
          </p:nvSpPr>
          <p:spPr bwMode="auto">
            <a:xfrm rot="5400000">
              <a:off x="3600" y="3360"/>
              <a:ext cx="96" cy="9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47120" name="Line 23"/>
            <p:cNvSpPr>
              <a:spLocks noChangeShapeType="1"/>
            </p:cNvSpPr>
            <p:nvPr/>
          </p:nvSpPr>
          <p:spPr bwMode="auto">
            <a:xfrm>
              <a:off x="4080" y="35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21" name="Line 24"/>
            <p:cNvSpPr>
              <a:spLocks noChangeShapeType="1"/>
            </p:cNvSpPr>
            <p:nvPr/>
          </p:nvSpPr>
          <p:spPr bwMode="auto">
            <a:xfrm>
              <a:off x="3312" y="34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22" name="Text Box 25"/>
            <p:cNvSpPr txBox="1">
              <a:spLocks noChangeArrowheads="1"/>
            </p:cNvSpPr>
            <p:nvPr/>
          </p:nvSpPr>
          <p:spPr bwMode="auto">
            <a:xfrm>
              <a:off x="3024" y="3312"/>
              <a:ext cx="2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clk</a:t>
              </a:r>
            </a:p>
          </p:txBody>
        </p:sp>
        <p:sp>
          <p:nvSpPr>
            <p:cNvPr id="47123" name="Text Box 26"/>
            <p:cNvSpPr txBox="1">
              <a:spLocks noChangeArrowheads="1"/>
            </p:cNvSpPr>
            <p:nvPr/>
          </p:nvSpPr>
          <p:spPr bwMode="auto">
            <a:xfrm>
              <a:off x="4646" y="3255"/>
              <a:ext cx="5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register</a:t>
              </a: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</a:t>
            </a:r>
            <a:r>
              <a:rPr lang="en-US" altLang="zh-TW" smtClean="0">
                <a:latin typeface="Arial" panose="020B0604020202020204" pitchFamily="34" charset="0"/>
              </a:rPr>
              <a:t>’</a:t>
            </a:r>
            <a:r>
              <a:rPr lang="en-US" altLang="zh-TW" smtClean="0"/>
              <a:t>s the difference?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1295400" y="1905000"/>
            <a:ext cx="1882775" cy="13239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reg    [3:0]   A, B, 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always @(*) begin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A = B+C;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end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5181600" y="1828800"/>
            <a:ext cx="2603500" cy="13239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reg    [3:0]   A, B, 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always @(posedge clk) begin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A &lt;= B+C;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end</a:t>
            </a:r>
          </a:p>
        </p:txBody>
      </p:sp>
      <p:grpSp>
        <p:nvGrpSpPr>
          <p:cNvPr id="48133" name="Group 64"/>
          <p:cNvGrpSpPr>
            <a:grpSpLocks/>
          </p:cNvGrpSpPr>
          <p:nvPr/>
        </p:nvGrpSpPr>
        <p:grpSpPr bwMode="auto">
          <a:xfrm>
            <a:off x="457200" y="3886200"/>
            <a:ext cx="3140075" cy="2362200"/>
            <a:chOff x="134" y="2448"/>
            <a:chExt cx="1978" cy="1488"/>
          </a:xfrm>
        </p:grpSpPr>
        <p:grpSp>
          <p:nvGrpSpPr>
            <p:cNvPr id="48172" name="Group 31"/>
            <p:cNvGrpSpPr>
              <a:grpSpLocks/>
            </p:cNvGrpSpPr>
            <p:nvPr/>
          </p:nvGrpSpPr>
          <p:grpSpPr bwMode="auto">
            <a:xfrm>
              <a:off x="384" y="2448"/>
              <a:ext cx="432" cy="192"/>
              <a:chOff x="384" y="2448"/>
              <a:chExt cx="432" cy="192"/>
            </a:xfrm>
          </p:grpSpPr>
          <p:sp>
            <p:nvSpPr>
              <p:cNvPr id="48205" name="Line 27"/>
              <p:cNvSpPr>
                <a:spLocks noChangeShapeType="1"/>
              </p:cNvSpPr>
              <p:nvPr/>
            </p:nvSpPr>
            <p:spPr bwMode="auto">
              <a:xfrm>
                <a:off x="384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206" name="Line 28"/>
              <p:cNvSpPr>
                <a:spLocks noChangeShapeType="1"/>
              </p:cNvSpPr>
              <p:nvPr/>
            </p:nvSpPr>
            <p:spPr bwMode="auto">
              <a:xfrm flipV="1">
                <a:off x="624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207" name="Line 29"/>
              <p:cNvSpPr>
                <a:spLocks noChangeShapeType="1"/>
              </p:cNvSpPr>
              <p:nvPr/>
            </p:nvSpPr>
            <p:spPr bwMode="auto">
              <a:xfrm>
                <a:off x="624" y="244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208" name="Line 30"/>
              <p:cNvSpPr>
                <a:spLocks noChangeShapeType="1"/>
              </p:cNvSpPr>
              <p:nvPr/>
            </p:nvSpPr>
            <p:spPr bwMode="auto">
              <a:xfrm>
                <a:off x="81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8173" name="Group 32"/>
            <p:cNvGrpSpPr>
              <a:grpSpLocks/>
            </p:cNvGrpSpPr>
            <p:nvPr/>
          </p:nvGrpSpPr>
          <p:grpSpPr bwMode="auto">
            <a:xfrm>
              <a:off x="816" y="2448"/>
              <a:ext cx="432" cy="192"/>
              <a:chOff x="384" y="2448"/>
              <a:chExt cx="432" cy="192"/>
            </a:xfrm>
          </p:grpSpPr>
          <p:sp>
            <p:nvSpPr>
              <p:cNvPr id="48201" name="Line 33"/>
              <p:cNvSpPr>
                <a:spLocks noChangeShapeType="1"/>
              </p:cNvSpPr>
              <p:nvPr/>
            </p:nvSpPr>
            <p:spPr bwMode="auto">
              <a:xfrm>
                <a:off x="384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202" name="Line 34"/>
              <p:cNvSpPr>
                <a:spLocks noChangeShapeType="1"/>
              </p:cNvSpPr>
              <p:nvPr/>
            </p:nvSpPr>
            <p:spPr bwMode="auto">
              <a:xfrm flipV="1">
                <a:off x="624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203" name="Line 35"/>
              <p:cNvSpPr>
                <a:spLocks noChangeShapeType="1"/>
              </p:cNvSpPr>
              <p:nvPr/>
            </p:nvSpPr>
            <p:spPr bwMode="auto">
              <a:xfrm>
                <a:off x="624" y="244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204" name="Line 36"/>
              <p:cNvSpPr>
                <a:spLocks noChangeShapeType="1"/>
              </p:cNvSpPr>
              <p:nvPr/>
            </p:nvSpPr>
            <p:spPr bwMode="auto">
              <a:xfrm>
                <a:off x="81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8174" name="Group 37"/>
            <p:cNvGrpSpPr>
              <a:grpSpLocks/>
            </p:cNvGrpSpPr>
            <p:nvPr/>
          </p:nvGrpSpPr>
          <p:grpSpPr bwMode="auto">
            <a:xfrm>
              <a:off x="1248" y="2448"/>
              <a:ext cx="432" cy="192"/>
              <a:chOff x="384" y="2448"/>
              <a:chExt cx="432" cy="192"/>
            </a:xfrm>
          </p:grpSpPr>
          <p:sp>
            <p:nvSpPr>
              <p:cNvPr id="48197" name="Line 38"/>
              <p:cNvSpPr>
                <a:spLocks noChangeShapeType="1"/>
              </p:cNvSpPr>
              <p:nvPr/>
            </p:nvSpPr>
            <p:spPr bwMode="auto">
              <a:xfrm>
                <a:off x="384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198" name="Line 39"/>
              <p:cNvSpPr>
                <a:spLocks noChangeShapeType="1"/>
              </p:cNvSpPr>
              <p:nvPr/>
            </p:nvSpPr>
            <p:spPr bwMode="auto">
              <a:xfrm flipV="1">
                <a:off x="624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199" name="Line 40"/>
              <p:cNvSpPr>
                <a:spLocks noChangeShapeType="1"/>
              </p:cNvSpPr>
              <p:nvPr/>
            </p:nvSpPr>
            <p:spPr bwMode="auto">
              <a:xfrm>
                <a:off x="624" y="244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200" name="Line 41"/>
              <p:cNvSpPr>
                <a:spLocks noChangeShapeType="1"/>
              </p:cNvSpPr>
              <p:nvPr/>
            </p:nvSpPr>
            <p:spPr bwMode="auto">
              <a:xfrm>
                <a:off x="81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8175" name="Group 42"/>
            <p:cNvGrpSpPr>
              <a:grpSpLocks/>
            </p:cNvGrpSpPr>
            <p:nvPr/>
          </p:nvGrpSpPr>
          <p:grpSpPr bwMode="auto">
            <a:xfrm>
              <a:off x="1680" y="2448"/>
              <a:ext cx="432" cy="192"/>
              <a:chOff x="384" y="2448"/>
              <a:chExt cx="432" cy="192"/>
            </a:xfrm>
          </p:grpSpPr>
          <p:sp>
            <p:nvSpPr>
              <p:cNvPr id="48193" name="Line 43"/>
              <p:cNvSpPr>
                <a:spLocks noChangeShapeType="1"/>
              </p:cNvSpPr>
              <p:nvPr/>
            </p:nvSpPr>
            <p:spPr bwMode="auto">
              <a:xfrm>
                <a:off x="384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194" name="Line 44"/>
              <p:cNvSpPr>
                <a:spLocks noChangeShapeType="1"/>
              </p:cNvSpPr>
              <p:nvPr/>
            </p:nvSpPr>
            <p:spPr bwMode="auto">
              <a:xfrm flipV="1">
                <a:off x="624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195" name="Line 45"/>
              <p:cNvSpPr>
                <a:spLocks noChangeShapeType="1"/>
              </p:cNvSpPr>
              <p:nvPr/>
            </p:nvSpPr>
            <p:spPr bwMode="auto">
              <a:xfrm>
                <a:off x="624" y="244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196" name="Line 46"/>
              <p:cNvSpPr>
                <a:spLocks noChangeShapeType="1"/>
              </p:cNvSpPr>
              <p:nvPr/>
            </p:nvSpPr>
            <p:spPr bwMode="auto">
              <a:xfrm>
                <a:off x="81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48176" name="AutoShape 47"/>
            <p:cNvSpPr>
              <a:spLocks noChangeArrowheads="1"/>
            </p:cNvSpPr>
            <p:nvPr/>
          </p:nvSpPr>
          <p:spPr bwMode="auto">
            <a:xfrm>
              <a:off x="624" y="2832"/>
              <a:ext cx="43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10</a:t>
              </a:r>
            </a:p>
          </p:txBody>
        </p:sp>
        <p:sp>
          <p:nvSpPr>
            <p:cNvPr id="48177" name="AutoShape 48"/>
            <p:cNvSpPr>
              <a:spLocks noChangeArrowheads="1"/>
            </p:cNvSpPr>
            <p:nvPr/>
          </p:nvSpPr>
          <p:spPr bwMode="auto">
            <a:xfrm>
              <a:off x="624" y="3216"/>
              <a:ext cx="43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48178" name="Line 49"/>
            <p:cNvSpPr>
              <a:spLocks noChangeShapeType="1"/>
            </p:cNvSpPr>
            <p:nvPr/>
          </p:nvSpPr>
          <p:spPr bwMode="auto">
            <a:xfrm>
              <a:off x="624" y="2640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79" name="Line 50"/>
            <p:cNvSpPr>
              <a:spLocks noChangeShapeType="1"/>
            </p:cNvSpPr>
            <p:nvPr/>
          </p:nvSpPr>
          <p:spPr bwMode="auto">
            <a:xfrm>
              <a:off x="1056" y="2640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80" name="Line 51"/>
            <p:cNvSpPr>
              <a:spLocks noChangeShapeType="1"/>
            </p:cNvSpPr>
            <p:nvPr/>
          </p:nvSpPr>
          <p:spPr bwMode="auto">
            <a:xfrm>
              <a:off x="1488" y="2640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81" name="Line 52"/>
            <p:cNvSpPr>
              <a:spLocks noChangeShapeType="1"/>
            </p:cNvSpPr>
            <p:nvPr/>
          </p:nvSpPr>
          <p:spPr bwMode="auto">
            <a:xfrm>
              <a:off x="1920" y="2640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82" name="AutoShape 53"/>
            <p:cNvSpPr>
              <a:spLocks noChangeArrowheads="1"/>
            </p:cNvSpPr>
            <p:nvPr/>
          </p:nvSpPr>
          <p:spPr bwMode="auto">
            <a:xfrm>
              <a:off x="624" y="3648"/>
              <a:ext cx="43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15</a:t>
              </a:r>
            </a:p>
          </p:txBody>
        </p:sp>
        <p:sp>
          <p:nvSpPr>
            <p:cNvPr id="48183" name="AutoShape 54"/>
            <p:cNvSpPr>
              <a:spLocks noChangeArrowheads="1"/>
            </p:cNvSpPr>
            <p:nvPr/>
          </p:nvSpPr>
          <p:spPr bwMode="auto">
            <a:xfrm>
              <a:off x="1056" y="2832"/>
              <a:ext cx="43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48184" name="AutoShape 55"/>
            <p:cNvSpPr>
              <a:spLocks noChangeArrowheads="1"/>
            </p:cNvSpPr>
            <p:nvPr/>
          </p:nvSpPr>
          <p:spPr bwMode="auto">
            <a:xfrm>
              <a:off x="1056" y="3216"/>
              <a:ext cx="43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48185" name="AutoShape 56"/>
            <p:cNvSpPr>
              <a:spLocks noChangeArrowheads="1"/>
            </p:cNvSpPr>
            <p:nvPr/>
          </p:nvSpPr>
          <p:spPr bwMode="auto">
            <a:xfrm>
              <a:off x="1056" y="3648"/>
              <a:ext cx="43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48186" name="AutoShape 57"/>
            <p:cNvSpPr>
              <a:spLocks noChangeArrowheads="1"/>
            </p:cNvSpPr>
            <p:nvPr/>
          </p:nvSpPr>
          <p:spPr bwMode="auto">
            <a:xfrm>
              <a:off x="1488" y="2832"/>
              <a:ext cx="43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48187" name="AutoShape 58"/>
            <p:cNvSpPr>
              <a:spLocks noChangeArrowheads="1"/>
            </p:cNvSpPr>
            <p:nvPr/>
          </p:nvSpPr>
          <p:spPr bwMode="auto">
            <a:xfrm>
              <a:off x="1488" y="3216"/>
              <a:ext cx="43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48188" name="AutoShape 59"/>
            <p:cNvSpPr>
              <a:spLocks noChangeArrowheads="1"/>
            </p:cNvSpPr>
            <p:nvPr/>
          </p:nvSpPr>
          <p:spPr bwMode="auto">
            <a:xfrm>
              <a:off x="1488" y="3648"/>
              <a:ext cx="43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12</a:t>
              </a:r>
            </a:p>
          </p:txBody>
        </p:sp>
        <p:sp>
          <p:nvSpPr>
            <p:cNvPr id="48189" name="Text Box 60"/>
            <p:cNvSpPr txBox="1">
              <a:spLocks noChangeArrowheads="1"/>
            </p:cNvSpPr>
            <p:nvPr/>
          </p:nvSpPr>
          <p:spPr bwMode="auto">
            <a:xfrm>
              <a:off x="240" y="2832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B</a:t>
              </a:r>
            </a:p>
          </p:txBody>
        </p:sp>
        <p:sp>
          <p:nvSpPr>
            <p:cNvPr id="48190" name="Text Box 61"/>
            <p:cNvSpPr txBox="1">
              <a:spLocks noChangeArrowheads="1"/>
            </p:cNvSpPr>
            <p:nvPr/>
          </p:nvSpPr>
          <p:spPr bwMode="auto">
            <a:xfrm>
              <a:off x="240" y="3264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C</a:t>
              </a:r>
            </a:p>
          </p:txBody>
        </p:sp>
        <p:sp>
          <p:nvSpPr>
            <p:cNvPr id="48191" name="Text Box 62"/>
            <p:cNvSpPr txBox="1">
              <a:spLocks noChangeArrowheads="1"/>
            </p:cNvSpPr>
            <p:nvPr/>
          </p:nvSpPr>
          <p:spPr bwMode="auto">
            <a:xfrm>
              <a:off x="288" y="3648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A</a:t>
              </a:r>
            </a:p>
          </p:txBody>
        </p:sp>
        <p:sp>
          <p:nvSpPr>
            <p:cNvPr id="48192" name="Text Box 63"/>
            <p:cNvSpPr txBox="1">
              <a:spLocks noChangeArrowheads="1"/>
            </p:cNvSpPr>
            <p:nvPr/>
          </p:nvSpPr>
          <p:spPr bwMode="auto">
            <a:xfrm>
              <a:off x="134" y="2487"/>
              <a:ext cx="2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clk</a:t>
              </a:r>
            </a:p>
          </p:txBody>
        </p:sp>
      </p:grpSp>
      <p:grpSp>
        <p:nvGrpSpPr>
          <p:cNvPr id="48134" name="Group 103"/>
          <p:cNvGrpSpPr>
            <a:grpSpLocks/>
          </p:cNvGrpSpPr>
          <p:nvPr/>
        </p:nvGrpSpPr>
        <p:grpSpPr bwMode="auto">
          <a:xfrm>
            <a:off x="4800600" y="3810000"/>
            <a:ext cx="3505200" cy="2362200"/>
            <a:chOff x="3024" y="2400"/>
            <a:chExt cx="2208" cy="1488"/>
          </a:xfrm>
        </p:grpSpPr>
        <p:grpSp>
          <p:nvGrpSpPr>
            <p:cNvPr id="48135" name="Group 66"/>
            <p:cNvGrpSpPr>
              <a:grpSpLocks/>
            </p:cNvGrpSpPr>
            <p:nvPr/>
          </p:nvGrpSpPr>
          <p:grpSpPr bwMode="auto">
            <a:xfrm>
              <a:off x="3274" y="2400"/>
              <a:ext cx="432" cy="192"/>
              <a:chOff x="384" y="2448"/>
              <a:chExt cx="432" cy="192"/>
            </a:xfrm>
          </p:grpSpPr>
          <p:sp>
            <p:nvSpPr>
              <p:cNvPr id="48168" name="Line 67"/>
              <p:cNvSpPr>
                <a:spLocks noChangeShapeType="1"/>
              </p:cNvSpPr>
              <p:nvPr/>
            </p:nvSpPr>
            <p:spPr bwMode="auto">
              <a:xfrm>
                <a:off x="384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169" name="Line 68"/>
              <p:cNvSpPr>
                <a:spLocks noChangeShapeType="1"/>
              </p:cNvSpPr>
              <p:nvPr/>
            </p:nvSpPr>
            <p:spPr bwMode="auto">
              <a:xfrm flipV="1">
                <a:off x="624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170" name="Line 69"/>
              <p:cNvSpPr>
                <a:spLocks noChangeShapeType="1"/>
              </p:cNvSpPr>
              <p:nvPr/>
            </p:nvSpPr>
            <p:spPr bwMode="auto">
              <a:xfrm>
                <a:off x="624" y="244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171" name="Line 70"/>
              <p:cNvSpPr>
                <a:spLocks noChangeShapeType="1"/>
              </p:cNvSpPr>
              <p:nvPr/>
            </p:nvSpPr>
            <p:spPr bwMode="auto">
              <a:xfrm>
                <a:off x="81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8136" name="Group 71"/>
            <p:cNvGrpSpPr>
              <a:grpSpLocks/>
            </p:cNvGrpSpPr>
            <p:nvPr/>
          </p:nvGrpSpPr>
          <p:grpSpPr bwMode="auto">
            <a:xfrm>
              <a:off x="3706" y="2400"/>
              <a:ext cx="432" cy="192"/>
              <a:chOff x="384" y="2448"/>
              <a:chExt cx="432" cy="192"/>
            </a:xfrm>
          </p:grpSpPr>
          <p:sp>
            <p:nvSpPr>
              <p:cNvPr id="48164" name="Line 72"/>
              <p:cNvSpPr>
                <a:spLocks noChangeShapeType="1"/>
              </p:cNvSpPr>
              <p:nvPr/>
            </p:nvSpPr>
            <p:spPr bwMode="auto">
              <a:xfrm>
                <a:off x="384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165" name="Line 73"/>
              <p:cNvSpPr>
                <a:spLocks noChangeShapeType="1"/>
              </p:cNvSpPr>
              <p:nvPr/>
            </p:nvSpPr>
            <p:spPr bwMode="auto">
              <a:xfrm flipV="1">
                <a:off x="624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166" name="Line 74"/>
              <p:cNvSpPr>
                <a:spLocks noChangeShapeType="1"/>
              </p:cNvSpPr>
              <p:nvPr/>
            </p:nvSpPr>
            <p:spPr bwMode="auto">
              <a:xfrm>
                <a:off x="624" y="244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167" name="Line 75"/>
              <p:cNvSpPr>
                <a:spLocks noChangeShapeType="1"/>
              </p:cNvSpPr>
              <p:nvPr/>
            </p:nvSpPr>
            <p:spPr bwMode="auto">
              <a:xfrm>
                <a:off x="81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8137" name="Group 76"/>
            <p:cNvGrpSpPr>
              <a:grpSpLocks/>
            </p:cNvGrpSpPr>
            <p:nvPr/>
          </p:nvGrpSpPr>
          <p:grpSpPr bwMode="auto">
            <a:xfrm>
              <a:off x="4138" y="2400"/>
              <a:ext cx="432" cy="192"/>
              <a:chOff x="384" y="2448"/>
              <a:chExt cx="432" cy="192"/>
            </a:xfrm>
          </p:grpSpPr>
          <p:sp>
            <p:nvSpPr>
              <p:cNvPr id="48160" name="Line 77"/>
              <p:cNvSpPr>
                <a:spLocks noChangeShapeType="1"/>
              </p:cNvSpPr>
              <p:nvPr/>
            </p:nvSpPr>
            <p:spPr bwMode="auto">
              <a:xfrm>
                <a:off x="384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161" name="Line 78"/>
              <p:cNvSpPr>
                <a:spLocks noChangeShapeType="1"/>
              </p:cNvSpPr>
              <p:nvPr/>
            </p:nvSpPr>
            <p:spPr bwMode="auto">
              <a:xfrm flipV="1">
                <a:off x="624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162" name="Line 79"/>
              <p:cNvSpPr>
                <a:spLocks noChangeShapeType="1"/>
              </p:cNvSpPr>
              <p:nvPr/>
            </p:nvSpPr>
            <p:spPr bwMode="auto">
              <a:xfrm>
                <a:off x="624" y="244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163" name="Line 80"/>
              <p:cNvSpPr>
                <a:spLocks noChangeShapeType="1"/>
              </p:cNvSpPr>
              <p:nvPr/>
            </p:nvSpPr>
            <p:spPr bwMode="auto">
              <a:xfrm>
                <a:off x="81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8138" name="Group 81"/>
            <p:cNvGrpSpPr>
              <a:grpSpLocks/>
            </p:cNvGrpSpPr>
            <p:nvPr/>
          </p:nvGrpSpPr>
          <p:grpSpPr bwMode="auto">
            <a:xfrm>
              <a:off x="4570" y="2400"/>
              <a:ext cx="432" cy="192"/>
              <a:chOff x="384" y="2448"/>
              <a:chExt cx="432" cy="192"/>
            </a:xfrm>
          </p:grpSpPr>
          <p:sp>
            <p:nvSpPr>
              <p:cNvPr id="48156" name="Line 82"/>
              <p:cNvSpPr>
                <a:spLocks noChangeShapeType="1"/>
              </p:cNvSpPr>
              <p:nvPr/>
            </p:nvSpPr>
            <p:spPr bwMode="auto">
              <a:xfrm>
                <a:off x="384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157" name="Line 83"/>
              <p:cNvSpPr>
                <a:spLocks noChangeShapeType="1"/>
              </p:cNvSpPr>
              <p:nvPr/>
            </p:nvSpPr>
            <p:spPr bwMode="auto">
              <a:xfrm flipV="1">
                <a:off x="624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158" name="Line 84"/>
              <p:cNvSpPr>
                <a:spLocks noChangeShapeType="1"/>
              </p:cNvSpPr>
              <p:nvPr/>
            </p:nvSpPr>
            <p:spPr bwMode="auto">
              <a:xfrm>
                <a:off x="624" y="244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159" name="Line 85"/>
              <p:cNvSpPr>
                <a:spLocks noChangeShapeType="1"/>
              </p:cNvSpPr>
              <p:nvPr/>
            </p:nvSpPr>
            <p:spPr bwMode="auto">
              <a:xfrm>
                <a:off x="81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48139" name="AutoShape 86"/>
            <p:cNvSpPr>
              <a:spLocks noChangeArrowheads="1"/>
            </p:cNvSpPr>
            <p:nvPr/>
          </p:nvSpPr>
          <p:spPr bwMode="auto">
            <a:xfrm>
              <a:off x="3514" y="2784"/>
              <a:ext cx="43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10</a:t>
              </a:r>
            </a:p>
          </p:txBody>
        </p:sp>
        <p:sp>
          <p:nvSpPr>
            <p:cNvPr id="48140" name="AutoShape 87"/>
            <p:cNvSpPr>
              <a:spLocks noChangeArrowheads="1"/>
            </p:cNvSpPr>
            <p:nvPr/>
          </p:nvSpPr>
          <p:spPr bwMode="auto">
            <a:xfrm>
              <a:off x="3514" y="3168"/>
              <a:ext cx="43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48141" name="Line 88"/>
            <p:cNvSpPr>
              <a:spLocks noChangeShapeType="1"/>
            </p:cNvSpPr>
            <p:nvPr/>
          </p:nvSpPr>
          <p:spPr bwMode="auto">
            <a:xfrm>
              <a:off x="3514" y="2592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42" name="Line 89"/>
            <p:cNvSpPr>
              <a:spLocks noChangeShapeType="1"/>
            </p:cNvSpPr>
            <p:nvPr/>
          </p:nvSpPr>
          <p:spPr bwMode="auto">
            <a:xfrm>
              <a:off x="3946" y="2592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43" name="Line 90"/>
            <p:cNvSpPr>
              <a:spLocks noChangeShapeType="1"/>
            </p:cNvSpPr>
            <p:nvPr/>
          </p:nvSpPr>
          <p:spPr bwMode="auto">
            <a:xfrm>
              <a:off x="4378" y="2592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44" name="Line 91"/>
            <p:cNvSpPr>
              <a:spLocks noChangeShapeType="1"/>
            </p:cNvSpPr>
            <p:nvPr/>
          </p:nvSpPr>
          <p:spPr bwMode="auto">
            <a:xfrm>
              <a:off x="4810" y="2592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45" name="AutoShape 92"/>
            <p:cNvSpPr>
              <a:spLocks noChangeArrowheads="1"/>
            </p:cNvSpPr>
            <p:nvPr/>
          </p:nvSpPr>
          <p:spPr bwMode="auto">
            <a:xfrm>
              <a:off x="3936" y="3600"/>
              <a:ext cx="43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15</a:t>
              </a:r>
            </a:p>
          </p:txBody>
        </p:sp>
        <p:sp>
          <p:nvSpPr>
            <p:cNvPr id="48146" name="AutoShape 93"/>
            <p:cNvSpPr>
              <a:spLocks noChangeArrowheads="1"/>
            </p:cNvSpPr>
            <p:nvPr/>
          </p:nvSpPr>
          <p:spPr bwMode="auto">
            <a:xfrm>
              <a:off x="3946" y="2784"/>
              <a:ext cx="43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48147" name="AutoShape 94"/>
            <p:cNvSpPr>
              <a:spLocks noChangeArrowheads="1"/>
            </p:cNvSpPr>
            <p:nvPr/>
          </p:nvSpPr>
          <p:spPr bwMode="auto">
            <a:xfrm>
              <a:off x="3946" y="3168"/>
              <a:ext cx="43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48148" name="AutoShape 95"/>
            <p:cNvSpPr>
              <a:spLocks noChangeArrowheads="1"/>
            </p:cNvSpPr>
            <p:nvPr/>
          </p:nvSpPr>
          <p:spPr bwMode="auto">
            <a:xfrm>
              <a:off x="4368" y="3600"/>
              <a:ext cx="43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48149" name="AutoShape 96"/>
            <p:cNvSpPr>
              <a:spLocks noChangeArrowheads="1"/>
            </p:cNvSpPr>
            <p:nvPr/>
          </p:nvSpPr>
          <p:spPr bwMode="auto">
            <a:xfrm>
              <a:off x="4378" y="2784"/>
              <a:ext cx="43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48150" name="AutoShape 97"/>
            <p:cNvSpPr>
              <a:spLocks noChangeArrowheads="1"/>
            </p:cNvSpPr>
            <p:nvPr/>
          </p:nvSpPr>
          <p:spPr bwMode="auto">
            <a:xfrm>
              <a:off x="4378" y="3168"/>
              <a:ext cx="43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48151" name="AutoShape 98"/>
            <p:cNvSpPr>
              <a:spLocks noChangeArrowheads="1"/>
            </p:cNvSpPr>
            <p:nvPr/>
          </p:nvSpPr>
          <p:spPr bwMode="auto">
            <a:xfrm>
              <a:off x="4800" y="3600"/>
              <a:ext cx="43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12</a:t>
              </a:r>
            </a:p>
          </p:txBody>
        </p:sp>
        <p:sp>
          <p:nvSpPr>
            <p:cNvPr id="48152" name="Text Box 99"/>
            <p:cNvSpPr txBox="1">
              <a:spLocks noChangeArrowheads="1"/>
            </p:cNvSpPr>
            <p:nvPr/>
          </p:nvSpPr>
          <p:spPr bwMode="auto">
            <a:xfrm>
              <a:off x="3130" y="2784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B</a:t>
              </a:r>
            </a:p>
          </p:txBody>
        </p:sp>
        <p:sp>
          <p:nvSpPr>
            <p:cNvPr id="48153" name="Text Box 100"/>
            <p:cNvSpPr txBox="1">
              <a:spLocks noChangeArrowheads="1"/>
            </p:cNvSpPr>
            <p:nvPr/>
          </p:nvSpPr>
          <p:spPr bwMode="auto">
            <a:xfrm>
              <a:off x="3130" y="3216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C</a:t>
              </a:r>
            </a:p>
          </p:txBody>
        </p:sp>
        <p:sp>
          <p:nvSpPr>
            <p:cNvPr id="48154" name="Text Box 101"/>
            <p:cNvSpPr txBox="1">
              <a:spLocks noChangeArrowheads="1"/>
            </p:cNvSpPr>
            <p:nvPr/>
          </p:nvSpPr>
          <p:spPr bwMode="auto">
            <a:xfrm>
              <a:off x="3120" y="3600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A</a:t>
              </a:r>
            </a:p>
          </p:txBody>
        </p:sp>
        <p:sp>
          <p:nvSpPr>
            <p:cNvPr id="48155" name="Text Box 102"/>
            <p:cNvSpPr txBox="1">
              <a:spLocks noChangeArrowheads="1"/>
            </p:cNvSpPr>
            <p:nvPr/>
          </p:nvSpPr>
          <p:spPr bwMode="auto">
            <a:xfrm>
              <a:off x="3024" y="2439"/>
              <a:ext cx="2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clk</a:t>
              </a: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Simulation Support</a:t>
            </a:r>
          </a:p>
        </p:txBody>
      </p:sp>
      <p:sp>
        <p:nvSpPr>
          <p:cNvPr id="4915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code only for simulation, not to synthesize real hardware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General guidelines to coding for simulation support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in behavior descriptions only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event-driven programming and coding like 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system tasks to display results or dump waveform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Example: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to dump the content of </a:t>
            </a:r>
            <a:r>
              <a:rPr lang="en-US" altLang="zh-TW" sz="2400" smtClean="0">
                <a:latin typeface="Arial" panose="020B0604020202020204" pitchFamily="34" charset="0"/>
              </a:rPr>
              <a:t>“</a:t>
            </a:r>
            <a:r>
              <a:rPr lang="en-US" altLang="zh-TW" sz="2400" smtClean="0"/>
              <a:t>out</a:t>
            </a:r>
            <a:r>
              <a:rPr lang="en-US" altLang="zh-TW" sz="2400" smtClean="0">
                <a:latin typeface="Arial" panose="020B0604020202020204" pitchFamily="34" charset="0"/>
              </a:rPr>
              <a:t>”</a:t>
            </a:r>
            <a:r>
              <a:rPr lang="en-US" altLang="zh-TW" sz="2400" smtClean="0"/>
              <a:t> signals every cycle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400" smtClean="0"/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smtClean="0"/>
              <a:t>always @(posedge clk) begin</a:t>
            </a:r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smtClean="0"/>
              <a:t>#2;	//delay 2 units of simulation time</a:t>
            </a:r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smtClean="0"/>
              <a:t>$display (</a:t>
            </a:r>
            <a:r>
              <a:rPr lang="en-US" altLang="zh-TW" sz="1800" smtClean="0">
                <a:latin typeface="Arial" panose="020B0604020202020204" pitchFamily="34" charset="0"/>
              </a:rPr>
              <a:t>“</a:t>
            </a:r>
            <a:r>
              <a:rPr lang="en-US" altLang="zh-TW" sz="1800" smtClean="0"/>
              <a:t>out = %h</a:t>
            </a:r>
            <a:r>
              <a:rPr lang="en-US" altLang="zh-TW" sz="1800" smtClean="0">
                <a:latin typeface="Arial" panose="020B0604020202020204" pitchFamily="34" charset="0"/>
              </a:rPr>
              <a:t>”</a:t>
            </a:r>
            <a:r>
              <a:rPr lang="en-US" altLang="zh-TW" sz="1800" smtClean="0"/>
              <a:t>, out);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smtClean="0"/>
              <a:t>end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Sample code for simulation support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944687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to generate the clock signal</a:t>
            </a:r>
          </a:p>
          <a:p>
            <a:pPr eaLnBrk="1" hangingPunct="1"/>
            <a:endParaRPr lang="en-US" altLang="zh-TW" sz="280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400" smtClean="0"/>
              <a:t>initial clk=0;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400" smtClean="0"/>
              <a:t>always #5 clk=~clk;</a:t>
            </a:r>
          </a:p>
        </p:txBody>
      </p:sp>
      <p:grpSp>
        <p:nvGrpSpPr>
          <p:cNvPr id="51204" name="Group 24"/>
          <p:cNvGrpSpPr>
            <a:grpSpLocks/>
          </p:cNvGrpSpPr>
          <p:nvPr/>
        </p:nvGrpSpPr>
        <p:grpSpPr bwMode="auto">
          <a:xfrm>
            <a:off x="1828800" y="5410200"/>
            <a:ext cx="4572000" cy="533400"/>
            <a:chOff x="528" y="3456"/>
            <a:chExt cx="2880" cy="336"/>
          </a:xfrm>
        </p:grpSpPr>
        <p:grpSp>
          <p:nvGrpSpPr>
            <p:cNvPr id="51216" name="Group 8"/>
            <p:cNvGrpSpPr>
              <a:grpSpLocks/>
            </p:cNvGrpSpPr>
            <p:nvPr/>
          </p:nvGrpSpPr>
          <p:grpSpPr bwMode="auto">
            <a:xfrm>
              <a:off x="528" y="3456"/>
              <a:ext cx="720" cy="336"/>
              <a:chOff x="528" y="3456"/>
              <a:chExt cx="720" cy="336"/>
            </a:xfrm>
          </p:grpSpPr>
          <p:sp>
            <p:nvSpPr>
              <p:cNvPr id="51232" name="Line 4"/>
              <p:cNvSpPr>
                <a:spLocks noChangeShapeType="1"/>
              </p:cNvSpPr>
              <p:nvPr/>
            </p:nvSpPr>
            <p:spPr bwMode="auto">
              <a:xfrm>
                <a:off x="528" y="3792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33" name="Line 5"/>
              <p:cNvSpPr>
                <a:spLocks noChangeShapeType="1"/>
              </p:cNvSpPr>
              <p:nvPr/>
            </p:nvSpPr>
            <p:spPr bwMode="auto">
              <a:xfrm flipV="1">
                <a:off x="864" y="34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34" name="Line 6"/>
              <p:cNvSpPr>
                <a:spLocks noChangeShapeType="1"/>
              </p:cNvSpPr>
              <p:nvPr/>
            </p:nvSpPr>
            <p:spPr bwMode="auto">
              <a:xfrm>
                <a:off x="864" y="3456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35" name="Line 7"/>
              <p:cNvSpPr>
                <a:spLocks noChangeShapeType="1"/>
              </p:cNvSpPr>
              <p:nvPr/>
            </p:nvSpPr>
            <p:spPr bwMode="auto">
              <a:xfrm>
                <a:off x="1248" y="34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51217" name="Group 9"/>
            <p:cNvGrpSpPr>
              <a:grpSpLocks/>
            </p:cNvGrpSpPr>
            <p:nvPr/>
          </p:nvGrpSpPr>
          <p:grpSpPr bwMode="auto">
            <a:xfrm>
              <a:off x="1248" y="3456"/>
              <a:ext cx="720" cy="336"/>
              <a:chOff x="528" y="3456"/>
              <a:chExt cx="720" cy="336"/>
            </a:xfrm>
          </p:grpSpPr>
          <p:sp>
            <p:nvSpPr>
              <p:cNvPr id="51228" name="Line 10"/>
              <p:cNvSpPr>
                <a:spLocks noChangeShapeType="1"/>
              </p:cNvSpPr>
              <p:nvPr/>
            </p:nvSpPr>
            <p:spPr bwMode="auto">
              <a:xfrm>
                <a:off x="528" y="3792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29" name="Line 11"/>
              <p:cNvSpPr>
                <a:spLocks noChangeShapeType="1"/>
              </p:cNvSpPr>
              <p:nvPr/>
            </p:nvSpPr>
            <p:spPr bwMode="auto">
              <a:xfrm flipV="1">
                <a:off x="864" y="34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30" name="Line 12"/>
              <p:cNvSpPr>
                <a:spLocks noChangeShapeType="1"/>
              </p:cNvSpPr>
              <p:nvPr/>
            </p:nvSpPr>
            <p:spPr bwMode="auto">
              <a:xfrm>
                <a:off x="864" y="3456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31" name="Line 13"/>
              <p:cNvSpPr>
                <a:spLocks noChangeShapeType="1"/>
              </p:cNvSpPr>
              <p:nvPr/>
            </p:nvSpPr>
            <p:spPr bwMode="auto">
              <a:xfrm>
                <a:off x="1248" y="34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51218" name="Group 14"/>
            <p:cNvGrpSpPr>
              <a:grpSpLocks/>
            </p:cNvGrpSpPr>
            <p:nvPr/>
          </p:nvGrpSpPr>
          <p:grpSpPr bwMode="auto">
            <a:xfrm>
              <a:off x="1968" y="3456"/>
              <a:ext cx="720" cy="336"/>
              <a:chOff x="528" y="3456"/>
              <a:chExt cx="720" cy="336"/>
            </a:xfrm>
          </p:grpSpPr>
          <p:sp>
            <p:nvSpPr>
              <p:cNvPr id="51224" name="Line 15"/>
              <p:cNvSpPr>
                <a:spLocks noChangeShapeType="1"/>
              </p:cNvSpPr>
              <p:nvPr/>
            </p:nvSpPr>
            <p:spPr bwMode="auto">
              <a:xfrm>
                <a:off x="528" y="3792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25" name="Line 16"/>
              <p:cNvSpPr>
                <a:spLocks noChangeShapeType="1"/>
              </p:cNvSpPr>
              <p:nvPr/>
            </p:nvSpPr>
            <p:spPr bwMode="auto">
              <a:xfrm flipV="1">
                <a:off x="864" y="34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26" name="Line 17"/>
              <p:cNvSpPr>
                <a:spLocks noChangeShapeType="1"/>
              </p:cNvSpPr>
              <p:nvPr/>
            </p:nvSpPr>
            <p:spPr bwMode="auto">
              <a:xfrm>
                <a:off x="864" y="3456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27" name="Line 18"/>
              <p:cNvSpPr>
                <a:spLocks noChangeShapeType="1"/>
              </p:cNvSpPr>
              <p:nvPr/>
            </p:nvSpPr>
            <p:spPr bwMode="auto">
              <a:xfrm>
                <a:off x="1248" y="34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51219" name="Group 19"/>
            <p:cNvGrpSpPr>
              <a:grpSpLocks/>
            </p:cNvGrpSpPr>
            <p:nvPr/>
          </p:nvGrpSpPr>
          <p:grpSpPr bwMode="auto">
            <a:xfrm>
              <a:off x="2688" y="3456"/>
              <a:ext cx="720" cy="336"/>
              <a:chOff x="528" y="3456"/>
              <a:chExt cx="720" cy="336"/>
            </a:xfrm>
          </p:grpSpPr>
          <p:sp>
            <p:nvSpPr>
              <p:cNvPr id="51220" name="Line 20"/>
              <p:cNvSpPr>
                <a:spLocks noChangeShapeType="1"/>
              </p:cNvSpPr>
              <p:nvPr/>
            </p:nvSpPr>
            <p:spPr bwMode="auto">
              <a:xfrm>
                <a:off x="528" y="3792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21" name="Line 21"/>
              <p:cNvSpPr>
                <a:spLocks noChangeShapeType="1"/>
              </p:cNvSpPr>
              <p:nvPr/>
            </p:nvSpPr>
            <p:spPr bwMode="auto">
              <a:xfrm flipV="1">
                <a:off x="864" y="34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22" name="Line 22"/>
              <p:cNvSpPr>
                <a:spLocks noChangeShapeType="1"/>
              </p:cNvSpPr>
              <p:nvPr/>
            </p:nvSpPr>
            <p:spPr bwMode="auto">
              <a:xfrm>
                <a:off x="864" y="3456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23" name="Line 23"/>
              <p:cNvSpPr>
                <a:spLocks noChangeShapeType="1"/>
              </p:cNvSpPr>
              <p:nvPr/>
            </p:nvSpPr>
            <p:spPr bwMode="auto">
              <a:xfrm>
                <a:off x="1248" y="34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51205" name="Text Box 25"/>
          <p:cNvSpPr txBox="1">
            <a:spLocks noChangeArrowheads="1"/>
          </p:cNvSpPr>
          <p:nvPr/>
        </p:nvSpPr>
        <p:spPr bwMode="auto">
          <a:xfrm>
            <a:off x="1295400" y="5715000"/>
            <a:ext cx="4333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clk</a:t>
            </a:r>
          </a:p>
        </p:txBody>
      </p:sp>
      <p:grpSp>
        <p:nvGrpSpPr>
          <p:cNvPr id="51206" name="Group 30"/>
          <p:cNvGrpSpPr>
            <a:grpSpLocks/>
          </p:cNvGrpSpPr>
          <p:nvPr/>
        </p:nvGrpSpPr>
        <p:grpSpPr bwMode="auto">
          <a:xfrm>
            <a:off x="2286000" y="4710113"/>
            <a:ext cx="714375" cy="623887"/>
            <a:chOff x="1440" y="2967"/>
            <a:chExt cx="450" cy="393"/>
          </a:xfrm>
        </p:grpSpPr>
        <p:sp>
          <p:nvSpPr>
            <p:cNvPr id="51212" name="Line 26"/>
            <p:cNvSpPr>
              <a:spLocks noChangeShapeType="1"/>
            </p:cNvSpPr>
            <p:nvPr/>
          </p:nvSpPr>
          <p:spPr bwMode="auto">
            <a:xfrm>
              <a:off x="1440" y="3168"/>
              <a:ext cx="0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13" name="Line 27"/>
            <p:cNvSpPr>
              <a:spLocks noChangeShapeType="1"/>
            </p:cNvSpPr>
            <p:nvPr/>
          </p:nvSpPr>
          <p:spPr bwMode="auto">
            <a:xfrm>
              <a:off x="1440" y="3264"/>
              <a:ext cx="43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14" name="Line 28"/>
            <p:cNvSpPr>
              <a:spLocks noChangeShapeType="1"/>
            </p:cNvSpPr>
            <p:nvPr/>
          </p:nvSpPr>
          <p:spPr bwMode="auto">
            <a:xfrm>
              <a:off x="1872" y="3168"/>
              <a:ext cx="0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15" name="Text Box 29"/>
            <p:cNvSpPr txBox="1">
              <a:spLocks noChangeArrowheads="1"/>
            </p:cNvSpPr>
            <p:nvPr/>
          </p:nvSpPr>
          <p:spPr bwMode="auto">
            <a:xfrm>
              <a:off x="1478" y="2967"/>
              <a:ext cx="41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5 unit</a:t>
              </a:r>
            </a:p>
          </p:txBody>
        </p:sp>
      </p:grpSp>
      <p:grpSp>
        <p:nvGrpSpPr>
          <p:cNvPr id="51207" name="Group 36"/>
          <p:cNvGrpSpPr>
            <a:grpSpLocks/>
          </p:cNvGrpSpPr>
          <p:nvPr/>
        </p:nvGrpSpPr>
        <p:grpSpPr bwMode="auto">
          <a:xfrm>
            <a:off x="2895600" y="5957888"/>
            <a:ext cx="685800" cy="550862"/>
            <a:chOff x="1824" y="3753"/>
            <a:chExt cx="432" cy="347"/>
          </a:xfrm>
        </p:grpSpPr>
        <p:sp>
          <p:nvSpPr>
            <p:cNvPr id="51208" name="Line 32"/>
            <p:cNvSpPr>
              <a:spLocks noChangeShapeType="1"/>
            </p:cNvSpPr>
            <p:nvPr/>
          </p:nvSpPr>
          <p:spPr bwMode="auto">
            <a:xfrm>
              <a:off x="1824" y="3753"/>
              <a:ext cx="0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09" name="Line 33"/>
            <p:cNvSpPr>
              <a:spLocks noChangeShapeType="1"/>
            </p:cNvSpPr>
            <p:nvPr/>
          </p:nvSpPr>
          <p:spPr bwMode="auto">
            <a:xfrm>
              <a:off x="1824" y="3849"/>
              <a:ext cx="43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10" name="Line 34"/>
            <p:cNvSpPr>
              <a:spLocks noChangeShapeType="1"/>
            </p:cNvSpPr>
            <p:nvPr/>
          </p:nvSpPr>
          <p:spPr bwMode="auto">
            <a:xfrm>
              <a:off x="2256" y="3753"/>
              <a:ext cx="0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11" name="Text Box 35"/>
            <p:cNvSpPr txBox="1">
              <a:spLocks noChangeArrowheads="1"/>
            </p:cNvSpPr>
            <p:nvPr/>
          </p:nvSpPr>
          <p:spPr bwMode="auto">
            <a:xfrm>
              <a:off x="1824" y="3888"/>
              <a:ext cx="41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5 unit</a:t>
              </a: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Sample code for simulation support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49287"/>
          </a:xfrm>
        </p:spPr>
        <p:txBody>
          <a:bodyPr/>
          <a:lstStyle/>
          <a:p>
            <a:pPr eaLnBrk="1" hangingPunct="1"/>
            <a:r>
              <a:rPr lang="en-US" altLang="zh-TW" smtClean="0"/>
              <a:t>to feed test patterns</a:t>
            </a:r>
          </a:p>
        </p:txBody>
      </p:sp>
      <p:grpSp>
        <p:nvGrpSpPr>
          <p:cNvPr id="52228" name="Group 9"/>
          <p:cNvGrpSpPr>
            <a:grpSpLocks/>
          </p:cNvGrpSpPr>
          <p:nvPr/>
        </p:nvGrpSpPr>
        <p:grpSpPr bwMode="auto">
          <a:xfrm>
            <a:off x="6248400" y="3505200"/>
            <a:ext cx="2438400" cy="1905000"/>
            <a:chOff x="3936" y="2208"/>
            <a:chExt cx="1536" cy="1200"/>
          </a:xfrm>
        </p:grpSpPr>
        <p:sp>
          <p:nvSpPr>
            <p:cNvPr id="52268" name="Rectangle 4"/>
            <p:cNvSpPr>
              <a:spLocks noChangeArrowheads="1"/>
            </p:cNvSpPr>
            <p:nvPr/>
          </p:nvSpPr>
          <p:spPr bwMode="auto">
            <a:xfrm>
              <a:off x="4512" y="2208"/>
              <a:ext cx="960" cy="1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Hardware you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designed</a:t>
              </a:r>
            </a:p>
          </p:txBody>
        </p:sp>
        <p:sp>
          <p:nvSpPr>
            <p:cNvPr id="52269" name="Line 5"/>
            <p:cNvSpPr>
              <a:spLocks noChangeShapeType="1"/>
            </p:cNvSpPr>
            <p:nvPr/>
          </p:nvSpPr>
          <p:spPr bwMode="auto">
            <a:xfrm>
              <a:off x="4224" y="254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70" name="Text Box 6"/>
            <p:cNvSpPr txBox="1">
              <a:spLocks noChangeArrowheads="1"/>
            </p:cNvSpPr>
            <p:nvPr/>
          </p:nvSpPr>
          <p:spPr bwMode="auto">
            <a:xfrm>
              <a:off x="3936" y="2400"/>
              <a:ext cx="3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din1</a:t>
              </a:r>
            </a:p>
          </p:txBody>
        </p:sp>
        <p:sp>
          <p:nvSpPr>
            <p:cNvPr id="52271" name="Text Box 7"/>
            <p:cNvSpPr txBox="1">
              <a:spLocks noChangeArrowheads="1"/>
            </p:cNvSpPr>
            <p:nvPr/>
          </p:nvSpPr>
          <p:spPr bwMode="auto">
            <a:xfrm>
              <a:off x="3936" y="2688"/>
              <a:ext cx="3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din2</a:t>
              </a:r>
            </a:p>
          </p:txBody>
        </p:sp>
        <p:sp>
          <p:nvSpPr>
            <p:cNvPr id="52272" name="Line 8"/>
            <p:cNvSpPr>
              <a:spLocks noChangeShapeType="1"/>
            </p:cNvSpPr>
            <p:nvPr/>
          </p:nvSpPr>
          <p:spPr bwMode="auto">
            <a:xfrm>
              <a:off x="4224" y="278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52229" name="Group 49"/>
          <p:cNvGrpSpPr>
            <a:grpSpLocks/>
          </p:cNvGrpSpPr>
          <p:nvPr/>
        </p:nvGrpSpPr>
        <p:grpSpPr bwMode="auto">
          <a:xfrm>
            <a:off x="228600" y="2743200"/>
            <a:ext cx="6172200" cy="3138488"/>
            <a:chOff x="96" y="1623"/>
            <a:chExt cx="3888" cy="1977"/>
          </a:xfrm>
        </p:grpSpPr>
        <p:grpSp>
          <p:nvGrpSpPr>
            <p:cNvPr id="52230" name="Group 10"/>
            <p:cNvGrpSpPr>
              <a:grpSpLocks/>
            </p:cNvGrpSpPr>
            <p:nvPr/>
          </p:nvGrpSpPr>
          <p:grpSpPr bwMode="auto">
            <a:xfrm>
              <a:off x="1104" y="1920"/>
              <a:ext cx="2880" cy="336"/>
              <a:chOff x="528" y="3456"/>
              <a:chExt cx="2880" cy="336"/>
            </a:xfrm>
          </p:grpSpPr>
          <p:grpSp>
            <p:nvGrpSpPr>
              <p:cNvPr id="52248" name="Group 11"/>
              <p:cNvGrpSpPr>
                <a:grpSpLocks/>
              </p:cNvGrpSpPr>
              <p:nvPr/>
            </p:nvGrpSpPr>
            <p:grpSpPr bwMode="auto">
              <a:xfrm>
                <a:off x="528" y="3456"/>
                <a:ext cx="720" cy="336"/>
                <a:chOff x="528" y="3456"/>
                <a:chExt cx="720" cy="336"/>
              </a:xfrm>
            </p:grpSpPr>
            <p:sp>
              <p:nvSpPr>
                <p:cNvPr id="52264" name="Line 12"/>
                <p:cNvSpPr>
                  <a:spLocks noChangeShapeType="1"/>
                </p:cNvSpPr>
                <p:nvPr/>
              </p:nvSpPr>
              <p:spPr bwMode="auto">
                <a:xfrm>
                  <a:off x="528" y="3792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2265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864" y="3456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2266" name="Line 14"/>
                <p:cNvSpPr>
                  <a:spLocks noChangeShapeType="1"/>
                </p:cNvSpPr>
                <p:nvPr/>
              </p:nvSpPr>
              <p:spPr bwMode="auto">
                <a:xfrm>
                  <a:off x="864" y="3456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2267" name="Line 15"/>
                <p:cNvSpPr>
                  <a:spLocks noChangeShapeType="1"/>
                </p:cNvSpPr>
                <p:nvPr/>
              </p:nvSpPr>
              <p:spPr bwMode="auto">
                <a:xfrm>
                  <a:off x="1248" y="3456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2249" name="Group 16"/>
              <p:cNvGrpSpPr>
                <a:grpSpLocks/>
              </p:cNvGrpSpPr>
              <p:nvPr/>
            </p:nvGrpSpPr>
            <p:grpSpPr bwMode="auto">
              <a:xfrm>
                <a:off x="1248" y="3456"/>
                <a:ext cx="720" cy="336"/>
                <a:chOff x="528" y="3456"/>
                <a:chExt cx="720" cy="336"/>
              </a:xfrm>
            </p:grpSpPr>
            <p:sp>
              <p:nvSpPr>
                <p:cNvPr id="52260" name="Line 17"/>
                <p:cNvSpPr>
                  <a:spLocks noChangeShapeType="1"/>
                </p:cNvSpPr>
                <p:nvPr/>
              </p:nvSpPr>
              <p:spPr bwMode="auto">
                <a:xfrm>
                  <a:off x="528" y="3792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2261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864" y="3456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2262" name="Line 19"/>
                <p:cNvSpPr>
                  <a:spLocks noChangeShapeType="1"/>
                </p:cNvSpPr>
                <p:nvPr/>
              </p:nvSpPr>
              <p:spPr bwMode="auto">
                <a:xfrm>
                  <a:off x="864" y="3456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2263" name="Line 20"/>
                <p:cNvSpPr>
                  <a:spLocks noChangeShapeType="1"/>
                </p:cNvSpPr>
                <p:nvPr/>
              </p:nvSpPr>
              <p:spPr bwMode="auto">
                <a:xfrm>
                  <a:off x="1248" y="3456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2250" name="Group 21"/>
              <p:cNvGrpSpPr>
                <a:grpSpLocks/>
              </p:cNvGrpSpPr>
              <p:nvPr/>
            </p:nvGrpSpPr>
            <p:grpSpPr bwMode="auto">
              <a:xfrm>
                <a:off x="1968" y="3456"/>
                <a:ext cx="720" cy="336"/>
                <a:chOff x="528" y="3456"/>
                <a:chExt cx="720" cy="336"/>
              </a:xfrm>
            </p:grpSpPr>
            <p:sp>
              <p:nvSpPr>
                <p:cNvPr id="52256" name="Line 22"/>
                <p:cNvSpPr>
                  <a:spLocks noChangeShapeType="1"/>
                </p:cNvSpPr>
                <p:nvPr/>
              </p:nvSpPr>
              <p:spPr bwMode="auto">
                <a:xfrm>
                  <a:off x="528" y="3792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2257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864" y="3456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2258" name="Line 24"/>
                <p:cNvSpPr>
                  <a:spLocks noChangeShapeType="1"/>
                </p:cNvSpPr>
                <p:nvPr/>
              </p:nvSpPr>
              <p:spPr bwMode="auto">
                <a:xfrm>
                  <a:off x="864" y="3456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2259" name="Line 25"/>
                <p:cNvSpPr>
                  <a:spLocks noChangeShapeType="1"/>
                </p:cNvSpPr>
                <p:nvPr/>
              </p:nvSpPr>
              <p:spPr bwMode="auto">
                <a:xfrm>
                  <a:off x="1248" y="3456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2251" name="Group 26"/>
              <p:cNvGrpSpPr>
                <a:grpSpLocks/>
              </p:cNvGrpSpPr>
              <p:nvPr/>
            </p:nvGrpSpPr>
            <p:grpSpPr bwMode="auto">
              <a:xfrm>
                <a:off x="2688" y="3456"/>
                <a:ext cx="720" cy="336"/>
                <a:chOff x="528" y="3456"/>
                <a:chExt cx="720" cy="336"/>
              </a:xfrm>
            </p:grpSpPr>
            <p:sp>
              <p:nvSpPr>
                <p:cNvPr id="52252" name="Line 27"/>
                <p:cNvSpPr>
                  <a:spLocks noChangeShapeType="1"/>
                </p:cNvSpPr>
                <p:nvPr/>
              </p:nvSpPr>
              <p:spPr bwMode="auto">
                <a:xfrm>
                  <a:off x="528" y="3792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2253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864" y="3456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2254" name="Line 29"/>
                <p:cNvSpPr>
                  <a:spLocks noChangeShapeType="1"/>
                </p:cNvSpPr>
                <p:nvPr/>
              </p:nvSpPr>
              <p:spPr bwMode="auto">
                <a:xfrm>
                  <a:off x="864" y="3456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2255" name="Line 30"/>
                <p:cNvSpPr>
                  <a:spLocks noChangeShapeType="1"/>
                </p:cNvSpPr>
                <p:nvPr/>
              </p:nvSpPr>
              <p:spPr bwMode="auto">
                <a:xfrm>
                  <a:off x="1248" y="3456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52231" name="AutoShape 31"/>
            <p:cNvSpPr>
              <a:spLocks noChangeArrowheads="1"/>
            </p:cNvSpPr>
            <p:nvPr/>
          </p:nvSpPr>
          <p:spPr bwMode="auto">
            <a:xfrm>
              <a:off x="720" y="2400"/>
              <a:ext cx="720" cy="33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52232" name="AutoShape 32"/>
            <p:cNvSpPr>
              <a:spLocks noChangeArrowheads="1"/>
            </p:cNvSpPr>
            <p:nvPr/>
          </p:nvSpPr>
          <p:spPr bwMode="auto">
            <a:xfrm>
              <a:off x="1440" y="2400"/>
              <a:ext cx="720" cy="33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52233" name="AutoShape 33"/>
            <p:cNvSpPr>
              <a:spLocks noChangeArrowheads="1"/>
            </p:cNvSpPr>
            <p:nvPr/>
          </p:nvSpPr>
          <p:spPr bwMode="auto">
            <a:xfrm>
              <a:off x="2160" y="2400"/>
              <a:ext cx="720" cy="33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52234" name="AutoShape 34"/>
            <p:cNvSpPr>
              <a:spLocks noChangeArrowheads="1"/>
            </p:cNvSpPr>
            <p:nvPr/>
          </p:nvSpPr>
          <p:spPr bwMode="auto">
            <a:xfrm>
              <a:off x="2880" y="2400"/>
              <a:ext cx="720" cy="33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52235" name="AutoShape 35"/>
            <p:cNvSpPr>
              <a:spLocks noChangeArrowheads="1"/>
            </p:cNvSpPr>
            <p:nvPr/>
          </p:nvSpPr>
          <p:spPr bwMode="auto">
            <a:xfrm>
              <a:off x="1440" y="2832"/>
              <a:ext cx="720" cy="33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0xa</a:t>
              </a:r>
            </a:p>
          </p:txBody>
        </p:sp>
        <p:sp>
          <p:nvSpPr>
            <p:cNvPr id="52236" name="AutoShape 36"/>
            <p:cNvSpPr>
              <a:spLocks noChangeArrowheads="1"/>
            </p:cNvSpPr>
            <p:nvPr/>
          </p:nvSpPr>
          <p:spPr bwMode="auto">
            <a:xfrm>
              <a:off x="1440" y="3264"/>
              <a:ext cx="720" cy="33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0x2</a:t>
              </a:r>
            </a:p>
          </p:txBody>
        </p:sp>
        <p:sp>
          <p:nvSpPr>
            <p:cNvPr id="52237" name="AutoShape 37"/>
            <p:cNvSpPr>
              <a:spLocks noChangeArrowheads="1"/>
            </p:cNvSpPr>
            <p:nvPr/>
          </p:nvSpPr>
          <p:spPr bwMode="auto">
            <a:xfrm>
              <a:off x="2160" y="2832"/>
              <a:ext cx="720" cy="33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0x5</a:t>
              </a:r>
            </a:p>
          </p:txBody>
        </p:sp>
        <p:sp>
          <p:nvSpPr>
            <p:cNvPr id="52238" name="AutoShape 38"/>
            <p:cNvSpPr>
              <a:spLocks noChangeArrowheads="1"/>
            </p:cNvSpPr>
            <p:nvPr/>
          </p:nvSpPr>
          <p:spPr bwMode="auto">
            <a:xfrm>
              <a:off x="2160" y="3264"/>
              <a:ext cx="720" cy="33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0x4</a:t>
              </a:r>
            </a:p>
          </p:txBody>
        </p:sp>
        <p:sp>
          <p:nvSpPr>
            <p:cNvPr id="52239" name="AutoShape 39"/>
            <p:cNvSpPr>
              <a:spLocks noChangeArrowheads="1"/>
            </p:cNvSpPr>
            <p:nvPr/>
          </p:nvSpPr>
          <p:spPr bwMode="auto">
            <a:xfrm>
              <a:off x="2880" y="2832"/>
              <a:ext cx="720" cy="33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0x9</a:t>
              </a:r>
            </a:p>
          </p:txBody>
        </p:sp>
        <p:sp>
          <p:nvSpPr>
            <p:cNvPr id="52240" name="AutoShape 40"/>
            <p:cNvSpPr>
              <a:spLocks noChangeArrowheads="1"/>
            </p:cNvSpPr>
            <p:nvPr/>
          </p:nvSpPr>
          <p:spPr bwMode="auto">
            <a:xfrm>
              <a:off x="2880" y="3264"/>
              <a:ext cx="720" cy="33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0x5</a:t>
              </a:r>
            </a:p>
          </p:txBody>
        </p:sp>
        <p:sp>
          <p:nvSpPr>
            <p:cNvPr id="52241" name="AutoShape 41"/>
            <p:cNvSpPr>
              <a:spLocks noChangeArrowheads="1"/>
            </p:cNvSpPr>
            <p:nvPr/>
          </p:nvSpPr>
          <p:spPr bwMode="auto">
            <a:xfrm>
              <a:off x="720" y="2832"/>
              <a:ext cx="720" cy="33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don’t-care</a:t>
              </a:r>
            </a:p>
          </p:txBody>
        </p:sp>
        <p:sp>
          <p:nvSpPr>
            <p:cNvPr id="52242" name="AutoShape 42"/>
            <p:cNvSpPr>
              <a:spLocks noChangeArrowheads="1"/>
            </p:cNvSpPr>
            <p:nvPr/>
          </p:nvSpPr>
          <p:spPr bwMode="auto">
            <a:xfrm>
              <a:off x="720" y="3264"/>
              <a:ext cx="720" cy="33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don’t-care</a:t>
              </a:r>
            </a:p>
          </p:txBody>
        </p:sp>
        <p:sp>
          <p:nvSpPr>
            <p:cNvPr id="52243" name="Text Box 43"/>
            <p:cNvSpPr txBox="1">
              <a:spLocks noChangeArrowheads="1"/>
            </p:cNvSpPr>
            <p:nvPr/>
          </p:nvSpPr>
          <p:spPr bwMode="auto">
            <a:xfrm>
              <a:off x="96" y="2448"/>
              <a:ext cx="6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sim_cycle</a:t>
              </a:r>
            </a:p>
          </p:txBody>
        </p:sp>
        <p:sp>
          <p:nvSpPr>
            <p:cNvPr id="52244" name="Text Box 44"/>
            <p:cNvSpPr txBox="1">
              <a:spLocks noChangeArrowheads="1"/>
            </p:cNvSpPr>
            <p:nvPr/>
          </p:nvSpPr>
          <p:spPr bwMode="auto">
            <a:xfrm>
              <a:off x="278" y="2919"/>
              <a:ext cx="3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din1</a:t>
              </a:r>
            </a:p>
          </p:txBody>
        </p:sp>
        <p:sp>
          <p:nvSpPr>
            <p:cNvPr id="52245" name="Text Box 46"/>
            <p:cNvSpPr txBox="1">
              <a:spLocks noChangeArrowheads="1"/>
            </p:cNvSpPr>
            <p:nvPr/>
          </p:nvSpPr>
          <p:spPr bwMode="auto">
            <a:xfrm>
              <a:off x="288" y="3312"/>
              <a:ext cx="3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din2</a:t>
              </a:r>
            </a:p>
          </p:txBody>
        </p:sp>
        <p:sp>
          <p:nvSpPr>
            <p:cNvPr id="52246" name="Line 47"/>
            <p:cNvSpPr>
              <a:spLocks noChangeShapeType="1"/>
            </p:cNvSpPr>
            <p:nvPr/>
          </p:nvSpPr>
          <p:spPr bwMode="auto">
            <a:xfrm>
              <a:off x="2016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47" name="Text Box 48"/>
            <p:cNvSpPr txBox="1">
              <a:spLocks noChangeArrowheads="1"/>
            </p:cNvSpPr>
            <p:nvPr/>
          </p:nvSpPr>
          <p:spPr bwMode="auto">
            <a:xfrm>
              <a:off x="2342" y="1623"/>
              <a:ext cx="3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time</a:t>
              </a: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Dump waveforms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IEEE standard waveform format (.vcd)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specify the file name of the waveform: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mtClean="0"/>
              <a:t>$dumpfile (</a:t>
            </a:r>
            <a:r>
              <a:rPr lang="en-US" altLang="zh-TW" smtClean="0">
                <a:latin typeface="Arial" panose="020B0604020202020204" pitchFamily="34" charset="0"/>
              </a:rPr>
              <a:t>“</a:t>
            </a:r>
            <a:r>
              <a:rPr lang="en-US" altLang="zh-TW" i="1" smtClean="0">
                <a:solidFill>
                  <a:schemeClr val="hlink"/>
                </a:solidFill>
              </a:rPr>
              <a:t>file_name</a:t>
            </a:r>
            <a:r>
              <a:rPr lang="en-US" altLang="zh-TW" smtClean="0">
                <a:latin typeface="Arial" panose="020B0604020202020204" pitchFamily="34" charset="0"/>
              </a:rPr>
              <a:t>”</a:t>
            </a:r>
            <a:r>
              <a:rPr lang="en-US" altLang="zh-TW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specify the scope of signals to dump: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mtClean="0"/>
              <a:t>$dumpvars (</a:t>
            </a:r>
            <a:r>
              <a:rPr lang="en-US" altLang="zh-TW" i="1" smtClean="0">
                <a:solidFill>
                  <a:schemeClr val="hlink"/>
                </a:solidFill>
              </a:rPr>
              <a:t>scope_and_signal_name</a:t>
            </a:r>
            <a:r>
              <a:rPr lang="en-US" altLang="zh-TW" smtClean="0"/>
              <a:t>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start waveform dumping: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mtClean="0"/>
              <a:t>$dumpon;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stop waveform dumping: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/>
              <a:t>$dumpoff;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Dump waveforms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Synopsys supported format (VPD+)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specify the file name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mtClean="0"/>
              <a:t>$vcdplusfile (</a:t>
            </a:r>
            <a:r>
              <a:rPr lang="en-US" altLang="zh-TW" smtClean="0">
                <a:latin typeface="Arial" panose="020B0604020202020204" pitchFamily="34" charset="0"/>
              </a:rPr>
              <a:t>“</a:t>
            </a:r>
            <a:r>
              <a:rPr lang="en-US" altLang="zh-TW" i="1" smtClean="0">
                <a:solidFill>
                  <a:schemeClr val="hlink"/>
                </a:solidFill>
              </a:rPr>
              <a:t>filename</a:t>
            </a:r>
            <a:r>
              <a:rPr lang="en-US" altLang="zh-TW" smtClean="0">
                <a:latin typeface="Arial" panose="020B0604020202020204" pitchFamily="34" charset="0"/>
              </a:rPr>
              <a:t>”</a:t>
            </a:r>
            <a:r>
              <a:rPr lang="en-US" altLang="zh-TW" smtClean="0"/>
              <a:t>);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start dumping and specify the scope: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mtClean="0"/>
              <a:t>$vcdpluson (</a:t>
            </a:r>
            <a:r>
              <a:rPr lang="en-US" altLang="zh-TW" i="1" smtClean="0">
                <a:solidFill>
                  <a:schemeClr val="hlink"/>
                </a:solidFill>
              </a:rPr>
              <a:t>scope_and_signals_name</a:t>
            </a:r>
            <a:r>
              <a:rPr lang="en-US" altLang="zh-TW" smtClean="0"/>
              <a:t>);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stop dumping: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/>
              <a:t>$vcdplusoff;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Caution</a:t>
            </a:r>
          </a:p>
        </p:txBody>
      </p:sp>
      <p:pic>
        <p:nvPicPr>
          <p:cNvPr id="92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14600"/>
            <a:ext cx="8459788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More on simulation support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specify the timescale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call a complete task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call a C function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Verilog standard: PLI (Programming Language Interface)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Synopsys special: direct-C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>
                <a:solidFill>
                  <a:schemeClr val="hlink"/>
                </a:solidFill>
              </a:rPr>
              <a:t>Please check-out the manual!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Correct method of doing RTL coding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 1: draw the block diagram of your hardware</a:t>
            </a:r>
          </a:p>
          <a:p>
            <a:pPr lvl="1" eaLnBrk="1" hangingPunct="1"/>
            <a:r>
              <a:rPr lang="en-US" altLang="zh-TW" smtClean="0"/>
              <a:t>be aware of </a:t>
            </a:r>
            <a:r>
              <a:rPr lang="en-US" altLang="zh-TW" smtClean="0">
                <a:solidFill>
                  <a:schemeClr val="hlink"/>
                </a:solidFill>
              </a:rPr>
              <a:t>combinational</a:t>
            </a:r>
            <a:r>
              <a:rPr lang="en-US" altLang="zh-TW" smtClean="0"/>
              <a:t> and </a:t>
            </a:r>
            <a:r>
              <a:rPr lang="en-US" altLang="zh-TW" smtClean="0">
                <a:solidFill>
                  <a:schemeClr val="hlink"/>
                </a:solidFill>
              </a:rPr>
              <a:t>sequential</a:t>
            </a:r>
            <a:r>
              <a:rPr lang="en-US" altLang="zh-TW" smtClean="0"/>
              <a:t> circuit</a:t>
            </a:r>
          </a:p>
          <a:p>
            <a:pPr eaLnBrk="1" hangingPunct="1"/>
            <a:r>
              <a:rPr lang="en-US" altLang="zh-TW" smtClean="0"/>
              <a:t>Step 2: translate each block into Verilog/VHDL code</a:t>
            </a:r>
          </a:p>
          <a:p>
            <a:pPr lvl="1" eaLnBrk="1" hangingPunct="1"/>
            <a:r>
              <a:rPr lang="en-US" altLang="zh-TW" smtClean="0"/>
              <a:t>follow fixed </a:t>
            </a:r>
            <a:r>
              <a:rPr lang="en-US" altLang="zh-TW" smtClean="0">
                <a:solidFill>
                  <a:schemeClr val="hlink"/>
                </a:solidFill>
              </a:rPr>
              <a:t>coding style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Verilog coding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structural description</a:t>
            </a:r>
          </a:p>
          <a:p>
            <a:pPr lvl="1" eaLnBrk="1" hangingPunct="1"/>
            <a:r>
              <a:rPr lang="en-US" altLang="zh-TW" smtClean="0"/>
              <a:t>describe the hardware directly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behavior description</a:t>
            </a:r>
          </a:p>
          <a:p>
            <a:pPr lvl="1" eaLnBrk="1" hangingPunct="1"/>
            <a:r>
              <a:rPr lang="en-US" altLang="zh-TW" smtClean="0">
                <a:solidFill>
                  <a:schemeClr val="hlink"/>
                </a:solidFill>
              </a:rPr>
              <a:t>most of beginners error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Structural description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of structural description</a:t>
            </a:r>
          </a:p>
        </p:txBody>
      </p:sp>
      <p:pic>
        <p:nvPicPr>
          <p:cNvPr id="13315" name="Picture 3" descr="demo_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09800"/>
            <a:ext cx="437197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 descr="demo_circu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514600"/>
            <a:ext cx="3589338" cy="305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lends">
  <a:themeElements>
    <a:clrScheme name="1_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lec_template</Template>
  <TotalTime>170</TotalTime>
  <Words>970</Words>
  <Application>Microsoft Office PowerPoint</Application>
  <PresentationFormat>如螢幕大小 (4:3)</PresentationFormat>
  <Paragraphs>291</Paragraphs>
  <Slides>50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50</vt:i4>
      </vt:variant>
    </vt:vector>
  </HeadingPairs>
  <TitlesOfParts>
    <vt:vector size="57" baseType="lpstr">
      <vt:lpstr>新細明體</vt:lpstr>
      <vt:lpstr>標楷體</vt:lpstr>
      <vt:lpstr>Arial</vt:lpstr>
      <vt:lpstr>Times New Roman</vt:lpstr>
      <vt:lpstr>Wingdings</vt:lpstr>
      <vt:lpstr>Blends</vt:lpstr>
      <vt:lpstr>1_Blends</vt:lpstr>
      <vt:lpstr>Synthesizable Verilog Coding</vt:lpstr>
      <vt:lpstr>Outline</vt:lpstr>
      <vt:lpstr>State-of-art chip design</vt:lpstr>
      <vt:lpstr>Common error of beginners</vt:lpstr>
      <vt:lpstr>Caution</vt:lpstr>
      <vt:lpstr>Correct method of doing RTL coding</vt:lpstr>
      <vt:lpstr>Verilog coding</vt:lpstr>
      <vt:lpstr>Structural description</vt:lpstr>
      <vt:lpstr>Example of structural description</vt:lpstr>
      <vt:lpstr>Example of structural description</vt:lpstr>
      <vt:lpstr>Example of structural description</vt:lpstr>
      <vt:lpstr>Example of structural description</vt:lpstr>
      <vt:lpstr>Instance Sub-Modules</vt:lpstr>
      <vt:lpstr>Hierarchical modules</vt:lpstr>
      <vt:lpstr>Instance name of a module</vt:lpstr>
      <vt:lpstr>Declare wires</vt:lpstr>
      <vt:lpstr>Connecting ports of modules</vt:lpstr>
      <vt:lpstr>Caution</vt:lpstr>
      <vt:lpstr>Behavior description</vt:lpstr>
      <vt:lpstr>What is behavior description</vt:lpstr>
      <vt:lpstr>Caution on behavior description</vt:lpstr>
      <vt:lpstr>Inferring combinational circuit with behavior description</vt:lpstr>
      <vt:lpstr>The general scheme</vt:lpstr>
      <vt:lpstr>Inferring combinational circuit</vt:lpstr>
      <vt:lpstr>Example 1: combinational circuit</vt:lpstr>
      <vt:lpstr>Example 1: combinational circuit</vt:lpstr>
      <vt:lpstr>Example 1: combinational circuit</vt:lpstr>
      <vt:lpstr>Example 1: combinational circuit</vt:lpstr>
      <vt:lpstr>Example 1: combinational circuit</vt:lpstr>
      <vt:lpstr>Example 1: combinational circuit</vt:lpstr>
      <vt:lpstr>Example 1: combinational circuit</vt:lpstr>
      <vt:lpstr>Inferring sequential circuit with behavior description</vt:lpstr>
      <vt:lpstr>The general scheme</vt:lpstr>
      <vt:lpstr>Inferring sequential circuit</vt:lpstr>
      <vt:lpstr>Example 2: sequential circuit</vt:lpstr>
      <vt:lpstr>Example 2: sequential circuit</vt:lpstr>
      <vt:lpstr>Example 2: sequential circuit</vt:lpstr>
      <vt:lpstr>Example 3: sequential circuit</vt:lpstr>
      <vt:lpstr>PowerPoint 簡報</vt:lpstr>
      <vt:lpstr>Example: the adder</vt:lpstr>
      <vt:lpstr>What’s the difference?</vt:lpstr>
      <vt:lpstr>What’s the difference?</vt:lpstr>
      <vt:lpstr>What’s the difference?</vt:lpstr>
      <vt:lpstr>Simulation Support</vt:lpstr>
      <vt:lpstr>General guidelines to coding for simulation support</vt:lpstr>
      <vt:lpstr>Sample code for simulation support</vt:lpstr>
      <vt:lpstr>Sample code for simulation support</vt:lpstr>
      <vt:lpstr>Dump waveforms</vt:lpstr>
      <vt:lpstr>Dump waveforms</vt:lpstr>
      <vt:lpstr>More on simulation support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42</cp:revision>
  <cp:lastPrinted>1601-01-01T00:00:00Z</cp:lastPrinted>
  <dcterms:created xsi:type="dcterms:W3CDTF">2008-12-15T17:51:46Z</dcterms:created>
  <dcterms:modified xsi:type="dcterms:W3CDTF">2019-03-14T17:31:23Z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