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60" r:id="rId13"/>
    <p:sldId id="261" r:id="rId14"/>
    <p:sldId id="262" r:id="rId15"/>
    <p:sldId id="263" r:id="rId16"/>
    <p:sldId id="279" r:id="rId17"/>
    <p:sldId id="264" r:id="rId18"/>
    <p:sldId id="265" r:id="rId19"/>
    <p:sldId id="266" r:id="rId20"/>
    <p:sldId id="267" r:id="rId21"/>
    <p:sldId id="268" r:id="rId22"/>
    <p:sldId id="280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1" r:id="rId34"/>
    <p:sldId id="282" r:id="rId35"/>
    <p:sldId id="283" r:id="rId36"/>
    <p:sldId id="284" r:id="rId37"/>
    <p:sldId id="285" r:id="rId38"/>
    <p:sldId id="313" r:id="rId39"/>
    <p:sldId id="286" r:id="rId40"/>
    <p:sldId id="287" r:id="rId41"/>
    <p:sldId id="290" r:id="rId42"/>
    <p:sldId id="288" r:id="rId43"/>
    <p:sldId id="289" r:id="rId44"/>
    <p:sldId id="312" r:id="rId45"/>
    <p:sldId id="291" r:id="rId46"/>
    <p:sldId id="292" r:id="rId47"/>
    <p:sldId id="293" r:id="rId48"/>
    <p:sldId id="294" r:id="rId49"/>
    <p:sldId id="295" r:id="rId50"/>
    <p:sldId id="316" r:id="rId51"/>
    <p:sldId id="298" r:id="rId52"/>
    <p:sldId id="299" r:id="rId53"/>
    <p:sldId id="300" r:id="rId54"/>
    <p:sldId id="301" r:id="rId55"/>
    <p:sldId id="302" r:id="rId5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馬詠程" userId="S::d000004610@cgu.edu.tw::b588d9de-2d77-49e4-84f7-73e2c0a16ead" providerId="AD" clId="Web-{8B7929E0-82E6-48A8-8929-CE2EFCE3C38F}"/>
    <pc:docChg chg="delSld">
      <pc:chgData name="馬詠程" userId="S::d000004610@cgu.edu.tw::b588d9de-2d77-49e4-84f7-73e2c0a16ead" providerId="AD" clId="Web-{8B7929E0-82E6-48A8-8929-CE2EFCE3C38F}" dt="2018-03-30T13:59:48.327" v="1"/>
      <pc:docMkLst>
        <pc:docMk/>
      </pc:docMkLst>
      <pc:sldChg chg="del">
        <pc:chgData name="馬詠程" userId="S::d000004610@cgu.edu.tw::b588d9de-2d77-49e4-84f7-73e2c0a16ead" providerId="AD" clId="Web-{8B7929E0-82E6-48A8-8929-CE2EFCE3C38F}" dt="2018-03-30T13:59:44.592" v="0"/>
        <pc:sldMkLst>
          <pc:docMk/>
          <pc:sldMk cId="0" sldId="319"/>
        </pc:sldMkLst>
      </pc:sldChg>
      <pc:sldChg chg="del">
        <pc:chgData name="馬詠程" userId="S::d000004610@cgu.edu.tw::b588d9de-2d77-49e4-84f7-73e2c0a16ead" providerId="AD" clId="Web-{8B7929E0-82E6-48A8-8929-CE2EFCE3C38F}" dt="2018-03-30T13:59:48.327" v="1"/>
        <pc:sldMkLst>
          <pc:docMk/>
          <pc:sldMk cId="0" sldId="32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8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13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9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C19AA7-28E4-4423-A7BB-082760CC14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04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612A-FAD7-49B4-9C09-F194975DFB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5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D1E73-17D0-40D6-B4CD-D116BE1F29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39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01769-A820-449D-BF74-2E77215AAA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71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0BE0-C999-4E5A-8A74-9412F25793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774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6612D-8872-453E-A6FF-F105222DBB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948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22254-5938-4441-B9FD-50077AC6F2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C16BB-B467-4806-9BC6-AE442A51F8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76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98ED-A43E-450C-BF76-8EECD2268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314F-611D-4BDA-A3EF-E6A12C88AE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6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DF788-8D1C-42F2-9C5F-83236D49F9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206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9CA90-C490-43DA-A8D0-37D72ED607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8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03E03-D05F-434E-B656-5264BF735F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92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D433613-156E-4733-80EC-116F266099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2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5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Residue Number System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 demonstrate how number encoding may result in fast hardware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1016000"/>
            <a:ext cx="3736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02 (Part 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a computer performs binary addition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/>
              <a:t>repeat the procedure and we get the result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2296" name="Group 6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230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2301" name="Text Box 8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2302" name="Text Box 9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2303" name="Line 10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2298" name="Text Box 12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2299" name="Text Box 13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2294" name="Text Box 14"/>
          <p:cNvSpPr txBox="1">
            <a:spLocks noChangeArrowheads="1"/>
          </p:cNvSpPr>
          <p:nvPr/>
        </p:nvSpPr>
        <p:spPr bwMode="auto">
          <a:xfrm>
            <a:off x="6096000" y="3886200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1  0   0  1</a:t>
            </a:r>
          </a:p>
        </p:txBody>
      </p:sp>
      <p:sp>
        <p:nvSpPr>
          <p:cNvPr id="12295" name="AutoShape 15"/>
          <p:cNvSpPr>
            <a:spLocks noChangeArrowheads="1"/>
          </p:cNvSpPr>
          <p:nvPr/>
        </p:nvSpPr>
        <p:spPr bwMode="auto">
          <a:xfrm>
            <a:off x="2286000" y="5257800"/>
            <a:ext cx="5334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So, what’s the basic cell for the addition?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Full Adder:</a:t>
            </a:r>
            <a:br>
              <a:rPr lang="en-US" altLang="zh-TW"/>
            </a:br>
            <a:r>
              <a:rPr lang="en-US" altLang="zh-TW"/>
              <a:t>the basic component for an adder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a combinational circuit doing the following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to perform addition for a bit </a:t>
            </a:r>
            <a:r>
              <a:rPr lang="en-US" altLang="zh-TW" sz="2800" i="1"/>
              <a:t>i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13388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3399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3400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1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2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3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4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89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0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X</a:t>
              </a:r>
            </a:p>
          </p:txBody>
        </p:sp>
        <p:sp>
          <p:nvSpPr>
            <p:cNvPr id="13391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2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Y</a:t>
              </a:r>
            </a:p>
          </p:txBody>
        </p:sp>
        <p:sp>
          <p:nvSpPr>
            <p:cNvPr id="13393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13394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5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6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3397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13398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17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13333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13383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4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5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6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7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3334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13378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79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0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81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2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3335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13373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74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75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76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77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3336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13368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9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70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71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72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3337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13363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64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5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6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7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3338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13358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9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0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61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62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3339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13353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4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5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56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7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3340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13348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49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0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1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2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13341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3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3344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13345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3346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13347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13318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13319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13325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332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1333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133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13332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26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3327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3328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13320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3321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3322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3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3324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Carry-Propagation Adder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600200" y="3429000"/>
            <a:ext cx="7031038" cy="2546350"/>
            <a:chOff x="624" y="1392"/>
            <a:chExt cx="4429" cy="1604"/>
          </a:xfrm>
        </p:grpSpPr>
        <p:grpSp>
          <p:nvGrpSpPr>
            <p:cNvPr id="14362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14431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32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3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4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5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6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63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14425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26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7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8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9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0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64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14419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20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1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2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3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4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65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14413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14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5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6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7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8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66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14407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08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9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0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1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2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67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14368" name="AutoShape 40"/>
            <p:cNvCxnSpPr>
              <a:cxnSpLocks noChangeShapeType="1"/>
              <a:stCxn id="14436" idx="0"/>
              <a:endCxn id="14426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1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3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4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14375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6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14377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8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14379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0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14381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2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14383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4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14385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6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14387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14389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14391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2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14393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14394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5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14396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7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14398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9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14400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1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14402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3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4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4405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6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14340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14342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14343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14358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9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60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4361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14344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14354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5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6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4357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14345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14350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1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2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4353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14346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4349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14341" name="Text Box 100"/>
          <p:cNvSpPr txBox="1">
            <a:spLocks noChangeArrowheads="1"/>
          </p:cNvSpPr>
          <p:nvPr/>
        </p:nvSpPr>
        <p:spPr bwMode="auto">
          <a:xfrm>
            <a:off x="3124200" y="20574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Critical path analysis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/>
              <a:t>critical path for n-bit adder: O(n)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600200" y="3429000"/>
            <a:ext cx="7031038" cy="2546350"/>
            <a:chOff x="624" y="1392"/>
            <a:chExt cx="4429" cy="1604"/>
          </a:xfrm>
        </p:grpSpPr>
        <p:grpSp>
          <p:nvGrpSpPr>
            <p:cNvPr id="15395" name="Group 5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15464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65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6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7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8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9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6" name="Group 12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15458" name="Rectangle 1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59" name="Line 1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0" name="Line 1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1" name="Line 1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2" name="Line 1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3" name="Line 1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7" name="Group 19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15452" name="Rectangle 20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53" name="Line 21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4" name="Line 22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5" name="Line 23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6" name="Line 24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7" name="Line 25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8" name="Group 26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15446" name="Rectangle 27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47" name="Line 28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8" name="Line 29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9" name="Line 30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0" name="Line 31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1" name="Line 32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9" name="Group 33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15440" name="Rectangle 3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41" name="Line 3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2" name="Line 3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3" name="Line 3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4" name="Line 3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5" name="Line 3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15401" name="AutoShape 41"/>
            <p:cNvCxnSpPr>
              <a:cxnSpLocks noChangeShapeType="1"/>
              <a:stCxn id="15469" idx="0"/>
              <a:endCxn id="15459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2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3" name="AutoShape 43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5405" name="AutoShape 45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Text Box 47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Text Box 49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15418" name="Line 58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9" name="Text Box 59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15420" name="Line 60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15422" name="Line 62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15424" name="Line 64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15427" name="Line 67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8" name="Text Box 68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15429" name="Line 69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0" name="Text Box 70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15431" name="Line 71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2" name="Text Box 72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4" name="Text Box 74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7" name="Text Box 77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5438" name="Line 78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9" name="Text Box 79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15365" name="Line 80"/>
          <p:cNvSpPr>
            <a:spLocks noChangeShapeType="1"/>
          </p:cNvSpPr>
          <p:nvPr/>
        </p:nvSpPr>
        <p:spPr bwMode="auto">
          <a:xfrm>
            <a:off x="7696200" y="41910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6" name="Line 81"/>
          <p:cNvSpPr>
            <a:spLocks noChangeShapeType="1"/>
          </p:cNvSpPr>
          <p:nvPr/>
        </p:nvSpPr>
        <p:spPr bwMode="auto">
          <a:xfrm>
            <a:off x="76962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7" name="Line 82"/>
          <p:cNvSpPr>
            <a:spLocks noChangeShapeType="1"/>
          </p:cNvSpPr>
          <p:nvPr/>
        </p:nvSpPr>
        <p:spPr bwMode="auto">
          <a:xfrm flipH="1">
            <a:off x="73914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Line 83"/>
          <p:cNvSpPr>
            <a:spLocks noChangeShapeType="1"/>
          </p:cNvSpPr>
          <p:nvPr/>
        </p:nvSpPr>
        <p:spPr bwMode="auto">
          <a:xfrm>
            <a:off x="73914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9" name="Line 84"/>
          <p:cNvSpPr>
            <a:spLocks noChangeShapeType="1"/>
          </p:cNvSpPr>
          <p:nvPr/>
        </p:nvSpPr>
        <p:spPr bwMode="auto">
          <a:xfrm>
            <a:off x="7010400" y="5486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0" name="Line 85"/>
          <p:cNvSpPr>
            <a:spLocks noChangeShapeType="1"/>
          </p:cNvSpPr>
          <p:nvPr/>
        </p:nvSpPr>
        <p:spPr bwMode="auto">
          <a:xfrm>
            <a:off x="7010400" y="4191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1" name="Line 86"/>
          <p:cNvSpPr>
            <a:spLocks noChangeShapeType="1"/>
          </p:cNvSpPr>
          <p:nvPr/>
        </p:nvSpPr>
        <p:spPr bwMode="auto">
          <a:xfrm>
            <a:off x="66294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2" name="Line 87"/>
          <p:cNvSpPr>
            <a:spLocks noChangeShapeType="1"/>
          </p:cNvSpPr>
          <p:nvPr/>
        </p:nvSpPr>
        <p:spPr bwMode="auto">
          <a:xfrm>
            <a:off x="66294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3" name="Line 88"/>
          <p:cNvSpPr>
            <a:spLocks noChangeShapeType="1"/>
          </p:cNvSpPr>
          <p:nvPr/>
        </p:nvSpPr>
        <p:spPr bwMode="auto">
          <a:xfrm flipH="1">
            <a:off x="63246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Line 89"/>
          <p:cNvSpPr>
            <a:spLocks noChangeShapeType="1"/>
          </p:cNvSpPr>
          <p:nvPr/>
        </p:nvSpPr>
        <p:spPr bwMode="auto">
          <a:xfrm>
            <a:off x="63246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5" name="Line 90"/>
          <p:cNvSpPr>
            <a:spLocks noChangeShapeType="1"/>
          </p:cNvSpPr>
          <p:nvPr/>
        </p:nvSpPr>
        <p:spPr bwMode="auto">
          <a:xfrm>
            <a:off x="5943600" y="5486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6" name="Line 91"/>
          <p:cNvSpPr>
            <a:spLocks noChangeShapeType="1"/>
          </p:cNvSpPr>
          <p:nvPr/>
        </p:nvSpPr>
        <p:spPr bwMode="auto">
          <a:xfrm>
            <a:off x="5943600" y="4191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7" name="Line 92"/>
          <p:cNvSpPr>
            <a:spLocks noChangeShapeType="1"/>
          </p:cNvSpPr>
          <p:nvPr/>
        </p:nvSpPr>
        <p:spPr bwMode="auto">
          <a:xfrm>
            <a:off x="55626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8" name="Line 93"/>
          <p:cNvSpPr>
            <a:spLocks noChangeShapeType="1"/>
          </p:cNvSpPr>
          <p:nvPr/>
        </p:nvSpPr>
        <p:spPr bwMode="auto">
          <a:xfrm>
            <a:off x="55626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9" name="Line 94"/>
          <p:cNvSpPr>
            <a:spLocks noChangeShapeType="1"/>
          </p:cNvSpPr>
          <p:nvPr/>
        </p:nvSpPr>
        <p:spPr bwMode="auto">
          <a:xfrm flipH="1">
            <a:off x="52578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0" name="Line 95"/>
          <p:cNvSpPr>
            <a:spLocks noChangeShapeType="1"/>
          </p:cNvSpPr>
          <p:nvPr/>
        </p:nvSpPr>
        <p:spPr bwMode="auto">
          <a:xfrm>
            <a:off x="52578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1" name="Line 96"/>
          <p:cNvSpPr>
            <a:spLocks noChangeShapeType="1"/>
          </p:cNvSpPr>
          <p:nvPr/>
        </p:nvSpPr>
        <p:spPr bwMode="auto">
          <a:xfrm>
            <a:off x="4876800" y="5486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2" name="Line 97"/>
          <p:cNvSpPr>
            <a:spLocks noChangeShapeType="1"/>
          </p:cNvSpPr>
          <p:nvPr/>
        </p:nvSpPr>
        <p:spPr bwMode="auto">
          <a:xfrm>
            <a:off x="4876800" y="4191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3" name="Line 98"/>
          <p:cNvSpPr>
            <a:spLocks noChangeShapeType="1"/>
          </p:cNvSpPr>
          <p:nvPr/>
        </p:nvSpPr>
        <p:spPr bwMode="auto">
          <a:xfrm>
            <a:off x="40386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4" name="Line 99"/>
          <p:cNvSpPr>
            <a:spLocks noChangeShapeType="1"/>
          </p:cNvSpPr>
          <p:nvPr/>
        </p:nvSpPr>
        <p:spPr bwMode="auto">
          <a:xfrm>
            <a:off x="40386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5" name="Line 100"/>
          <p:cNvSpPr>
            <a:spLocks noChangeShapeType="1"/>
          </p:cNvSpPr>
          <p:nvPr/>
        </p:nvSpPr>
        <p:spPr bwMode="auto">
          <a:xfrm flipH="1">
            <a:off x="37338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6" name="Line 101"/>
          <p:cNvSpPr>
            <a:spLocks noChangeShapeType="1"/>
          </p:cNvSpPr>
          <p:nvPr/>
        </p:nvSpPr>
        <p:spPr bwMode="auto">
          <a:xfrm>
            <a:off x="37338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7" name="Line 102"/>
          <p:cNvSpPr>
            <a:spLocks noChangeShapeType="1"/>
          </p:cNvSpPr>
          <p:nvPr/>
        </p:nvSpPr>
        <p:spPr bwMode="auto">
          <a:xfrm>
            <a:off x="3352800" y="5486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8" name="Line 103"/>
          <p:cNvSpPr>
            <a:spLocks noChangeShapeType="1"/>
          </p:cNvSpPr>
          <p:nvPr/>
        </p:nvSpPr>
        <p:spPr bwMode="auto">
          <a:xfrm>
            <a:off x="3352800" y="4191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9" name="Line 104"/>
          <p:cNvSpPr>
            <a:spLocks noChangeShapeType="1"/>
          </p:cNvSpPr>
          <p:nvPr/>
        </p:nvSpPr>
        <p:spPr bwMode="auto">
          <a:xfrm>
            <a:off x="29718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0" name="Line 105"/>
          <p:cNvSpPr>
            <a:spLocks noChangeShapeType="1"/>
          </p:cNvSpPr>
          <p:nvPr/>
        </p:nvSpPr>
        <p:spPr bwMode="auto">
          <a:xfrm>
            <a:off x="29718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1" name="Line 106"/>
          <p:cNvSpPr>
            <a:spLocks noChangeShapeType="1"/>
          </p:cNvSpPr>
          <p:nvPr/>
        </p:nvSpPr>
        <p:spPr bwMode="auto">
          <a:xfrm flipH="1">
            <a:off x="26670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2" name="Line 107"/>
          <p:cNvSpPr>
            <a:spLocks noChangeShapeType="1"/>
          </p:cNvSpPr>
          <p:nvPr/>
        </p:nvSpPr>
        <p:spPr bwMode="auto">
          <a:xfrm>
            <a:off x="26670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3" name="Line 108"/>
          <p:cNvSpPr>
            <a:spLocks noChangeShapeType="1"/>
          </p:cNvSpPr>
          <p:nvPr/>
        </p:nvSpPr>
        <p:spPr bwMode="auto">
          <a:xfrm>
            <a:off x="2133600" y="54864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4" name="Line 109"/>
          <p:cNvSpPr>
            <a:spLocks noChangeShapeType="1"/>
          </p:cNvSpPr>
          <p:nvPr/>
        </p:nvSpPr>
        <p:spPr bwMode="auto">
          <a:xfrm>
            <a:off x="44958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Core problem of fast adder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reduce the O(n) critical path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residue number system (RNS) provides a way to “segment” the O(n) carry-chain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Strategy of RNS for fast adder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zh-TW" sz="2800"/>
              <a:t>transform scalar operation to be vector operation</a:t>
            </a:r>
          </a:p>
          <a:p>
            <a:pPr lvl="1" eaLnBrk="1" hangingPunct="1"/>
            <a:r>
              <a:rPr lang="en-US" altLang="zh-TW" sz="2400"/>
              <a:t>operate on vectors with smaller number</a:t>
            </a:r>
          </a:p>
          <a:p>
            <a:pPr eaLnBrk="1" hangingPunct="1"/>
            <a:r>
              <a:rPr lang="en-US" altLang="zh-TW" sz="2800"/>
              <a:t>Example: RNS with primes {3,5,7}</a:t>
            </a:r>
          </a:p>
          <a:p>
            <a:pPr eaLnBrk="1" hangingPunct="1"/>
            <a:endParaRPr lang="en-US" altLang="zh-TW" sz="280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676400" y="4114800"/>
            <a:ext cx="2286000" cy="1171575"/>
            <a:chOff x="1632" y="2064"/>
            <a:chExt cx="1440" cy="738"/>
          </a:xfrm>
        </p:grpSpPr>
        <p:graphicFrame>
          <p:nvGraphicFramePr>
            <p:cNvPr id="17418" name="Object 5"/>
            <p:cNvGraphicFramePr>
              <a:graphicFrameLocks noChangeAspect="1"/>
            </p:cNvGraphicFramePr>
            <p:nvPr/>
          </p:nvGraphicFramePr>
          <p:xfrm>
            <a:off x="1968" y="2064"/>
            <a:ext cx="91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6" name="方程式" r:id="rId3" imgW="927100" imgH="457200" progId="Equation.3">
                    <p:embed/>
                  </p:oleObj>
                </mc:Choice>
                <mc:Fallback>
                  <p:oleObj name="方程式" r:id="rId3" imgW="9271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64"/>
                          <a:ext cx="91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6"/>
            <p:cNvGraphicFramePr>
              <a:graphicFrameLocks noChangeAspect="1"/>
            </p:cNvGraphicFramePr>
            <p:nvPr/>
          </p:nvGraphicFramePr>
          <p:xfrm>
            <a:off x="1968" y="2592"/>
            <a:ext cx="86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name="方程式" r:id="rId5" imgW="939800" imgH="228600" progId="Equation.3">
                    <p:embed/>
                  </p:oleObj>
                </mc:Choice>
                <mc:Fallback>
                  <p:oleObj name="方程式" r:id="rId5" imgW="9398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92"/>
                          <a:ext cx="86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1670" y="2295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7421" name="Line 8"/>
            <p:cNvSpPr>
              <a:spLocks noChangeShapeType="1"/>
            </p:cNvSpPr>
            <p:nvPr/>
          </p:nvSpPr>
          <p:spPr bwMode="auto">
            <a:xfrm>
              <a:off x="163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4876800" y="4114800"/>
            <a:ext cx="2286000" cy="1171575"/>
            <a:chOff x="3072" y="2352"/>
            <a:chExt cx="1440" cy="738"/>
          </a:xfrm>
        </p:grpSpPr>
        <p:graphicFrame>
          <p:nvGraphicFramePr>
            <p:cNvPr id="17414" name="Object 10"/>
            <p:cNvGraphicFramePr>
              <a:graphicFrameLocks noChangeAspect="1"/>
            </p:cNvGraphicFramePr>
            <p:nvPr/>
          </p:nvGraphicFramePr>
          <p:xfrm>
            <a:off x="3408" y="2352"/>
            <a:ext cx="91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方程式" r:id="rId7" imgW="927100" imgH="457200" progId="Equation.3">
                    <p:embed/>
                  </p:oleObj>
                </mc:Choice>
                <mc:Fallback>
                  <p:oleObj name="方程式" r:id="rId7" imgW="9271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352"/>
                          <a:ext cx="91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11"/>
            <p:cNvGraphicFramePr>
              <a:graphicFrameLocks noChangeAspect="1"/>
            </p:cNvGraphicFramePr>
            <p:nvPr/>
          </p:nvGraphicFramePr>
          <p:xfrm>
            <a:off x="3425" y="2880"/>
            <a:ext cx="82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方程式" r:id="rId9" imgW="901309" imgH="228501" progId="Equation.3">
                    <p:embed/>
                  </p:oleObj>
                </mc:Choice>
                <mc:Fallback>
                  <p:oleObj name="方程式" r:id="rId9" imgW="901309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2880"/>
                          <a:ext cx="82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12"/>
            <p:cNvSpPr txBox="1">
              <a:spLocks noChangeArrowheads="1"/>
            </p:cNvSpPr>
            <p:nvPr/>
          </p:nvSpPr>
          <p:spPr bwMode="auto">
            <a:xfrm>
              <a:off x="3110" y="258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7417" name="Line 13"/>
            <p:cNvSpPr>
              <a:spLocks noChangeShapeType="1"/>
            </p:cNvSpPr>
            <p:nvPr/>
          </p:nvSpPr>
          <p:spPr bwMode="auto">
            <a:xfrm>
              <a:off x="3072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Chinese remainder theorem – first visit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ad-hoc solution from ancient Chinese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motivating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/>
              <a:t>孫子算經</a:t>
            </a:r>
            <a:r>
              <a:rPr lang="en-US" altLang="zh-TW" sz="28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/>
              <a:t>今有物不知其數，三三數之剩二，五五數之剩三，七七數之剩二，問物幾何？</a:t>
            </a:r>
          </a:p>
          <a:p>
            <a:pPr eaLnBrk="1" hangingPunct="1">
              <a:lnSpc>
                <a:spcPct val="80000"/>
              </a:lnSpc>
            </a:pPr>
            <a:endParaRPr lang="zh-TW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Find an integer </a:t>
            </a:r>
            <a:r>
              <a:rPr lang="en-US" altLang="zh-TW" sz="2800" i="1"/>
              <a:t>x</a:t>
            </a:r>
            <a:r>
              <a:rPr lang="en-US" altLang="zh-TW" sz="2800"/>
              <a:t> such that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/>
              <a:t>x</a:t>
            </a:r>
            <a:r>
              <a:rPr lang="en-US" altLang="zh-TW" sz="2400"/>
              <a:t> mod 3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/>
              <a:t>x</a:t>
            </a:r>
            <a:r>
              <a:rPr lang="en-US" altLang="zh-TW" sz="2400"/>
              <a:t> mod 5 =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/>
              <a:t>x</a:t>
            </a:r>
            <a:r>
              <a:rPr lang="en-US" altLang="zh-TW" sz="2400"/>
              <a:t> mod 7 = 2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Answer: </a:t>
            </a:r>
            <a:r>
              <a:rPr lang="en-US" altLang="zh-TW" sz="2800" i="1"/>
              <a:t>x</a:t>
            </a:r>
            <a:r>
              <a:rPr lang="en-US" altLang="zh-TW" sz="2800"/>
              <a:t>=23+3*5*7*</a:t>
            </a:r>
            <a:r>
              <a:rPr lang="en-US" altLang="zh-TW" sz="2800" i="1"/>
              <a:t>k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Solution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simplify, simplify, and simplify,…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a simpler version of this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find an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for some integer </a:t>
            </a:r>
            <a:r>
              <a:rPr lang="en-US" altLang="zh-TW" i="1"/>
              <a:t>q</a:t>
            </a:r>
            <a:r>
              <a:rPr lang="en-US" altLang="zh-TW" baseline="-25000"/>
              <a:t>1</a:t>
            </a:r>
            <a:r>
              <a:rPr lang="en-US" altLang="zh-TW"/>
              <a:t> and </a:t>
            </a:r>
            <a:r>
              <a:rPr lang="en-US" altLang="zh-TW" i="1"/>
              <a:t>q</a:t>
            </a:r>
            <a:r>
              <a:rPr lang="en-US" altLang="zh-TW" baseline="-25000"/>
              <a:t>2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819400" y="4191000"/>
          <a:ext cx="1752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方程式" r:id="rId3" imgW="685502" imgH="215806" progId="Equation.3">
                  <p:embed/>
                </p:oleObj>
              </mc:Choice>
              <mc:Fallback>
                <p:oleObj name="方程式" r:id="rId3" imgW="68550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1752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819400" y="4876800"/>
          <a:ext cx="1752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方程式" r:id="rId5" imgW="685502" imgH="215806" progId="Equation.3">
                  <p:embed/>
                </p:oleObj>
              </mc:Choice>
              <mc:Fallback>
                <p:oleObj name="方程式" r:id="rId5" imgW="685502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1752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Roadmap for further simplify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Problem: find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Problem: find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Problem: find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667000" y="2590800"/>
            <a:ext cx="1447800" cy="685800"/>
            <a:chOff x="1680" y="1728"/>
            <a:chExt cx="1104" cy="684"/>
          </a:xfrm>
        </p:grpSpPr>
        <p:graphicFrame>
          <p:nvGraphicFramePr>
            <p:cNvPr id="21515" name="Object 5"/>
            <p:cNvGraphicFramePr>
              <a:graphicFrameLocks noChangeAspect="1"/>
            </p:cNvGraphicFramePr>
            <p:nvPr/>
          </p:nvGraphicFramePr>
          <p:xfrm>
            <a:off x="1680" y="1728"/>
            <a:ext cx="110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" name="方程式" r:id="rId3" imgW="685502" imgH="215806" progId="Equation.3">
                    <p:embed/>
                  </p:oleObj>
                </mc:Choice>
                <mc:Fallback>
                  <p:oleObj name="方程式" r:id="rId3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28"/>
                          <a:ext cx="110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6"/>
            <p:cNvGraphicFramePr>
              <a:graphicFrameLocks noChangeAspect="1"/>
            </p:cNvGraphicFramePr>
            <p:nvPr/>
          </p:nvGraphicFramePr>
          <p:xfrm>
            <a:off x="1680" y="2064"/>
            <a:ext cx="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9" name="Group 7"/>
          <p:cNvGrpSpPr>
            <a:grpSpLocks/>
          </p:cNvGrpSpPr>
          <p:nvPr/>
        </p:nvGrpSpPr>
        <p:grpSpPr bwMode="auto">
          <a:xfrm>
            <a:off x="2743200" y="3962400"/>
            <a:ext cx="1371600" cy="685800"/>
            <a:chOff x="1680" y="1728"/>
            <a:chExt cx="1073" cy="684"/>
          </a:xfrm>
        </p:grpSpPr>
        <p:graphicFrame>
          <p:nvGraphicFramePr>
            <p:cNvPr id="21513" name="Object 8"/>
            <p:cNvGraphicFramePr>
              <a:graphicFrameLocks noChangeAspect="1"/>
            </p:cNvGraphicFramePr>
            <p:nvPr/>
          </p:nvGraphicFramePr>
          <p:xfrm>
            <a:off x="1710" y="1728"/>
            <a:ext cx="104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" name="方程式" r:id="rId7" imgW="647419" imgH="215806" progId="Equation.3">
                    <p:embed/>
                  </p:oleObj>
                </mc:Choice>
                <mc:Fallback>
                  <p:oleObj name="方程式" r:id="rId7" imgW="647419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728"/>
                          <a:ext cx="104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9"/>
            <p:cNvGraphicFramePr>
              <a:graphicFrameLocks noChangeAspect="1"/>
            </p:cNvGraphicFramePr>
            <p:nvPr/>
          </p:nvGraphicFramePr>
          <p:xfrm>
            <a:off x="1680" y="2064"/>
            <a:ext cx="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6" name="方程式" r:id="rId9" imgW="469696" imgH="215806" progId="Equation.3">
                    <p:embed/>
                  </p:oleObj>
                </mc:Choice>
                <mc:Fallback>
                  <p:oleObj name="方程式" r:id="rId9" imgW="469696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2895600" y="5562600"/>
            <a:ext cx="1017588" cy="685800"/>
            <a:chOff x="1824" y="3504"/>
            <a:chExt cx="641" cy="432"/>
          </a:xfrm>
        </p:grpSpPr>
        <p:graphicFrame>
          <p:nvGraphicFramePr>
            <p:cNvPr id="21511" name="Object 11"/>
            <p:cNvGraphicFramePr>
              <a:graphicFrameLocks noChangeAspect="1"/>
            </p:cNvGraphicFramePr>
            <p:nvPr/>
          </p:nvGraphicFramePr>
          <p:xfrm>
            <a:off x="1872" y="3504"/>
            <a:ext cx="5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7" name="方程式" r:id="rId11" imgW="457002" imgH="215806" progId="Equation.3">
                    <p:embed/>
                  </p:oleObj>
                </mc:Choice>
                <mc:Fallback>
                  <p:oleObj name="方程式" r:id="rId11" imgW="457002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504"/>
                          <a:ext cx="59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12"/>
            <p:cNvGraphicFramePr>
              <a:graphicFrameLocks noChangeAspect="1"/>
            </p:cNvGraphicFramePr>
            <p:nvPr/>
          </p:nvGraphicFramePr>
          <p:xfrm>
            <a:off x="1824" y="3716"/>
            <a:ext cx="6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8" name="方程式" r:id="rId13" imgW="469696" imgH="215806" progId="Equation.3">
                    <p:embed/>
                  </p:oleObj>
                </mc:Choice>
                <mc:Fallback>
                  <p:oleObj name="方程式" r:id="rId13" imgW="469696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716"/>
                          <a:ext cx="6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Motivating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Objective: to design a fast adder</a:t>
            </a:r>
          </a:p>
          <a:p>
            <a:pPr lvl="1" eaLnBrk="1" hangingPunct="1"/>
            <a:r>
              <a:rPr lang="en-US" altLang="zh-TW"/>
              <a:t>with </a:t>
            </a:r>
            <a:r>
              <a:rPr lang="en-US" altLang="zh-TW">
                <a:solidFill>
                  <a:schemeClr val="hlink"/>
                </a:solidFill>
              </a:rPr>
              <a:t>critical path</a:t>
            </a:r>
            <a:r>
              <a:rPr lang="en-US" altLang="zh-TW"/>
              <a:t> as short as possible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Problem 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/>
              <a:t>Problem: find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trial:</a:t>
            </a:r>
          </a:p>
          <a:p>
            <a:pPr lvl="1" eaLnBrk="1" hangingPunct="1"/>
            <a:r>
              <a:rPr lang="en-US" altLang="zh-TW"/>
              <a:t>5, </a:t>
            </a:r>
            <a:r>
              <a:rPr lang="en-US" altLang="zh-TW">
                <a:solidFill>
                  <a:schemeClr val="hlink"/>
                </a:solidFill>
              </a:rPr>
              <a:t>10</a:t>
            </a:r>
            <a:r>
              <a:rPr lang="en-US" altLang="zh-TW"/>
              <a:t>, 15, 20, </a:t>
            </a:r>
            <a:r>
              <a:rPr lang="en-US" altLang="zh-TW">
                <a:solidFill>
                  <a:schemeClr val="hlink"/>
                </a:solidFill>
              </a:rPr>
              <a:t>25</a:t>
            </a:r>
            <a:r>
              <a:rPr lang="en-US" altLang="zh-TW"/>
              <a:t>, …</a:t>
            </a:r>
          </a:p>
          <a:p>
            <a:pPr lvl="1" eaLnBrk="1" hangingPunct="1"/>
            <a:endParaRPr lang="en-US" altLang="zh-TW"/>
          </a:p>
          <a:p>
            <a:pPr eaLnBrk="1" hangingPunct="1"/>
            <a:r>
              <a:rPr lang="en-US" altLang="zh-TW"/>
              <a:t>Observation: gap btw/ two solutions=15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743200" y="2667000"/>
            <a:ext cx="1851025" cy="914400"/>
            <a:chOff x="1728" y="1680"/>
            <a:chExt cx="1166" cy="576"/>
          </a:xfrm>
        </p:grpSpPr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1728" y="1680"/>
            <a:ext cx="116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name="方程式" r:id="rId3" imgW="647419" imgH="215806" progId="Equation.3">
                    <p:embed/>
                  </p:oleObj>
                </mc:Choice>
                <mc:Fallback>
                  <p:oleObj name="方程式" r:id="rId3" imgW="647419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80"/>
                          <a:ext cx="116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1728" y="1963"/>
            <a:ext cx="84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8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963"/>
                          <a:ext cx="84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Problem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/>
              <a:t>Problem: find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trial:</a:t>
            </a:r>
          </a:p>
          <a:p>
            <a:pPr lvl="1" eaLnBrk="1" hangingPunct="1"/>
            <a:r>
              <a:rPr lang="en-US" altLang="zh-TW"/>
              <a:t>3, </a:t>
            </a:r>
            <a:r>
              <a:rPr lang="en-US" altLang="zh-TW">
                <a:solidFill>
                  <a:schemeClr val="hlink"/>
                </a:solidFill>
              </a:rPr>
              <a:t>6</a:t>
            </a:r>
            <a:r>
              <a:rPr lang="en-US" altLang="zh-TW"/>
              <a:t>, 9, 12, 15, 18, </a:t>
            </a:r>
            <a:r>
              <a:rPr lang="en-US" altLang="zh-TW">
                <a:solidFill>
                  <a:schemeClr val="hlink"/>
                </a:solidFill>
              </a:rPr>
              <a:t>21</a:t>
            </a:r>
            <a:r>
              <a:rPr lang="en-US" altLang="zh-TW"/>
              <a:t>, 24, …</a:t>
            </a:r>
          </a:p>
          <a:p>
            <a:pPr lvl="1" eaLnBrk="1" hangingPunct="1"/>
            <a:endParaRPr lang="en-US" altLang="zh-TW"/>
          </a:p>
          <a:p>
            <a:pPr eaLnBrk="1" hangingPunct="1"/>
            <a:r>
              <a:rPr lang="en-US" altLang="zh-TW"/>
              <a:t>Observation: gap btw/ two solutions=15</a:t>
            </a:r>
          </a:p>
          <a:p>
            <a:pPr eaLnBrk="1" hangingPunct="1"/>
            <a:endParaRPr lang="en-US" altLang="zh-TW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819400" y="2667000"/>
            <a:ext cx="1925638" cy="922338"/>
            <a:chOff x="1776" y="1680"/>
            <a:chExt cx="1213" cy="581"/>
          </a:xfrm>
        </p:grpSpPr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1776" y="1680"/>
            <a:ext cx="82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方程式" r:id="rId3" imgW="457002" imgH="215806" progId="Equation.3">
                    <p:embed/>
                  </p:oleObj>
                </mc:Choice>
                <mc:Fallback>
                  <p:oleObj name="方程式" r:id="rId3" imgW="4570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80"/>
                          <a:ext cx="82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1776" y="1968"/>
            <a:ext cx="121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2" name="方程式" r:id="rId5" imgW="672808" imgH="215806" progId="Equation.3">
                    <p:embed/>
                  </p:oleObj>
                </mc:Choice>
                <mc:Fallback>
                  <p:oleObj name="方程式" r:id="rId5" imgW="672808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68"/>
                          <a:ext cx="121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Roadmap for further simplify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>
                <a:solidFill>
                  <a:schemeClr val="hlink"/>
                </a:solidFill>
              </a:rPr>
              <a:t>Problem: find integer </a:t>
            </a:r>
            <a:r>
              <a:rPr lang="en-US" altLang="zh-TW" i="1">
                <a:solidFill>
                  <a:schemeClr val="hlink"/>
                </a:solidFill>
              </a:rPr>
              <a:t>x</a:t>
            </a:r>
            <a:r>
              <a:rPr lang="en-US" altLang="zh-TW">
                <a:solidFill>
                  <a:schemeClr val="hlink"/>
                </a:solidFill>
              </a:rPr>
              <a:t> such that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Problem: find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Problem: find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667000" y="2590800"/>
            <a:ext cx="1447800" cy="685800"/>
            <a:chOff x="1680" y="1728"/>
            <a:chExt cx="1104" cy="684"/>
          </a:xfrm>
        </p:grpSpPr>
        <p:graphicFrame>
          <p:nvGraphicFramePr>
            <p:cNvPr id="24589" name="Object 5"/>
            <p:cNvGraphicFramePr>
              <a:graphicFrameLocks noChangeAspect="1"/>
            </p:cNvGraphicFramePr>
            <p:nvPr/>
          </p:nvGraphicFramePr>
          <p:xfrm>
            <a:off x="1680" y="1728"/>
            <a:ext cx="110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7" name="方程式" r:id="rId3" imgW="685502" imgH="215806" progId="Equation.3">
                    <p:embed/>
                  </p:oleObj>
                </mc:Choice>
                <mc:Fallback>
                  <p:oleObj name="方程式" r:id="rId3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28"/>
                          <a:ext cx="110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/>
          </p:nvGraphicFramePr>
          <p:xfrm>
            <a:off x="1680" y="2064"/>
            <a:ext cx="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8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1" name="Group 7"/>
          <p:cNvGrpSpPr>
            <a:grpSpLocks/>
          </p:cNvGrpSpPr>
          <p:nvPr/>
        </p:nvGrpSpPr>
        <p:grpSpPr bwMode="auto">
          <a:xfrm>
            <a:off x="2743200" y="3962400"/>
            <a:ext cx="1371600" cy="685800"/>
            <a:chOff x="1680" y="1728"/>
            <a:chExt cx="1073" cy="684"/>
          </a:xfrm>
        </p:grpSpPr>
        <p:graphicFrame>
          <p:nvGraphicFramePr>
            <p:cNvPr id="24587" name="Object 8"/>
            <p:cNvGraphicFramePr>
              <a:graphicFrameLocks noChangeAspect="1"/>
            </p:cNvGraphicFramePr>
            <p:nvPr/>
          </p:nvGraphicFramePr>
          <p:xfrm>
            <a:off x="1710" y="1728"/>
            <a:ext cx="104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9" name="方程式" r:id="rId7" imgW="647419" imgH="215806" progId="Equation.3">
                    <p:embed/>
                  </p:oleObj>
                </mc:Choice>
                <mc:Fallback>
                  <p:oleObj name="方程式" r:id="rId7" imgW="647419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728"/>
                          <a:ext cx="104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9"/>
            <p:cNvGraphicFramePr>
              <a:graphicFrameLocks noChangeAspect="1"/>
            </p:cNvGraphicFramePr>
            <p:nvPr/>
          </p:nvGraphicFramePr>
          <p:xfrm>
            <a:off x="1680" y="2064"/>
            <a:ext cx="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name="方程式" r:id="rId9" imgW="469696" imgH="215806" progId="Equation.3">
                    <p:embed/>
                  </p:oleObj>
                </mc:Choice>
                <mc:Fallback>
                  <p:oleObj name="方程式" r:id="rId9" imgW="469696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2" name="Group 10"/>
          <p:cNvGrpSpPr>
            <a:grpSpLocks/>
          </p:cNvGrpSpPr>
          <p:nvPr/>
        </p:nvGrpSpPr>
        <p:grpSpPr bwMode="auto">
          <a:xfrm>
            <a:off x="2895600" y="5562600"/>
            <a:ext cx="1017588" cy="685800"/>
            <a:chOff x="1824" y="3504"/>
            <a:chExt cx="641" cy="432"/>
          </a:xfrm>
        </p:grpSpPr>
        <p:graphicFrame>
          <p:nvGraphicFramePr>
            <p:cNvPr id="24585" name="Object 11"/>
            <p:cNvGraphicFramePr>
              <a:graphicFrameLocks noChangeAspect="1"/>
            </p:cNvGraphicFramePr>
            <p:nvPr/>
          </p:nvGraphicFramePr>
          <p:xfrm>
            <a:off x="1872" y="3504"/>
            <a:ext cx="5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1" name="方程式" r:id="rId11" imgW="457002" imgH="215806" progId="Equation.3">
                    <p:embed/>
                  </p:oleObj>
                </mc:Choice>
                <mc:Fallback>
                  <p:oleObj name="方程式" r:id="rId11" imgW="457002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504"/>
                          <a:ext cx="59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2"/>
            <p:cNvGraphicFramePr>
              <a:graphicFrameLocks noChangeAspect="1"/>
            </p:cNvGraphicFramePr>
            <p:nvPr/>
          </p:nvGraphicFramePr>
          <p:xfrm>
            <a:off x="1824" y="3716"/>
            <a:ext cx="6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2" name="方程式" r:id="rId13" imgW="469696" imgH="215806" progId="Equation.3">
                    <p:embed/>
                  </p:oleObj>
                </mc:Choice>
                <mc:Fallback>
                  <p:oleObj name="方程式" r:id="rId13" imgW="469696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716"/>
                          <a:ext cx="6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3" name="AutoShape 13"/>
          <p:cNvSpPr>
            <a:spLocks noChangeArrowheads="1"/>
          </p:cNvSpPr>
          <p:nvPr/>
        </p:nvSpPr>
        <p:spPr bwMode="auto">
          <a:xfrm>
            <a:off x="990600" y="3276600"/>
            <a:ext cx="6553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4" name="Text Box 14"/>
          <p:cNvSpPr txBox="1">
            <a:spLocks noChangeArrowheads="1"/>
          </p:cNvSpPr>
          <p:nvPr/>
        </p:nvSpPr>
        <p:spPr bwMode="auto">
          <a:xfrm>
            <a:off x="7223125" y="4814888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solved!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Problem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/>
              <a:t>Problem:</a:t>
            </a:r>
          </a:p>
          <a:p>
            <a:pPr lvl="1" eaLnBrk="1" hangingPunct="1"/>
            <a:r>
              <a:rPr lang="en-US" altLang="zh-TW"/>
              <a:t>Given integer </a:t>
            </a:r>
            <a:r>
              <a:rPr lang="en-US" altLang="zh-TW" i="1"/>
              <a:t>x</a:t>
            </a:r>
            <a:r>
              <a:rPr lang="en-US" altLang="zh-TW" baseline="-25000"/>
              <a:t>0</a:t>
            </a:r>
            <a:r>
              <a:rPr lang="en-US" altLang="zh-TW"/>
              <a:t>: solution to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en-US" altLang="zh-TW"/>
              <a:t>Want to Find: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2" eaLnBrk="1" hangingPunct="1"/>
            <a:r>
              <a:rPr lang="en-US" altLang="zh-TW"/>
              <a:t>from </a:t>
            </a:r>
            <a:r>
              <a:rPr lang="en-US" altLang="zh-TW" i="1"/>
              <a:t>x</a:t>
            </a:r>
            <a:r>
              <a:rPr lang="en-US" altLang="zh-TW" baseline="-25000"/>
              <a:t>0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895600" y="3124200"/>
            <a:ext cx="1851025" cy="914400"/>
            <a:chOff x="1728" y="1680"/>
            <a:chExt cx="1166" cy="576"/>
          </a:xfrm>
        </p:grpSpPr>
        <p:graphicFrame>
          <p:nvGraphicFramePr>
            <p:cNvPr id="25608" name="Object 5"/>
            <p:cNvGraphicFramePr>
              <a:graphicFrameLocks noChangeAspect="1"/>
            </p:cNvGraphicFramePr>
            <p:nvPr/>
          </p:nvGraphicFramePr>
          <p:xfrm>
            <a:off x="1728" y="1680"/>
            <a:ext cx="116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" name="方程式" r:id="rId3" imgW="647419" imgH="215806" progId="Equation.3">
                    <p:embed/>
                  </p:oleObj>
                </mc:Choice>
                <mc:Fallback>
                  <p:oleObj name="方程式" r:id="rId3" imgW="647419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80"/>
                          <a:ext cx="116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6"/>
            <p:cNvGraphicFramePr>
              <a:graphicFrameLocks noChangeAspect="1"/>
            </p:cNvGraphicFramePr>
            <p:nvPr/>
          </p:nvGraphicFramePr>
          <p:xfrm>
            <a:off x="1728" y="1963"/>
            <a:ext cx="84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5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963"/>
                          <a:ext cx="84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3048000" y="4724400"/>
            <a:ext cx="1960563" cy="922338"/>
            <a:chOff x="1920" y="2976"/>
            <a:chExt cx="1235" cy="581"/>
          </a:xfrm>
        </p:grpSpPr>
        <p:graphicFrame>
          <p:nvGraphicFramePr>
            <p:cNvPr id="25606" name="Object 8"/>
            <p:cNvGraphicFramePr>
              <a:graphicFrameLocks noChangeAspect="1"/>
            </p:cNvGraphicFramePr>
            <p:nvPr/>
          </p:nvGraphicFramePr>
          <p:xfrm>
            <a:off x="1920" y="2976"/>
            <a:ext cx="123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6" name="方程式" r:id="rId7" imgW="685502" imgH="215806" progId="Equation.3">
                    <p:embed/>
                  </p:oleObj>
                </mc:Choice>
                <mc:Fallback>
                  <p:oleObj name="方程式" r:id="rId7" imgW="685502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76"/>
                          <a:ext cx="123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9"/>
            <p:cNvGraphicFramePr>
              <a:graphicFrameLocks noChangeAspect="1"/>
            </p:cNvGraphicFramePr>
            <p:nvPr/>
          </p:nvGraphicFramePr>
          <p:xfrm>
            <a:off x="1920" y="3264"/>
            <a:ext cx="84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name="方程式" r:id="rId9" imgW="469696" imgH="215806" progId="Equation.3">
                    <p:embed/>
                  </p:oleObj>
                </mc:Choice>
                <mc:Fallback>
                  <p:oleObj name="方程式" r:id="rId9" imgW="469696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264"/>
                          <a:ext cx="84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Problem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3773488"/>
          </a:xfrm>
        </p:spPr>
        <p:txBody>
          <a:bodyPr/>
          <a:lstStyle/>
          <a:p>
            <a:pPr eaLnBrk="1" hangingPunct="1"/>
            <a:r>
              <a:rPr lang="en-US" altLang="zh-TW" sz="2400"/>
              <a:t>Analysis:</a:t>
            </a:r>
          </a:p>
          <a:p>
            <a:pPr lvl="1" eaLnBrk="1" hangingPunct="1"/>
            <a:r>
              <a:rPr lang="en-US" altLang="zh-TW" sz="2000" i="1"/>
              <a:t>x</a:t>
            </a:r>
            <a:r>
              <a:rPr lang="en-US" altLang="zh-TW" sz="2000" baseline="-25000"/>
              <a:t>0</a:t>
            </a:r>
            <a:r>
              <a:rPr lang="en-US" altLang="zh-TW" sz="2000"/>
              <a:t>=10 is a solution to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let’s check the real-line: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 i="1"/>
              <a:t>x</a:t>
            </a:r>
            <a:r>
              <a:rPr lang="en-US" altLang="zh-TW" sz="2000"/>
              <a:t> = 2*</a:t>
            </a:r>
            <a:r>
              <a:rPr lang="en-US" altLang="zh-TW" sz="2000" i="1"/>
              <a:t>x</a:t>
            </a:r>
            <a:r>
              <a:rPr lang="en-US" altLang="zh-TW" sz="2000" baseline="-25000"/>
              <a:t>0</a:t>
            </a:r>
            <a:r>
              <a:rPr lang="en-US" altLang="zh-TW" sz="2000"/>
              <a:t> = 20 is a solution to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343400" y="3505200"/>
            <a:ext cx="4572000" cy="1541463"/>
            <a:chOff x="1056" y="3168"/>
            <a:chExt cx="2880" cy="971"/>
          </a:xfrm>
        </p:grpSpPr>
        <p:sp>
          <p:nvSpPr>
            <p:cNvPr id="26639" name="Line 5"/>
            <p:cNvSpPr>
              <a:spLocks noChangeShapeType="1"/>
            </p:cNvSpPr>
            <p:nvPr/>
          </p:nvSpPr>
          <p:spPr bwMode="auto">
            <a:xfrm>
              <a:off x="1056" y="37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Line 6"/>
            <p:cNvSpPr>
              <a:spLocks noChangeShapeType="1"/>
            </p:cNvSpPr>
            <p:nvPr/>
          </p:nvSpPr>
          <p:spPr bwMode="auto">
            <a:xfrm>
              <a:off x="1248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Text Box 7"/>
            <p:cNvSpPr txBox="1">
              <a:spLocks noChangeArrowheads="1"/>
            </p:cNvSpPr>
            <p:nvPr/>
          </p:nvSpPr>
          <p:spPr bwMode="auto">
            <a:xfrm>
              <a:off x="1142" y="39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6642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15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26643" name="Rectangle 9"/>
            <p:cNvSpPr>
              <a:spLocks noChangeArrowheads="1"/>
            </p:cNvSpPr>
            <p:nvPr/>
          </p:nvSpPr>
          <p:spPr bwMode="auto">
            <a:xfrm>
              <a:off x="1248" y="340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26644" name="Rectangle 10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6645" name="Rectangle 11"/>
            <p:cNvSpPr>
              <a:spLocks noChangeArrowheads="1"/>
            </p:cNvSpPr>
            <p:nvPr/>
          </p:nvSpPr>
          <p:spPr bwMode="auto">
            <a:xfrm>
              <a:off x="2400" y="3600"/>
              <a:ext cx="115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26646" name="Rectangle 12"/>
            <p:cNvSpPr>
              <a:spLocks noChangeArrowheads="1"/>
            </p:cNvSpPr>
            <p:nvPr/>
          </p:nvSpPr>
          <p:spPr bwMode="auto">
            <a:xfrm>
              <a:off x="2400" y="340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26647" name="Rectangle 13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6629" name="Group 14"/>
          <p:cNvGrpSpPr>
            <a:grpSpLocks/>
          </p:cNvGrpSpPr>
          <p:nvPr/>
        </p:nvGrpSpPr>
        <p:grpSpPr bwMode="auto">
          <a:xfrm>
            <a:off x="5105400" y="5029200"/>
            <a:ext cx="1760538" cy="825500"/>
            <a:chOff x="3120" y="3168"/>
            <a:chExt cx="1109" cy="520"/>
          </a:xfrm>
        </p:grpSpPr>
        <p:grpSp>
          <p:nvGrpSpPr>
            <p:cNvPr id="26635" name="Group 15"/>
            <p:cNvGrpSpPr>
              <a:grpSpLocks/>
            </p:cNvGrpSpPr>
            <p:nvPr/>
          </p:nvGrpSpPr>
          <p:grpSpPr bwMode="auto">
            <a:xfrm>
              <a:off x="3264" y="3168"/>
              <a:ext cx="965" cy="520"/>
              <a:chOff x="4294" y="3120"/>
              <a:chExt cx="965" cy="520"/>
            </a:xfrm>
          </p:grpSpPr>
          <p:graphicFrame>
            <p:nvGraphicFramePr>
              <p:cNvPr id="26637" name="Object 16"/>
              <p:cNvGraphicFramePr>
                <a:graphicFrameLocks noChangeAspect="1"/>
              </p:cNvGraphicFramePr>
              <p:nvPr/>
            </p:nvGraphicFramePr>
            <p:xfrm>
              <a:off x="4294" y="3120"/>
              <a:ext cx="96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2" name="方程式" r:id="rId3" imgW="685502" imgH="215806" progId="Equation.3">
                      <p:embed/>
                    </p:oleObj>
                  </mc:Choice>
                  <mc:Fallback>
                    <p:oleObj name="方程式" r:id="rId3" imgW="685502" imgH="215806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4" y="3120"/>
                            <a:ext cx="96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8" name="Object 17"/>
              <p:cNvGraphicFramePr>
                <a:graphicFrameLocks noChangeAspect="1"/>
              </p:cNvGraphicFramePr>
              <p:nvPr/>
            </p:nvGraphicFramePr>
            <p:xfrm>
              <a:off x="4320" y="3408"/>
              <a:ext cx="67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3" name="方程式" r:id="rId5" imgW="469696" imgH="215806" progId="Equation.3">
                      <p:embed/>
                    </p:oleObj>
                  </mc:Choice>
                  <mc:Fallback>
                    <p:oleObj name="方程式" r:id="rId5" imgW="469696" imgH="215806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408"/>
                            <a:ext cx="67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6" name="AutoShape 18"/>
            <p:cNvSpPr>
              <a:spLocks/>
            </p:cNvSpPr>
            <p:nvPr/>
          </p:nvSpPr>
          <p:spPr bwMode="auto">
            <a:xfrm>
              <a:off x="3120" y="321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6630" name="Group 19"/>
          <p:cNvGrpSpPr>
            <a:grpSpLocks/>
          </p:cNvGrpSpPr>
          <p:nvPr/>
        </p:nvGrpSpPr>
        <p:grpSpPr bwMode="auto">
          <a:xfrm>
            <a:off x="4343400" y="2362200"/>
            <a:ext cx="1752600" cy="825500"/>
            <a:chOff x="2544" y="1584"/>
            <a:chExt cx="1104" cy="520"/>
          </a:xfrm>
        </p:grpSpPr>
        <p:grpSp>
          <p:nvGrpSpPr>
            <p:cNvPr id="26631" name="Group 20"/>
            <p:cNvGrpSpPr>
              <a:grpSpLocks/>
            </p:cNvGrpSpPr>
            <p:nvPr/>
          </p:nvGrpSpPr>
          <p:grpSpPr bwMode="auto">
            <a:xfrm>
              <a:off x="2736" y="1584"/>
              <a:ext cx="912" cy="520"/>
              <a:chOff x="4320" y="3120"/>
              <a:chExt cx="912" cy="520"/>
            </a:xfrm>
          </p:grpSpPr>
          <p:graphicFrame>
            <p:nvGraphicFramePr>
              <p:cNvPr id="26633" name="Object 21"/>
              <p:cNvGraphicFramePr>
                <a:graphicFrameLocks noChangeAspect="1"/>
              </p:cNvGraphicFramePr>
              <p:nvPr/>
            </p:nvGraphicFramePr>
            <p:xfrm>
              <a:off x="4320" y="3120"/>
              <a:ext cx="912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4" name="方程式" r:id="rId7" imgW="647419" imgH="215806" progId="Equation.3">
                      <p:embed/>
                    </p:oleObj>
                  </mc:Choice>
                  <mc:Fallback>
                    <p:oleObj name="方程式" r:id="rId7" imgW="647419" imgH="215806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0"/>
                            <a:ext cx="912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4" name="Object 22"/>
              <p:cNvGraphicFramePr>
                <a:graphicFrameLocks noChangeAspect="1"/>
              </p:cNvGraphicFramePr>
              <p:nvPr/>
            </p:nvGraphicFramePr>
            <p:xfrm>
              <a:off x="4320" y="3408"/>
              <a:ext cx="67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5" name="方程式" r:id="rId9" imgW="469696" imgH="215806" progId="Equation.3">
                      <p:embed/>
                    </p:oleObj>
                  </mc:Choice>
                  <mc:Fallback>
                    <p:oleObj name="方程式" r:id="rId9" imgW="469696" imgH="215806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408"/>
                            <a:ext cx="67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2" name="AutoShape 23"/>
            <p:cNvSpPr>
              <a:spLocks/>
            </p:cNvSpPr>
            <p:nvPr/>
          </p:nvSpPr>
          <p:spPr bwMode="auto">
            <a:xfrm>
              <a:off x="2544" y="1632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Problem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3773488"/>
          </a:xfrm>
        </p:spPr>
        <p:txBody>
          <a:bodyPr/>
          <a:lstStyle/>
          <a:p>
            <a:pPr eaLnBrk="1" hangingPunct="1"/>
            <a:r>
              <a:rPr lang="en-US" altLang="zh-TW" sz="2400"/>
              <a:t>Analysis:</a:t>
            </a:r>
          </a:p>
          <a:p>
            <a:pPr lvl="1" eaLnBrk="1" hangingPunct="1"/>
            <a:r>
              <a:rPr lang="en-US" altLang="zh-TW" sz="2000" i="1"/>
              <a:t>x</a:t>
            </a:r>
            <a:r>
              <a:rPr lang="en-US" altLang="zh-TW" sz="2000" baseline="-25000"/>
              <a:t>0</a:t>
            </a:r>
            <a:r>
              <a:rPr lang="en-US" altLang="zh-TW" sz="2000"/>
              <a:t>=6 is a solution to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the real-line: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 i="1"/>
              <a:t>x</a:t>
            </a:r>
            <a:r>
              <a:rPr lang="en-US" altLang="zh-TW" sz="2000"/>
              <a:t> = 3*</a:t>
            </a:r>
            <a:r>
              <a:rPr lang="en-US" altLang="zh-TW" sz="2000" i="1"/>
              <a:t>x</a:t>
            </a:r>
            <a:r>
              <a:rPr lang="en-US" altLang="zh-TW" sz="2000" baseline="-25000"/>
              <a:t>0</a:t>
            </a:r>
            <a:r>
              <a:rPr lang="en-US" altLang="zh-TW" sz="2000"/>
              <a:t> = 18 is a solution to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581400" y="4419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8862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717925" y="4633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3886200" y="3810000"/>
            <a:ext cx="1295400" cy="609600"/>
            <a:chOff x="2448" y="2400"/>
            <a:chExt cx="816" cy="384"/>
          </a:xfrm>
        </p:grpSpPr>
        <p:sp>
          <p:nvSpPr>
            <p:cNvPr id="27674" name="Rectangle 8"/>
            <p:cNvSpPr>
              <a:spLocks noChangeArrowheads="1"/>
            </p:cNvSpPr>
            <p:nvPr/>
          </p:nvSpPr>
          <p:spPr bwMode="auto">
            <a:xfrm>
              <a:off x="2448" y="259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</a:t>
              </a:r>
            </a:p>
          </p:txBody>
        </p:sp>
        <p:sp>
          <p:nvSpPr>
            <p:cNvPr id="27675" name="Rectangle 9"/>
            <p:cNvSpPr>
              <a:spLocks noChangeArrowheads="1"/>
            </p:cNvSpPr>
            <p:nvPr/>
          </p:nvSpPr>
          <p:spPr bwMode="auto">
            <a:xfrm>
              <a:off x="2448" y="2400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7676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7656" name="Group 11"/>
          <p:cNvGrpSpPr>
            <a:grpSpLocks/>
          </p:cNvGrpSpPr>
          <p:nvPr/>
        </p:nvGrpSpPr>
        <p:grpSpPr bwMode="auto">
          <a:xfrm>
            <a:off x="5181600" y="3810000"/>
            <a:ext cx="1295400" cy="609600"/>
            <a:chOff x="2448" y="2400"/>
            <a:chExt cx="816" cy="384"/>
          </a:xfrm>
        </p:grpSpPr>
        <p:sp>
          <p:nvSpPr>
            <p:cNvPr id="27671" name="Rectangle 12"/>
            <p:cNvSpPr>
              <a:spLocks noChangeArrowheads="1"/>
            </p:cNvSpPr>
            <p:nvPr/>
          </p:nvSpPr>
          <p:spPr bwMode="auto">
            <a:xfrm>
              <a:off x="2448" y="259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</a:t>
              </a:r>
            </a:p>
          </p:txBody>
        </p:sp>
        <p:sp>
          <p:nvSpPr>
            <p:cNvPr id="27672" name="Rectangle 13"/>
            <p:cNvSpPr>
              <a:spLocks noChangeArrowheads="1"/>
            </p:cNvSpPr>
            <p:nvPr/>
          </p:nvSpPr>
          <p:spPr bwMode="auto">
            <a:xfrm>
              <a:off x="2448" y="2400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7673" name="Rectangle 14"/>
            <p:cNvSpPr>
              <a:spLocks noChangeArrowheads="1"/>
            </p:cNvSpPr>
            <p:nvPr/>
          </p:nvSpPr>
          <p:spPr bwMode="auto">
            <a:xfrm>
              <a:off x="3072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7657" name="Group 15"/>
          <p:cNvGrpSpPr>
            <a:grpSpLocks/>
          </p:cNvGrpSpPr>
          <p:nvPr/>
        </p:nvGrpSpPr>
        <p:grpSpPr bwMode="auto">
          <a:xfrm>
            <a:off x="6477000" y="3810000"/>
            <a:ext cx="1295400" cy="609600"/>
            <a:chOff x="2448" y="2400"/>
            <a:chExt cx="816" cy="384"/>
          </a:xfrm>
        </p:grpSpPr>
        <p:sp>
          <p:nvSpPr>
            <p:cNvPr id="27668" name="Rectangle 16"/>
            <p:cNvSpPr>
              <a:spLocks noChangeArrowheads="1"/>
            </p:cNvSpPr>
            <p:nvPr/>
          </p:nvSpPr>
          <p:spPr bwMode="auto">
            <a:xfrm>
              <a:off x="2448" y="259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</a:t>
              </a:r>
            </a:p>
          </p:txBody>
        </p:sp>
        <p:sp>
          <p:nvSpPr>
            <p:cNvPr id="27669" name="Rectangle 17"/>
            <p:cNvSpPr>
              <a:spLocks noChangeArrowheads="1"/>
            </p:cNvSpPr>
            <p:nvPr/>
          </p:nvSpPr>
          <p:spPr bwMode="auto">
            <a:xfrm>
              <a:off x="2448" y="2400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7670" name="Rectangle 18"/>
            <p:cNvSpPr>
              <a:spLocks noChangeArrowheads="1"/>
            </p:cNvSpPr>
            <p:nvPr/>
          </p:nvSpPr>
          <p:spPr bwMode="auto">
            <a:xfrm>
              <a:off x="3072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7658" name="Group 19"/>
          <p:cNvGrpSpPr>
            <a:grpSpLocks/>
          </p:cNvGrpSpPr>
          <p:nvPr/>
        </p:nvGrpSpPr>
        <p:grpSpPr bwMode="auto">
          <a:xfrm>
            <a:off x="4419600" y="2133600"/>
            <a:ext cx="1828800" cy="842963"/>
            <a:chOff x="2640" y="1344"/>
            <a:chExt cx="1152" cy="531"/>
          </a:xfrm>
        </p:grpSpPr>
        <p:grpSp>
          <p:nvGrpSpPr>
            <p:cNvPr id="27664" name="Group 20"/>
            <p:cNvGrpSpPr>
              <a:grpSpLocks/>
            </p:cNvGrpSpPr>
            <p:nvPr/>
          </p:nvGrpSpPr>
          <p:grpSpPr bwMode="auto">
            <a:xfrm>
              <a:off x="2784" y="1344"/>
              <a:ext cx="1008" cy="531"/>
              <a:chOff x="2784" y="1344"/>
              <a:chExt cx="1008" cy="531"/>
            </a:xfrm>
          </p:grpSpPr>
          <p:graphicFrame>
            <p:nvGraphicFramePr>
              <p:cNvPr id="27666" name="Object 21"/>
              <p:cNvGraphicFramePr>
                <a:graphicFrameLocks noChangeAspect="1"/>
              </p:cNvGraphicFramePr>
              <p:nvPr/>
            </p:nvGraphicFramePr>
            <p:xfrm>
              <a:off x="2784" y="1344"/>
              <a:ext cx="6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1" name="方程式" r:id="rId3" imgW="457002" imgH="215806" progId="Equation.3">
                      <p:embed/>
                    </p:oleObj>
                  </mc:Choice>
                  <mc:Fallback>
                    <p:oleObj name="方程式" r:id="rId3" imgW="457002" imgH="215806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344"/>
                            <a:ext cx="67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7" name="Object 22"/>
              <p:cNvGraphicFramePr>
                <a:graphicFrameLocks noChangeAspect="1"/>
              </p:cNvGraphicFramePr>
              <p:nvPr/>
            </p:nvGraphicFramePr>
            <p:xfrm>
              <a:off x="2784" y="1632"/>
              <a:ext cx="1008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2" name="方程式" r:id="rId5" imgW="672808" imgH="215806" progId="Equation.3">
                      <p:embed/>
                    </p:oleObj>
                  </mc:Choice>
                  <mc:Fallback>
                    <p:oleObj name="方程式" r:id="rId5" imgW="672808" imgH="215806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632"/>
                            <a:ext cx="1008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65" name="AutoShape 23"/>
            <p:cNvSpPr>
              <a:spLocks/>
            </p:cNvSpPr>
            <p:nvPr/>
          </p:nvSpPr>
          <p:spPr bwMode="auto">
            <a:xfrm>
              <a:off x="2640" y="1392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7659" name="Group 24"/>
          <p:cNvGrpSpPr>
            <a:grpSpLocks/>
          </p:cNvGrpSpPr>
          <p:nvPr/>
        </p:nvGrpSpPr>
        <p:grpSpPr bwMode="auto">
          <a:xfrm>
            <a:off x="5181600" y="5105400"/>
            <a:ext cx="1920875" cy="842963"/>
            <a:chOff x="3168" y="3216"/>
            <a:chExt cx="1210" cy="531"/>
          </a:xfrm>
        </p:grpSpPr>
        <p:grpSp>
          <p:nvGrpSpPr>
            <p:cNvPr id="27660" name="Group 25"/>
            <p:cNvGrpSpPr>
              <a:grpSpLocks/>
            </p:cNvGrpSpPr>
            <p:nvPr/>
          </p:nvGrpSpPr>
          <p:grpSpPr bwMode="auto">
            <a:xfrm>
              <a:off x="3351" y="3216"/>
              <a:ext cx="1027" cy="531"/>
              <a:chOff x="3351" y="3216"/>
              <a:chExt cx="1027" cy="531"/>
            </a:xfrm>
          </p:grpSpPr>
          <p:graphicFrame>
            <p:nvGraphicFramePr>
              <p:cNvPr id="27662" name="Object 26"/>
              <p:cNvGraphicFramePr>
                <a:graphicFrameLocks noChangeAspect="1"/>
              </p:cNvGraphicFramePr>
              <p:nvPr/>
            </p:nvGraphicFramePr>
            <p:xfrm>
              <a:off x="3360" y="3216"/>
              <a:ext cx="6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3" name="方程式" r:id="rId7" imgW="457002" imgH="215806" progId="Equation.3">
                      <p:embed/>
                    </p:oleObj>
                  </mc:Choice>
                  <mc:Fallback>
                    <p:oleObj name="方程式" r:id="rId7" imgW="457002" imgH="215806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3216"/>
                            <a:ext cx="67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3" name="Object 27"/>
              <p:cNvGraphicFramePr>
                <a:graphicFrameLocks noChangeAspect="1"/>
              </p:cNvGraphicFramePr>
              <p:nvPr/>
            </p:nvGraphicFramePr>
            <p:xfrm>
              <a:off x="3351" y="3504"/>
              <a:ext cx="1027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4" name="方程式" r:id="rId8" imgW="685502" imgH="215806" progId="Equation.3">
                      <p:embed/>
                    </p:oleObj>
                  </mc:Choice>
                  <mc:Fallback>
                    <p:oleObj name="方程式" r:id="rId8" imgW="685502" imgH="215806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1" y="3504"/>
                            <a:ext cx="1027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61" name="AutoShape 28"/>
            <p:cNvSpPr>
              <a:spLocks/>
            </p:cNvSpPr>
            <p:nvPr/>
          </p:nvSpPr>
          <p:spPr bwMode="auto">
            <a:xfrm>
              <a:off x="3168" y="3264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Problem (1)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/>
              <a:t>General scheme:</a:t>
            </a:r>
          </a:p>
          <a:p>
            <a:pPr lvl="1" eaLnBrk="1" hangingPunct="1"/>
            <a:r>
              <a:rPr lang="en-US" altLang="zh-TW"/>
              <a:t>Let </a:t>
            </a:r>
            <a:r>
              <a:rPr lang="en-US" altLang="zh-TW" i="1"/>
              <a:t>x</a:t>
            </a:r>
            <a:r>
              <a:rPr lang="en-US" altLang="zh-TW" baseline="-25000"/>
              <a:t>0</a:t>
            </a:r>
            <a:r>
              <a:rPr lang="en-US" altLang="zh-TW"/>
              <a:t> be a solution to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en-US" altLang="zh-TW"/>
              <a:t>Then </a:t>
            </a:r>
            <a:r>
              <a:rPr lang="en-US" altLang="zh-TW" i="1"/>
              <a:t>x</a:t>
            </a:r>
            <a:r>
              <a:rPr lang="en-US" altLang="zh-TW"/>
              <a:t>= </a:t>
            </a:r>
            <a:r>
              <a:rPr lang="en-US" altLang="zh-TW" i="1"/>
              <a:t>x</a:t>
            </a:r>
            <a:r>
              <a:rPr lang="en-US" altLang="zh-TW" baseline="-25000"/>
              <a:t>0</a:t>
            </a:r>
            <a:r>
              <a:rPr lang="en-US" altLang="zh-TW"/>
              <a:t>*</a:t>
            </a:r>
            <a:r>
              <a:rPr lang="en-US" altLang="zh-TW" i="1"/>
              <a:t>r</a:t>
            </a:r>
            <a:r>
              <a:rPr lang="en-US" altLang="zh-TW"/>
              <a:t> is a solution to</a:t>
            </a:r>
          </a:p>
          <a:p>
            <a:pPr lvl="1" eaLnBrk="1" hangingPunct="1"/>
            <a:endParaRPr lang="en-US" altLang="zh-TW"/>
          </a:p>
          <a:p>
            <a:pPr eaLnBrk="1" hangingPunct="1"/>
            <a:r>
              <a:rPr lang="en-US" altLang="zh-TW"/>
              <a:t>Justify: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819400" y="5257800"/>
          <a:ext cx="1981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方程式" r:id="rId3" imgW="1104900" imgH="228600" progId="Equation.3">
                  <p:embed/>
                </p:oleObj>
              </mc:Choice>
              <mc:Fallback>
                <p:oleObj name="方程式" r:id="rId3" imgW="110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57800"/>
                        <a:ext cx="1981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819400" y="5867400"/>
          <a:ext cx="36655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方程式" r:id="rId5" imgW="2044700" imgH="228600" progId="Equation.3">
                  <p:embed/>
                </p:oleObj>
              </mc:Choice>
              <mc:Fallback>
                <p:oleObj name="方程式" r:id="rId5" imgW="2044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67400"/>
                        <a:ext cx="36655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5181600" y="2362200"/>
            <a:ext cx="1828800" cy="842963"/>
            <a:chOff x="3264" y="1488"/>
            <a:chExt cx="1152" cy="531"/>
          </a:xfrm>
        </p:grpSpPr>
        <p:grpSp>
          <p:nvGrpSpPr>
            <p:cNvPr id="28684" name="Group 7"/>
            <p:cNvGrpSpPr>
              <a:grpSpLocks/>
            </p:cNvGrpSpPr>
            <p:nvPr/>
          </p:nvGrpSpPr>
          <p:grpSpPr bwMode="auto">
            <a:xfrm>
              <a:off x="3408" y="1488"/>
              <a:ext cx="1008" cy="531"/>
              <a:chOff x="2784" y="1344"/>
              <a:chExt cx="1008" cy="531"/>
            </a:xfrm>
          </p:grpSpPr>
          <p:graphicFrame>
            <p:nvGraphicFramePr>
              <p:cNvPr id="28686" name="Object 8"/>
              <p:cNvGraphicFramePr>
                <a:graphicFrameLocks noChangeAspect="1"/>
              </p:cNvGraphicFramePr>
              <p:nvPr/>
            </p:nvGraphicFramePr>
            <p:xfrm>
              <a:off x="2784" y="1344"/>
              <a:ext cx="6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6" name="方程式" r:id="rId7" imgW="457002" imgH="215806" progId="Equation.3">
                      <p:embed/>
                    </p:oleObj>
                  </mc:Choice>
                  <mc:Fallback>
                    <p:oleObj name="方程式" r:id="rId7" imgW="457002" imgH="215806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344"/>
                            <a:ext cx="67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7" name="Object 9"/>
              <p:cNvGraphicFramePr>
                <a:graphicFrameLocks noChangeAspect="1"/>
              </p:cNvGraphicFramePr>
              <p:nvPr/>
            </p:nvGraphicFramePr>
            <p:xfrm>
              <a:off x="2784" y="1632"/>
              <a:ext cx="1008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7" name="方程式" r:id="rId9" imgW="672808" imgH="215806" progId="Equation.3">
                      <p:embed/>
                    </p:oleObj>
                  </mc:Choice>
                  <mc:Fallback>
                    <p:oleObj name="方程式" r:id="rId9" imgW="672808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632"/>
                            <a:ext cx="1008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5" name="AutoShape 10"/>
            <p:cNvSpPr>
              <a:spLocks/>
            </p:cNvSpPr>
            <p:nvPr/>
          </p:nvSpPr>
          <p:spPr bwMode="auto">
            <a:xfrm>
              <a:off x="3264" y="153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8679" name="Group 11"/>
          <p:cNvGrpSpPr>
            <a:grpSpLocks/>
          </p:cNvGrpSpPr>
          <p:nvPr/>
        </p:nvGrpSpPr>
        <p:grpSpPr bwMode="auto">
          <a:xfrm>
            <a:off x="6248400" y="3505200"/>
            <a:ext cx="1965325" cy="842963"/>
            <a:chOff x="3744" y="2208"/>
            <a:chExt cx="1238" cy="531"/>
          </a:xfrm>
        </p:grpSpPr>
        <p:grpSp>
          <p:nvGrpSpPr>
            <p:cNvPr id="28680" name="Group 12"/>
            <p:cNvGrpSpPr>
              <a:grpSpLocks/>
            </p:cNvGrpSpPr>
            <p:nvPr/>
          </p:nvGrpSpPr>
          <p:grpSpPr bwMode="auto">
            <a:xfrm>
              <a:off x="3936" y="2208"/>
              <a:ext cx="1046" cy="531"/>
              <a:chOff x="2765" y="1344"/>
              <a:chExt cx="1046" cy="531"/>
            </a:xfrm>
          </p:grpSpPr>
          <p:graphicFrame>
            <p:nvGraphicFramePr>
              <p:cNvPr id="28682" name="Object 13"/>
              <p:cNvGraphicFramePr>
                <a:graphicFrameLocks noChangeAspect="1"/>
              </p:cNvGraphicFramePr>
              <p:nvPr/>
            </p:nvGraphicFramePr>
            <p:xfrm>
              <a:off x="2784" y="1344"/>
              <a:ext cx="6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8" name="方程式" r:id="rId11" imgW="457002" imgH="215806" progId="Equation.3">
                      <p:embed/>
                    </p:oleObj>
                  </mc:Choice>
                  <mc:Fallback>
                    <p:oleObj name="方程式" r:id="rId11" imgW="457002" imgH="215806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344"/>
                            <a:ext cx="67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3" name="Object 14"/>
              <p:cNvGraphicFramePr>
                <a:graphicFrameLocks noChangeAspect="1"/>
              </p:cNvGraphicFramePr>
              <p:nvPr/>
            </p:nvGraphicFramePr>
            <p:xfrm>
              <a:off x="2765" y="1632"/>
              <a:ext cx="104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9" name="方程式" r:id="rId12" imgW="698197" imgH="215806" progId="Equation.3">
                      <p:embed/>
                    </p:oleObj>
                  </mc:Choice>
                  <mc:Fallback>
                    <p:oleObj name="方程式" r:id="rId12" imgW="698197" imgH="215806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5" y="1632"/>
                            <a:ext cx="1046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1" name="AutoShape 15"/>
            <p:cNvSpPr>
              <a:spLocks/>
            </p:cNvSpPr>
            <p:nvPr/>
          </p:nvSpPr>
          <p:spPr bwMode="auto">
            <a:xfrm>
              <a:off x="3744" y="225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target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/>
              <a:t>Problem:</a:t>
            </a:r>
          </a:p>
          <a:p>
            <a:pPr lvl="1" eaLnBrk="1" hangingPunct="1"/>
            <a:r>
              <a:rPr lang="en-US" altLang="zh-TW"/>
              <a:t>Given:</a:t>
            </a:r>
          </a:p>
          <a:p>
            <a:pPr lvl="2" eaLnBrk="1" hangingPunct="1"/>
            <a:r>
              <a:rPr lang="en-US" altLang="zh-TW" i="1"/>
              <a:t>x</a:t>
            </a:r>
            <a:r>
              <a:rPr lang="en-US" altLang="zh-TW" baseline="-25000"/>
              <a:t>0</a:t>
            </a:r>
            <a:r>
              <a:rPr lang="en-US" altLang="zh-TW"/>
              <a:t>: solution to</a:t>
            </a:r>
          </a:p>
          <a:p>
            <a:pPr lvl="2" eaLnBrk="1" hangingPunct="1"/>
            <a:endParaRPr lang="en-US" altLang="zh-TW"/>
          </a:p>
          <a:p>
            <a:pPr lvl="2" eaLnBrk="1" hangingPunct="1"/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: solution to</a:t>
            </a:r>
          </a:p>
          <a:p>
            <a:pPr lvl="2" eaLnBrk="1" hangingPunct="1"/>
            <a:endParaRPr lang="en-US" altLang="zh-TW"/>
          </a:p>
          <a:p>
            <a:pPr lvl="1" eaLnBrk="1" hangingPunct="1"/>
            <a:r>
              <a:rPr lang="en-US" altLang="zh-TW"/>
              <a:t>Want to Find: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114800" y="2743200"/>
            <a:ext cx="1981200" cy="852488"/>
            <a:chOff x="2400" y="1728"/>
            <a:chExt cx="1248" cy="537"/>
          </a:xfrm>
        </p:grpSpPr>
        <p:grpSp>
          <p:nvGrpSpPr>
            <p:cNvPr id="29711" name="Group 5"/>
            <p:cNvGrpSpPr>
              <a:grpSpLocks/>
            </p:cNvGrpSpPr>
            <p:nvPr/>
          </p:nvGrpSpPr>
          <p:grpSpPr bwMode="auto">
            <a:xfrm>
              <a:off x="2592" y="1728"/>
              <a:ext cx="1056" cy="537"/>
              <a:chOff x="2784" y="1824"/>
              <a:chExt cx="1056" cy="537"/>
            </a:xfrm>
          </p:grpSpPr>
          <p:graphicFrame>
            <p:nvGraphicFramePr>
              <p:cNvPr id="29713" name="Object 6"/>
              <p:cNvGraphicFramePr>
                <a:graphicFrameLocks noChangeAspect="1"/>
              </p:cNvGraphicFramePr>
              <p:nvPr/>
            </p:nvGraphicFramePr>
            <p:xfrm>
              <a:off x="2784" y="1824"/>
              <a:ext cx="105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1" name="方程式" r:id="rId3" imgW="685502" imgH="215806" progId="Equation.3">
                      <p:embed/>
                    </p:oleObj>
                  </mc:Choice>
                  <mc:Fallback>
                    <p:oleObj name="方程式" r:id="rId3" imgW="685502" imgH="215806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824"/>
                            <a:ext cx="1056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4" name="Object 7"/>
              <p:cNvGraphicFramePr>
                <a:graphicFrameLocks noChangeAspect="1"/>
              </p:cNvGraphicFramePr>
              <p:nvPr/>
            </p:nvGraphicFramePr>
            <p:xfrm>
              <a:off x="2784" y="2112"/>
              <a:ext cx="72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2" name="方程式" r:id="rId5" imgW="469696" imgH="215806" progId="Equation.3">
                      <p:embed/>
                    </p:oleObj>
                  </mc:Choice>
                  <mc:Fallback>
                    <p:oleObj name="方程式" r:id="rId5" imgW="469696" imgH="215806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112"/>
                            <a:ext cx="72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12" name="AutoShape 8"/>
            <p:cNvSpPr>
              <a:spLocks/>
            </p:cNvSpPr>
            <p:nvPr/>
          </p:nvSpPr>
          <p:spPr bwMode="auto">
            <a:xfrm>
              <a:off x="2400" y="177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4038600" y="3962400"/>
            <a:ext cx="1973263" cy="852488"/>
            <a:chOff x="2400" y="2496"/>
            <a:chExt cx="1243" cy="537"/>
          </a:xfrm>
        </p:grpSpPr>
        <p:grpSp>
          <p:nvGrpSpPr>
            <p:cNvPr id="29707" name="Group 10"/>
            <p:cNvGrpSpPr>
              <a:grpSpLocks/>
            </p:cNvGrpSpPr>
            <p:nvPr/>
          </p:nvGrpSpPr>
          <p:grpSpPr bwMode="auto">
            <a:xfrm>
              <a:off x="2592" y="2496"/>
              <a:ext cx="1051" cy="537"/>
              <a:chOff x="2784" y="2544"/>
              <a:chExt cx="1051" cy="537"/>
            </a:xfrm>
          </p:grpSpPr>
          <p:graphicFrame>
            <p:nvGraphicFramePr>
              <p:cNvPr id="29709" name="Object 11"/>
              <p:cNvGraphicFramePr>
                <a:graphicFrameLocks noChangeAspect="1"/>
              </p:cNvGraphicFramePr>
              <p:nvPr/>
            </p:nvGraphicFramePr>
            <p:xfrm>
              <a:off x="2832" y="2544"/>
              <a:ext cx="70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3" name="方程式" r:id="rId7" imgW="457002" imgH="215806" progId="Equation.3">
                      <p:embed/>
                    </p:oleObj>
                  </mc:Choice>
                  <mc:Fallback>
                    <p:oleObj name="方程式" r:id="rId7" imgW="457002" imgH="21580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544"/>
                            <a:ext cx="704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0" name="Object 12"/>
              <p:cNvGraphicFramePr>
                <a:graphicFrameLocks noChangeAspect="1"/>
              </p:cNvGraphicFramePr>
              <p:nvPr/>
            </p:nvGraphicFramePr>
            <p:xfrm>
              <a:off x="2784" y="2832"/>
              <a:ext cx="105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4" name="方程式" r:id="rId9" imgW="685502" imgH="215806" progId="Equation.3">
                      <p:embed/>
                    </p:oleObj>
                  </mc:Choice>
                  <mc:Fallback>
                    <p:oleObj name="方程式" r:id="rId9" imgW="685502" imgH="215806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832"/>
                            <a:ext cx="1051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08" name="AutoShape 13"/>
            <p:cNvSpPr>
              <a:spLocks/>
            </p:cNvSpPr>
            <p:nvPr/>
          </p:nvSpPr>
          <p:spPr bwMode="auto">
            <a:xfrm>
              <a:off x="2400" y="2544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9702" name="Group 14"/>
          <p:cNvGrpSpPr>
            <a:grpSpLocks/>
          </p:cNvGrpSpPr>
          <p:nvPr/>
        </p:nvGrpSpPr>
        <p:grpSpPr bwMode="auto">
          <a:xfrm>
            <a:off x="2743200" y="5410200"/>
            <a:ext cx="1981200" cy="852488"/>
            <a:chOff x="1728" y="3408"/>
            <a:chExt cx="1248" cy="537"/>
          </a:xfrm>
        </p:grpSpPr>
        <p:grpSp>
          <p:nvGrpSpPr>
            <p:cNvPr id="29703" name="Group 15"/>
            <p:cNvGrpSpPr>
              <a:grpSpLocks/>
            </p:cNvGrpSpPr>
            <p:nvPr/>
          </p:nvGrpSpPr>
          <p:grpSpPr bwMode="auto">
            <a:xfrm>
              <a:off x="1920" y="3408"/>
              <a:ext cx="1056" cy="537"/>
              <a:chOff x="1920" y="3504"/>
              <a:chExt cx="1056" cy="537"/>
            </a:xfrm>
          </p:grpSpPr>
          <p:graphicFrame>
            <p:nvGraphicFramePr>
              <p:cNvPr id="29705" name="Object 16"/>
              <p:cNvGraphicFramePr>
                <a:graphicFrameLocks noChangeAspect="1"/>
              </p:cNvGraphicFramePr>
              <p:nvPr/>
            </p:nvGraphicFramePr>
            <p:xfrm>
              <a:off x="1920" y="3504"/>
              <a:ext cx="105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5" name="方程式" r:id="rId11" imgW="685502" imgH="215806" progId="Equation.3">
                      <p:embed/>
                    </p:oleObj>
                  </mc:Choice>
                  <mc:Fallback>
                    <p:oleObj name="方程式" r:id="rId11" imgW="685502" imgH="215806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504"/>
                            <a:ext cx="1056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6" name="Object 17"/>
              <p:cNvGraphicFramePr>
                <a:graphicFrameLocks noChangeAspect="1"/>
              </p:cNvGraphicFramePr>
              <p:nvPr/>
            </p:nvGraphicFramePr>
            <p:xfrm>
              <a:off x="1920" y="3792"/>
              <a:ext cx="105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6" name="方程式" r:id="rId13" imgW="685502" imgH="215806" progId="Equation.3">
                      <p:embed/>
                    </p:oleObj>
                  </mc:Choice>
                  <mc:Fallback>
                    <p:oleObj name="方程式" r:id="rId13" imgW="685502" imgH="215806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792"/>
                            <a:ext cx="1051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04" name="AutoShape 18"/>
            <p:cNvSpPr>
              <a:spLocks/>
            </p:cNvSpPr>
            <p:nvPr/>
          </p:nvSpPr>
          <p:spPr bwMode="auto">
            <a:xfrm>
              <a:off x="1728" y="345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target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zh-TW" sz="2400"/>
              <a:t>We have</a:t>
            </a:r>
          </a:p>
          <a:p>
            <a:pPr lvl="1" eaLnBrk="1" hangingPunct="1"/>
            <a:r>
              <a:rPr lang="en-US" altLang="zh-TW" sz="2000" i="1"/>
              <a:t>x</a:t>
            </a:r>
            <a:r>
              <a:rPr lang="en-US" altLang="zh-TW" sz="2000" baseline="-25000"/>
              <a:t>0</a:t>
            </a:r>
            <a:r>
              <a:rPr lang="en-US" altLang="zh-TW" sz="2000"/>
              <a:t>=20 is a solution to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 i="1"/>
              <a:t>x</a:t>
            </a:r>
            <a:r>
              <a:rPr lang="en-US" altLang="zh-TW" sz="2000" baseline="-25000"/>
              <a:t>1</a:t>
            </a:r>
            <a:r>
              <a:rPr lang="en-US" altLang="zh-TW" sz="2000"/>
              <a:t>=18 is a solution to</a:t>
            </a:r>
          </a:p>
          <a:p>
            <a:pPr lvl="1" eaLnBrk="1" hangingPunct="1"/>
            <a:endParaRPr lang="en-US" altLang="zh-TW" sz="2000"/>
          </a:p>
          <a:p>
            <a:pPr eaLnBrk="1" hangingPunct="1"/>
            <a:r>
              <a:rPr lang="en-US" altLang="zh-TW" sz="2400"/>
              <a:t>Let </a:t>
            </a:r>
            <a:r>
              <a:rPr lang="en-US" altLang="zh-TW" sz="2400" i="1"/>
              <a:t>x</a:t>
            </a:r>
            <a:r>
              <a:rPr lang="en-US" altLang="zh-TW" sz="2400"/>
              <a:t>=</a:t>
            </a:r>
            <a:r>
              <a:rPr lang="en-US" altLang="zh-TW" sz="2400" i="1"/>
              <a:t>x</a:t>
            </a:r>
            <a:r>
              <a:rPr lang="en-US" altLang="zh-TW" sz="2400" baseline="-25000"/>
              <a:t>0</a:t>
            </a:r>
            <a:r>
              <a:rPr lang="en-US" altLang="zh-TW" sz="2400"/>
              <a:t>+</a:t>
            </a:r>
            <a:r>
              <a:rPr lang="en-US" altLang="zh-TW" sz="2400" i="1"/>
              <a:t>x</a:t>
            </a:r>
            <a:r>
              <a:rPr lang="en-US" altLang="zh-TW" sz="2400" baseline="-25000"/>
              <a:t>1</a:t>
            </a:r>
            <a:r>
              <a:rPr lang="en-US" altLang="zh-TW" sz="2400"/>
              <a:t>=20+18=38 and observe the real-line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133600" y="4876800"/>
            <a:ext cx="4038600" cy="1524000"/>
            <a:chOff x="864" y="3120"/>
            <a:chExt cx="2544" cy="960"/>
          </a:xfrm>
        </p:grpSpPr>
        <p:sp>
          <p:nvSpPr>
            <p:cNvPr id="30735" name="Rectangle 5"/>
            <p:cNvSpPr>
              <a:spLocks noChangeArrowheads="1"/>
            </p:cNvSpPr>
            <p:nvPr/>
          </p:nvSpPr>
          <p:spPr bwMode="auto">
            <a:xfrm>
              <a:off x="1104" y="3744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20</a:t>
              </a:r>
            </a:p>
          </p:txBody>
        </p:sp>
        <p:sp>
          <p:nvSpPr>
            <p:cNvPr id="30736" name="Rectangle 6"/>
            <p:cNvSpPr>
              <a:spLocks noChangeArrowheads="1"/>
            </p:cNvSpPr>
            <p:nvPr/>
          </p:nvSpPr>
          <p:spPr bwMode="auto">
            <a:xfrm>
              <a:off x="1104" y="355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0737" name="Rectangle 7"/>
            <p:cNvSpPr>
              <a:spLocks noChangeArrowheads="1"/>
            </p:cNvSpPr>
            <p:nvPr/>
          </p:nvSpPr>
          <p:spPr bwMode="auto">
            <a:xfrm>
              <a:off x="1920" y="35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0738" name="Rectangle 8"/>
            <p:cNvSpPr>
              <a:spLocks noChangeArrowheads="1"/>
            </p:cNvSpPr>
            <p:nvPr/>
          </p:nvSpPr>
          <p:spPr bwMode="auto">
            <a:xfrm>
              <a:off x="1104" y="3360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0739" name="Rectangle 9"/>
            <p:cNvSpPr>
              <a:spLocks noChangeArrowheads="1"/>
            </p:cNvSpPr>
            <p:nvPr/>
          </p:nvSpPr>
          <p:spPr bwMode="auto">
            <a:xfrm>
              <a:off x="2208" y="3744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18</a:t>
              </a:r>
            </a:p>
          </p:txBody>
        </p:sp>
        <p:sp>
          <p:nvSpPr>
            <p:cNvPr id="30740" name="Rectangle 10"/>
            <p:cNvSpPr>
              <a:spLocks noChangeArrowheads="1"/>
            </p:cNvSpPr>
            <p:nvPr/>
          </p:nvSpPr>
          <p:spPr bwMode="auto">
            <a:xfrm>
              <a:off x="2208" y="3552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0741" name="Rectangle 11"/>
            <p:cNvSpPr>
              <a:spLocks noChangeArrowheads="1"/>
            </p:cNvSpPr>
            <p:nvPr/>
          </p:nvSpPr>
          <p:spPr bwMode="auto">
            <a:xfrm>
              <a:off x="2208" y="3360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0742" name="Rectangle 12"/>
            <p:cNvSpPr>
              <a:spLocks noChangeArrowheads="1"/>
            </p:cNvSpPr>
            <p:nvPr/>
          </p:nvSpPr>
          <p:spPr bwMode="auto">
            <a:xfrm>
              <a:off x="2832" y="336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30743" name="Line 13"/>
            <p:cNvSpPr>
              <a:spLocks noChangeShapeType="1"/>
            </p:cNvSpPr>
            <p:nvPr/>
          </p:nvSpPr>
          <p:spPr bwMode="auto">
            <a:xfrm>
              <a:off x="864" y="393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Line 14"/>
            <p:cNvSpPr>
              <a:spLocks noChangeShapeType="1"/>
            </p:cNvSpPr>
            <p:nvPr/>
          </p:nvSpPr>
          <p:spPr bwMode="auto">
            <a:xfrm flipV="1">
              <a:off x="1104" y="31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5" name="Group 15"/>
          <p:cNvGrpSpPr>
            <a:grpSpLocks/>
          </p:cNvGrpSpPr>
          <p:nvPr/>
        </p:nvGrpSpPr>
        <p:grpSpPr bwMode="auto">
          <a:xfrm>
            <a:off x="4419600" y="2209800"/>
            <a:ext cx="1905000" cy="852488"/>
            <a:chOff x="2592" y="1392"/>
            <a:chExt cx="1200" cy="537"/>
          </a:xfrm>
        </p:grpSpPr>
        <p:grpSp>
          <p:nvGrpSpPr>
            <p:cNvPr id="30731" name="Group 16"/>
            <p:cNvGrpSpPr>
              <a:grpSpLocks/>
            </p:cNvGrpSpPr>
            <p:nvPr/>
          </p:nvGrpSpPr>
          <p:grpSpPr bwMode="auto">
            <a:xfrm>
              <a:off x="2736" y="1392"/>
              <a:ext cx="1056" cy="537"/>
              <a:chOff x="2784" y="1824"/>
              <a:chExt cx="1056" cy="537"/>
            </a:xfrm>
          </p:grpSpPr>
          <p:graphicFrame>
            <p:nvGraphicFramePr>
              <p:cNvPr id="30733" name="Object 17"/>
              <p:cNvGraphicFramePr>
                <a:graphicFrameLocks noChangeAspect="1"/>
              </p:cNvGraphicFramePr>
              <p:nvPr/>
            </p:nvGraphicFramePr>
            <p:xfrm>
              <a:off x="2784" y="1824"/>
              <a:ext cx="105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9" name="方程式" r:id="rId3" imgW="685502" imgH="215806" progId="Equation.3">
                      <p:embed/>
                    </p:oleObj>
                  </mc:Choice>
                  <mc:Fallback>
                    <p:oleObj name="方程式" r:id="rId3" imgW="685502" imgH="215806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824"/>
                            <a:ext cx="1056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Object 18"/>
              <p:cNvGraphicFramePr>
                <a:graphicFrameLocks noChangeAspect="1"/>
              </p:cNvGraphicFramePr>
              <p:nvPr/>
            </p:nvGraphicFramePr>
            <p:xfrm>
              <a:off x="2784" y="2112"/>
              <a:ext cx="72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0" name="方程式" r:id="rId5" imgW="469696" imgH="215806" progId="Equation.3">
                      <p:embed/>
                    </p:oleObj>
                  </mc:Choice>
                  <mc:Fallback>
                    <p:oleObj name="方程式" r:id="rId5" imgW="469696" imgH="215806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112"/>
                            <a:ext cx="72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2" name="AutoShape 19"/>
            <p:cNvSpPr>
              <a:spLocks/>
            </p:cNvSpPr>
            <p:nvPr/>
          </p:nvSpPr>
          <p:spPr bwMode="auto">
            <a:xfrm>
              <a:off x="2592" y="1440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0726" name="Group 20"/>
          <p:cNvGrpSpPr>
            <a:grpSpLocks/>
          </p:cNvGrpSpPr>
          <p:nvPr/>
        </p:nvGrpSpPr>
        <p:grpSpPr bwMode="auto">
          <a:xfrm>
            <a:off x="4343400" y="3352800"/>
            <a:ext cx="1897063" cy="852488"/>
            <a:chOff x="2592" y="2112"/>
            <a:chExt cx="1195" cy="537"/>
          </a:xfrm>
        </p:grpSpPr>
        <p:grpSp>
          <p:nvGrpSpPr>
            <p:cNvPr id="30727" name="Group 21"/>
            <p:cNvGrpSpPr>
              <a:grpSpLocks/>
            </p:cNvGrpSpPr>
            <p:nvPr/>
          </p:nvGrpSpPr>
          <p:grpSpPr bwMode="auto">
            <a:xfrm>
              <a:off x="2736" y="2112"/>
              <a:ext cx="1051" cy="537"/>
              <a:chOff x="2784" y="2544"/>
              <a:chExt cx="1051" cy="537"/>
            </a:xfrm>
          </p:grpSpPr>
          <p:graphicFrame>
            <p:nvGraphicFramePr>
              <p:cNvPr id="30729" name="Object 22"/>
              <p:cNvGraphicFramePr>
                <a:graphicFrameLocks noChangeAspect="1"/>
              </p:cNvGraphicFramePr>
              <p:nvPr/>
            </p:nvGraphicFramePr>
            <p:xfrm>
              <a:off x="2832" y="2544"/>
              <a:ext cx="70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1" name="方程式" r:id="rId7" imgW="457002" imgH="215806" progId="Equation.3">
                      <p:embed/>
                    </p:oleObj>
                  </mc:Choice>
                  <mc:Fallback>
                    <p:oleObj name="方程式" r:id="rId7" imgW="457002" imgH="215806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544"/>
                            <a:ext cx="704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0" name="Object 23"/>
              <p:cNvGraphicFramePr>
                <a:graphicFrameLocks noChangeAspect="1"/>
              </p:cNvGraphicFramePr>
              <p:nvPr/>
            </p:nvGraphicFramePr>
            <p:xfrm>
              <a:off x="2784" y="2832"/>
              <a:ext cx="105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2" name="方程式" r:id="rId9" imgW="685502" imgH="215806" progId="Equation.3">
                      <p:embed/>
                    </p:oleObj>
                  </mc:Choice>
                  <mc:Fallback>
                    <p:oleObj name="方程式" r:id="rId9" imgW="685502" imgH="215806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832"/>
                            <a:ext cx="1051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28" name="AutoShape 24"/>
            <p:cNvSpPr>
              <a:spLocks/>
            </p:cNvSpPr>
            <p:nvPr/>
          </p:nvSpPr>
          <p:spPr bwMode="auto">
            <a:xfrm>
              <a:off x="2592" y="2160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target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z="2400"/>
              <a:t>Let </a:t>
            </a:r>
            <a:r>
              <a:rPr lang="en-US" altLang="zh-TW" sz="2400" i="1"/>
              <a:t>x</a:t>
            </a:r>
            <a:r>
              <a:rPr lang="en-US" altLang="zh-TW" sz="2400"/>
              <a:t>=</a:t>
            </a:r>
            <a:r>
              <a:rPr lang="en-US" altLang="zh-TW" sz="2400" i="1"/>
              <a:t>x</a:t>
            </a:r>
            <a:r>
              <a:rPr lang="en-US" altLang="zh-TW" sz="2400" baseline="-25000"/>
              <a:t>0</a:t>
            </a:r>
            <a:r>
              <a:rPr lang="en-US" altLang="zh-TW" sz="2400"/>
              <a:t>+</a:t>
            </a:r>
            <a:r>
              <a:rPr lang="en-US" altLang="zh-TW" sz="2400" i="1"/>
              <a:t>x</a:t>
            </a:r>
            <a:r>
              <a:rPr lang="en-US" altLang="zh-TW" sz="2400" baseline="-25000"/>
              <a:t>1</a:t>
            </a:r>
            <a:r>
              <a:rPr lang="en-US" altLang="zh-TW" sz="2400"/>
              <a:t>=20+18=38 and observe the real-line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228600" y="3657600"/>
            <a:ext cx="4038600" cy="1524000"/>
            <a:chOff x="144" y="2304"/>
            <a:chExt cx="2544" cy="960"/>
          </a:xfrm>
        </p:grpSpPr>
        <p:sp>
          <p:nvSpPr>
            <p:cNvPr id="31762" name="Rectangle 5"/>
            <p:cNvSpPr>
              <a:spLocks noChangeArrowheads="1"/>
            </p:cNvSpPr>
            <p:nvPr/>
          </p:nvSpPr>
          <p:spPr bwMode="auto">
            <a:xfrm>
              <a:off x="384" y="2928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20</a:t>
              </a:r>
            </a:p>
          </p:txBody>
        </p:sp>
        <p:sp>
          <p:nvSpPr>
            <p:cNvPr id="31763" name="Rectangle 6"/>
            <p:cNvSpPr>
              <a:spLocks noChangeArrowheads="1"/>
            </p:cNvSpPr>
            <p:nvPr/>
          </p:nvSpPr>
          <p:spPr bwMode="auto">
            <a:xfrm>
              <a:off x="384" y="2736"/>
              <a:ext cx="816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1764" name="Rectangle 7"/>
            <p:cNvSpPr>
              <a:spLocks noChangeArrowheads="1"/>
            </p:cNvSpPr>
            <p:nvPr/>
          </p:nvSpPr>
          <p:spPr bwMode="auto">
            <a:xfrm>
              <a:off x="1200" y="2736"/>
              <a:ext cx="288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1765" name="Rectangle 8"/>
            <p:cNvSpPr>
              <a:spLocks noChangeArrowheads="1"/>
            </p:cNvSpPr>
            <p:nvPr/>
          </p:nvSpPr>
          <p:spPr bwMode="auto">
            <a:xfrm>
              <a:off x="384" y="2544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1766" name="Rectangle 9"/>
            <p:cNvSpPr>
              <a:spLocks noChangeArrowheads="1"/>
            </p:cNvSpPr>
            <p:nvPr/>
          </p:nvSpPr>
          <p:spPr bwMode="auto">
            <a:xfrm>
              <a:off x="1488" y="2928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18</a:t>
              </a:r>
            </a:p>
          </p:txBody>
        </p:sp>
        <p:sp>
          <p:nvSpPr>
            <p:cNvPr id="31767" name="Rectangle 10"/>
            <p:cNvSpPr>
              <a:spLocks noChangeArrowheads="1"/>
            </p:cNvSpPr>
            <p:nvPr/>
          </p:nvSpPr>
          <p:spPr bwMode="auto">
            <a:xfrm>
              <a:off x="1488" y="2736"/>
              <a:ext cx="91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1768" name="Rectangle 11"/>
            <p:cNvSpPr>
              <a:spLocks noChangeArrowheads="1"/>
            </p:cNvSpPr>
            <p:nvPr/>
          </p:nvSpPr>
          <p:spPr bwMode="auto">
            <a:xfrm>
              <a:off x="1488" y="2544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1769" name="Rectangle 12"/>
            <p:cNvSpPr>
              <a:spLocks noChangeArrowheads="1"/>
            </p:cNvSpPr>
            <p:nvPr/>
          </p:nvSpPr>
          <p:spPr bwMode="auto">
            <a:xfrm>
              <a:off x="2112" y="254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31770" name="Line 13"/>
            <p:cNvSpPr>
              <a:spLocks noChangeShapeType="1"/>
            </p:cNvSpPr>
            <p:nvPr/>
          </p:nvSpPr>
          <p:spPr bwMode="auto">
            <a:xfrm>
              <a:off x="144" y="3120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1" name="Line 14"/>
            <p:cNvSpPr>
              <a:spLocks noChangeShapeType="1"/>
            </p:cNvSpPr>
            <p:nvPr/>
          </p:nvSpPr>
          <p:spPr bwMode="auto">
            <a:xfrm flipV="1">
              <a:off x="384" y="23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31749" name="Object 15"/>
          <p:cNvGraphicFramePr>
            <a:graphicFrameLocks noChangeAspect="1"/>
          </p:cNvGraphicFramePr>
          <p:nvPr/>
        </p:nvGraphicFramePr>
        <p:xfrm>
          <a:off x="990600" y="3048000"/>
          <a:ext cx="1447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方程式" r:id="rId3" imgW="685502" imgH="215806" progId="Equation.3">
                  <p:embed/>
                </p:oleObj>
              </mc:Choice>
              <mc:Fallback>
                <p:oleObj name="方程式" r:id="rId3" imgW="685502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14478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0" name="Group 16"/>
          <p:cNvGrpSpPr>
            <a:grpSpLocks/>
          </p:cNvGrpSpPr>
          <p:nvPr/>
        </p:nvGrpSpPr>
        <p:grpSpPr bwMode="auto">
          <a:xfrm>
            <a:off x="4648200" y="3657600"/>
            <a:ext cx="4038600" cy="1524000"/>
            <a:chOff x="2928" y="2304"/>
            <a:chExt cx="2544" cy="960"/>
          </a:xfrm>
        </p:grpSpPr>
        <p:sp>
          <p:nvSpPr>
            <p:cNvPr id="31752" name="Rectangle 17"/>
            <p:cNvSpPr>
              <a:spLocks noChangeArrowheads="1"/>
            </p:cNvSpPr>
            <p:nvPr/>
          </p:nvSpPr>
          <p:spPr bwMode="auto">
            <a:xfrm>
              <a:off x="3168" y="2928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20</a:t>
              </a:r>
            </a:p>
          </p:txBody>
        </p:sp>
        <p:sp>
          <p:nvSpPr>
            <p:cNvPr id="31753" name="Rectangle 18"/>
            <p:cNvSpPr>
              <a:spLocks noChangeArrowheads="1"/>
            </p:cNvSpPr>
            <p:nvPr/>
          </p:nvSpPr>
          <p:spPr bwMode="auto">
            <a:xfrm>
              <a:off x="3168" y="2736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1754" name="Rectangle 19"/>
            <p:cNvSpPr>
              <a:spLocks noChangeArrowheads="1"/>
            </p:cNvSpPr>
            <p:nvPr/>
          </p:nvSpPr>
          <p:spPr bwMode="auto">
            <a:xfrm>
              <a:off x="3984" y="273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1755" name="Rectangle 20"/>
            <p:cNvSpPr>
              <a:spLocks noChangeArrowheads="1"/>
            </p:cNvSpPr>
            <p:nvPr/>
          </p:nvSpPr>
          <p:spPr bwMode="auto">
            <a:xfrm>
              <a:off x="3168" y="2544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1756" name="Rectangle 21"/>
            <p:cNvSpPr>
              <a:spLocks noChangeArrowheads="1"/>
            </p:cNvSpPr>
            <p:nvPr/>
          </p:nvSpPr>
          <p:spPr bwMode="auto">
            <a:xfrm>
              <a:off x="4272" y="2928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18</a:t>
              </a:r>
            </a:p>
          </p:txBody>
        </p:sp>
        <p:sp>
          <p:nvSpPr>
            <p:cNvPr id="31757" name="Rectangle 22"/>
            <p:cNvSpPr>
              <a:spLocks noChangeArrowheads="1"/>
            </p:cNvSpPr>
            <p:nvPr/>
          </p:nvSpPr>
          <p:spPr bwMode="auto">
            <a:xfrm>
              <a:off x="4272" y="2736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1758" name="Rectangle 23"/>
            <p:cNvSpPr>
              <a:spLocks noChangeArrowheads="1"/>
            </p:cNvSpPr>
            <p:nvPr/>
          </p:nvSpPr>
          <p:spPr bwMode="auto">
            <a:xfrm>
              <a:off x="4272" y="2544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1759" name="Rectangle 24"/>
            <p:cNvSpPr>
              <a:spLocks noChangeArrowheads="1"/>
            </p:cNvSpPr>
            <p:nvPr/>
          </p:nvSpPr>
          <p:spPr bwMode="auto">
            <a:xfrm>
              <a:off x="4896" y="254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31760" name="Line 25"/>
            <p:cNvSpPr>
              <a:spLocks noChangeShapeType="1"/>
            </p:cNvSpPr>
            <p:nvPr/>
          </p:nvSpPr>
          <p:spPr bwMode="auto">
            <a:xfrm>
              <a:off x="2928" y="3120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Line 26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31751" name="Object 27"/>
          <p:cNvGraphicFramePr>
            <a:graphicFrameLocks noChangeAspect="1"/>
          </p:cNvGraphicFramePr>
          <p:nvPr/>
        </p:nvGraphicFramePr>
        <p:xfrm>
          <a:off x="5626100" y="3048000"/>
          <a:ext cx="14747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方程式" r:id="rId5" imgW="698197" imgH="215806" progId="Equation.3">
                  <p:embed/>
                </p:oleObj>
              </mc:Choice>
              <mc:Fallback>
                <p:oleObj name="方程式" r:id="rId5" imgW="698197" imgH="21580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048000"/>
                        <a:ext cx="14747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Critical path analysis for the adder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target problem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400"/>
              <a:t>General scheme:</a:t>
            </a:r>
          </a:p>
          <a:p>
            <a:pPr lvl="1" eaLnBrk="1" hangingPunct="1"/>
            <a:r>
              <a:rPr lang="en-US" altLang="zh-TW" sz="2000"/>
              <a:t>Let </a:t>
            </a:r>
            <a:r>
              <a:rPr lang="en-US" altLang="zh-TW" sz="2000" i="1"/>
              <a:t>x</a:t>
            </a:r>
            <a:r>
              <a:rPr lang="en-US" altLang="zh-TW" sz="2000" baseline="-25000"/>
              <a:t>0</a:t>
            </a:r>
            <a:r>
              <a:rPr lang="en-US" altLang="zh-TW" sz="2000"/>
              <a:t>: solution to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Let </a:t>
            </a:r>
            <a:r>
              <a:rPr lang="en-US" altLang="zh-TW" sz="2000" i="1"/>
              <a:t>x</a:t>
            </a:r>
            <a:r>
              <a:rPr lang="en-US" altLang="zh-TW" sz="2000" baseline="-25000"/>
              <a:t>1</a:t>
            </a:r>
            <a:r>
              <a:rPr lang="en-US" altLang="zh-TW" sz="2000"/>
              <a:t>: solution to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Then </a:t>
            </a:r>
            <a:r>
              <a:rPr lang="en-US" altLang="zh-TW" sz="2000" i="1"/>
              <a:t>x</a:t>
            </a:r>
            <a:r>
              <a:rPr lang="en-US" altLang="zh-TW" sz="2000"/>
              <a:t>= </a:t>
            </a:r>
            <a:r>
              <a:rPr lang="en-US" altLang="zh-TW" sz="2000" i="1"/>
              <a:t>x</a:t>
            </a:r>
            <a:r>
              <a:rPr lang="en-US" altLang="zh-TW" sz="2000" baseline="-25000"/>
              <a:t>0</a:t>
            </a:r>
            <a:r>
              <a:rPr lang="en-US" altLang="zh-TW" sz="2000"/>
              <a:t> + </a:t>
            </a:r>
            <a:r>
              <a:rPr lang="en-US" altLang="zh-TW" sz="2000" i="1"/>
              <a:t>x</a:t>
            </a:r>
            <a:r>
              <a:rPr lang="en-US" altLang="zh-TW" sz="2000" baseline="-25000"/>
              <a:t>1</a:t>
            </a:r>
            <a:r>
              <a:rPr lang="en-US" altLang="zh-TW" sz="2000"/>
              <a:t> is a solution to</a:t>
            </a:r>
          </a:p>
          <a:p>
            <a:pPr lvl="1" eaLnBrk="1" hangingPunct="1"/>
            <a:endParaRPr lang="en-US" altLang="zh-TW" sz="2000"/>
          </a:p>
          <a:p>
            <a:pPr eaLnBrk="1" hangingPunct="1"/>
            <a:r>
              <a:rPr lang="en-US" altLang="zh-TW" sz="2400"/>
              <a:t>Justify: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038600" y="2209800"/>
            <a:ext cx="1524000" cy="647700"/>
            <a:chOff x="2544" y="1392"/>
            <a:chExt cx="960" cy="408"/>
          </a:xfrm>
        </p:grpSpPr>
        <p:graphicFrame>
          <p:nvGraphicFramePr>
            <p:cNvPr id="32785" name="Object 5"/>
            <p:cNvGraphicFramePr>
              <a:graphicFrameLocks noChangeAspect="1"/>
            </p:cNvGraphicFramePr>
            <p:nvPr/>
          </p:nvGraphicFramePr>
          <p:xfrm>
            <a:off x="2640" y="1392"/>
            <a:ext cx="86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6" name="方程式" r:id="rId3" imgW="685502" imgH="215806" progId="Equation.3">
                    <p:embed/>
                  </p:oleObj>
                </mc:Choice>
                <mc:Fallback>
                  <p:oleObj name="方程式" r:id="rId3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392"/>
                          <a:ext cx="86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6"/>
            <p:cNvGraphicFramePr>
              <a:graphicFrameLocks noChangeAspect="1"/>
            </p:cNvGraphicFramePr>
            <p:nvPr/>
          </p:nvGraphicFramePr>
          <p:xfrm>
            <a:off x="2640" y="1584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7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584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AutoShape 7"/>
            <p:cNvSpPr>
              <a:spLocks/>
            </p:cNvSpPr>
            <p:nvPr/>
          </p:nvSpPr>
          <p:spPr bwMode="auto">
            <a:xfrm>
              <a:off x="2544" y="1440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2773" name="Group 8"/>
          <p:cNvGrpSpPr>
            <a:grpSpLocks/>
          </p:cNvGrpSpPr>
          <p:nvPr/>
        </p:nvGrpSpPr>
        <p:grpSpPr bwMode="auto">
          <a:xfrm>
            <a:off x="4191000" y="3276600"/>
            <a:ext cx="1677988" cy="647700"/>
            <a:chOff x="2640" y="2064"/>
            <a:chExt cx="1057" cy="408"/>
          </a:xfrm>
        </p:grpSpPr>
        <p:graphicFrame>
          <p:nvGraphicFramePr>
            <p:cNvPr id="32782" name="Object 9"/>
            <p:cNvGraphicFramePr>
              <a:graphicFrameLocks noChangeAspect="1"/>
            </p:cNvGraphicFramePr>
            <p:nvPr/>
          </p:nvGraphicFramePr>
          <p:xfrm>
            <a:off x="2736" y="2064"/>
            <a:ext cx="57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8" name="方程式" r:id="rId7" imgW="457002" imgH="215806" progId="Equation.3">
                    <p:embed/>
                  </p:oleObj>
                </mc:Choice>
                <mc:Fallback>
                  <p:oleObj name="方程式" r:id="rId7" imgW="457002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64"/>
                          <a:ext cx="57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10"/>
            <p:cNvGraphicFramePr>
              <a:graphicFrameLocks noChangeAspect="1"/>
            </p:cNvGraphicFramePr>
            <p:nvPr/>
          </p:nvGraphicFramePr>
          <p:xfrm>
            <a:off x="2736" y="2256"/>
            <a:ext cx="96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9" name="方程式" r:id="rId9" imgW="723586" imgH="215806" progId="Equation.3">
                    <p:embed/>
                  </p:oleObj>
                </mc:Choice>
                <mc:Fallback>
                  <p:oleObj name="方程式" r:id="rId9" imgW="723586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256"/>
                          <a:ext cx="96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AutoShape 11"/>
            <p:cNvSpPr>
              <a:spLocks/>
            </p:cNvSpPr>
            <p:nvPr/>
          </p:nvSpPr>
          <p:spPr bwMode="auto">
            <a:xfrm>
              <a:off x="2640" y="206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2774" name="Group 12"/>
          <p:cNvGrpSpPr>
            <a:grpSpLocks/>
          </p:cNvGrpSpPr>
          <p:nvPr/>
        </p:nvGrpSpPr>
        <p:grpSpPr bwMode="auto">
          <a:xfrm>
            <a:off x="5257800" y="4267200"/>
            <a:ext cx="1677988" cy="647700"/>
            <a:chOff x="3168" y="2784"/>
            <a:chExt cx="1057" cy="408"/>
          </a:xfrm>
        </p:grpSpPr>
        <p:graphicFrame>
          <p:nvGraphicFramePr>
            <p:cNvPr id="32779" name="Object 13"/>
            <p:cNvGraphicFramePr>
              <a:graphicFrameLocks noChangeAspect="1"/>
            </p:cNvGraphicFramePr>
            <p:nvPr/>
          </p:nvGraphicFramePr>
          <p:xfrm>
            <a:off x="3264" y="2976"/>
            <a:ext cx="96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0" name="方程式" r:id="rId11" imgW="723586" imgH="215806" progId="Equation.3">
                    <p:embed/>
                  </p:oleObj>
                </mc:Choice>
                <mc:Fallback>
                  <p:oleObj name="方程式" r:id="rId11" imgW="723586" imgH="21580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76"/>
                          <a:ext cx="96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14"/>
            <p:cNvGraphicFramePr>
              <a:graphicFrameLocks noChangeAspect="1"/>
            </p:cNvGraphicFramePr>
            <p:nvPr/>
          </p:nvGraphicFramePr>
          <p:xfrm>
            <a:off x="3264" y="2784"/>
            <a:ext cx="86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1" name="方程式" r:id="rId13" imgW="685502" imgH="215806" progId="Equation.3">
                    <p:embed/>
                  </p:oleObj>
                </mc:Choice>
                <mc:Fallback>
                  <p:oleObj name="方程式" r:id="rId13" imgW="685502" imgH="21580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784"/>
                          <a:ext cx="86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AutoShape 15"/>
            <p:cNvSpPr>
              <a:spLocks/>
            </p:cNvSpPr>
            <p:nvPr/>
          </p:nvSpPr>
          <p:spPr bwMode="auto">
            <a:xfrm>
              <a:off x="3168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2775" name="Group 16"/>
          <p:cNvGrpSpPr>
            <a:grpSpLocks/>
          </p:cNvGrpSpPr>
          <p:nvPr/>
        </p:nvGrpSpPr>
        <p:grpSpPr bwMode="auto">
          <a:xfrm>
            <a:off x="2514600" y="5486400"/>
            <a:ext cx="3211513" cy="914400"/>
            <a:chOff x="1296" y="3456"/>
            <a:chExt cx="2023" cy="576"/>
          </a:xfrm>
        </p:grpSpPr>
        <p:graphicFrame>
          <p:nvGraphicFramePr>
            <p:cNvPr id="32776" name="Object 17"/>
            <p:cNvGraphicFramePr>
              <a:graphicFrameLocks noChangeAspect="1"/>
            </p:cNvGraphicFramePr>
            <p:nvPr/>
          </p:nvGraphicFramePr>
          <p:xfrm>
            <a:off x="1536" y="3456"/>
            <a:ext cx="1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2" name="方程式" r:id="rId15" imgW="1689100" imgH="228600" progId="Equation.3">
                    <p:embed/>
                  </p:oleObj>
                </mc:Choice>
                <mc:Fallback>
                  <p:oleObj name="方程式" r:id="rId15" imgW="16891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456"/>
                          <a:ext cx="1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18"/>
            <p:cNvGraphicFramePr>
              <a:graphicFrameLocks noChangeAspect="1"/>
            </p:cNvGraphicFramePr>
            <p:nvPr/>
          </p:nvGraphicFramePr>
          <p:xfrm>
            <a:off x="1530" y="3792"/>
            <a:ext cx="17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3" name="方程式" r:id="rId17" imgW="1701800" imgH="228600" progId="Equation.3">
                    <p:embed/>
                  </p:oleObj>
                </mc:Choice>
                <mc:Fallback>
                  <p:oleObj name="方程式" r:id="rId17" imgW="17018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3792"/>
                          <a:ext cx="17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AutoShape 19"/>
            <p:cNvSpPr>
              <a:spLocks/>
            </p:cNvSpPr>
            <p:nvPr/>
          </p:nvSpPr>
          <p:spPr bwMode="auto">
            <a:xfrm>
              <a:off x="1296" y="3504"/>
              <a:ext cx="192" cy="48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Simplified target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859087"/>
          </a:xfrm>
        </p:spPr>
        <p:txBody>
          <a:bodyPr/>
          <a:lstStyle/>
          <a:p>
            <a:pPr eaLnBrk="1" hangingPunct="1"/>
            <a:r>
              <a:rPr lang="en-US" altLang="zh-TW"/>
              <a:t>Observation: the solution appears with gap 3*5=15</a:t>
            </a:r>
          </a:p>
          <a:p>
            <a:pPr lvl="1" eaLnBrk="1" hangingPunct="1"/>
            <a:r>
              <a:rPr lang="en-US" altLang="zh-TW"/>
              <a:t>solutions: 8, 23, 38, 53, 68, …</a:t>
            </a:r>
          </a:p>
          <a:p>
            <a:pPr lvl="1" eaLnBrk="1" hangingPunct="1"/>
            <a:endParaRPr lang="en-US" altLang="zh-TW"/>
          </a:p>
          <a:p>
            <a:pPr eaLnBrk="1" hangingPunct="1"/>
            <a:r>
              <a:rPr lang="en-US" altLang="zh-TW"/>
              <a:t>Why? Justify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133600" y="4876800"/>
          <a:ext cx="4800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方程式" r:id="rId3" imgW="2120900" imgH="228600" progId="Equation.3">
                  <p:embed/>
                </p:oleObj>
              </mc:Choice>
              <mc:Fallback>
                <p:oleObj name="方程式" r:id="rId3" imgW="2120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800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090738" y="5486400"/>
          <a:ext cx="4886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方程式" r:id="rId5" imgW="2159000" imgH="228600" progId="Equation.3">
                  <p:embed/>
                </p:oleObj>
              </mc:Choice>
              <mc:Fallback>
                <p:oleObj name="方程式" r:id="rId5" imgW="215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5486400"/>
                        <a:ext cx="48863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54487"/>
          </a:xfrm>
        </p:spPr>
        <p:txBody>
          <a:bodyPr/>
          <a:lstStyle/>
          <a:p>
            <a:pPr eaLnBrk="1" hangingPunct="1"/>
            <a:r>
              <a:rPr lang="en-US" altLang="zh-TW"/>
              <a:t>Problem: find an integer </a:t>
            </a:r>
            <a:r>
              <a:rPr lang="en-US" altLang="zh-TW" i="1"/>
              <a:t>x</a:t>
            </a:r>
            <a:r>
              <a:rPr lang="en-US" altLang="zh-TW"/>
              <a:t> such that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lvl="1" eaLnBrk="1" hangingPunct="1"/>
            <a:r>
              <a:rPr lang="en-US" altLang="zh-TW"/>
              <a:t>for some integers </a:t>
            </a:r>
            <a:r>
              <a:rPr lang="en-US" altLang="zh-TW" i="1"/>
              <a:t>q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q</a:t>
            </a:r>
            <a:r>
              <a:rPr lang="en-US" altLang="zh-TW" baseline="-25000"/>
              <a:t>2</a:t>
            </a:r>
            <a:r>
              <a:rPr lang="en-US" altLang="zh-TW"/>
              <a:t>, and </a:t>
            </a:r>
            <a:r>
              <a:rPr lang="en-US" altLang="zh-TW" i="1"/>
              <a:t>q</a:t>
            </a:r>
            <a:r>
              <a:rPr lang="en-US" altLang="zh-TW" baseline="-25000"/>
              <a:t>3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743200" y="2743200"/>
            <a:ext cx="1700213" cy="1524000"/>
            <a:chOff x="1344" y="1824"/>
            <a:chExt cx="1071" cy="960"/>
          </a:xfrm>
        </p:grpSpPr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1584" y="1824"/>
            <a:ext cx="8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8" name="方程式" r:id="rId3" imgW="685502" imgH="215806" progId="Equation.3">
                    <p:embed/>
                  </p:oleObj>
                </mc:Choice>
                <mc:Fallback>
                  <p:oleObj name="方程式" r:id="rId3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8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6"/>
            <p:cNvGraphicFramePr>
              <a:graphicFrameLocks noChangeAspect="1"/>
            </p:cNvGraphicFramePr>
            <p:nvPr/>
          </p:nvGraphicFramePr>
          <p:xfrm>
            <a:off x="1584" y="2160"/>
            <a:ext cx="8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9" name="方程式" r:id="rId5" imgW="685502" imgH="215806" progId="Equation.3">
                    <p:embed/>
                  </p:oleObj>
                </mc:Choice>
                <mc:Fallback>
                  <p:oleObj name="方程式" r:id="rId5" imgW="685502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60"/>
                          <a:ext cx="8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7"/>
            <p:cNvGraphicFramePr>
              <a:graphicFrameLocks noChangeAspect="1"/>
            </p:cNvGraphicFramePr>
            <p:nvPr/>
          </p:nvGraphicFramePr>
          <p:xfrm>
            <a:off x="1584" y="2496"/>
            <a:ext cx="8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0" name="方程式" r:id="rId7" imgW="698500" imgH="228600" progId="Equation.3">
                    <p:embed/>
                  </p:oleObj>
                </mc:Choice>
                <mc:Fallback>
                  <p:oleObj name="方程式" r:id="rId7" imgW="698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96"/>
                          <a:ext cx="8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AutoShape 8"/>
            <p:cNvSpPr>
              <a:spLocks/>
            </p:cNvSpPr>
            <p:nvPr/>
          </p:nvSpPr>
          <p:spPr bwMode="auto">
            <a:xfrm>
              <a:off x="1344" y="1872"/>
              <a:ext cx="192" cy="912"/>
            </a:xfrm>
            <a:prstGeom prst="leftBrace">
              <a:avLst>
                <a:gd name="adj1" fmla="val 39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Chinese remainder theorem revisited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from the view point of modern algebra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Chinese Remainder Theorem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105400"/>
            <a:ext cx="76962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i="1"/>
              <a:t>Z</a:t>
            </a:r>
            <a:r>
              <a:rPr lang="en-US" altLang="zh-TW" sz="2400" i="1" baseline="-25000"/>
              <a:t>k</a:t>
            </a:r>
            <a:r>
              <a:rPr lang="en-US" altLang="zh-TW" sz="2400"/>
              <a:t>={0, 1, 2, …, </a:t>
            </a:r>
            <a:r>
              <a:rPr lang="en-US" altLang="zh-TW" sz="2400" i="1"/>
              <a:t>k</a:t>
            </a:r>
            <a:r>
              <a:rPr lang="en-US" altLang="zh-TW" sz="2400"/>
              <a:t>-1}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How to prove it?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Hint: quotient ring theory in abstract algebra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see Herstein, </a:t>
            </a:r>
            <a:r>
              <a:rPr lang="en-US" altLang="zh-TW" sz="2000" i="1"/>
              <a:t>Abstract Algebra</a:t>
            </a:r>
          </a:p>
        </p:txBody>
      </p:sp>
      <p:pic>
        <p:nvPicPr>
          <p:cNvPr id="36868" name="Picture 4" descr="C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82296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CRT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078287"/>
          </a:xfrm>
        </p:spPr>
        <p:txBody>
          <a:bodyPr/>
          <a:lstStyle/>
          <a:p>
            <a:pPr eaLnBrk="1" hangingPunct="1"/>
            <a:r>
              <a:rPr lang="en-US" altLang="zh-TW" sz="2800"/>
              <a:t>Problem: find an integer </a:t>
            </a:r>
            <a:r>
              <a:rPr lang="en-US" altLang="zh-TW" sz="2800" i="1"/>
              <a:t>x</a:t>
            </a:r>
            <a:r>
              <a:rPr lang="en-US" altLang="zh-TW" sz="2800"/>
              <a:t> between 0 and 104 such that</a:t>
            </a:r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Answer: </a:t>
            </a:r>
            <a:r>
              <a:rPr lang="en-US" altLang="zh-TW" sz="2800" i="1"/>
              <a:t>x</a:t>
            </a:r>
            <a:r>
              <a:rPr lang="en-US" altLang="zh-TW" sz="2800"/>
              <a:t>=23</a:t>
            </a:r>
          </a:p>
          <a:p>
            <a:pPr eaLnBrk="1" hangingPunct="1"/>
            <a:r>
              <a:rPr lang="en-US" altLang="zh-TW" sz="2800">
                <a:solidFill>
                  <a:schemeClr val="hlink"/>
                </a:solidFill>
              </a:rPr>
              <a:t>Q: Can you find another </a:t>
            </a:r>
            <a:r>
              <a:rPr lang="en-US" altLang="zh-TW" sz="2800" i="1">
                <a:solidFill>
                  <a:schemeClr val="hlink"/>
                </a:solidFill>
              </a:rPr>
              <a:t>x</a:t>
            </a:r>
            <a:r>
              <a:rPr lang="en-US" altLang="zh-TW" sz="2800">
                <a:solidFill>
                  <a:schemeClr val="hlink"/>
                </a:solidFill>
              </a:rPr>
              <a:t> between 0 to 104?</a:t>
            </a:r>
          </a:p>
          <a:p>
            <a:pPr eaLnBrk="1" hangingPunct="1"/>
            <a:r>
              <a:rPr lang="en-US" altLang="zh-TW" sz="2800">
                <a:solidFill>
                  <a:schemeClr val="hlink"/>
                </a:solidFill>
              </a:rPr>
              <a:t>Note: 3, 5, 7 are all primes!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048000" y="2590800"/>
            <a:ext cx="1790700" cy="1308100"/>
            <a:chOff x="1872" y="1680"/>
            <a:chExt cx="1128" cy="824"/>
          </a:xfrm>
        </p:grpSpPr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2160" y="1680"/>
            <a:ext cx="84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6" name="方程式" r:id="rId3" imgW="698500" imgH="685800" progId="Equation.3">
                    <p:embed/>
                  </p:oleObj>
                </mc:Choice>
                <mc:Fallback>
                  <p:oleObj name="方程式" r:id="rId3" imgW="698500" imgH="685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80"/>
                          <a:ext cx="84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AutoShape 6"/>
            <p:cNvSpPr>
              <a:spLocks/>
            </p:cNvSpPr>
            <p:nvPr/>
          </p:nvSpPr>
          <p:spPr bwMode="auto">
            <a:xfrm>
              <a:off x="1872" y="1728"/>
              <a:ext cx="288" cy="72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Residue Number System</a:t>
            </a:r>
          </a:p>
        </p:txBody>
      </p:sp>
      <p:pic>
        <p:nvPicPr>
          <p:cNvPr id="38915" name="Picture 3" descr="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44867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RNS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742112" cy="4114800"/>
          </a:xfrm>
        </p:spPr>
        <p:txBody>
          <a:bodyPr/>
          <a:lstStyle/>
          <a:p>
            <a:pPr eaLnBrk="1" hangingPunct="1"/>
            <a:r>
              <a:rPr lang="en-US" altLang="zh-TW" sz="2800"/>
              <a:t>fix the set of primes {3, 5, 7}</a:t>
            </a:r>
          </a:p>
          <a:p>
            <a:pPr eaLnBrk="1" hangingPunct="1"/>
            <a:r>
              <a:rPr lang="en-US" altLang="zh-TW" sz="2800"/>
              <a:t>we denote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23 is the </a:t>
            </a:r>
            <a:r>
              <a:rPr lang="en-US" altLang="zh-TW" sz="2800">
                <a:solidFill>
                  <a:srgbClr val="FF0000"/>
                </a:solidFill>
              </a:rPr>
              <a:t>unique</a:t>
            </a:r>
            <a:r>
              <a:rPr lang="en-US" altLang="zh-TW" sz="2800"/>
              <a:t> </a:t>
            </a:r>
            <a:r>
              <a:rPr lang="en-US" altLang="zh-TW" sz="2800" i="1"/>
              <a:t>x</a:t>
            </a:r>
            <a:r>
              <a:rPr lang="en-US" altLang="zh-TW" sz="2800"/>
              <a:t> in [0, 104] such that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3124200"/>
          <a:ext cx="1981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方程式" r:id="rId3" imgW="927100" imgH="228600" progId="Equation.3">
                  <p:embed/>
                </p:oleObj>
              </mc:Choice>
              <mc:Fallback>
                <p:oleObj name="方程式" r:id="rId3" imgW="927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1981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2895600" y="4191000"/>
            <a:ext cx="1790700" cy="1308100"/>
            <a:chOff x="1872" y="1680"/>
            <a:chExt cx="1128" cy="824"/>
          </a:xfrm>
        </p:grpSpPr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2160" y="1680"/>
            <a:ext cx="84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7" name="方程式" r:id="rId5" imgW="698500" imgH="685800" progId="Equation.3">
                    <p:embed/>
                  </p:oleObj>
                </mc:Choice>
                <mc:Fallback>
                  <p:oleObj name="方程式" r:id="rId5" imgW="698500" imgH="685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80"/>
                          <a:ext cx="84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AutoShape 7"/>
            <p:cNvSpPr>
              <a:spLocks/>
            </p:cNvSpPr>
            <p:nvPr/>
          </p:nvSpPr>
          <p:spPr bwMode="auto">
            <a:xfrm>
              <a:off x="1872" y="1728"/>
              <a:ext cx="288" cy="72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represent the numbers in RNS with base (3,5,7)</a:t>
            </a:r>
          </a:p>
          <a:p>
            <a:pPr lvl="1" eaLnBrk="1" hangingPunct="1"/>
            <a:r>
              <a:rPr lang="en-US" altLang="zh-TW"/>
              <a:t>47 = (?, ?, ?)</a:t>
            </a:r>
          </a:p>
          <a:p>
            <a:pPr lvl="1" eaLnBrk="1" hangingPunct="1"/>
            <a:r>
              <a:rPr lang="en-US" altLang="zh-TW"/>
              <a:t>15 = (?, ?, ?)</a:t>
            </a:r>
          </a:p>
          <a:p>
            <a:pPr lvl="1" eaLnBrk="1" hangingPunct="1"/>
            <a:r>
              <a:rPr lang="en-US" altLang="zh-TW"/>
              <a:t>68 = (?, ?, ?)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Why we want RNS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 design a fast adder</a:t>
            </a:r>
          </a:p>
          <a:p>
            <a:pPr eaLnBrk="1" hangingPunct="1"/>
            <a:endParaRPr lang="en-US" altLang="zh-TW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zh-TW"/>
              <a:t>algebra to operate the vectors (a, b, c)</a:t>
            </a:r>
            <a:r>
              <a:rPr lang="en-US" altLang="zh-TW" baseline="-25000"/>
              <a:t>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a computer performs binary addition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614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615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6154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6155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6156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5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5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5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Algebra of RNS</a:t>
            </a:r>
          </a:p>
        </p:txBody>
      </p:sp>
      <p:pic>
        <p:nvPicPr>
          <p:cNvPr id="43011" name="Picture 3" descr="alge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1663"/>
            <a:ext cx="677227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RNS addition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7912" cy="4114800"/>
          </a:xfrm>
        </p:spPr>
        <p:txBody>
          <a:bodyPr/>
          <a:lstStyle/>
          <a:p>
            <a:pPr eaLnBrk="1" hangingPunct="1"/>
            <a:r>
              <a:rPr lang="en-US" altLang="zh-TW" sz="2800"/>
              <a:t>Consider: RNS with {3, 5, 7}</a:t>
            </a:r>
          </a:p>
          <a:p>
            <a:pPr eaLnBrk="1" hangingPunct="1"/>
            <a:r>
              <a:rPr lang="en-US" altLang="zh-TW" sz="2800"/>
              <a:t>23=(2, 3, 2)</a:t>
            </a:r>
            <a:r>
              <a:rPr lang="en-US" altLang="zh-TW" sz="2800" baseline="-25000"/>
              <a:t>RNS</a:t>
            </a:r>
          </a:p>
          <a:p>
            <a:pPr eaLnBrk="1" hangingPunct="1"/>
            <a:r>
              <a:rPr lang="en-US" altLang="zh-TW" sz="2800"/>
              <a:t>19=(1, 4, 5)</a:t>
            </a:r>
            <a:r>
              <a:rPr lang="en-US" altLang="zh-TW" sz="2800" baseline="-25000"/>
              <a:t>RNS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Justify: 42=(0, 2, 0)</a:t>
            </a:r>
          </a:p>
          <a:p>
            <a:pPr lvl="1" eaLnBrk="1" hangingPunct="1"/>
            <a:r>
              <a:rPr lang="en-US" altLang="zh-TW" sz="2400"/>
              <a:t>23 = 3*7+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</a:p>
          <a:p>
            <a:pPr lvl="1" eaLnBrk="1" hangingPunct="1"/>
            <a:r>
              <a:rPr lang="en-US" altLang="zh-TW" sz="2400"/>
              <a:t>19 = 3*6+</a:t>
            </a:r>
            <a:r>
              <a:rPr lang="en-US" altLang="zh-TW" sz="2400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zh-TW" sz="2400"/>
              <a:t>23+19 = 3*(7+6)+3 = 3*(7+6) + 3*1+</a:t>
            </a:r>
            <a:r>
              <a:rPr lang="en-US" altLang="zh-TW" sz="2400">
                <a:solidFill>
                  <a:schemeClr val="hlink"/>
                </a:solidFill>
              </a:rPr>
              <a:t>0</a:t>
            </a:r>
          </a:p>
          <a:p>
            <a:pPr eaLnBrk="1" hangingPunct="1"/>
            <a:endParaRPr lang="en-US" altLang="zh-TW" sz="2800"/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3657600"/>
          <a:ext cx="5791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方程式" r:id="rId3" imgW="3263900" imgH="228600" progId="Equation.3">
                  <p:embed/>
                </p:oleObj>
              </mc:Choice>
              <mc:Fallback>
                <p:oleObj name="方程式" r:id="rId3" imgW="3263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5791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 for RNS</a:t>
            </a:r>
          </a:p>
        </p:txBody>
      </p:sp>
      <p:pic>
        <p:nvPicPr>
          <p:cNvPr id="45059" name="Picture 3" descr="addition_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81200"/>
            <a:ext cx="90106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Proof of addition for RNS</a:t>
            </a:r>
          </a:p>
        </p:txBody>
      </p:sp>
      <p:pic>
        <p:nvPicPr>
          <p:cNvPr id="46083" name="Picture 3" descr="addition_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4196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proof_add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5105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RNS addition with base (3, 5, 7)</a:t>
            </a:r>
          </a:p>
          <a:p>
            <a:pPr lvl="1" eaLnBrk="1" hangingPunct="1"/>
            <a:r>
              <a:rPr lang="en-US" altLang="zh-TW"/>
              <a:t>17+32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en-US" altLang="zh-TW"/>
              <a:t>25+36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en-US" altLang="zh-TW"/>
              <a:t>19+15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Algebra of RNS</a:t>
            </a:r>
          </a:p>
        </p:txBody>
      </p:sp>
      <p:pic>
        <p:nvPicPr>
          <p:cNvPr id="48131" name="Picture 3" descr="alge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1663"/>
            <a:ext cx="677227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3505200" y="1524000"/>
            <a:ext cx="4495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Prove subtraction and multiply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by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RNS multiply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eaLnBrk="1" hangingPunct="1"/>
            <a:r>
              <a:rPr lang="en-US" altLang="zh-TW" sz="2800"/>
              <a:t>Consider: RNS with primes {3, 5, 7}</a:t>
            </a:r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Justify:</a:t>
            </a:r>
          </a:p>
          <a:p>
            <a:pPr lvl="1" eaLnBrk="1" hangingPunct="1"/>
            <a:r>
              <a:rPr lang="en-US" altLang="zh-TW" sz="2400"/>
              <a:t>23=5*4+</a:t>
            </a:r>
            <a:r>
              <a:rPr lang="en-US" altLang="zh-TW" sz="2400">
                <a:solidFill>
                  <a:schemeClr val="hlink"/>
                </a:solidFill>
              </a:rPr>
              <a:t>3</a:t>
            </a:r>
          </a:p>
          <a:p>
            <a:pPr lvl="1" eaLnBrk="1" hangingPunct="1"/>
            <a:r>
              <a:rPr lang="en-US" altLang="zh-TW" sz="2400"/>
              <a:t>23*4=5*4*4+3*4=5*16+</a:t>
            </a:r>
            <a:r>
              <a:rPr lang="en-US" altLang="zh-TW" sz="2400">
                <a:solidFill>
                  <a:schemeClr val="hlink"/>
                </a:solidFill>
              </a:rPr>
              <a:t>12</a:t>
            </a:r>
            <a:r>
              <a:rPr lang="en-US" altLang="zh-TW" sz="2400"/>
              <a:t>=5*16+5*2+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590800"/>
          <a:ext cx="4876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方程式" r:id="rId3" imgW="2997200" imgH="457200" progId="Equation.3">
                  <p:embed/>
                </p:oleObj>
              </mc:Choice>
              <mc:Fallback>
                <p:oleObj name="方程式" r:id="rId3" imgW="2997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48768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Put it all together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compare the ad-hoc solution and linear algebra approach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zh-TW" sz="2800"/>
              <a:t>Problem: find integer x such that</a:t>
            </a:r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Problem:</a:t>
            </a:r>
          </a:p>
          <a:p>
            <a:pPr lvl="1" eaLnBrk="1" hangingPunct="1"/>
            <a:r>
              <a:rPr lang="en-US" altLang="zh-TW" sz="2400"/>
              <a:t>Consider RNS with primes {3, 5, 7}</a:t>
            </a:r>
          </a:p>
          <a:p>
            <a:pPr lvl="1" eaLnBrk="1" hangingPunct="1"/>
            <a:r>
              <a:rPr lang="en-US" altLang="zh-TW" sz="2400"/>
              <a:t>Find: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400800" y="1981200"/>
            <a:ext cx="1268413" cy="1295400"/>
            <a:chOff x="4032" y="1248"/>
            <a:chExt cx="799" cy="816"/>
          </a:xfrm>
        </p:grpSpPr>
        <p:graphicFrame>
          <p:nvGraphicFramePr>
            <p:cNvPr id="51206" name="Object 5"/>
            <p:cNvGraphicFramePr>
              <a:graphicFrameLocks noChangeAspect="1"/>
            </p:cNvGraphicFramePr>
            <p:nvPr/>
          </p:nvGraphicFramePr>
          <p:xfrm>
            <a:off x="4176" y="1248"/>
            <a:ext cx="655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0" name="方程式" r:id="rId3" imgW="698500" imgH="685800" progId="Equation.3">
                    <p:embed/>
                  </p:oleObj>
                </mc:Choice>
                <mc:Fallback>
                  <p:oleObj name="方程式" r:id="rId3" imgW="698500" imgH="685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48"/>
                          <a:ext cx="655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7" name="AutoShape 6"/>
            <p:cNvSpPr>
              <a:spLocks/>
            </p:cNvSpPr>
            <p:nvPr/>
          </p:nvSpPr>
          <p:spPr bwMode="auto">
            <a:xfrm>
              <a:off x="4032" y="1319"/>
              <a:ext cx="103" cy="697"/>
            </a:xfrm>
            <a:prstGeom prst="leftBrace">
              <a:avLst>
                <a:gd name="adj1" fmla="val 5639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5120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67000" y="4953000"/>
          <a:ext cx="2133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方程式" r:id="rId5" imgW="850900" imgH="228600" progId="Equation.3">
                  <p:embed/>
                </p:oleObj>
              </mc:Choice>
              <mc:Fallback>
                <p:oleObj name="方程式" r:id="rId5" imgW="850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2133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scheme with example (2,3,2)</a:t>
            </a:r>
            <a:r>
              <a:rPr lang="en-US" altLang="zh-TW" baseline="-25000"/>
              <a:t>RNS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000"/>
              <a:t>RNS with primes{3,5,7}</a:t>
            </a:r>
          </a:p>
          <a:p>
            <a:pPr marL="609600" indent="-609600" eaLnBrk="1" hangingPunct="1"/>
            <a:endParaRPr lang="en-US" altLang="zh-TW" sz="200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/>
              <a:t>setup unit vectors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/>
              <a:t>find value for each coordinate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/>
              <a:t>take sum for all coordinates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124200" y="28956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方程式" r:id="rId3" imgW="914400" imgH="685800" progId="Equation.3">
                  <p:embed/>
                </p:oleObj>
              </mc:Choice>
              <mc:Fallback>
                <p:oleObj name="方程式" r:id="rId3" imgW="9144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343400" y="4114800"/>
          <a:ext cx="3048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方程式" r:id="rId5" imgW="2044700" imgH="685800" progId="Equation.3">
                  <p:embed/>
                </p:oleObj>
              </mc:Choice>
              <mc:Fallback>
                <p:oleObj name="方程式" r:id="rId5" imgW="20447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30480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905000" y="5524500"/>
          <a:ext cx="5715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方程式" r:id="rId7" imgW="3708400" imgH="457200" progId="Equation.3">
                  <p:embed/>
                </p:oleObj>
              </mc:Choice>
              <mc:Fallback>
                <p:oleObj name="方程式" r:id="rId7" imgW="3708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24500"/>
                        <a:ext cx="5715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a computer performs binary addition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/>
              <a:t>Step 1: addition for bit 0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717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717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718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718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718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7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7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7173" name="AutoShape 13"/>
          <p:cNvSpPr>
            <a:spLocks noChangeArrowheads="1"/>
          </p:cNvSpPr>
          <p:nvPr/>
        </p:nvSpPr>
        <p:spPr bwMode="auto">
          <a:xfrm>
            <a:off x="6705600" y="2819400"/>
            <a:ext cx="381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zh-TW" sz="2800"/>
              <a:t>Problem: find integer x such that</a:t>
            </a:r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Problem:</a:t>
            </a:r>
          </a:p>
          <a:p>
            <a:pPr lvl="1" eaLnBrk="1" hangingPunct="1"/>
            <a:r>
              <a:rPr lang="en-US" altLang="zh-TW" sz="2400"/>
              <a:t>Consider RNS with primes {3, 5, 7}</a:t>
            </a:r>
          </a:p>
          <a:p>
            <a:pPr lvl="1" eaLnBrk="1" hangingPunct="1"/>
            <a:r>
              <a:rPr lang="en-US" altLang="zh-TW" sz="2400"/>
              <a:t>Find: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6400800" y="1981200"/>
            <a:ext cx="1268413" cy="1295400"/>
            <a:chOff x="4032" y="1248"/>
            <a:chExt cx="799" cy="816"/>
          </a:xfrm>
        </p:grpSpPr>
        <p:graphicFrame>
          <p:nvGraphicFramePr>
            <p:cNvPr id="53254" name="Object 5"/>
            <p:cNvGraphicFramePr>
              <a:graphicFrameLocks noChangeAspect="1"/>
            </p:cNvGraphicFramePr>
            <p:nvPr/>
          </p:nvGraphicFramePr>
          <p:xfrm>
            <a:off x="4176" y="1248"/>
            <a:ext cx="655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8" name="方程式" r:id="rId3" imgW="698500" imgH="685800" progId="Equation.3">
                    <p:embed/>
                  </p:oleObj>
                </mc:Choice>
                <mc:Fallback>
                  <p:oleObj name="方程式" r:id="rId3" imgW="698500" imgH="685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48"/>
                          <a:ext cx="655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5" name="AutoShape 6"/>
            <p:cNvSpPr>
              <a:spLocks/>
            </p:cNvSpPr>
            <p:nvPr/>
          </p:nvSpPr>
          <p:spPr bwMode="auto">
            <a:xfrm>
              <a:off x="4032" y="1319"/>
              <a:ext cx="103" cy="697"/>
            </a:xfrm>
            <a:prstGeom prst="leftBrace">
              <a:avLst>
                <a:gd name="adj1" fmla="val 5639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5325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98750" y="4953000"/>
          <a:ext cx="2070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方程式" r:id="rId5" imgW="825500" imgH="228600" progId="Equation.3">
                  <p:embed/>
                </p:oleObj>
              </mc:Choice>
              <mc:Fallback>
                <p:oleObj name="方程式" r:id="rId5" imgW="825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953000"/>
                        <a:ext cx="20701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RNS Adder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Basic scheme of RNS adder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doing operation on vectors with smaller numbers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Example: RNS with primes {3,5,7}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676400" y="4114800"/>
            <a:ext cx="2286000" cy="1171575"/>
            <a:chOff x="1632" y="2064"/>
            <a:chExt cx="1440" cy="738"/>
          </a:xfrm>
        </p:grpSpPr>
        <p:graphicFrame>
          <p:nvGraphicFramePr>
            <p:cNvPr id="55306" name="Object 5"/>
            <p:cNvGraphicFramePr>
              <a:graphicFrameLocks noChangeAspect="1"/>
            </p:cNvGraphicFramePr>
            <p:nvPr/>
          </p:nvGraphicFramePr>
          <p:xfrm>
            <a:off x="1968" y="2064"/>
            <a:ext cx="91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4" name="方程式" r:id="rId3" imgW="927100" imgH="457200" progId="Equation.3">
                    <p:embed/>
                  </p:oleObj>
                </mc:Choice>
                <mc:Fallback>
                  <p:oleObj name="方程式" r:id="rId3" imgW="9271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64"/>
                          <a:ext cx="91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6"/>
            <p:cNvGraphicFramePr>
              <a:graphicFrameLocks noChangeAspect="1"/>
            </p:cNvGraphicFramePr>
            <p:nvPr/>
          </p:nvGraphicFramePr>
          <p:xfrm>
            <a:off x="1968" y="2592"/>
            <a:ext cx="86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5" name="方程式" r:id="rId5" imgW="939800" imgH="228600" progId="Equation.3">
                    <p:embed/>
                  </p:oleObj>
                </mc:Choice>
                <mc:Fallback>
                  <p:oleObj name="方程式" r:id="rId5" imgW="9398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92"/>
                          <a:ext cx="86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8" name="Text Box 7"/>
            <p:cNvSpPr txBox="1">
              <a:spLocks noChangeArrowheads="1"/>
            </p:cNvSpPr>
            <p:nvPr/>
          </p:nvSpPr>
          <p:spPr bwMode="auto">
            <a:xfrm>
              <a:off x="1670" y="2295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55309" name="Line 8"/>
            <p:cNvSpPr>
              <a:spLocks noChangeShapeType="1"/>
            </p:cNvSpPr>
            <p:nvPr/>
          </p:nvSpPr>
          <p:spPr bwMode="auto">
            <a:xfrm>
              <a:off x="163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5301" name="Group 9"/>
          <p:cNvGrpSpPr>
            <a:grpSpLocks/>
          </p:cNvGrpSpPr>
          <p:nvPr/>
        </p:nvGrpSpPr>
        <p:grpSpPr bwMode="auto">
          <a:xfrm>
            <a:off x="4876800" y="4114800"/>
            <a:ext cx="2286000" cy="1171575"/>
            <a:chOff x="3072" y="2352"/>
            <a:chExt cx="1440" cy="738"/>
          </a:xfrm>
        </p:grpSpPr>
        <p:graphicFrame>
          <p:nvGraphicFramePr>
            <p:cNvPr id="55302" name="Object 10"/>
            <p:cNvGraphicFramePr>
              <a:graphicFrameLocks noChangeAspect="1"/>
            </p:cNvGraphicFramePr>
            <p:nvPr/>
          </p:nvGraphicFramePr>
          <p:xfrm>
            <a:off x="3408" y="2352"/>
            <a:ext cx="91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6" name="方程式" r:id="rId7" imgW="927100" imgH="457200" progId="Equation.3">
                    <p:embed/>
                  </p:oleObj>
                </mc:Choice>
                <mc:Fallback>
                  <p:oleObj name="方程式" r:id="rId7" imgW="9271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352"/>
                          <a:ext cx="91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" name="Object 11"/>
            <p:cNvGraphicFramePr>
              <a:graphicFrameLocks noChangeAspect="1"/>
            </p:cNvGraphicFramePr>
            <p:nvPr/>
          </p:nvGraphicFramePr>
          <p:xfrm>
            <a:off x="3425" y="2880"/>
            <a:ext cx="82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7" name="方程式" r:id="rId9" imgW="901309" imgH="228501" progId="Equation.3">
                    <p:embed/>
                  </p:oleObj>
                </mc:Choice>
                <mc:Fallback>
                  <p:oleObj name="方程式" r:id="rId9" imgW="901309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2880"/>
                          <a:ext cx="82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4" name="Text Box 12"/>
            <p:cNvSpPr txBox="1">
              <a:spLocks noChangeArrowheads="1"/>
            </p:cNvSpPr>
            <p:nvPr/>
          </p:nvSpPr>
          <p:spPr bwMode="auto">
            <a:xfrm>
              <a:off x="3110" y="258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55305" name="Line 13"/>
            <p:cNvSpPr>
              <a:spLocks noChangeShapeType="1"/>
            </p:cNvSpPr>
            <p:nvPr/>
          </p:nvSpPr>
          <p:spPr bwMode="auto">
            <a:xfrm>
              <a:off x="3072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an adder for RNS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6324600" cy="609600"/>
          </a:xfrm>
        </p:spPr>
        <p:txBody>
          <a:bodyPr/>
          <a:lstStyle/>
          <a:p>
            <a:pPr eaLnBrk="1" hangingPunct="1"/>
            <a:r>
              <a:rPr lang="en-US" altLang="zh-TW"/>
              <a:t>with primes {3,5,7,8}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743200"/>
            <a:ext cx="8534400" cy="3413125"/>
            <a:chOff x="240" y="576"/>
            <a:chExt cx="5376" cy="2150"/>
          </a:xfrm>
        </p:grpSpPr>
        <p:graphicFrame>
          <p:nvGraphicFramePr>
            <p:cNvPr id="56327" name="Object 5"/>
            <p:cNvGraphicFramePr>
              <a:graphicFrameLocks noChangeAspect="1"/>
            </p:cNvGraphicFramePr>
            <p:nvPr/>
          </p:nvGraphicFramePr>
          <p:xfrm>
            <a:off x="2832" y="576"/>
            <a:ext cx="2784" cy="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1" r:id="rId3" imgW="4238625" imgH="3152775" progId="MSDraw.Drawing.8.2">
                    <p:embed/>
                  </p:oleObj>
                </mc:Choice>
                <mc:Fallback>
                  <p:oleObj r:id="rId3" imgW="4238625" imgH="3152775" progId="MSDraw.Drawing.8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576"/>
                          <a:ext cx="2784" cy="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8" name="Text Box 6"/>
            <p:cNvSpPr txBox="1">
              <a:spLocks noChangeArrowheads="1"/>
            </p:cNvSpPr>
            <p:nvPr/>
          </p:nvSpPr>
          <p:spPr bwMode="auto">
            <a:xfrm>
              <a:off x="240" y="1824"/>
              <a:ext cx="3024" cy="44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4.2     The structure of an adder, subtractor, or multiplier for RNS(8|7|5|3). </a:t>
              </a:r>
            </a:p>
          </p:txBody>
        </p:sp>
      </p:grp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533400" y="3733800"/>
            <a:ext cx="335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4.1     Binary-coded format for RNS(8 | 7 | 5 | 3). </a:t>
            </a:r>
          </a:p>
        </p:txBody>
      </p:sp>
      <p:graphicFrame>
        <p:nvGraphicFramePr>
          <p:cNvPr id="56326" name="Object 8"/>
          <p:cNvGraphicFramePr>
            <a:graphicFrameLocks noChangeAspect="1"/>
          </p:cNvGraphicFramePr>
          <p:nvPr/>
        </p:nvGraphicFramePr>
        <p:xfrm>
          <a:off x="609600" y="2819400"/>
          <a:ext cx="3200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r:id="rId5" imgW="2228850" imgH="723900" progId="MSDraw.Drawing.8.2">
                  <p:embed/>
                </p:oleObj>
              </mc:Choice>
              <mc:Fallback>
                <p:oleObj r:id="rId5" imgW="2228850" imgH="723900" progId="MSDraw.Drawing.8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32004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an adder for RNS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6324600" cy="609600"/>
          </a:xfrm>
        </p:spPr>
        <p:txBody>
          <a:bodyPr/>
          <a:lstStyle/>
          <a:p>
            <a:pPr eaLnBrk="1" hangingPunct="1"/>
            <a:r>
              <a:rPr lang="en-US" altLang="zh-TW"/>
              <a:t>with primes {3,5,7,8}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04800" y="2743200"/>
            <a:ext cx="8534400" cy="3413125"/>
            <a:chOff x="240" y="576"/>
            <a:chExt cx="5376" cy="2150"/>
          </a:xfrm>
        </p:grpSpPr>
        <p:graphicFrame>
          <p:nvGraphicFramePr>
            <p:cNvPr id="57352" name="Object 5"/>
            <p:cNvGraphicFramePr>
              <a:graphicFrameLocks noChangeAspect="1"/>
            </p:cNvGraphicFramePr>
            <p:nvPr/>
          </p:nvGraphicFramePr>
          <p:xfrm>
            <a:off x="2832" y="576"/>
            <a:ext cx="2784" cy="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6" r:id="rId3" imgW="4238625" imgH="3152775" progId="MSDraw.Drawing.8.2">
                    <p:embed/>
                  </p:oleObj>
                </mc:Choice>
                <mc:Fallback>
                  <p:oleObj r:id="rId3" imgW="4238625" imgH="3152775" progId="MSDraw.Drawing.8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576"/>
                          <a:ext cx="2784" cy="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3" name="Text Box 6"/>
            <p:cNvSpPr txBox="1">
              <a:spLocks noChangeArrowheads="1"/>
            </p:cNvSpPr>
            <p:nvPr/>
          </p:nvSpPr>
          <p:spPr bwMode="auto">
            <a:xfrm>
              <a:off x="240" y="1824"/>
              <a:ext cx="3024" cy="44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4.2     The structure of an adder, subtractor, or multiplier for RNS(8|7|5|3). </a:t>
              </a:r>
            </a:p>
          </p:txBody>
        </p:sp>
      </p:grp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533400" y="3733800"/>
            <a:ext cx="335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4.1     Binary-coded format for RNS(8 | 7 | 5 | 3). </a:t>
            </a:r>
          </a:p>
        </p:txBody>
      </p:sp>
      <p:graphicFrame>
        <p:nvGraphicFramePr>
          <p:cNvPr id="57350" name="Object 8"/>
          <p:cNvGraphicFramePr>
            <a:graphicFrameLocks noChangeAspect="1"/>
          </p:cNvGraphicFramePr>
          <p:nvPr/>
        </p:nvGraphicFramePr>
        <p:xfrm>
          <a:off x="609600" y="2819400"/>
          <a:ext cx="3200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r:id="rId5" imgW="2228850" imgH="723900" progId="MSDraw.Drawing.8.2">
                  <p:embed/>
                </p:oleObj>
              </mc:Choice>
              <mc:Fallback>
                <p:oleObj r:id="rId5" imgW="2228850" imgH="723900" progId="MSDraw.Drawing.8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32004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6096000" y="2895600"/>
            <a:ext cx="2057400" cy="838200"/>
          </a:xfrm>
          <a:prstGeom prst="wedgeRoundRectCallout">
            <a:avLst>
              <a:gd name="adj1" fmla="val -29861"/>
              <a:gd name="adj2" fmla="val 9905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dedicated truth-table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doing (a+b) mod 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Problems Remaining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How to convert RNS back to binary encoding?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with small hardware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How to do complex arithmetic?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multiply,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compare &gt;, &lt;, == (see Example 4.3 at page 65)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hlink"/>
                </a:solidFill>
              </a:rPr>
              <a:t>RNS is usually for signal processing, not individual scalar operation!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a computer performs binary addition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/>
              <a:t>Step 1: addition for bit 0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820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820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821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821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821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0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0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8198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8199" name="AutoShape 15"/>
          <p:cNvSpPr>
            <a:spLocks noChangeArrowheads="1"/>
          </p:cNvSpPr>
          <p:nvPr/>
        </p:nvSpPr>
        <p:spPr bwMode="auto">
          <a:xfrm>
            <a:off x="6781800" y="2971800"/>
            <a:ext cx="228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7010400" y="2057400"/>
            <a:ext cx="1071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C[1]</a:t>
            </a:r>
          </a:p>
        </p:txBody>
      </p:sp>
      <p:sp>
        <p:nvSpPr>
          <p:cNvPr id="8202" name="Line 18"/>
          <p:cNvSpPr>
            <a:spLocks noChangeShapeType="1"/>
          </p:cNvSpPr>
          <p:nvPr/>
        </p:nvSpPr>
        <p:spPr bwMode="auto">
          <a:xfrm flipH="1">
            <a:off x="6705600" y="2362200"/>
            <a:ext cx="457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Text Box 19"/>
          <p:cNvSpPr txBox="1">
            <a:spLocks noChangeArrowheads="1"/>
          </p:cNvSpPr>
          <p:nvPr/>
        </p:nvSpPr>
        <p:spPr bwMode="auto">
          <a:xfrm>
            <a:off x="5334000" y="44958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S[0]</a:t>
            </a:r>
          </a:p>
        </p:txBody>
      </p:sp>
      <p:sp>
        <p:nvSpPr>
          <p:cNvPr id="8204" name="Line 20"/>
          <p:cNvSpPr>
            <a:spLocks noChangeShapeType="1"/>
          </p:cNvSpPr>
          <p:nvPr/>
        </p:nvSpPr>
        <p:spPr bwMode="auto">
          <a:xfrm flipV="1">
            <a:off x="6324600" y="4267200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a computer performs binary addition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/>
              <a:t>Step 2: addition for bit 1 with carry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922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922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923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923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923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9221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223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24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a computer performs binary addition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/>
              <a:t>Step 2: addition for bit 1 with carry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0251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0255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0256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0257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0258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0245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0246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47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8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0249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50" name="Text Box 18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a computer performs binary addition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/>
              <a:t>Step 2: addition for bit 1 with carry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127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128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1284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1285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1286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8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128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128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1272" name="Text Box 16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1275" name="Text Box 19"/>
          <p:cNvSpPr txBox="1">
            <a:spLocks noChangeArrowheads="1"/>
          </p:cNvSpPr>
          <p:nvPr/>
        </p:nvSpPr>
        <p:spPr bwMode="auto">
          <a:xfrm>
            <a:off x="4648200" y="2590800"/>
            <a:ext cx="1071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C[2]</a:t>
            </a:r>
          </a:p>
        </p:txBody>
      </p:sp>
      <p:sp>
        <p:nvSpPr>
          <p:cNvPr id="11276" name="Line 20"/>
          <p:cNvSpPr>
            <a:spLocks noChangeShapeType="1"/>
          </p:cNvSpPr>
          <p:nvPr/>
        </p:nvSpPr>
        <p:spPr bwMode="auto">
          <a:xfrm flipV="1">
            <a:off x="5791200" y="2743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5257800" y="43434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S[1]</a:t>
            </a:r>
          </a:p>
        </p:txBody>
      </p:sp>
      <p:sp>
        <p:nvSpPr>
          <p:cNvPr id="11278" name="Line 22"/>
          <p:cNvSpPr>
            <a:spLocks noChangeShapeType="1"/>
          </p:cNvSpPr>
          <p:nvPr/>
        </p:nvSpPr>
        <p:spPr bwMode="auto">
          <a:xfrm flipV="1">
            <a:off x="6248400" y="4191000"/>
            <a:ext cx="381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228</TotalTime>
  <Words>1729</Words>
  <Application>Microsoft Office PowerPoint</Application>
  <PresentationFormat>On-screen Show (4:3)</PresentationFormat>
  <Paragraphs>524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Blends</vt:lpstr>
      <vt:lpstr>Residue Number System</vt:lpstr>
      <vt:lpstr>The Motivating Problem</vt:lpstr>
      <vt:lpstr>Critical path analysis for the adder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Full Adder: the basic component for an adder</vt:lpstr>
      <vt:lpstr>Carry-Propagation Adder</vt:lpstr>
      <vt:lpstr>Critical path analysis</vt:lpstr>
      <vt:lpstr>Core problem of fast adder design</vt:lpstr>
      <vt:lpstr>Strategy of RNS for fast adder design</vt:lpstr>
      <vt:lpstr>Chinese remainder theorem – first visit</vt:lpstr>
      <vt:lpstr>The motivating problem</vt:lpstr>
      <vt:lpstr>Solution strategy</vt:lpstr>
      <vt:lpstr>Roadmap for further simplify</vt:lpstr>
      <vt:lpstr>Simplified Problem (2)</vt:lpstr>
      <vt:lpstr>Simplified Problem (2)</vt:lpstr>
      <vt:lpstr>Roadmap for further simplify</vt:lpstr>
      <vt:lpstr>Simplified Problem (1)</vt:lpstr>
      <vt:lpstr>Simplified Problem (1)</vt:lpstr>
      <vt:lpstr>Simplified Problem (1)</vt:lpstr>
      <vt:lpstr>Simplified Problem (1)</vt:lpstr>
      <vt:lpstr>Simplified target problem</vt:lpstr>
      <vt:lpstr>Simplified target problem</vt:lpstr>
      <vt:lpstr>Simplified target problem</vt:lpstr>
      <vt:lpstr>Simplified target problem</vt:lpstr>
      <vt:lpstr>Simplified target problem</vt:lpstr>
      <vt:lpstr>In-Class Exercise</vt:lpstr>
      <vt:lpstr>Chinese remainder theorem revisited</vt:lpstr>
      <vt:lpstr>Chinese Remainder Theorem</vt:lpstr>
      <vt:lpstr>Example of CRT</vt:lpstr>
      <vt:lpstr>Residue Number System</vt:lpstr>
      <vt:lpstr>Example of RNS</vt:lpstr>
      <vt:lpstr>In-Class Exercise</vt:lpstr>
      <vt:lpstr>Why we want RNS</vt:lpstr>
      <vt:lpstr>Algebra of RNS</vt:lpstr>
      <vt:lpstr>Example: RNS addition</vt:lpstr>
      <vt:lpstr>Addition for RNS</vt:lpstr>
      <vt:lpstr>Proof of addition for RNS</vt:lpstr>
      <vt:lpstr>In-Class Exercise</vt:lpstr>
      <vt:lpstr>Algebra of RNS</vt:lpstr>
      <vt:lpstr>Example: RNS multiply</vt:lpstr>
      <vt:lpstr>Put it all together</vt:lpstr>
      <vt:lpstr>Example</vt:lpstr>
      <vt:lpstr>General scheme with example (2,3,2)RNS</vt:lpstr>
      <vt:lpstr>In-Class Exercise</vt:lpstr>
      <vt:lpstr>RNS Adder</vt:lpstr>
      <vt:lpstr>Basic scheme of RNS adder</vt:lpstr>
      <vt:lpstr>Example: an adder for RNS</vt:lpstr>
      <vt:lpstr>Example: an adder for RNS</vt:lpstr>
      <vt:lpstr>Problems Remaining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27</cp:revision>
  <cp:lastPrinted>1601-01-01T00:00:00Z</cp:lastPrinted>
  <dcterms:created xsi:type="dcterms:W3CDTF">2009-04-06T13:05:55Z</dcterms:created>
  <dcterms:modified xsi:type="dcterms:W3CDTF">2018-03-30T14:00:03Z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