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67" r:id="rId15"/>
    <p:sldId id="270" r:id="rId16"/>
    <p:sldId id="271" r:id="rId17"/>
    <p:sldId id="273" r:id="rId18"/>
    <p:sldId id="274" r:id="rId19"/>
    <p:sldId id="272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6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10.wmf"/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xmlns="" id="{3D4D99CE-EE57-4FFC-B7F3-C9375E133B37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xmlns="" id="{5250CAA8-9A16-4EA3-A40D-B923630CC7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xmlns="" id="{719C384F-D7C7-458E-8615-44CBCCC803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xmlns="" id="{1738DEF7-4E21-461D-87C4-1BE4342C6C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xmlns="" id="{853F7A17-A46D-44DA-8E4C-FA0B526C39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xmlns="" id="{B5D2DA54-3B3C-4C43-A2E1-40A050BDD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xmlns="" id="{8532A266-D305-442C-AB85-4A683942DF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xmlns="" id="{EE30E7F2-EEF5-4967-8F7B-333F75250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xmlns="" id="{3D019FC8-52FF-4BBC-8429-A01D29C9F7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xmlns="" id="{A06B4388-B265-4D2F-B00B-653236AFE93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xmlns="" id="{9F4753E2-7002-4BC1-B3DD-97B29F0B9C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xmlns="" id="{F62A3A14-9360-41F9-A991-3FACF66C33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xmlns="" id="{60B7EEF4-4612-49C8-8FA5-84C2B0DB07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DAD5A7A-FC53-4E85-8C71-2C659B62851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59683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xmlns="" id="{CAEDBFAE-3CF7-45B0-8FC9-466150E7E5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xmlns="" id="{23296F25-42C7-4BDB-BFC5-280C21A448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xmlns="" id="{22891F3E-ECF7-4E9D-9AFD-B1B1F8870C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8BC06B-A3B3-4932-B3E3-4FBC1A5EE8C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27778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xmlns="" id="{23B06914-0563-4A40-B5AF-E029BAC693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xmlns="" id="{0D0A2F79-ED82-4C5C-AB5B-C2DCB32787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xmlns="" id="{217B923F-7277-46F7-9A4D-C3F7A3334C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8CB45F-2EDE-49B3-BA92-A26A477FE32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80975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xmlns="" id="{CC520E16-BF9C-4680-B131-E0EDEC9EDE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xmlns="" id="{31CF268B-ADB1-4077-A7B1-599B50D648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xmlns="" id="{4627ECC4-B81A-478E-82D0-C5C1F53F19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A274D1-9645-41A1-98E1-669B3F2F259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33997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xmlns="" id="{87DEBA76-B026-4434-8B15-B962BF09E16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xmlns="" id="{6B206B0E-8F11-407A-9C1D-4EDB6F2E7E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xmlns="" id="{4F669BEB-CE09-4288-925C-000B66770C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4346FC-D8A4-44D1-90B2-1A04A438BF4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68014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xmlns="" id="{298FAC65-8499-4B64-B7BC-7F6942275F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xmlns="" id="{8753BB2E-06DE-4EFF-B61E-E6952D483B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xmlns="" id="{AFE97EF7-F0FF-438E-8E38-7A3FE9220C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869159-D46D-4414-9AA6-E0288A9DDC4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23247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xmlns="" id="{58CE99E7-3242-4ADF-8A1A-5F24EA4899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xmlns="" id="{568F3CAF-9B2B-426F-998F-7759D25192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xmlns="" id="{B5FE8109-941A-491E-84C8-E583B67003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EEE593-CBB9-41B4-84CA-D6266BFA680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80359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xmlns="" id="{2821E4FF-61E0-4BF4-8380-344A22998A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xmlns="" id="{609AD8CD-09A6-48AC-B142-1B3277BA94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xmlns="" id="{59692505-D917-45EB-BB33-F035D33A42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6C42F-C465-4FED-A80B-E20C192D8DD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78603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xmlns="" id="{381F8542-B3B4-4230-ABC0-406A94BFA4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xmlns="" id="{9FE1FCC1-0604-4B63-96F2-388D1F8450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xmlns="" id="{C0705E52-AB0D-401D-9011-AD8E6FC4EC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848602-8CA1-4F3A-A78F-A2AFBA98175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84355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xmlns="" id="{12A99B6C-4433-4E75-80DB-BA624DC86C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xmlns="" id="{A39A1B28-F317-4C6E-BCDC-6180D5F9A0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xmlns="" id="{B8483D59-C77E-4E04-8F0A-859B446A0D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FB2DF8-09D8-4EE2-94D1-B9F2DB8D9A6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83200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xmlns="" id="{C170FFB7-DD2E-496D-9A80-E71463A68C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xmlns="" id="{C0946635-AF62-4BA8-B126-66CA9938C2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xmlns="" id="{E8AD0FE2-79C7-451A-82EC-3865C740C4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A12F86-7870-4797-A80F-5F355A142DF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06880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xmlns="" id="{2728D91B-EBD9-4D2B-A501-4D38A69D5C8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xmlns="" id="{37ADD560-0045-4448-9253-8D6058A615E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xmlns="" id="{99520D95-FF40-4C6A-9634-1169739084F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xmlns="" id="{28CEDF87-0506-4CAB-B282-BC6DB92DC99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xmlns="" id="{796BF99D-F1CA-429A-80F0-90F4455D6D1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xmlns="" id="{1A416F81-32B9-41B9-8E77-9FF97AF22FCE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xmlns="" id="{4CD33EAC-B5C4-4F31-B106-270E34053CC8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xmlns="" id="{25302E21-7467-4CC1-A0BE-3222BEEFE9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xmlns="" id="{A6D7E2C5-AB54-4D7B-82D8-F99DFA7A89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155" name="Rectangle 11">
            <a:extLst>
              <a:ext uri="{FF2B5EF4-FFF2-40B4-BE49-F238E27FC236}">
                <a16:creationId xmlns:a16="http://schemas.microsoft.com/office/drawing/2014/main" xmlns="" id="{6F365A71-99D4-4CCC-9849-968352120DF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6" name="Rectangle 12">
            <a:extLst>
              <a:ext uri="{FF2B5EF4-FFF2-40B4-BE49-F238E27FC236}">
                <a16:creationId xmlns:a16="http://schemas.microsoft.com/office/drawing/2014/main" xmlns="" id="{86A63966-6448-45FE-B92D-B3FFC6AC7A1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7" name="Rectangle 13">
            <a:extLst>
              <a:ext uri="{FF2B5EF4-FFF2-40B4-BE49-F238E27FC236}">
                <a16:creationId xmlns:a16="http://schemas.microsoft.com/office/drawing/2014/main" xmlns="" id="{AE465EFC-E523-4F6F-B6C2-891F3D5C32B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 smtClean="0"/>
            </a:lvl1pPr>
          </a:lstStyle>
          <a:p>
            <a:pPr>
              <a:defRPr/>
            </a:pPr>
            <a:fld id="{525A476E-B6E6-4845-8CDF-2FE33CEF85C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4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8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9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1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xmlns="" id="{BBC44171-993D-40F5-8635-9C8C226FFC3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Division Overview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xmlns="" id="{C6D46DCE-7BAE-4C64-994C-74F70786E1C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/>
          </a:p>
        </p:txBody>
      </p:sp>
      <p:sp>
        <p:nvSpPr>
          <p:cNvPr id="3076" name="Text Box 4">
            <a:extLst>
              <a:ext uri="{FF2B5EF4-FFF2-40B4-BE49-F238E27FC236}">
                <a16:creationId xmlns:a16="http://schemas.microsoft.com/office/drawing/2014/main" xmlns="" id="{20220C1D-6FA7-4CF5-81A1-9C91575B33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" y="1162050"/>
            <a:ext cx="336322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3200" u="sng" dirty="0"/>
              <a:t>Lecture </a:t>
            </a:r>
            <a:r>
              <a:rPr lang="en-US" altLang="zh-TW" sz="3200" u="sng" dirty="0" smtClean="0"/>
              <a:t>05 </a:t>
            </a:r>
            <a:r>
              <a:rPr lang="en-US" altLang="zh-TW" sz="3200" u="sng" dirty="0"/>
              <a:t>(Part A)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>
            <a:extLst>
              <a:ext uri="{FF2B5EF4-FFF2-40B4-BE49-F238E27FC236}">
                <a16:creationId xmlns:a16="http://schemas.microsoft.com/office/drawing/2014/main" xmlns="" id="{74771AA1-D7CE-4BEB-B990-35FA471A71C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Basic division scheme revisited</a:t>
            </a:r>
          </a:p>
        </p:txBody>
      </p:sp>
      <p:sp>
        <p:nvSpPr>
          <p:cNvPr id="12291" name="Rectangle 5">
            <a:extLst>
              <a:ext uri="{FF2B5EF4-FFF2-40B4-BE49-F238E27FC236}">
                <a16:creationId xmlns:a16="http://schemas.microsoft.com/office/drawing/2014/main" xmlns="" id="{8A935F89-2A05-4175-AF54-643B0E00DFF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formulate as recurrence relation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xmlns="" id="{242C488A-CD03-4EC0-8F26-C90C918365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The recurrence relation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xmlns="" id="{A1063185-FBBC-42A6-988A-76CA12442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154487"/>
          </a:xfrm>
        </p:spPr>
        <p:txBody>
          <a:bodyPr/>
          <a:lstStyle/>
          <a:p>
            <a:pPr eaLnBrk="1" hangingPunct="1"/>
            <a:r>
              <a:rPr lang="en-US" altLang="zh-TW" sz="1600"/>
              <a:t>Given:</a:t>
            </a:r>
          </a:p>
          <a:p>
            <a:pPr lvl="1" eaLnBrk="1" hangingPunct="1"/>
            <a:r>
              <a:rPr lang="en-US" altLang="zh-TW" sz="1400"/>
              <a:t>z: dividend (2k-bit integer)</a:t>
            </a:r>
          </a:p>
          <a:p>
            <a:pPr lvl="1" eaLnBrk="1" hangingPunct="1"/>
            <a:r>
              <a:rPr lang="en-US" altLang="zh-TW" sz="1400"/>
              <a:t>d: divior (k-bit integer)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1400"/>
              <a:t>(to do z/d)</a:t>
            </a:r>
          </a:p>
          <a:p>
            <a:pPr eaLnBrk="1" hangingPunct="1"/>
            <a:r>
              <a:rPr lang="en-US" altLang="zh-TW" sz="1600"/>
              <a:t>Initialization:</a:t>
            </a:r>
          </a:p>
          <a:p>
            <a:pPr eaLnBrk="1" hangingPunct="1"/>
            <a:endParaRPr lang="en-US" altLang="zh-TW" sz="1600"/>
          </a:p>
          <a:p>
            <a:pPr eaLnBrk="1" hangingPunct="1"/>
            <a:endParaRPr lang="en-US" altLang="zh-TW" sz="1600"/>
          </a:p>
          <a:p>
            <a:pPr eaLnBrk="1" hangingPunct="1"/>
            <a:r>
              <a:rPr lang="en-US" altLang="zh-TW" sz="1600"/>
              <a:t>Inductive Step:</a:t>
            </a:r>
          </a:p>
          <a:p>
            <a:pPr eaLnBrk="1" hangingPunct="1"/>
            <a:endParaRPr lang="en-US" altLang="zh-TW" sz="1600"/>
          </a:p>
          <a:p>
            <a:pPr eaLnBrk="1" hangingPunct="1"/>
            <a:endParaRPr lang="en-US" altLang="zh-TW" sz="1600"/>
          </a:p>
          <a:p>
            <a:pPr eaLnBrk="1" hangingPunct="1"/>
            <a:endParaRPr lang="en-US" altLang="zh-TW" sz="1600"/>
          </a:p>
          <a:p>
            <a:pPr eaLnBrk="1" hangingPunct="1"/>
            <a:endParaRPr lang="en-US" altLang="zh-TW" sz="1600"/>
          </a:p>
          <a:p>
            <a:pPr eaLnBrk="1" hangingPunct="1"/>
            <a:endParaRPr lang="en-US" altLang="zh-TW" sz="1600"/>
          </a:p>
          <a:p>
            <a:pPr eaLnBrk="1" hangingPunct="1"/>
            <a:r>
              <a:rPr lang="en-US" altLang="zh-TW" sz="1600"/>
              <a:t>Result: the bit vector (q</a:t>
            </a:r>
            <a:r>
              <a:rPr lang="en-US" altLang="zh-TW" sz="1600" baseline="-25000"/>
              <a:t>-1</a:t>
            </a:r>
            <a:r>
              <a:rPr lang="en-US" altLang="zh-TW" sz="1600"/>
              <a:t>, q</a:t>
            </a:r>
            <a:r>
              <a:rPr lang="en-US" altLang="zh-TW" sz="1600" baseline="-25000"/>
              <a:t>-2</a:t>
            </a:r>
            <a:r>
              <a:rPr lang="en-US" altLang="zh-TW" sz="1600"/>
              <a:t>, ..., q</a:t>
            </a:r>
            <a:r>
              <a:rPr lang="en-US" altLang="zh-TW" sz="1600" baseline="-25000"/>
              <a:t>-k</a:t>
            </a:r>
            <a:r>
              <a:rPr lang="en-US" altLang="zh-TW" sz="1600"/>
              <a:t>) is the quotient and s</a:t>
            </a:r>
            <a:r>
              <a:rPr lang="en-US" altLang="zh-TW" sz="1600" baseline="30000"/>
              <a:t>(k)</a:t>
            </a:r>
            <a:r>
              <a:rPr lang="en-US" altLang="zh-TW" sz="1600"/>
              <a:t> is the remainder</a:t>
            </a:r>
          </a:p>
        </p:txBody>
      </p:sp>
      <p:graphicFrame>
        <p:nvGraphicFramePr>
          <p:cNvPr id="13316" name="Object 4">
            <a:extLst>
              <a:ext uri="{FF2B5EF4-FFF2-40B4-BE49-F238E27FC236}">
                <a16:creationId xmlns:a16="http://schemas.microsoft.com/office/drawing/2014/main" xmlns="" id="{450A5F48-0D88-4076-B926-0C1F42E17C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3505200"/>
          <a:ext cx="144780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方程式" r:id="rId3" imgW="698197" imgH="203112" progId="Equation.3">
                  <p:embed/>
                </p:oleObj>
              </mc:Choice>
              <mc:Fallback>
                <p:oleObj name="方程式" r:id="rId3" imgW="698197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505200"/>
                        <a:ext cx="1447800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5">
            <a:extLst>
              <a:ext uri="{FF2B5EF4-FFF2-40B4-BE49-F238E27FC236}">
                <a16:creationId xmlns:a16="http://schemas.microsoft.com/office/drawing/2014/main" xmlns="" id="{BA54A9B7-1ADA-45E2-8D2C-D0F30CCCE7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28850" y="4343400"/>
          <a:ext cx="20955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name="方程式" r:id="rId5" imgW="1397000" imgH="482600" progId="Equation.3">
                  <p:embed/>
                </p:oleObj>
              </mc:Choice>
              <mc:Fallback>
                <p:oleObj name="方程式" r:id="rId5" imgW="1397000" imgH="482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8850" y="4343400"/>
                        <a:ext cx="20955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6">
            <a:extLst>
              <a:ext uri="{FF2B5EF4-FFF2-40B4-BE49-F238E27FC236}">
                <a16:creationId xmlns:a16="http://schemas.microsoft.com/office/drawing/2014/main" xmlns="" id="{3D84CD66-CFBF-45A7-9651-F62D7EE928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5257800"/>
          <a:ext cx="19050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方程式" r:id="rId7" imgW="1193800" imgH="254000" progId="Equation.3">
                  <p:embed/>
                </p:oleObj>
              </mc:Choice>
              <mc:Fallback>
                <p:oleObj name="方程式" r:id="rId7" imgW="1193800" imgH="254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257800"/>
                        <a:ext cx="19050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xmlns="" id="{C001E706-EA7B-4BD2-95F9-45369793B3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In-class Exercise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xmlns="" id="{CCFAAF5F-E6DB-4AC6-90A2-030A4570F7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Do the division 117/10 with the recurrence relation</a:t>
            </a:r>
          </a:p>
          <a:p>
            <a:pPr lvl="1" eaLnBrk="1" hangingPunct="1"/>
            <a:r>
              <a:rPr lang="en-US" altLang="zh-TW"/>
              <a:t>117 = 0111 0101</a:t>
            </a:r>
          </a:p>
          <a:p>
            <a:pPr lvl="1" eaLnBrk="1" hangingPunct="1"/>
            <a:r>
              <a:rPr lang="en-US" altLang="zh-TW"/>
              <a:t>10 = 1010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xmlns="" id="{FDD2A0A9-94AA-4659-9748-F922047BC4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Example of basic division</a:t>
            </a:r>
          </a:p>
        </p:txBody>
      </p:sp>
      <p:pic>
        <p:nvPicPr>
          <p:cNvPr id="15363" name="Picture 15">
            <a:extLst>
              <a:ext uri="{FF2B5EF4-FFF2-40B4-BE49-F238E27FC236}">
                <a16:creationId xmlns:a16="http://schemas.microsoft.com/office/drawing/2014/main" xmlns="" id="{F3CA9EA8-3FAF-4B17-B2E2-5C27D7FAF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81200"/>
            <a:ext cx="73152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xmlns="" id="{E853A839-F357-4562-9D75-7E5A822BCA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Division recurrence</a:t>
            </a:r>
          </a:p>
        </p:txBody>
      </p:sp>
      <p:sp>
        <p:nvSpPr>
          <p:cNvPr id="16387" name="Text Box 4">
            <a:extLst>
              <a:ext uri="{FF2B5EF4-FFF2-40B4-BE49-F238E27FC236}">
                <a16:creationId xmlns:a16="http://schemas.microsoft.com/office/drawing/2014/main" xmlns="" id="{1FA541B9-DB9F-4E25-A63C-F661633BC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495800"/>
            <a:ext cx="8229600" cy="141763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Division with left shifts</a:t>
            </a:r>
            <a:endParaRPr kumimoji="0" lang="en-US" altLang="zh-TW" sz="2000" i="1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eaLnBrk="1" hangingPunct="1"/>
            <a:endParaRPr kumimoji="0" lang="en-US" altLang="zh-TW" sz="1000" i="1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eaLnBrk="1" hangingPunct="1"/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	   s</a:t>
            </a:r>
            <a:r>
              <a:rPr kumimoji="0" lang="en-US" altLang="zh-TW" sz="2000" baseline="30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(</a:t>
            </a:r>
            <a:r>
              <a:rPr kumimoji="0" lang="en-US" altLang="zh-TW" sz="2000" i="1" baseline="30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j</a:t>
            </a:r>
            <a:r>
              <a:rPr kumimoji="0" lang="en-US" altLang="zh-TW" sz="2000" baseline="30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)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  =	  2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s</a:t>
            </a:r>
            <a:r>
              <a:rPr kumimoji="0" lang="en-US" altLang="zh-TW" sz="2000" baseline="30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(</a:t>
            </a:r>
            <a:r>
              <a:rPr kumimoji="0" lang="en-US" altLang="zh-TW" sz="2000" i="1" baseline="30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j</a:t>
            </a:r>
            <a:r>
              <a:rPr kumimoji="0" lang="en-US" altLang="zh-TW" sz="2000" baseline="30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–1)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–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q</a:t>
            </a:r>
            <a:r>
              <a:rPr kumimoji="0" lang="en-US" altLang="zh-TW" sz="2000" i="1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k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–</a:t>
            </a:r>
            <a:r>
              <a:rPr kumimoji="0" lang="en-US" altLang="zh-TW" sz="2000" i="1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j</a:t>
            </a:r>
            <a:r>
              <a:rPr kumimoji="0" lang="en-US" altLang="zh-TW" sz="8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(2</a:t>
            </a:r>
            <a:r>
              <a:rPr kumimoji="0" lang="en-US" altLang="zh-TW" sz="2000" i="1" baseline="30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k</a:t>
            </a:r>
            <a:r>
              <a:rPr kumimoji="0" lang="en-US" altLang="zh-TW" sz="1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d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)		with  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s</a:t>
            </a:r>
            <a:r>
              <a:rPr kumimoji="0" lang="en-US" altLang="zh-TW" sz="2000" baseline="30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(0) 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=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z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  and</a:t>
            </a:r>
          </a:p>
          <a:p>
            <a:pPr eaLnBrk="1" hangingPunct="1"/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		|</a:t>
            </a:r>
            <a:r>
              <a:rPr kumimoji="0" lang="en-US" altLang="zh-TW" sz="2000">
                <a:solidFill>
                  <a:srgbClr val="00000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–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shift</a:t>
            </a:r>
            <a:r>
              <a:rPr kumimoji="0" lang="en-US" altLang="zh-TW" sz="2000">
                <a:solidFill>
                  <a:srgbClr val="000000"/>
                </a:solidFill>
                <a:latin typeface="Arial Narrow" panose="020B0606020202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–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|				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s</a:t>
            </a:r>
            <a:r>
              <a:rPr kumimoji="0" lang="en-US" altLang="zh-TW" sz="2000" baseline="30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(</a:t>
            </a:r>
            <a:r>
              <a:rPr kumimoji="0" lang="en-US" altLang="zh-TW" sz="2000" i="1" baseline="30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k</a:t>
            </a:r>
            <a:r>
              <a:rPr kumimoji="0" lang="en-US" altLang="zh-TW" sz="2000" baseline="30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) 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= 2</a:t>
            </a:r>
            <a:r>
              <a:rPr kumimoji="0" lang="en-US" altLang="zh-TW" sz="2000" i="1" baseline="30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k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s</a:t>
            </a:r>
            <a:endParaRPr kumimoji="0" lang="en-US" altLang="zh-TW" sz="2000" baseline="3000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eaLnBrk="1" hangingPunct="1">
              <a:lnSpc>
                <a:spcPct val="85000"/>
              </a:lnSpc>
            </a:pP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		|–––</a:t>
            </a:r>
            <a:r>
              <a:rPr kumimoji="0" lang="en-US" altLang="zh-TW" sz="8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subtract</a:t>
            </a:r>
            <a:r>
              <a:rPr kumimoji="0" lang="en-US" altLang="zh-TW" sz="8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–––|</a:t>
            </a:r>
          </a:p>
        </p:txBody>
      </p:sp>
      <p:sp>
        <p:nvSpPr>
          <p:cNvPr id="16388" name="Text Box 5">
            <a:extLst>
              <a:ext uri="{FF2B5EF4-FFF2-40B4-BE49-F238E27FC236}">
                <a16:creationId xmlns:a16="http://schemas.microsoft.com/office/drawing/2014/main" xmlns="" id="{D6522E93-456B-4130-AAE6-524A797EA4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495800"/>
            <a:ext cx="5562600" cy="396875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just" eaLnBrk="1" hangingPunct="1"/>
            <a:r>
              <a:rPr kumimoji="0" lang="en-US" altLang="zh-TW" sz="2000">
                <a:solidFill>
                  <a:schemeClr val="accent2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(There is no corresponding right-shift algorithm)</a:t>
            </a:r>
          </a:p>
        </p:txBody>
      </p:sp>
      <p:sp>
        <p:nvSpPr>
          <p:cNvPr id="16389" name="Line 6">
            <a:extLst>
              <a:ext uri="{FF2B5EF4-FFF2-40B4-BE49-F238E27FC236}">
                <a16:creationId xmlns:a16="http://schemas.microsoft.com/office/drawing/2014/main" xmlns="" id="{D041D49B-DAA8-4C80-B0DD-F9173DB29875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3200400"/>
            <a:ext cx="762000" cy="76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0" name="Text Box 7">
            <a:extLst>
              <a:ext uri="{FF2B5EF4-FFF2-40B4-BE49-F238E27FC236}">
                <a16:creationId xmlns:a16="http://schemas.microsoft.com/office/drawing/2014/main" xmlns="" id="{C08B982A-94DE-4615-90A7-2F7AF277E2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657600"/>
            <a:ext cx="1219200" cy="39687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kumimoji="0" lang="en-US" altLang="zh-TW" sz="2000">
                <a:latin typeface="Arial" panose="020B0604020202020204" pitchFamily="34" charset="0"/>
                <a:ea typeface="新細明體" panose="02020500000000000000" pitchFamily="18" charset="-120"/>
              </a:rPr>
              <a:t>Fig. 13.1</a:t>
            </a:r>
          </a:p>
        </p:txBody>
      </p:sp>
      <p:graphicFrame>
        <p:nvGraphicFramePr>
          <p:cNvPr id="16391" name="Object 8">
            <a:extLst>
              <a:ext uri="{FF2B5EF4-FFF2-40B4-BE49-F238E27FC236}">
                <a16:creationId xmlns:a16="http://schemas.microsoft.com/office/drawing/2014/main" xmlns="" id="{8F4DDC1F-24C9-4F61-9AC5-FEB27011D7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2514600"/>
          <a:ext cx="5029200" cy="188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0" r:id="rId3" imgW="3638550" imgH="1362075" progId="MSDraw.Drawing.8.2">
                  <p:embed/>
                </p:oleObj>
              </mc:Choice>
              <mc:Fallback>
                <p:oleObj r:id="rId3" imgW="3638550" imgH="1362075" progId="MSDraw.Drawing.8.2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514600"/>
                        <a:ext cx="5029200" cy="188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392" name="Group 9">
            <a:extLst>
              <a:ext uri="{FF2B5EF4-FFF2-40B4-BE49-F238E27FC236}">
                <a16:creationId xmlns:a16="http://schemas.microsoft.com/office/drawing/2014/main" xmlns="" id="{64B3CD31-066A-404A-81A2-0351197F396F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2590800"/>
            <a:ext cx="7219950" cy="1509713"/>
            <a:chOff x="1008" y="672"/>
            <a:chExt cx="4548" cy="951"/>
          </a:xfrm>
        </p:grpSpPr>
        <p:sp>
          <p:nvSpPr>
            <p:cNvPr id="16393" name="Oval 10">
              <a:extLst>
                <a:ext uri="{FF2B5EF4-FFF2-40B4-BE49-F238E27FC236}">
                  <a16:creationId xmlns:a16="http://schemas.microsoft.com/office/drawing/2014/main" xmlns="" id="{E53AA7A9-E939-437E-A6D8-C98DE05DA6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846"/>
              <a:ext cx="1248" cy="259"/>
            </a:xfrm>
            <a:prstGeom prst="ellips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grpSp>
          <p:nvGrpSpPr>
            <p:cNvPr id="16394" name="Group 11">
              <a:extLst>
                <a:ext uri="{FF2B5EF4-FFF2-40B4-BE49-F238E27FC236}">
                  <a16:creationId xmlns:a16="http://schemas.microsoft.com/office/drawing/2014/main" xmlns="" id="{D1716E30-62C4-4F52-B746-9B0482A6EE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4" y="672"/>
              <a:ext cx="1812" cy="951"/>
              <a:chOff x="3744" y="672"/>
              <a:chExt cx="1812" cy="951"/>
            </a:xfrm>
          </p:grpSpPr>
          <p:sp>
            <p:nvSpPr>
              <p:cNvPr id="16395" name="Line 12">
                <a:extLst>
                  <a:ext uri="{FF2B5EF4-FFF2-40B4-BE49-F238E27FC236}">
                    <a16:creationId xmlns:a16="http://schemas.microsoft.com/office/drawing/2014/main" xmlns="" id="{08AA80EC-CED4-4FE3-8330-BAB94577CC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816"/>
                <a:ext cx="0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6" name="Line 13">
                <a:extLst>
                  <a:ext uri="{FF2B5EF4-FFF2-40B4-BE49-F238E27FC236}">
                    <a16:creationId xmlns:a16="http://schemas.microsoft.com/office/drawing/2014/main" xmlns="" id="{7E84CC49-C84E-4224-9F3C-35EA4DE186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6" y="816"/>
                <a:ext cx="0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7" name="Rectangle 14">
                <a:extLst>
                  <a:ext uri="{FF2B5EF4-FFF2-40B4-BE49-F238E27FC236}">
                    <a16:creationId xmlns:a16="http://schemas.microsoft.com/office/drawing/2014/main" xmlns="" id="{E83E9FD6-077D-4756-B50E-86E0CB0991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912"/>
                <a:ext cx="1612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6398" name="Line 15">
                <a:extLst>
                  <a:ext uri="{FF2B5EF4-FFF2-40B4-BE49-F238E27FC236}">
                    <a16:creationId xmlns:a16="http://schemas.microsoft.com/office/drawing/2014/main" xmlns="" id="{BBA023F9-B32D-45A5-8F58-788AD77C07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72" y="816"/>
                <a:ext cx="0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9" name="Rectangle 16">
                <a:extLst>
                  <a:ext uri="{FF2B5EF4-FFF2-40B4-BE49-F238E27FC236}">
                    <a16:creationId xmlns:a16="http://schemas.microsoft.com/office/drawing/2014/main" xmlns="" id="{D6AB03A1-AD92-4577-93C9-D0B5AE6C0C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1152"/>
                <a:ext cx="816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6400" name="Text Box 17">
                <a:extLst>
                  <a:ext uri="{FF2B5EF4-FFF2-40B4-BE49-F238E27FC236}">
                    <a16:creationId xmlns:a16="http://schemas.microsoft.com/office/drawing/2014/main" xmlns="" id="{726799F2-4569-4D24-8B12-A67ED9D5D4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2" y="139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kumimoji="0" lang="en-US" altLang="zh-TW" sz="1800" i="1">
                    <a:latin typeface="Arial" panose="020B0604020202020204" pitchFamily="34" charset="0"/>
                    <a:ea typeface="新細明體" panose="02020500000000000000" pitchFamily="18" charset="-120"/>
                  </a:rPr>
                  <a:t>k</a:t>
                </a:r>
                <a:r>
                  <a:rPr kumimoji="0" lang="en-US" altLang="zh-TW" sz="1800">
                    <a:latin typeface="Arial" panose="020B0604020202020204" pitchFamily="34" charset="0"/>
                    <a:ea typeface="新細明體" panose="02020500000000000000" pitchFamily="18" charset="-120"/>
                  </a:rPr>
                  <a:t> bits</a:t>
                </a:r>
              </a:p>
            </p:txBody>
          </p:sp>
          <p:sp>
            <p:nvSpPr>
              <p:cNvPr id="16401" name="Text Box 18">
                <a:extLst>
                  <a:ext uri="{FF2B5EF4-FFF2-40B4-BE49-F238E27FC236}">
                    <a16:creationId xmlns:a16="http://schemas.microsoft.com/office/drawing/2014/main" xmlns="" id="{D14B5C48-99EB-498B-87DF-EC97D29595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48" y="139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kumimoji="0" lang="en-US" altLang="zh-TW" sz="1800" i="1">
                    <a:latin typeface="Arial" panose="020B0604020202020204" pitchFamily="34" charset="0"/>
                    <a:ea typeface="新細明體" panose="02020500000000000000" pitchFamily="18" charset="-120"/>
                  </a:rPr>
                  <a:t>k</a:t>
                </a:r>
                <a:r>
                  <a:rPr kumimoji="0" lang="en-US" altLang="zh-TW" sz="1800">
                    <a:latin typeface="Arial" panose="020B0604020202020204" pitchFamily="34" charset="0"/>
                    <a:ea typeface="新細明體" panose="02020500000000000000" pitchFamily="18" charset="-120"/>
                  </a:rPr>
                  <a:t> bits</a:t>
                </a:r>
              </a:p>
            </p:txBody>
          </p:sp>
          <p:sp>
            <p:nvSpPr>
              <p:cNvPr id="16402" name="Line 19">
                <a:extLst>
                  <a:ext uri="{FF2B5EF4-FFF2-40B4-BE49-F238E27FC236}">
                    <a16:creationId xmlns:a16="http://schemas.microsoft.com/office/drawing/2014/main" xmlns="" id="{9BF776E2-68B6-4B02-88B3-B3CEA72F1D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148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3" name="Line 20">
                <a:extLst>
                  <a:ext uri="{FF2B5EF4-FFF2-40B4-BE49-F238E27FC236}">
                    <a16:creationId xmlns:a16="http://schemas.microsoft.com/office/drawing/2014/main" xmlns="" id="{D20686EF-FC0B-4F77-809D-71A040B454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0" y="148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4" name="Text Box 21">
                <a:extLst>
                  <a:ext uri="{FF2B5EF4-FFF2-40B4-BE49-F238E27FC236}">
                    <a16:creationId xmlns:a16="http://schemas.microsoft.com/office/drawing/2014/main" xmlns="" id="{9FD48A14-8133-40C3-ABDE-F80A38C13E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36" y="672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kumimoji="0" lang="en-US" altLang="zh-TW" sz="1800">
                    <a:latin typeface="Arial" panose="020B0604020202020204" pitchFamily="34" charset="0"/>
                    <a:ea typeface="新細明體" panose="02020500000000000000" pitchFamily="18" charset="-120"/>
                  </a:rPr>
                  <a:t>2</a:t>
                </a:r>
                <a:r>
                  <a:rPr kumimoji="0" lang="en-US" altLang="zh-TW" sz="1800" i="1">
                    <a:latin typeface="Arial" panose="020B0604020202020204" pitchFamily="34" charset="0"/>
                    <a:ea typeface="新細明體" panose="02020500000000000000" pitchFamily="18" charset="-120"/>
                  </a:rPr>
                  <a:t>z</a:t>
                </a:r>
              </a:p>
            </p:txBody>
          </p:sp>
          <p:sp>
            <p:nvSpPr>
              <p:cNvPr id="16405" name="Text Box 22">
                <a:extLst>
                  <a:ext uri="{FF2B5EF4-FFF2-40B4-BE49-F238E27FC236}">
                    <a16:creationId xmlns:a16="http://schemas.microsoft.com/office/drawing/2014/main" xmlns="" id="{2FB4A173-46AA-4096-8AE9-875D21E889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6" y="1104"/>
                <a:ext cx="34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kumimoji="0" lang="en-US" altLang="zh-TW" sz="1800">
                    <a:solidFill>
                      <a:srgbClr val="000000"/>
                    </a:solidFill>
                    <a:latin typeface="Arial" panose="020B0604020202020204" pitchFamily="34" charset="0"/>
                    <a:ea typeface="新細明體" panose="02020500000000000000" pitchFamily="18" charset="-120"/>
                    <a:cs typeface="Arial" panose="020B0604020202020204" pitchFamily="34" charset="0"/>
                  </a:rPr>
                  <a:t>2</a:t>
                </a:r>
                <a:r>
                  <a:rPr kumimoji="0" lang="en-US" altLang="zh-TW" sz="1800" i="1" baseline="30000">
                    <a:solidFill>
                      <a:srgbClr val="000000"/>
                    </a:solidFill>
                    <a:latin typeface="Arial" panose="020B0604020202020204" pitchFamily="34" charset="0"/>
                    <a:ea typeface="新細明體" panose="02020500000000000000" pitchFamily="18" charset="-120"/>
                    <a:cs typeface="Arial" panose="020B0604020202020204" pitchFamily="34" charset="0"/>
                  </a:rPr>
                  <a:t>k</a:t>
                </a:r>
                <a:r>
                  <a:rPr kumimoji="0" lang="en-US" altLang="zh-TW" sz="800" i="1">
                    <a:solidFill>
                      <a:srgbClr val="000000"/>
                    </a:solidFill>
                    <a:latin typeface="Arial" panose="020B0604020202020204" pitchFamily="34" charset="0"/>
                    <a:ea typeface="新細明體" panose="02020500000000000000" pitchFamily="18" charset="-120"/>
                    <a:cs typeface="Arial" panose="020B0604020202020204" pitchFamily="34" charset="0"/>
                  </a:rPr>
                  <a:t> </a:t>
                </a:r>
                <a:r>
                  <a:rPr kumimoji="0" lang="en-US" altLang="zh-TW" sz="1800" i="1">
                    <a:solidFill>
                      <a:srgbClr val="000000"/>
                    </a:solidFill>
                    <a:latin typeface="Arial" panose="020B0604020202020204" pitchFamily="34" charset="0"/>
                    <a:ea typeface="新細明體" panose="02020500000000000000" pitchFamily="18" charset="-120"/>
                    <a:cs typeface="Arial" panose="020B0604020202020204" pitchFamily="34" charset="0"/>
                  </a:rPr>
                  <a:t>d</a:t>
                </a:r>
              </a:p>
            </p:txBody>
          </p:sp>
          <p:sp>
            <p:nvSpPr>
              <p:cNvPr id="16406" name="Text Box 23">
                <a:extLst>
                  <a:ext uri="{FF2B5EF4-FFF2-40B4-BE49-F238E27FC236}">
                    <a16:creationId xmlns:a16="http://schemas.microsoft.com/office/drawing/2014/main" xmlns="" id="{924E4922-258C-4B17-BA36-C4F54739D8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68" y="864"/>
                <a:ext cx="28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kumimoji="0" lang="en-US" altLang="zh-TW">
                    <a:latin typeface="Arial" panose="020B0604020202020204" pitchFamily="34" charset="0"/>
                    <a:ea typeface="新細明體" panose="02020500000000000000" pitchFamily="18" charset="-120"/>
                  </a:rPr>
                  <a:t>0</a:t>
                </a:r>
                <a:endParaRPr kumimoji="0" lang="en-US" altLang="zh-TW" i="1">
                  <a:latin typeface="Arial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16407" name="Line 24">
                <a:extLst>
                  <a:ext uri="{FF2B5EF4-FFF2-40B4-BE49-F238E27FC236}">
                    <a16:creationId xmlns:a16="http://schemas.microsoft.com/office/drawing/2014/main" xmlns="" id="{A76B90DB-E901-4FE4-BED1-16F152BBD3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6" y="148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8" name="Line 25">
                <a:extLst>
                  <a:ext uri="{FF2B5EF4-FFF2-40B4-BE49-F238E27FC236}">
                    <a16:creationId xmlns:a16="http://schemas.microsoft.com/office/drawing/2014/main" xmlns="" id="{89120F5B-3E48-48BB-A4C4-9F368F66CA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4" y="148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xmlns="" id="{B6A14C65-0852-4E2F-BA98-A2D6DCA20A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Difficulty with the recurrence relation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xmlns="" id="{01567FE4-C4E9-49CA-BF35-5DC6B278B7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Needs comparison to determine q</a:t>
            </a:r>
            <a:r>
              <a:rPr lang="en-US" altLang="zh-TW" baseline="-25000"/>
              <a:t>-j</a:t>
            </a:r>
          </a:p>
        </p:txBody>
      </p:sp>
      <p:graphicFrame>
        <p:nvGraphicFramePr>
          <p:cNvPr id="17412" name="Object 4">
            <a:extLst>
              <a:ext uri="{FF2B5EF4-FFF2-40B4-BE49-F238E27FC236}">
                <a16:creationId xmlns:a16="http://schemas.microsoft.com/office/drawing/2014/main" xmlns="" id="{0C3605D6-6C87-43A5-92A2-7021FAF472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2819400"/>
          <a:ext cx="19812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方程式" r:id="rId3" imgW="1320227" imgH="482391" progId="Equation.3">
                  <p:embed/>
                </p:oleObj>
              </mc:Choice>
              <mc:Fallback>
                <p:oleObj name="方程式" r:id="rId3" imgW="1320227" imgH="48239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819400"/>
                        <a:ext cx="19812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5">
            <a:extLst>
              <a:ext uri="{FF2B5EF4-FFF2-40B4-BE49-F238E27FC236}">
                <a16:creationId xmlns:a16="http://schemas.microsoft.com/office/drawing/2014/main" xmlns="" id="{F2A51E0B-4E97-4828-9743-EC6CD5CC35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3733800"/>
          <a:ext cx="19050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name="方程式" r:id="rId5" imgW="1193800" imgH="254000" progId="Equation.3">
                  <p:embed/>
                </p:oleObj>
              </mc:Choice>
              <mc:Fallback>
                <p:oleObj name="方程式" r:id="rId5" imgW="1193800" imgH="254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733800"/>
                        <a:ext cx="19050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>
            <a:extLst>
              <a:ext uri="{FF2B5EF4-FFF2-40B4-BE49-F238E27FC236}">
                <a16:creationId xmlns:a16="http://schemas.microsoft.com/office/drawing/2014/main" xmlns="" id="{EA91C438-C061-45F5-961F-0335BA7D36B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Non-restoring division as recurrence relation</a:t>
            </a:r>
          </a:p>
        </p:txBody>
      </p:sp>
      <p:sp>
        <p:nvSpPr>
          <p:cNvPr id="18435" name="Rectangle 5">
            <a:extLst>
              <a:ext uri="{FF2B5EF4-FFF2-40B4-BE49-F238E27FC236}">
                <a16:creationId xmlns:a16="http://schemas.microsoft.com/office/drawing/2014/main" xmlns="" id="{0C952C2D-A6E9-44B0-9A97-66973795884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xmlns="" id="{2BA036AD-CD2E-421D-B34F-A699515AF2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Key Idea of the derivation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xmlns="" id="{45A504A5-40FA-4A43-8C99-392B653C7A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representing partial products in radix-2 number system with range </a:t>
            </a:r>
            <a:r>
              <a:rPr lang="en-US" altLang="zh-TW">
                <a:solidFill>
                  <a:schemeClr val="hlink"/>
                </a:solidFill>
              </a:rPr>
              <a:t>[-1,1]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xmlns="" id="{4CE0A1EB-6F5A-499D-BF69-D929380D7C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Radix-2 with range [-1,1]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xmlns="" id="{6DE7434E-F7A5-42C8-B09D-409E2390CF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335087"/>
          </a:xfrm>
        </p:spPr>
        <p:txBody>
          <a:bodyPr/>
          <a:lstStyle/>
          <a:p>
            <a:pPr eaLnBrk="1" hangingPunct="1"/>
            <a:r>
              <a:rPr lang="en-US" altLang="zh-TW"/>
              <a:t>Example:</a:t>
            </a:r>
          </a:p>
          <a:p>
            <a:pPr lvl="1" eaLnBrk="1" hangingPunct="1"/>
            <a:r>
              <a:rPr lang="en-US" altLang="zh-TW"/>
              <a:t>(-1, 1, 0, -1, 1, 0) representing</a:t>
            </a:r>
          </a:p>
          <a:p>
            <a:pPr lvl="1" eaLnBrk="1" hangingPunct="1"/>
            <a:endParaRPr lang="en-US" altLang="zh-TW"/>
          </a:p>
        </p:txBody>
      </p:sp>
      <p:graphicFrame>
        <p:nvGraphicFramePr>
          <p:cNvPr id="20484" name="Object 4">
            <a:extLst>
              <a:ext uri="{FF2B5EF4-FFF2-40B4-BE49-F238E27FC236}">
                <a16:creationId xmlns:a16="http://schemas.microsoft.com/office/drawing/2014/main" xmlns="" id="{DEC090C0-20C3-469E-ADE7-961F2290D6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3505200"/>
          <a:ext cx="62261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name="方程式" r:id="rId3" imgW="2933700" imgH="228600" progId="Equation.3">
                  <p:embed/>
                </p:oleObj>
              </mc:Choice>
              <mc:Fallback>
                <p:oleObj name="方程式" r:id="rId3" imgW="29337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505200"/>
                        <a:ext cx="622617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xmlns="" id="{D589FDC9-8DB7-4600-BD4D-12827FF129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The recurrence relation for non-restoring division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xmlns="" id="{3A80022C-0887-4A5A-BA24-4328C203D4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154487"/>
          </a:xfrm>
        </p:spPr>
        <p:txBody>
          <a:bodyPr/>
          <a:lstStyle/>
          <a:p>
            <a:pPr eaLnBrk="1" hangingPunct="1"/>
            <a:r>
              <a:rPr lang="en-US" altLang="zh-TW" sz="1600"/>
              <a:t>Given:</a:t>
            </a:r>
          </a:p>
          <a:p>
            <a:pPr lvl="1" eaLnBrk="1" hangingPunct="1"/>
            <a:r>
              <a:rPr lang="en-US" altLang="zh-TW" sz="1400"/>
              <a:t>z: dividend (2k-bit integer)</a:t>
            </a:r>
          </a:p>
          <a:p>
            <a:pPr lvl="1" eaLnBrk="1" hangingPunct="1"/>
            <a:r>
              <a:rPr lang="en-US" altLang="zh-TW" sz="1400"/>
              <a:t>d: divior (k-bit integer)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1400"/>
              <a:t>(to do z/d)</a:t>
            </a:r>
          </a:p>
          <a:p>
            <a:pPr eaLnBrk="1" hangingPunct="1"/>
            <a:r>
              <a:rPr lang="en-US" altLang="zh-TW" sz="1600"/>
              <a:t>Initialization:</a:t>
            </a:r>
          </a:p>
          <a:p>
            <a:pPr eaLnBrk="1" hangingPunct="1"/>
            <a:endParaRPr lang="en-US" altLang="zh-TW" sz="1600"/>
          </a:p>
          <a:p>
            <a:pPr eaLnBrk="1" hangingPunct="1"/>
            <a:endParaRPr lang="en-US" altLang="zh-TW" sz="1600"/>
          </a:p>
          <a:p>
            <a:pPr eaLnBrk="1" hangingPunct="1"/>
            <a:r>
              <a:rPr lang="en-US" altLang="zh-TW" sz="1600"/>
              <a:t>Inductive Step:</a:t>
            </a:r>
          </a:p>
          <a:p>
            <a:pPr eaLnBrk="1" hangingPunct="1"/>
            <a:endParaRPr lang="en-US" altLang="zh-TW" sz="1600"/>
          </a:p>
          <a:p>
            <a:pPr eaLnBrk="1" hangingPunct="1"/>
            <a:endParaRPr lang="en-US" altLang="zh-TW" sz="1600"/>
          </a:p>
          <a:p>
            <a:pPr eaLnBrk="1" hangingPunct="1"/>
            <a:endParaRPr lang="en-US" altLang="zh-TW" sz="1600"/>
          </a:p>
          <a:p>
            <a:pPr eaLnBrk="1" hangingPunct="1"/>
            <a:endParaRPr lang="en-US" altLang="zh-TW" sz="1600"/>
          </a:p>
          <a:p>
            <a:pPr eaLnBrk="1" hangingPunct="1"/>
            <a:endParaRPr lang="en-US" altLang="zh-TW" sz="1600"/>
          </a:p>
          <a:p>
            <a:pPr eaLnBrk="1" hangingPunct="1"/>
            <a:r>
              <a:rPr lang="en-US" altLang="zh-TW" sz="1600"/>
              <a:t>Result: the bit vector (q</a:t>
            </a:r>
            <a:r>
              <a:rPr lang="en-US" altLang="zh-TW" sz="1600" baseline="-25000"/>
              <a:t>-1</a:t>
            </a:r>
            <a:r>
              <a:rPr lang="en-US" altLang="zh-TW" sz="1600"/>
              <a:t>, q</a:t>
            </a:r>
            <a:r>
              <a:rPr lang="en-US" altLang="zh-TW" sz="1600" baseline="-25000"/>
              <a:t>-2</a:t>
            </a:r>
            <a:r>
              <a:rPr lang="en-US" altLang="zh-TW" sz="1600"/>
              <a:t>, ..., q</a:t>
            </a:r>
            <a:r>
              <a:rPr lang="en-US" altLang="zh-TW" sz="1600" baseline="-25000"/>
              <a:t>-k</a:t>
            </a:r>
            <a:r>
              <a:rPr lang="en-US" altLang="zh-TW" sz="1600"/>
              <a:t>) is the quotient and s</a:t>
            </a:r>
            <a:r>
              <a:rPr lang="en-US" altLang="zh-TW" sz="1600" baseline="30000"/>
              <a:t>(k)</a:t>
            </a:r>
            <a:r>
              <a:rPr lang="en-US" altLang="zh-TW" sz="1600"/>
              <a:t> is the remainder</a:t>
            </a:r>
          </a:p>
        </p:txBody>
      </p:sp>
      <p:graphicFrame>
        <p:nvGraphicFramePr>
          <p:cNvPr id="21508" name="Object 4">
            <a:extLst>
              <a:ext uri="{FF2B5EF4-FFF2-40B4-BE49-F238E27FC236}">
                <a16:creationId xmlns:a16="http://schemas.microsoft.com/office/drawing/2014/main" xmlns="" id="{964DF2C9-A552-4665-94B3-ABCDF6223C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3505200"/>
          <a:ext cx="144780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4" name="方程式" r:id="rId3" imgW="698197" imgH="203112" progId="Equation.3">
                  <p:embed/>
                </p:oleObj>
              </mc:Choice>
              <mc:Fallback>
                <p:oleObj name="方程式" r:id="rId3" imgW="698197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505200"/>
                        <a:ext cx="1447800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5">
            <a:extLst>
              <a:ext uri="{FF2B5EF4-FFF2-40B4-BE49-F238E27FC236}">
                <a16:creationId xmlns:a16="http://schemas.microsoft.com/office/drawing/2014/main" xmlns="" id="{651105B7-8A93-4D05-8685-79561A80C3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38375" y="4343400"/>
          <a:ext cx="207645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5" name="方程式" r:id="rId5" imgW="1384300" imgH="482600" progId="Equation.3">
                  <p:embed/>
                </p:oleObj>
              </mc:Choice>
              <mc:Fallback>
                <p:oleObj name="方程式" r:id="rId5" imgW="1384300" imgH="482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75" y="4343400"/>
                        <a:ext cx="207645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6">
            <a:extLst>
              <a:ext uri="{FF2B5EF4-FFF2-40B4-BE49-F238E27FC236}">
                <a16:creationId xmlns:a16="http://schemas.microsoft.com/office/drawing/2014/main" xmlns="" id="{0E2973BD-3AEF-451A-91DE-47084C9A4A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5257800"/>
          <a:ext cx="19050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6" name="方程式" r:id="rId7" imgW="1193800" imgH="254000" progId="Equation.3">
                  <p:embed/>
                </p:oleObj>
              </mc:Choice>
              <mc:Fallback>
                <p:oleObj name="方程式" r:id="rId7" imgW="1193800" imgH="254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257800"/>
                        <a:ext cx="19050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xmlns="" id="{F3E29FBD-4F2A-49E4-A63D-66D310B09B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Today’s Content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xmlns="" id="{B0F6BBF6-09BF-4A6F-8B9E-DB2A79BDD9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Recap: basic division scheme</a:t>
            </a:r>
          </a:p>
          <a:p>
            <a:pPr eaLnBrk="1" hangingPunct="1"/>
            <a:r>
              <a:rPr lang="en-US" altLang="zh-TW"/>
              <a:t>Strategy to design fast division</a:t>
            </a:r>
          </a:p>
          <a:p>
            <a:pPr lvl="1" eaLnBrk="1" hangingPunct="1"/>
            <a:r>
              <a:rPr lang="en-US" altLang="zh-TW"/>
              <a:t>write as recurrence relation</a:t>
            </a:r>
          </a:p>
          <a:p>
            <a:pPr eaLnBrk="1" hangingPunct="1"/>
            <a:r>
              <a:rPr lang="en-US" altLang="zh-TW"/>
              <a:t>basic division scheme revisited: as recurrence relation</a:t>
            </a:r>
          </a:p>
          <a:p>
            <a:pPr eaLnBrk="1" hangingPunct="1"/>
            <a:r>
              <a:rPr lang="en-US" altLang="zh-TW"/>
              <a:t>non-restoring division: as recurrence relation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xmlns="" id="{FB240684-2D95-48A1-9624-5586AFA72A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In-class Exercise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xmlns="" id="{C734C0DC-9077-4A2F-A22D-FC18B63554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Do the division 117/10 with the recurrence relation</a:t>
            </a:r>
          </a:p>
          <a:p>
            <a:pPr lvl="1" eaLnBrk="1" hangingPunct="1"/>
            <a:r>
              <a:rPr lang="en-US" altLang="zh-TW"/>
              <a:t>117 = 0111 0101</a:t>
            </a:r>
          </a:p>
          <a:p>
            <a:pPr lvl="1" eaLnBrk="1" hangingPunct="1"/>
            <a:r>
              <a:rPr lang="en-US" altLang="zh-TW"/>
              <a:t>10 = 1010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xmlns="" id="{C530F122-A30D-4D03-BBA9-BB82675655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In-Class Exercise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xmlns="" id="{C265DECA-D382-42EE-B4B5-71424B8346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convert the vector to 2’s completement representation</a:t>
            </a:r>
          </a:p>
          <a:p>
            <a:pPr lvl="1" eaLnBrk="1" hangingPunct="1"/>
            <a:r>
              <a:rPr lang="en-US" altLang="zh-TW"/>
              <a:t>(1, 1, -1, 1)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xmlns="" id="{8D0F95EF-3112-466B-891C-8637C056CF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Quotient conversion scheme</a:t>
            </a:r>
          </a:p>
        </p:txBody>
      </p:sp>
      <p:sp>
        <p:nvSpPr>
          <p:cNvPr id="24579" name="Text Box 5">
            <a:extLst>
              <a:ext uri="{FF2B5EF4-FFF2-40B4-BE49-F238E27FC236}">
                <a16:creationId xmlns:a16="http://schemas.microsoft.com/office/drawing/2014/main" xmlns="" id="{D12479BF-9B67-48F2-89FC-85C243C1C1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286000"/>
            <a:ext cx="16748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1      1       -1       1</a:t>
            </a:r>
          </a:p>
        </p:txBody>
      </p:sp>
      <p:grpSp>
        <p:nvGrpSpPr>
          <p:cNvPr id="24580" name="Group 11">
            <a:extLst>
              <a:ext uri="{FF2B5EF4-FFF2-40B4-BE49-F238E27FC236}">
                <a16:creationId xmlns:a16="http://schemas.microsoft.com/office/drawing/2014/main" xmlns="" id="{A031066C-964C-4C81-A290-AFFE76A8898B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3200400"/>
            <a:ext cx="3200400" cy="1143000"/>
            <a:chOff x="1104" y="1776"/>
            <a:chExt cx="2016" cy="720"/>
          </a:xfrm>
        </p:grpSpPr>
        <p:sp>
          <p:nvSpPr>
            <p:cNvPr id="24590" name="Text Box 6">
              <a:extLst>
                <a:ext uri="{FF2B5EF4-FFF2-40B4-BE49-F238E27FC236}">
                  <a16:creationId xmlns:a16="http://schemas.microsoft.com/office/drawing/2014/main" xmlns="" id="{AF5F903D-F994-4F7F-A78E-1D59486871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1824"/>
              <a:ext cx="9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1      1      0       1</a:t>
              </a:r>
            </a:p>
          </p:txBody>
        </p:sp>
        <p:sp>
          <p:nvSpPr>
            <p:cNvPr id="24591" name="Text Box 7">
              <a:extLst>
                <a:ext uri="{FF2B5EF4-FFF2-40B4-BE49-F238E27FC236}">
                  <a16:creationId xmlns:a16="http://schemas.microsoft.com/office/drawing/2014/main" xmlns="" id="{11435365-269E-4B94-96AE-79480A35EA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2112"/>
              <a:ext cx="10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-1     -1     -1       -1</a:t>
              </a:r>
            </a:p>
          </p:txBody>
        </p:sp>
        <p:sp>
          <p:nvSpPr>
            <p:cNvPr id="24592" name="Text Box 8">
              <a:extLst>
                <a:ext uri="{FF2B5EF4-FFF2-40B4-BE49-F238E27FC236}">
                  <a16:creationId xmlns:a16="http://schemas.microsoft.com/office/drawing/2014/main" xmlns="" id="{6F57DB54-FF60-4D18-BA86-A8127B2191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064"/>
              <a:ext cx="2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+)</a:t>
              </a:r>
            </a:p>
          </p:txBody>
        </p:sp>
        <p:sp>
          <p:nvSpPr>
            <p:cNvPr id="24593" name="Line 9">
              <a:extLst>
                <a:ext uri="{FF2B5EF4-FFF2-40B4-BE49-F238E27FC236}">
                  <a16:creationId xmlns:a16="http://schemas.microsoft.com/office/drawing/2014/main" xmlns="" id="{6AA43B87-9379-438F-B8E0-3CE0F4E6E5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352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4" name="AutoShape 10">
              <a:extLst>
                <a:ext uri="{FF2B5EF4-FFF2-40B4-BE49-F238E27FC236}">
                  <a16:creationId xmlns:a16="http://schemas.microsoft.com/office/drawing/2014/main" xmlns="" id="{69356FFE-199B-474B-B747-96BBA5CCA7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776"/>
              <a:ext cx="2016" cy="72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24581" name="AutoShape 12">
            <a:extLst>
              <a:ext uri="{FF2B5EF4-FFF2-40B4-BE49-F238E27FC236}">
                <a16:creationId xmlns:a16="http://schemas.microsoft.com/office/drawing/2014/main" xmlns="" id="{721BD235-97A6-4A88-989D-7DBEAA9D8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743200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grpSp>
        <p:nvGrpSpPr>
          <p:cNvPr id="24582" name="Group 21">
            <a:extLst>
              <a:ext uri="{FF2B5EF4-FFF2-40B4-BE49-F238E27FC236}">
                <a16:creationId xmlns:a16="http://schemas.microsoft.com/office/drawing/2014/main" xmlns="" id="{F492F8D6-EB81-4B9D-96E7-59AB9E433A33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5029200"/>
            <a:ext cx="3200400" cy="1143000"/>
            <a:chOff x="1104" y="3024"/>
            <a:chExt cx="2016" cy="720"/>
          </a:xfrm>
        </p:grpSpPr>
        <p:sp>
          <p:nvSpPr>
            <p:cNvPr id="24584" name="Text Box 14">
              <a:extLst>
                <a:ext uri="{FF2B5EF4-FFF2-40B4-BE49-F238E27FC236}">
                  <a16:creationId xmlns:a16="http://schemas.microsoft.com/office/drawing/2014/main" xmlns="" id="{6E43E07C-6BA9-4DCD-AD02-08B0CF7182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3072"/>
              <a:ext cx="9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1      1      0       1</a:t>
              </a:r>
            </a:p>
          </p:txBody>
        </p:sp>
        <p:sp>
          <p:nvSpPr>
            <p:cNvPr id="24585" name="Text Box 16">
              <a:extLst>
                <a:ext uri="{FF2B5EF4-FFF2-40B4-BE49-F238E27FC236}">
                  <a16:creationId xmlns:a16="http://schemas.microsoft.com/office/drawing/2014/main" xmlns="" id="{85748A46-947D-4CA7-A116-FBEED6CE87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3312"/>
              <a:ext cx="2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+)</a:t>
              </a:r>
            </a:p>
          </p:txBody>
        </p:sp>
        <p:sp>
          <p:nvSpPr>
            <p:cNvPr id="24586" name="Line 17">
              <a:extLst>
                <a:ext uri="{FF2B5EF4-FFF2-40B4-BE49-F238E27FC236}">
                  <a16:creationId xmlns:a16="http://schemas.microsoft.com/office/drawing/2014/main" xmlns="" id="{BA99B61E-1E0B-42FE-980B-766BBCA9A3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3600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87" name="AutoShape 18">
              <a:extLst>
                <a:ext uri="{FF2B5EF4-FFF2-40B4-BE49-F238E27FC236}">
                  <a16:creationId xmlns:a16="http://schemas.microsoft.com/office/drawing/2014/main" xmlns="" id="{A6A67A61-1498-46FB-BB14-E9CF257EB1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024"/>
              <a:ext cx="2016" cy="72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4588" name="Text Box 19">
              <a:extLst>
                <a:ext uri="{FF2B5EF4-FFF2-40B4-BE49-F238E27FC236}">
                  <a16:creationId xmlns:a16="http://schemas.microsoft.com/office/drawing/2014/main" xmlns="" id="{92E5F6A8-17E9-450B-BACE-2EFC61812A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3312"/>
              <a:ext cx="2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-1</a:t>
              </a:r>
            </a:p>
          </p:txBody>
        </p:sp>
        <p:sp>
          <p:nvSpPr>
            <p:cNvPr id="24589" name="Text Box 20">
              <a:extLst>
                <a:ext uri="{FF2B5EF4-FFF2-40B4-BE49-F238E27FC236}">
                  <a16:creationId xmlns:a16="http://schemas.microsoft.com/office/drawing/2014/main" xmlns="" id="{4FC99B95-9E61-4D15-A821-8BB6CFB5A9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3312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</a:t>
              </a:r>
            </a:p>
          </p:txBody>
        </p:sp>
      </p:grpSp>
      <p:sp>
        <p:nvSpPr>
          <p:cNvPr id="24583" name="AutoShape 22">
            <a:extLst>
              <a:ext uri="{FF2B5EF4-FFF2-40B4-BE49-F238E27FC236}">
                <a16:creationId xmlns:a16="http://schemas.microsoft.com/office/drawing/2014/main" xmlns="" id="{A210685D-0AFF-4598-8DCB-BE78FB481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572000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xmlns="" id="{18B4CA37-B866-4694-9703-688E3DD6E6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Quotient conversion scheme</a:t>
            </a:r>
          </a:p>
        </p:txBody>
      </p:sp>
      <p:sp>
        <p:nvSpPr>
          <p:cNvPr id="25603" name="Text Box 3">
            <a:extLst>
              <a:ext uri="{FF2B5EF4-FFF2-40B4-BE49-F238E27FC236}">
                <a16:creationId xmlns:a16="http://schemas.microsoft.com/office/drawing/2014/main" xmlns="" id="{BF253B01-48D2-445D-ADF1-7093DB550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286000"/>
            <a:ext cx="16748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1      1       -1       1</a:t>
            </a:r>
          </a:p>
        </p:txBody>
      </p:sp>
      <p:grpSp>
        <p:nvGrpSpPr>
          <p:cNvPr id="25604" name="Group 4">
            <a:extLst>
              <a:ext uri="{FF2B5EF4-FFF2-40B4-BE49-F238E27FC236}">
                <a16:creationId xmlns:a16="http://schemas.microsoft.com/office/drawing/2014/main" xmlns="" id="{623E9D90-136D-4199-8EA1-68ABB85BE79A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3200400"/>
            <a:ext cx="3200400" cy="1143000"/>
            <a:chOff x="1104" y="1776"/>
            <a:chExt cx="2016" cy="720"/>
          </a:xfrm>
        </p:grpSpPr>
        <p:sp>
          <p:nvSpPr>
            <p:cNvPr id="25616" name="Text Box 5">
              <a:extLst>
                <a:ext uri="{FF2B5EF4-FFF2-40B4-BE49-F238E27FC236}">
                  <a16:creationId xmlns:a16="http://schemas.microsoft.com/office/drawing/2014/main" xmlns="" id="{5E88D0A8-9BD2-40E7-86E6-C6768AA178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1824"/>
              <a:ext cx="9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1      1      0       1</a:t>
              </a:r>
            </a:p>
          </p:txBody>
        </p:sp>
        <p:sp>
          <p:nvSpPr>
            <p:cNvPr id="25617" name="Text Box 6">
              <a:extLst>
                <a:ext uri="{FF2B5EF4-FFF2-40B4-BE49-F238E27FC236}">
                  <a16:creationId xmlns:a16="http://schemas.microsoft.com/office/drawing/2014/main" xmlns="" id="{C93D221F-420F-44A7-8D03-8C0291C890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2112"/>
              <a:ext cx="10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-1     -1     -1       -1</a:t>
              </a:r>
            </a:p>
          </p:txBody>
        </p:sp>
        <p:sp>
          <p:nvSpPr>
            <p:cNvPr id="25618" name="Text Box 7">
              <a:extLst>
                <a:ext uri="{FF2B5EF4-FFF2-40B4-BE49-F238E27FC236}">
                  <a16:creationId xmlns:a16="http://schemas.microsoft.com/office/drawing/2014/main" xmlns="" id="{B15351CD-9607-49F9-93EE-9F68081286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064"/>
              <a:ext cx="2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+)</a:t>
              </a:r>
            </a:p>
          </p:txBody>
        </p:sp>
        <p:sp>
          <p:nvSpPr>
            <p:cNvPr id="25619" name="Line 8">
              <a:extLst>
                <a:ext uri="{FF2B5EF4-FFF2-40B4-BE49-F238E27FC236}">
                  <a16:creationId xmlns:a16="http://schemas.microsoft.com/office/drawing/2014/main" xmlns="" id="{8CC99496-193C-43D2-821B-DE2E2C2D70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352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0" name="AutoShape 9">
              <a:extLst>
                <a:ext uri="{FF2B5EF4-FFF2-40B4-BE49-F238E27FC236}">
                  <a16:creationId xmlns:a16="http://schemas.microsoft.com/office/drawing/2014/main" xmlns="" id="{EF5DD850-CDC9-419A-86BA-172E0D1878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776"/>
              <a:ext cx="2016" cy="72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25605" name="AutoShape 10">
            <a:extLst>
              <a:ext uri="{FF2B5EF4-FFF2-40B4-BE49-F238E27FC236}">
                <a16:creationId xmlns:a16="http://schemas.microsoft.com/office/drawing/2014/main" xmlns="" id="{05560546-B387-4B14-83A9-6751533B9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743200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grpSp>
        <p:nvGrpSpPr>
          <p:cNvPr id="25606" name="Group 11">
            <a:extLst>
              <a:ext uri="{FF2B5EF4-FFF2-40B4-BE49-F238E27FC236}">
                <a16:creationId xmlns:a16="http://schemas.microsoft.com/office/drawing/2014/main" xmlns="" id="{5B851098-AEAA-4F86-9186-5EA0F70251FD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5029200"/>
            <a:ext cx="3200400" cy="1143000"/>
            <a:chOff x="1104" y="3024"/>
            <a:chExt cx="2016" cy="720"/>
          </a:xfrm>
        </p:grpSpPr>
        <p:sp>
          <p:nvSpPr>
            <p:cNvPr id="25610" name="Text Box 12">
              <a:extLst>
                <a:ext uri="{FF2B5EF4-FFF2-40B4-BE49-F238E27FC236}">
                  <a16:creationId xmlns:a16="http://schemas.microsoft.com/office/drawing/2014/main" xmlns="" id="{B4F66E79-0412-4F4E-AA55-D121DBD0D3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3072"/>
              <a:ext cx="9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1      1      0       1</a:t>
              </a:r>
            </a:p>
          </p:txBody>
        </p:sp>
        <p:sp>
          <p:nvSpPr>
            <p:cNvPr id="25611" name="Text Box 13">
              <a:extLst>
                <a:ext uri="{FF2B5EF4-FFF2-40B4-BE49-F238E27FC236}">
                  <a16:creationId xmlns:a16="http://schemas.microsoft.com/office/drawing/2014/main" xmlns="" id="{620859DB-FC74-439C-BCA9-4B766C48A1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3312"/>
              <a:ext cx="2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+)</a:t>
              </a:r>
            </a:p>
          </p:txBody>
        </p:sp>
        <p:sp>
          <p:nvSpPr>
            <p:cNvPr id="25612" name="Line 14">
              <a:extLst>
                <a:ext uri="{FF2B5EF4-FFF2-40B4-BE49-F238E27FC236}">
                  <a16:creationId xmlns:a16="http://schemas.microsoft.com/office/drawing/2014/main" xmlns="" id="{64A04164-B695-459F-B83B-E9E4824F98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3600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3" name="AutoShape 15">
              <a:extLst>
                <a:ext uri="{FF2B5EF4-FFF2-40B4-BE49-F238E27FC236}">
                  <a16:creationId xmlns:a16="http://schemas.microsoft.com/office/drawing/2014/main" xmlns="" id="{855B3F17-8501-4C18-9009-78CC54FD1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024"/>
              <a:ext cx="2016" cy="72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5614" name="Text Box 16">
              <a:extLst>
                <a:ext uri="{FF2B5EF4-FFF2-40B4-BE49-F238E27FC236}">
                  <a16:creationId xmlns:a16="http://schemas.microsoft.com/office/drawing/2014/main" xmlns="" id="{7960B0B1-D8C2-4852-89E4-38CB3522F4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3312"/>
              <a:ext cx="2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-1</a:t>
              </a:r>
            </a:p>
          </p:txBody>
        </p:sp>
        <p:sp>
          <p:nvSpPr>
            <p:cNvPr id="25615" name="Text Box 17">
              <a:extLst>
                <a:ext uri="{FF2B5EF4-FFF2-40B4-BE49-F238E27FC236}">
                  <a16:creationId xmlns:a16="http://schemas.microsoft.com/office/drawing/2014/main" xmlns="" id="{2C0177F2-FEB3-45DB-917C-0836DA68AE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3312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</a:t>
              </a:r>
            </a:p>
          </p:txBody>
        </p:sp>
      </p:grpSp>
      <p:sp>
        <p:nvSpPr>
          <p:cNvPr id="25607" name="AutoShape 18">
            <a:extLst>
              <a:ext uri="{FF2B5EF4-FFF2-40B4-BE49-F238E27FC236}">
                <a16:creationId xmlns:a16="http://schemas.microsoft.com/office/drawing/2014/main" xmlns="" id="{D9BB7289-4648-48C1-A046-97A59ED61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572000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5608" name="Line 19">
            <a:extLst>
              <a:ext uri="{FF2B5EF4-FFF2-40B4-BE49-F238E27FC236}">
                <a16:creationId xmlns:a16="http://schemas.microsoft.com/office/drawing/2014/main" xmlns="" id="{D18AED2A-B652-4A97-8C45-BAA4B41CB6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7000" y="2667000"/>
            <a:ext cx="381000" cy="609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9" name="Line 20">
            <a:extLst>
              <a:ext uri="{FF2B5EF4-FFF2-40B4-BE49-F238E27FC236}">
                <a16:creationId xmlns:a16="http://schemas.microsoft.com/office/drawing/2014/main" xmlns="" id="{0163BFE5-106E-4121-A83B-33CDCEFCA5E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3581400"/>
            <a:ext cx="228600" cy="228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xmlns="" id="{4069CD0E-2B48-4B13-9C61-2F108DBC92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Quotient conversion scheme</a:t>
            </a:r>
          </a:p>
        </p:txBody>
      </p:sp>
      <p:sp>
        <p:nvSpPr>
          <p:cNvPr id="26627" name="Text Box 3">
            <a:extLst>
              <a:ext uri="{FF2B5EF4-FFF2-40B4-BE49-F238E27FC236}">
                <a16:creationId xmlns:a16="http://schemas.microsoft.com/office/drawing/2014/main" xmlns="" id="{A614B90D-A55D-428E-9511-5AAA52757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286000"/>
            <a:ext cx="16748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1      1       -1       1</a:t>
            </a:r>
          </a:p>
        </p:txBody>
      </p:sp>
      <p:grpSp>
        <p:nvGrpSpPr>
          <p:cNvPr id="26628" name="Group 4">
            <a:extLst>
              <a:ext uri="{FF2B5EF4-FFF2-40B4-BE49-F238E27FC236}">
                <a16:creationId xmlns:a16="http://schemas.microsoft.com/office/drawing/2014/main" xmlns="" id="{92C75743-347B-4FF2-8F1F-8C9ED88757F3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3200400"/>
            <a:ext cx="3200400" cy="1143000"/>
            <a:chOff x="1104" y="1776"/>
            <a:chExt cx="2016" cy="720"/>
          </a:xfrm>
        </p:grpSpPr>
        <p:sp>
          <p:nvSpPr>
            <p:cNvPr id="26640" name="Text Box 5">
              <a:extLst>
                <a:ext uri="{FF2B5EF4-FFF2-40B4-BE49-F238E27FC236}">
                  <a16:creationId xmlns:a16="http://schemas.microsoft.com/office/drawing/2014/main" xmlns="" id="{83D9FCE5-5791-41C5-937D-44DFF5E06A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1824"/>
              <a:ext cx="9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1      1      0       1</a:t>
              </a:r>
            </a:p>
          </p:txBody>
        </p:sp>
        <p:sp>
          <p:nvSpPr>
            <p:cNvPr id="26641" name="Text Box 6">
              <a:extLst>
                <a:ext uri="{FF2B5EF4-FFF2-40B4-BE49-F238E27FC236}">
                  <a16:creationId xmlns:a16="http://schemas.microsoft.com/office/drawing/2014/main" xmlns="" id="{16361466-C697-4196-8210-2EB071D2F0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2112"/>
              <a:ext cx="10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-1     -1     -1       -1</a:t>
              </a:r>
            </a:p>
          </p:txBody>
        </p:sp>
        <p:sp>
          <p:nvSpPr>
            <p:cNvPr id="26642" name="Text Box 7">
              <a:extLst>
                <a:ext uri="{FF2B5EF4-FFF2-40B4-BE49-F238E27FC236}">
                  <a16:creationId xmlns:a16="http://schemas.microsoft.com/office/drawing/2014/main" xmlns="" id="{34884E3D-E1E6-4DA3-B888-399F44AF22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064"/>
              <a:ext cx="2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+)</a:t>
              </a:r>
            </a:p>
          </p:txBody>
        </p:sp>
        <p:sp>
          <p:nvSpPr>
            <p:cNvPr id="26643" name="Line 8">
              <a:extLst>
                <a:ext uri="{FF2B5EF4-FFF2-40B4-BE49-F238E27FC236}">
                  <a16:creationId xmlns:a16="http://schemas.microsoft.com/office/drawing/2014/main" xmlns="" id="{834E8E17-6276-4655-AD83-9F3370120A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352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4" name="AutoShape 9">
              <a:extLst>
                <a:ext uri="{FF2B5EF4-FFF2-40B4-BE49-F238E27FC236}">
                  <a16:creationId xmlns:a16="http://schemas.microsoft.com/office/drawing/2014/main" xmlns="" id="{9A9C2E73-5492-4A6E-9817-1CA97FF86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776"/>
              <a:ext cx="2016" cy="72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26629" name="AutoShape 10">
            <a:extLst>
              <a:ext uri="{FF2B5EF4-FFF2-40B4-BE49-F238E27FC236}">
                <a16:creationId xmlns:a16="http://schemas.microsoft.com/office/drawing/2014/main" xmlns="" id="{B1BA2DFD-925B-4A01-B9AF-F8403E5CE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743200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grpSp>
        <p:nvGrpSpPr>
          <p:cNvPr id="26630" name="Group 11">
            <a:extLst>
              <a:ext uri="{FF2B5EF4-FFF2-40B4-BE49-F238E27FC236}">
                <a16:creationId xmlns:a16="http://schemas.microsoft.com/office/drawing/2014/main" xmlns="" id="{D5BFFF73-7BBF-42A3-9B58-27A489392D20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5029200"/>
            <a:ext cx="3200400" cy="1143000"/>
            <a:chOff x="1104" y="3024"/>
            <a:chExt cx="2016" cy="720"/>
          </a:xfrm>
        </p:grpSpPr>
        <p:sp>
          <p:nvSpPr>
            <p:cNvPr id="26634" name="Text Box 12">
              <a:extLst>
                <a:ext uri="{FF2B5EF4-FFF2-40B4-BE49-F238E27FC236}">
                  <a16:creationId xmlns:a16="http://schemas.microsoft.com/office/drawing/2014/main" xmlns="" id="{4BCC66B7-5EBF-40EA-A725-4B0EE1316F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3072"/>
              <a:ext cx="9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1      1      0       1</a:t>
              </a:r>
            </a:p>
          </p:txBody>
        </p:sp>
        <p:sp>
          <p:nvSpPr>
            <p:cNvPr id="26635" name="Text Box 13">
              <a:extLst>
                <a:ext uri="{FF2B5EF4-FFF2-40B4-BE49-F238E27FC236}">
                  <a16:creationId xmlns:a16="http://schemas.microsoft.com/office/drawing/2014/main" xmlns="" id="{4C890E09-5756-4214-9584-46541B8D07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3312"/>
              <a:ext cx="2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+)</a:t>
              </a:r>
            </a:p>
          </p:txBody>
        </p:sp>
        <p:sp>
          <p:nvSpPr>
            <p:cNvPr id="26636" name="Line 14">
              <a:extLst>
                <a:ext uri="{FF2B5EF4-FFF2-40B4-BE49-F238E27FC236}">
                  <a16:creationId xmlns:a16="http://schemas.microsoft.com/office/drawing/2014/main" xmlns="" id="{419EF1E6-0F46-45ED-ACC8-8717B420CE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3600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7" name="AutoShape 15">
              <a:extLst>
                <a:ext uri="{FF2B5EF4-FFF2-40B4-BE49-F238E27FC236}">
                  <a16:creationId xmlns:a16="http://schemas.microsoft.com/office/drawing/2014/main" xmlns="" id="{D9EE3824-16B6-4BEB-9269-006F88713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024"/>
              <a:ext cx="2016" cy="72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6638" name="Text Box 16">
              <a:extLst>
                <a:ext uri="{FF2B5EF4-FFF2-40B4-BE49-F238E27FC236}">
                  <a16:creationId xmlns:a16="http://schemas.microsoft.com/office/drawing/2014/main" xmlns="" id="{5B315649-9E44-4545-99B6-E412F8CE3F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3312"/>
              <a:ext cx="2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-1</a:t>
              </a:r>
            </a:p>
          </p:txBody>
        </p:sp>
        <p:sp>
          <p:nvSpPr>
            <p:cNvPr id="26639" name="Text Box 17">
              <a:extLst>
                <a:ext uri="{FF2B5EF4-FFF2-40B4-BE49-F238E27FC236}">
                  <a16:creationId xmlns:a16="http://schemas.microsoft.com/office/drawing/2014/main" xmlns="" id="{9E4D0957-7DBF-4EA1-8790-91050FC53D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3312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</a:t>
              </a:r>
            </a:p>
          </p:txBody>
        </p:sp>
      </p:grpSp>
      <p:sp>
        <p:nvSpPr>
          <p:cNvPr id="26631" name="AutoShape 18">
            <a:extLst>
              <a:ext uri="{FF2B5EF4-FFF2-40B4-BE49-F238E27FC236}">
                <a16:creationId xmlns:a16="http://schemas.microsoft.com/office/drawing/2014/main" xmlns="" id="{B6536742-3F93-4F5A-8A16-36E8F07E0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572000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6632" name="Line 19">
            <a:extLst>
              <a:ext uri="{FF2B5EF4-FFF2-40B4-BE49-F238E27FC236}">
                <a16:creationId xmlns:a16="http://schemas.microsoft.com/office/drawing/2014/main" xmlns="" id="{F47EC02B-D98D-43AD-B974-BEA5C3E051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2667000"/>
            <a:ext cx="381000" cy="609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3" name="Line 20">
            <a:extLst>
              <a:ext uri="{FF2B5EF4-FFF2-40B4-BE49-F238E27FC236}">
                <a16:creationId xmlns:a16="http://schemas.microsoft.com/office/drawing/2014/main" xmlns="" id="{D80CD12F-A5BC-498A-AD9A-CBACE728BF4C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3581400"/>
            <a:ext cx="228600" cy="228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xmlns="" id="{A408DB92-CCC1-4F06-9727-DB0D5A1013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Question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xmlns="" id="{9168AF96-2678-45EC-AA2D-98CB3B357A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How to implement non-restoring division?</a:t>
            </a:r>
          </a:p>
          <a:p>
            <a:pPr lvl="1" eaLnBrk="1" hangingPunct="1"/>
            <a:r>
              <a:rPr lang="en-US" altLang="zh-TW"/>
              <a:t>no -1</a:t>
            </a:r>
          </a:p>
          <a:p>
            <a:pPr lvl="1" eaLnBrk="1" hangingPunct="1"/>
            <a:endParaRPr lang="en-US" altLang="zh-TW"/>
          </a:p>
          <a:p>
            <a:pPr eaLnBrk="1" hangingPunct="1"/>
            <a:r>
              <a:rPr lang="en-US" altLang="zh-TW"/>
              <a:t>The rule to set quotient digit:</a:t>
            </a:r>
          </a:p>
          <a:p>
            <a:pPr eaLnBrk="1" hangingPunct="1"/>
            <a:endParaRPr lang="en-US" altLang="zh-TW"/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correct the quotient at final</a:t>
            </a:r>
          </a:p>
        </p:txBody>
      </p:sp>
      <p:graphicFrame>
        <p:nvGraphicFramePr>
          <p:cNvPr id="27652" name="Object 4">
            <a:extLst>
              <a:ext uri="{FF2B5EF4-FFF2-40B4-BE49-F238E27FC236}">
                <a16:creationId xmlns:a16="http://schemas.microsoft.com/office/drawing/2014/main" xmlns="" id="{E4BF2589-2296-47B0-874A-F9CC18B012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0275" y="4419600"/>
          <a:ext cx="238125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4" name="方程式" r:id="rId3" imgW="1231366" imgH="482391" progId="Equation.3">
                  <p:embed/>
                </p:oleObj>
              </mc:Choice>
              <mc:Fallback>
                <p:oleObj name="方程式" r:id="rId3" imgW="1231366" imgH="48239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0275" y="4419600"/>
                        <a:ext cx="2381250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xmlns="" id="{97600FF0-512D-4379-AD8C-7C646CBEDF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In-Class Exercise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xmlns="" id="{1EE97627-422D-4D1C-BAD2-B830A411B1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perform 117/10 in the implementation scheme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>
            <a:extLst>
              <a:ext uri="{FF2B5EF4-FFF2-40B4-BE49-F238E27FC236}">
                <a16:creationId xmlns:a16="http://schemas.microsoft.com/office/drawing/2014/main" xmlns="" id="{A70CECD9-1822-46DC-BA92-51171EDB458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Recap: basic division scheme</a:t>
            </a:r>
          </a:p>
        </p:txBody>
      </p:sp>
      <p:sp>
        <p:nvSpPr>
          <p:cNvPr id="5123" name="Rectangle 5">
            <a:extLst>
              <a:ext uri="{FF2B5EF4-FFF2-40B4-BE49-F238E27FC236}">
                <a16:creationId xmlns:a16="http://schemas.microsoft.com/office/drawing/2014/main" xmlns="" id="{D43DF08A-EA9A-45EB-93DF-A8083186083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xmlns="" id="{E7CB1A80-7222-4D75-9FE0-DF43C21799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How the hardware performs division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xmlns="" id="{55EBF1FC-EF56-493D-BCD8-C25E79175E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Again, the method you learned in elementary school, but in </a:t>
            </a:r>
            <a:r>
              <a:rPr lang="en-US" altLang="zh-TW">
                <a:solidFill>
                  <a:schemeClr val="hlink"/>
                </a:solidFill>
              </a:rPr>
              <a:t>binary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Example: 117/10</a:t>
            </a:r>
          </a:p>
          <a:p>
            <a:pPr lvl="1" eaLnBrk="1" hangingPunct="1"/>
            <a:r>
              <a:rPr lang="en-US" altLang="zh-TW"/>
              <a:t>117 = 0111 0101</a:t>
            </a:r>
          </a:p>
          <a:p>
            <a:pPr lvl="1" eaLnBrk="1" hangingPunct="1"/>
            <a:r>
              <a:rPr lang="en-US" altLang="zh-TW"/>
              <a:t>10 = 1010</a:t>
            </a:r>
          </a:p>
          <a:p>
            <a:pPr lvl="1" eaLnBrk="1" hangingPunct="1"/>
            <a:endParaRPr lang="en-US" altLang="zh-TW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xmlns="" id="{68CB3110-38DB-4BCD-B912-8CE481011B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Basic division scheme</a:t>
            </a:r>
          </a:p>
        </p:txBody>
      </p:sp>
      <p:sp>
        <p:nvSpPr>
          <p:cNvPr id="7171" name="Text Box 4">
            <a:extLst>
              <a:ext uri="{FF2B5EF4-FFF2-40B4-BE49-F238E27FC236}">
                <a16:creationId xmlns:a16="http://schemas.microsoft.com/office/drawing/2014/main" xmlns="" id="{659BD762-92D7-4290-9F34-AE6B7CFF20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812925"/>
            <a:ext cx="8077200" cy="21653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just" eaLnBrk="1" hangingPunct="1"/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Notation for our discussion of division algorithms:</a:t>
            </a:r>
          </a:p>
          <a:p>
            <a:pPr algn="just" eaLnBrk="1" hangingPunct="1"/>
            <a:endParaRPr kumimoji="0" lang="en-US" altLang="zh-TW" sz="80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just" eaLnBrk="1" hangingPunct="1"/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	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z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	Dividend 		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z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2</a:t>
            </a:r>
            <a:r>
              <a:rPr kumimoji="0" lang="en-US" altLang="zh-TW" sz="2000" i="1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k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–1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z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2</a:t>
            </a:r>
            <a:r>
              <a:rPr kumimoji="0" lang="en-US" altLang="zh-TW" sz="2000" i="1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k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–2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kumimoji="0" lang="en-US" altLang="zh-TW" sz="1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.    .    . </a:t>
            </a:r>
            <a:r>
              <a:rPr kumimoji="0" lang="en-US" altLang="zh-TW" sz="1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</a:t>
            </a:r>
            <a:r>
              <a:rPr kumimoji="0" lang="en-US" altLang="zh-TW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z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3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z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2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z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1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z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0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</a:p>
          <a:p>
            <a:pPr algn="just" eaLnBrk="1" hangingPunct="1"/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	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d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	Divisor				      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d</a:t>
            </a:r>
            <a:r>
              <a:rPr kumimoji="0" lang="en-US" altLang="zh-TW" sz="2000" i="1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k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–1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d</a:t>
            </a:r>
            <a:r>
              <a:rPr kumimoji="0" lang="en-US" altLang="zh-TW" sz="2000" i="1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k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–2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. . .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d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1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d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0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</a:t>
            </a:r>
          </a:p>
          <a:p>
            <a:pPr algn="just" eaLnBrk="1" hangingPunct="1"/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	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q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	Quotient			      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q</a:t>
            </a:r>
            <a:r>
              <a:rPr kumimoji="0" lang="en-US" altLang="zh-TW" sz="2000" i="1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k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–1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q</a:t>
            </a:r>
            <a:r>
              <a:rPr kumimoji="0" lang="en-US" altLang="zh-TW" sz="2000" i="1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k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–2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. . .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q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1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q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0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</a:t>
            </a:r>
          </a:p>
          <a:p>
            <a:pPr algn="just" eaLnBrk="1" hangingPunct="1"/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	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s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	Remainder,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z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– (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d</a:t>
            </a:r>
            <a:r>
              <a:rPr kumimoji="0" lang="en-US" altLang="zh-TW" sz="12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kumimoji="0" lang="en-US" altLang="zh-TW" sz="120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q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)		      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s</a:t>
            </a:r>
            <a:r>
              <a:rPr kumimoji="0" lang="en-US" altLang="zh-TW" sz="2000" i="1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k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–1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s</a:t>
            </a:r>
            <a:r>
              <a:rPr kumimoji="0" lang="en-US" altLang="zh-TW" sz="2000" i="1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k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–2</a:t>
            </a:r>
            <a:r>
              <a:rPr kumimoji="0" lang="en-US" altLang="zh-TW" sz="8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. . . 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s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1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s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0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</a:p>
          <a:p>
            <a:pPr algn="just" eaLnBrk="1" hangingPunct="1"/>
            <a:endParaRPr kumimoji="0" lang="en-US" altLang="zh-TW" sz="80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just" eaLnBrk="1" hangingPunct="1"/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Initially, we assume unsigned operands</a:t>
            </a:r>
          </a:p>
        </p:txBody>
      </p:sp>
      <p:sp>
        <p:nvSpPr>
          <p:cNvPr id="7172" name="Text Box 5">
            <a:extLst>
              <a:ext uri="{FF2B5EF4-FFF2-40B4-BE49-F238E27FC236}">
                <a16:creationId xmlns:a16="http://schemas.microsoft.com/office/drawing/2014/main" xmlns="" id="{871D067C-9412-44DB-8B6C-4D8921B33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461125"/>
            <a:ext cx="8229600" cy="39687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kumimoji="0" lang="en-US" altLang="zh-TW" sz="2000">
                <a:latin typeface="Arial" panose="020B0604020202020204" pitchFamily="34" charset="0"/>
                <a:ea typeface="新細明體" panose="02020500000000000000" pitchFamily="18" charset="-120"/>
              </a:rPr>
              <a:t>Fig. 13.1   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Division of an 8-bit number by a 4-bit number in dot notation.</a:t>
            </a:r>
            <a:r>
              <a:rPr kumimoji="0" lang="en-US" altLang="zh-TW" sz="2000">
                <a:latin typeface="Arial" panose="020B0604020202020204" pitchFamily="34" charset="0"/>
                <a:ea typeface="新細明體" panose="02020500000000000000" pitchFamily="18" charset="-120"/>
              </a:rPr>
              <a:t> </a:t>
            </a:r>
          </a:p>
        </p:txBody>
      </p:sp>
      <p:graphicFrame>
        <p:nvGraphicFramePr>
          <p:cNvPr id="7173" name="Object 6">
            <a:extLst>
              <a:ext uri="{FF2B5EF4-FFF2-40B4-BE49-F238E27FC236}">
                <a16:creationId xmlns:a16="http://schemas.microsoft.com/office/drawing/2014/main" xmlns="" id="{604E30C5-24DD-4CD2-AEE9-CCC326C8F8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4022725"/>
          <a:ext cx="6934200" cy="2595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r:id="rId3" imgW="3638550" imgH="1362075" progId="MSDraw.Drawing.8.2">
                  <p:embed/>
                </p:oleObj>
              </mc:Choice>
              <mc:Fallback>
                <p:oleObj r:id="rId3" imgW="3638550" imgH="1362075" progId="MSDraw.Drawing.8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022725"/>
                        <a:ext cx="6934200" cy="2595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>
            <a:extLst>
              <a:ext uri="{FF2B5EF4-FFF2-40B4-BE49-F238E27FC236}">
                <a16:creationId xmlns:a16="http://schemas.microsoft.com/office/drawing/2014/main" xmlns="" id="{40AE7250-2CF9-4E29-BCD3-C75B08C223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Divider hardware you learned before</a:t>
            </a:r>
          </a:p>
        </p:txBody>
      </p:sp>
      <p:sp>
        <p:nvSpPr>
          <p:cNvPr id="8195" name="Text Box 5">
            <a:extLst>
              <a:ext uri="{FF2B5EF4-FFF2-40B4-BE49-F238E27FC236}">
                <a16:creationId xmlns:a16="http://schemas.microsoft.com/office/drawing/2014/main" xmlns="" id="{01DBA5BE-4331-4D75-8D5B-EB35D93E3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6324600"/>
            <a:ext cx="6324600" cy="350838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Fig. 13.5    Shift/subtract sequential restoring divider.</a:t>
            </a:r>
            <a:r>
              <a:rPr kumimoji="0" lang="en-US" altLang="zh-TW" sz="2000">
                <a:solidFill>
                  <a:schemeClr val="accent2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8196" name="Object 6">
            <a:extLst>
              <a:ext uri="{FF2B5EF4-FFF2-40B4-BE49-F238E27FC236}">
                <a16:creationId xmlns:a16="http://schemas.microsoft.com/office/drawing/2014/main" xmlns="" id="{68BC4BA2-E351-4E9A-B50E-6DE9467C23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1371600"/>
          <a:ext cx="6096000" cy="486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r:id="rId3" imgW="4467225" imgH="3562350" progId="MSDraw.Drawing.8.2">
                  <p:embed/>
                </p:oleObj>
              </mc:Choice>
              <mc:Fallback>
                <p:oleObj r:id="rId3" imgW="4467225" imgH="3562350" progId="MSDraw.Drawing.8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371600"/>
                        <a:ext cx="6096000" cy="486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>
            <a:extLst>
              <a:ext uri="{FF2B5EF4-FFF2-40B4-BE49-F238E27FC236}">
                <a16:creationId xmlns:a16="http://schemas.microsoft.com/office/drawing/2014/main" xmlns="" id="{77DAE9AA-9B8B-4876-81E6-BE0639E46D7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How to do fast division?</a:t>
            </a:r>
          </a:p>
        </p:txBody>
      </p:sp>
      <p:sp>
        <p:nvSpPr>
          <p:cNvPr id="9219" name="Rectangle 5">
            <a:extLst>
              <a:ext uri="{FF2B5EF4-FFF2-40B4-BE49-F238E27FC236}">
                <a16:creationId xmlns:a16="http://schemas.microsoft.com/office/drawing/2014/main" xmlns="" id="{0832B9BC-1CBD-427C-937C-1B22A2EE4A9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xmlns="" id="{0364E54E-37DB-4933-B45C-AB4DA6503E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Difficulties to do division</a:t>
            </a:r>
          </a:p>
        </p:txBody>
      </p:sp>
      <p:sp>
        <p:nvSpPr>
          <p:cNvPr id="10243" name="Text Box 4">
            <a:extLst>
              <a:ext uri="{FF2B5EF4-FFF2-40B4-BE49-F238E27FC236}">
                <a16:creationId xmlns:a16="http://schemas.microsoft.com/office/drawing/2014/main" xmlns="" id="{8BD1B571-6F70-47CB-B240-12928D2CBD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905000"/>
            <a:ext cx="4419600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just" eaLnBrk="1" hangingPunct="1"/>
            <a:r>
              <a:rPr kumimoji="0" lang="en-US" altLang="zh-TW" sz="14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Division is more complex than multiplication:</a:t>
            </a:r>
          </a:p>
          <a:p>
            <a:pPr algn="just" eaLnBrk="1" hangingPunct="1"/>
            <a:r>
              <a:rPr kumimoji="0" lang="en-US" altLang="zh-TW" sz="14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Need for quotient digit selection or estimation</a:t>
            </a:r>
          </a:p>
          <a:p>
            <a:pPr algn="just" eaLnBrk="1" hangingPunct="1"/>
            <a:endParaRPr kumimoji="0" lang="en-US" altLang="zh-TW" sz="90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just" eaLnBrk="1" hangingPunct="1"/>
            <a:r>
              <a:rPr kumimoji="0" lang="en-US" altLang="zh-TW" sz="14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Overflow possibility: the high-order </a:t>
            </a:r>
            <a:r>
              <a:rPr kumimoji="0" lang="en-US" altLang="zh-TW" sz="14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k</a:t>
            </a:r>
            <a:r>
              <a:rPr kumimoji="0" lang="en-US" altLang="zh-TW" sz="14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bits of </a:t>
            </a:r>
            <a:r>
              <a:rPr kumimoji="0" lang="en-US" altLang="zh-TW" sz="14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z</a:t>
            </a:r>
            <a:r>
              <a:rPr kumimoji="0" lang="en-US" altLang="zh-TW" sz="14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</a:p>
          <a:p>
            <a:pPr algn="just" eaLnBrk="1" hangingPunct="1"/>
            <a:r>
              <a:rPr kumimoji="0" lang="en-US" altLang="zh-TW" sz="14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must be strictly less than </a:t>
            </a:r>
            <a:r>
              <a:rPr kumimoji="0" lang="en-US" altLang="zh-TW" sz="14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d</a:t>
            </a:r>
            <a:r>
              <a:rPr kumimoji="0" lang="en-US" altLang="zh-TW" sz="14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; this overflow check </a:t>
            </a:r>
          </a:p>
          <a:p>
            <a:pPr eaLnBrk="1" hangingPunct="1"/>
            <a:r>
              <a:rPr kumimoji="0" lang="en-US" altLang="zh-TW" sz="14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also detects the divide-by-zero condition.</a:t>
            </a:r>
            <a:endParaRPr kumimoji="0" lang="en-US" altLang="zh-TW" sz="140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  <p:sp>
        <p:nvSpPr>
          <p:cNvPr id="10244" name="Text Box 5">
            <a:extLst>
              <a:ext uri="{FF2B5EF4-FFF2-40B4-BE49-F238E27FC236}">
                <a16:creationId xmlns:a16="http://schemas.microsoft.com/office/drawing/2014/main" xmlns="" id="{9D3A2F28-5A6A-4A97-9E85-9168277D2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038600"/>
            <a:ext cx="678180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kumimoji="0" lang="en-US" altLang="zh-TW" sz="2000" b="1">
                <a:solidFill>
                  <a:srgbClr val="1E4C05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Pentium III latencies</a:t>
            </a:r>
            <a:endParaRPr kumimoji="0" lang="en-US" altLang="zh-TW" sz="2000" b="1">
              <a:solidFill>
                <a:srgbClr val="FF0000"/>
              </a:solidFill>
              <a:latin typeface="Arial" panose="020B060402020202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eaLnBrk="1" hangingPunct="1"/>
            <a:r>
              <a:rPr kumimoji="0" lang="en-US" altLang="zh-TW" sz="2000" b="1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Instruction 		           Latency      Cycles/Issue</a:t>
            </a:r>
            <a:endParaRPr kumimoji="0" lang="en-US" altLang="zh-TW" sz="2000" b="1">
              <a:solidFill>
                <a:srgbClr val="1A0AA2"/>
              </a:solidFill>
              <a:latin typeface="Arial" panose="020B060402020202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eaLnBrk="1" hangingPunct="1"/>
            <a:r>
              <a:rPr kumimoji="0" lang="en-US" altLang="zh-TW" sz="2000" b="1">
                <a:solidFill>
                  <a:srgbClr val="1A0AA2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Load / Store 			     3 		     1</a:t>
            </a:r>
          </a:p>
          <a:p>
            <a:pPr eaLnBrk="1" hangingPunct="1"/>
            <a:r>
              <a:rPr kumimoji="0" lang="en-US" altLang="zh-TW" sz="2000" b="1">
                <a:solidFill>
                  <a:srgbClr val="1A0AA2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Integer Multiply 		     4 		     1</a:t>
            </a:r>
          </a:p>
          <a:p>
            <a:pPr eaLnBrk="1" hangingPunct="1"/>
            <a:r>
              <a:rPr kumimoji="0" lang="en-US" altLang="zh-TW" sz="2000" b="1">
                <a:solidFill>
                  <a:srgbClr val="1A0AA2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Integer Divide 			   36 		   36</a:t>
            </a:r>
          </a:p>
          <a:p>
            <a:pPr eaLnBrk="1" hangingPunct="1"/>
            <a:r>
              <a:rPr kumimoji="0" lang="en-US" altLang="zh-TW" sz="2000" b="1">
                <a:solidFill>
                  <a:srgbClr val="1A0AA2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Double/Single FP Multiply 	     5 		     2</a:t>
            </a:r>
          </a:p>
          <a:p>
            <a:pPr eaLnBrk="1" hangingPunct="1"/>
            <a:r>
              <a:rPr kumimoji="0" lang="en-US" altLang="zh-TW" sz="2000" b="1">
                <a:solidFill>
                  <a:srgbClr val="1A0AA2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Double/Single FP Add 		     3 		     1</a:t>
            </a:r>
          </a:p>
          <a:p>
            <a:pPr eaLnBrk="1" hangingPunct="1"/>
            <a:r>
              <a:rPr kumimoji="0" lang="en-US" altLang="zh-TW" sz="2000" b="1">
                <a:solidFill>
                  <a:srgbClr val="1A0AA2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Double/Single FP Divide 	   38 		   38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0245" name="Rectangle 6">
            <a:extLst>
              <a:ext uri="{FF2B5EF4-FFF2-40B4-BE49-F238E27FC236}">
                <a16:creationId xmlns:a16="http://schemas.microsoft.com/office/drawing/2014/main" xmlns="" id="{26567876-75FD-4471-AEA6-E4C9D5B0A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2400" y="3586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grpSp>
        <p:nvGrpSpPr>
          <p:cNvPr id="10246" name="Group 14">
            <a:extLst>
              <a:ext uri="{FF2B5EF4-FFF2-40B4-BE49-F238E27FC236}">
                <a16:creationId xmlns:a16="http://schemas.microsoft.com/office/drawing/2014/main" xmlns="" id="{F51CABA4-367F-46E4-B749-5B680B95F694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1981200"/>
            <a:ext cx="4648200" cy="1752600"/>
            <a:chOff x="3744" y="1152"/>
            <a:chExt cx="2928" cy="1104"/>
          </a:xfrm>
        </p:grpSpPr>
        <p:grpSp>
          <p:nvGrpSpPr>
            <p:cNvPr id="10247" name="Group 7">
              <a:extLst>
                <a:ext uri="{FF2B5EF4-FFF2-40B4-BE49-F238E27FC236}">
                  <a16:creationId xmlns:a16="http://schemas.microsoft.com/office/drawing/2014/main" xmlns="" id="{5F031B49-79F8-44F2-AD32-A7658BE315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4" y="1152"/>
              <a:ext cx="2928" cy="1104"/>
              <a:chOff x="3744" y="672"/>
              <a:chExt cx="2928" cy="1104"/>
            </a:xfrm>
          </p:grpSpPr>
          <p:graphicFrame>
            <p:nvGraphicFramePr>
              <p:cNvPr id="10251" name="Object 8">
                <a:extLst>
                  <a:ext uri="{FF2B5EF4-FFF2-40B4-BE49-F238E27FC236}">
                    <a16:creationId xmlns:a16="http://schemas.microsoft.com/office/drawing/2014/main" xmlns="" id="{9F4DF719-DB0E-4613-B926-E99965C4506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744" y="672"/>
              <a:ext cx="2928" cy="10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55" r:id="rId3" imgW="3638550" imgH="1362075" progId="MSDraw.Drawing.8.2">
                      <p:embed/>
                    </p:oleObj>
                  </mc:Choice>
                  <mc:Fallback>
                    <p:oleObj r:id="rId3" imgW="3638550" imgH="1362075" progId="MSDraw.Drawing.8.2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44" y="672"/>
                            <a:ext cx="2928" cy="10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252" name="Rectangle 9">
                <a:extLst>
                  <a:ext uri="{FF2B5EF4-FFF2-40B4-BE49-F238E27FC236}">
                    <a16:creationId xmlns:a16="http://schemas.microsoft.com/office/drawing/2014/main" xmlns="" id="{2B339A36-256C-4030-B204-D2AFB73C8B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72" y="672"/>
                <a:ext cx="288" cy="110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0253" name="Rectangle 10">
                <a:extLst>
                  <a:ext uri="{FF2B5EF4-FFF2-40B4-BE49-F238E27FC236}">
                    <a16:creationId xmlns:a16="http://schemas.microsoft.com/office/drawing/2014/main" xmlns="" id="{24D30DEF-C3D5-42A0-96D4-0E2C3FCFD0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720"/>
                <a:ext cx="528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10248" name="Group 11">
              <a:extLst>
                <a:ext uri="{FF2B5EF4-FFF2-40B4-BE49-F238E27FC236}">
                  <a16:creationId xmlns:a16="http://schemas.microsoft.com/office/drawing/2014/main" xmlns="" id="{FFE64784-FCE7-46DD-88F3-335C960EEA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56" y="1357"/>
              <a:ext cx="1140" cy="144"/>
              <a:chOff x="3852" y="829"/>
              <a:chExt cx="1140" cy="144"/>
            </a:xfrm>
          </p:grpSpPr>
          <p:sp>
            <p:nvSpPr>
              <p:cNvPr id="10249" name="Oval 12">
                <a:extLst>
                  <a:ext uri="{FF2B5EF4-FFF2-40B4-BE49-F238E27FC236}">
                    <a16:creationId xmlns:a16="http://schemas.microsoft.com/office/drawing/2014/main" xmlns="" id="{9ED54FEF-DB42-44D5-9AFF-B0C1DADEAC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" y="829"/>
                <a:ext cx="528" cy="144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0250" name="Oval 13">
                <a:extLst>
                  <a:ext uri="{FF2B5EF4-FFF2-40B4-BE49-F238E27FC236}">
                    <a16:creationId xmlns:a16="http://schemas.microsoft.com/office/drawing/2014/main" xmlns="" id="{0080D596-296D-4445-BAAA-219CA9DDF0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2" y="829"/>
                <a:ext cx="528" cy="144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xmlns="" id="{F2888750-2D1A-49E0-8FAB-5344E9291A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How we achieve fast division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xmlns="" id="{33BB5ADC-C4D2-4944-AA38-4E97F2D36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944687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400"/>
              <a:t>high-radix division: deals with multiple bits in each step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400"/>
              <a:t>guess the quotient bits and compensate (if error) at the next step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400">
                <a:solidFill>
                  <a:schemeClr val="hlink"/>
                </a:solidFill>
              </a:rPr>
              <a:t>formulate as recurrence relation!</a:t>
            </a:r>
          </a:p>
        </p:txBody>
      </p:sp>
      <p:grpSp>
        <p:nvGrpSpPr>
          <p:cNvPr id="11268" name="Group 4">
            <a:extLst>
              <a:ext uri="{FF2B5EF4-FFF2-40B4-BE49-F238E27FC236}">
                <a16:creationId xmlns:a16="http://schemas.microsoft.com/office/drawing/2014/main" xmlns="" id="{AAD92483-9C87-4719-BC26-1ED8ADA48069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4038600"/>
            <a:ext cx="8305800" cy="1895475"/>
            <a:chOff x="240" y="2544"/>
            <a:chExt cx="5232" cy="1194"/>
          </a:xfrm>
        </p:grpSpPr>
        <p:graphicFrame>
          <p:nvGraphicFramePr>
            <p:cNvPr id="11269" name="Object 5">
              <a:extLst>
                <a:ext uri="{FF2B5EF4-FFF2-40B4-BE49-F238E27FC236}">
                  <a16:creationId xmlns:a16="http://schemas.microsoft.com/office/drawing/2014/main" xmlns="" id="{68473FE2-F7FB-4187-A335-D75CF8832E8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" y="2544"/>
            <a:ext cx="4224" cy="1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2" r:id="rId3" imgW="3638550" imgH="1028700" progId="MSDraw.Drawing.8.2">
                    <p:embed/>
                  </p:oleObj>
                </mc:Choice>
                <mc:Fallback>
                  <p:oleObj r:id="rId3" imgW="3638550" imgH="1028700" progId="MSDraw.Drawing.8.2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2544"/>
                          <a:ext cx="4224" cy="11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0" name="Text Box 6">
              <a:extLst>
                <a:ext uri="{FF2B5EF4-FFF2-40B4-BE49-F238E27FC236}">
                  <a16:creationId xmlns:a16="http://schemas.microsoft.com/office/drawing/2014/main" xmlns="" id="{5AB666C1-1D11-4DC3-9C72-DC942025AD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2688"/>
              <a:ext cx="1008" cy="826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kumimoji="0" lang="en-US" altLang="zh-TW" sz="2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Fig. 14.1    </a:t>
              </a:r>
            </a:p>
            <a:p>
              <a:pPr eaLnBrk="1" hangingPunct="1"/>
              <a:r>
                <a:rPr kumimoji="0" lang="fr-FR" altLang="zh-TW" sz="2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Radix-4 division in dot notation</a:t>
              </a:r>
              <a:r>
                <a:rPr kumimoji="0" lang="en-US" altLang="zh-TW" sz="2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 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新細明體"/>
      </a:majorFont>
      <a:minorFont>
        <a:latin typeface="Times New Roman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  <a:cs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  <a:cs typeface="新細明體" panose="02020500000000000000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my_lec</Template>
  <TotalTime>411</TotalTime>
  <Words>576</Words>
  <Application>Microsoft Office PowerPoint</Application>
  <PresentationFormat>如螢幕大小 (4:3)</PresentationFormat>
  <Paragraphs>151</Paragraphs>
  <Slides>26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26</vt:i4>
      </vt:variant>
    </vt:vector>
  </HeadingPairs>
  <TitlesOfParts>
    <vt:vector size="36" baseType="lpstr">
      <vt:lpstr>新細明體</vt:lpstr>
      <vt:lpstr>標楷體</vt:lpstr>
      <vt:lpstr>Arial</vt:lpstr>
      <vt:lpstr>Arial Narrow</vt:lpstr>
      <vt:lpstr>Symbol</vt:lpstr>
      <vt:lpstr>Times New Roman</vt:lpstr>
      <vt:lpstr>Wingdings</vt:lpstr>
      <vt:lpstr>Blends</vt:lpstr>
      <vt:lpstr>MSDraw.Drawing.8.2</vt:lpstr>
      <vt:lpstr>方程式</vt:lpstr>
      <vt:lpstr>Division Overview</vt:lpstr>
      <vt:lpstr>Today’s Content</vt:lpstr>
      <vt:lpstr>Recap: basic division scheme</vt:lpstr>
      <vt:lpstr>How the hardware performs division</vt:lpstr>
      <vt:lpstr>Basic division scheme</vt:lpstr>
      <vt:lpstr>Divider hardware you learned before</vt:lpstr>
      <vt:lpstr>How to do fast division?</vt:lpstr>
      <vt:lpstr>Difficulties to do division</vt:lpstr>
      <vt:lpstr>How we achieve fast division</vt:lpstr>
      <vt:lpstr>Basic division scheme revisited</vt:lpstr>
      <vt:lpstr>The recurrence relation</vt:lpstr>
      <vt:lpstr>In-class Exercise</vt:lpstr>
      <vt:lpstr>Example of basic division</vt:lpstr>
      <vt:lpstr>Division recurrence</vt:lpstr>
      <vt:lpstr>Difficulty with the recurrence relation</vt:lpstr>
      <vt:lpstr>Non-restoring division as recurrence relation</vt:lpstr>
      <vt:lpstr>Key Idea of the derivation</vt:lpstr>
      <vt:lpstr>Radix-2 with range [-1,1]</vt:lpstr>
      <vt:lpstr>The recurrence relation for non-restoring division</vt:lpstr>
      <vt:lpstr>In-class Exercise</vt:lpstr>
      <vt:lpstr>In-Class Exercise</vt:lpstr>
      <vt:lpstr>Quotient conversion scheme</vt:lpstr>
      <vt:lpstr>Quotient conversion scheme</vt:lpstr>
      <vt:lpstr>Quotient conversion scheme</vt:lpstr>
      <vt:lpstr>Question</vt:lpstr>
      <vt:lpstr>In-Class Exercise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odie</cp:lastModifiedBy>
  <cp:revision>14</cp:revision>
  <cp:lastPrinted>1601-01-01T00:00:00Z</cp:lastPrinted>
  <dcterms:created xsi:type="dcterms:W3CDTF">1601-01-01T00:00:00Z</dcterms:created>
  <dcterms:modified xsi:type="dcterms:W3CDTF">2018-06-06T17:53:14Z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