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  <p:sldId id="281" r:id="rId13"/>
    <p:sldId id="264" r:id="rId14"/>
    <p:sldId id="282" r:id="rId15"/>
    <p:sldId id="283" r:id="rId16"/>
    <p:sldId id="284" r:id="rId17"/>
    <p:sldId id="285" r:id="rId18"/>
    <p:sldId id="286" r:id="rId19"/>
    <p:sldId id="265" r:id="rId20"/>
    <p:sldId id="287" r:id="rId21"/>
    <p:sldId id="288" r:id="rId22"/>
    <p:sldId id="289" r:id="rId23"/>
    <p:sldId id="290" r:id="rId24"/>
    <p:sldId id="291" r:id="rId25"/>
    <p:sldId id="266" r:id="rId26"/>
    <p:sldId id="292" r:id="rId27"/>
    <p:sldId id="267" r:id="rId28"/>
    <p:sldId id="268" r:id="rId29"/>
    <p:sldId id="269" r:id="rId30"/>
    <p:sldId id="270" r:id="rId31"/>
    <p:sldId id="271" r:id="rId32"/>
    <p:sldId id="272" r:id="rId33"/>
    <p:sldId id="293" r:id="rId34"/>
    <p:sldId id="273" r:id="rId35"/>
    <p:sldId id="274" r:id="rId36"/>
    <p:sldId id="275" r:id="rId3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9.wmf"/><Relationship Id="rId6" Type="http://schemas.openxmlformats.org/officeDocument/2006/relationships/image" Target="../media/image16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3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13A0E99F-E2C6-4917-9D34-F4176E27A0F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xmlns="" id="{3DDA84D3-0353-42E2-A24F-1D74CCFCD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xmlns="" id="{502680ED-698E-4D85-B048-8CE7F685F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49B9B580-FC2D-4DDD-9F26-6ECFB1E2D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6D99F558-E556-4D86-9A45-7A4D20149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xmlns="" id="{2F0E7A97-78EB-4682-A68E-3F97E548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DC9153D6-1919-426D-871A-283897F44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CAB3935A-6F2C-43CB-A38F-9D4AD50AE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63E793C3-97D0-48BE-BC8E-92ADEE80D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F5D625EB-F3C3-4D06-AECE-22364D373E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3A5489EB-A819-42C6-9003-105B2B98D0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DB41C12B-951D-49E7-BF15-113C462AED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A72FECDF-E5B3-4543-9FE3-CAB4C3F47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18E028-E1C7-47C1-88CE-67D2E2B3EE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342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865B5669-F356-4D9D-8080-3981F09B5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6D73C859-A057-42C7-861A-8D69CA25EE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0A4A5F8D-081F-4CC6-9F52-8EFAA7DD7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42A9A-1752-465A-9EC4-3B24F0C6AF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85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464EC8A1-85A2-4129-A597-02320E352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F4155986-4CC2-4269-8141-0CE1E0670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38EBADBE-55A5-4562-8ED9-17F7636206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35CED-1E07-462B-9043-4AB8A0026E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09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5C19686-10DA-4B49-AF44-E2F05F6DE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DE81ADA-D1BC-421C-B396-65923B044A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73BC4452-A2D1-4B50-AB92-9ECC91F9E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23ABE-7C8B-437B-82E3-407168FDC4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81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43CEDEB-DFD1-49B7-A3F3-B806D62139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160250CD-D78C-4D9E-8C56-27052D5E3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DD59E922-3144-4800-A193-9458CD7D1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9B765-0589-432F-BF01-7DCE5CC89C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20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AB7E7F32-3472-435B-94B9-5B7D6D80DF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7F8F730A-9892-4527-B00C-26A5571C21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39BEA0DC-EEA6-468D-8581-C05E1B3E1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A8278-23A9-40D2-9CD7-32E004A982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193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12412F56-53D2-4BC5-A547-55FFFC9C98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E87A7D4B-63C6-4162-A5B1-58263359D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8E1FF433-B841-482D-8714-60D6AC161A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8F7A-A532-4ADB-BCDB-48D72CAF57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06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4B54A237-E242-4163-8241-94F715479D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E51F6743-21A2-4BE8-92AA-E3905EE08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457D42A3-19E2-4187-AAD2-F39797D292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FBE0F-C40B-418F-89AC-C76AC70D63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13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2E4CBE31-2447-4C9F-BDE4-389E396231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1447E3AB-A02E-41AF-B59F-CDBEBD576E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830571B5-F52F-4B57-9AEC-BDF8C31690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D66FE-5A13-4603-8BD0-9CE0A6B06B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163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55618560-1661-4746-BA4E-88984465D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5B8C5A27-02B1-4BC1-B84B-18BB99471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2C038209-F817-4FCC-BE25-F7BD95261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BE7A6-CCEE-4BAD-93EB-8AB4605287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458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042EB3B6-11CD-44CC-ADA8-DEF96F5CB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0980A690-EE2D-44EE-B76A-CFED15888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4E9E19AB-943C-45E5-AF5A-B963267EF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6941-72B2-4889-9EB0-DE6902F161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15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C84A4ED8-F502-4260-83A5-6ACBD70D77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E0C5B8C-DFDD-49DD-9FAB-F8A89C0978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5F67AAB9-3147-40CC-9477-245ABA01FC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FE6FDA03-0ECB-4A82-A7F3-CFDFCBCF6D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D772FCFC-8295-4229-91BF-A0C09359E9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FCA6427D-8EE5-46F2-952A-A2CA1DB1B1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74AB266E-077F-4E90-A5B3-6FF3D3CC42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046F28BA-42B4-4B64-80F6-BF1E0F3C2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4D2042A6-91F4-48CD-B708-F4A4C2398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xmlns="" id="{3D85526E-6801-4433-AB16-F817E090D7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xmlns="" id="{949DABC7-A566-44DD-BCDB-04827BCEDF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xmlns="" id="{A7645E03-DBAB-4C25-B848-B5C5F0F03D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75A2C1E7-5E1E-4041-B13F-3E63BFB0E5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8AE826FB-7D4D-4F36-8C15-5B5D1D121F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High-Radix SRT Division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49289A0F-0AA6-4390-93AC-A4A507B9E1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Sweeney, Robertson, and Tocher’s division algorithm</a:t>
            </a:r>
          </a:p>
          <a:p>
            <a:pPr eaLnBrk="1" hangingPunct="1"/>
            <a:r>
              <a:rPr lang="en-US" altLang="zh-TW"/>
              <a:t>(Chap. 14)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xmlns="" id="{C54E5260-F0AA-4ED0-A64A-9DC205162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162050"/>
            <a:ext cx="33634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05 </a:t>
            </a:r>
            <a:r>
              <a:rPr lang="en-US" altLang="zh-TW" sz="3200" u="sng" dirty="0"/>
              <a:t>(Part 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BD3CDCEC-4435-46E1-8566-9E40F0BE6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Generalized recurrence scheme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B2A0ADE8-2A6F-42A1-8A96-81185C680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54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Given: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z: dividend (2k-bit integer)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d: divior (k-bit integer)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(to do z/d)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Initialization: normalization such that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At each Step: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Invariant: (keep this hold for each step)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xmlns="" id="{B89113A1-0935-4E43-AFA6-FBC11F174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276600"/>
          <a:ext cx="195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方程式" r:id="rId3" imgW="1155700" imgH="203200" progId="Equation.3">
                  <p:embed/>
                </p:oleObj>
              </mc:Choice>
              <mc:Fallback>
                <p:oleObj name="方程式" r:id="rId3" imgW="11557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76600"/>
                        <a:ext cx="195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>
            <a:extLst>
              <a:ext uri="{FF2B5EF4-FFF2-40B4-BE49-F238E27FC236}">
                <a16:creationId xmlns:a16="http://schemas.microsoft.com/office/drawing/2014/main" xmlns="" id="{45B46138-2800-4BF5-82F6-AADCF8C9C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95800"/>
          <a:ext cx="2362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方程式" r:id="rId5" imgW="1193800" imgH="254000" progId="Equation.3">
                  <p:embed/>
                </p:oleObj>
              </mc:Choice>
              <mc:Fallback>
                <p:oleObj name="方程式" r:id="rId5" imgW="1193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362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>
            <a:extLst>
              <a:ext uri="{FF2B5EF4-FFF2-40B4-BE49-F238E27FC236}">
                <a16:creationId xmlns:a16="http://schemas.microsoft.com/office/drawing/2014/main" xmlns="" id="{78497F4B-8273-475A-B3C1-6CA825070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038600"/>
          <a:ext cx="3886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方程式" r:id="rId7" imgW="2108200" imgH="254000" progId="Equation.3">
                  <p:embed/>
                </p:oleObj>
              </mc:Choice>
              <mc:Fallback>
                <p:oleObj name="方程式" r:id="rId7" imgW="21082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3886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9">
            <a:extLst>
              <a:ext uri="{FF2B5EF4-FFF2-40B4-BE49-F238E27FC236}">
                <a16:creationId xmlns:a16="http://schemas.microsoft.com/office/drawing/2014/main" xmlns="" id="{FC790799-C2F6-47AE-A8B4-DA6853F8F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10200"/>
          <a:ext cx="1676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方程式" r:id="rId9" imgW="850531" imgH="203112" progId="Equation.3">
                  <p:embed/>
                </p:oleObj>
              </mc:Choice>
              <mc:Fallback>
                <p:oleObj name="方程式" r:id="rId9" imgW="85053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1676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4875AB8E-1EEA-4F7F-B625-2F1613CF1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Generalized recurrence scheme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807C3DEC-394B-4A76-9716-84A7C97C8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54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Given: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z: dividend (2k-bit integer)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d: divior (k-bit integer)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(to do z/d)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Initialization: normalization such that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At each Step: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Invariant: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xmlns="" id="{6048500A-DE8F-4E48-92EA-7433BF313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200400"/>
          <a:ext cx="1066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方程式" r:id="rId3" imgW="494870" imgH="203024" progId="Equation.3">
                  <p:embed/>
                </p:oleObj>
              </mc:Choice>
              <mc:Fallback>
                <p:oleObj name="方程式" r:id="rId3" imgW="494870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0400"/>
                        <a:ext cx="1066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>
            <a:extLst>
              <a:ext uri="{FF2B5EF4-FFF2-40B4-BE49-F238E27FC236}">
                <a16:creationId xmlns:a16="http://schemas.microsoft.com/office/drawing/2014/main" xmlns="" id="{DC969E03-E57D-4585-8B56-B2B248912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276600"/>
          <a:ext cx="914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方程式" r:id="rId5" imgW="507780" imgH="203112" progId="Equation.3">
                  <p:embed/>
                </p:oleObj>
              </mc:Choice>
              <mc:Fallback>
                <p:oleObj name="方程式" r:id="rId5" imgW="507780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76600"/>
                        <a:ext cx="914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>
            <a:extLst>
              <a:ext uri="{FF2B5EF4-FFF2-40B4-BE49-F238E27FC236}">
                <a16:creationId xmlns:a16="http://schemas.microsoft.com/office/drawing/2014/main" xmlns="" id="{483F433A-3703-4E12-99DE-34853E871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038600"/>
          <a:ext cx="3886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方程式" r:id="rId7" imgW="2108200" imgH="254000" progId="Equation.3">
                  <p:embed/>
                </p:oleObj>
              </mc:Choice>
              <mc:Fallback>
                <p:oleObj name="方程式" r:id="rId7" imgW="21082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3886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AutoShape 9">
            <a:extLst>
              <a:ext uri="{FF2B5EF4-FFF2-40B4-BE49-F238E27FC236}">
                <a16:creationId xmlns:a16="http://schemas.microsoft.com/office/drawing/2014/main" xmlns="" id="{EA912F61-81CA-4879-BCD5-6A3A42DDD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14600"/>
            <a:ext cx="2133600" cy="990600"/>
          </a:xfrm>
          <a:prstGeom prst="wedgeRoundRectCallout">
            <a:avLst>
              <a:gd name="adj1" fmla="val 27231"/>
              <a:gd name="adj2" fmla="val 11346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The recurrence scheme is not unique</a:t>
            </a:r>
          </a:p>
        </p:txBody>
      </p:sp>
      <p:graphicFrame>
        <p:nvGraphicFramePr>
          <p:cNvPr id="13320" name="Object 5">
            <a:extLst>
              <a:ext uri="{FF2B5EF4-FFF2-40B4-BE49-F238E27FC236}">
                <a16:creationId xmlns:a16="http://schemas.microsoft.com/office/drawing/2014/main" xmlns="" id="{5D75150B-2D5B-4F48-802F-32172BA3D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95800"/>
          <a:ext cx="2362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方程式" r:id="rId9" imgW="1193800" imgH="254000" progId="Equation.3">
                  <p:embed/>
                </p:oleObj>
              </mc:Choice>
              <mc:Fallback>
                <p:oleObj name="方程式" r:id="rId9" imgW="11938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362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8">
            <a:extLst>
              <a:ext uri="{FF2B5EF4-FFF2-40B4-BE49-F238E27FC236}">
                <a16:creationId xmlns:a16="http://schemas.microsoft.com/office/drawing/2014/main" xmlns="" id="{3BD99A41-2541-440E-920A-71E91329A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10200"/>
          <a:ext cx="1676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方程式" r:id="rId11" imgW="850531" imgH="203112" progId="Equation.3">
                  <p:embed/>
                </p:oleObj>
              </mc:Choice>
              <mc:Fallback>
                <p:oleObj name="方程式" r:id="rId11" imgW="85053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1676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9" name="Group 19">
            <a:extLst>
              <a:ext uri="{FF2B5EF4-FFF2-40B4-BE49-F238E27FC236}">
                <a16:creationId xmlns:a16="http://schemas.microsoft.com/office/drawing/2014/main" xmlns="" id="{541CA7FB-097D-42C2-949A-7B1C9AB30E0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105400"/>
            <a:ext cx="2667000" cy="1066800"/>
            <a:chOff x="672" y="3168"/>
            <a:chExt cx="1680" cy="672"/>
          </a:xfrm>
        </p:grpSpPr>
        <p:sp>
          <p:nvSpPr>
            <p:cNvPr id="13327" name="AutoShape 10">
              <a:extLst>
                <a:ext uri="{FF2B5EF4-FFF2-40B4-BE49-F238E27FC236}">
                  <a16:creationId xmlns:a16="http://schemas.microsoft.com/office/drawing/2014/main" xmlns="" id="{2F1F6EB0-E2E2-4511-B425-EA58E084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1680" cy="672"/>
            </a:xfrm>
            <a:prstGeom prst="wedgeRoundRectCallout">
              <a:avLst>
                <a:gd name="adj1" fmla="val 43750"/>
                <a:gd name="adj2" fmla="val -11012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13328" name="Object 12">
              <a:extLst>
                <a:ext uri="{FF2B5EF4-FFF2-40B4-BE49-F238E27FC236}">
                  <a16:creationId xmlns:a16="http://schemas.microsoft.com/office/drawing/2014/main" xmlns="" id="{F3A9F77F-DF45-48E3-AE4F-DDE87F5703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264"/>
            <a:ext cx="132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方程式" r:id="rId13" imgW="1397000" imgH="482600" progId="Equation.3">
                    <p:embed/>
                  </p:oleObj>
                </mc:Choice>
                <mc:Fallback>
                  <p:oleObj name="方程式" r:id="rId13" imgW="1397000" imgH="482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64"/>
                          <a:ext cx="132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0" name="Group 20">
            <a:extLst>
              <a:ext uri="{FF2B5EF4-FFF2-40B4-BE49-F238E27FC236}">
                <a16:creationId xmlns:a16="http://schemas.microsoft.com/office/drawing/2014/main" xmlns="" id="{E3FD6ECC-B7BC-4F5B-B925-47F175462B8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334000"/>
            <a:ext cx="3048000" cy="1066800"/>
            <a:chOff x="2832" y="3360"/>
            <a:chExt cx="1920" cy="672"/>
          </a:xfrm>
        </p:grpSpPr>
        <p:graphicFrame>
          <p:nvGraphicFramePr>
            <p:cNvPr id="13324" name="Object 16">
              <a:extLst>
                <a:ext uri="{FF2B5EF4-FFF2-40B4-BE49-F238E27FC236}">
                  <a16:creationId xmlns:a16="http://schemas.microsoft.com/office/drawing/2014/main" xmlns="" id="{740A834F-0049-41A8-A870-6927A40AA8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600"/>
            <a:ext cx="105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方程式" r:id="rId15" imgW="850531" imgH="203112" progId="Equation.3">
                    <p:embed/>
                  </p:oleObj>
                </mc:Choice>
                <mc:Fallback>
                  <p:oleObj name="方程式" r:id="rId15" imgW="850531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600"/>
                          <a:ext cx="105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AutoShape 17">
              <a:extLst>
                <a:ext uri="{FF2B5EF4-FFF2-40B4-BE49-F238E27FC236}">
                  <a16:creationId xmlns:a16="http://schemas.microsoft.com/office/drawing/2014/main" xmlns="" id="{819870BB-BEAA-49DF-9A7F-E1D166A2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1680" cy="672"/>
            </a:xfrm>
            <a:prstGeom prst="wedgeRoundRectCallout">
              <a:avLst>
                <a:gd name="adj1" fmla="val -36606"/>
                <a:gd name="adj2" fmla="val -13288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13326" name="Object 18">
              <a:extLst>
                <a:ext uri="{FF2B5EF4-FFF2-40B4-BE49-F238E27FC236}">
                  <a16:creationId xmlns:a16="http://schemas.microsoft.com/office/drawing/2014/main" xmlns="" id="{13ADEFFD-D9CF-4E25-8D68-45A98696E0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" y="3456"/>
            <a:ext cx="127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方程式" r:id="rId16" imgW="1346200" imgH="482600" progId="Equation.3">
                    <p:embed/>
                  </p:oleObj>
                </mc:Choice>
                <mc:Fallback>
                  <p:oleObj name="方程式" r:id="rId16" imgW="1346200" imgH="482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3456"/>
                          <a:ext cx="127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C6DC4E8-14F1-42B4-9598-8E937F15B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Generalized recurrence scheme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04BFB931-D419-4B4E-82C5-A3D20589C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54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Given: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z: dividend (2k-bit integer)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d: divior (k-bit integer)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(to do z/d)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Initialization: normalization such that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At each Step: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Invariant:</a:t>
            </a:r>
          </a:p>
        </p:txBody>
      </p:sp>
      <p:graphicFrame>
        <p:nvGraphicFramePr>
          <p:cNvPr id="14340" name="Object 6">
            <a:extLst>
              <a:ext uri="{FF2B5EF4-FFF2-40B4-BE49-F238E27FC236}">
                <a16:creationId xmlns:a16="http://schemas.microsoft.com/office/drawing/2014/main" xmlns="" id="{85B7CA60-CC10-4712-821D-F175EB6C2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038600"/>
          <a:ext cx="3886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方程式" r:id="rId3" imgW="2108200" imgH="254000" progId="Equation.3">
                  <p:embed/>
                </p:oleObj>
              </mc:Choice>
              <mc:Fallback>
                <p:oleObj name="方程式" r:id="rId3" imgW="2108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3886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>
            <a:extLst>
              <a:ext uri="{FF2B5EF4-FFF2-40B4-BE49-F238E27FC236}">
                <a16:creationId xmlns:a16="http://schemas.microsoft.com/office/drawing/2014/main" xmlns="" id="{E461626C-AE01-439C-97D5-2F7538821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95800"/>
          <a:ext cx="2362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方程式" r:id="rId5" imgW="1193800" imgH="254000" progId="Equation.3">
                  <p:embed/>
                </p:oleObj>
              </mc:Choice>
              <mc:Fallback>
                <p:oleObj name="方程式" r:id="rId5" imgW="11938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362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9">
            <a:extLst>
              <a:ext uri="{FF2B5EF4-FFF2-40B4-BE49-F238E27FC236}">
                <a16:creationId xmlns:a16="http://schemas.microsoft.com/office/drawing/2014/main" xmlns="" id="{C171ABC0-47ED-45D0-B902-6115AA2CB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10200"/>
          <a:ext cx="1676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方程式" r:id="rId7" imgW="850531" imgH="203112" progId="Equation.3">
                  <p:embed/>
                </p:oleObj>
              </mc:Choice>
              <mc:Fallback>
                <p:oleObj name="方程式" r:id="rId7" imgW="85053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1676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AutoShape 17">
            <a:extLst>
              <a:ext uri="{FF2B5EF4-FFF2-40B4-BE49-F238E27FC236}">
                <a16:creationId xmlns:a16="http://schemas.microsoft.com/office/drawing/2014/main" xmlns="" id="{D5796EBF-3A5E-4DB3-B4FB-E4BA3DFD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1828800" cy="762000"/>
          </a:xfrm>
          <a:prstGeom prst="wedgeRoundRectCallout">
            <a:avLst>
              <a:gd name="adj1" fmla="val 40106"/>
              <a:gd name="adj2" fmla="val 13250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key to make it success</a:t>
            </a:r>
          </a:p>
        </p:txBody>
      </p:sp>
      <p:grpSp>
        <p:nvGrpSpPr>
          <p:cNvPr id="42005" name="Group 21">
            <a:extLst>
              <a:ext uri="{FF2B5EF4-FFF2-40B4-BE49-F238E27FC236}">
                <a16:creationId xmlns:a16="http://schemas.microsoft.com/office/drawing/2014/main" xmlns="" id="{C86E8797-D5BB-4154-86E7-811C07C9BF6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362200"/>
            <a:ext cx="4572000" cy="2133600"/>
            <a:chOff x="2592" y="1488"/>
            <a:chExt cx="2880" cy="1344"/>
          </a:xfrm>
        </p:grpSpPr>
        <p:graphicFrame>
          <p:nvGraphicFramePr>
            <p:cNvPr id="14346" name="Object 4">
              <a:extLst>
                <a:ext uri="{FF2B5EF4-FFF2-40B4-BE49-F238E27FC236}">
                  <a16:creationId xmlns:a16="http://schemas.microsoft.com/office/drawing/2014/main" xmlns="" id="{512671CB-C667-4D63-868E-494590ED96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016"/>
            <a:ext cx="67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方程式" r:id="rId9" imgW="494870" imgH="203024" progId="Equation.3">
                    <p:embed/>
                  </p:oleObj>
                </mc:Choice>
                <mc:Fallback>
                  <p:oleObj name="方程式" r:id="rId9" imgW="494870" imgH="20302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016"/>
                          <a:ext cx="67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5">
              <a:extLst>
                <a:ext uri="{FF2B5EF4-FFF2-40B4-BE49-F238E27FC236}">
                  <a16:creationId xmlns:a16="http://schemas.microsoft.com/office/drawing/2014/main" xmlns="" id="{2E1AE854-FAC2-4D82-8434-A9963FB014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064"/>
            <a:ext cx="57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方程式" r:id="rId11" imgW="507780" imgH="203112" progId="Equation.3">
                    <p:embed/>
                  </p:oleObj>
                </mc:Choice>
                <mc:Fallback>
                  <p:oleObj name="方程式" r:id="rId11" imgW="507780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064"/>
                          <a:ext cx="57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AutoShape 19">
              <a:extLst>
                <a:ext uri="{FF2B5EF4-FFF2-40B4-BE49-F238E27FC236}">
                  <a16:creationId xmlns:a16="http://schemas.microsoft.com/office/drawing/2014/main" xmlns="" id="{C1FE2CED-F2DA-4AFD-AA09-A033D941B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488"/>
              <a:ext cx="2880" cy="1344"/>
            </a:xfrm>
            <a:prstGeom prst="wedgeRoundRectCallout">
              <a:avLst>
                <a:gd name="adj1" fmla="val -47602"/>
                <a:gd name="adj2" fmla="val 9427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14349" name="Object 20">
              <a:extLst>
                <a:ext uri="{FF2B5EF4-FFF2-40B4-BE49-F238E27FC236}">
                  <a16:creationId xmlns:a16="http://schemas.microsoft.com/office/drawing/2014/main" xmlns="" id="{E82BE48A-7B10-4E15-B346-C9D340D037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728"/>
            <a:ext cx="2592" cy="9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r:id="rId13" imgW="3638550" imgH="1362075" progId="MSDraw.Drawing.8.2">
                    <p:embed/>
                  </p:oleObj>
                </mc:Choice>
                <mc:Fallback>
                  <p:oleObj r:id="rId13" imgW="3638550" imgH="1362075" progId="MSDraw.Drawing.8.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728"/>
                          <a:ext cx="2592" cy="9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6" name="Text Box 22">
            <a:extLst>
              <a:ext uri="{FF2B5EF4-FFF2-40B4-BE49-F238E27FC236}">
                <a16:creationId xmlns:a16="http://schemas.microsoft.com/office/drawing/2014/main" xmlns="" id="{8BD0D637-D092-437F-99AF-4ECA6618F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62600"/>
            <a:ext cx="379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make the partial remainder shorter each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730DDD1D-0225-4A6A-9FD3-E4B47EFC2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way to select quotient digit from partial remainder</a:t>
            </a:r>
          </a:p>
        </p:txBody>
      </p:sp>
      <p:grpSp>
        <p:nvGrpSpPr>
          <p:cNvPr id="15363" name="Group 15">
            <a:extLst>
              <a:ext uri="{FF2B5EF4-FFF2-40B4-BE49-F238E27FC236}">
                <a16:creationId xmlns:a16="http://schemas.microsoft.com/office/drawing/2014/main" xmlns="" id="{FC900A03-53F0-4E53-8387-588ED141D71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514600"/>
            <a:ext cx="7008813" cy="3678238"/>
            <a:chOff x="864" y="1872"/>
            <a:chExt cx="4415" cy="2317"/>
          </a:xfrm>
        </p:grpSpPr>
        <p:pic>
          <p:nvPicPr>
            <p:cNvPr id="15364" name="Picture 11">
              <a:extLst>
                <a:ext uri="{FF2B5EF4-FFF2-40B4-BE49-F238E27FC236}">
                  <a16:creationId xmlns:a16="http://schemas.microsoft.com/office/drawing/2014/main" xmlns="" id="{9F0D9DF4-E0BE-4787-B2A6-09AED89D1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72"/>
              <a:ext cx="4415" cy="2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5" name="Line 13">
              <a:extLst>
                <a:ext uri="{FF2B5EF4-FFF2-40B4-BE49-F238E27FC236}">
                  <a16:creationId xmlns:a16="http://schemas.microsoft.com/office/drawing/2014/main" xmlns="" id="{16D46573-5498-4209-8996-C7E23A62F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160"/>
              <a:ext cx="148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366" name="Object 14">
              <a:extLst>
                <a:ext uri="{FF2B5EF4-FFF2-40B4-BE49-F238E27FC236}">
                  <a16:creationId xmlns:a16="http://schemas.microsoft.com/office/drawing/2014/main" xmlns="" id="{368F9AAD-6CB8-4699-BA53-06EE0CAE9D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064"/>
            <a:ext cx="48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方程式" r:id="rId4" imgW="469696" imgH="241195" progId="Equation.3">
                    <p:embed/>
                  </p:oleObj>
                </mc:Choice>
                <mc:Fallback>
                  <p:oleObj name="方程式" r:id="rId4" imgW="469696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64"/>
                          <a:ext cx="48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93F0418-1748-4AE5-BD7D-8BFF8BD82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Non-restoring division</a:t>
            </a: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xmlns="" id="{234B3FF7-2E8D-47CB-9179-6DAFC6A9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80772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14.3    The new partial remainder,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as a function of the shifted old partial remainder, 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in radix-2 nonrestoring division. 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xmlns="" id="{334B4A4C-BED7-4906-81FF-A02A6D9F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6389" name="Object 6">
            <a:extLst>
              <a:ext uri="{FF2B5EF4-FFF2-40B4-BE49-F238E27FC236}">
                <a16:creationId xmlns:a16="http://schemas.microsoft.com/office/drawing/2014/main" xmlns="" id="{9A9C4469-362C-4114-968E-C7B4B7F0B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752600"/>
          <a:ext cx="708660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3" imgW="4314825" imgH="2247900" progId="MSDraw.Drawing.8.2">
                  <p:embed/>
                </p:oleObj>
              </mc:Choice>
              <mc:Fallback>
                <p:oleObj r:id="rId3" imgW="4314825" imgH="2247900" progId="MSDraw.Drawing.8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7086600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7">
            <a:extLst>
              <a:ext uri="{FF2B5EF4-FFF2-40B4-BE49-F238E27FC236}">
                <a16:creationId xmlns:a16="http://schemas.microsoft.com/office/drawing/2014/main" xmlns="" id="{BA4B91FD-C08D-4C1C-902B-8D21D871F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878138"/>
            <a:ext cx="0" cy="93186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xmlns="" id="{8579C3D6-86B8-4E07-80BB-92B3A6EF9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878138"/>
            <a:ext cx="23622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9">
            <a:extLst>
              <a:ext uri="{FF2B5EF4-FFF2-40B4-BE49-F238E27FC236}">
                <a16:creationId xmlns:a16="http://schemas.microsoft.com/office/drawing/2014/main" xmlns="" id="{1B8BC9CC-2228-4E43-9969-A6EDF418B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4290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xmlns="" id="{FF73E813-3709-4C8A-A8BC-D29D08550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444875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1">
            <a:extLst>
              <a:ext uri="{FF2B5EF4-FFF2-40B4-BE49-F238E27FC236}">
                <a16:creationId xmlns:a16="http://schemas.microsoft.com/office/drawing/2014/main" xmlns="" id="{8EC22530-1B49-4A1E-BEFC-B791969D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981200"/>
            <a:ext cx="2209800" cy="1311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–1)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endParaRPr kumimoji="0" lang="en-US" altLang="zh-TW" sz="2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with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(0)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z</a:t>
            </a:r>
            <a:endParaRPr kumimoji="0" lang="en-US" altLang="zh-TW" sz="2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2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q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{</a:t>
            </a:r>
            <a:r>
              <a:rPr kumimoji="0" lang="en-US" altLang="zh-TW" sz="2000" baseline="3000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1, 1}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216EFB60-E14E-44C0-9F4C-E8C59B744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Non-restoring division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xmlns="" id="{E3593117-C891-49AE-991A-65F25EC3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80772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14.3    The new partial remainder,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as a function of the shifted old partial remainder, 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in radix-2 nonrestoring division. 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xmlns="" id="{579DC08B-5F86-4F38-9C91-465753CE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xmlns="" id="{A7011BAC-E2CE-43E1-8D8E-DABE3DF8B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752600"/>
          <a:ext cx="708660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3" imgW="4314825" imgH="2247900" progId="MSDraw.Drawing.8.2">
                  <p:embed/>
                </p:oleObj>
              </mc:Choice>
              <mc:Fallback>
                <p:oleObj r:id="rId3" imgW="4314825" imgH="224790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7086600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6">
            <a:extLst>
              <a:ext uri="{FF2B5EF4-FFF2-40B4-BE49-F238E27FC236}">
                <a16:creationId xmlns:a16="http://schemas.microsoft.com/office/drawing/2014/main" xmlns="" id="{20639D50-4AC7-4EF1-9BD9-877A84F230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878138"/>
            <a:ext cx="0" cy="93186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xmlns="" id="{0BECC376-5364-479C-BB13-DCC773921B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878138"/>
            <a:ext cx="23622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xmlns="" id="{5B8F40A0-B358-4FBE-867F-231E97B89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4290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xmlns="" id="{7BACE34A-1AE3-45C6-AF15-BB136E29C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444875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xmlns="" id="{8A638A8E-110B-42A6-8FED-72C7D14EA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981200"/>
            <a:ext cx="2209800" cy="1311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–1)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endParaRPr kumimoji="0" lang="en-US" altLang="zh-TW" sz="2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with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(0)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z</a:t>
            </a:r>
            <a:endParaRPr kumimoji="0" lang="en-US" altLang="zh-TW" sz="2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2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q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{</a:t>
            </a:r>
            <a:r>
              <a:rPr kumimoji="0" lang="en-US" altLang="zh-TW" sz="2000" baseline="3000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1, 1}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xmlns="" id="{3A8D513C-1025-466D-8358-7CB7D0CAE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29718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7420" name="Group 16">
            <a:extLst>
              <a:ext uri="{FF2B5EF4-FFF2-40B4-BE49-F238E27FC236}">
                <a16:creationId xmlns:a16="http://schemas.microsoft.com/office/drawing/2014/main" xmlns="" id="{64BA75D1-90C3-4739-B7C8-35017E8260E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410200"/>
            <a:ext cx="2743200" cy="914400"/>
            <a:chOff x="4032" y="3408"/>
            <a:chExt cx="1728" cy="576"/>
          </a:xfrm>
        </p:grpSpPr>
        <p:graphicFrame>
          <p:nvGraphicFramePr>
            <p:cNvPr id="17421" name="Object 13">
              <a:extLst>
                <a:ext uri="{FF2B5EF4-FFF2-40B4-BE49-F238E27FC236}">
                  <a16:creationId xmlns:a16="http://schemas.microsoft.com/office/drawing/2014/main" xmlns="" id="{36B6F38F-2F40-4D9C-A228-B0B83E6598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3648"/>
            <a:ext cx="105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name="方程式" r:id="rId5" imgW="850531" imgH="203112" progId="Equation.3">
                    <p:embed/>
                  </p:oleObj>
                </mc:Choice>
                <mc:Fallback>
                  <p:oleObj name="方程式" r:id="rId5" imgW="850531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648"/>
                          <a:ext cx="105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AutoShape 14">
              <a:extLst>
                <a:ext uri="{FF2B5EF4-FFF2-40B4-BE49-F238E27FC236}">
                  <a16:creationId xmlns:a16="http://schemas.microsoft.com/office/drawing/2014/main" xmlns="" id="{483254B2-0701-4BE9-8FC0-876903D9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1632" cy="576"/>
            </a:xfrm>
            <a:prstGeom prst="wedgeRoundRectCallout">
              <a:avLst>
                <a:gd name="adj1" fmla="val -47060"/>
                <a:gd name="adj2" fmla="val -12951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17423" name="Object 15">
              <a:extLst>
                <a:ext uri="{FF2B5EF4-FFF2-40B4-BE49-F238E27FC236}">
                  <a16:creationId xmlns:a16="http://schemas.microsoft.com/office/drawing/2014/main" xmlns="" id="{6A37BA1C-9BBB-43F4-9051-B6682F3D46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552"/>
            <a:ext cx="15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方程式" r:id="rId7" imgW="1447172" imgH="253890" progId="Equation.3">
                    <p:embed/>
                  </p:oleObj>
                </mc:Choice>
                <mc:Fallback>
                  <p:oleObj name="方程式" r:id="rId7" imgW="1447172" imgH="25389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552"/>
                          <a:ext cx="153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75B58CDD-B46E-499D-A489-74803564E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Non-restoring division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xmlns="" id="{C65D3EF7-C4F0-4226-9ED2-A830BECE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80772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14.3    The new partial remainder,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as a function of the shifted old partial remainder, 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in radix-2 nonrestoring division.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xmlns="" id="{C5AE9799-972A-4E42-9828-B9D63949B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xmlns="" id="{DDAE2693-8B07-4892-A743-A683D519B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752600"/>
          <a:ext cx="708660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r:id="rId3" imgW="4314825" imgH="2247900" progId="MSDraw.Drawing.8.2">
                  <p:embed/>
                </p:oleObj>
              </mc:Choice>
              <mc:Fallback>
                <p:oleObj r:id="rId3" imgW="4314825" imgH="224790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7086600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Line 6">
            <a:extLst>
              <a:ext uri="{FF2B5EF4-FFF2-40B4-BE49-F238E27FC236}">
                <a16:creationId xmlns:a16="http://schemas.microsoft.com/office/drawing/2014/main" xmlns="" id="{6521324E-0994-4866-8EEE-3912B6B0EF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878138"/>
            <a:ext cx="0" cy="93186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xmlns="" id="{D4DF3FEA-6FF4-4D3F-9E8B-0B47DEAC26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878138"/>
            <a:ext cx="23622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xmlns="" id="{3F072AF6-2C55-46A7-8122-E9C5C8E9B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4290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xmlns="" id="{0F051733-940D-40BF-B77B-046A2E2B2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444875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xmlns="" id="{92DBA854-8654-4C16-A43E-C0218881E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981200"/>
            <a:ext cx="2209800" cy="1311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–1)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endParaRPr kumimoji="0" lang="en-US" altLang="zh-TW" sz="2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with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(0)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z</a:t>
            </a:r>
            <a:endParaRPr kumimoji="0" lang="en-US" altLang="zh-TW" sz="2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2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q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{</a:t>
            </a:r>
            <a:r>
              <a:rPr kumimoji="0" lang="en-US" altLang="zh-TW" sz="2000" baseline="3000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1, 1}</a:t>
            </a: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xmlns="" id="{C77E03C2-B1FC-4055-B31E-3721E6A8F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0"/>
            <a:ext cx="29718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8444" name="Group 16">
            <a:extLst>
              <a:ext uri="{FF2B5EF4-FFF2-40B4-BE49-F238E27FC236}">
                <a16:creationId xmlns:a16="http://schemas.microsoft.com/office/drawing/2014/main" xmlns="" id="{1B7EE027-10E2-4041-A747-1C0FB183382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638800"/>
            <a:ext cx="3082925" cy="914400"/>
            <a:chOff x="1968" y="3552"/>
            <a:chExt cx="1942" cy="576"/>
          </a:xfrm>
        </p:grpSpPr>
        <p:graphicFrame>
          <p:nvGraphicFramePr>
            <p:cNvPr id="18445" name="Object 13">
              <a:extLst>
                <a:ext uri="{FF2B5EF4-FFF2-40B4-BE49-F238E27FC236}">
                  <a16:creationId xmlns:a16="http://schemas.microsoft.com/office/drawing/2014/main" xmlns="" id="{F7DBE26D-946E-4DD6-8F24-6B70C2DACA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3" y="3792"/>
            <a:ext cx="105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方程式" r:id="rId5" imgW="850531" imgH="203112" progId="Equation.3">
                    <p:embed/>
                  </p:oleObj>
                </mc:Choice>
                <mc:Fallback>
                  <p:oleObj name="方程式" r:id="rId5" imgW="850531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3792"/>
                          <a:ext cx="105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AutoShape 14">
              <a:extLst>
                <a:ext uri="{FF2B5EF4-FFF2-40B4-BE49-F238E27FC236}">
                  <a16:creationId xmlns:a16="http://schemas.microsoft.com/office/drawing/2014/main" xmlns="" id="{78BA4B7B-4A9C-4E3A-8BC0-D5CCEF7C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552"/>
              <a:ext cx="1824" cy="576"/>
            </a:xfrm>
            <a:prstGeom prst="wedgeRoundRectCallout">
              <a:avLst>
                <a:gd name="adj1" fmla="val -36843"/>
                <a:gd name="adj2" fmla="val -12951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18447" name="Object 15">
              <a:extLst>
                <a:ext uri="{FF2B5EF4-FFF2-40B4-BE49-F238E27FC236}">
                  <a16:creationId xmlns:a16="http://schemas.microsoft.com/office/drawing/2014/main" xmlns="" id="{5DD6A3DA-A947-441A-A380-D7ACB9D88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696"/>
            <a:ext cx="184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方程式" r:id="rId7" imgW="1739900" imgH="254000" progId="Equation.3">
                    <p:embed/>
                  </p:oleObj>
                </mc:Choice>
                <mc:Fallback>
                  <p:oleObj name="方程式" r:id="rId7" imgW="1739900" imgH="254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96"/>
                          <a:ext cx="184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D795D258-F717-4C6B-92D0-7C3B08F31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BB6B3842-D2D0-4A82-938A-2C6906E47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427912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derive another recurrence scheme for division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justify with the example: 117/10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xmlns="" id="{4B071318-AD16-4F76-8038-016224CA073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971800"/>
            <a:ext cx="7008813" cy="3678238"/>
            <a:chOff x="864" y="1872"/>
            <a:chExt cx="4415" cy="2317"/>
          </a:xfrm>
        </p:grpSpPr>
        <p:pic>
          <p:nvPicPr>
            <p:cNvPr id="19461" name="Picture 5">
              <a:extLst>
                <a:ext uri="{FF2B5EF4-FFF2-40B4-BE49-F238E27FC236}">
                  <a16:creationId xmlns:a16="http://schemas.microsoft.com/office/drawing/2014/main" xmlns="" id="{5C4A5227-4BEF-4C25-9DAC-D725D343B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72"/>
              <a:ext cx="4415" cy="2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2" name="Line 6">
              <a:extLst>
                <a:ext uri="{FF2B5EF4-FFF2-40B4-BE49-F238E27FC236}">
                  <a16:creationId xmlns:a16="http://schemas.microsoft.com/office/drawing/2014/main" xmlns="" id="{0C251EBB-9E6A-40B4-BE17-D3229F8B6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160"/>
              <a:ext cx="148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463" name="Object 7">
              <a:extLst>
                <a:ext uri="{FF2B5EF4-FFF2-40B4-BE49-F238E27FC236}">
                  <a16:creationId xmlns:a16="http://schemas.microsoft.com/office/drawing/2014/main" xmlns="" id="{F2FA71EF-EE7A-4486-8A5D-D213918B9A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064"/>
            <a:ext cx="48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方程式" r:id="rId4" imgW="469696" imgH="241195" progId="Equation.3">
                    <p:embed/>
                  </p:oleObj>
                </mc:Choice>
                <mc:Fallback>
                  <p:oleObj name="方程式" r:id="rId4" imgW="469696" imgH="24119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64"/>
                          <a:ext cx="48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xmlns="" id="{71B1AAEA-36CD-4C53-8433-23739F7F5B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Table lookup to select quotient digit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xmlns="" id="{1B179410-0402-41C8-A321-D3AA889BD6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8D69CA26-FE03-431E-89C6-6FE48DC2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Observation: </a:t>
            </a:r>
            <a:r>
              <a:rPr lang="en-US" altLang="zh-TW" i="1"/>
              <a:t>p</a:t>
            </a:r>
            <a:r>
              <a:rPr lang="en-US" altLang="zh-TW"/>
              <a:t>-</a:t>
            </a:r>
            <a:r>
              <a:rPr lang="en-US" altLang="zh-TW" i="1"/>
              <a:t>d</a:t>
            </a:r>
            <a:r>
              <a:rPr lang="en-US" altLang="zh-TW"/>
              <a:t> plot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2FD79EA7-1F1E-48EE-A92C-9B31E3ABA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/>
              <a:t>p</a:t>
            </a:r>
            <a:r>
              <a:rPr lang="en-US" altLang="zh-TW" sz="2800"/>
              <a:t>: two times the partial remainder (2</a:t>
            </a:r>
            <a:r>
              <a:rPr lang="en-US" altLang="zh-TW" sz="2800" i="1"/>
              <a:t>s</a:t>
            </a:r>
            <a:r>
              <a:rPr lang="en-US" altLang="zh-TW" sz="2800" baseline="30000"/>
              <a:t>(</a:t>
            </a:r>
            <a:r>
              <a:rPr lang="en-US" altLang="zh-TW" sz="2800" i="1" baseline="30000"/>
              <a:t>j</a:t>
            </a:r>
            <a:r>
              <a:rPr lang="en-US" altLang="zh-TW" sz="2800" baseline="30000"/>
              <a:t>)</a:t>
            </a:r>
            <a:r>
              <a:rPr lang="en-US" altLang="zh-TW" sz="28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/>
              <a:t>d</a:t>
            </a:r>
            <a:r>
              <a:rPr lang="en-US" altLang="zh-TW" sz="2800"/>
              <a:t>: divisor</a:t>
            </a:r>
          </a:p>
        </p:txBody>
      </p:sp>
      <p:pic>
        <p:nvPicPr>
          <p:cNvPr id="21508" name="Picture 12">
            <a:extLst>
              <a:ext uri="{FF2B5EF4-FFF2-40B4-BE49-F238E27FC236}">
                <a16:creationId xmlns:a16="http://schemas.microsoft.com/office/drawing/2014/main" xmlns="" id="{8C961029-31F3-4B98-B42E-608DD66E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491288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594D9DDC-D8CA-49A4-8B0D-3F79537E4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Goal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3954B5F8-3F34-4E7D-B25F-DFFEF160D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/>
              <a:t>do </a:t>
            </a:r>
            <a:r>
              <a:rPr lang="en-US" altLang="zh-TW" i="1"/>
              <a:t>k</a:t>
            </a:r>
            <a:r>
              <a:rPr lang="en-US" altLang="zh-TW"/>
              <a:t>-bit division with </a:t>
            </a:r>
            <a:r>
              <a:rPr lang="en-US" altLang="zh-TW" i="1"/>
              <a:t>k</a:t>
            </a:r>
            <a:r>
              <a:rPr lang="en-US" altLang="zh-TW"/>
              <a:t>/</a:t>
            </a:r>
            <a:r>
              <a:rPr lang="en-US" altLang="zh-TW" i="1"/>
              <a:t>c</a:t>
            </a:r>
            <a:r>
              <a:rPr lang="en-US" altLang="zh-TW"/>
              <a:t> cycles with </a:t>
            </a:r>
            <a:r>
              <a:rPr lang="en-US" altLang="zh-TW" i="1"/>
              <a:t>c</a:t>
            </a:r>
            <a:r>
              <a:rPr lang="en-US" altLang="zh-TW"/>
              <a:t>&gt;1</a:t>
            </a:r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xmlns="" id="{28E86C53-5814-4FC4-B35A-AC678FF3658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038600"/>
            <a:ext cx="8305800" cy="1895475"/>
            <a:chOff x="240" y="2544"/>
            <a:chExt cx="5232" cy="1194"/>
          </a:xfrm>
        </p:grpSpPr>
        <p:graphicFrame>
          <p:nvGraphicFramePr>
            <p:cNvPr id="4104" name="Object 5">
              <a:extLst>
                <a:ext uri="{FF2B5EF4-FFF2-40B4-BE49-F238E27FC236}">
                  <a16:creationId xmlns:a16="http://schemas.microsoft.com/office/drawing/2014/main" xmlns="" id="{523224FB-1444-4006-81DA-7CA5FE1F68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544"/>
            <a:ext cx="4224" cy="1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r:id="rId3" imgW="3638550" imgH="1028700" progId="MSDraw.Drawing.8.2">
                    <p:embed/>
                  </p:oleObj>
                </mc:Choice>
                <mc:Fallback>
                  <p:oleObj r:id="rId3" imgW="3638550" imgH="1028700" progId="MSDraw.Drawing.8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44"/>
                          <a:ext cx="4224" cy="1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6">
              <a:extLst>
                <a:ext uri="{FF2B5EF4-FFF2-40B4-BE49-F238E27FC236}">
                  <a16:creationId xmlns:a16="http://schemas.microsoft.com/office/drawing/2014/main" xmlns="" id="{D544C55B-A75E-42EA-BD2D-2449FDCB5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88"/>
              <a:ext cx="1008" cy="82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14.1    </a:t>
              </a:r>
            </a:p>
            <a:p>
              <a:pPr eaLnBrk="1" hangingPunct="1"/>
              <a:r>
                <a:rPr kumimoji="0" lang="fr-FR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Radix-4 division in dot notation</a:t>
              </a: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101" name="Group 9">
            <a:extLst>
              <a:ext uri="{FF2B5EF4-FFF2-40B4-BE49-F238E27FC236}">
                <a16:creationId xmlns:a16="http://schemas.microsoft.com/office/drawing/2014/main" xmlns="" id="{78972783-8444-4676-BAB1-3DC272391BE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71800"/>
            <a:ext cx="2287588" cy="1143000"/>
            <a:chOff x="2064" y="1872"/>
            <a:chExt cx="1441" cy="720"/>
          </a:xfrm>
        </p:grpSpPr>
        <p:sp>
          <p:nvSpPr>
            <p:cNvPr id="4102" name="Line 7">
              <a:extLst>
                <a:ext uri="{FF2B5EF4-FFF2-40B4-BE49-F238E27FC236}">
                  <a16:creationId xmlns:a16="http://schemas.microsoft.com/office/drawing/2014/main" xmlns="" id="{21AEFCE2-D087-45B4-A4D0-10C93897C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256"/>
              <a:ext cx="144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Text Box 8">
              <a:extLst>
                <a:ext uri="{FF2B5EF4-FFF2-40B4-BE49-F238E27FC236}">
                  <a16:creationId xmlns:a16="http://schemas.microsoft.com/office/drawing/2014/main" xmlns="" id="{6C81D96D-E974-4FD6-A08E-BE97423A9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872"/>
              <a:ext cx="144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set multiple quotient digit</a:t>
              </a:r>
            </a:p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at a time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CC65B293-C998-43C6-91FA-74821A194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Observation: </a:t>
            </a:r>
            <a:r>
              <a:rPr lang="en-US" altLang="zh-TW" i="1"/>
              <a:t>p</a:t>
            </a:r>
            <a:r>
              <a:rPr lang="en-US" altLang="zh-TW"/>
              <a:t>-</a:t>
            </a:r>
            <a:r>
              <a:rPr lang="en-US" altLang="zh-TW" i="1"/>
              <a:t>d</a:t>
            </a:r>
            <a:r>
              <a:rPr lang="en-US" altLang="zh-TW"/>
              <a:t> plot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A845DC62-AFEA-4FA2-A7D1-5EE4A3047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/>
              <a:t>p</a:t>
            </a:r>
            <a:r>
              <a:rPr lang="en-US" altLang="zh-TW" sz="2800"/>
              <a:t>: two times the partial remainder (2</a:t>
            </a:r>
            <a:r>
              <a:rPr lang="en-US" altLang="zh-TW" sz="2800" i="1"/>
              <a:t>s</a:t>
            </a:r>
            <a:r>
              <a:rPr lang="en-US" altLang="zh-TW" sz="2800" baseline="30000"/>
              <a:t>(</a:t>
            </a:r>
            <a:r>
              <a:rPr lang="en-US" altLang="zh-TW" sz="2800" i="1" baseline="30000"/>
              <a:t>j</a:t>
            </a:r>
            <a:r>
              <a:rPr lang="en-US" altLang="zh-TW" sz="2800" baseline="30000"/>
              <a:t>)</a:t>
            </a:r>
            <a:r>
              <a:rPr lang="en-US" altLang="zh-TW" sz="28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/>
              <a:t>d</a:t>
            </a:r>
            <a:r>
              <a:rPr lang="en-US" altLang="zh-TW" sz="2800"/>
              <a:t>: divisor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xmlns="" id="{4F703A5D-4B8B-4DBE-B56F-F36E5B4D7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491288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Line 6">
            <a:extLst>
              <a:ext uri="{FF2B5EF4-FFF2-40B4-BE49-F238E27FC236}">
                <a16:creationId xmlns:a16="http://schemas.microsoft.com/office/drawing/2014/main" xmlns="" id="{06F06082-4AD7-4C39-A7A1-98EB8C46D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44958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xmlns="" id="{330914C2-784D-45DF-9436-31814440D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876800"/>
            <a:ext cx="419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0185" name="Object 9">
            <a:extLst>
              <a:ext uri="{FF2B5EF4-FFF2-40B4-BE49-F238E27FC236}">
                <a16:creationId xmlns:a16="http://schemas.microsoft.com/office/drawing/2014/main" xmlns="" id="{FCD0F654-C0D0-4A0B-BEC1-D59F2CE4B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352800"/>
          <a:ext cx="6858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方程式" r:id="rId4" imgW="393529" imgH="203112" progId="Equation.3">
                  <p:embed/>
                </p:oleObj>
              </mc:Choice>
              <mc:Fallback>
                <p:oleObj name="方程式" r:id="rId4" imgW="39352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685800" cy="3540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>
            <a:extLst>
              <a:ext uri="{FF2B5EF4-FFF2-40B4-BE49-F238E27FC236}">
                <a16:creationId xmlns:a16="http://schemas.microsoft.com/office/drawing/2014/main" xmlns="" id="{04A1A5FA-9753-425D-BDE5-8B299D3C3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410200"/>
          <a:ext cx="8413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方程式" r:id="rId6" imgW="482391" imgH="203112" progId="Equation.3">
                  <p:embed/>
                </p:oleObj>
              </mc:Choice>
              <mc:Fallback>
                <p:oleObj name="方程式" r:id="rId6" imgW="482391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0200"/>
                        <a:ext cx="841375" cy="3540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Freeform 12">
            <a:extLst>
              <a:ext uri="{FF2B5EF4-FFF2-40B4-BE49-F238E27FC236}">
                <a16:creationId xmlns:a16="http://schemas.microsoft.com/office/drawing/2014/main" xmlns="" id="{FAB2638A-0C29-4B7B-8541-24AC3A342C05}"/>
              </a:ext>
            </a:extLst>
          </p:cNvPr>
          <p:cNvSpPr>
            <a:spLocks/>
          </p:cNvSpPr>
          <p:nvPr/>
        </p:nvSpPr>
        <p:spPr bwMode="auto">
          <a:xfrm>
            <a:off x="1981200" y="3886200"/>
            <a:ext cx="3352800" cy="1295400"/>
          </a:xfrm>
          <a:custGeom>
            <a:avLst/>
            <a:gdLst>
              <a:gd name="T0" fmla="*/ 0 w 2112"/>
              <a:gd name="T1" fmla="*/ 304800 h 816"/>
              <a:gd name="T2" fmla="*/ 3352800 w 2112"/>
              <a:gd name="T3" fmla="*/ 0 h 816"/>
              <a:gd name="T4" fmla="*/ 3352800 w 2112"/>
              <a:gd name="T5" fmla="*/ 1295400 h 816"/>
              <a:gd name="T6" fmla="*/ 76200 w 2112"/>
              <a:gd name="T7" fmla="*/ 990600 h 8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2" h="816">
                <a:moveTo>
                  <a:pt x="0" y="192"/>
                </a:moveTo>
                <a:lnTo>
                  <a:pt x="2112" y="0"/>
                </a:lnTo>
                <a:lnTo>
                  <a:pt x="2112" y="816"/>
                </a:lnTo>
                <a:lnTo>
                  <a:pt x="48" y="624"/>
                </a:lnTo>
              </a:path>
            </a:pathLst>
          </a:custGeom>
          <a:solidFill>
            <a:schemeClr val="hlink">
              <a:alpha val="4588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AutoShape 13">
            <a:extLst>
              <a:ext uri="{FF2B5EF4-FFF2-40B4-BE49-F238E27FC236}">
                <a16:creationId xmlns:a16="http://schemas.microsoft.com/office/drawing/2014/main" xmlns="" id="{F15CA3CD-09B2-4DC1-A14B-EEE8B2B0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2667000" cy="914400"/>
          </a:xfrm>
          <a:prstGeom prst="wedgeRoundRectCallout">
            <a:avLst>
              <a:gd name="adj1" fmla="val -80181"/>
              <a:gd name="adj2" fmla="val -6024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You can choose q</a:t>
            </a:r>
            <a:r>
              <a:rPr lang="en-US" altLang="zh-TW" baseline="-25000">
                <a:solidFill>
                  <a:schemeClr val="hlink"/>
                </a:solidFill>
              </a:rPr>
              <a:t>-j</a:t>
            </a:r>
            <a:r>
              <a:rPr lang="en-US" altLang="zh-TW">
                <a:solidFill>
                  <a:schemeClr val="hlink"/>
                </a:solidFill>
              </a:rPr>
              <a:t>=0 if (p,d) fall in this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DF54D050-8527-42DA-AB91-8D8DCC75F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Observation: </a:t>
            </a:r>
            <a:r>
              <a:rPr lang="en-US" altLang="zh-TW" i="1"/>
              <a:t>p</a:t>
            </a:r>
            <a:r>
              <a:rPr lang="en-US" altLang="zh-TW"/>
              <a:t>-</a:t>
            </a:r>
            <a:r>
              <a:rPr lang="en-US" altLang="zh-TW" i="1"/>
              <a:t>d</a:t>
            </a:r>
            <a:r>
              <a:rPr lang="en-US" altLang="zh-TW"/>
              <a:t> plot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C851EE4A-9209-41A5-A407-7B4AAB9F3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/>
              <a:t>p</a:t>
            </a:r>
            <a:r>
              <a:rPr lang="en-US" altLang="zh-TW" sz="2800"/>
              <a:t>: two times the partial remainder (2</a:t>
            </a:r>
            <a:r>
              <a:rPr lang="en-US" altLang="zh-TW" sz="2800" i="1"/>
              <a:t>s</a:t>
            </a:r>
            <a:r>
              <a:rPr lang="en-US" altLang="zh-TW" sz="2800" baseline="30000"/>
              <a:t>(</a:t>
            </a:r>
            <a:r>
              <a:rPr lang="en-US" altLang="zh-TW" sz="2800" i="1" baseline="30000"/>
              <a:t>j</a:t>
            </a:r>
            <a:r>
              <a:rPr lang="en-US" altLang="zh-TW" sz="2800" baseline="30000"/>
              <a:t>)</a:t>
            </a:r>
            <a:r>
              <a:rPr lang="en-US" altLang="zh-TW" sz="28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/>
              <a:t>d</a:t>
            </a:r>
            <a:r>
              <a:rPr lang="en-US" altLang="zh-TW" sz="2800"/>
              <a:t>: divisor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xmlns="" id="{D3B0A89B-C0CD-4FEE-A83B-A25F528C3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491288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Line 5">
            <a:extLst>
              <a:ext uri="{FF2B5EF4-FFF2-40B4-BE49-F238E27FC236}">
                <a16:creationId xmlns:a16="http://schemas.microsoft.com/office/drawing/2014/main" xmlns="" id="{B66D1DC1-12F1-4238-9EBA-2A7E96C85B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71800"/>
            <a:ext cx="44196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7">
            <a:extLst>
              <a:ext uri="{FF2B5EF4-FFF2-40B4-BE49-F238E27FC236}">
                <a16:creationId xmlns:a16="http://schemas.microsoft.com/office/drawing/2014/main" xmlns="" id="{A219BDCA-B8F4-40AC-A63B-B0BB15F1F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572000"/>
            <a:ext cx="434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559" name="Object 8">
            <a:extLst>
              <a:ext uri="{FF2B5EF4-FFF2-40B4-BE49-F238E27FC236}">
                <a16:creationId xmlns:a16="http://schemas.microsoft.com/office/drawing/2014/main" xmlns="" id="{58C64DF8-DECB-4739-AB2A-2AB60A6F5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8725" y="2590800"/>
          <a:ext cx="8191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方程式" r:id="rId4" imgW="469696" imgH="203112" progId="Equation.3">
                  <p:embed/>
                </p:oleObj>
              </mc:Choice>
              <mc:Fallback>
                <p:oleObj name="方程式" r:id="rId4" imgW="469696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590800"/>
                        <a:ext cx="819150" cy="3540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>
            <a:extLst>
              <a:ext uri="{FF2B5EF4-FFF2-40B4-BE49-F238E27FC236}">
                <a16:creationId xmlns:a16="http://schemas.microsoft.com/office/drawing/2014/main" xmlns="" id="{D56C7F69-74DE-41D8-B5CF-658AA7EA5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3413" y="4648200"/>
          <a:ext cx="6413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方程式" r:id="rId6" imgW="368140" imgH="203112" progId="Equation.3">
                  <p:embed/>
                </p:oleObj>
              </mc:Choice>
              <mc:Fallback>
                <p:oleObj name="方程式" r:id="rId6" imgW="368140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4648200"/>
                        <a:ext cx="641350" cy="3540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AutoShape 11">
            <a:extLst>
              <a:ext uri="{FF2B5EF4-FFF2-40B4-BE49-F238E27FC236}">
                <a16:creationId xmlns:a16="http://schemas.microsoft.com/office/drawing/2014/main" xmlns="" id="{411066FB-F016-47B8-867E-C9167FB6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2667000" cy="914400"/>
          </a:xfrm>
          <a:prstGeom prst="wedgeRoundRectCallout">
            <a:avLst>
              <a:gd name="adj1" fmla="val -80713"/>
              <a:gd name="adj2" fmla="val -153995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You can choose q</a:t>
            </a:r>
            <a:r>
              <a:rPr lang="en-US" altLang="zh-TW" baseline="-25000">
                <a:solidFill>
                  <a:schemeClr val="hlink"/>
                </a:solidFill>
              </a:rPr>
              <a:t>-j</a:t>
            </a:r>
            <a:r>
              <a:rPr lang="en-US" altLang="zh-TW">
                <a:solidFill>
                  <a:schemeClr val="hlink"/>
                </a:solidFill>
              </a:rPr>
              <a:t>=1 if (p,d) fall in this area</a:t>
            </a:r>
          </a:p>
        </p:txBody>
      </p:sp>
      <p:sp>
        <p:nvSpPr>
          <p:cNvPr id="23562" name="Freeform 12">
            <a:extLst>
              <a:ext uri="{FF2B5EF4-FFF2-40B4-BE49-F238E27FC236}">
                <a16:creationId xmlns:a16="http://schemas.microsoft.com/office/drawing/2014/main" xmlns="" id="{82825C76-2BE8-473B-B604-D2A4E68CB1B7}"/>
              </a:ext>
            </a:extLst>
          </p:cNvPr>
          <p:cNvSpPr>
            <a:spLocks/>
          </p:cNvSpPr>
          <p:nvPr/>
        </p:nvSpPr>
        <p:spPr bwMode="auto">
          <a:xfrm>
            <a:off x="1981200" y="3200400"/>
            <a:ext cx="3352800" cy="1295400"/>
          </a:xfrm>
          <a:custGeom>
            <a:avLst/>
            <a:gdLst>
              <a:gd name="T0" fmla="*/ 0 w 2112"/>
              <a:gd name="T1" fmla="*/ 1295400 h 816"/>
              <a:gd name="T2" fmla="*/ 0 w 2112"/>
              <a:gd name="T3" fmla="*/ 685800 h 816"/>
              <a:gd name="T4" fmla="*/ 3352800 w 2112"/>
              <a:gd name="T5" fmla="*/ 0 h 816"/>
              <a:gd name="T6" fmla="*/ 3352800 w 2112"/>
              <a:gd name="T7" fmla="*/ 1295400 h 8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2" h="816">
                <a:moveTo>
                  <a:pt x="0" y="816"/>
                </a:moveTo>
                <a:lnTo>
                  <a:pt x="0" y="432"/>
                </a:lnTo>
                <a:lnTo>
                  <a:pt x="2112" y="0"/>
                </a:lnTo>
                <a:lnTo>
                  <a:pt x="2112" y="816"/>
                </a:lnTo>
              </a:path>
            </a:pathLst>
          </a:custGeom>
          <a:solidFill>
            <a:schemeClr val="hlink">
              <a:alpha val="47842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BB782320-7E95-4D10-AD92-C2C40B648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Observation: </a:t>
            </a:r>
            <a:r>
              <a:rPr lang="en-US" altLang="zh-TW" i="1"/>
              <a:t>p</a:t>
            </a:r>
            <a:r>
              <a:rPr lang="en-US" altLang="zh-TW"/>
              <a:t>-</a:t>
            </a:r>
            <a:r>
              <a:rPr lang="en-US" altLang="zh-TW" i="1"/>
              <a:t>d</a:t>
            </a:r>
            <a:r>
              <a:rPr lang="en-US" altLang="zh-TW"/>
              <a:t> plot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27032DBA-3B2A-457B-8B63-66E36925D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/>
              <a:t>p</a:t>
            </a:r>
            <a:r>
              <a:rPr lang="en-US" altLang="zh-TW" sz="2800"/>
              <a:t>: two times the partial remainder (2</a:t>
            </a:r>
            <a:r>
              <a:rPr lang="en-US" altLang="zh-TW" sz="2800" i="1"/>
              <a:t>s</a:t>
            </a:r>
            <a:r>
              <a:rPr lang="en-US" altLang="zh-TW" sz="2800" baseline="30000"/>
              <a:t>(</a:t>
            </a:r>
            <a:r>
              <a:rPr lang="en-US" altLang="zh-TW" sz="2800" i="1" baseline="30000"/>
              <a:t>j</a:t>
            </a:r>
            <a:r>
              <a:rPr lang="en-US" altLang="zh-TW" sz="2800" baseline="30000"/>
              <a:t>)</a:t>
            </a:r>
            <a:r>
              <a:rPr lang="en-US" altLang="zh-TW" sz="28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/>
              <a:t>d</a:t>
            </a:r>
            <a:r>
              <a:rPr lang="en-US" altLang="zh-TW" sz="2800"/>
              <a:t>: divisor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xmlns="" id="{2ACF6D62-8B18-41CB-BA03-32DE71D6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491288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Line 5">
            <a:extLst>
              <a:ext uri="{FF2B5EF4-FFF2-40B4-BE49-F238E27FC236}">
                <a16:creationId xmlns:a16="http://schemas.microsoft.com/office/drawing/2014/main" xmlns="" id="{0EB0763E-6A6D-404E-AD83-3293C21A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40386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xmlns="" id="{0FEC7360-5D9D-44A8-8080-7F07B52D9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572000"/>
            <a:ext cx="434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xmlns="" id="{5796F329-4FAB-44EF-BA8D-52A5FBCE7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6096000"/>
          <a:ext cx="9747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方程式" r:id="rId4" imgW="558558" imgH="203112" progId="Equation.3">
                  <p:embed/>
                </p:oleObj>
              </mc:Choice>
              <mc:Fallback>
                <p:oleObj name="方程式" r:id="rId4" imgW="55855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096000"/>
                        <a:ext cx="974725" cy="3540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xmlns="" id="{6D8B2C73-3C6A-488F-A670-8AA9E029A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038600"/>
          <a:ext cx="6413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方程式" r:id="rId6" imgW="368140" imgH="203112" progId="Equation.3">
                  <p:embed/>
                </p:oleObj>
              </mc:Choice>
              <mc:Fallback>
                <p:oleObj name="方程式" r:id="rId6" imgW="36814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641350" cy="3540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AutoShape 9">
            <a:extLst>
              <a:ext uri="{FF2B5EF4-FFF2-40B4-BE49-F238E27FC236}">
                <a16:creationId xmlns:a16="http://schemas.microsoft.com/office/drawing/2014/main" xmlns="" id="{3A87FC1E-D016-4C98-9699-0F109704A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2667000" cy="914400"/>
          </a:xfrm>
          <a:prstGeom prst="wedgeRoundRectCallout">
            <a:avLst>
              <a:gd name="adj1" fmla="val -82319"/>
              <a:gd name="adj2" fmla="val 694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You can choose q</a:t>
            </a:r>
            <a:r>
              <a:rPr lang="en-US" altLang="zh-TW" baseline="-25000">
                <a:solidFill>
                  <a:schemeClr val="hlink"/>
                </a:solidFill>
              </a:rPr>
              <a:t>-j</a:t>
            </a:r>
            <a:r>
              <a:rPr lang="en-US" altLang="zh-TW">
                <a:solidFill>
                  <a:schemeClr val="hlink"/>
                </a:solidFill>
              </a:rPr>
              <a:t>=-1 if (p,d) fall in this area</a:t>
            </a:r>
          </a:p>
        </p:txBody>
      </p:sp>
      <p:sp>
        <p:nvSpPr>
          <p:cNvPr id="24586" name="Freeform 11">
            <a:extLst>
              <a:ext uri="{FF2B5EF4-FFF2-40B4-BE49-F238E27FC236}">
                <a16:creationId xmlns:a16="http://schemas.microsoft.com/office/drawing/2014/main" xmlns="" id="{A06586E6-48E2-43FC-B174-D8242E173785}"/>
              </a:ext>
            </a:extLst>
          </p:cNvPr>
          <p:cNvSpPr>
            <a:spLocks/>
          </p:cNvSpPr>
          <p:nvPr/>
        </p:nvSpPr>
        <p:spPr bwMode="auto">
          <a:xfrm>
            <a:off x="1981200" y="4572000"/>
            <a:ext cx="3352800" cy="1371600"/>
          </a:xfrm>
          <a:custGeom>
            <a:avLst/>
            <a:gdLst>
              <a:gd name="T0" fmla="*/ 0 w 2112"/>
              <a:gd name="T1" fmla="*/ 0 h 864"/>
              <a:gd name="T2" fmla="*/ 3352800 w 2112"/>
              <a:gd name="T3" fmla="*/ 0 h 864"/>
              <a:gd name="T4" fmla="*/ 3352800 w 2112"/>
              <a:gd name="T5" fmla="*/ 1371600 h 864"/>
              <a:gd name="T6" fmla="*/ 76200 w 2112"/>
              <a:gd name="T7" fmla="*/ 685800 h 8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2" h="864">
                <a:moveTo>
                  <a:pt x="0" y="0"/>
                </a:moveTo>
                <a:lnTo>
                  <a:pt x="2112" y="0"/>
                </a:lnTo>
                <a:lnTo>
                  <a:pt x="2112" y="864"/>
                </a:lnTo>
                <a:lnTo>
                  <a:pt x="48" y="432"/>
                </a:lnTo>
              </a:path>
            </a:pathLst>
          </a:custGeom>
          <a:solidFill>
            <a:schemeClr val="hlink">
              <a:alpha val="52156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F2D9C62B-AB73-4A32-B5D1-3BEAD3416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Table lookup from p-d plot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F37AD948-CE04-4018-BE4A-D86F9F61E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put a grid on the p-d plot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select </a:t>
            </a:r>
            <a:r>
              <a:rPr lang="en-US" altLang="zh-TW" sz="2800" i="1"/>
              <a:t>q</a:t>
            </a:r>
            <a:r>
              <a:rPr lang="en-US" altLang="zh-TW" sz="2800" i="1" baseline="-25000"/>
              <a:t>-j</a:t>
            </a:r>
            <a:r>
              <a:rPr lang="en-US" altLang="zh-TW" sz="2800"/>
              <a:t> from most significant bits of (</a:t>
            </a:r>
            <a:r>
              <a:rPr lang="en-US" altLang="zh-TW" sz="2800" i="1"/>
              <a:t>p</a:t>
            </a:r>
            <a:r>
              <a:rPr lang="en-US" altLang="zh-TW" sz="2800"/>
              <a:t>,</a:t>
            </a:r>
            <a:r>
              <a:rPr lang="en-US" altLang="zh-TW" sz="2800" i="1"/>
              <a:t>d</a:t>
            </a:r>
            <a:r>
              <a:rPr lang="en-US" altLang="zh-TW" sz="2800"/>
              <a:t>)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xmlns="" id="{1ECF6BCF-9A3E-4B86-B07B-138387134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491288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E4F2C6B6-6179-4DE3-9CA0-98E8E012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Table lookup from p-d plot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696521C9-6284-4EBB-80D4-E90E44A9D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/>
              <a:t>select </a:t>
            </a:r>
            <a:r>
              <a:rPr lang="en-US" altLang="zh-TW" i="1"/>
              <a:t>q</a:t>
            </a:r>
            <a:r>
              <a:rPr lang="en-US" altLang="zh-TW" i="1" baseline="-25000"/>
              <a:t>-j</a:t>
            </a:r>
            <a:r>
              <a:rPr lang="en-US" altLang="zh-TW"/>
              <a:t> for p=(01.0xxx) and d=(0.110xxx)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xmlns="" id="{9A94E0AA-8732-46FC-A15F-22B37CCD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491288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Rectangle 5">
            <a:extLst>
              <a:ext uri="{FF2B5EF4-FFF2-40B4-BE49-F238E27FC236}">
                <a16:creationId xmlns:a16="http://schemas.microsoft.com/office/drawing/2014/main" xmlns="" id="{703D6614-AD13-4D47-95AF-320DE1E89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81400"/>
            <a:ext cx="838200" cy="304800"/>
          </a:xfrm>
          <a:prstGeom prst="rect">
            <a:avLst/>
          </a:prstGeom>
          <a:solidFill>
            <a:schemeClr val="hlink">
              <a:alpha val="3882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xmlns="" id="{D254E9EE-A3BA-480D-BF48-F3914EDCF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1295400" cy="609600"/>
          </a:xfrm>
          <a:prstGeom prst="wedgeRoundRectCallout">
            <a:avLst>
              <a:gd name="adj1" fmla="val -87866"/>
              <a:gd name="adj2" fmla="val -427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i="1"/>
              <a:t>q</a:t>
            </a:r>
            <a:r>
              <a:rPr lang="en-US" altLang="zh-TW" i="1" baseline="-25000"/>
              <a:t>-j</a:t>
            </a:r>
            <a:r>
              <a:rPr lang="en-US" altLang="zh-TW"/>
              <a:t>=1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58ECC784-8D36-483E-894B-55595DBB3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69FAAC3A-0C7D-4A1F-A279-52C547E93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perform 117/10 using the table lookup scheme</a:t>
            </a:r>
          </a:p>
          <a:p>
            <a:pPr lvl="1" eaLnBrk="1" hangingPunct="1"/>
            <a:r>
              <a:rPr lang="en-US" altLang="zh-TW"/>
              <a:t>determine quotient digit from the most significant 3 bits of </a:t>
            </a:r>
            <a:r>
              <a:rPr lang="en-US" altLang="zh-TW" i="1"/>
              <a:t>p</a:t>
            </a:r>
            <a:r>
              <a:rPr lang="en-US" altLang="zh-TW"/>
              <a:t> and </a:t>
            </a:r>
            <a:r>
              <a:rPr lang="en-US" altLang="zh-TW" i="1"/>
              <a:t>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FB17F816-AEA8-4EBA-8F85-B366B2B6D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Remark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4F602DAC-A0AE-4940-B362-54C8BA0F7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You don’t need a table if you just want to determine one bit of quotient digit</a:t>
            </a:r>
          </a:p>
          <a:p>
            <a:pPr lvl="1" eaLnBrk="1" hangingPunct="1"/>
            <a:r>
              <a:rPr lang="en-US" altLang="zh-TW" sz="2400"/>
              <a:t>the optimal scheme is</a:t>
            </a:r>
          </a:p>
          <a:p>
            <a:pPr lvl="1" eaLnBrk="1" hangingPunct="1"/>
            <a:endParaRPr lang="en-US" altLang="zh-TW" sz="2400"/>
          </a:p>
          <a:p>
            <a:pPr lvl="1" eaLnBrk="1" hangingPunct="1"/>
            <a:endParaRPr lang="en-US" altLang="zh-TW" sz="2400"/>
          </a:p>
          <a:p>
            <a:pPr lvl="1" eaLnBrk="1" hangingPunct="1"/>
            <a:r>
              <a:rPr lang="en-US" altLang="zh-TW" sz="2400"/>
              <a:t>explain from the p-d slot</a:t>
            </a:r>
          </a:p>
          <a:p>
            <a:pPr eaLnBrk="1" hangingPunct="1"/>
            <a:r>
              <a:rPr lang="en-US" altLang="zh-TW" sz="2800"/>
              <a:t>But you need a table if you want to determine </a:t>
            </a:r>
            <a:r>
              <a:rPr lang="en-US" altLang="zh-TW" sz="2800">
                <a:solidFill>
                  <a:schemeClr val="hlink"/>
                </a:solidFill>
              </a:rPr>
              <a:t>two bits of quotient digit at a time</a:t>
            </a:r>
          </a:p>
        </p:txBody>
      </p:sp>
      <p:graphicFrame>
        <p:nvGraphicFramePr>
          <p:cNvPr id="28676" name="Object 7">
            <a:extLst>
              <a:ext uri="{FF2B5EF4-FFF2-40B4-BE49-F238E27FC236}">
                <a16:creationId xmlns:a16="http://schemas.microsoft.com/office/drawing/2014/main" xmlns="" id="{FFC46A3B-EEA8-47F1-BAC3-178710522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505200"/>
          <a:ext cx="2019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方程式" r:id="rId3" imgW="1346200" imgH="482600" progId="Equation.3">
                  <p:embed/>
                </p:oleObj>
              </mc:Choice>
              <mc:Fallback>
                <p:oleObj name="方程式" r:id="rId3" imgW="13462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2019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xmlns="" id="{B8E49FB2-80E1-400A-B6AB-7D21BF3F1D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SRT-4 division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xmlns="" id="{FEEA2111-13A5-47B5-9A33-95AC6C3CCD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deal with 2 bits each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16BF8D50-84D0-4BA6-9374-1D7BE3140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Recurrence relation for SRT-4 division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9C74DE30-F6E8-4C1B-8EB4-682EAC242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54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/>
              <a:t>Given: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/>
              <a:t>z: dividend (2k-bit integer)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/>
              <a:t>d: divior (k-bit integer)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(to do z/d)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/>
              <a:t>Initialization: normalize such that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/>
          </a:p>
          <a:p>
            <a:pPr eaLnBrk="1" hangingPunct="1">
              <a:lnSpc>
                <a:spcPct val="90000"/>
              </a:lnSpc>
            </a:pPr>
            <a:endParaRPr lang="en-US" altLang="zh-TW" sz="1800"/>
          </a:p>
          <a:p>
            <a:pPr eaLnBrk="1" hangingPunct="1">
              <a:lnSpc>
                <a:spcPct val="90000"/>
              </a:lnSpc>
            </a:pPr>
            <a:r>
              <a:rPr lang="en-US" altLang="zh-TW" sz="1800"/>
              <a:t>Inductive Step: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/>
          </a:p>
          <a:p>
            <a:pPr eaLnBrk="1" hangingPunct="1">
              <a:lnSpc>
                <a:spcPct val="90000"/>
              </a:lnSpc>
            </a:pPr>
            <a:endParaRPr lang="en-US" altLang="zh-TW" sz="1800"/>
          </a:p>
          <a:p>
            <a:pPr eaLnBrk="1" hangingPunct="1">
              <a:lnSpc>
                <a:spcPct val="90000"/>
              </a:lnSpc>
            </a:pPr>
            <a:endParaRPr lang="en-US" altLang="zh-TW" sz="1800"/>
          </a:p>
          <a:p>
            <a:pPr eaLnBrk="1" hangingPunct="1">
              <a:lnSpc>
                <a:spcPct val="90000"/>
              </a:lnSpc>
            </a:pPr>
            <a:endParaRPr lang="en-US" altLang="zh-TW" sz="1800"/>
          </a:p>
          <a:p>
            <a:pPr eaLnBrk="1" hangingPunct="1">
              <a:lnSpc>
                <a:spcPct val="90000"/>
              </a:lnSpc>
            </a:pPr>
            <a:r>
              <a:rPr lang="en-US" altLang="zh-TW" sz="1800"/>
              <a:t>Result: the bit vector (q</a:t>
            </a:r>
            <a:r>
              <a:rPr lang="en-US" altLang="zh-TW" sz="1800" baseline="-25000"/>
              <a:t>-1</a:t>
            </a:r>
            <a:r>
              <a:rPr lang="en-US" altLang="zh-TW" sz="1800"/>
              <a:t>, q</a:t>
            </a:r>
            <a:r>
              <a:rPr lang="en-US" altLang="zh-TW" sz="1800" baseline="-25000"/>
              <a:t>-2</a:t>
            </a:r>
            <a:r>
              <a:rPr lang="en-US" altLang="zh-TW" sz="1800"/>
              <a:t>, ..., q</a:t>
            </a:r>
            <a:r>
              <a:rPr lang="en-US" altLang="zh-TW" sz="1800" baseline="-25000"/>
              <a:t>-k</a:t>
            </a:r>
            <a:r>
              <a:rPr lang="en-US" altLang="zh-TW" sz="1800"/>
              <a:t>) is the quotient and s</a:t>
            </a:r>
            <a:r>
              <a:rPr lang="en-US" altLang="zh-TW" sz="1800" baseline="30000"/>
              <a:t>(k)</a:t>
            </a:r>
            <a:r>
              <a:rPr lang="en-US" altLang="zh-TW" sz="1800"/>
              <a:t> is the remainder</a:t>
            </a:r>
          </a:p>
        </p:txBody>
      </p:sp>
      <p:graphicFrame>
        <p:nvGraphicFramePr>
          <p:cNvPr id="30724" name="Object 6">
            <a:extLst>
              <a:ext uri="{FF2B5EF4-FFF2-40B4-BE49-F238E27FC236}">
                <a16:creationId xmlns:a16="http://schemas.microsoft.com/office/drawing/2014/main" xmlns="" id="{80C8921E-A36A-41BB-A382-8ECEEFF2F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029200"/>
          <a:ext cx="190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方程式" r:id="rId3" imgW="1193800" imgH="254000" progId="Equation.3">
                  <p:embed/>
                </p:oleObj>
              </mc:Choice>
              <mc:Fallback>
                <p:oleObj name="方程式" r:id="rId3" imgW="1193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1905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7">
            <a:extLst>
              <a:ext uri="{FF2B5EF4-FFF2-40B4-BE49-F238E27FC236}">
                <a16:creationId xmlns:a16="http://schemas.microsoft.com/office/drawing/2014/main" xmlns="" id="{08ABC0A2-2A19-49BA-A6C6-5C5D9EE52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495800"/>
          <a:ext cx="31067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方程式" r:id="rId5" imgW="2005729" imgH="253890" progId="Equation.3">
                  <p:embed/>
                </p:oleObj>
              </mc:Choice>
              <mc:Fallback>
                <p:oleObj name="方程式" r:id="rId5" imgW="2005729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1067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8">
            <a:extLst>
              <a:ext uri="{FF2B5EF4-FFF2-40B4-BE49-F238E27FC236}">
                <a16:creationId xmlns:a16="http://schemas.microsoft.com/office/drawing/2014/main" xmlns="" id="{B42CCA26-E801-4993-98B6-94AFE216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1752600" cy="990600"/>
          </a:xfrm>
          <a:prstGeom prst="wedgeRoundRectCallout">
            <a:avLst>
              <a:gd name="adj1" fmla="val -121194"/>
              <a:gd name="adj2" fmla="val 52884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the key issue!</a:t>
            </a:r>
          </a:p>
        </p:txBody>
      </p:sp>
      <p:graphicFrame>
        <p:nvGraphicFramePr>
          <p:cNvPr id="30727" name="Object 9">
            <a:extLst>
              <a:ext uri="{FF2B5EF4-FFF2-40B4-BE49-F238E27FC236}">
                <a16:creationId xmlns:a16="http://schemas.microsoft.com/office/drawing/2014/main" xmlns="" id="{1EC64752-EA21-42EE-884F-BA53850FC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505200"/>
          <a:ext cx="195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方程式" r:id="rId7" imgW="1155700" imgH="203200" progId="Equation.3">
                  <p:embed/>
                </p:oleObj>
              </mc:Choice>
              <mc:Fallback>
                <p:oleObj name="方程式" r:id="rId7" imgW="11557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05200"/>
                        <a:ext cx="195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1F1FEDC4-9EB8-4BEB-80AF-F190F255B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Strategy of the recurrence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B0D638B0-42F0-4F03-8B61-84C0CEFA7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induction hypothesis: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xmlns="" id="{7F3ACF2D-7B23-444F-9786-3772710E5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819400"/>
          <a:ext cx="3276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方程式" r:id="rId3" imgW="1675673" imgH="253890" progId="Equation.3">
                  <p:embed/>
                </p:oleObj>
              </mc:Choice>
              <mc:Fallback>
                <p:oleObj name="方程式" r:id="rId3" imgW="1675673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32766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xmlns="" id="{A0EDB779-5D14-4FC6-9EA6-2D7639576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429000"/>
          <a:ext cx="1905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方程式" r:id="rId5" imgW="850531" imgH="203112" progId="Equation.3">
                  <p:embed/>
                </p:oleObj>
              </mc:Choice>
              <mc:Fallback>
                <p:oleObj name="方程式" r:id="rId5" imgW="85053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1905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85C551E9-8079-4D48-984E-5C1A0FF0F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What’s the difficulty for high-radix division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F15A4C48-51E2-4C3D-8B16-8D051FF13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the quotient digit selection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recall the paper-and-pencil division you learned in elementary school</a:t>
            </a:r>
          </a:p>
        </p:txBody>
      </p:sp>
      <p:pic>
        <p:nvPicPr>
          <p:cNvPr id="5124" name="Picture 48">
            <a:extLst>
              <a:ext uri="{FF2B5EF4-FFF2-40B4-BE49-F238E27FC236}">
                <a16:creationId xmlns:a16="http://schemas.microsoft.com/office/drawing/2014/main" xmlns="" id="{FA2F0103-2993-44F9-A770-075ABC5F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932613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AD0E20E3-F2E1-400A-8779-01310F709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what you found from the observation?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xmlns="" id="{AD2C3DD5-A3E0-4738-9534-00A3CB5E7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780213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xmlns="" id="{821288A0-506F-4F8A-9336-0A56B17ED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Table lookup from </a:t>
            </a:r>
            <a:r>
              <a:rPr lang="en-US" altLang="zh-TW" i="1"/>
              <a:t>p</a:t>
            </a:r>
            <a:r>
              <a:rPr lang="en-US" altLang="zh-TW"/>
              <a:t>-</a:t>
            </a:r>
            <a:r>
              <a:rPr lang="en-US" altLang="zh-TW" i="1"/>
              <a:t>d</a:t>
            </a:r>
            <a:r>
              <a:rPr lang="en-US" altLang="zh-TW"/>
              <a:t> plot</a:t>
            </a:r>
          </a:p>
        </p:txBody>
      </p:sp>
      <p:graphicFrame>
        <p:nvGraphicFramePr>
          <p:cNvPr id="33795" name="Object 5">
            <a:extLst>
              <a:ext uri="{FF2B5EF4-FFF2-40B4-BE49-F238E27FC236}">
                <a16:creationId xmlns:a16="http://schemas.microsoft.com/office/drawing/2014/main" xmlns="" id="{088C24D4-B7A3-4216-BD82-328797B70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828800"/>
          <a:ext cx="72390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3" imgW="5114925" imgH="3400425" progId="MSDraw.Drawing.8.2">
                  <p:embed/>
                </p:oleObj>
              </mc:Choice>
              <mc:Fallback>
                <p:oleObj r:id="rId3" imgW="5114925" imgH="340042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7239000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7A4911DE-F950-481F-89D2-EE7C98038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8E0D78E0-17DD-4789-9D73-8B28248A2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compute 117/10 with the table lookup scheme</a:t>
            </a:r>
          </a:p>
          <a:p>
            <a:pPr eaLnBrk="1" hangingPunct="1"/>
            <a:r>
              <a:rPr lang="en-US" altLang="zh-TW"/>
              <a:t>determine 2 bits in the quotient each time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xmlns="" id="{5FF35A66-868A-4CAE-B15F-A4A5B2EEEE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Some final remarks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xmlns="" id="{E6E2BE06-523C-40D2-BFF1-FD37709B4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1750BF78-240B-41F8-874F-D759A1ACE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Hardware for high-radix division</a:t>
            </a:r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xmlns="" id="{705998E3-C976-4E90-8310-A648426C1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use CSA tree to compute 3d, -3d, etc.</a:t>
            </a:r>
          </a:p>
        </p:txBody>
      </p:sp>
      <p:pic>
        <p:nvPicPr>
          <p:cNvPr id="36868" name="Picture 8">
            <a:extLst>
              <a:ext uri="{FF2B5EF4-FFF2-40B4-BE49-F238E27FC236}">
                <a16:creationId xmlns:a16="http://schemas.microsoft.com/office/drawing/2014/main" xmlns="" id="{1E798702-73F3-4AF4-BD39-737D6279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51113"/>
            <a:ext cx="70104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39DCF9A3-0486-4BB5-A65B-7349D1C93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Summary: How to design fast divider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D8EDD9B4-547E-46C3-8CA5-B8287C5F0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start from dot-diagram: try to deal with 2+ bits each step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derive the recurrence relation</a:t>
            </a:r>
          </a:p>
          <a:p>
            <a:pPr marL="990600" lvl="1" indent="-533400" eaLnBrk="1" hangingPunct="1"/>
            <a:r>
              <a:rPr lang="en-US" altLang="zh-TW"/>
              <a:t>Strategy of the recurrence: -</a:t>
            </a:r>
            <a:r>
              <a:rPr lang="en-US" altLang="zh-TW" i="1"/>
              <a:t>d</a:t>
            </a:r>
            <a:r>
              <a:rPr lang="en-US" altLang="zh-TW"/>
              <a:t> &lt; </a:t>
            </a:r>
            <a:r>
              <a:rPr lang="en-US" altLang="zh-TW" i="1"/>
              <a:t>s</a:t>
            </a:r>
            <a:r>
              <a:rPr lang="en-US" altLang="zh-TW" baseline="30000"/>
              <a:t>(</a:t>
            </a:r>
            <a:r>
              <a:rPr lang="en-US" altLang="zh-TW" i="1" baseline="30000"/>
              <a:t>j</a:t>
            </a:r>
            <a:r>
              <a:rPr lang="en-US" altLang="zh-TW" baseline="30000"/>
              <a:t>)</a:t>
            </a:r>
            <a:r>
              <a:rPr lang="en-US" altLang="zh-TW"/>
              <a:t> &lt; </a:t>
            </a:r>
            <a:r>
              <a:rPr lang="en-US" altLang="zh-TW" i="1"/>
              <a:t>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build the table to select quotient digit</a:t>
            </a:r>
          </a:p>
          <a:p>
            <a:pPr marL="990600" lvl="1" indent="-533400" eaLnBrk="1" hangingPunct="1"/>
            <a:r>
              <a:rPr lang="en-US" altLang="zh-TW"/>
              <a:t>observation from the </a:t>
            </a:r>
            <a:r>
              <a:rPr lang="en-US" altLang="zh-TW" i="1"/>
              <a:t>p</a:t>
            </a:r>
            <a:r>
              <a:rPr lang="en-US" altLang="zh-TW"/>
              <a:t>-</a:t>
            </a:r>
            <a:r>
              <a:rPr lang="en-US" altLang="zh-TW" i="1"/>
              <a:t>d</a:t>
            </a:r>
            <a:r>
              <a:rPr lang="en-US" altLang="zh-TW"/>
              <a:t> plot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C3146905-527C-4934-B413-5B6523E52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How to minimize the SRT table?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50A4898A-8D40-4B4B-8D1A-19D9F77AF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systematical way</a:t>
            </a:r>
          </a:p>
          <a:p>
            <a:pPr eaLnBrk="1" hangingPunct="1"/>
            <a:r>
              <a:rPr lang="en-US" altLang="zh-TW"/>
              <a:t>see [Flynn]</a:t>
            </a:r>
          </a:p>
          <a:p>
            <a:pPr lvl="1" eaLnBrk="1" hangingPunct="1"/>
            <a:r>
              <a:rPr lang="en-US" altLang="zh-TW"/>
              <a:t>Michael J. Flynn and Stuart F. Oberman, Advanced Computer Arithmetic Design, 2001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8E4FD3D6-DF99-463C-BAE8-F33ED4665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Strategy to high-radix division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6EAA7491-6B28-4F2D-ACD6-5F87F344F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write the algorithm as recurrence relation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table-lookup</a:t>
            </a:r>
            <a:r>
              <a:rPr lang="en-US" altLang="zh-TW"/>
              <a:t> for digit selection</a:t>
            </a:r>
          </a:p>
          <a:p>
            <a:pPr lvl="1" eaLnBrk="1" hangingPunct="1"/>
            <a:r>
              <a:rPr lang="en-US" altLang="zh-TW"/>
              <a:t>Key Issue: reduce the size of </a:t>
            </a:r>
            <a:r>
              <a:rPr lang="en-US" altLang="zh-TW" i="1"/>
              <a:t>SRT division table</a:t>
            </a:r>
          </a:p>
          <a:p>
            <a:pPr lvl="1" eaLnBrk="1" hangingPunct="1"/>
            <a:r>
              <a:rPr lang="en-US" altLang="zh-TW"/>
              <a:t>Key trick: observe from </a:t>
            </a:r>
            <a:r>
              <a:rPr lang="en-US" altLang="zh-TW" i="1"/>
              <a:t>p</a:t>
            </a:r>
            <a:r>
              <a:rPr lang="en-US" altLang="zh-TW"/>
              <a:t>-</a:t>
            </a:r>
            <a:r>
              <a:rPr lang="en-US" altLang="zh-TW" i="1"/>
              <a:t>d</a:t>
            </a:r>
            <a:r>
              <a:rPr lang="en-US" altLang="zh-TW"/>
              <a:t> plot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xmlns="" id="{1C1DB8C3-C8F4-416B-8A4D-7448D23DE5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Non-restoring division revisited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xmlns="" id="{EF6D790F-85A8-4E07-A6AE-608F8C5FF2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SRT-2 division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20269418-14E3-4D77-B9E0-5197D8698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recurrence relation for non-restoring division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2E066295-A7A8-4593-973E-F1F05C1F3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54487"/>
          </a:xfrm>
        </p:spPr>
        <p:txBody>
          <a:bodyPr/>
          <a:lstStyle/>
          <a:p>
            <a:pPr eaLnBrk="1" hangingPunct="1"/>
            <a:r>
              <a:rPr lang="en-US" altLang="zh-TW" sz="1600"/>
              <a:t>Given:</a:t>
            </a:r>
          </a:p>
          <a:p>
            <a:pPr lvl="1" eaLnBrk="1" hangingPunct="1"/>
            <a:r>
              <a:rPr lang="en-US" altLang="zh-TW" sz="1400"/>
              <a:t>z: dividend (2k-bit integer)</a:t>
            </a:r>
          </a:p>
          <a:p>
            <a:pPr lvl="1" eaLnBrk="1" hangingPunct="1"/>
            <a:r>
              <a:rPr lang="en-US" altLang="zh-TW" sz="1400"/>
              <a:t>d: divior (k-bit integer)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(to do z/d)</a:t>
            </a:r>
          </a:p>
          <a:p>
            <a:pPr eaLnBrk="1" hangingPunct="1"/>
            <a:r>
              <a:rPr lang="en-US" altLang="zh-TW" sz="1600"/>
              <a:t>Initialization:</a:t>
            </a:r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Inductive Step:</a:t>
            </a:r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Result: the bit vector (q</a:t>
            </a:r>
            <a:r>
              <a:rPr lang="en-US" altLang="zh-TW" sz="1600" baseline="-25000"/>
              <a:t>-1</a:t>
            </a:r>
            <a:r>
              <a:rPr lang="en-US" altLang="zh-TW" sz="1600"/>
              <a:t>, q</a:t>
            </a:r>
            <a:r>
              <a:rPr lang="en-US" altLang="zh-TW" sz="1600" baseline="-25000"/>
              <a:t>-2</a:t>
            </a:r>
            <a:r>
              <a:rPr lang="en-US" altLang="zh-TW" sz="1600"/>
              <a:t>, ..., q</a:t>
            </a:r>
            <a:r>
              <a:rPr lang="en-US" altLang="zh-TW" sz="1600" baseline="-25000"/>
              <a:t>-k</a:t>
            </a:r>
            <a:r>
              <a:rPr lang="en-US" altLang="zh-TW" sz="1600"/>
              <a:t>) is the quotient and s</a:t>
            </a:r>
            <a:r>
              <a:rPr lang="en-US" altLang="zh-TW" sz="1600" baseline="30000"/>
              <a:t>(k)</a:t>
            </a:r>
            <a:r>
              <a:rPr lang="en-US" altLang="zh-TW" sz="1600"/>
              <a:t> is the remainder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xmlns="" id="{70BA9BB8-9EE1-4C3C-8935-0FAB484F3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505200"/>
          <a:ext cx="14478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方程式" r:id="rId3" imgW="698197" imgH="203112" progId="Equation.3">
                  <p:embed/>
                </p:oleObj>
              </mc:Choice>
              <mc:Fallback>
                <p:oleObj name="方程式" r:id="rId3" imgW="69819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14478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xmlns="" id="{1AA0AD24-B43F-42D3-8C02-8A5CC29C3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4343400"/>
          <a:ext cx="2076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方程式" r:id="rId5" imgW="1384300" imgH="482600" progId="Equation.3">
                  <p:embed/>
                </p:oleObj>
              </mc:Choice>
              <mc:Fallback>
                <p:oleObj name="方程式" r:id="rId5" imgW="1384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43400"/>
                        <a:ext cx="20764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xmlns="" id="{F337A86F-37E7-4D93-86B7-C0C832712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257800"/>
          <a:ext cx="190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方程式" r:id="rId7" imgW="1193800" imgH="254000" progId="Equation.3">
                  <p:embed/>
                </p:oleObj>
              </mc:Choice>
              <mc:Fallback>
                <p:oleObj name="方程式" r:id="rId7" imgW="1193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1905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AAD84981-FCA5-499A-B00B-637BE0551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Question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F9A7D363-4735-45BC-A168-F4CA60783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How to prove the correctness of the recurrence relation?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Want to Prove:</a:t>
            </a:r>
          </a:p>
          <a:p>
            <a:pPr lvl="1" eaLnBrk="1" hangingPunct="1"/>
            <a:r>
              <a:rPr lang="en-US" altLang="zh-TW" i="1"/>
              <a:t>z</a:t>
            </a:r>
            <a:r>
              <a:rPr lang="en-US" altLang="zh-TW"/>
              <a:t> = </a:t>
            </a:r>
            <a:r>
              <a:rPr lang="en-US" altLang="zh-TW" i="1"/>
              <a:t>q</a:t>
            </a:r>
            <a:r>
              <a:rPr lang="en-US" altLang="zh-TW"/>
              <a:t>*</a:t>
            </a:r>
            <a:r>
              <a:rPr lang="en-US" altLang="zh-TW" i="1"/>
              <a:t>d</a:t>
            </a:r>
            <a:r>
              <a:rPr lang="en-US" altLang="zh-TW"/>
              <a:t>+</a:t>
            </a:r>
            <a:r>
              <a:rPr lang="en-US" altLang="zh-TW" i="1"/>
              <a:t>s</a:t>
            </a:r>
            <a:r>
              <a:rPr lang="en-US" altLang="zh-TW" baseline="30000"/>
              <a:t>(</a:t>
            </a:r>
            <a:r>
              <a:rPr lang="en-US" altLang="zh-TW" i="1" baseline="30000"/>
              <a:t>k</a:t>
            </a:r>
            <a:r>
              <a:rPr lang="en-US" altLang="zh-TW" baseline="30000"/>
              <a:t>)</a:t>
            </a:r>
            <a:r>
              <a:rPr lang="en-US" altLang="zh-TW"/>
              <a:t>, and</a:t>
            </a:r>
            <a:endParaRPr lang="en-US" altLang="zh-TW" baseline="30000"/>
          </a:p>
          <a:p>
            <a:pPr lvl="1" eaLnBrk="1" hangingPunct="1"/>
            <a:r>
              <a:rPr lang="en-US" altLang="zh-TW"/>
              <a:t>-</a:t>
            </a:r>
            <a:r>
              <a:rPr lang="en-US" altLang="zh-TW" i="1"/>
              <a:t>d</a:t>
            </a:r>
            <a:r>
              <a:rPr lang="en-US" altLang="zh-TW"/>
              <a:t> &lt;</a:t>
            </a:r>
            <a:r>
              <a:rPr lang="en-US" altLang="zh-TW" i="1"/>
              <a:t>s</a:t>
            </a:r>
            <a:r>
              <a:rPr lang="en-US" altLang="zh-TW" baseline="30000"/>
              <a:t>(</a:t>
            </a:r>
            <a:r>
              <a:rPr lang="en-US" altLang="zh-TW" i="1" baseline="30000"/>
              <a:t>k</a:t>
            </a:r>
            <a:r>
              <a:rPr lang="en-US" altLang="zh-TW" baseline="30000"/>
              <a:t>)</a:t>
            </a:r>
            <a:r>
              <a:rPr lang="en-US" altLang="zh-TW"/>
              <a:t> &lt;</a:t>
            </a:r>
            <a:r>
              <a:rPr lang="en-US" altLang="zh-TW" i="1"/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2E62BBA6-417A-4D36-AAB9-8ED1F3F82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 of the correctness proof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712DF487-57A0-493A-8DB8-86988B1A8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prove by induction</a:t>
            </a:r>
          </a:p>
          <a:p>
            <a:pPr eaLnBrk="1" hangingPunct="1"/>
            <a:r>
              <a:rPr lang="en-US" altLang="zh-TW"/>
              <a:t>the induction hypothesis: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Q: can you interpret the induction hypothesis from dot-diagram?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xmlns="" id="{C8351E5D-54C6-4D98-AD78-435D017D0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52800"/>
          <a:ext cx="3276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方程式" r:id="rId3" imgW="1675673" imgH="253890" progId="Equation.3">
                  <p:embed/>
                </p:oleObj>
              </mc:Choice>
              <mc:Fallback>
                <p:oleObj name="方程式" r:id="rId3" imgW="1675673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32766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xmlns="" id="{DAE7B73A-A41B-428E-94E9-01F385838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38600"/>
          <a:ext cx="1905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方程式" r:id="rId5" imgW="850531" imgH="203112" progId="Equation.3">
                  <p:embed/>
                </p:oleObj>
              </mc:Choice>
              <mc:Fallback>
                <p:oleObj name="方程式" r:id="rId5" imgW="85053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1905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xmlns="" id="{1D3130FE-D03F-4237-9EC9-A2BD2C3FEF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Generalization of the recurrence division scheme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xmlns="" id="{8EA8BA59-2C12-44F8-A355-4143F70DE1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254</TotalTime>
  <Words>962</Words>
  <Application>Microsoft Office PowerPoint</Application>
  <PresentationFormat>如螢幕大小 (4:3)</PresentationFormat>
  <Paragraphs>177</Paragraphs>
  <Slides>36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新細明體</vt:lpstr>
      <vt:lpstr>標楷體</vt:lpstr>
      <vt:lpstr>Arial</vt:lpstr>
      <vt:lpstr>Symbol</vt:lpstr>
      <vt:lpstr>Times New Roman</vt:lpstr>
      <vt:lpstr>Wingdings</vt:lpstr>
      <vt:lpstr>Blends</vt:lpstr>
      <vt:lpstr>MSDraw.Drawing.8.2</vt:lpstr>
      <vt:lpstr>方程式</vt:lpstr>
      <vt:lpstr>High-Radix SRT Division</vt:lpstr>
      <vt:lpstr>The Goal</vt:lpstr>
      <vt:lpstr>What’s the difficulty for high-radix division</vt:lpstr>
      <vt:lpstr>Strategy to high-radix division</vt:lpstr>
      <vt:lpstr>Non-restoring division revisited</vt:lpstr>
      <vt:lpstr>The recurrence relation for non-restoring division</vt:lpstr>
      <vt:lpstr>Question</vt:lpstr>
      <vt:lpstr>Outline of the correctness proof</vt:lpstr>
      <vt:lpstr>Generalization of the recurrence division scheme</vt:lpstr>
      <vt:lpstr>Generalized recurrence scheme</vt:lpstr>
      <vt:lpstr>Generalized recurrence scheme</vt:lpstr>
      <vt:lpstr>Generalized recurrence scheme</vt:lpstr>
      <vt:lpstr>General way to select quotient digit from partial remainder</vt:lpstr>
      <vt:lpstr>Non-restoring division</vt:lpstr>
      <vt:lpstr>Non-restoring division</vt:lpstr>
      <vt:lpstr>Non-restoring division</vt:lpstr>
      <vt:lpstr>In-Class Exercise</vt:lpstr>
      <vt:lpstr>Table lookup to select quotient digit</vt:lpstr>
      <vt:lpstr>Observation: p-d plot</vt:lpstr>
      <vt:lpstr>Observation: p-d plot</vt:lpstr>
      <vt:lpstr>Observation: p-d plot</vt:lpstr>
      <vt:lpstr>Observation: p-d plot</vt:lpstr>
      <vt:lpstr>Table lookup from p-d plot</vt:lpstr>
      <vt:lpstr>Table lookup from p-d plot</vt:lpstr>
      <vt:lpstr>In-Class Exercise</vt:lpstr>
      <vt:lpstr>Remark</vt:lpstr>
      <vt:lpstr>The SRT-4 division</vt:lpstr>
      <vt:lpstr>Recurrence relation for SRT-4 division</vt:lpstr>
      <vt:lpstr>Strategy of the recurrence</vt:lpstr>
      <vt:lpstr>Q: what you found from the observation?</vt:lpstr>
      <vt:lpstr>Table lookup from p-d plot</vt:lpstr>
      <vt:lpstr>In-Class Exercise</vt:lpstr>
      <vt:lpstr>Some final remarks</vt:lpstr>
      <vt:lpstr>Hardware for high-radix division</vt:lpstr>
      <vt:lpstr>Summary: How to design fast divider</vt:lpstr>
      <vt:lpstr>Q: How to minimize the SRT table?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odie</cp:lastModifiedBy>
  <cp:revision>37</cp:revision>
  <cp:lastPrinted>1601-01-01T00:00:00Z</cp:lastPrinted>
  <dcterms:created xsi:type="dcterms:W3CDTF">1601-01-01T00:00:00Z</dcterms:created>
  <dcterms:modified xsi:type="dcterms:W3CDTF">2018-06-06T17:53:27Z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