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3" r:id="rId9"/>
    <p:sldId id="265" r:id="rId10"/>
    <p:sldId id="267" r:id="rId11"/>
    <p:sldId id="268" r:id="rId12"/>
    <p:sldId id="28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5" r:id="rId26"/>
    <p:sldId id="283" r:id="rId27"/>
    <p:sldId id="284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6AB644C-CA67-4F34-9581-1FE46A66F0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260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9D2A5-F509-4C67-97CD-1C483512D8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815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627F9-5BF8-4840-917D-D65530E1BB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7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9CF85-8895-491A-9147-4B03FB5DF1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2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C59F1-CF4A-4EE4-9437-BFA4771E98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1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E453B-ADAF-4EAA-9FF9-98FFCE8C32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745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7CA14-0AD9-4DC4-91A7-AA587FFE03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006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F84EA-5E54-47F3-B43D-2A667489CF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191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C7474-4FF3-4673-812D-D5F5B46387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899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33E65-CEF9-4E76-AECD-B30676869F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246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60664-4C50-4C54-AD5E-373C1078C7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673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9E91CC9B-BA71-450E-874F-D7F0098EBD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on Adder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zh-TW" smtClean="0"/>
              <a:t>things you learned and not learned on digital circuit course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990600"/>
            <a:ext cx="33632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 dirty="0"/>
              <a:t>Lecture </a:t>
            </a:r>
            <a:r>
              <a:rPr lang="en-US" altLang="zh-TW" u="sng" dirty="0" smtClean="0"/>
              <a:t>03 </a:t>
            </a:r>
            <a:r>
              <a:rPr lang="en-US" altLang="zh-TW" u="sng" dirty="0"/>
              <a:t>(Part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 Adder:</a:t>
            </a:r>
            <a:br>
              <a:rPr lang="en-US" altLang="zh-TW" smtClean="0"/>
            </a:br>
            <a:r>
              <a:rPr lang="en-US" altLang="zh-TW" smtClean="0"/>
              <a:t>the basic component for an adder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combinational circuit doing the following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perform addition for a bit </a:t>
            </a:r>
            <a:r>
              <a:rPr lang="en-US" altLang="zh-TW" sz="2800" i="1" smtClean="0"/>
              <a:t>i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685800" y="3581400"/>
            <a:ext cx="1620838" cy="2774950"/>
            <a:chOff x="4416" y="2160"/>
            <a:chExt cx="1021" cy="1748"/>
          </a:xfrm>
        </p:grpSpPr>
        <p:grpSp>
          <p:nvGrpSpPr>
            <p:cNvPr id="12364" name="Group 5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2375" name="Rectangle 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2376" name="Line 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77" name="Line 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78" name="Line 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79" name="Line 1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80" name="Line 1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365" name="Line 12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66" name="Text Box 13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X</a:t>
              </a:r>
            </a:p>
          </p:txBody>
        </p:sp>
        <p:sp>
          <p:nvSpPr>
            <p:cNvPr id="12367" name="Line 14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68" name="Text Box 15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Y</a:t>
              </a:r>
            </a:p>
          </p:txBody>
        </p:sp>
        <p:sp>
          <p:nvSpPr>
            <p:cNvPr id="12369" name="Text Box 16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12370" name="Line 17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71" name="Line 18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72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2373" name="Text Box 20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  <p:sp>
          <p:nvSpPr>
            <p:cNvPr id="12374" name="Line 21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293" name="Group 22"/>
          <p:cNvGrpSpPr>
            <a:grpSpLocks/>
          </p:cNvGrpSpPr>
          <p:nvPr/>
        </p:nvGrpSpPr>
        <p:grpSpPr bwMode="auto">
          <a:xfrm>
            <a:off x="2514600" y="3352800"/>
            <a:ext cx="3276600" cy="3276600"/>
            <a:chOff x="2928" y="1632"/>
            <a:chExt cx="2064" cy="2064"/>
          </a:xfrm>
        </p:grpSpPr>
        <p:grpSp>
          <p:nvGrpSpPr>
            <p:cNvPr id="12309" name="Group 23"/>
            <p:cNvGrpSpPr>
              <a:grpSpLocks/>
            </p:cNvGrpSpPr>
            <p:nvPr/>
          </p:nvGrpSpPr>
          <p:grpSpPr bwMode="auto">
            <a:xfrm>
              <a:off x="3072" y="2064"/>
              <a:ext cx="1776" cy="192"/>
              <a:chOff x="3072" y="2064"/>
              <a:chExt cx="1776" cy="192"/>
            </a:xfrm>
          </p:grpSpPr>
          <p:sp>
            <p:nvSpPr>
              <p:cNvPr id="12359" name="Rectangle 2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60" name="Rectangle 2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61" name="Rectangle 2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62" name="Rectangle 2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63" name="Rectangle 2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2310" name="Group 29"/>
            <p:cNvGrpSpPr>
              <a:grpSpLocks/>
            </p:cNvGrpSpPr>
            <p:nvPr/>
          </p:nvGrpSpPr>
          <p:grpSpPr bwMode="auto">
            <a:xfrm>
              <a:off x="3072" y="2256"/>
              <a:ext cx="1776" cy="192"/>
              <a:chOff x="3072" y="2064"/>
              <a:chExt cx="1776" cy="192"/>
            </a:xfrm>
          </p:grpSpPr>
          <p:sp>
            <p:nvSpPr>
              <p:cNvPr id="12354" name="Rectangle 3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55" name="Rectangle 3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56" name="Rectangle 3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57" name="Rectangle 3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58" name="Rectangle 3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12311" name="Group 35"/>
            <p:cNvGrpSpPr>
              <a:grpSpLocks/>
            </p:cNvGrpSpPr>
            <p:nvPr/>
          </p:nvGrpSpPr>
          <p:grpSpPr bwMode="auto">
            <a:xfrm>
              <a:off x="3072" y="2448"/>
              <a:ext cx="1776" cy="192"/>
              <a:chOff x="3072" y="2064"/>
              <a:chExt cx="1776" cy="192"/>
            </a:xfrm>
          </p:grpSpPr>
          <p:sp>
            <p:nvSpPr>
              <p:cNvPr id="12349" name="Rectangle 3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50" name="Rectangle 3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51" name="Rectangle 3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52" name="Rectangle 3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53" name="Rectangle 4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12312" name="Group 41"/>
            <p:cNvGrpSpPr>
              <a:grpSpLocks/>
            </p:cNvGrpSpPr>
            <p:nvPr/>
          </p:nvGrpSpPr>
          <p:grpSpPr bwMode="auto">
            <a:xfrm>
              <a:off x="3072" y="2640"/>
              <a:ext cx="1776" cy="192"/>
              <a:chOff x="3072" y="2064"/>
              <a:chExt cx="1776" cy="192"/>
            </a:xfrm>
          </p:grpSpPr>
          <p:sp>
            <p:nvSpPr>
              <p:cNvPr id="12344" name="Rectangle 42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45" name="Rectangle 43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46" name="Rectangle 44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47" name="Rectangle 45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48" name="Rectangle 46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2313" name="Group 47"/>
            <p:cNvGrpSpPr>
              <a:grpSpLocks/>
            </p:cNvGrpSpPr>
            <p:nvPr/>
          </p:nvGrpSpPr>
          <p:grpSpPr bwMode="auto">
            <a:xfrm>
              <a:off x="3072" y="2832"/>
              <a:ext cx="1776" cy="192"/>
              <a:chOff x="3072" y="2064"/>
              <a:chExt cx="1776" cy="192"/>
            </a:xfrm>
          </p:grpSpPr>
          <p:sp>
            <p:nvSpPr>
              <p:cNvPr id="12339" name="Rectangle 4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40" name="Rectangle 49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41" name="Rectangle 50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42" name="Rectangle 51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43" name="Rectangle 52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12314" name="Group 53"/>
            <p:cNvGrpSpPr>
              <a:grpSpLocks/>
            </p:cNvGrpSpPr>
            <p:nvPr/>
          </p:nvGrpSpPr>
          <p:grpSpPr bwMode="auto">
            <a:xfrm>
              <a:off x="3072" y="3024"/>
              <a:ext cx="1776" cy="192"/>
              <a:chOff x="3072" y="2064"/>
              <a:chExt cx="1776" cy="192"/>
            </a:xfrm>
          </p:grpSpPr>
          <p:sp>
            <p:nvSpPr>
              <p:cNvPr id="12334" name="Rectangle 5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35" name="Rectangle 5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36" name="Rectangle 5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37" name="Rectangle 5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38" name="Rectangle 5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2315" name="Group 59"/>
            <p:cNvGrpSpPr>
              <a:grpSpLocks/>
            </p:cNvGrpSpPr>
            <p:nvPr/>
          </p:nvGrpSpPr>
          <p:grpSpPr bwMode="auto">
            <a:xfrm>
              <a:off x="3072" y="3216"/>
              <a:ext cx="1776" cy="192"/>
              <a:chOff x="3072" y="2064"/>
              <a:chExt cx="1776" cy="192"/>
            </a:xfrm>
          </p:grpSpPr>
          <p:sp>
            <p:nvSpPr>
              <p:cNvPr id="12329" name="Rectangle 6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30" name="Rectangle 6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31" name="Rectangle 6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2332" name="Rectangle 6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33" name="Rectangle 6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12316" name="Group 65"/>
            <p:cNvGrpSpPr>
              <a:grpSpLocks/>
            </p:cNvGrpSpPr>
            <p:nvPr/>
          </p:nvGrpSpPr>
          <p:grpSpPr bwMode="auto">
            <a:xfrm>
              <a:off x="3072" y="3408"/>
              <a:ext cx="1776" cy="192"/>
              <a:chOff x="3072" y="2064"/>
              <a:chExt cx="1776" cy="192"/>
            </a:xfrm>
          </p:grpSpPr>
          <p:sp>
            <p:nvSpPr>
              <p:cNvPr id="12324" name="Rectangle 6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25" name="Rectangle 6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26" name="Rectangle 6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27" name="Rectangle 6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2328" name="Rectangle 7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12317" name="Line 71"/>
            <p:cNvSpPr>
              <a:spLocks noChangeShapeType="1"/>
            </p:cNvSpPr>
            <p:nvPr/>
          </p:nvSpPr>
          <p:spPr bwMode="auto">
            <a:xfrm>
              <a:off x="2928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8" name="Line 72"/>
            <p:cNvSpPr>
              <a:spLocks noChangeShapeType="1"/>
            </p:cNvSpPr>
            <p:nvPr/>
          </p:nvSpPr>
          <p:spPr bwMode="auto">
            <a:xfrm>
              <a:off x="4128" y="16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9" name="Text Box 73"/>
            <p:cNvSpPr txBox="1">
              <a:spLocks noChangeArrowheads="1"/>
            </p:cNvSpPr>
            <p:nvPr/>
          </p:nvSpPr>
          <p:spPr bwMode="auto">
            <a:xfrm>
              <a:off x="3120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2320" name="Text Box 7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12321" name="Text Box 75"/>
            <p:cNvSpPr txBox="1">
              <a:spLocks noChangeArrowheads="1"/>
            </p:cNvSpPr>
            <p:nvPr/>
          </p:nvSpPr>
          <p:spPr bwMode="auto">
            <a:xfrm>
              <a:off x="3792" y="1728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2322" name="Text Box 76"/>
            <p:cNvSpPr txBox="1">
              <a:spLocks noChangeArrowheads="1"/>
            </p:cNvSpPr>
            <p:nvPr/>
          </p:nvSpPr>
          <p:spPr bwMode="auto">
            <a:xfrm>
              <a:off x="4128" y="1728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  <p:sp>
          <p:nvSpPr>
            <p:cNvPr id="12323" name="Text Box 77"/>
            <p:cNvSpPr txBox="1">
              <a:spLocks noChangeArrowheads="1"/>
            </p:cNvSpPr>
            <p:nvPr/>
          </p:nvSpPr>
          <p:spPr bwMode="auto">
            <a:xfrm>
              <a:off x="4560" y="172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pSp>
        <p:nvGrpSpPr>
          <p:cNvPr id="12294" name="Group 92"/>
          <p:cNvGrpSpPr>
            <a:grpSpLocks/>
          </p:cNvGrpSpPr>
          <p:nvPr/>
        </p:nvGrpSpPr>
        <p:grpSpPr bwMode="auto">
          <a:xfrm>
            <a:off x="6172200" y="3733800"/>
            <a:ext cx="2147888" cy="1646238"/>
            <a:chOff x="3648" y="2064"/>
            <a:chExt cx="1353" cy="1037"/>
          </a:xfrm>
        </p:grpSpPr>
        <p:grpSp>
          <p:nvGrpSpPr>
            <p:cNvPr id="12295" name="Group 78"/>
            <p:cNvGrpSpPr>
              <a:grpSpLocks/>
            </p:cNvGrpSpPr>
            <p:nvPr/>
          </p:nvGrpSpPr>
          <p:grpSpPr bwMode="auto">
            <a:xfrm>
              <a:off x="3648" y="2304"/>
              <a:ext cx="1353" cy="797"/>
              <a:chOff x="3456" y="1431"/>
              <a:chExt cx="1353" cy="797"/>
            </a:xfrm>
          </p:grpSpPr>
          <p:grpSp>
            <p:nvGrpSpPr>
              <p:cNvPr id="12301" name="Group 79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12305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0  1  1  0</a:t>
                  </a:r>
                </a:p>
              </p:txBody>
            </p:sp>
            <p:sp>
              <p:nvSpPr>
                <p:cNvPr id="1230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0  0  1  1</a:t>
                  </a:r>
                </a:p>
              </p:txBody>
            </p:sp>
            <p:sp>
              <p:nvSpPr>
                <p:cNvPr id="1230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+)</a:t>
                  </a:r>
                </a:p>
              </p:txBody>
            </p:sp>
            <p:sp>
              <p:nvSpPr>
                <p:cNvPr id="12308" name="Line 83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2302" name="Text Box 84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12303" name="Text Box 85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12304" name="Text Box 86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12296" name="Text Box 87"/>
            <p:cNvSpPr txBox="1">
              <a:spLocks noChangeArrowheads="1"/>
            </p:cNvSpPr>
            <p:nvPr/>
          </p:nvSpPr>
          <p:spPr bwMode="auto">
            <a:xfrm>
              <a:off x="4464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2297" name="Text Box 88"/>
            <p:cNvSpPr txBox="1">
              <a:spLocks noChangeArrowheads="1"/>
            </p:cNvSpPr>
            <p:nvPr/>
          </p:nvSpPr>
          <p:spPr bwMode="auto">
            <a:xfrm>
              <a:off x="4320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2298" name="AutoShape 89"/>
            <p:cNvSpPr>
              <a:spLocks noChangeArrowheads="1"/>
            </p:cNvSpPr>
            <p:nvPr/>
          </p:nvSpPr>
          <p:spPr bwMode="auto">
            <a:xfrm>
              <a:off x="4368" y="2064"/>
              <a:ext cx="144" cy="7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299" name="Text Box 90"/>
            <p:cNvSpPr txBox="1">
              <a:spLocks noChangeArrowheads="1"/>
            </p:cNvSpPr>
            <p:nvPr/>
          </p:nvSpPr>
          <p:spPr bwMode="auto">
            <a:xfrm>
              <a:off x="4368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2300" name="Text Box 91"/>
            <p:cNvSpPr txBox="1">
              <a:spLocks noChangeArrowheads="1"/>
            </p:cNvSpPr>
            <p:nvPr/>
          </p:nvSpPr>
          <p:spPr bwMode="auto">
            <a:xfrm>
              <a:off x="4224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Ripple-Carry Adder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13349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13418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3419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20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21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22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23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350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13412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3413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14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15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16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17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351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13406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3407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8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9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10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11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352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13400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3401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2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3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4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5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353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13394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13395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6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7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8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9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54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cxnSp>
          <p:nvCxnSpPr>
            <p:cNvPr id="13355" name="AutoShape 40"/>
            <p:cNvCxnSpPr>
              <a:cxnSpLocks noChangeShapeType="1"/>
              <a:stCxn id="13423" idx="0"/>
              <a:endCxn id="13413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56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57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58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3359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60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1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A[0]</a:t>
              </a:r>
            </a:p>
          </p:txBody>
        </p:sp>
        <p:sp>
          <p:nvSpPr>
            <p:cNvPr id="13362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3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B[0]</a:t>
              </a:r>
            </a:p>
          </p:txBody>
        </p:sp>
        <p:sp>
          <p:nvSpPr>
            <p:cNvPr id="13364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5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A[1]</a:t>
              </a:r>
            </a:p>
          </p:txBody>
        </p:sp>
        <p:sp>
          <p:nvSpPr>
            <p:cNvPr id="13366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7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B[1]</a:t>
              </a:r>
            </a:p>
          </p:txBody>
        </p:sp>
        <p:sp>
          <p:nvSpPr>
            <p:cNvPr id="13368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9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A[2]</a:t>
              </a:r>
            </a:p>
          </p:txBody>
        </p:sp>
        <p:sp>
          <p:nvSpPr>
            <p:cNvPr id="13370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1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B[2]</a:t>
              </a:r>
            </a:p>
          </p:txBody>
        </p:sp>
        <p:sp>
          <p:nvSpPr>
            <p:cNvPr id="13372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3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A[n-2]</a:t>
              </a:r>
            </a:p>
          </p:txBody>
        </p:sp>
        <p:sp>
          <p:nvSpPr>
            <p:cNvPr id="13374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5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B[n-2]</a:t>
              </a:r>
            </a:p>
          </p:txBody>
        </p:sp>
        <p:sp>
          <p:nvSpPr>
            <p:cNvPr id="13376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7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A[n-1]</a:t>
              </a:r>
            </a:p>
          </p:txBody>
        </p:sp>
        <p:sp>
          <p:nvSpPr>
            <p:cNvPr id="13378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9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B[n-1]</a:t>
              </a:r>
            </a:p>
          </p:txBody>
        </p:sp>
        <p:sp>
          <p:nvSpPr>
            <p:cNvPr id="13380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S[0]</a:t>
              </a:r>
            </a:p>
          </p:txBody>
        </p:sp>
        <p:sp>
          <p:nvSpPr>
            <p:cNvPr id="13381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2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S[1]</a:t>
              </a:r>
            </a:p>
          </p:txBody>
        </p:sp>
        <p:sp>
          <p:nvSpPr>
            <p:cNvPr id="13383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4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S[2]</a:t>
              </a:r>
            </a:p>
          </p:txBody>
        </p:sp>
        <p:sp>
          <p:nvSpPr>
            <p:cNvPr id="13385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6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S[n-2]</a:t>
              </a:r>
            </a:p>
          </p:txBody>
        </p:sp>
        <p:sp>
          <p:nvSpPr>
            <p:cNvPr id="13387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8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S[n-1]</a:t>
              </a:r>
            </a:p>
          </p:txBody>
        </p:sp>
        <p:sp>
          <p:nvSpPr>
            <p:cNvPr id="13389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0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1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3392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3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grpSp>
        <p:nvGrpSpPr>
          <p:cNvPr id="13316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13329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grpSp>
          <p:nvGrpSpPr>
            <p:cNvPr id="13330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13345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6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7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13348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13331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13341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2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3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13344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13332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13337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8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9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13340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13333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4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5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13336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sp>
        <p:nvSpPr>
          <p:cNvPr id="13317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@(*)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{Cout, S} = A+B+Cin;</a:t>
            </a:r>
          </a:p>
        </p:txBody>
      </p:sp>
      <p:grpSp>
        <p:nvGrpSpPr>
          <p:cNvPr id="13318" name="Group 11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13319" name="Group 101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13321" name="Group 102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13325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0  1  1  0</a:t>
                  </a:r>
                </a:p>
              </p:txBody>
            </p:sp>
            <p:sp>
              <p:nvSpPr>
                <p:cNvPr id="1332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0  0  1  1</a:t>
                  </a:r>
                </a:p>
              </p:txBody>
            </p:sp>
            <p:sp>
              <p:nvSpPr>
                <p:cNvPr id="1332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+)</a:t>
                  </a:r>
                </a:p>
              </p:txBody>
            </p:sp>
            <p:sp>
              <p:nvSpPr>
                <p:cNvPr id="13328" name="Line 106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3322" name="Text Box 107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13323" name="Text Box 108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13324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13320" name="Text Box 110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1  0   0  1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Full-adder implementation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28600" y="2727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066800" y="5867400"/>
            <a:ext cx="77724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5.2	   (alternate version) Possible designs for a full-adder in terms of half-adders, logic gates, and CMOS transmission gates.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2860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228600" y="266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14343" name="Object 8"/>
          <p:cNvGraphicFramePr>
            <a:graphicFrameLocks noChangeAspect="1"/>
          </p:cNvGraphicFramePr>
          <p:nvPr/>
        </p:nvGraphicFramePr>
        <p:xfrm>
          <a:off x="1828800" y="1905000"/>
          <a:ext cx="59436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3" imgW="4400550" imgH="3028950" progId="MSDraw.Drawing.8.2">
                  <p:embed/>
                </p:oleObj>
              </mc:Choice>
              <mc:Fallback>
                <p:oleObj r:id="rId3" imgW="4400550" imgH="3028950" progId="MSDraw.Drawing.8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59436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generate flags for signed number addition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learned in digital circuit course by may be unfamiliar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Representing a signed number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962400"/>
            <a:ext cx="7772400" cy="217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2’s complement representation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(0101)=5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(1011)=-5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~(0101)+1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066800" y="1905000"/>
          <a:ext cx="6934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方程式" r:id="rId3" imgW="2933700" imgH="431800" progId="Equation.3">
                  <p:embed/>
                </p:oleObj>
              </mc:Choice>
              <mc:Fallback>
                <p:oleObj name="方程式" r:id="rId3" imgW="2933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6934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276600" y="3048000"/>
          <a:ext cx="1524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方程式" r:id="rId5" imgW="583947" imgH="228501" progId="Equation.3">
                  <p:embed/>
                </p:oleObj>
              </mc:Choice>
              <mc:Fallback>
                <p:oleObj name="方程式" r:id="rId5" imgW="583947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0"/>
                        <a:ext cx="15240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Flags for signed number addition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carry-out</a:t>
            </a:r>
          </a:p>
          <a:p>
            <a:pPr eaLnBrk="1" hangingPunct="1"/>
            <a:r>
              <a:rPr lang="en-US" altLang="zh-TW" smtClean="0"/>
              <a:t>overflow OF: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negative N: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zero Z: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284413" y="3276600"/>
          <a:ext cx="54911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方程式" r:id="rId3" imgW="2705100" imgH="228600" progId="Equation.3">
                  <p:embed/>
                </p:oleObj>
              </mc:Choice>
              <mc:Fallback>
                <p:oleObj name="方程式" r:id="rId3" imgW="2705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3276600"/>
                        <a:ext cx="549116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444750" y="4419600"/>
          <a:ext cx="31115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方程式" r:id="rId5" imgW="1218671" imgH="177723" progId="Equation.3">
                  <p:embed/>
                </p:oleObj>
              </mc:Choice>
              <mc:Fallback>
                <p:oleObj name="方程式" r:id="rId5" imgW="1218671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4419600"/>
                        <a:ext cx="31115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455863" y="5562600"/>
          <a:ext cx="28622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方程式" r:id="rId7" imgW="1205977" imgH="177723" progId="Equation.3">
                  <p:embed/>
                </p:oleObj>
              </mc:Choice>
              <mc:Fallback>
                <p:oleObj name="方程式" r:id="rId7" imgW="1205977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5562600"/>
                        <a:ext cx="28622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adder with flag generation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524000" y="5486400"/>
            <a:ext cx="60960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5.7	    Two’s-complement adder with provisions for detecting conditions and exceptions.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990600" y="2057400"/>
          <a:ext cx="72390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3" imgW="4400550" imgH="2105025" progId="MSDraw.Drawing.8.2">
                  <p:embed/>
                </p:oleObj>
              </mc:Choice>
              <mc:Fallback>
                <p:oleObj r:id="rId3" imgW="4400550" imgH="2105025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7239000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adder with flag generation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24000" y="5486400"/>
            <a:ext cx="60960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5.7	    Two’s-complement adder with provisions for detecting conditions and exceptions.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990600" y="2057400"/>
          <a:ext cx="72390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3" imgW="4400550" imgH="2105025" progId="MSDraw.Drawing.8.2">
                  <p:embed/>
                </p:oleObj>
              </mc:Choice>
              <mc:Fallback>
                <p:oleObj r:id="rId3" imgW="4400550" imgH="210502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7239000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838200" y="2590800"/>
            <a:ext cx="9906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98525" y="2119313"/>
            <a:ext cx="976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Carry-out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adder with flag generation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990600" y="2057400"/>
          <a:ext cx="72390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3" imgW="4400550" imgH="2105025" progId="MSDraw.Drawing.8.2">
                  <p:embed/>
                </p:oleObj>
              </mc:Choice>
              <mc:Fallback>
                <p:oleObj r:id="rId3" imgW="4400550" imgH="210502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7239000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AutoShape 5"/>
          <p:cNvSpPr>
            <a:spLocks noChangeArrowheads="1"/>
          </p:cNvSpPr>
          <p:nvPr/>
        </p:nvSpPr>
        <p:spPr bwMode="auto">
          <a:xfrm>
            <a:off x="990600" y="3810000"/>
            <a:ext cx="9906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" y="5715000"/>
            <a:ext cx="682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Check the most significant bit for the sign of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adder with flag generation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990600" y="2057400"/>
          <a:ext cx="72390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r:id="rId3" imgW="4400550" imgH="2105025" progId="MSDraw.Drawing.8.2">
                  <p:embed/>
                </p:oleObj>
              </mc:Choice>
              <mc:Fallback>
                <p:oleObj r:id="rId3" imgW="4400550" imgH="2105025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7239000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990600" y="4191000"/>
            <a:ext cx="25146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3400" y="5715000"/>
            <a:ext cx="383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The result is 0 if every bit is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adder design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adder you learned in digital circuit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adder with flag generation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990600" y="2057400"/>
          <a:ext cx="72390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r:id="rId3" imgW="4400550" imgH="2105025" progId="MSDraw.Drawing.8.2">
                  <p:embed/>
                </p:oleObj>
              </mc:Choice>
              <mc:Fallback>
                <p:oleObj r:id="rId3" imgW="4400550" imgH="2105025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7239000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914400" y="3124200"/>
            <a:ext cx="22860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9600" y="5791200"/>
            <a:ext cx="539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I believe you have difficulty to derive this!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9258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Derive the rule:</a:t>
            </a:r>
          </a:p>
          <a:p>
            <a:pPr eaLnBrk="1" hangingPunct="1">
              <a:defRPr/>
            </a:pPr>
            <a:endParaRPr lang="en-US" altLang="zh-TW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Hint: start from the vector representation of a signed number</a:t>
            </a:r>
          </a:p>
          <a:p>
            <a:pPr lvl="1" eaLnBrk="1" hangingPunct="1">
              <a:defRPr/>
            </a:pPr>
            <a:r>
              <a:rPr lang="en-US" altLang="zh-TW" dirty="0" smtClean="0"/>
              <a:t>The case that the highest element is outside the range {-1,0}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362200" y="2743200"/>
          <a:ext cx="30480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方程式" r:id="rId3" imgW="977900" imgH="228600" progId="Equation.3">
                  <p:embed/>
                </p:oleObj>
              </mc:Choice>
              <mc:Fallback>
                <p:oleObj name="方程式" r:id="rId3" imgW="977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30480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 that’s what you learned before about the adder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is it really so simple?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Problems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design an extremely small adder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use as few chip area as possible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endParaRPr lang="en-US" altLang="zh-TW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design an extremely fast adder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path-delay as short as possible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endParaRPr lang="en-US" altLang="zh-TW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design an extremely low-power adder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will not mentioned in this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these optimized designs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check what you can do through the VLSI implementation stack</a:t>
            </a:r>
          </a:p>
        </p:txBody>
      </p:sp>
      <p:grpSp>
        <p:nvGrpSpPr>
          <p:cNvPr id="26628" name="Group 5"/>
          <p:cNvGrpSpPr>
            <a:grpSpLocks/>
          </p:cNvGrpSpPr>
          <p:nvPr/>
        </p:nvGrpSpPr>
        <p:grpSpPr bwMode="auto">
          <a:xfrm>
            <a:off x="1524000" y="3352800"/>
            <a:ext cx="2819400" cy="2743200"/>
            <a:chOff x="1776" y="1584"/>
            <a:chExt cx="1776" cy="1728"/>
          </a:xfrm>
        </p:grpSpPr>
        <p:sp>
          <p:nvSpPr>
            <p:cNvPr id="26629" name="Rectangle 6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26630" name="Rectangle 7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26631" name="Rectangle 8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26632" name="Rectangle 9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26633" name="Rectangle 10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build a small adder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a small adder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191000" y="1981200"/>
            <a:ext cx="48006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a bit-serial adder</a:t>
            </a:r>
          </a:p>
          <a:p>
            <a:pPr lvl="1" eaLnBrk="1" hangingPunct="1"/>
            <a:r>
              <a:rPr lang="en-US" altLang="zh-TW" smtClean="0"/>
              <a:t>Figure 5.3(a) at page 78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762000" y="28956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ESL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(Electronic System Level)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762000" y="3429000"/>
            <a:ext cx="2819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RTL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(Register Transfer Level)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762000" y="39624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gate-level design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762000" y="4495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circuit-level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(transistor-level)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762000" y="51054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physical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a small adder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1981200"/>
            <a:ext cx="48006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direct design of a full adder</a:t>
            </a:r>
          </a:p>
          <a:p>
            <a:pPr lvl="1" eaLnBrk="1" hangingPunct="1"/>
            <a:r>
              <a:rPr lang="en-US" altLang="zh-TW" smtClean="0"/>
              <a:t>not composed from half-adder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62000" y="28956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ESL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(Electronic System Level)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762000" y="34290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RTL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(Register Transfer Level)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762000" y="3962400"/>
            <a:ext cx="2819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gate-level design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762000" y="4495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circuit-level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(transistor-level)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762000" y="51054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physical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a small adder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2057400"/>
            <a:ext cx="48006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take a full-adder as a cell</a:t>
            </a:r>
          </a:p>
          <a:p>
            <a:pPr eaLnBrk="1" hangingPunct="1"/>
            <a:r>
              <a:rPr lang="en-US" altLang="zh-TW" smtClean="0"/>
              <a:t>and optimize</a:t>
            </a:r>
          </a:p>
        </p:txBody>
      </p:sp>
      <p:grpSp>
        <p:nvGrpSpPr>
          <p:cNvPr id="30724" name="Group 9"/>
          <p:cNvGrpSpPr>
            <a:grpSpLocks/>
          </p:cNvGrpSpPr>
          <p:nvPr/>
        </p:nvGrpSpPr>
        <p:grpSpPr bwMode="auto">
          <a:xfrm>
            <a:off x="762000" y="2895600"/>
            <a:ext cx="2819400" cy="2743200"/>
            <a:chOff x="480" y="1824"/>
            <a:chExt cx="1776" cy="1728"/>
          </a:xfrm>
        </p:grpSpPr>
        <p:sp>
          <p:nvSpPr>
            <p:cNvPr id="30725" name="Rectangle 4"/>
            <p:cNvSpPr>
              <a:spLocks noChangeArrowheads="1"/>
            </p:cNvSpPr>
            <p:nvPr/>
          </p:nvSpPr>
          <p:spPr bwMode="auto">
            <a:xfrm>
              <a:off x="480" y="182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480" y="216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480" y="249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30728" name="Rectangle 7"/>
            <p:cNvSpPr>
              <a:spLocks noChangeArrowheads="1"/>
            </p:cNvSpPr>
            <p:nvPr/>
          </p:nvSpPr>
          <p:spPr bwMode="auto">
            <a:xfrm>
              <a:off x="480" y="2832"/>
              <a:ext cx="177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30729" name="Rectangle 8"/>
            <p:cNvSpPr>
              <a:spLocks noChangeArrowheads="1"/>
            </p:cNvSpPr>
            <p:nvPr/>
          </p:nvSpPr>
          <p:spPr bwMode="auto">
            <a:xfrm>
              <a:off x="480" y="321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Full-adder as a cell</a:t>
            </a:r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1828800" y="2057400"/>
          <a:ext cx="59436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r:id="rId3" imgW="4400550" imgH="3028950" progId="MSDraw.Drawing.8.2">
                  <p:embed/>
                </p:oleObj>
              </mc:Choice>
              <mc:Fallback>
                <p:oleObj r:id="rId3" imgW="4400550" imgH="30289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9436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AutoShape 5"/>
          <p:cNvSpPr>
            <a:spLocks noChangeArrowheads="1"/>
          </p:cNvSpPr>
          <p:nvPr/>
        </p:nvSpPr>
        <p:spPr bwMode="auto">
          <a:xfrm>
            <a:off x="1676400" y="3657600"/>
            <a:ext cx="32766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2057400" y="6248400"/>
            <a:ext cx="211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implement this as a cell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5123" name="Text Box 11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grpSp>
        <p:nvGrpSpPr>
          <p:cNvPr id="5124" name="Group 15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5125" name="Group 8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5129" name="Text Box 4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5130" name="Text Box 5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5131" name="Text Box 6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5132" name="Line 7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6" name="Text Box 12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127" name="Text Box 13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128" name="Text Box 14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Let’s see the FA-cell provided by UMC</a:t>
            </a:r>
          </a:p>
        </p:txBody>
      </p:sp>
      <p:pic>
        <p:nvPicPr>
          <p:cNvPr id="32771" name="Picture 4" descr="full_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629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 the reference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Uyemura, Introduction to VLSI Circuits and Systems</a:t>
            </a:r>
          </a:p>
          <a:p>
            <a:pPr lvl="1" eaLnBrk="1" hangingPunct="1"/>
            <a:r>
              <a:rPr lang="en-US" altLang="zh-TW" smtClean="0"/>
              <a:t>Chap. 2: logic design with MOSFET</a:t>
            </a:r>
          </a:p>
          <a:p>
            <a:pPr lvl="2" eaLnBrk="1" hangingPunct="1"/>
            <a:r>
              <a:rPr lang="en-US" altLang="zh-TW" smtClean="0"/>
              <a:t>Sec. 2.5: Transmission gate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981200"/>
            <a:ext cx="4992688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various architectures to reduce the carry-chain</a:t>
            </a:r>
          </a:p>
        </p:txBody>
      </p:sp>
      <p:grpSp>
        <p:nvGrpSpPr>
          <p:cNvPr id="35844" name="Group 9"/>
          <p:cNvGrpSpPr>
            <a:grpSpLocks/>
          </p:cNvGrpSpPr>
          <p:nvPr/>
        </p:nvGrpSpPr>
        <p:grpSpPr bwMode="auto">
          <a:xfrm>
            <a:off x="685800" y="2514600"/>
            <a:ext cx="2819400" cy="2743200"/>
            <a:chOff x="480" y="1824"/>
            <a:chExt cx="1776" cy="1728"/>
          </a:xfrm>
        </p:grpSpPr>
        <p:sp>
          <p:nvSpPr>
            <p:cNvPr id="35846" name="Rectangle 4"/>
            <p:cNvSpPr>
              <a:spLocks noChangeArrowheads="1"/>
            </p:cNvSpPr>
            <p:nvPr/>
          </p:nvSpPr>
          <p:spPr bwMode="auto">
            <a:xfrm>
              <a:off x="480" y="182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480" y="2160"/>
              <a:ext cx="177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480" y="249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480" y="283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35850" name="Rectangle 8"/>
            <p:cNvSpPr>
              <a:spLocks noChangeArrowheads="1"/>
            </p:cNvSpPr>
            <p:nvPr/>
          </p:nvSpPr>
          <p:spPr bwMode="auto">
            <a:xfrm>
              <a:off x="480" y="321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  <p:pic>
        <p:nvPicPr>
          <p:cNvPr id="35845" name="Picture 1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76600"/>
            <a:ext cx="4757738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981200"/>
            <a:ext cx="4992688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various architectures to reduce the carry-chain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Carry-lookahead adders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hierarchical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prefix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Alternative adders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carry-skip adders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carry-select adders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685800" y="2514600"/>
            <a:ext cx="2819400" cy="2743200"/>
            <a:chOff x="480" y="1824"/>
            <a:chExt cx="1776" cy="1728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480" y="182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177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480" y="249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480" y="283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480" y="321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3789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191000" y="1981200"/>
            <a:ext cx="48006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asynchronous circuit design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62000" y="28956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ESL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(Electronic System Level)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762000" y="34290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RTL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(Register Transfer Level)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62000" y="3962400"/>
            <a:ext cx="2819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gate-level design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762000" y="4495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circuit-level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(transistor-level)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762000" y="51054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physical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2057400"/>
            <a:ext cx="4724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Manchester carry-chain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dual-rail logic network</a:t>
            </a:r>
          </a:p>
          <a:p>
            <a:pPr eaLnBrk="1" hangingPunct="1"/>
            <a:r>
              <a:rPr lang="en-US" altLang="zh-TW" smtClean="0"/>
              <a:t>dynamic circuit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762000" y="2895600"/>
            <a:ext cx="2819400" cy="2743200"/>
            <a:chOff x="480" y="1824"/>
            <a:chExt cx="1776" cy="1728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480" y="182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(Electronic System Level)</a:t>
              </a: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480" y="249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480" y="2832"/>
              <a:ext cx="177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80" y="321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Reference: a fast full-adder with circuit-level optimization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Uyemura, Introduction to VLSI Circuits and Systems</a:t>
            </a:r>
          </a:p>
          <a:p>
            <a:pPr lvl="1" eaLnBrk="1" hangingPunct="1"/>
            <a:r>
              <a:rPr lang="en-US" altLang="zh-TW" smtClean="0"/>
              <a:t>Sec. 12.1: full-adder with dual-rail logic network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1: addition for bit 0</a:t>
            </a:r>
          </a:p>
        </p:txBody>
      </p:sp>
      <p:grpSp>
        <p:nvGrpSpPr>
          <p:cNvPr id="6148" name="Group 5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6151" name="Group 6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6155" name="Text Box 7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6156" name="Text Box 8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6157" name="Text Box 9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6158" name="Line 10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52" name="Text Box 11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153" name="Text Box 12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154" name="Text Box 13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6149" name="AutoShape 16"/>
          <p:cNvSpPr>
            <a:spLocks noChangeArrowheads="1"/>
          </p:cNvSpPr>
          <p:nvPr/>
        </p:nvSpPr>
        <p:spPr bwMode="auto">
          <a:xfrm>
            <a:off x="6705600" y="2819400"/>
            <a:ext cx="381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150" name="Text Box 18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717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1: addition for bit 0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7181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7185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7186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7187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7188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182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7183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7184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7173" name="Text Box 14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7174" name="Text Box 15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7175" name="AutoShape 16"/>
          <p:cNvSpPr>
            <a:spLocks noChangeArrowheads="1"/>
          </p:cNvSpPr>
          <p:nvPr/>
        </p:nvSpPr>
        <p:spPr bwMode="auto">
          <a:xfrm>
            <a:off x="6781800" y="2971800"/>
            <a:ext cx="228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7010400" y="2057400"/>
            <a:ext cx="107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Carry C[1]</a:t>
            </a:r>
          </a:p>
        </p:txBody>
      </p:sp>
      <p:sp>
        <p:nvSpPr>
          <p:cNvPr id="7178" name="Line 19"/>
          <p:cNvSpPr>
            <a:spLocks noChangeShapeType="1"/>
          </p:cNvSpPr>
          <p:nvPr/>
        </p:nvSpPr>
        <p:spPr bwMode="auto">
          <a:xfrm flipH="1">
            <a:off x="6705600" y="2362200"/>
            <a:ext cx="4572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9" name="Text Box 20"/>
          <p:cNvSpPr txBox="1">
            <a:spLocks noChangeArrowheads="1"/>
          </p:cNvSpPr>
          <p:nvPr/>
        </p:nvSpPr>
        <p:spPr bwMode="auto">
          <a:xfrm>
            <a:off x="5334000" y="4495800"/>
            <a:ext cx="95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Sum S[0]</a:t>
            </a:r>
          </a:p>
        </p:txBody>
      </p:sp>
      <p:sp>
        <p:nvSpPr>
          <p:cNvPr id="7180" name="Line 21"/>
          <p:cNvSpPr>
            <a:spLocks noChangeShapeType="1"/>
          </p:cNvSpPr>
          <p:nvPr/>
        </p:nvSpPr>
        <p:spPr bwMode="auto">
          <a:xfrm flipV="1">
            <a:off x="6324600" y="4267200"/>
            <a:ext cx="4572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2: addition for bit 1 with carry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8201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8205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8206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8207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8208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8197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8198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8199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200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2: addition for bit 1 with carry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9227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9231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9232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9233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9234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28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9229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9230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9221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223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24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9225" name="Text Box 17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226" name="Text Box 18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2: addition for bit 1 with carry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0255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0259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0260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026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0262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256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0257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0258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0245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0246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0247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10248" name="Text Box 17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0249" name="Text Box 18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0250" name="Text Box 19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0251" name="Text Box 20"/>
          <p:cNvSpPr txBox="1">
            <a:spLocks noChangeArrowheads="1"/>
          </p:cNvSpPr>
          <p:nvPr/>
        </p:nvSpPr>
        <p:spPr bwMode="auto">
          <a:xfrm>
            <a:off x="4648200" y="2590800"/>
            <a:ext cx="107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Carry C[2]</a:t>
            </a:r>
          </a:p>
        </p:txBody>
      </p:sp>
      <p:sp>
        <p:nvSpPr>
          <p:cNvPr id="10252" name="Line 21"/>
          <p:cNvSpPr>
            <a:spLocks noChangeShapeType="1"/>
          </p:cNvSpPr>
          <p:nvPr/>
        </p:nvSpPr>
        <p:spPr bwMode="auto">
          <a:xfrm flipV="1">
            <a:off x="5791200" y="2743200"/>
            <a:ext cx="60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3" name="Text Box 22"/>
          <p:cNvSpPr txBox="1">
            <a:spLocks noChangeArrowheads="1"/>
          </p:cNvSpPr>
          <p:nvPr/>
        </p:nvSpPr>
        <p:spPr bwMode="auto">
          <a:xfrm>
            <a:off x="5257800" y="4343400"/>
            <a:ext cx="95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Sum S[1]</a:t>
            </a:r>
          </a:p>
        </p:txBody>
      </p:sp>
      <p:sp>
        <p:nvSpPr>
          <p:cNvPr id="10254" name="Line 23"/>
          <p:cNvSpPr>
            <a:spLocks noChangeShapeType="1"/>
          </p:cNvSpPr>
          <p:nvPr/>
        </p:nvSpPr>
        <p:spPr bwMode="auto">
          <a:xfrm flipV="1">
            <a:off x="6248400" y="4191000"/>
            <a:ext cx="3810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repeat the procedure and we get the result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1272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1276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11277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11278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11279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273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1274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1275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6096000" y="3886200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1  0   0  1</a:t>
            </a:r>
          </a:p>
        </p:txBody>
      </p:sp>
      <p:sp>
        <p:nvSpPr>
          <p:cNvPr id="11271" name="AutoShape 15"/>
          <p:cNvSpPr>
            <a:spLocks noChangeArrowheads="1"/>
          </p:cNvSpPr>
          <p:nvPr/>
        </p:nvSpPr>
        <p:spPr bwMode="auto">
          <a:xfrm>
            <a:off x="2286000" y="5257800"/>
            <a:ext cx="5334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So, what’s the basic cell for the addition?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204</TotalTime>
  <Words>1145</Words>
  <Application>Microsoft Office PowerPoint</Application>
  <PresentationFormat>如螢幕大小 (4:3)</PresentationFormat>
  <Paragraphs>356</Paragraphs>
  <Slides>37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新細明體</vt:lpstr>
      <vt:lpstr>標楷體</vt:lpstr>
      <vt:lpstr>Arial</vt:lpstr>
      <vt:lpstr>Times New Roman</vt:lpstr>
      <vt:lpstr>Wingdings</vt:lpstr>
      <vt:lpstr>Blends</vt:lpstr>
      <vt:lpstr>MSDraw.Drawing.8.2</vt:lpstr>
      <vt:lpstr>方程式</vt:lpstr>
      <vt:lpstr>Overview on Adder Design</vt:lpstr>
      <vt:lpstr>Basic adder design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Full Adder: the basic component for an adder</vt:lpstr>
      <vt:lpstr>Ripple-Carry Adder</vt:lpstr>
      <vt:lpstr>Full-adder implementation</vt:lpstr>
      <vt:lpstr>How to generate flags for signed number addition</vt:lpstr>
      <vt:lpstr>Representing a signed number</vt:lpstr>
      <vt:lpstr>Flags for signed number addition</vt:lpstr>
      <vt:lpstr>Signed adder with flag generation</vt:lpstr>
      <vt:lpstr>Signed adder with flag generation</vt:lpstr>
      <vt:lpstr>Signed adder with flag generation</vt:lpstr>
      <vt:lpstr>Signed adder with flag generation</vt:lpstr>
      <vt:lpstr>Signed adder with flag generation</vt:lpstr>
      <vt:lpstr>In-Class Exercise</vt:lpstr>
      <vt:lpstr>So that’s what you learned before about the adder</vt:lpstr>
      <vt:lpstr>Core Problems</vt:lpstr>
      <vt:lpstr>How to do these optimized designs</vt:lpstr>
      <vt:lpstr>How to build a small adder</vt:lpstr>
      <vt:lpstr>How to do a small adder</vt:lpstr>
      <vt:lpstr>How to do a small adder</vt:lpstr>
      <vt:lpstr>How to do a small adder</vt:lpstr>
      <vt:lpstr>Full-adder as a cell</vt:lpstr>
      <vt:lpstr>Let’s see the FA-cell provided by UMC</vt:lpstr>
      <vt:lpstr>Check the reference</vt:lpstr>
      <vt:lpstr>How to design a fast adder</vt:lpstr>
      <vt:lpstr>How to design a fast adder</vt:lpstr>
      <vt:lpstr>How to design a fast adder</vt:lpstr>
      <vt:lpstr>How to design a fast adder</vt:lpstr>
      <vt:lpstr>How to design a fast adder</vt:lpstr>
      <vt:lpstr>Reference: a fast full-adder with circuit-level optimization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33</cp:revision>
  <cp:lastPrinted>1601-01-01T00:00:00Z</cp:lastPrinted>
  <dcterms:created xsi:type="dcterms:W3CDTF">2009-04-13T18:01:01Z</dcterms:created>
  <dcterms:modified xsi:type="dcterms:W3CDTF">2018-04-06T18:22:38Z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