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73" r:id="rId12"/>
    <p:sldId id="27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7" r:id="rId21"/>
    <p:sldId id="279" r:id="rId22"/>
    <p:sldId id="280" r:id="rId23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EF5CBB2-37A9-4EA1-B047-A74F142B287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984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C24FB-F7D4-4FC0-A380-62DB9E7A61B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652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7C4E4-2373-431D-978E-C7665F9F18F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432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1CA44-2356-4DA9-BB77-997DF386163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152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E430E-326E-4512-84E3-D036D53607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148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F4590-B3BC-4A69-8A2E-B48B17B0AB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036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055F4-F93C-42A5-866C-30E43FD75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131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30DCC-2BDB-4672-B95C-A1DE2D1BCC0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75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38CEE-8BEF-4F1F-9284-CDE06AD012F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717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B999A-C61A-4BF4-B8F6-93ECEE8AA2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652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70483-0D7A-438B-8788-CAF196E2944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920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F0FD3024-CD44-4EAC-82CF-F3735DF87A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Bit-Serial Adder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98525" y="1009650"/>
            <a:ext cx="336342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3200" u="sng" dirty="0"/>
              <a:t>Lecture </a:t>
            </a:r>
            <a:r>
              <a:rPr lang="en-US" altLang="zh-TW" sz="3200" u="sng" dirty="0" smtClean="0"/>
              <a:t>03 </a:t>
            </a:r>
            <a:r>
              <a:rPr lang="en-US" altLang="zh-TW" sz="3200" u="sng" dirty="0"/>
              <a:t>(Part 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data path</a:t>
            </a:r>
          </a:p>
        </p:txBody>
      </p:sp>
      <p:grpSp>
        <p:nvGrpSpPr>
          <p:cNvPr id="12291" name="Group 4"/>
          <p:cNvGrpSpPr>
            <a:grpSpLocks/>
          </p:cNvGrpSpPr>
          <p:nvPr/>
        </p:nvGrpSpPr>
        <p:grpSpPr bwMode="auto">
          <a:xfrm>
            <a:off x="6248400" y="3733800"/>
            <a:ext cx="2147888" cy="1265238"/>
            <a:chOff x="3456" y="1431"/>
            <a:chExt cx="1353" cy="797"/>
          </a:xfrm>
        </p:grpSpPr>
        <p:grpSp>
          <p:nvGrpSpPr>
            <p:cNvPr id="12325" name="Group 5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12329" name="Text Box 6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0  1  1  0</a:t>
                </a:r>
              </a:p>
            </p:txBody>
          </p:sp>
          <p:sp>
            <p:nvSpPr>
              <p:cNvPr id="12330" name="Text Box 7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0  0  1  1</a:t>
                </a:r>
              </a:p>
            </p:txBody>
          </p:sp>
          <p:sp>
            <p:nvSpPr>
              <p:cNvPr id="12331" name="Text Box 8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+)</a:t>
                </a:r>
              </a:p>
            </p:txBody>
          </p:sp>
          <p:sp>
            <p:nvSpPr>
              <p:cNvPr id="12332" name="Line 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2326" name="Text Box 10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12327" name="Text Box 11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12328" name="Text Box 12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</a:t>
              </a:r>
            </a:p>
          </p:txBody>
        </p:sp>
      </p:grpSp>
      <p:sp>
        <p:nvSpPr>
          <p:cNvPr id="12292" name="Text Box 43"/>
          <p:cNvSpPr txBox="1">
            <a:spLocks noChangeArrowheads="1"/>
          </p:cNvSpPr>
          <p:nvPr/>
        </p:nvSpPr>
        <p:spPr bwMode="auto">
          <a:xfrm>
            <a:off x="4724400" y="2133600"/>
            <a:ext cx="2984500" cy="8350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for bit i=0 to n-1 {</a:t>
            </a:r>
          </a:p>
          <a:p>
            <a:pPr eaLnBrk="1" hangingPunct="1"/>
            <a:r>
              <a:rPr lang="en-US" altLang="zh-TW"/>
              <a:t>    {C[i+1], S[i]} = A[i]+B[i]+C[i]</a:t>
            </a:r>
          </a:p>
          <a:p>
            <a:pPr eaLnBrk="1" hangingPunct="1"/>
            <a:r>
              <a:rPr lang="en-US" altLang="zh-TW"/>
              <a:t>}</a:t>
            </a:r>
          </a:p>
        </p:txBody>
      </p:sp>
      <p:grpSp>
        <p:nvGrpSpPr>
          <p:cNvPr id="12293" name="Group 45"/>
          <p:cNvGrpSpPr>
            <a:grpSpLocks/>
          </p:cNvGrpSpPr>
          <p:nvPr/>
        </p:nvGrpSpPr>
        <p:grpSpPr bwMode="auto">
          <a:xfrm>
            <a:off x="1219200" y="1905000"/>
            <a:ext cx="4038600" cy="4495800"/>
            <a:chOff x="768" y="1200"/>
            <a:chExt cx="2544" cy="2832"/>
          </a:xfrm>
        </p:grpSpPr>
        <p:grpSp>
          <p:nvGrpSpPr>
            <p:cNvPr id="12294" name="Group 13"/>
            <p:cNvGrpSpPr>
              <a:grpSpLocks/>
            </p:cNvGrpSpPr>
            <p:nvPr/>
          </p:nvGrpSpPr>
          <p:grpSpPr bwMode="auto">
            <a:xfrm>
              <a:off x="1632" y="2064"/>
              <a:ext cx="1021" cy="1748"/>
              <a:chOff x="4416" y="2160"/>
              <a:chExt cx="1021" cy="1748"/>
            </a:xfrm>
          </p:grpSpPr>
          <p:grpSp>
            <p:nvGrpSpPr>
              <p:cNvPr id="12308" name="Group 14"/>
              <p:cNvGrpSpPr>
                <a:grpSpLocks/>
              </p:cNvGrpSpPr>
              <p:nvPr/>
            </p:nvGrpSpPr>
            <p:grpSpPr bwMode="auto">
              <a:xfrm>
                <a:off x="4512" y="2640"/>
                <a:ext cx="480" cy="816"/>
                <a:chOff x="3456" y="1872"/>
                <a:chExt cx="480" cy="816"/>
              </a:xfrm>
            </p:grpSpPr>
            <p:sp>
              <p:nvSpPr>
                <p:cNvPr id="12319" name="Rectangle 15"/>
                <p:cNvSpPr>
                  <a:spLocks noChangeArrowheads="1"/>
                </p:cNvSpPr>
                <p:nvPr/>
              </p:nvSpPr>
              <p:spPr bwMode="auto">
                <a:xfrm>
                  <a:off x="3456" y="2064"/>
                  <a:ext cx="480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FA</a:t>
                  </a:r>
                </a:p>
              </p:txBody>
            </p:sp>
            <p:sp>
              <p:nvSpPr>
                <p:cNvPr id="12320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3792" y="187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21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3696" y="187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22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3600" y="187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23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744" y="249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24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600" y="249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2309" name="Line 21"/>
              <p:cNvSpPr>
                <a:spLocks noChangeShapeType="1"/>
              </p:cNvSpPr>
              <p:nvPr/>
            </p:nvSpPr>
            <p:spPr bwMode="auto">
              <a:xfrm flipV="1">
                <a:off x="4752" y="230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10" name="Text Box 22"/>
              <p:cNvSpPr txBox="1">
                <a:spLocks noChangeArrowheads="1"/>
              </p:cNvSpPr>
              <p:nvPr/>
            </p:nvSpPr>
            <p:spPr bwMode="auto">
              <a:xfrm>
                <a:off x="4704" y="2160"/>
                <a:ext cx="18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 sz="1200"/>
                  <a:t>X</a:t>
                </a:r>
              </a:p>
            </p:txBody>
          </p:sp>
          <p:sp>
            <p:nvSpPr>
              <p:cNvPr id="12311" name="Line 23"/>
              <p:cNvSpPr>
                <a:spLocks noChangeShapeType="1"/>
              </p:cNvSpPr>
              <p:nvPr/>
            </p:nvSpPr>
            <p:spPr bwMode="auto">
              <a:xfrm flipV="1">
                <a:off x="4656" y="232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12" name="Text Box 24"/>
              <p:cNvSpPr txBox="1">
                <a:spLocks noChangeArrowheads="1"/>
              </p:cNvSpPr>
              <p:nvPr/>
            </p:nvSpPr>
            <p:spPr bwMode="auto">
              <a:xfrm>
                <a:off x="4560" y="2160"/>
                <a:ext cx="18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 sz="1200"/>
                  <a:t>Y</a:t>
                </a:r>
              </a:p>
            </p:txBody>
          </p:sp>
          <p:sp>
            <p:nvSpPr>
              <p:cNvPr id="12313" name="Text Box 25"/>
              <p:cNvSpPr txBox="1">
                <a:spLocks noChangeArrowheads="1"/>
              </p:cNvSpPr>
              <p:nvPr/>
            </p:nvSpPr>
            <p:spPr bwMode="auto">
              <a:xfrm>
                <a:off x="4704" y="355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S</a:t>
                </a:r>
              </a:p>
            </p:txBody>
          </p:sp>
          <p:sp>
            <p:nvSpPr>
              <p:cNvPr id="12314" name="Line 26"/>
              <p:cNvSpPr>
                <a:spLocks noChangeShapeType="1"/>
              </p:cNvSpPr>
              <p:nvPr/>
            </p:nvSpPr>
            <p:spPr bwMode="auto">
              <a:xfrm>
                <a:off x="4800" y="34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15" name="Line 27"/>
              <p:cNvSpPr>
                <a:spLocks noChangeShapeType="1"/>
              </p:cNvSpPr>
              <p:nvPr/>
            </p:nvSpPr>
            <p:spPr bwMode="auto">
              <a:xfrm flipH="1">
                <a:off x="4848" y="264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16" name="Text Box 28"/>
              <p:cNvSpPr txBox="1">
                <a:spLocks noChangeArrowheads="1"/>
              </p:cNvSpPr>
              <p:nvPr/>
            </p:nvSpPr>
            <p:spPr bwMode="auto">
              <a:xfrm>
                <a:off x="5136" y="2544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Cin</a:t>
                </a:r>
              </a:p>
            </p:txBody>
          </p:sp>
          <p:sp>
            <p:nvSpPr>
              <p:cNvPr id="12317" name="Text Box 29"/>
              <p:cNvSpPr txBox="1">
                <a:spLocks noChangeArrowheads="1"/>
              </p:cNvSpPr>
              <p:nvPr/>
            </p:nvSpPr>
            <p:spPr bwMode="auto">
              <a:xfrm>
                <a:off x="4416" y="3696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Cout</a:t>
                </a:r>
              </a:p>
            </p:txBody>
          </p:sp>
          <p:sp>
            <p:nvSpPr>
              <p:cNvPr id="12318" name="Line 30"/>
              <p:cNvSpPr>
                <a:spLocks noChangeShapeType="1"/>
              </p:cNvSpPr>
              <p:nvPr/>
            </p:nvSpPr>
            <p:spPr bwMode="auto">
              <a:xfrm>
                <a:off x="4656" y="34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2295" name="Rectangle 31"/>
            <p:cNvSpPr>
              <a:spLocks noChangeArrowheads="1"/>
            </p:cNvSpPr>
            <p:nvPr/>
          </p:nvSpPr>
          <p:spPr bwMode="auto">
            <a:xfrm>
              <a:off x="768" y="1488"/>
              <a:ext cx="96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0   1   1   0</a:t>
              </a:r>
            </a:p>
          </p:txBody>
        </p:sp>
        <p:sp>
          <p:nvSpPr>
            <p:cNvPr id="12296" name="Rectangle 32"/>
            <p:cNvSpPr>
              <a:spLocks noChangeArrowheads="1"/>
            </p:cNvSpPr>
            <p:nvPr/>
          </p:nvSpPr>
          <p:spPr bwMode="auto">
            <a:xfrm>
              <a:off x="768" y="1824"/>
              <a:ext cx="96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0   0   1   1</a:t>
              </a:r>
            </a:p>
          </p:txBody>
        </p:sp>
        <p:sp>
          <p:nvSpPr>
            <p:cNvPr id="12297" name="Line 33"/>
            <p:cNvSpPr>
              <a:spLocks noChangeShapeType="1"/>
            </p:cNvSpPr>
            <p:nvPr/>
          </p:nvSpPr>
          <p:spPr bwMode="auto">
            <a:xfrm>
              <a:off x="912" y="13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98" name="Text Box 34"/>
            <p:cNvSpPr txBox="1">
              <a:spLocks noChangeArrowheads="1"/>
            </p:cNvSpPr>
            <p:nvPr/>
          </p:nvSpPr>
          <p:spPr bwMode="auto">
            <a:xfrm>
              <a:off x="1200" y="1200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shift</a:t>
              </a:r>
            </a:p>
          </p:txBody>
        </p:sp>
        <p:sp>
          <p:nvSpPr>
            <p:cNvPr id="12299" name="Rectangle 35"/>
            <p:cNvSpPr>
              <a:spLocks noChangeArrowheads="1"/>
            </p:cNvSpPr>
            <p:nvPr/>
          </p:nvSpPr>
          <p:spPr bwMode="auto">
            <a:xfrm>
              <a:off x="2352" y="3552"/>
              <a:ext cx="96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x    x    x    x</a:t>
              </a:r>
            </a:p>
          </p:txBody>
        </p:sp>
        <p:sp>
          <p:nvSpPr>
            <p:cNvPr id="12300" name="Rectangle 36"/>
            <p:cNvSpPr>
              <a:spLocks noChangeArrowheads="1"/>
            </p:cNvSpPr>
            <p:nvPr/>
          </p:nvSpPr>
          <p:spPr bwMode="auto">
            <a:xfrm>
              <a:off x="2352" y="3840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x</a:t>
              </a:r>
            </a:p>
          </p:txBody>
        </p:sp>
        <p:cxnSp>
          <p:nvCxnSpPr>
            <p:cNvPr id="12301" name="AutoShape 37"/>
            <p:cNvCxnSpPr>
              <a:cxnSpLocks noChangeShapeType="1"/>
              <a:stCxn id="12295" idx="3"/>
            </p:cNvCxnSpPr>
            <p:nvPr/>
          </p:nvCxnSpPr>
          <p:spPr bwMode="auto">
            <a:xfrm>
              <a:off x="1728" y="1584"/>
              <a:ext cx="288" cy="43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02" name="AutoShape 38"/>
            <p:cNvCxnSpPr>
              <a:cxnSpLocks noChangeShapeType="1"/>
              <a:stCxn id="12296" idx="3"/>
              <a:endCxn id="12312" idx="0"/>
            </p:cNvCxnSpPr>
            <p:nvPr/>
          </p:nvCxnSpPr>
          <p:spPr bwMode="auto">
            <a:xfrm>
              <a:off x="1728" y="1920"/>
              <a:ext cx="141" cy="14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03" name="Line 39"/>
            <p:cNvSpPr>
              <a:spLocks noChangeShapeType="1"/>
            </p:cNvSpPr>
            <p:nvPr/>
          </p:nvSpPr>
          <p:spPr bwMode="auto">
            <a:xfrm>
              <a:off x="2592" y="34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04" name="Text Box 40"/>
            <p:cNvSpPr txBox="1">
              <a:spLocks noChangeArrowheads="1"/>
            </p:cNvSpPr>
            <p:nvPr/>
          </p:nvSpPr>
          <p:spPr bwMode="auto">
            <a:xfrm>
              <a:off x="2880" y="3312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shift</a:t>
              </a:r>
            </a:p>
          </p:txBody>
        </p:sp>
        <p:cxnSp>
          <p:nvCxnSpPr>
            <p:cNvPr id="12305" name="AutoShape 41"/>
            <p:cNvCxnSpPr>
              <a:cxnSpLocks noChangeShapeType="1"/>
              <a:stCxn id="12313" idx="3"/>
              <a:endCxn id="12299" idx="1"/>
            </p:cNvCxnSpPr>
            <p:nvPr/>
          </p:nvCxnSpPr>
          <p:spPr bwMode="auto">
            <a:xfrm>
              <a:off x="2107" y="3562"/>
              <a:ext cx="245" cy="86"/>
            </a:xfrm>
            <a:prstGeom prst="bentConnector3">
              <a:avLst>
                <a:gd name="adj1" fmla="val 4979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06" name="AutoShape 42"/>
            <p:cNvCxnSpPr>
              <a:cxnSpLocks noChangeShapeType="1"/>
              <a:stCxn id="12317" idx="2"/>
              <a:endCxn id="12300" idx="1"/>
            </p:cNvCxnSpPr>
            <p:nvPr/>
          </p:nvCxnSpPr>
          <p:spPr bwMode="auto">
            <a:xfrm rot="16200000" flipH="1">
              <a:off x="2022" y="3605"/>
              <a:ext cx="124" cy="53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07" name="AutoShape 44"/>
            <p:cNvCxnSpPr>
              <a:cxnSpLocks noChangeShapeType="1"/>
              <a:stCxn id="12300" idx="3"/>
              <a:endCxn id="12316" idx="3"/>
            </p:cNvCxnSpPr>
            <p:nvPr/>
          </p:nvCxnSpPr>
          <p:spPr bwMode="auto">
            <a:xfrm flipH="1" flipV="1">
              <a:off x="2653" y="2554"/>
              <a:ext cx="35" cy="1382"/>
            </a:xfrm>
            <a:prstGeom prst="bentConnector3">
              <a:avLst>
                <a:gd name="adj1" fmla="val -249714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data path</a:t>
            </a:r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6248400" y="3733800"/>
            <a:ext cx="2147888" cy="1265238"/>
            <a:chOff x="3456" y="1431"/>
            <a:chExt cx="1353" cy="797"/>
          </a:xfrm>
        </p:grpSpPr>
        <p:grpSp>
          <p:nvGrpSpPr>
            <p:cNvPr id="13352" name="Group 4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13356" name="Text Box 5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0  1  1  0</a:t>
                </a:r>
              </a:p>
            </p:txBody>
          </p:sp>
          <p:sp>
            <p:nvSpPr>
              <p:cNvPr id="13357" name="Text Box 6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0  0  1  1</a:t>
                </a:r>
              </a:p>
            </p:txBody>
          </p:sp>
          <p:sp>
            <p:nvSpPr>
              <p:cNvPr id="13358" name="Text Box 7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+)</a:t>
                </a:r>
              </a:p>
            </p:txBody>
          </p:sp>
          <p:sp>
            <p:nvSpPr>
              <p:cNvPr id="13359" name="Line 8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3353" name="Text Box 9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13354" name="Text Box 10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13355" name="Text Box 11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</a:t>
              </a:r>
            </a:p>
          </p:txBody>
        </p:sp>
      </p:grpSp>
      <p:grpSp>
        <p:nvGrpSpPr>
          <p:cNvPr id="13316" name="Group 12"/>
          <p:cNvGrpSpPr>
            <a:grpSpLocks/>
          </p:cNvGrpSpPr>
          <p:nvPr/>
        </p:nvGrpSpPr>
        <p:grpSpPr bwMode="auto">
          <a:xfrm>
            <a:off x="2590800" y="3276600"/>
            <a:ext cx="1620838" cy="2774950"/>
            <a:chOff x="4416" y="2160"/>
            <a:chExt cx="1021" cy="1748"/>
          </a:xfrm>
        </p:grpSpPr>
        <p:grpSp>
          <p:nvGrpSpPr>
            <p:cNvPr id="13335" name="Group 13"/>
            <p:cNvGrpSpPr>
              <a:grpSpLocks/>
            </p:cNvGrpSpPr>
            <p:nvPr/>
          </p:nvGrpSpPr>
          <p:grpSpPr bwMode="auto">
            <a:xfrm>
              <a:off x="4512" y="2640"/>
              <a:ext cx="480" cy="816"/>
              <a:chOff x="3456" y="1872"/>
              <a:chExt cx="480" cy="816"/>
            </a:xfrm>
          </p:grpSpPr>
          <p:sp>
            <p:nvSpPr>
              <p:cNvPr id="13346" name="Rectangle 14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13347" name="Line 15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48" name="Line 16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49" name="Line 17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50" name="Line 18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51" name="Line 19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3336" name="Line 20"/>
            <p:cNvSpPr>
              <a:spLocks noChangeShapeType="1"/>
            </p:cNvSpPr>
            <p:nvPr/>
          </p:nvSpPr>
          <p:spPr bwMode="auto">
            <a:xfrm flipV="1">
              <a:off x="4752" y="23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7" name="Text Box 21"/>
            <p:cNvSpPr txBox="1">
              <a:spLocks noChangeArrowheads="1"/>
            </p:cNvSpPr>
            <p:nvPr/>
          </p:nvSpPr>
          <p:spPr bwMode="auto">
            <a:xfrm>
              <a:off x="4704" y="2160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200"/>
                <a:t>X</a:t>
              </a:r>
            </a:p>
          </p:txBody>
        </p:sp>
        <p:sp>
          <p:nvSpPr>
            <p:cNvPr id="13338" name="Line 22"/>
            <p:cNvSpPr>
              <a:spLocks noChangeShapeType="1"/>
            </p:cNvSpPr>
            <p:nvPr/>
          </p:nvSpPr>
          <p:spPr bwMode="auto">
            <a:xfrm flipV="1">
              <a:off x="4656" y="23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9" name="Text Box 23"/>
            <p:cNvSpPr txBox="1">
              <a:spLocks noChangeArrowheads="1"/>
            </p:cNvSpPr>
            <p:nvPr/>
          </p:nvSpPr>
          <p:spPr bwMode="auto">
            <a:xfrm>
              <a:off x="4560" y="2160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200"/>
                <a:t>Y</a:t>
              </a:r>
            </a:p>
          </p:txBody>
        </p:sp>
        <p:sp>
          <p:nvSpPr>
            <p:cNvPr id="13340" name="Text Box 24"/>
            <p:cNvSpPr txBox="1">
              <a:spLocks noChangeArrowheads="1"/>
            </p:cNvSpPr>
            <p:nvPr/>
          </p:nvSpPr>
          <p:spPr bwMode="auto">
            <a:xfrm>
              <a:off x="4704" y="355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</a:t>
              </a:r>
            </a:p>
          </p:txBody>
        </p:sp>
        <p:sp>
          <p:nvSpPr>
            <p:cNvPr id="13341" name="Line 25"/>
            <p:cNvSpPr>
              <a:spLocks noChangeShapeType="1"/>
            </p:cNvSpPr>
            <p:nvPr/>
          </p:nvSpPr>
          <p:spPr bwMode="auto">
            <a:xfrm>
              <a:off x="4800" y="34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2" name="Line 26"/>
            <p:cNvSpPr>
              <a:spLocks noChangeShapeType="1"/>
            </p:cNvSpPr>
            <p:nvPr/>
          </p:nvSpPr>
          <p:spPr bwMode="auto">
            <a:xfrm flipH="1">
              <a:off x="4848" y="26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3" name="Text Box 27"/>
            <p:cNvSpPr txBox="1">
              <a:spLocks noChangeArrowheads="1"/>
            </p:cNvSpPr>
            <p:nvPr/>
          </p:nvSpPr>
          <p:spPr bwMode="auto">
            <a:xfrm>
              <a:off x="5136" y="2544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Cin</a:t>
              </a:r>
            </a:p>
          </p:txBody>
        </p:sp>
        <p:sp>
          <p:nvSpPr>
            <p:cNvPr id="13344" name="Text Box 28"/>
            <p:cNvSpPr txBox="1">
              <a:spLocks noChangeArrowheads="1"/>
            </p:cNvSpPr>
            <p:nvPr/>
          </p:nvSpPr>
          <p:spPr bwMode="auto">
            <a:xfrm>
              <a:off x="4416" y="3696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Cout</a:t>
              </a:r>
            </a:p>
          </p:txBody>
        </p:sp>
        <p:sp>
          <p:nvSpPr>
            <p:cNvPr id="13345" name="Line 29"/>
            <p:cNvSpPr>
              <a:spLocks noChangeShapeType="1"/>
            </p:cNvSpPr>
            <p:nvPr/>
          </p:nvSpPr>
          <p:spPr bwMode="auto">
            <a:xfrm>
              <a:off x="4656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3317" name="Rectangle 30"/>
          <p:cNvSpPr>
            <a:spLocks noChangeArrowheads="1"/>
          </p:cNvSpPr>
          <p:nvPr/>
        </p:nvSpPr>
        <p:spPr bwMode="auto">
          <a:xfrm>
            <a:off x="1219200" y="2362200"/>
            <a:ext cx="1524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0   1   1   0</a:t>
            </a:r>
          </a:p>
        </p:txBody>
      </p:sp>
      <p:sp>
        <p:nvSpPr>
          <p:cNvPr id="13318" name="Rectangle 31"/>
          <p:cNvSpPr>
            <a:spLocks noChangeArrowheads="1"/>
          </p:cNvSpPr>
          <p:nvPr/>
        </p:nvSpPr>
        <p:spPr bwMode="auto">
          <a:xfrm>
            <a:off x="1219200" y="2895600"/>
            <a:ext cx="1524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0   0   1   1</a:t>
            </a:r>
          </a:p>
        </p:txBody>
      </p:sp>
      <p:sp>
        <p:nvSpPr>
          <p:cNvPr id="13319" name="Line 32"/>
          <p:cNvSpPr>
            <a:spLocks noChangeShapeType="1"/>
          </p:cNvSpPr>
          <p:nvPr/>
        </p:nvSpPr>
        <p:spPr bwMode="auto">
          <a:xfrm>
            <a:off x="1447800" y="213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0" name="Text Box 33"/>
          <p:cNvSpPr txBox="1">
            <a:spLocks noChangeArrowheads="1"/>
          </p:cNvSpPr>
          <p:nvPr/>
        </p:nvSpPr>
        <p:spPr bwMode="auto">
          <a:xfrm>
            <a:off x="1905000" y="1905000"/>
            <a:ext cx="547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shift</a:t>
            </a:r>
          </a:p>
        </p:txBody>
      </p:sp>
      <p:sp>
        <p:nvSpPr>
          <p:cNvPr id="13321" name="Rectangle 34"/>
          <p:cNvSpPr>
            <a:spLocks noChangeArrowheads="1"/>
          </p:cNvSpPr>
          <p:nvPr/>
        </p:nvSpPr>
        <p:spPr bwMode="auto">
          <a:xfrm>
            <a:off x="3733800" y="5638800"/>
            <a:ext cx="1524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x    x    x    x</a:t>
            </a:r>
          </a:p>
        </p:txBody>
      </p:sp>
      <p:sp>
        <p:nvSpPr>
          <p:cNvPr id="13322" name="Rectangle 35"/>
          <p:cNvSpPr>
            <a:spLocks noChangeArrowheads="1"/>
          </p:cNvSpPr>
          <p:nvPr/>
        </p:nvSpPr>
        <p:spPr bwMode="auto">
          <a:xfrm>
            <a:off x="3733800" y="60960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x</a:t>
            </a:r>
          </a:p>
        </p:txBody>
      </p:sp>
      <p:cxnSp>
        <p:nvCxnSpPr>
          <p:cNvPr id="13323" name="AutoShape 36"/>
          <p:cNvCxnSpPr>
            <a:cxnSpLocks noChangeShapeType="1"/>
            <a:stCxn id="13317" idx="3"/>
          </p:cNvCxnSpPr>
          <p:nvPr/>
        </p:nvCxnSpPr>
        <p:spPr bwMode="auto">
          <a:xfrm>
            <a:off x="2743200" y="2514600"/>
            <a:ext cx="457200" cy="685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4" name="AutoShape 37"/>
          <p:cNvCxnSpPr>
            <a:cxnSpLocks noChangeShapeType="1"/>
            <a:stCxn id="13318" idx="3"/>
            <a:endCxn id="13339" idx="0"/>
          </p:cNvCxnSpPr>
          <p:nvPr/>
        </p:nvCxnSpPr>
        <p:spPr bwMode="auto">
          <a:xfrm>
            <a:off x="2743200" y="3048000"/>
            <a:ext cx="223838" cy="2286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5" name="Line 38"/>
          <p:cNvSpPr>
            <a:spLocks noChangeShapeType="1"/>
          </p:cNvSpPr>
          <p:nvPr/>
        </p:nvSpPr>
        <p:spPr bwMode="auto">
          <a:xfrm>
            <a:off x="41148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6" name="Text Box 39"/>
          <p:cNvSpPr txBox="1">
            <a:spLocks noChangeArrowheads="1"/>
          </p:cNvSpPr>
          <p:nvPr/>
        </p:nvSpPr>
        <p:spPr bwMode="auto">
          <a:xfrm>
            <a:off x="4572000" y="5257800"/>
            <a:ext cx="547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shift</a:t>
            </a:r>
          </a:p>
        </p:txBody>
      </p:sp>
      <p:cxnSp>
        <p:nvCxnSpPr>
          <p:cNvPr id="13327" name="AutoShape 40"/>
          <p:cNvCxnSpPr>
            <a:cxnSpLocks noChangeShapeType="1"/>
            <a:stCxn id="13340" idx="3"/>
            <a:endCxn id="13321" idx="1"/>
          </p:cNvCxnSpPr>
          <p:nvPr/>
        </p:nvCxnSpPr>
        <p:spPr bwMode="auto">
          <a:xfrm>
            <a:off x="3344863" y="5654675"/>
            <a:ext cx="388937" cy="136525"/>
          </a:xfrm>
          <a:prstGeom prst="bentConnector3">
            <a:avLst>
              <a:gd name="adj1" fmla="val 4979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8" name="AutoShape 41"/>
          <p:cNvCxnSpPr>
            <a:cxnSpLocks noChangeShapeType="1"/>
            <a:stCxn id="13344" idx="2"/>
            <a:endCxn id="13322" idx="1"/>
          </p:cNvCxnSpPr>
          <p:nvPr/>
        </p:nvCxnSpPr>
        <p:spPr bwMode="auto">
          <a:xfrm rot="16200000" flipH="1">
            <a:off x="3209132" y="5723731"/>
            <a:ext cx="196850" cy="8524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9" name="Text Box 42"/>
          <p:cNvSpPr txBox="1">
            <a:spLocks noChangeArrowheads="1"/>
          </p:cNvSpPr>
          <p:nvPr/>
        </p:nvSpPr>
        <p:spPr bwMode="auto">
          <a:xfrm>
            <a:off x="4724400" y="2133600"/>
            <a:ext cx="2984500" cy="8350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for bit i=0 to n-1 {</a:t>
            </a:r>
          </a:p>
          <a:p>
            <a:pPr eaLnBrk="1" hangingPunct="1"/>
            <a:r>
              <a:rPr lang="en-US" altLang="zh-TW"/>
              <a:t>    {C[i+1], S[i]} = A[i]+B[i]+C[i]</a:t>
            </a:r>
          </a:p>
          <a:p>
            <a:pPr eaLnBrk="1" hangingPunct="1"/>
            <a:r>
              <a:rPr lang="en-US" altLang="zh-TW"/>
              <a:t>}</a:t>
            </a:r>
          </a:p>
        </p:txBody>
      </p:sp>
      <p:cxnSp>
        <p:nvCxnSpPr>
          <p:cNvPr id="13330" name="AutoShape 43"/>
          <p:cNvCxnSpPr>
            <a:cxnSpLocks noChangeShapeType="1"/>
            <a:stCxn id="13322" idx="3"/>
            <a:endCxn id="13343" idx="3"/>
          </p:cNvCxnSpPr>
          <p:nvPr/>
        </p:nvCxnSpPr>
        <p:spPr bwMode="auto">
          <a:xfrm flipH="1" flipV="1">
            <a:off x="4211638" y="4054475"/>
            <a:ext cx="55562" cy="2193925"/>
          </a:xfrm>
          <a:prstGeom prst="bentConnector3">
            <a:avLst>
              <a:gd name="adj1" fmla="val -249714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1" name="Text Box 44"/>
          <p:cNvSpPr txBox="1">
            <a:spLocks noChangeArrowheads="1"/>
          </p:cNvSpPr>
          <p:nvPr/>
        </p:nvSpPr>
        <p:spPr bwMode="auto">
          <a:xfrm>
            <a:off x="304800" y="3810000"/>
            <a:ext cx="1554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shift registers</a:t>
            </a:r>
          </a:p>
        </p:txBody>
      </p:sp>
      <p:sp>
        <p:nvSpPr>
          <p:cNvPr id="13332" name="Line 45"/>
          <p:cNvSpPr>
            <a:spLocks noChangeShapeType="1"/>
          </p:cNvSpPr>
          <p:nvPr/>
        </p:nvSpPr>
        <p:spPr bwMode="auto">
          <a:xfrm flipV="1">
            <a:off x="1371600" y="3276600"/>
            <a:ext cx="83820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33" name="Line 46"/>
          <p:cNvSpPr>
            <a:spLocks noChangeShapeType="1"/>
          </p:cNvSpPr>
          <p:nvPr/>
        </p:nvSpPr>
        <p:spPr bwMode="auto">
          <a:xfrm flipV="1">
            <a:off x="1371600" y="2667000"/>
            <a:ext cx="609600" cy="1219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34" name="Line 47"/>
          <p:cNvSpPr>
            <a:spLocks noChangeShapeType="1"/>
          </p:cNvSpPr>
          <p:nvPr/>
        </p:nvSpPr>
        <p:spPr bwMode="auto">
          <a:xfrm>
            <a:off x="1371600" y="4267200"/>
            <a:ext cx="2438400" cy="1295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data path</a:t>
            </a:r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6248400" y="3733800"/>
            <a:ext cx="2147888" cy="1265238"/>
            <a:chOff x="3456" y="1431"/>
            <a:chExt cx="1353" cy="797"/>
          </a:xfrm>
        </p:grpSpPr>
        <p:grpSp>
          <p:nvGrpSpPr>
            <p:cNvPr id="14374" name="Group 4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14378" name="Text Box 5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0  1  1  0</a:t>
                </a:r>
              </a:p>
            </p:txBody>
          </p:sp>
          <p:sp>
            <p:nvSpPr>
              <p:cNvPr id="14379" name="Text Box 6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0  0  1  1</a:t>
                </a:r>
              </a:p>
            </p:txBody>
          </p:sp>
          <p:sp>
            <p:nvSpPr>
              <p:cNvPr id="14380" name="Text Box 7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+)</a:t>
                </a:r>
              </a:p>
            </p:txBody>
          </p:sp>
          <p:sp>
            <p:nvSpPr>
              <p:cNvPr id="14381" name="Line 8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4375" name="Text Box 9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14376" name="Text Box 10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14377" name="Text Box 11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</a:t>
              </a:r>
            </a:p>
          </p:txBody>
        </p:sp>
      </p:grpSp>
      <p:grpSp>
        <p:nvGrpSpPr>
          <p:cNvPr id="14340" name="Group 12"/>
          <p:cNvGrpSpPr>
            <a:grpSpLocks/>
          </p:cNvGrpSpPr>
          <p:nvPr/>
        </p:nvGrpSpPr>
        <p:grpSpPr bwMode="auto">
          <a:xfrm>
            <a:off x="2590800" y="3276600"/>
            <a:ext cx="1620838" cy="2774950"/>
            <a:chOff x="4416" y="2160"/>
            <a:chExt cx="1021" cy="1748"/>
          </a:xfrm>
        </p:grpSpPr>
        <p:grpSp>
          <p:nvGrpSpPr>
            <p:cNvPr id="14357" name="Group 13"/>
            <p:cNvGrpSpPr>
              <a:grpSpLocks/>
            </p:cNvGrpSpPr>
            <p:nvPr/>
          </p:nvGrpSpPr>
          <p:grpSpPr bwMode="auto">
            <a:xfrm>
              <a:off x="4512" y="2640"/>
              <a:ext cx="480" cy="816"/>
              <a:chOff x="3456" y="1872"/>
              <a:chExt cx="480" cy="816"/>
            </a:xfrm>
          </p:grpSpPr>
          <p:sp>
            <p:nvSpPr>
              <p:cNvPr id="14368" name="Rectangle 14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14369" name="Line 15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70" name="Line 16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71" name="Line 17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72" name="Line 18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73" name="Line 19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4358" name="Line 20"/>
            <p:cNvSpPr>
              <a:spLocks noChangeShapeType="1"/>
            </p:cNvSpPr>
            <p:nvPr/>
          </p:nvSpPr>
          <p:spPr bwMode="auto">
            <a:xfrm flipV="1">
              <a:off x="4752" y="23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9" name="Text Box 21"/>
            <p:cNvSpPr txBox="1">
              <a:spLocks noChangeArrowheads="1"/>
            </p:cNvSpPr>
            <p:nvPr/>
          </p:nvSpPr>
          <p:spPr bwMode="auto">
            <a:xfrm>
              <a:off x="4704" y="2160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200"/>
                <a:t>X</a:t>
              </a:r>
            </a:p>
          </p:txBody>
        </p:sp>
        <p:sp>
          <p:nvSpPr>
            <p:cNvPr id="14360" name="Line 22"/>
            <p:cNvSpPr>
              <a:spLocks noChangeShapeType="1"/>
            </p:cNvSpPr>
            <p:nvPr/>
          </p:nvSpPr>
          <p:spPr bwMode="auto">
            <a:xfrm flipV="1">
              <a:off x="4656" y="23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61" name="Text Box 23"/>
            <p:cNvSpPr txBox="1">
              <a:spLocks noChangeArrowheads="1"/>
            </p:cNvSpPr>
            <p:nvPr/>
          </p:nvSpPr>
          <p:spPr bwMode="auto">
            <a:xfrm>
              <a:off x="4560" y="2160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200"/>
                <a:t>Y</a:t>
              </a:r>
            </a:p>
          </p:txBody>
        </p:sp>
        <p:sp>
          <p:nvSpPr>
            <p:cNvPr id="14362" name="Text Box 24"/>
            <p:cNvSpPr txBox="1">
              <a:spLocks noChangeArrowheads="1"/>
            </p:cNvSpPr>
            <p:nvPr/>
          </p:nvSpPr>
          <p:spPr bwMode="auto">
            <a:xfrm>
              <a:off x="4704" y="355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</a:t>
              </a:r>
            </a:p>
          </p:txBody>
        </p:sp>
        <p:sp>
          <p:nvSpPr>
            <p:cNvPr id="14363" name="Line 25"/>
            <p:cNvSpPr>
              <a:spLocks noChangeShapeType="1"/>
            </p:cNvSpPr>
            <p:nvPr/>
          </p:nvSpPr>
          <p:spPr bwMode="auto">
            <a:xfrm>
              <a:off x="4800" y="34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64" name="Line 26"/>
            <p:cNvSpPr>
              <a:spLocks noChangeShapeType="1"/>
            </p:cNvSpPr>
            <p:nvPr/>
          </p:nvSpPr>
          <p:spPr bwMode="auto">
            <a:xfrm flipH="1">
              <a:off x="4848" y="26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65" name="Text Box 27"/>
            <p:cNvSpPr txBox="1">
              <a:spLocks noChangeArrowheads="1"/>
            </p:cNvSpPr>
            <p:nvPr/>
          </p:nvSpPr>
          <p:spPr bwMode="auto">
            <a:xfrm>
              <a:off x="5136" y="2544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Cin</a:t>
              </a:r>
            </a:p>
          </p:txBody>
        </p:sp>
        <p:sp>
          <p:nvSpPr>
            <p:cNvPr id="14366" name="Text Box 28"/>
            <p:cNvSpPr txBox="1">
              <a:spLocks noChangeArrowheads="1"/>
            </p:cNvSpPr>
            <p:nvPr/>
          </p:nvSpPr>
          <p:spPr bwMode="auto">
            <a:xfrm>
              <a:off x="4416" y="3696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Cout</a:t>
              </a:r>
            </a:p>
          </p:txBody>
        </p:sp>
        <p:sp>
          <p:nvSpPr>
            <p:cNvPr id="14367" name="Line 29"/>
            <p:cNvSpPr>
              <a:spLocks noChangeShapeType="1"/>
            </p:cNvSpPr>
            <p:nvPr/>
          </p:nvSpPr>
          <p:spPr bwMode="auto">
            <a:xfrm>
              <a:off x="4656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4341" name="Rectangle 30"/>
          <p:cNvSpPr>
            <a:spLocks noChangeArrowheads="1"/>
          </p:cNvSpPr>
          <p:nvPr/>
        </p:nvSpPr>
        <p:spPr bwMode="auto">
          <a:xfrm>
            <a:off x="1219200" y="2362200"/>
            <a:ext cx="1524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0   1   1   0</a:t>
            </a:r>
          </a:p>
        </p:txBody>
      </p:sp>
      <p:sp>
        <p:nvSpPr>
          <p:cNvPr id="14342" name="Rectangle 31"/>
          <p:cNvSpPr>
            <a:spLocks noChangeArrowheads="1"/>
          </p:cNvSpPr>
          <p:nvPr/>
        </p:nvSpPr>
        <p:spPr bwMode="auto">
          <a:xfrm>
            <a:off x="1219200" y="2895600"/>
            <a:ext cx="1524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0   0   1   1</a:t>
            </a:r>
          </a:p>
        </p:txBody>
      </p:sp>
      <p:sp>
        <p:nvSpPr>
          <p:cNvPr id="14343" name="Line 32"/>
          <p:cNvSpPr>
            <a:spLocks noChangeShapeType="1"/>
          </p:cNvSpPr>
          <p:nvPr/>
        </p:nvSpPr>
        <p:spPr bwMode="auto">
          <a:xfrm>
            <a:off x="1447800" y="213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4" name="Text Box 33"/>
          <p:cNvSpPr txBox="1">
            <a:spLocks noChangeArrowheads="1"/>
          </p:cNvSpPr>
          <p:nvPr/>
        </p:nvSpPr>
        <p:spPr bwMode="auto">
          <a:xfrm>
            <a:off x="1905000" y="1905000"/>
            <a:ext cx="547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shift</a:t>
            </a:r>
          </a:p>
        </p:txBody>
      </p:sp>
      <p:sp>
        <p:nvSpPr>
          <p:cNvPr id="14345" name="Rectangle 34"/>
          <p:cNvSpPr>
            <a:spLocks noChangeArrowheads="1"/>
          </p:cNvSpPr>
          <p:nvPr/>
        </p:nvSpPr>
        <p:spPr bwMode="auto">
          <a:xfrm>
            <a:off x="3733800" y="5638800"/>
            <a:ext cx="1524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x    x    x    x</a:t>
            </a:r>
          </a:p>
        </p:txBody>
      </p:sp>
      <p:sp>
        <p:nvSpPr>
          <p:cNvPr id="14346" name="Rectangle 35"/>
          <p:cNvSpPr>
            <a:spLocks noChangeArrowheads="1"/>
          </p:cNvSpPr>
          <p:nvPr/>
        </p:nvSpPr>
        <p:spPr bwMode="auto">
          <a:xfrm>
            <a:off x="3733800" y="60960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x</a:t>
            </a:r>
          </a:p>
        </p:txBody>
      </p:sp>
      <p:cxnSp>
        <p:nvCxnSpPr>
          <p:cNvPr id="14347" name="AutoShape 36"/>
          <p:cNvCxnSpPr>
            <a:cxnSpLocks noChangeShapeType="1"/>
            <a:stCxn id="14341" idx="3"/>
          </p:cNvCxnSpPr>
          <p:nvPr/>
        </p:nvCxnSpPr>
        <p:spPr bwMode="auto">
          <a:xfrm>
            <a:off x="2743200" y="2514600"/>
            <a:ext cx="457200" cy="685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8" name="AutoShape 37"/>
          <p:cNvCxnSpPr>
            <a:cxnSpLocks noChangeShapeType="1"/>
            <a:stCxn id="14342" idx="3"/>
            <a:endCxn id="14361" idx="0"/>
          </p:cNvCxnSpPr>
          <p:nvPr/>
        </p:nvCxnSpPr>
        <p:spPr bwMode="auto">
          <a:xfrm>
            <a:off x="2743200" y="3048000"/>
            <a:ext cx="223838" cy="2286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9" name="Line 38"/>
          <p:cNvSpPr>
            <a:spLocks noChangeShapeType="1"/>
          </p:cNvSpPr>
          <p:nvPr/>
        </p:nvSpPr>
        <p:spPr bwMode="auto">
          <a:xfrm>
            <a:off x="41148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50" name="Text Box 39"/>
          <p:cNvSpPr txBox="1">
            <a:spLocks noChangeArrowheads="1"/>
          </p:cNvSpPr>
          <p:nvPr/>
        </p:nvSpPr>
        <p:spPr bwMode="auto">
          <a:xfrm>
            <a:off x="4572000" y="5257800"/>
            <a:ext cx="547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shift</a:t>
            </a:r>
          </a:p>
        </p:txBody>
      </p:sp>
      <p:cxnSp>
        <p:nvCxnSpPr>
          <p:cNvPr id="14351" name="AutoShape 40"/>
          <p:cNvCxnSpPr>
            <a:cxnSpLocks noChangeShapeType="1"/>
            <a:stCxn id="14362" idx="3"/>
            <a:endCxn id="14345" idx="1"/>
          </p:cNvCxnSpPr>
          <p:nvPr/>
        </p:nvCxnSpPr>
        <p:spPr bwMode="auto">
          <a:xfrm>
            <a:off x="3344863" y="5654675"/>
            <a:ext cx="388937" cy="136525"/>
          </a:xfrm>
          <a:prstGeom prst="bentConnector3">
            <a:avLst>
              <a:gd name="adj1" fmla="val 4979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2" name="AutoShape 41"/>
          <p:cNvCxnSpPr>
            <a:cxnSpLocks noChangeShapeType="1"/>
            <a:stCxn id="14366" idx="2"/>
            <a:endCxn id="14346" idx="1"/>
          </p:cNvCxnSpPr>
          <p:nvPr/>
        </p:nvCxnSpPr>
        <p:spPr bwMode="auto">
          <a:xfrm rot="16200000" flipH="1">
            <a:off x="3209132" y="5723731"/>
            <a:ext cx="196850" cy="8524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3" name="Text Box 42"/>
          <p:cNvSpPr txBox="1">
            <a:spLocks noChangeArrowheads="1"/>
          </p:cNvSpPr>
          <p:nvPr/>
        </p:nvSpPr>
        <p:spPr bwMode="auto">
          <a:xfrm>
            <a:off x="4724400" y="2133600"/>
            <a:ext cx="2984500" cy="8350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for bit i=0 to n-1 {</a:t>
            </a:r>
          </a:p>
          <a:p>
            <a:pPr eaLnBrk="1" hangingPunct="1"/>
            <a:r>
              <a:rPr lang="en-US" altLang="zh-TW"/>
              <a:t>    {C[i+1], S[i]} = A[i]+B[i]+C[i]</a:t>
            </a:r>
          </a:p>
          <a:p>
            <a:pPr eaLnBrk="1" hangingPunct="1"/>
            <a:r>
              <a:rPr lang="en-US" altLang="zh-TW"/>
              <a:t>}</a:t>
            </a:r>
          </a:p>
        </p:txBody>
      </p:sp>
      <p:cxnSp>
        <p:nvCxnSpPr>
          <p:cNvPr id="14354" name="AutoShape 43"/>
          <p:cNvCxnSpPr>
            <a:cxnSpLocks noChangeShapeType="1"/>
            <a:stCxn id="14346" idx="3"/>
            <a:endCxn id="14365" idx="3"/>
          </p:cNvCxnSpPr>
          <p:nvPr/>
        </p:nvCxnSpPr>
        <p:spPr bwMode="auto">
          <a:xfrm flipH="1" flipV="1">
            <a:off x="4211638" y="4054475"/>
            <a:ext cx="55562" cy="2193925"/>
          </a:xfrm>
          <a:prstGeom prst="bentConnector3">
            <a:avLst>
              <a:gd name="adj1" fmla="val -249714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5" name="Text Box 44"/>
          <p:cNvSpPr txBox="1">
            <a:spLocks noChangeArrowheads="1"/>
          </p:cNvSpPr>
          <p:nvPr/>
        </p:nvSpPr>
        <p:spPr bwMode="auto">
          <a:xfrm>
            <a:off x="5867400" y="6172200"/>
            <a:ext cx="3046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one bit register (D-flip-flop)</a:t>
            </a:r>
          </a:p>
        </p:txBody>
      </p:sp>
      <p:sp>
        <p:nvSpPr>
          <p:cNvPr id="14356" name="Line 45"/>
          <p:cNvSpPr>
            <a:spLocks noChangeShapeType="1"/>
          </p:cNvSpPr>
          <p:nvPr/>
        </p:nvSpPr>
        <p:spPr bwMode="auto">
          <a:xfrm flipH="1" flipV="1">
            <a:off x="4114800" y="6248400"/>
            <a:ext cx="17526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Cycle 0</a:t>
            </a:r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6248400" y="3733800"/>
            <a:ext cx="2147888" cy="1265238"/>
            <a:chOff x="3456" y="1431"/>
            <a:chExt cx="1353" cy="797"/>
          </a:xfrm>
        </p:grpSpPr>
        <p:grpSp>
          <p:nvGrpSpPr>
            <p:cNvPr id="15398" name="Group 4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15402" name="Text Box 5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0  1  1  0</a:t>
                </a:r>
              </a:p>
            </p:txBody>
          </p:sp>
          <p:sp>
            <p:nvSpPr>
              <p:cNvPr id="15403" name="Text Box 6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0  0  1  1</a:t>
                </a:r>
              </a:p>
            </p:txBody>
          </p:sp>
          <p:sp>
            <p:nvSpPr>
              <p:cNvPr id="15404" name="Text Box 7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+)</a:t>
                </a:r>
              </a:p>
            </p:txBody>
          </p:sp>
          <p:sp>
            <p:nvSpPr>
              <p:cNvPr id="15405" name="Line 8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399" name="Text Box 9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15400" name="Text Box 10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15401" name="Text Box 11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</a:t>
              </a:r>
            </a:p>
          </p:txBody>
        </p:sp>
      </p:grpSp>
      <p:grpSp>
        <p:nvGrpSpPr>
          <p:cNvPr id="15364" name="Group 12"/>
          <p:cNvGrpSpPr>
            <a:grpSpLocks/>
          </p:cNvGrpSpPr>
          <p:nvPr/>
        </p:nvGrpSpPr>
        <p:grpSpPr bwMode="auto">
          <a:xfrm>
            <a:off x="2590800" y="3276600"/>
            <a:ext cx="1620838" cy="2774950"/>
            <a:chOff x="4416" y="2160"/>
            <a:chExt cx="1021" cy="1748"/>
          </a:xfrm>
        </p:grpSpPr>
        <p:grpSp>
          <p:nvGrpSpPr>
            <p:cNvPr id="15381" name="Group 13"/>
            <p:cNvGrpSpPr>
              <a:grpSpLocks/>
            </p:cNvGrpSpPr>
            <p:nvPr/>
          </p:nvGrpSpPr>
          <p:grpSpPr bwMode="auto">
            <a:xfrm>
              <a:off x="4512" y="2640"/>
              <a:ext cx="480" cy="816"/>
              <a:chOff x="3456" y="1872"/>
              <a:chExt cx="480" cy="816"/>
            </a:xfrm>
          </p:grpSpPr>
          <p:sp>
            <p:nvSpPr>
              <p:cNvPr id="15392" name="Rectangle 14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15393" name="Line 15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94" name="Line 16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95" name="Line 17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96" name="Line 18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97" name="Line 19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382" name="Line 20"/>
            <p:cNvSpPr>
              <a:spLocks noChangeShapeType="1"/>
            </p:cNvSpPr>
            <p:nvPr/>
          </p:nvSpPr>
          <p:spPr bwMode="auto">
            <a:xfrm flipV="1">
              <a:off x="4752" y="23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3" name="Text Box 21"/>
            <p:cNvSpPr txBox="1">
              <a:spLocks noChangeArrowheads="1"/>
            </p:cNvSpPr>
            <p:nvPr/>
          </p:nvSpPr>
          <p:spPr bwMode="auto">
            <a:xfrm>
              <a:off x="4704" y="2160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200"/>
                <a:t>X</a:t>
              </a:r>
            </a:p>
          </p:txBody>
        </p:sp>
        <p:sp>
          <p:nvSpPr>
            <p:cNvPr id="15384" name="Line 22"/>
            <p:cNvSpPr>
              <a:spLocks noChangeShapeType="1"/>
            </p:cNvSpPr>
            <p:nvPr/>
          </p:nvSpPr>
          <p:spPr bwMode="auto">
            <a:xfrm flipV="1">
              <a:off x="4656" y="23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5" name="Text Box 23"/>
            <p:cNvSpPr txBox="1">
              <a:spLocks noChangeArrowheads="1"/>
            </p:cNvSpPr>
            <p:nvPr/>
          </p:nvSpPr>
          <p:spPr bwMode="auto">
            <a:xfrm>
              <a:off x="4560" y="2160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200"/>
                <a:t>Y</a:t>
              </a:r>
            </a:p>
          </p:txBody>
        </p:sp>
        <p:sp>
          <p:nvSpPr>
            <p:cNvPr id="15386" name="Text Box 24"/>
            <p:cNvSpPr txBox="1">
              <a:spLocks noChangeArrowheads="1"/>
            </p:cNvSpPr>
            <p:nvPr/>
          </p:nvSpPr>
          <p:spPr bwMode="auto">
            <a:xfrm>
              <a:off x="4704" y="355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</a:t>
              </a:r>
            </a:p>
          </p:txBody>
        </p:sp>
        <p:sp>
          <p:nvSpPr>
            <p:cNvPr id="15387" name="Line 25"/>
            <p:cNvSpPr>
              <a:spLocks noChangeShapeType="1"/>
            </p:cNvSpPr>
            <p:nvPr/>
          </p:nvSpPr>
          <p:spPr bwMode="auto">
            <a:xfrm>
              <a:off x="4800" y="34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8" name="Line 26"/>
            <p:cNvSpPr>
              <a:spLocks noChangeShapeType="1"/>
            </p:cNvSpPr>
            <p:nvPr/>
          </p:nvSpPr>
          <p:spPr bwMode="auto">
            <a:xfrm flipH="1">
              <a:off x="4848" y="26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9" name="Text Box 27"/>
            <p:cNvSpPr txBox="1">
              <a:spLocks noChangeArrowheads="1"/>
            </p:cNvSpPr>
            <p:nvPr/>
          </p:nvSpPr>
          <p:spPr bwMode="auto">
            <a:xfrm>
              <a:off x="5136" y="2544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Cin</a:t>
              </a:r>
            </a:p>
          </p:txBody>
        </p:sp>
        <p:sp>
          <p:nvSpPr>
            <p:cNvPr id="15390" name="Text Box 28"/>
            <p:cNvSpPr txBox="1">
              <a:spLocks noChangeArrowheads="1"/>
            </p:cNvSpPr>
            <p:nvPr/>
          </p:nvSpPr>
          <p:spPr bwMode="auto">
            <a:xfrm>
              <a:off x="4416" y="3696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Cout</a:t>
              </a:r>
            </a:p>
          </p:txBody>
        </p:sp>
        <p:sp>
          <p:nvSpPr>
            <p:cNvPr id="15391" name="Line 29"/>
            <p:cNvSpPr>
              <a:spLocks noChangeShapeType="1"/>
            </p:cNvSpPr>
            <p:nvPr/>
          </p:nvSpPr>
          <p:spPr bwMode="auto">
            <a:xfrm>
              <a:off x="4656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5365" name="Rectangle 30"/>
          <p:cNvSpPr>
            <a:spLocks noChangeArrowheads="1"/>
          </p:cNvSpPr>
          <p:nvPr/>
        </p:nvSpPr>
        <p:spPr bwMode="auto">
          <a:xfrm>
            <a:off x="1219200" y="2362200"/>
            <a:ext cx="1524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0   1   1   0</a:t>
            </a:r>
          </a:p>
        </p:txBody>
      </p:sp>
      <p:sp>
        <p:nvSpPr>
          <p:cNvPr id="15366" name="Rectangle 31"/>
          <p:cNvSpPr>
            <a:spLocks noChangeArrowheads="1"/>
          </p:cNvSpPr>
          <p:nvPr/>
        </p:nvSpPr>
        <p:spPr bwMode="auto">
          <a:xfrm>
            <a:off x="1219200" y="2895600"/>
            <a:ext cx="1524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0   0   1   1</a:t>
            </a:r>
          </a:p>
        </p:txBody>
      </p:sp>
      <p:sp>
        <p:nvSpPr>
          <p:cNvPr id="15367" name="Line 32"/>
          <p:cNvSpPr>
            <a:spLocks noChangeShapeType="1"/>
          </p:cNvSpPr>
          <p:nvPr/>
        </p:nvSpPr>
        <p:spPr bwMode="auto">
          <a:xfrm>
            <a:off x="1447800" y="213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68" name="Text Box 33"/>
          <p:cNvSpPr txBox="1">
            <a:spLocks noChangeArrowheads="1"/>
          </p:cNvSpPr>
          <p:nvPr/>
        </p:nvSpPr>
        <p:spPr bwMode="auto">
          <a:xfrm>
            <a:off x="1905000" y="1905000"/>
            <a:ext cx="547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shift</a:t>
            </a:r>
          </a:p>
        </p:txBody>
      </p:sp>
      <p:sp>
        <p:nvSpPr>
          <p:cNvPr id="15369" name="Rectangle 34"/>
          <p:cNvSpPr>
            <a:spLocks noChangeArrowheads="1"/>
          </p:cNvSpPr>
          <p:nvPr/>
        </p:nvSpPr>
        <p:spPr bwMode="auto">
          <a:xfrm>
            <a:off x="3733800" y="5638800"/>
            <a:ext cx="1524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x    x    x    x</a:t>
            </a:r>
          </a:p>
        </p:txBody>
      </p:sp>
      <p:sp>
        <p:nvSpPr>
          <p:cNvPr id="15370" name="Rectangle 35"/>
          <p:cNvSpPr>
            <a:spLocks noChangeArrowheads="1"/>
          </p:cNvSpPr>
          <p:nvPr/>
        </p:nvSpPr>
        <p:spPr bwMode="auto">
          <a:xfrm>
            <a:off x="3733800" y="60960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x</a:t>
            </a:r>
          </a:p>
        </p:txBody>
      </p:sp>
      <p:cxnSp>
        <p:nvCxnSpPr>
          <p:cNvPr id="15371" name="AutoShape 36"/>
          <p:cNvCxnSpPr>
            <a:cxnSpLocks noChangeShapeType="1"/>
            <a:stCxn id="15365" idx="3"/>
          </p:cNvCxnSpPr>
          <p:nvPr/>
        </p:nvCxnSpPr>
        <p:spPr bwMode="auto">
          <a:xfrm>
            <a:off x="2743200" y="2514600"/>
            <a:ext cx="457200" cy="685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2" name="AutoShape 37"/>
          <p:cNvCxnSpPr>
            <a:cxnSpLocks noChangeShapeType="1"/>
            <a:stCxn id="15366" idx="3"/>
            <a:endCxn id="15385" idx="0"/>
          </p:cNvCxnSpPr>
          <p:nvPr/>
        </p:nvCxnSpPr>
        <p:spPr bwMode="auto">
          <a:xfrm>
            <a:off x="2743200" y="3048000"/>
            <a:ext cx="223838" cy="2286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73" name="Line 38"/>
          <p:cNvSpPr>
            <a:spLocks noChangeShapeType="1"/>
          </p:cNvSpPr>
          <p:nvPr/>
        </p:nvSpPr>
        <p:spPr bwMode="auto">
          <a:xfrm>
            <a:off x="41148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4" name="Text Box 39"/>
          <p:cNvSpPr txBox="1">
            <a:spLocks noChangeArrowheads="1"/>
          </p:cNvSpPr>
          <p:nvPr/>
        </p:nvSpPr>
        <p:spPr bwMode="auto">
          <a:xfrm>
            <a:off x="4572000" y="5257800"/>
            <a:ext cx="547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shift</a:t>
            </a:r>
          </a:p>
        </p:txBody>
      </p:sp>
      <p:cxnSp>
        <p:nvCxnSpPr>
          <p:cNvPr id="15375" name="AutoShape 40"/>
          <p:cNvCxnSpPr>
            <a:cxnSpLocks noChangeShapeType="1"/>
            <a:stCxn id="15386" idx="3"/>
            <a:endCxn id="15369" idx="1"/>
          </p:cNvCxnSpPr>
          <p:nvPr/>
        </p:nvCxnSpPr>
        <p:spPr bwMode="auto">
          <a:xfrm>
            <a:off x="3344863" y="5654675"/>
            <a:ext cx="388937" cy="136525"/>
          </a:xfrm>
          <a:prstGeom prst="bentConnector3">
            <a:avLst>
              <a:gd name="adj1" fmla="val 4979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6" name="AutoShape 41"/>
          <p:cNvCxnSpPr>
            <a:cxnSpLocks noChangeShapeType="1"/>
            <a:stCxn id="15390" idx="2"/>
            <a:endCxn id="15370" idx="1"/>
          </p:cNvCxnSpPr>
          <p:nvPr/>
        </p:nvCxnSpPr>
        <p:spPr bwMode="auto">
          <a:xfrm rot="16200000" flipH="1">
            <a:off x="3209132" y="5723731"/>
            <a:ext cx="196850" cy="8524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77" name="Text Box 42"/>
          <p:cNvSpPr txBox="1">
            <a:spLocks noChangeArrowheads="1"/>
          </p:cNvSpPr>
          <p:nvPr/>
        </p:nvSpPr>
        <p:spPr bwMode="auto">
          <a:xfrm>
            <a:off x="4724400" y="2133600"/>
            <a:ext cx="2984500" cy="8350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for bit i=0 to n-1 {</a:t>
            </a:r>
          </a:p>
          <a:p>
            <a:pPr eaLnBrk="1" hangingPunct="1"/>
            <a:r>
              <a:rPr lang="en-US" altLang="zh-TW"/>
              <a:t>    {C[i+1], S[i]} = A[i]+B[i]+C[i]</a:t>
            </a:r>
          </a:p>
          <a:p>
            <a:pPr eaLnBrk="1" hangingPunct="1"/>
            <a:r>
              <a:rPr lang="en-US" altLang="zh-TW"/>
              <a:t>}</a:t>
            </a:r>
          </a:p>
        </p:txBody>
      </p:sp>
      <p:sp>
        <p:nvSpPr>
          <p:cNvPr id="15378" name="AutoShape 43"/>
          <p:cNvSpPr>
            <a:spLocks noChangeArrowheads="1"/>
          </p:cNvSpPr>
          <p:nvPr/>
        </p:nvSpPr>
        <p:spPr bwMode="auto">
          <a:xfrm>
            <a:off x="7620000" y="3733800"/>
            <a:ext cx="228600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5379" name="AutoShape 44"/>
          <p:cNvSpPr>
            <a:spLocks noChangeArrowheads="1"/>
          </p:cNvSpPr>
          <p:nvPr/>
        </p:nvSpPr>
        <p:spPr bwMode="auto">
          <a:xfrm>
            <a:off x="2286000" y="2286000"/>
            <a:ext cx="228600" cy="990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15380" name="AutoShape 45"/>
          <p:cNvCxnSpPr>
            <a:cxnSpLocks noChangeShapeType="1"/>
            <a:stCxn id="15370" idx="3"/>
            <a:endCxn id="15389" idx="3"/>
          </p:cNvCxnSpPr>
          <p:nvPr/>
        </p:nvCxnSpPr>
        <p:spPr bwMode="auto">
          <a:xfrm flipH="1" flipV="1">
            <a:off x="4211638" y="4054475"/>
            <a:ext cx="55562" cy="2193925"/>
          </a:xfrm>
          <a:prstGeom prst="bentConnector3">
            <a:avLst>
              <a:gd name="adj1" fmla="val -244857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Cycle 0</a:t>
            </a:r>
          </a:p>
        </p:txBody>
      </p:sp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6248400" y="3733800"/>
            <a:ext cx="2147888" cy="1265238"/>
            <a:chOff x="3456" y="1431"/>
            <a:chExt cx="1353" cy="797"/>
          </a:xfrm>
        </p:grpSpPr>
        <p:grpSp>
          <p:nvGrpSpPr>
            <p:cNvPr id="16426" name="Group 4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16430" name="Text Box 5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0  1  1  0</a:t>
                </a:r>
              </a:p>
            </p:txBody>
          </p:sp>
          <p:sp>
            <p:nvSpPr>
              <p:cNvPr id="16431" name="Text Box 6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0  0  1  1</a:t>
                </a:r>
              </a:p>
            </p:txBody>
          </p:sp>
          <p:sp>
            <p:nvSpPr>
              <p:cNvPr id="16432" name="Text Box 7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+)</a:t>
                </a:r>
              </a:p>
            </p:txBody>
          </p:sp>
          <p:sp>
            <p:nvSpPr>
              <p:cNvPr id="16433" name="Line 8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6427" name="Text Box 9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16428" name="Text Box 10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16429" name="Text Box 11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</a:t>
              </a:r>
            </a:p>
          </p:txBody>
        </p:sp>
      </p:grpSp>
      <p:grpSp>
        <p:nvGrpSpPr>
          <p:cNvPr id="16388" name="Group 12"/>
          <p:cNvGrpSpPr>
            <a:grpSpLocks/>
          </p:cNvGrpSpPr>
          <p:nvPr/>
        </p:nvGrpSpPr>
        <p:grpSpPr bwMode="auto">
          <a:xfrm>
            <a:off x="2590800" y="3276600"/>
            <a:ext cx="1620838" cy="2774950"/>
            <a:chOff x="4416" y="2160"/>
            <a:chExt cx="1021" cy="1748"/>
          </a:xfrm>
        </p:grpSpPr>
        <p:grpSp>
          <p:nvGrpSpPr>
            <p:cNvPr id="16409" name="Group 13"/>
            <p:cNvGrpSpPr>
              <a:grpSpLocks/>
            </p:cNvGrpSpPr>
            <p:nvPr/>
          </p:nvGrpSpPr>
          <p:grpSpPr bwMode="auto">
            <a:xfrm>
              <a:off x="4512" y="2640"/>
              <a:ext cx="480" cy="816"/>
              <a:chOff x="3456" y="1872"/>
              <a:chExt cx="480" cy="816"/>
            </a:xfrm>
          </p:grpSpPr>
          <p:sp>
            <p:nvSpPr>
              <p:cNvPr id="16420" name="Rectangle 14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16421" name="Line 15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22" name="Line 16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23" name="Line 17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24" name="Line 18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25" name="Line 19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6410" name="Line 20"/>
            <p:cNvSpPr>
              <a:spLocks noChangeShapeType="1"/>
            </p:cNvSpPr>
            <p:nvPr/>
          </p:nvSpPr>
          <p:spPr bwMode="auto">
            <a:xfrm flipV="1">
              <a:off x="4752" y="23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11" name="Text Box 21"/>
            <p:cNvSpPr txBox="1">
              <a:spLocks noChangeArrowheads="1"/>
            </p:cNvSpPr>
            <p:nvPr/>
          </p:nvSpPr>
          <p:spPr bwMode="auto">
            <a:xfrm>
              <a:off x="4704" y="2160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200"/>
                <a:t>X</a:t>
              </a:r>
            </a:p>
          </p:txBody>
        </p:sp>
        <p:sp>
          <p:nvSpPr>
            <p:cNvPr id="16412" name="Line 22"/>
            <p:cNvSpPr>
              <a:spLocks noChangeShapeType="1"/>
            </p:cNvSpPr>
            <p:nvPr/>
          </p:nvSpPr>
          <p:spPr bwMode="auto">
            <a:xfrm flipV="1">
              <a:off x="4656" y="23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13" name="Text Box 23"/>
            <p:cNvSpPr txBox="1">
              <a:spLocks noChangeArrowheads="1"/>
            </p:cNvSpPr>
            <p:nvPr/>
          </p:nvSpPr>
          <p:spPr bwMode="auto">
            <a:xfrm>
              <a:off x="4560" y="2160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200"/>
                <a:t>Y</a:t>
              </a:r>
            </a:p>
          </p:txBody>
        </p:sp>
        <p:sp>
          <p:nvSpPr>
            <p:cNvPr id="16414" name="Text Box 24"/>
            <p:cNvSpPr txBox="1">
              <a:spLocks noChangeArrowheads="1"/>
            </p:cNvSpPr>
            <p:nvPr/>
          </p:nvSpPr>
          <p:spPr bwMode="auto">
            <a:xfrm>
              <a:off x="4704" y="355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</a:t>
              </a:r>
            </a:p>
          </p:txBody>
        </p:sp>
        <p:sp>
          <p:nvSpPr>
            <p:cNvPr id="16415" name="Line 25"/>
            <p:cNvSpPr>
              <a:spLocks noChangeShapeType="1"/>
            </p:cNvSpPr>
            <p:nvPr/>
          </p:nvSpPr>
          <p:spPr bwMode="auto">
            <a:xfrm>
              <a:off x="4800" y="34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16" name="Line 26"/>
            <p:cNvSpPr>
              <a:spLocks noChangeShapeType="1"/>
            </p:cNvSpPr>
            <p:nvPr/>
          </p:nvSpPr>
          <p:spPr bwMode="auto">
            <a:xfrm flipH="1">
              <a:off x="4848" y="26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17" name="Text Box 27"/>
            <p:cNvSpPr txBox="1">
              <a:spLocks noChangeArrowheads="1"/>
            </p:cNvSpPr>
            <p:nvPr/>
          </p:nvSpPr>
          <p:spPr bwMode="auto">
            <a:xfrm>
              <a:off x="5136" y="2544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Cin</a:t>
              </a:r>
            </a:p>
          </p:txBody>
        </p:sp>
        <p:sp>
          <p:nvSpPr>
            <p:cNvPr id="16418" name="Text Box 28"/>
            <p:cNvSpPr txBox="1">
              <a:spLocks noChangeArrowheads="1"/>
            </p:cNvSpPr>
            <p:nvPr/>
          </p:nvSpPr>
          <p:spPr bwMode="auto">
            <a:xfrm>
              <a:off x="4416" y="3696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Cout</a:t>
              </a:r>
            </a:p>
          </p:txBody>
        </p:sp>
        <p:sp>
          <p:nvSpPr>
            <p:cNvPr id="16419" name="Line 29"/>
            <p:cNvSpPr>
              <a:spLocks noChangeShapeType="1"/>
            </p:cNvSpPr>
            <p:nvPr/>
          </p:nvSpPr>
          <p:spPr bwMode="auto">
            <a:xfrm>
              <a:off x="4656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6389" name="Rectangle 30"/>
          <p:cNvSpPr>
            <a:spLocks noChangeArrowheads="1"/>
          </p:cNvSpPr>
          <p:nvPr/>
        </p:nvSpPr>
        <p:spPr bwMode="auto">
          <a:xfrm>
            <a:off x="1219200" y="2362200"/>
            <a:ext cx="1524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0   1   1   0</a:t>
            </a:r>
          </a:p>
        </p:txBody>
      </p:sp>
      <p:sp>
        <p:nvSpPr>
          <p:cNvPr id="16390" name="Rectangle 31"/>
          <p:cNvSpPr>
            <a:spLocks noChangeArrowheads="1"/>
          </p:cNvSpPr>
          <p:nvPr/>
        </p:nvSpPr>
        <p:spPr bwMode="auto">
          <a:xfrm>
            <a:off x="1219200" y="2895600"/>
            <a:ext cx="1524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0   0   1   1</a:t>
            </a:r>
          </a:p>
        </p:txBody>
      </p:sp>
      <p:sp>
        <p:nvSpPr>
          <p:cNvPr id="16391" name="Line 32"/>
          <p:cNvSpPr>
            <a:spLocks noChangeShapeType="1"/>
          </p:cNvSpPr>
          <p:nvPr/>
        </p:nvSpPr>
        <p:spPr bwMode="auto">
          <a:xfrm>
            <a:off x="1447800" y="213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2" name="Text Box 33"/>
          <p:cNvSpPr txBox="1">
            <a:spLocks noChangeArrowheads="1"/>
          </p:cNvSpPr>
          <p:nvPr/>
        </p:nvSpPr>
        <p:spPr bwMode="auto">
          <a:xfrm>
            <a:off x="1905000" y="1905000"/>
            <a:ext cx="547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shift</a:t>
            </a:r>
          </a:p>
        </p:txBody>
      </p:sp>
      <p:sp>
        <p:nvSpPr>
          <p:cNvPr id="16393" name="Rectangle 34"/>
          <p:cNvSpPr>
            <a:spLocks noChangeArrowheads="1"/>
          </p:cNvSpPr>
          <p:nvPr/>
        </p:nvSpPr>
        <p:spPr bwMode="auto">
          <a:xfrm>
            <a:off x="3733800" y="5638800"/>
            <a:ext cx="1524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x    x    x    x</a:t>
            </a:r>
          </a:p>
        </p:txBody>
      </p:sp>
      <p:sp>
        <p:nvSpPr>
          <p:cNvPr id="16394" name="Rectangle 35"/>
          <p:cNvSpPr>
            <a:spLocks noChangeArrowheads="1"/>
          </p:cNvSpPr>
          <p:nvPr/>
        </p:nvSpPr>
        <p:spPr bwMode="auto">
          <a:xfrm>
            <a:off x="3733800" y="60960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x</a:t>
            </a:r>
          </a:p>
        </p:txBody>
      </p:sp>
      <p:cxnSp>
        <p:nvCxnSpPr>
          <p:cNvPr id="16395" name="AutoShape 36"/>
          <p:cNvCxnSpPr>
            <a:cxnSpLocks noChangeShapeType="1"/>
            <a:stCxn id="16389" idx="3"/>
          </p:cNvCxnSpPr>
          <p:nvPr/>
        </p:nvCxnSpPr>
        <p:spPr bwMode="auto">
          <a:xfrm>
            <a:off x="2743200" y="2514600"/>
            <a:ext cx="457200" cy="685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6" name="AutoShape 37"/>
          <p:cNvCxnSpPr>
            <a:cxnSpLocks noChangeShapeType="1"/>
            <a:stCxn id="16390" idx="3"/>
            <a:endCxn id="16413" idx="0"/>
          </p:cNvCxnSpPr>
          <p:nvPr/>
        </p:nvCxnSpPr>
        <p:spPr bwMode="auto">
          <a:xfrm>
            <a:off x="2743200" y="3048000"/>
            <a:ext cx="223838" cy="2286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97" name="Line 38"/>
          <p:cNvSpPr>
            <a:spLocks noChangeShapeType="1"/>
          </p:cNvSpPr>
          <p:nvPr/>
        </p:nvSpPr>
        <p:spPr bwMode="auto">
          <a:xfrm>
            <a:off x="41148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8" name="Text Box 39"/>
          <p:cNvSpPr txBox="1">
            <a:spLocks noChangeArrowheads="1"/>
          </p:cNvSpPr>
          <p:nvPr/>
        </p:nvSpPr>
        <p:spPr bwMode="auto">
          <a:xfrm>
            <a:off x="4572000" y="5257800"/>
            <a:ext cx="547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shift</a:t>
            </a:r>
          </a:p>
        </p:txBody>
      </p:sp>
      <p:cxnSp>
        <p:nvCxnSpPr>
          <p:cNvPr id="16399" name="AutoShape 40"/>
          <p:cNvCxnSpPr>
            <a:cxnSpLocks noChangeShapeType="1"/>
            <a:stCxn id="16414" idx="3"/>
            <a:endCxn id="16393" idx="1"/>
          </p:cNvCxnSpPr>
          <p:nvPr/>
        </p:nvCxnSpPr>
        <p:spPr bwMode="auto">
          <a:xfrm>
            <a:off x="3344863" y="5654675"/>
            <a:ext cx="388937" cy="136525"/>
          </a:xfrm>
          <a:prstGeom prst="bentConnector3">
            <a:avLst>
              <a:gd name="adj1" fmla="val 4979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0" name="AutoShape 41"/>
          <p:cNvCxnSpPr>
            <a:cxnSpLocks noChangeShapeType="1"/>
            <a:stCxn id="16418" idx="2"/>
            <a:endCxn id="16394" idx="1"/>
          </p:cNvCxnSpPr>
          <p:nvPr/>
        </p:nvCxnSpPr>
        <p:spPr bwMode="auto">
          <a:xfrm rot="16200000" flipH="1">
            <a:off x="3209132" y="5723731"/>
            <a:ext cx="196850" cy="8524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01" name="Text Box 42"/>
          <p:cNvSpPr txBox="1">
            <a:spLocks noChangeArrowheads="1"/>
          </p:cNvSpPr>
          <p:nvPr/>
        </p:nvSpPr>
        <p:spPr bwMode="auto">
          <a:xfrm>
            <a:off x="4724400" y="2133600"/>
            <a:ext cx="2984500" cy="8350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for bit i=0 to n-1 {</a:t>
            </a:r>
          </a:p>
          <a:p>
            <a:pPr eaLnBrk="1" hangingPunct="1"/>
            <a:r>
              <a:rPr lang="en-US" altLang="zh-TW"/>
              <a:t>    {C[i+1], S[i]} = A[i]+B[i]+C[i]</a:t>
            </a:r>
          </a:p>
          <a:p>
            <a:pPr eaLnBrk="1" hangingPunct="1"/>
            <a:r>
              <a:rPr lang="en-US" altLang="zh-TW"/>
              <a:t>}</a:t>
            </a:r>
          </a:p>
        </p:txBody>
      </p:sp>
      <p:sp>
        <p:nvSpPr>
          <p:cNvPr id="16402" name="AutoShape 43"/>
          <p:cNvSpPr>
            <a:spLocks noChangeArrowheads="1"/>
          </p:cNvSpPr>
          <p:nvPr/>
        </p:nvSpPr>
        <p:spPr bwMode="auto">
          <a:xfrm>
            <a:off x="7620000" y="3733800"/>
            <a:ext cx="228600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03" name="AutoShape 44"/>
          <p:cNvSpPr>
            <a:spLocks noChangeArrowheads="1"/>
          </p:cNvSpPr>
          <p:nvPr/>
        </p:nvSpPr>
        <p:spPr bwMode="auto">
          <a:xfrm>
            <a:off x="2286000" y="2286000"/>
            <a:ext cx="228600" cy="990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04" name="Text Box 45"/>
          <p:cNvSpPr txBox="1">
            <a:spLocks noChangeArrowheads="1"/>
          </p:cNvSpPr>
          <p:nvPr/>
        </p:nvSpPr>
        <p:spPr bwMode="auto">
          <a:xfrm>
            <a:off x="7604125" y="46339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16405" name="Text Box 46"/>
          <p:cNvSpPr txBox="1">
            <a:spLocks noChangeArrowheads="1"/>
          </p:cNvSpPr>
          <p:nvPr/>
        </p:nvSpPr>
        <p:spPr bwMode="auto">
          <a:xfrm>
            <a:off x="7315200" y="3276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16406" name="Text Box 47"/>
          <p:cNvSpPr txBox="1">
            <a:spLocks noChangeArrowheads="1"/>
          </p:cNvSpPr>
          <p:nvPr/>
        </p:nvSpPr>
        <p:spPr bwMode="auto">
          <a:xfrm>
            <a:off x="3124200" y="5638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16407" name="Text Box 48"/>
          <p:cNvSpPr txBox="1">
            <a:spLocks noChangeArrowheads="1"/>
          </p:cNvSpPr>
          <p:nvPr/>
        </p:nvSpPr>
        <p:spPr bwMode="auto">
          <a:xfrm>
            <a:off x="3124200" y="6324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folHlink"/>
                </a:solidFill>
              </a:rPr>
              <a:t>0</a:t>
            </a:r>
          </a:p>
        </p:txBody>
      </p:sp>
      <p:cxnSp>
        <p:nvCxnSpPr>
          <p:cNvPr id="16408" name="AutoShape 49"/>
          <p:cNvCxnSpPr>
            <a:cxnSpLocks noChangeShapeType="1"/>
            <a:stCxn id="16394" idx="3"/>
            <a:endCxn id="16417" idx="3"/>
          </p:cNvCxnSpPr>
          <p:nvPr/>
        </p:nvCxnSpPr>
        <p:spPr bwMode="auto">
          <a:xfrm flipH="1" flipV="1">
            <a:off x="4211638" y="4054475"/>
            <a:ext cx="55562" cy="2193925"/>
          </a:xfrm>
          <a:prstGeom prst="bentConnector3">
            <a:avLst>
              <a:gd name="adj1" fmla="val -229143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Cycle 1</a:t>
            </a:r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6248400" y="3733800"/>
            <a:ext cx="2147888" cy="1265238"/>
            <a:chOff x="3456" y="1431"/>
            <a:chExt cx="1353" cy="797"/>
          </a:xfrm>
        </p:grpSpPr>
        <p:grpSp>
          <p:nvGrpSpPr>
            <p:cNvPr id="17449" name="Group 4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17453" name="Text Box 5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0  1  1  0</a:t>
                </a:r>
              </a:p>
            </p:txBody>
          </p:sp>
          <p:sp>
            <p:nvSpPr>
              <p:cNvPr id="17454" name="Text Box 6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0  0  1  1</a:t>
                </a:r>
              </a:p>
            </p:txBody>
          </p:sp>
          <p:sp>
            <p:nvSpPr>
              <p:cNvPr id="17455" name="Text Box 7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+)</a:t>
                </a:r>
              </a:p>
            </p:txBody>
          </p:sp>
          <p:sp>
            <p:nvSpPr>
              <p:cNvPr id="17456" name="Line 8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7450" name="Text Box 9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17451" name="Text Box 10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17452" name="Text Box 11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</a:t>
              </a:r>
            </a:p>
          </p:txBody>
        </p:sp>
      </p:grpSp>
      <p:grpSp>
        <p:nvGrpSpPr>
          <p:cNvPr id="17412" name="Group 12"/>
          <p:cNvGrpSpPr>
            <a:grpSpLocks/>
          </p:cNvGrpSpPr>
          <p:nvPr/>
        </p:nvGrpSpPr>
        <p:grpSpPr bwMode="auto">
          <a:xfrm>
            <a:off x="2590800" y="3276600"/>
            <a:ext cx="1620838" cy="2774950"/>
            <a:chOff x="4416" y="2160"/>
            <a:chExt cx="1021" cy="1748"/>
          </a:xfrm>
        </p:grpSpPr>
        <p:grpSp>
          <p:nvGrpSpPr>
            <p:cNvPr id="17432" name="Group 13"/>
            <p:cNvGrpSpPr>
              <a:grpSpLocks/>
            </p:cNvGrpSpPr>
            <p:nvPr/>
          </p:nvGrpSpPr>
          <p:grpSpPr bwMode="auto">
            <a:xfrm>
              <a:off x="4512" y="2640"/>
              <a:ext cx="480" cy="816"/>
              <a:chOff x="3456" y="1872"/>
              <a:chExt cx="480" cy="816"/>
            </a:xfrm>
          </p:grpSpPr>
          <p:sp>
            <p:nvSpPr>
              <p:cNvPr id="17443" name="Rectangle 14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17444" name="Line 15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45" name="Line 16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46" name="Line 17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47" name="Line 18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48" name="Line 19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7433" name="Line 20"/>
            <p:cNvSpPr>
              <a:spLocks noChangeShapeType="1"/>
            </p:cNvSpPr>
            <p:nvPr/>
          </p:nvSpPr>
          <p:spPr bwMode="auto">
            <a:xfrm flipV="1">
              <a:off x="4752" y="23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34" name="Text Box 21"/>
            <p:cNvSpPr txBox="1">
              <a:spLocks noChangeArrowheads="1"/>
            </p:cNvSpPr>
            <p:nvPr/>
          </p:nvSpPr>
          <p:spPr bwMode="auto">
            <a:xfrm>
              <a:off x="4704" y="2160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200"/>
                <a:t>X</a:t>
              </a:r>
            </a:p>
          </p:txBody>
        </p:sp>
        <p:sp>
          <p:nvSpPr>
            <p:cNvPr id="17435" name="Line 22"/>
            <p:cNvSpPr>
              <a:spLocks noChangeShapeType="1"/>
            </p:cNvSpPr>
            <p:nvPr/>
          </p:nvSpPr>
          <p:spPr bwMode="auto">
            <a:xfrm flipV="1">
              <a:off x="4656" y="23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36" name="Text Box 23"/>
            <p:cNvSpPr txBox="1">
              <a:spLocks noChangeArrowheads="1"/>
            </p:cNvSpPr>
            <p:nvPr/>
          </p:nvSpPr>
          <p:spPr bwMode="auto">
            <a:xfrm>
              <a:off x="4560" y="2160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200"/>
                <a:t>Y</a:t>
              </a:r>
            </a:p>
          </p:txBody>
        </p:sp>
        <p:sp>
          <p:nvSpPr>
            <p:cNvPr id="17437" name="Text Box 24"/>
            <p:cNvSpPr txBox="1">
              <a:spLocks noChangeArrowheads="1"/>
            </p:cNvSpPr>
            <p:nvPr/>
          </p:nvSpPr>
          <p:spPr bwMode="auto">
            <a:xfrm>
              <a:off x="4704" y="355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</a:t>
              </a:r>
            </a:p>
          </p:txBody>
        </p:sp>
        <p:sp>
          <p:nvSpPr>
            <p:cNvPr id="17438" name="Line 25"/>
            <p:cNvSpPr>
              <a:spLocks noChangeShapeType="1"/>
            </p:cNvSpPr>
            <p:nvPr/>
          </p:nvSpPr>
          <p:spPr bwMode="auto">
            <a:xfrm>
              <a:off x="4800" y="34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39" name="Line 26"/>
            <p:cNvSpPr>
              <a:spLocks noChangeShapeType="1"/>
            </p:cNvSpPr>
            <p:nvPr/>
          </p:nvSpPr>
          <p:spPr bwMode="auto">
            <a:xfrm flipH="1">
              <a:off x="4848" y="26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40" name="Text Box 27"/>
            <p:cNvSpPr txBox="1">
              <a:spLocks noChangeArrowheads="1"/>
            </p:cNvSpPr>
            <p:nvPr/>
          </p:nvSpPr>
          <p:spPr bwMode="auto">
            <a:xfrm>
              <a:off x="5136" y="2544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Cin</a:t>
              </a:r>
            </a:p>
          </p:txBody>
        </p:sp>
        <p:sp>
          <p:nvSpPr>
            <p:cNvPr id="17441" name="Text Box 28"/>
            <p:cNvSpPr txBox="1">
              <a:spLocks noChangeArrowheads="1"/>
            </p:cNvSpPr>
            <p:nvPr/>
          </p:nvSpPr>
          <p:spPr bwMode="auto">
            <a:xfrm>
              <a:off x="4416" y="3696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Cout</a:t>
              </a:r>
            </a:p>
          </p:txBody>
        </p:sp>
        <p:sp>
          <p:nvSpPr>
            <p:cNvPr id="17442" name="Line 29"/>
            <p:cNvSpPr>
              <a:spLocks noChangeShapeType="1"/>
            </p:cNvSpPr>
            <p:nvPr/>
          </p:nvSpPr>
          <p:spPr bwMode="auto">
            <a:xfrm>
              <a:off x="4656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7413" name="Rectangle 30"/>
          <p:cNvSpPr>
            <a:spLocks noChangeArrowheads="1"/>
          </p:cNvSpPr>
          <p:nvPr/>
        </p:nvSpPr>
        <p:spPr bwMode="auto">
          <a:xfrm>
            <a:off x="1219200" y="2362200"/>
            <a:ext cx="1524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      0   1   1</a:t>
            </a:r>
          </a:p>
        </p:txBody>
      </p:sp>
      <p:sp>
        <p:nvSpPr>
          <p:cNvPr id="17414" name="Rectangle 31"/>
          <p:cNvSpPr>
            <a:spLocks noChangeArrowheads="1"/>
          </p:cNvSpPr>
          <p:nvPr/>
        </p:nvSpPr>
        <p:spPr bwMode="auto">
          <a:xfrm>
            <a:off x="1219200" y="2895600"/>
            <a:ext cx="1524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      0   0   1</a:t>
            </a:r>
          </a:p>
        </p:txBody>
      </p:sp>
      <p:sp>
        <p:nvSpPr>
          <p:cNvPr id="17415" name="Line 32"/>
          <p:cNvSpPr>
            <a:spLocks noChangeShapeType="1"/>
          </p:cNvSpPr>
          <p:nvPr/>
        </p:nvSpPr>
        <p:spPr bwMode="auto">
          <a:xfrm>
            <a:off x="1447800" y="213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6" name="Text Box 33"/>
          <p:cNvSpPr txBox="1">
            <a:spLocks noChangeArrowheads="1"/>
          </p:cNvSpPr>
          <p:nvPr/>
        </p:nvSpPr>
        <p:spPr bwMode="auto">
          <a:xfrm>
            <a:off x="1905000" y="1905000"/>
            <a:ext cx="547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shift</a:t>
            </a:r>
          </a:p>
        </p:txBody>
      </p:sp>
      <p:sp>
        <p:nvSpPr>
          <p:cNvPr id="17417" name="Rectangle 34"/>
          <p:cNvSpPr>
            <a:spLocks noChangeArrowheads="1"/>
          </p:cNvSpPr>
          <p:nvPr/>
        </p:nvSpPr>
        <p:spPr bwMode="auto">
          <a:xfrm>
            <a:off x="3733800" y="5638800"/>
            <a:ext cx="1524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folHlink"/>
                </a:solidFill>
              </a:rPr>
              <a:t>1</a:t>
            </a:r>
            <a:r>
              <a:rPr lang="en-US" altLang="zh-TW"/>
              <a:t>    x    x    x</a:t>
            </a:r>
          </a:p>
        </p:txBody>
      </p:sp>
      <p:sp>
        <p:nvSpPr>
          <p:cNvPr id="17418" name="Rectangle 35"/>
          <p:cNvSpPr>
            <a:spLocks noChangeArrowheads="1"/>
          </p:cNvSpPr>
          <p:nvPr/>
        </p:nvSpPr>
        <p:spPr bwMode="auto">
          <a:xfrm>
            <a:off x="3733800" y="60960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folHlink"/>
                </a:solidFill>
              </a:rPr>
              <a:t>0</a:t>
            </a:r>
          </a:p>
        </p:txBody>
      </p:sp>
      <p:cxnSp>
        <p:nvCxnSpPr>
          <p:cNvPr id="17419" name="AutoShape 36"/>
          <p:cNvCxnSpPr>
            <a:cxnSpLocks noChangeShapeType="1"/>
            <a:stCxn id="17413" idx="3"/>
          </p:cNvCxnSpPr>
          <p:nvPr/>
        </p:nvCxnSpPr>
        <p:spPr bwMode="auto">
          <a:xfrm>
            <a:off x="2743200" y="2514600"/>
            <a:ext cx="457200" cy="685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0" name="AutoShape 37"/>
          <p:cNvCxnSpPr>
            <a:cxnSpLocks noChangeShapeType="1"/>
            <a:stCxn id="17414" idx="3"/>
            <a:endCxn id="17436" idx="0"/>
          </p:cNvCxnSpPr>
          <p:nvPr/>
        </p:nvCxnSpPr>
        <p:spPr bwMode="auto">
          <a:xfrm>
            <a:off x="2743200" y="3048000"/>
            <a:ext cx="223838" cy="2286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1" name="Line 38"/>
          <p:cNvSpPr>
            <a:spLocks noChangeShapeType="1"/>
          </p:cNvSpPr>
          <p:nvPr/>
        </p:nvSpPr>
        <p:spPr bwMode="auto">
          <a:xfrm>
            <a:off x="41148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22" name="Text Box 39"/>
          <p:cNvSpPr txBox="1">
            <a:spLocks noChangeArrowheads="1"/>
          </p:cNvSpPr>
          <p:nvPr/>
        </p:nvSpPr>
        <p:spPr bwMode="auto">
          <a:xfrm>
            <a:off x="4572000" y="5257800"/>
            <a:ext cx="547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shift</a:t>
            </a:r>
          </a:p>
        </p:txBody>
      </p:sp>
      <p:cxnSp>
        <p:nvCxnSpPr>
          <p:cNvPr id="17423" name="AutoShape 40"/>
          <p:cNvCxnSpPr>
            <a:cxnSpLocks noChangeShapeType="1"/>
            <a:stCxn id="17437" idx="3"/>
            <a:endCxn id="17417" idx="1"/>
          </p:cNvCxnSpPr>
          <p:nvPr/>
        </p:nvCxnSpPr>
        <p:spPr bwMode="auto">
          <a:xfrm>
            <a:off x="3344863" y="5654675"/>
            <a:ext cx="388937" cy="136525"/>
          </a:xfrm>
          <a:prstGeom prst="bentConnector3">
            <a:avLst>
              <a:gd name="adj1" fmla="val 4979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4" name="AutoShape 41"/>
          <p:cNvCxnSpPr>
            <a:cxnSpLocks noChangeShapeType="1"/>
            <a:stCxn id="17441" idx="2"/>
            <a:endCxn id="17418" idx="1"/>
          </p:cNvCxnSpPr>
          <p:nvPr/>
        </p:nvCxnSpPr>
        <p:spPr bwMode="auto">
          <a:xfrm rot="16200000" flipH="1">
            <a:off x="3209132" y="5723731"/>
            <a:ext cx="196850" cy="8524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5" name="Text Box 42"/>
          <p:cNvSpPr txBox="1">
            <a:spLocks noChangeArrowheads="1"/>
          </p:cNvSpPr>
          <p:nvPr/>
        </p:nvSpPr>
        <p:spPr bwMode="auto">
          <a:xfrm>
            <a:off x="4724400" y="2133600"/>
            <a:ext cx="2984500" cy="8350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for bit i=0 to n-1 {</a:t>
            </a:r>
          </a:p>
          <a:p>
            <a:pPr eaLnBrk="1" hangingPunct="1"/>
            <a:r>
              <a:rPr lang="en-US" altLang="zh-TW"/>
              <a:t>    {C[i+1], S[i]} = A[i]+B[i]+C[i]</a:t>
            </a:r>
          </a:p>
          <a:p>
            <a:pPr eaLnBrk="1" hangingPunct="1"/>
            <a:r>
              <a:rPr lang="en-US" altLang="zh-TW"/>
              <a:t>}</a:t>
            </a:r>
          </a:p>
        </p:txBody>
      </p:sp>
      <p:sp>
        <p:nvSpPr>
          <p:cNvPr id="17426" name="AutoShape 43"/>
          <p:cNvSpPr>
            <a:spLocks noChangeArrowheads="1"/>
          </p:cNvSpPr>
          <p:nvPr/>
        </p:nvSpPr>
        <p:spPr bwMode="auto">
          <a:xfrm>
            <a:off x="7391400" y="3276600"/>
            <a:ext cx="228600" cy="1295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7427" name="AutoShape 44"/>
          <p:cNvSpPr>
            <a:spLocks noChangeArrowheads="1"/>
          </p:cNvSpPr>
          <p:nvPr/>
        </p:nvSpPr>
        <p:spPr bwMode="auto">
          <a:xfrm>
            <a:off x="2286000" y="2286000"/>
            <a:ext cx="228600" cy="990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7428" name="Text Box 45"/>
          <p:cNvSpPr txBox="1">
            <a:spLocks noChangeArrowheads="1"/>
          </p:cNvSpPr>
          <p:nvPr/>
        </p:nvSpPr>
        <p:spPr bwMode="auto">
          <a:xfrm>
            <a:off x="7604125" y="46339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17429" name="Text Box 46"/>
          <p:cNvSpPr txBox="1">
            <a:spLocks noChangeArrowheads="1"/>
          </p:cNvSpPr>
          <p:nvPr/>
        </p:nvSpPr>
        <p:spPr bwMode="auto">
          <a:xfrm>
            <a:off x="7315200" y="3276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folHlink"/>
                </a:solidFill>
              </a:rPr>
              <a:t>0</a:t>
            </a:r>
          </a:p>
        </p:txBody>
      </p:sp>
      <p:cxnSp>
        <p:nvCxnSpPr>
          <p:cNvPr id="17430" name="AutoShape 49"/>
          <p:cNvCxnSpPr>
            <a:cxnSpLocks noChangeShapeType="1"/>
            <a:stCxn id="17418" idx="3"/>
            <a:endCxn id="17440" idx="3"/>
          </p:cNvCxnSpPr>
          <p:nvPr/>
        </p:nvCxnSpPr>
        <p:spPr bwMode="auto">
          <a:xfrm flipH="1" flipV="1">
            <a:off x="4211638" y="4054475"/>
            <a:ext cx="55562" cy="2193925"/>
          </a:xfrm>
          <a:prstGeom prst="bentConnector3">
            <a:avLst>
              <a:gd name="adj1" fmla="val -229143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31" name="Freeform 50"/>
          <p:cNvSpPr>
            <a:spLocks/>
          </p:cNvSpPr>
          <p:nvPr/>
        </p:nvSpPr>
        <p:spPr bwMode="auto">
          <a:xfrm>
            <a:off x="3429000" y="3403600"/>
            <a:ext cx="2679700" cy="3340100"/>
          </a:xfrm>
          <a:custGeom>
            <a:avLst/>
            <a:gdLst>
              <a:gd name="T0" fmla="*/ 838200 w 1688"/>
              <a:gd name="T1" fmla="*/ 2921000 h 2104"/>
              <a:gd name="T2" fmla="*/ 2362200 w 1688"/>
              <a:gd name="T3" fmla="*/ 2921000 h 2104"/>
              <a:gd name="T4" fmla="*/ 2286000 w 1688"/>
              <a:gd name="T5" fmla="*/ 406400 h 2104"/>
              <a:gd name="T6" fmla="*/ 0 w 1688"/>
              <a:gd name="T7" fmla="*/ 482600 h 21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88" h="2104">
                <a:moveTo>
                  <a:pt x="528" y="1840"/>
                </a:moveTo>
                <a:cubicBezTo>
                  <a:pt x="932" y="1972"/>
                  <a:pt x="1336" y="2104"/>
                  <a:pt x="1488" y="1840"/>
                </a:cubicBezTo>
                <a:cubicBezTo>
                  <a:pt x="1640" y="1576"/>
                  <a:pt x="1688" y="512"/>
                  <a:pt x="1440" y="256"/>
                </a:cubicBezTo>
                <a:cubicBezTo>
                  <a:pt x="1192" y="0"/>
                  <a:pt x="596" y="152"/>
                  <a:pt x="0" y="304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Cycle 1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6248400" y="3733800"/>
            <a:ext cx="2147888" cy="1265238"/>
            <a:chOff x="3456" y="1431"/>
            <a:chExt cx="1353" cy="797"/>
          </a:xfrm>
        </p:grpSpPr>
        <p:grpSp>
          <p:nvGrpSpPr>
            <p:cNvPr id="18476" name="Group 4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18480" name="Text Box 5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0  1  1  0</a:t>
                </a:r>
              </a:p>
            </p:txBody>
          </p:sp>
          <p:sp>
            <p:nvSpPr>
              <p:cNvPr id="18481" name="Text Box 6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0  0  1  1</a:t>
                </a:r>
              </a:p>
            </p:txBody>
          </p:sp>
          <p:sp>
            <p:nvSpPr>
              <p:cNvPr id="18482" name="Text Box 7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+)</a:t>
                </a:r>
              </a:p>
            </p:txBody>
          </p:sp>
          <p:sp>
            <p:nvSpPr>
              <p:cNvPr id="18483" name="Line 8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8477" name="Text Box 9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18478" name="Text Box 10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18479" name="Text Box 11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</a:t>
              </a:r>
            </a:p>
          </p:txBody>
        </p:sp>
      </p:grpSp>
      <p:grpSp>
        <p:nvGrpSpPr>
          <p:cNvPr id="18436" name="Group 12"/>
          <p:cNvGrpSpPr>
            <a:grpSpLocks/>
          </p:cNvGrpSpPr>
          <p:nvPr/>
        </p:nvGrpSpPr>
        <p:grpSpPr bwMode="auto">
          <a:xfrm>
            <a:off x="2590800" y="3276600"/>
            <a:ext cx="1620838" cy="2774950"/>
            <a:chOff x="4416" y="2160"/>
            <a:chExt cx="1021" cy="1748"/>
          </a:xfrm>
        </p:grpSpPr>
        <p:grpSp>
          <p:nvGrpSpPr>
            <p:cNvPr id="18459" name="Group 13"/>
            <p:cNvGrpSpPr>
              <a:grpSpLocks/>
            </p:cNvGrpSpPr>
            <p:nvPr/>
          </p:nvGrpSpPr>
          <p:grpSpPr bwMode="auto">
            <a:xfrm>
              <a:off x="4512" y="2640"/>
              <a:ext cx="480" cy="816"/>
              <a:chOff x="3456" y="1872"/>
              <a:chExt cx="480" cy="816"/>
            </a:xfrm>
          </p:grpSpPr>
          <p:sp>
            <p:nvSpPr>
              <p:cNvPr id="18470" name="Rectangle 14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18471" name="Line 15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72" name="Line 16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73" name="Line 17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74" name="Line 18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75" name="Line 19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8460" name="Line 20"/>
            <p:cNvSpPr>
              <a:spLocks noChangeShapeType="1"/>
            </p:cNvSpPr>
            <p:nvPr/>
          </p:nvSpPr>
          <p:spPr bwMode="auto">
            <a:xfrm flipV="1">
              <a:off x="4752" y="23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61" name="Text Box 21"/>
            <p:cNvSpPr txBox="1">
              <a:spLocks noChangeArrowheads="1"/>
            </p:cNvSpPr>
            <p:nvPr/>
          </p:nvSpPr>
          <p:spPr bwMode="auto">
            <a:xfrm>
              <a:off x="4704" y="2160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200"/>
                <a:t>X</a:t>
              </a:r>
            </a:p>
          </p:txBody>
        </p:sp>
        <p:sp>
          <p:nvSpPr>
            <p:cNvPr id="18462" name="Line 22"/>
            <p:cNvSpPr>
              <a:spLocks noChangeShapeType="1"/>
            </p:cNvSpPr>
            <p:nvPr/>
          </p:nvSpPr>
          <p:spPr bwMode="auto">
            <a:xfrm flipV="1">
              <a:off x="4656" y="23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63" name="Text Box 23"/>
            <p:cNvSpPr txBox="1">
              <a:spLocks noChangeArrowheads="1"/>
            </p:cNvSpPr>
            <p:nvPr/>
          </p:nvSpPr>
          <p:spPr bwMode="auto">
            <a:xfrm>
              <a:off x="4560" y="2160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200"/>
                <a:t>Y</a:t>
              </a:r>
            </a:p>
          </p:txBody>
        </p:sp>
        <p:sp>
          <p:nvSpPr>
            <p:cNvPr id="18464" name="Text Box 24"/>
            <p:cNvSpPr txBox="1">
              <a:spLocks noChangeArrowheads="1"/>
            </p:cNvSpPr>
            <p:nvPr/>
          </p:nvSpPr>
          <p:spPr bwMode="auto">
            <a:xfrm>
              <a:off x="4704" y="355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</a:t>
              </a:r>
            </a:p>
          </p:txBody>
        </p:sp>
        <p:sp>
          <p:nvSpPr>
            <p:cNvPr id="18465" name="Line 25"/>
            <p:cNvSpPr>
              <a:spLocks noChangeShapeType="1"/>
            </p:cNvSpPr>
            <p:nvPr/>
          </p:nvSpPr>
          <p:spPr bwMode="auto">
            <a:xfrm>
              <a:off x="4800" y="34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66" name="Line 26"/>
            <p:cNvSpPr>
              <a:spLocks noChangeShapeType="1"/>
            </p:cNvSpPr>
            <p:nvPr/>
          </p:nvSpPr>
          <p:spPr bwMode="auto">
            <a:xfrm flipH="1">
              <a:off x="4848" y="26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67" name="Text Box 27"/>
            <p:cNvSpPr txBox="1">
              <a:spLocks noChangeArrowheads="1"/>
            </p:cNvSpPr>
            <p:nvPr/>
          </p:nvSpPr>
          <p:spPr bwMode="auto">
            <a:xfrm>
              <a:off x="5136" y="2544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Cin</a:t>
              </a:r>
            </a:p>
          </p:txBody>
        </p:sp>
        <p:sp>
          <p:nvSpPr>
            <p:cNvPr id="18468" name="Text Box 28"/>
            <p:cNvSpPr txBox="1">
              <a:spLocks noChangeArrowheads="1"/>
            </p:cNvSpPr>
            <p:nvPr/>
          </p:nvSpPr>
          <p:spPr bwMode="auto">
            <a:xfrm>
              <a:off x="4416" y="3696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Cout</a:t>
              </a:r>
            </a:p>
          </p:txBody>
        </p:sp>
        <p:sp>
          <p:nvSpPr>
            <p:cNvPr id="18469" name="Line 29"/>
            <p:cNvSpPr>
              <a:spLocks noChangeShapeType="1"/>
            </p:cNvSpPr>
            <p:nvPr/>
          </p:nvSpPr>
          <p:spPr bwMode="auto">
            <a:xfrm>
              <a:off x="4656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8437" name="Rectangle 30"/>
          <p:cNvSpPr>
            <a:spLocks noChangeArrowheads="1"/>
          </p:cNvSpPr>
          <p:nvPr/>
        </p:nvSpPr>
        <p:spPr bwMode="auto">
          <a:xfrm>
            <a:off x="1219200" y="2362200"/>
            <a:ext cx="1524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      0   1   1</a:t>
            </a:r>
          </a:p>
        </p:txBody>
      </p:sp>
      <p:sp>
        <p:nvSpPr>
          <p:cNvPr id="18438" name="Rectangle 31"/>
          <p:cNvSpPr>
            <a:spLocks noChangeArrowheads="1"/>
          </p:cNvSpPr>
          <p:nvPr/>
        </p:nvSpPr>
        <p:spPr bwMode="auto">
          <a:xfrm>
            <a:off x="1219200" y="2895600"/>
            <a:ext cx="1524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      0   0   1</a:t>
            </a:r>
          </a:p>
        </p:txBody>
      </p:sp>
      <p:sp>
        <p:nvSpPr>
          <p:cNvPr id="18439" name="Line 32"/>
          <p:cNvSpPr>
            <a:spLocks noChangeShapeType="1"/>
          </p:cNvSpPr>
          <p:nvPr/>
        </p:nvSpPr>
        <p:spPr bwMode="auto">
          <a:xfrm>
            <a:off x="1447800" y="213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0" name="Text Box 33"/>
          <p:cNvSpPr txBox="1">
            <a:spLocks noChangeArrowheads="1"/>
          </p:cNvSpPr>
          <p:nvPr/>
        </p:nvSpPr>
        <p:spPr bwMode="auto">
          <a:xfrm>
            <a:off x="1905000" y="1905000"/>
            <a:ext cx="547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shift</a:t>
            </a:r>
          </a:p>
        </p:txBody>
      </p:sp>
      <p:sp>
        <p:nvSpPr>
          <p:cNvPr id="18441" name="Rectangle 34"/>
          <p:cNvSpPr>
            <a:spLocks noChangeArrowheads="1"/>
          </p:cNvSpPr>
          <p:nvPr/>
        </p:nvSpPr>
        <p:spPr bwMode="auto">
          <a:xfrm>
            <a:off x="3733800" y="5638800"/>
            <a:ext cx="1524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1    x    x    x</a:t>
            </a:r>
          </a:p>
        </p:txBody>
      </p:sp>
      <p:sp>
        <p:nvSpPr>
          <p:cNvPr id="18442" name="Rectangle 35"/>
          <p:cNvSpPr>
            <a:spLocks noChangeArrowheads="1"/>
          </p:cNvSpPr>
          <p:nvPr/>
        </p:nvSpPr>
        <p:spPr bwMode="auto">
          <a:xfrm>
            <a:off x="3733800" y="60960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0</a:t>
            </a:r>
          </a:p>
        </p:txBody>
      </p:sp>
      <p:cxnSp>
        <p:nvCxnSpPr>
          <p:cNvPr id="18443" name="AutoShape 36"/>
          <p:cNvCxnSpPr>
            <a:cxnSpLocks noChangeShapeType="1"/>
            <a:stCxn id="18437" idx="3"/>
          </p:cNvCxnSpPr>
          <p:nvPr/>
        </p:nvCxnSpPr>
        <p:spPr bwMode="auto">
          <a:xfrm>
            <a:off x="2743200" y="2514600"/>
            <a:ext cx="457200" cy="685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4" name="AutoShape 37"/>
          <p:cNvCxnSpPr>
            <a:cxnSpLocks noChangeShapeType="1"/>
            <a:stCxn id="18438" idx="3"/>
            <a:endCxn id="18463" idx="0"/>
          </p:cNvCxnSpPr>
          <p:nvPr/>
        </p:nvCxnSpPr>
        <p:spPr bwMode="auto">
          <a:xfrm>
            <a:off x="2743200" y="3048000"/>
            <a:ext cx="223838" cy="2286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45" name="Line 38"/>
          <p:cNvSpPr>
            <a:spLocks noChangeShapeType="1"/>
          </p:cNvSpPr>
          <p:nvPr/>
        </p:nvSpPr>
        <p:spPr bwMode="auto">
          <a:xfrm>
            <a:off x="41148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6" name="Text Box 39"/>
          <p:cNvSpPr txBox="1">
            <a:spLocks noChangeArrowheads="1"/>
          </p:cNvSpPr>
          <p:nvPr/>
        </p:nvSpPr>
        <p:spPr bwMode="auto">
          <a:xfrm>
            <a:off x="4572000" y="5257800"/>
            <a:ext cx="547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shift</a:t>
            </a:r>
          </a:p>
        </p:txBody>
      </p:sp>
      <p:cxnSp>
        <p:nvCxnSpPr>
          <p:cNvPr id="18447" name="AutoShape 40"/>
          <p:cNvCxnSpPr>
            <a:cxnSpLocks noChangeShapeType="1"/>
            <a:stCxn id="18464" idx="3"/>
            <a:endCxn id="18441" idx="1"/>
          </p:cNvCxnSpPr>
          <p:nvPr/>
        </p:nvCxnSpPr>
        <p:spPr bwMode="auto">
          <a:xfrm>
            <a:off x="3344863" y="5654675"/>
            <a:ext cx="388937" cy="136525"/>
          </a:xfrm>
          <a:prstGeom prst="bentConnector3">
            <a:avLst>
              <a:gd name="adj1" fmla="val 4979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8" name="AutoShape 41"/>
          <p:cNvCxnSpPr>
            <a:cxnSpLocks noChangeShapeType="1"/>
            <a:stCxn id="18468" idx="2"/>
            <a:endCxn id="18442" idx="1"/>
          </p:cNvCxnSpPr>
          <p:nvPr/>
        </p:nvCxnSpPr>
        <p:spPr bwMode="auto">
          <a:xfrm rot="16200000" flipH="1">
            <a:off x="3209132" y="5723731"/>
            <a:ext cx="196850" cy="8524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49" name="Text Box 42"/>
          <p:cNvSpPr txBox="1">
            <a:spLocks noChangeArrowheads="1"/>
          </p:cNvSpPr>
          <p:nvPr/>
        </p:nvSpPr>
        <p:spPr bwMode="auto">
          <a:xfrm>
            <a:off x="4724400" y="2133600"/>
            <a:ext cx="2984500" cy="8350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for bit i=0 to n-1 {</a:t>
            </a:r>
          </a:p>
          <a:p>
            <a:pPr eaLnBrk="1" hangingPunct="1"/>
            <a:r>
              <a:rPr lang="en-US" altLang="zh-TW"/>
              <a:t>    {C[i+1], S[i]} = A[i]+B[i]+C[i]</a:t>
            </a:r>
          </a:p>
          <a:p>
            <a:pPr eaLnBrk="1" hangingPunct="1"/>
            <a:r>
              <a:rPr lang="en-US" altLang="zh-TW"/>
              <a:t>}</a:t>
            </a:r>
          </a:p>
        </p:txBody>
      </p:sp>
      <p:sp>
        <p:nvSpPr>
          <p:cNvPr id="18450" name="AutoShape 43"/>
          <p:cNvSpPr>
            <a:spLocks noChangeArrowheads="1"/>
          </p:cNvSpPr>
          <p:nvPr/>
        </p:nvSpPr>
        <p:spPr bwMode="auto">
          <a:xfrm>
            <a:off x="7391400" y="3276600"/>
            <a:ext cx="228600" cy="1295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8451" name="AutoShape 44"/>
          <p:cNvSpPr>
            <a:spLocks noChangeArrowheads="1"/>
          </p:cNvSpPr>
          <p:nvPr/>
        </p:nvSpPr>
        <p:spPr bwMode="auto">
          <a:xfrm>
            <a:off x="2286000" y="2286000"/>
            <a:ext cx="228600" cy="990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8452" name="Text Box 45"/>
          <p:cNvSpPr txBox="1">
            <a:spLocks noChangeArrowheads="1"/>
          </p:cNvSpPr>
          <p:nvPr/>
        </p:nvSpPr>
        <p:spPr bwMode="auto">
          <a:xfrm>
            <a:off x="7620000" y="4648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1</a:t>
            </a:r>
          </a:p>
        </p:txBody>
      </p:sp>
      <p:sp>
        <p:nvSpPr>
          <p:cNvPr id="18453" name="Text Box 46"/>
          <p:cNvSpPr txBox="1">
            <a:spLocks noChangeArrowheads="1"/>
          </p:cNvSpPr>
          <p:nvPr/>
        </p:nvSpPr>
        <p:spPr bwMode="auto">
          <a:xfrm>
            <a:off x="7315200" y="3276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0</a:t>
            </a:r>
          </a:p>
        </p:txBody>
      </p:sp>
      <p:cxnSp>
        <p:nvCxnSpPr>
          <p:cNvPr id="18454" name="AutoShape 47"/>
          <p:cNvCxnSpPr>
            <a:cxnSpLocks noChangeShapeType="1"/>
            <a:stCxn id="18442" idx="3"/>
            <a:endCxn id="18467" idx="3"/>
          </p:cNvCxnSpPr>
          <p:nvPr/>
        </p:nvCxnSpPr>
        <p:spPr bwMode="auto">
          <a:xfrm flipH="1" flipV="1">
            <a:off x="4211638" y="4054475"/>
            <a:ext cx="55562" cy="2193925"/>
          </a:xfrm>
          <a:prstGeom prst="bentConnector3">
            <a:avLst>
              <a:gd name="adj1" fmla="val -229143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5" name="Text Box 49"/>
          <p:cNvSpPr txBox="1">
            <a:spLocks noChangeArrowheads="1"/>
          </p:cNvSpPr>
          <p:nvPr/>
        </p:nvSpPr>
        <p:spPr bwMode="auto">
          <a:xfrm>
            <a:off x="7162800" y="3276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18456" name="Text Box 50"/>
          <p:cNvSpPr txBox="1">
            <a:spLocks noChangeArrowheads="1"/>
          </p:cNvSpPr>
          <p:nvPr/>
        </p:nvSpPr>
        <p:spPr bwMode="auto">
          <a:xfrm>
            <a:off x="7391400" y="4648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18457" name="Text Box 51"/>
          <p:cNvSpPr txBox="1">
            <a:spLocks noChangeArrowheads="1"/>
          </p:cNvSpPr>
          <p:nvPr/>
        </p:nvSpPr>
        <p:spPr bwMode="auto">
          <a:xfrm>
            <a:off x="3048000" y="6248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18458" name="Text Box 52"/>
          <p:cNvSpPr txBox="1">
            <a:spLocks noChangeArrowheads="1"/>
          </p:cNvSpPr>
          <p:nvPr/>
        </p:nvSpPr>
        <p:spPr bwMode="auto">
          <a:xfrm>
            <a:off x="3276600" y="5257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folHlink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Cycle 2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6248400" y="3733800"/>
            <a:ext cx="2147888" cy="1265238"/>
            <a:chOff x="3456" y="1431"/>
            <a:chExt cx="1353" cy="797"/>
          </a:xfrm>
        </p:grpSpPr>
        <p:grpSp>
          <p:nvGrpSpPr>
            <p:cNvPr id="19501" name="Group 4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19505" name="Text Box 5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0  1  1  0</a:t>
                </a:r>
              </a:p>
            </p:txBody>
          </p:sp>
          <p:sp>
            <p:nvSpPr>
              <p:cNvPr id="19506" name="Text Box 6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0  0  1  1</a:t>
                </a:r>
              </a:p>
            </p:txBody>
          </p:sp>
          <p:sp>
            <p:nvSpPr>
              <p:cNvPr id="19507" name="Text Box 7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+)</a:t>
                </a:r>
              </a:p>
            </p:txBody>
          </p:sp>
          <p:sp>
            <p:nvSpPr>
              <p:cNvPr id="19508" name="Line 8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9502" name="Text Box 9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19503" name="Text Box 10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19504" name="Text Box 11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</a:t>
              </a:r>
            </a:p>
          </p:txBody>
        </p:sp>
      </p:grpSp>
      <p:grpSp>
        <p:nvGrpSpPr>
          <p:cNvPr id="19460" name="Group 12"/>
          <p:cNvGrpSpPr>
            <a:grpSpLocks/>
          </p:cNvGrpSpPr>
          <p:nvPr/>
        </p:nvGrpSpPr>
        <p:grpSpPr bwMode="auto">
          <a:xfrm>
            <a:off x="2590800" y="3276600"/>
            <a:ext cx="1620838" cy="2774950"/>
            <a:chOff x="4416" y="2160"/>
            <a:chExt cx="1021" cy="1748"/>
          </a:xfrm>
        </p:grpSpPr>
        <p:grpSp>
          <p:nvGrpSpPr>
            <p:cNvPr id="19484" name="Group 13"/>
            <p:cNvGrpSpPr>
              <a:grpSpLocks/>
            </p:cNvGrpSpPr>
            <p:nvPr/>
          </p:nvGrpSpPr>
          <p:grpSpPr bwMode="auto">
            <a:xfrm>
              <a:off x="4512" y="2640"/>
              <a:ext cx="480" cy="816"/>
              <a:chOff x="3456" y="1872"/>
              <a:chExt cx="480" cy="816"/>
            </a:xfrm>
          </p:grpSpPr>
          <p:sp>
            <p:nvSpPr>
              <p:cNvPr id="19495" name="Rectangle 14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19496" name="Line 15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7" name="Line 16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8" name="Line 17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9" name="Line 18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500" name="Line 19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9485" name="Line 20"/>
            <p:cNvSpPr>
              <a:spLocks noChangeShapeType="1"/>
            </p:cNvSpPr>
            <p:nvPr/>
          </p:nvSpPr>
          <p:spPr bwMode="auto">
            <a:xfrm flipV="1">
              <a:off x="4752" y="23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6" name="Text Box 21"/>
            <p:cNvSpPr txBox="1">
              <a:spLocks noChangeArrowheads="1"/>
            </p:cNvSpPr>
            <p:nvPr/>
          </p:nvSpPr>
          <p:spPr bwMode="auto">
            <a:xfrm>
              <a:off x="4704" y="2160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200"/>
                <a:t>X</a:t>
              </a:r>
            </a:p>
          </p:txBody>
        </p:sp>
        <p:sp>
          <p:nvSpPr>
            <p:cNvPr id="19487" name="Line 22"/>
            <p:cNvSpPr>
              <a:spLocks noChangeShapeType="1"/>
            </p:cNvSpPr>
            <p:nvPr/>
          </p:nvSpPr>
          <p:spPr bwMode="auto">
            <a:xfrm flipV="1">
              <a:off x="4656" y="23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8" name="Text Box 23"/>
            <p:cNvSpPr txBox="1">
              <a:spLocks noChangeArrowheads="1"/>
            </p:cNvSpPr>
            <p:nvPr/>
          </p:nvSpPr>
          <p:spPr bwMode="auto">
            <a:xfrm>
              <a:off x="4560" y="2160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200"/>
                <a:t>Y</a:t>
              </a:r>
            </a:p>
          </p:txBody>
        </p:sp>
        <p:sp>
          <p:nvSpPr>
            <p:cNvPr id="19489" name="Text Box 24"/>
            <p:cNvSpPr txBox="1">
              <a:spLocks noChangeArrowheads="1"/>
            </p:cNvSpPr>
            <p:nvPr/>
          </p:nvSpPr>
          <p:spPr bwMode="auto">
            <a:xfrm>
              <a:off x="4704" y="355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</a:t>
              </a:r>
            </a:p>
          </p:txBody>
        </p:sp>
        <p:sp>
          <p:nvSpPr>
            <p:cNvPr id="19490" name="Line 25"/>
            <p:cNvSpPr>
              <a:spLocks noChangeShapeType="1"/>
            </p:cNvSpPr>
            <p:nvPr/>
          </p:nvSpPr>
          <p:spPr bwMode="auto">
            <a:xfrm>
              <a:off x="4800" y="34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91" name="Line 26"/>
            <p:cNvSpPr>
              <a:spLocks noChangeShapeType="1"/>
            </p:cNvSpPr>
            <p:nvPr/>
          </p:nvSpPr>
          <p:spPr bwMode="auto">
            <a:xfrm flipH="1">
              <a:off x="4848" y="26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92" name="Text Box 27"/>
            <p:cNvSpPr txBox="1">
              <a:spLocks noChangeArrowheads="1"/>
            </p:cNvSpPr>
            <p:nvPr/>
          </p:nvSpPr>
          <p:spPr bwMode="auto">
            <a:xfrm>
              <a:off x="5136" y="2544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Cin</a:t>
              </a:r>
            </a:p>
          </p:txBody>
        </p:sp>
        <p:sp>
          <p:nvSpPr>
            <p:cNvPr id="19493" name="Text Box 28"/>
            <p:cNvSpPr txBox="1">
              <a:spLocks noChangeArrowheads="1"/>
            </p:cNvSpPr>
            <p:nvPr/>
          </p:nvSpPr>
          <p:spPr bwMode="auto">
            <a:xfrm>
              <a:off x="4416" y="3696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Cout</a:t>
              </a:r>
            </a:p>
          </p:txBody>
        </p:sp>
        <p:sp>
          <p:nvSpPr>
            <p:cNvPr id="19494" name="Line 29"/>
            <p:cNvSpPr>
              <a:spLocks noChangeShapeType="1"/>
            </p:cNvSpPr>
            <p:nvPr/>
          </p:nvSpPr>
          <p:spPr bwMode="auto">
            <a:xfrm>
              <a:off x="4656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9461" name="Rectangle 30"/>
          <p:cNvSpPr>
            <a:spLocks noChangeArrowheads="1"/>
          </p:cNvSpPr>
          <p:nvPr/>
        </p:nvSpPr>
        <p:spPr bwMode="auto">
          <a:xfrm>
            <a:off x="1219200" y="2362200"/>
            <a:ext cx="1524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           0   1</a:t>
            </a:r>
          </a:p>
        </p:txBody>
      </p:sp>
      <p:sp>
        <p:nvSpPr>
          <p:cNvPr id="19462" name="Rectangle 31"/>
          <p:cNvSpPr>
            <a:spLocks noChangeArrowheads="1"/>
          </p:cNvSpPr>
          <p:nvPr/>
        </p:nvSpPr>
        <p:spPr bwMode="auto">
          <a:xfrm>
            <a:off x="1219200" y="2895600"/>
            <a:ext cx="1524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           0   0</a:t>
            </a:r>
          </a:p>
        </p:txBody>
      </p:sp>
      <p:sp>
        <p:nvSpPr>
          <p:cNvPr id="19463" name="Line 32"/>
          <p:cNvSpPr>
            <a:spLocks noChangeShapeType="1"/>
          </p:cNvSpPr>
          <p:nvPr/>
        </p:nvSpPr>
        <p:spPr bwMode="auto">
          <a:xfrm>
            <a:off x="1447800" y="213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4" name="Text Box 33"/>
          <p:cNvSpPr txBox="1">
            <a:spLocks noChangeArrowheads="1"/>
          </p:cNvSpPr>
          <p:nvPr/>
        </p:nvSpPr>
        <p:spPr bwMode="auto">
          <a:xfrm>
            <a:off x="1905000" y="1905000"/>
            <a:ext cx="547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shift</a:t>
            </a:r>
          </a:p>
        </p:txBody>
      </p:sp>
      <p:sp>
        <p:nvSpPr>
          <p:cNvPr id="19465" name="Rectangle 34"/>
          <p:cNvSpPr>
            <a:spLocks noChangeArrowheads="1"/>
          </p:cNvSpPr>
          <p:nvPr/>
        </p:nvSpPr>
        <p:spPr bwMode="auto">
          <a:xfrm>
            <a:off x="3733800" y="5638800"/>
            <a:ext cx="1524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folHlink"/>
                </a:solidFill>
              </a:rPr>
              <a:t>0</a:t>
            </a:r>
            <a:r>
              <a:rPr lang="en-US" altLang="zh-TW"/>
              <a:t>    1    x    x</a:t>
            </a:r>
          </a:p>
        </p:txBody>
      </p:sp>
      <p:sp>
        <p:nvSpPr>
          <p:cNvPr id="19466" name="Rectangle 35"/>
          <p:cNvSpPr>
            <a:spLocks noChangeArrowheads="1"/>
          </p:cNvSpPr>
          <p:nvPr/>
        </p:nvSpPr>
        <p:spPr bwMode="auto">
          <a:xfrm>
            <a:off x="3733800" y="60960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1</a:t>
            </a:r>
          </a:p>
        </p:txBody>
      </p:sp>
      <p:cxnSp>
        <p:nvCxnSpPr>
          <p:cNvPr id="19467" name="AutoShape 36"/>
          <p:cNvCxnSpPr>
            <a:cxnSpLocks noChangeShapeType="1"/>
            <a:stCxn id="19461" idx="3"/>
          </p:cNvCxnSpPr>
          <p:nvPr/>
        </p:nvCxnSpPr>
        <p:spPr bwMode="auto">
          <a:xfrm>
            <a:off x="2743200" y="2514600"/>
            <a:ext cx="457200" cy="685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8" name="AutoShape 37"/>
          <p:cNvCxnSpPr>
            <a:cxnSpLocks noChangeShapeType="1"/>
            <a:stCxn id="19462" idx="3"/>
            <a:endCxn id="19488" idx="0"/>
          </p:cNvCxnSpPr>
          <p:nvPr/>
        </p:nvCxnSpPr>
        <p:spPr bwMode="auto">
          <a:xfrm>
            <a:off x="2743200" y="3048000"/>
            <a:ext cx="223838" cy="2286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69" name="Line 38"/>
          <p:cNvSpPr>
            <a:spLocks noChangeShapeType="1"/>
          </p:cNvSpPr>
          <p:nvPr/>
        </p:nvSpPr>
        <p:spPr bwMode="auto">
          <a:xfrm>
            <a:off x="41148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70" name="Text Box 39"/>
          <p:cNvSpPr txBox="1">
            <a:spLocks noChangeArrowheads="1"/>
          </p:cNvSpPr>
          <p:nvPr/>
        </p:nvSpPr>
        <p:spPr bwMode="auto">
          <a:xfrm>
            <a:off x="4572000" y="5257800"/>
            <a:ext cx="547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shift</a:t>
            </a:r>
          </a:p>
        </p:txBody>
      </p:sp>
      <p:cxnSp>
        <p:nvCxnSpPr>
          <p:cNvPr id="19471" name="AutoShape 40"/>
          <p:cNvCxnSpPr>
            <a:cxnSpLocks noChangeShapeType="1"/>
            <a:stCxn id="19489" idx="3"/>
            <a:endCxn id="19465" idx="1"/>
          </p:cNvCxnSpPr>
          <p:nvPr/>
        </p:nvCxnSpPr>
        <p:spPr bwMode="auto">
          <a:xfrm>
            <a:off x="3344863" y="5654675"/>
            <a:ext cx="388937" cy="136525"/>
          </a:xfrm>
          <a:prstGeom prst="bentConnector3">
            <a:avLst>
              <a:gd name="adj1" fmla="val 4979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2" name="AutoShape 41"/>
          <p:cNvCxnSpPr>
            <a:cxnSpLocks noChangeShapeType="1"/>
            <a:stCxn id="19493" idx="2"/>
            <a:endCxn id="19466" idx="1"/>
          </p:cNvCxnSpPr>
          <p:nvPr/>
        </p:nvCxnSpPr>
        <p:spPr bwMode="auto">
          <a:xfrm rot="16200000" flipH="1">
            <a:off x="3209132" y="5723731"/>
            <a:ext cx="196850" cy="8524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3" name="Text Box 42"/>
          <p:cNvSpPr txBox="1">
            <a:spLocks noChangeArrowheads="1"/>
          </p:cNvSpPr>
          <p:nvPr/>
        </p:nvSpPr>
        <p:spPr bwMode="auto">
          <a:xfrm>
            <a:off x="4724400" y="2133600"/>
            <a:ext cx="2984500" cy="8350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for bit i=0 to n-1 {</a:t>
            </a:r>
          </a:p>
          <a:p>
            <a:pPr eaLnBrk="1" hangingPunct="1"/>
            <a:r>
              <a:rPr lang="en-US" altLang="zh-TW"/>
              <a:t>    {C[i+1], S[i]} = A[i]+B[i]+C[i]</a:t>
            </a:r>
          </a:p>
          <a:p>
            <a:pPr eaLnBrk="1" hangingPunct="1"/>
            <a:r>
              <a:rPr lang="en-US" altLang="zh-TW"/>
              <a:t>}</a:t>
            </a:r>
          </a:p>
        </p:txBody>
      </p:sp>
      <p:sp>
        <p:nvSpPr>
          <p:cNvPr id="19474" name="AutoShape 43"/>
          <p:cNvSpPr>
            <a:spLocks noChangeArrowheads="1"/>
          </p:cNvSpPr>
          <p:nvPr/>
        </p:nvSpPr>
        <p:spPr bwMode="auto">
          <a:xfrm>
            <a:off x="7162800" y="3276600"/>
            <a:ext cx="228600" cy="1295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475" name="AutoShape 44"/>
          <p:cNvSpPr>
            <a:spLocks noChangeArrowheads="1"/>
          </p:cNvSpPr>
          <p:nvPr/>
        </p:nvSpPr>
        <p:spPr bwMode="auto">
          <a:xfrm>
            <a:off x="2286000" y="2286000"/>
            <a:ext cx="228600" cy="990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476" name="Text Box 45"/>
          <p:cNvSpPr txBox="1">
            <a:spLocks noChangeArrowheads="1"/>
          </p:cNvSpPr>
          <p:nvPr/>
        </p:nvSpPr>
        <p:spPr bwMode="auto">
          <a:xfrm>
            <a:off x="7620000" y="4648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1</a:t>
            </a:r>
          </a:p>
        </p:txBody>
      </p:sp>
      <p:cxnSp>
        <p:nvCxnSpPr>
          <p:cNvPr id="19477" name="AutoShape 47"/>
          <p:cNvCxnSpPr>
            <a:cxnSpLocks noChangeShapeType="1"/>
            <a:stCxn id="19466" idx="3"/>
            <a:endCxn id="19492" idx="3"/>
          </p:cNvCxnSpPr>
          <p:nvPr/>
        </p:nvCxnSpPr>
        <p:spPr bwMode="auto">
          <a:xfrm flipH="1" flipV="1">
            <a:off x="4211638" y="4054475"/>
            <a:ext cx="55562" cy="2193925"/>
          </a:xfrm>
          <a:prstGeom prst="bentConnector3">
            <a:avLst>
              <a:gd name="adj1" fmla="val -229143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8" name="Text Box 48"/>
          <p:cNvSpPr txBox="1">
            <a:spLocks noChangeArrowheads="1"/>
          </p:cNvSpPr>
          <p:nvPr/>
        </p:nvSpPr>
        <p:spPr bwMode="auto">
          <a:xfrm>
            <a:off x="7162800" y="3276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9479" name="Text Box 49"/>
          <p:cNvSpPr txBox="1">
            <a:spLocks noChangeArrowheads="1"/>
          </p:cNvSpPr>
          <p:nvPr/>
        </p:nvSpPr>
        <p:spPr bwMode="auto">
          <a:xfrm>
            <a:off x="7391400" y="4648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19480" name="Text Box 52"/>
          <p:cNvSpPr txBox="1">
            <a:spLocks noChangeArrowheads="1"/>
          </p:cNvSpPr>
          <p:nvPr/>
        </p:nvSpPr>
        <p:spPr bwMode="auto">
          <a:xfrm>
            <a:off x="6934200" y="3276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19481" name="Text Box 53"/>
          <p:cNvSpPr txBox="1">
            <a:spLocks noChangeArrowheads="1"/>
          </p:cNvSpPr>
          <p:nvPr/>
        </p:nvSpPr>
        <p:spPr bwMode="auto">
          <a:xfrm>
            <a:off x="7162800" y="4648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19482" name="Text Box 54"/>
          <p:cNvSpPr txBox="1">
            <a:spLocks noChangeArrowheads="1"/>
          </p:cNvSpPr>
          <p:nvPr/>
        </p:nvSpPr>
        <p:spPr bwMode="auto">
          <a:xfrm>
            <a:off x="3276600" y="5257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19483" name="Text Box 55"/>
          <p:cNvSpPr txBox="1">
            <a:spLocks noChangeArrowheads="1"/>
          </p:cNvSpPr>
          <p:nvPr/>
        </p:nvSpPr>
        <p:spPr bwMode="auto">
          <a:xfrm>
            <a:off x="2895600" y="6172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folHlink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Cycle 3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6248400" y="3733800"/>
            <a:ext cx="2147888" cy="1265238"/>
            <a:chOff x="3456" y="1431"/>
            <a:chExt cx="1353" cy="797"/>
          </a:xfrm>
        </p:grpSpPr>
        <p:grpSp>
          <p:nvGrpSpPr>
            <p:cNvPr id="20526" name="Group 4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20530" name="Text Box 5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0  1  1  0</a:t>
                </a:r>
              </a:p>
            </p:txBody>
          </p:sp>
          <p:sp>
            <p:nvSpPr>
              <p:cNvPr id="20531" name="Text Box 6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0  0  1  1</a:t>
                </a:r>
              </a:p>
            </p:txBody>
          </p:sp>
          <p:sp>
            <p:nvSpPr>
              <p:cNvPr id="20532" name="Text Box 7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+)</a:t>
                </a:r>
              </a:p>
            </p:txBody>
          </p:sp>
          <p:sp>
            <p:nvSpPr>
              <p:cNvPr id="20533" name="Line 8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0527" name="Text Box 9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20528" name="Text Box 10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20529" name="Text Box 11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</a:t>
              </a:r>
            </a:p>
          </p:txBody>
        </p:sp>
      </p:grpSp>
      <p:grpSp>
        <p:nvGrpSpPr>
          <p:cNvPr id="20484" name="Group 12"/>
          <p:cNvGrpSpPr>
            <a:grpSpLocks/>
          </p:cNvGrpSpPr>
          <p:nvPr/>
        </p:nvGrpSpPr>
        <p:grpSpPr bwMode="auto">
          <a:xfrm>
            <a:off x="2590800" y="3276600"/>
            <a:ext cx="1620838" cy="2774950"/>
            <a:chOff x="4416" y="2160"/>
            <a:chExt cx="1021" cy="1748"/>
          </a:xfrm>
        </p:grpSpPr>
        <p:grpSp>
          <p:nvGrpSpPr>
            <p:cNvPr id="20509" name="Group 13"/>
            <p:cNvGrpSpPr>
              <a:grpSpLocks/>
            </p:cNvGrpSpPr>
            <p:nvPr/>
          </p:nvGrpSpPr>
          <p:grpSpPr bwMode="auto">
            <a:xfrm>
              <a:off x="4512" y="2640"/>
              <a:ext cx="480" cy="816"/>
              <a:chOff x="3456" y="1872"/>
              <a:chExt cx="480" cy="816"/>
            </a:xfrm>
          </p:grpSpPr>
          <p:sp>
            <p:nvSpPr>
              <p:cNvPr id="20520" name="Rectangle 14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20521" name="Line 15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22" name="Line 16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23" name="Line 17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24" name="Line 18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25" name="Line 19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0510" name="Line 20"/>
            <p:cNvSpPr>
              <a:spLocks noChangeShapeType="1"/>
            </p:cNvSpPr>
            <p:nvPr/>
          </p:nvSpPr>
          <p:spPr bwMode="auto">
            <a:xfrm flipV="1">
              <a:off x="4752" y="23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1" name="Text Box 21"/>
            <p:cNvSpPr txBox="1">
              <a:spLocks noChangeArrowheads="1"/>
            </p:cNvSpPr>
            <p:nvPr/>
          </p:nvSpPr>
          <p:spPr bwMode="auto">
            <a:xfrm>
              <a:off x="4704" y="2160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200"/>
                <a:t>X</a:t>
              </a:r>
            </a:p>
          </p:txBody>
        </p:sp>
        <p:sp>
          <p:nvSpPr>
            <p:cNvPr id="20512" name="Line 22"/>
            <p:cNvSpPr>
              <a:spLocks noChangeShapeType="1"/>
            </p:cNvSpPr>
            <p:nvPr/>
          </p:nvSpPr>
          <p:spPr bwMode="auto">
            <a:xfrm flipV="1">
              <a:off x="4656" y="23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3" name="Text Box 23"/>
            <p:cNvSpPr txBox="1">
              <a:spLocks noChangeArrowheads="1"/>
            </p:cNvSpPr>
            <p:nvPr/>
          </p:nvSpPr>
          <p:spPr bwMode="auto">
            <a:xfrm>
              <a:off x="4560" y="2160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200"/>
                <a:t>Y</a:t>
              </a:r>
            </a:p>
          </p:txBody>
        </p:sp>
        <p:sp>
          <p:nvSpPr>
            <p:cNvPr id="20514" name="Text Box 24"/>
            <p:cNvSpPr txBox="1">
              <a:spLocks noChangeArrowheads="1"/>
            </p:cNvSpPr>
            <p:nvPr/>
          </p:nvSpPr>
          <p:spPr bwMode="auto">
            <a:xfrm>
              <a:off x="4704" y="355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</a:t>
              </a:r>
            </a:p>
          </p:txBody>
        </p:sp>
        <p:sp>
          <p:nvSpPr>
            <p:cNvPr id="20515" name="Line 25"/>
            <p:cNvSpPr>
              <a:spLocks noChangeShapeType="1"/>
            </p:cNvSpPr>
            <p:nvPr/>
          </p:nvSpPr>
          <p:spPr bwMode="auto">
            <a:xfrm>
              <a:off x="4800" y="34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6" name="Line 26"/>
            <p:cNvSpPr>
              <a:spLocks noChangeShapeType="1"/>
            </p:cNvSpPr>
            <p:nvPr/>
          </p:nvSpPr>
          <p:spPr bwMode="auto">
            <a:xfrm flipH="1">
              <a:off x="4848" y="26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7" name="Text Box 27"/>
            <p:cNvSpPr txBox="1">
              <a:spLocks noChangeArrowheads="1"/>
            </p:cNvSpPr>
            <p:nvPr/>
          </p:nvSpPr>
          <p:spPr bwMode="auto">
            <a:xfrm>
              <a:off x="5136" y="2544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Cin</a:t>
              </a:r>
            </a:p>
          </p:txBody>
        </p:sp>
        <p:sp>
          <p:nvSpPr>
            <p:cNvPr id="20518" name="Text Box 28"/>
            <p:cNvSpPr txBox="1">
              <a:spLocks noChangeArrowheads="1"/>
            </p:cNvSpPr>
            <p:nvPr/>
          </p:nvSpPr>
          <p:spPr bwMode="auto">
            <a:xfrm>
              <a:off x="4416" y="3696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Cout</a:t>
              </a:r>
            </a:p>
          </p:txBody>
        </p:sp>
        <p:sp>
          <p:nvSpPr>
            <p:cNvPr id="20519" name="Line 29"/>
            <p:cNvSpPr>
              <a:spLocks noChangeShapeType="1"/>
            </p:cNvSpPr>
            <p:nvPr/>
          </p:nvSpPr>
          <p:spPr bwMode="auto">
            <a:xfrm>
              <a:off x="4656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0485" name="Rectangle 30"/>
          <p:cNvSpPr>
            <a:spLocks noChangeArrowheads="1"/>
          </p:cNvSpPr>
          <p:nvPr/>
        </p:nvSpPr>
        <p:spPr bwMode="auto">
          <a:xfrm>
            <a:off x="1219200" y="2362200"/>
            <a:ext cx="1524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                0</a:t>
            </a:r>
          </a:p>
        </p:txBody>
      </p:sp>
      <p:sp>
        <p:nvSpPr>
          <p:cNvPr id="20486" name="Rectangle 31"/>
          <p:cNvSpPr>
            <a:spLocks noChangeArrowheads="1"/>
          </p:cNvSpPr>
          <p:nvPr/>
        </p:nvSpPr>
        <p:spPr bwMode="auto">
          <a:xfrm>
            <a:off x="1219200" y="2895600"/>
            <a:ext cx="1524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                 0</a:t>
            </a:r>
          </a:p>
        </p:txBody>
      </p:sp>
      <p:sp>
        <p:nvSpPr>
          <p:cNvPr id="20487" name="Line 32"/>
          <p:cNvSpPr>
            <a:spLocks noChangeShapeType="1"/>
          </p:cNvSpPr>
          <p:nvPr/>
        </p:nvSpPr>
        <p:spPr bwMode="auto">
          <a:xfrm>
            <a:off x="1447800" y="213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88" name="Text Box 33"/>
          <p:cNvSpPr txBox="1">
            <a:spLocks noChangeArrowheads="1"/>
          </p:cNvSpPr>
          <p:nvPr/>
        </p:nvSpPr>
        <p:spPr bwMode="auto">
          <a:xfrm>
            <a:off x="1905000" y="1905000"/>
            <a:ext cx="547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shift</a:t>
            </a:r>
          </a:p>
        </p:txBody>
      </p:sp>
      <p:sp>
        <p:nvSpPr>
          <p:cNvPr id="20489" name="Rectangle 34"/>
          <p:cNvSpPr>
            <a:spLocks noChangeArrowheads="1"/>
          </p:cNvSpPr>
          <p:nvPr/>
        </p:nvSpPr>
        <p:spPr bwMode="auto">
          <a:xfrm>
            <a:off x="3733800" y="5638800"/>
            <a:ext cx="1524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    0    1    x</a:t>
            </a:r>
          </a:p>
        </p:txBody>
      </p:sp>
      <p:sp>
        <p:nvSpPr>
          <p:cNvPr id="20490" name="Rectangle 35"/>
          <p:cNvSpPr>
            <a:spLocks noChangeArrowheads="1"/>
          </p:cNvSpPr>
          <p:nvPr/>
        </p:nvSpPr>
        <p:spPr bwMode="auto">
          <a:xfrm>
            <a:off x="3733800" y="60960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1</a:t>
            </a:r>
          </a:p>
        </p:txBody>
      </p:sp>
      <p:cxnSp>
        <p:nvCxnSpPr>
          <p:cNvPr id="20491" name="AutoShape 36"/>
          <p:cNvCxnSpPr>
            <a:cxnSpLocks noChangeShapeType="1"/>
            <a:stCxn id="20485" idx="3"/>
          </p:cNvCxnSpPr>
          <p:nvPr/>
        </p:nvCxnSpPr>
        <p:spPr bwMode="auto">
          <a:xfrm>
            <a:off x="2743200" y="2514600"/>
            <a:ext cx="457200" cy="685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92" name="AutoShape 37"/>
          <p:cNvCxnSpPr>
            <a:cxnSpLocks noChangeShapeType="1"/>
            <a:stCxn id="20486" idx="3"/>
            <a:endCxn id="20513" idx="0"/>
          </p:cNvCxnSpPr>
          <p:nvPr/>
        </p:nvCxnSpPr>
        <p:spPr bwMode="auto">
          <a:xfrm>
            <a:off x="2743200" y="3048000"/>
            <a:ext cx="223838" cy="2286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3" name="Line 38"/>
          <p:cNvSpPr>
            <a:spLocks noChangeShapeType="1"/>
          </p:cNvSpPr>
          <p:nvPr/>
        </p:nvSpPr>
        <p:spPr bwMode="auto">
          <a:xfrm>
            <a:off x="41148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4" name="Text Box 39"/>
          <p:cNvSpPr txBox="1">
            <a:spLocks noChangeArrowheads="1"/>
          </p:cNvSpPr>
          <p:nvPr/>
        </p:nvSpPr>
        <p:spPr bwMode="auto">
          <a:xfrm>
            <a:off x="4572000" y="5257800"/>
            <a:ext cx="547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shift</a:t>
            </a:r>
          </a:p>
        </p:txBody>
      </p:sp>
      <p:cxnSp>
        <p:nvCxnSpPr>
          <p:cNvPr id="20495" name="AutoShape 40"/>
          <p:cNvCxnSpPr>
            <a:cxnSpLocks noChangeShapeType="1"/>
            <a:stCxn id="20514" idx="3"/>
            <a:endCxn id="20489" idx="1"/>
          </p:cNvCxnSpPr>
          <p:nvPr/>
        </p:nvCxnSpPr>
        <p:spPr bwMode="auto">
          <a:xfrm>
            <a:off x="3344863" y="5654675"/>
            <a:ext cx="388937" cy="136525"/>
          </a:xfrm>
          <a:prstGeom prst="bentConnector3">
            <a:avLst>
              <a:gd name="adj1" fmla="val 4979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96" name="AutoShape 41"/>
          <p:cNvCxnSpPr>
            <a:cxnSpLocks noChangeShapeType="1"/>
            <a:stCxn id="20518" idx="2"/>
            <a:endCxn id="20490" idx="1"/>
          </p:cNvCxnSpPr>
          <p:nvPr/>
        </p:nvCxnSpPr>
        <p:spPr bwMode="auto">
          <a:xfrm rot="16200000" flipH="1">
            <a:off x="3209132" y="5723731"/>
            <a:ext cx="196850" cy="8524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7" name="Text Box 42"/>
          <p:cNvSpPr txBox="1">
            <a:spLocks noChangeArrowheads="1"/>
          </p:cNvSpPr>
          <p:nvPr/>
        </p:nvSpPr>
        <p:spPr bwMode="auto">
          <a:xfrm>
            <a:off x="4724400" y="2133600"/>
            <a:ext cx="2984500" cy="8350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for bit i=0 to n-1 {</a:t>
            </a:r>
          </a:p>
          <a:p>
            <a:pPr eaLnBrk="1" hangingPunct="1"/>
            <a:r>
              <a:rPr lang="en-US" altLang="zh-TW"/>
              <a:t>    {C[i+1], S[i]} = A[i]+B[i]+C[i]</a:t>
            </a:r>
          </a:p>
          <a:p>
            <a:pPr eaLnBrk="1" hangingPunct="1"/>
            <a:r>
              <a:rPr lang="en-US" altLang="zh-TW"/>
              <a:t>}</a:t>
            </a:r>
          </a:p>
        </p:txBody>
      </p:sp>
      <p:sp>
        <p:nvSpPr>
          <p:cNvPr id="20498" name="AutoShape 43"/>
          <p:cNvSpPr>
            <a:spLocks noChangeArrowheads="1"/>
          </p:cNvSpPr>
          <p:nvPr/>
        </p:nvSpPr>
        <p:spPr bwMode="auto">
          <a:xfrm>
            <a:off x="6934200" y="3276600"/>
            <a:ext cx="228600" cy="1295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499" name="AutoShape 44"/>
          <p:cNvSpPr>
            <a:spLocks noChangeArrowheads="1"/>
          </p:cNvSpPr>
          <p:nvPr/>
        </p:nvSpPr>
        <p:spPr bwMode="auto">
          <a:xfrm>
            <a:off x="2286000" y="2286000"/>
            <a:ext cx="228600" cy="990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500" name="Text Box 45"/>
          <p:cNvSpPr txBox="1">
            <a:spLocks noChangeArrowheads="1"/>
          </p:cNvSpPr>
          <p:nvPr/>
        </p:nvSpPr>
        <p:spPr bwMode="auto">
          <a:xfrm>
            <a:off x="7620000" y="4648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1</a:t>
            </a:r>
          </a:p>
        </p:txBody>
      </p:sp>
      <p:cxnSp>
        <p:nvCxnSpPr>
          <p:cNvPr id="20501" name="AutoShape 46"/>
          <p:cNvCxnSpPr>
            <a:cxnSpLocks noChangeShapeType="1"/>
            <a:stCxn id="20490" idx="3"/>
            <a:endCxn id="20517" idx="3"/>
          </p:cNvCxnSpPr>
          <p:nvPr/>
        </p:nvCxnSpPr>
        <p:spPr bwMode="auto">
          <a:xfrm flipH="1" flipV="1">
            <a:off x="4211638" y="4054475"/>
            <a:ext cx="55562" cy="2193925"/>
          </a:xfrm>
          <a:prstGeom prst="bentConnector3">
            <a:avLst>
              <a:gd name="adj1" fmla="val -229143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2" name="Text Box 47"/>
          <p:cNvSpPr txBox="1">
            <a:spLocks noChangeArrowheads="1"/>
          </p:cNvSpPr>
          <p:nvPr/>
        </p:nvSpPr>
        <p:spPr bwMode="auto">
          <a:xfrm>
            <a:off x="6934200" y="3276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0503" name="Text Box 48"/>
          <p:cNvSpPr txBox="1">
            <a:spLocks noChangeArrowheads="1"/>
          </p:cNvSpPr>
          <p:nvPr/>
        </p:nvSpPr>
        <p:spPr bwMode="auto">
          <a:xfrm>
            <a:off x="7391400" y="4648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0</a:t>
            </a:r>
          </a:p>
        </p:txBody>
      </p:sp>
      <p:sp>
        <p:nvSpPr>
          <p:cNvPr id="20504" name="Text Box 50"/>
          <p:cNvSpPr txBox="1">
            <a:spLocks noChangeArrowheads="1"/>
          </p:cNvSpPr>
          <p:nvPr/>
        </p:nvSpPr>
        <p:spPr bwMode="auto">
          <a:xfrm>
            <a:off x="7162800" y="4648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0</a:t>
            </a:r>
          </a:p>
        </p:txBody>
      </p:sp>
      <p:sp>
        <p:nvSpPr>
          <p:cNvPr id="20505" name="Text Box 51"/>
          <p:cNvSpPr txBox="1">
            <a:spLocks noChangeArrowheads="1"/>
          </p:cNvSpPr>
          <p:nvPr/>
        </p:nvSpPr>
        <p:spPr bwMode="auto">
          <a:xfrm>
            <a:off x="3048000" y="6172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20506" name="Text Box 52"/>
          <p:cNvSpPr txBox="1">
            <a:spLocks noChangeArrowheads="1"/>
          </p:cNvSpPr>
          <p:nvPr/>
        </p:nvSpPr>
        <p:spPr bwMode="auto">
          <a:xfrm>
            <a:off x="3352800" y="5334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20507" name="Text Box 53"/>
          <p:cNvSpPr txBox="1">
            <a:spLocks noChangeArrowheads="1"/>
          </p:cNvSpPr>
          <p:nvPr/>
        </p:nvSpPr>
        <p:spPr bwMode="auto">
          <a:xfrm>
            <a:off x="6934200" y="4648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20508" name="Text Box 54"/>
          <p:cNvSpPr txBox="1">
            <a:spLocks noChangeArrowheads="1"/>
          </p:cNvSpPr>
          <p:nvPr/>
        </p:nvSpPr>
        <p:spPr bwMode="auto">
          <a:xfrm>
            <a:off x="6477000" y="3276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folHlink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Final Result</a:t>
            </a:r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6248400" y="3733800"/>
            <a:ext cx="2147888" cy="1265238"/>
            <a:chOff x="3456" y="1431"/>
            <a:chExt cx="1353" cy="797"/>
          </a:xfrm>
        </p:grpSpPr>
        <p:grpSp>
          <p:nvGrpSpPr>
            <p:cNvPr id="21548" name="Group 4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21552" name="Text Box 5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0  1  1  0</a:t>
                </a:r>
              </a:p>
            </p:txBody>
          </p:sp>
          <p:sp>
            <p:nvSpPr>
              <p:cNvPr id="21553" name="Text Box 6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0  0  1  1</a:t>
                </a:r>
              </a:p>
            </p:txBody>
          </p:sp>
          <p:sp>
            <p:nvSpPr>
              <p:cNvPr id="21554" name="Text Box 7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+)</a:t>
                </a:r>
              </a:p>
            </p:txBody>
          </p:sp>
          <p:sp>
            <p:nvSpPr>
              <p:cNvPr id="21555" name="Line 8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1549" name="Text Box 9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21550" name="Text Box 10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21551" name="Text Box 11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</a:t>
              </a:r>
            </a:p>
          </p:txBody>
        </p:sp>
      </p:grpSp>
      <p:grpSp>
        <p:nvGrpSpPr>
          <p:cNvPr id="21508" name="Group 12"/>
          <p:cNvGrpSpPr>
            <a:grpSpLocks/>
          </p:cNvGrpSpPr>
          <p:nvPr/>
        </p:nvGrpSpPr>
        <p:grpSpPr bwMode="auto">
          <a:xfrm>
            <a:off x="2590800" y="3276600"/>
            <a:ext cx="1620838" cy="2774950"/>
            <a:chOff x="4416" y="2160"/>
            <a:chExt cx="1021" cy="1748"/>
          </a:xfrm>
        </p:grpSpPr>
        <p:grpSp>
          <p:nvGrpSpPr>
            <p:cNvPr id="21531" name="Group 13"/>
            <p:cNvGrpSpPr>
              <a:grpSpLocks/>
            </p:cNvGrpSpPr>
            <p:nvPr/>
          </p:nvGrpSpPr>
          <p:grpSpPr bwMode="auto">
            <a:xfrm>
              <a:off x="4512" y="2640"/>
              <a:ext cx="480" cy="816"/>
              <a:chOff x="3456" y="1872"/>
              <a:chExt cx="480" cy="816"/>
            </a:xfrm>
          </p:grpSpPr>
          <p:sp>
            <p:nvSpPr>
              <p:cNvPr id="21542" name="Rectangle 14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21543" name="Line 15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44" name="Line 16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45" name="Line 17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46" name="Line 18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47" name="Line 19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1532" name="Line 20"/>
            <p:cNvSpPr>
              <a:spLocks noChangeShapeType="1"/>
            </p:cNvSpPr>
            <p:nvPr/>
          </p:nvSpPr>
          <p:spPr bwMode="auto">
            <a:xfrm flipV="1">
              <a:off x="4752" y="23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33" name="Text Box 21"/>
            <p:cNvSpPr txBox="1">
              <a:spLocks noChangeArrowheads="1"/>
            </p:cNvSpPr>
            <p:nvPr/>
          </p:nvSpPr>
          <p:spPr bwMode="auto">
            <a:xfrm>
              <a:off x="4704" y="2160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200"/>
                <a:t>X</a:t>
              </a:r>
            </a:p>
          </p:txBody>
        </p:sp>
        <p:sp>
          <p:nvSpPr>
            <p:cNvPr id="21534" name="Line 22"/>
            <p:cNvSpPr>
              <a:spLocks noChangeShapeType="1"/>
            </p:cNvSpPr>
            <p:nvPr/>
          </p:nvSpPr>
          <p:spPr bwMode="auto">
            <a:xfrm flipV="1">
              <a:off x="4656" y="23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35" name="Text Box 23"/>
            <p:cNvSpPr txBox="1">
              <a:spLocks noChangeArrowheads="1"/>
            </p:cNvSpPr>
            <p:nvPr/>
          </p:nvSpPr>
          <p:spPr bwMode="auto">
            <a:xfrm>
              <a:off x="4560" y="2160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200"/>
                <a:t>Y</a:t>
              </a:r>
            </a:p>
          </p:txBody>
        </p:sp>
        <p:sp>
          <p:nvSpPr>
            <p:cNvPr id="21536" name="Text Box 24"/>
            <p:cNvSpPr txBox="1">
              <a:spLocks noChangeArrowheads="1"/>
            </p:cNvSpPr>
            <p:nvPr/>
          </p:nvSpPr>
          <p:spPr bwMode="auto">
            <a:xfrm>
              <a:off x="4704" y="355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</a:t>
              </a:r>
            </a:p>
          </p:txBody>
        </p:sp>
        <p:sp>
          <p:nvSpPr>
            <p:cNvPr id="21537" name="Line 25"/>
            <p:cNvSpPr>
              <a:spLocks noChangeShapeType="1"/>
            </p:cNvSpPr>
            <p:nvPr/>
          </p:nvSpPr>
          <p:spPr bwMode="auto">
            <a:xfrm>
              <a:off x="4800" y="34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38" name="Line 26"/>
            <p:cNvSpPr>
              <a:spLocks noChangeShapeType="1"/>
            </p:cNvSpPr>
            <p:nvPr/>
          </p:nvSpPr>
          <p:spPr bwMode="auto">
            <a:xfrm flipH="1">
              <a:off x="4848" y="26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39" name="Text Box 27"/>
            <p:cNvSpPr txBox="1">
              <a:spLocks noChangeArrowheads="1"/>
            </p:cNvSpPr>
            <p:nvPr/>
          </p:nvSpPr>
          <p:spPr bwMode="auto">
            <a:xfrm>
              <a:off x="5136" y="2544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Cin</a:t>
              </a:r>
            </a:p>
          </p:txBody>
        </p:sp>
        <p:sp>
          <p:nvSpPr>
            <p:cNvPr id="21540" name="Text Box 28"/>
            <p:cNvSpPr txBox="1">
              <a:spLocks noChangeArrowheads="1"/>
            </p:cNvSpPr>
            <p:nvPr/>
          </p:nvSpPr>
          <p:spPr bwMode="auto">
            <a:xfrm>
              <a:off x="4416" y="3696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Cout</a:t>
              </a:r>
            </a:p>
          </p:txBody>
        </p:sp>
        <p:sp>
          <p:nvSpPr>
            <p:cNvPr id="21541" name="Line 29"/>
            <p:cNvSpPr>
              <a:spLocks noChangeShapeType="1"/>
            </p:cNvSpPr>
            <p:nvPr/>
          </p:nvSpPr>
          <p:spPr bwMode="auto">
            <a:xfrm>
              <a:off x="4656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1509" name="Rectangle 30"/>
          <p:cNvSpPr>
            <a:spLocks noChangeArrowheads="1"/>
          </p:cNvSpPr>
          <p:nvPr/>
        </p:nvSpPr>
        <p:spPr bwMode="auto">
          <a:xfrm>
            <a:off x="1219200" y="2362200"/>
            <a:ext cx="1524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                </a:t>
            </a:r>
          </a:p>
        </p:txBody>
      </p:sp>
      <p:sp>
        <p:nvSpPr>
          <p:cNvPr id="21510" name="Rectangle 31"/>
          <p:cNvSpPr>
            <a:spLocks noChangeArrowheads="1"/>
          </p:cNvSpPr>
          <p:nvPr/>
        </p:nvSpPr>
        <p:spPr bwMode="auto">
          <a:xfrm>
            <a:off x="1219200" y="2895600"/>
            <a:ext cx="1524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                 </a:t>
            </a:r>
          </a:p>
        </p:txBody>
      </p:sp>
      <p:sp>
        <p:nvSpPr>
          <p:cNvPr id="21511" name="Line 32"/>
          <p:cNvSpPr>
            <a:spLocks noChangeShapeType="1"/>
          </p:cNvSpPr>
          <p:nvPr/>
        </p:nvSpPr>
        <p:spPr bwMode="auto">
          <a:xfrm>
            <a:off x="1447800" y="213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12" name="Text Box 33"/>
          <p:cNvSpPr txBox="1">
            <a:spLocks noChangeArrowheads="1"/>
          </p:cNvSpPr>
          <p:nvPr/>
        </p:nvSpPr>
        <p:spPr bwMode="auto">
          <a:xfrm>
            <a:off x="1905000" y="1905000"/>
            <a:ext cx="547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shift</a:t>
            </a:r>
          </a:p>
        </p:txBody>
      </p:sp>
      <p:sp>
        <p:nvSpPr>
          <p:cNvPr id="21513" name="Rectangle 34"/>
          <p:cNvSpPr>
            <a:spLocks noChangeArrowheads="1"/>
          </p:cNvSpPr>
          <p:nvPr/>
        </p:nvSpPr>
        <p:spPr bwMode="auto">
          <a:xfrm>
            <a:off x="3733800" y="5638800"/>
            <a:ext cx="1524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1    0    0    1</a:t>
            </a:r>
          </a:p>
        </p:txBody>
      </p:sp>
      <p:sp>
        <p:nvSpPr>
          <p:cNvPr id="21514" name="Rectangle 35"/>
          <p:cNvSpPr>
            <a:spLocks noChangeArrowheads="1"/>
          </p:cNvSpPr>
          <p:nvPr/>
        </p:nvSpPr>
        <p:spPr bwMode="auto">
          <a:xfrm>
            <a:off x="3733800" y="60960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0</a:t>
            </a:r>
          </a:p>
        </p:txBody>
      </p:sp>
      <p:cxnSp>
        <p:nvCxnSpPr>
          <p:cNvPr id="21515" name="AutoShape 36"/>
          <p:cNvCxnSpPr>
            <a:cxnSpLocks noChangeShapeType="1"/>
            <a:stCxn id="21509" idx="3"/>
          </p:cNvCxnSpPr>
          <p:nvPr/>
        </p:nvCxnSpPr>
        <p:spPr bwMode="auto">
          <a:xfrm>
            <a:off x="2743200" y="2514600"/>
            <a:ext cx="457200" cy="685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6" name="AutoShape 37"/>
          <p:cNvCxnSpPr>
            <a:cxnSpLocks noChangeShapeType="1"/>
            <a:stCxn id="21510" idx="3"/>
            <a:endCxn id="21535" idx="0"/>
          </p:cNvCxnSpPr>
          <p:nvPr/>
        </p:nvCxnSpPr>
        <p:spPr bwMode="auto">
          <a:xfrm>
            <a:off x="2743200" y="3048000"/>
            <a:ext cx="223838" cy="2286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7" name="Line 38"/>
          <p:cNvSpPr>
            <a:spLocks noChangeShapeType="1"/>
          </p:cNvSpPr>
          <p:nvPr/>
        </p:nvSpPr>
        <p:spPr bwMode="auto">
          <a:xfrm>
            <a:off x="41148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18" name="Text Box 39"/>
          <p:cNvSpPr txBox="1">
            <a:spLocks noChangeArrowheads="1"/>
          </p:cNvSpPr>
          <p:nvPr/>
        </p:nvSpPr>
        <p:spPr bwMode="auto">
          <a:xfrm>
            <a:off x="4572000" y="5257800"/>
            <a:ext cx="547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shift</a:t>
            </a:r>
          </a:p>
        </p:txBody>
      </p:sp>
      <p:cxnSp>
        <p:nvCxnSpPr>
          <p:cNvPr id="21519" name="AutoShape 40"/>
          <p:cNvCxnSpPr>
            <a:cxnSpLocks noChangeShapeType="1"/>
            <a:stCxn id="21536" idx="3"/>
            <a:endCxn id="21513" idx="1"/>
          </p:cNvCxnSpPr>
          <p:nvPr/>
        </p:nvCxnSpPr>
        <p:spPr bwMode="auto">
          <a:xfrm>
            <a:off x="3344863" y="5654675"/>
            <a:ext cx="388937" cy="136525"/>
          </a:xfrm>
          <a:prstGeom prst="bentConnector3">
            <a:avLst>
              <a:gd name="adj1" fmla="val 4979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0" name="AutoShape 41"/>
          <p:cNvCxnSpPr>
            <a:cxnSpLocks noChangeShapeType="1"/>
            <a:stCxn id="21540" idx="2"/>
            <a:endCxn id="21514" idx="1"/>
          </p:cNvCxnSpPr>
          <p:nvPr/>
        </p:nvCxnSpPr>
        <p:spPr bwMode="auto">
          <a:xfrm rot="16200000" flipH="1">
            <a:off x="3209132" y="5723731"/>
            <a:ext cx="196850" cy="8524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1" name="Text Box 42"/>
          <p:cNvSpPr txBox="1">
            <a:spLocks noChangeArrowheads="1"/>
          </p:cNvSpPr>
          <p:nvPr/>
        </p:nvSpPr>
        <p:spPr bwMode="auto">
          <a:xfrm>
            <a:off x="4724400" y="2133600"/>
            <a:ext cx="2984500" cy="8350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for bit i=0 to n-1 {</a:t>
            </a:r>
          </a:p>
          <a:p>
            <a:pPr eaLnBrk="1" hangingPunct="1"/>
            <a:r>
              <a:rPr lang="en-US" altLang="zh-TW"/>
              <a:t>    {C[i+1], S[i]} = A[i]+B[i]+C[i]</a:t>
            </a:r>
          </a:p>
          <a:p>
            <a:pPr eaLnBrk="1" hangingPunct="1"/>
            <a:r>
              <a:rPr lang="en-US" altLang="zh-TW"/>
              <a:t>}</a:t>
            </a:r>
          </a:p>
        </p:txBody>
      </p:sp>
      <p:sp>
        <p:nvSpPr>
          <p:cNvPr id="21522" name="Text Box 45"/>
          <p:cNvSpPr txBox="1">
            <a:spLocks noChangeArrowheads="1"/>
          </p:cNvSpPr>
          <p:nvPr/>
        </p:nvSpPr>
        <p:spPr bwMode="auto">
          <a:xfrm>
            <a:off x="7620000" y="4648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1</a:t>
            </a:r>
          </a:p>
        </p:txBody>
      </p:sp>
      <p:cxnSp>
        <p:nvCxnSpPr>
          <p:cNvPr id="21523" name="AutoShape 46"/>
          <p:cNvCxnSpPr>
            <a:cxnSpLocks noChangeShapeType="1"/>
            <a:stCxn id="21514" idx="3"/>
            <a:endCxn id="21539" idx="3"/>
          </p:cNvCxnSpPr>
          <p:nvPr/>
        </p:nvCxnSpPr>
        <p:spPr bwMode="auto">
          <a:xfrm flipH="1" flipV="1">
            <a:off x="4211638" y="4054475"/>
            <a:ext cx="55562" cy="2193925"/>
          </a:xfrm>
          <a:prstGeom prst="bentConnector3">
            <a:avLst>
              <a:gd name="adj1" fmla="val -229143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4" name="Text Box 48"/>
          <p:cNvSpPr txBox="1">
            <a:spLocks noChangeArrowheads="1"/>
          </p:cNvSpPr>
          <p:nvPr/>
        </p:nvSpPr>
        <p:spPr bwMode="auto">
          <a:xfrm>
            <a:off x="7391400" y="4648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0</a:t>
            </a:r>
          </a:p>
        </p:txBody>
      </p:sp>
      <p:sp>
        <p:nvSpPr>
          <p:cNvPr id="21525" name="Text Box 49"/>
          <p:cNvSpPr txBox="1">
            <a:spLocks noChangeArrowheads="1"/>
          </p:cNvSpPr>
          <p:nvPr/>
        </p:nvSpPr>
        <p:spPr bwMode="auto">
          <a:xfrm>
            <a:off x="7162800" y="4648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0</a:t>
            </a:r>
          </a:p>
        </p:txBody>
      </p:sp>
      <p:sp>
        <p:nvSpPr>
          <p:cNvPr id="21526" name="Text Box 52"/>
          <p:cNvSpPr txBox="1">
            <a:spLocks noChangeArrowheads="1"/>
          </p:cNvSpPr>
          <p:nvPr/>
        </p:nvSpPr>
        <p:spPr bwMode="auto">
          <a:xfrm>
            <a:off x="6934200" y="4648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1</a:t>
            </a:r>
          </a:p>
        </p:txBody>
      </p:sp>
      <p:sp>
        <p:nvSpPr>
          <p:cNvPr id="21527" name="Text Box 53"/>
          <p:cNvSpPr txBox="1">
            <a:spLocks noChangeArrowheads="1"/>
          </p:cNvSpPr>
          <p:nvPr/>
        </p:nvSpPr>
        <p:spPr bwMode="auto">
          <a:xfrm>
            <a:off x="6553200" y="3276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1528" name="AutoShape 54"/>
          <p:cNvSpPr>
            <a:spLocks noChangeArrowheads="1"/>
          </p:cNvSpPr>
          <p:nvPr/>
        </p:nvSpPr>
        <p:spPr bwMode="auto">
          <a:xfrm>
            <a:off x="3657600" y="5181600"/>
            <a:ext cx="1981200" cy="1371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1529" name="Text Box 55"/>
          <p:cNvSpPr txBox="1">
            <a:spLocks noChangeArrowheads="1"/>
          </p:cNvSpPr>
          <p:nvPr/>
        </p:nvSpPr>
        <p:spPr bwMode="auto">
          <a:xfrm>
            <a:off x="5699125" y="5624513"/>
            <a:ext cx="1363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the final result</a:t>
            </a:r>
          </a:p>
        </p:txBody>
      </p:sp>
      <p:sp>
        <p:nvSpPr>
          <p:cNvPr id="21530" name="AutoShape 56"/>
          <p:cNvSpPr>
            <a:spLocks noChangeArrowheads="1"/>
          </p:cNvSpPr>
          <p:nvPr/>
        </p:nvSpPr>
        <p:spPr bwMode="auto">
          <a:xfrm>
            <a:off x="6781800" y="4648200"/>
            <a:ext cx="12192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Question &amp; Solution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868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Question: How to design an adder with chip area </a:t>
            </a:r>
            <a:r>
              <a:rPr lang="en-US" altLang="zh-TW" sz="2400" smtClean="0">
                <a:solidFill>
                  <a:schemeClr val="hlink"/>
                </a:solidFill>
              </a:rPr>
              <a:t>as small as possible</a:t>
            </a:r>
            <a:r>
              <a:rPr lang="en-US" altLang="zh-TW" sz="2400" smtClean="0"/>
              <a:t>?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Solution: use only </a:t>
            </a:r>
            <a:r>
              <a:rPr lang="en-US" altLang="zh-TW" sz="2400" smtClean="0">
                <a:solidFill>
                  <a:schemeClr val="hlink"/>
                </a:solidFill>
              </a:rPr>
              <a:t>one</a:t>
            </a:r>
            <a:r>
              <a:rPr lang="en-US" altLang="zh-TW" sz="2400" smtClean="0"/>
              <a:t> full-adder to do </a:t>
            </a:r>
            <a:r>
              <a:rPr lang="en-US" altLang="zh-TW" sz="2400" i="1" smtClean="0"/>
              <a:t>n</a:t>
            </a:r>
            <a:r>
              <a:rPr lang="en-US" altLang="zh-TW" sz="2400" smtClean="0"/>
              <a:t>-bit addition</a:t>
            </a:r>
          </a:p>
        </p:txBody>
      </p:sp>
      <p:grpSp>
        <p:nvGrpSpPr>
          <p:cNvPr id="4100" name="Group 9"/>
          <p:cNvGrpSpPr>
            <a:grpSpLocks/>
          </p:cNvGrpSpPr>
          <p:nvPr/>
        </p:nvGrpSpPr>
        <p:grpSpPr bwMode="auto">
          <a:xfrm>
            <a:off x="152400" y="3733800"/>
            <a:ext cx="2819400" cy="2743200"/>
            <a:chOff x="1248" y="2400"/>
            <a:chExt cx="1776" cy="1728"/>
          </a:xfrm>
        </p:grpSpPr>
        <p:sp>
          <p:nvSpPr>
            <p:cNvPr id="4193" name="Rectangle 4"/>
            <p:cNvSpPr>
              <a:spLocks noChangeArrowheads="1"/>
            </p:cNvSpPr>
            <p:nvPr/>
          </p:nvSpPr>
          <p:spPr bwMode="auto">
            <a:xfrm>
              <a:off x="1248" y="2400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ESL design</a:t>
              </a:r>
            </a:p>
            <a:p>
              <a:pPr algn="ctr" eaLnBrk="1" hangingPunct="1"/>
              <a:r>
                <a:rPr lang="en-US" altLang="zh-TW"/>
                <a:t>(Electronic System Level)</a:t>
              </a:r>
            </a:p>
          </p:txBody>
        </p:sp>
        <p:sp>
          <p:nvSpPr>
            <p:cNvPr id="4194" name="Rectangle 5"/>
            <p:cNvSpPr>
              <a:spLocks noChangeArrowheads="1"/>
            </p:cNvSpPr>
            <p:nvPr/>
          </p:nvSpPr>
          <p:spPr bwMode="auto">
            <a:xfrm>
              <a:off x="1248" y="2736"/>
              <a:ext cx="1776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RTL design</a:t>
              </a:r>
            </a:p>
            <a:p>
              <a:pPr algn="ctr" eaLnBrk="1" hangingPunct="1"/>
              <a:r>
                <a:rPr lang="en-US" altLang="zh-TW"/>
                <a:t>(Register Transfer Level)</a:t>
              </a:r>
            </a:p>
          </p:txBody>
        </p:sp>
        <p:sp>
          <p:nvSpPr>
            <p:cNvPr id="4195" name="Rectangle 6"/>
            <p:cNvSpPr>
              <a:spLocks noChangeArrowheads="1"/>
            </p:cNvSpPr>
            <p:nvPr/>
          </p:nvSpPr>
          <p:spPr bwMode="auto">
            <a:xfrm>
              <a:off x="1248" y="3072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gate-level design</a:t>
              </a:r>
            </a:p>
          </p:txBody>
        </p:sp>
        <p:sp>
          <p:nvSpPr>
            <p:cNvPr id="4196" name="Rectangle 7"/>
            <p:cNvSpPr>
              <a:spLocks noChangeArrowheads="1"/>
            </p:cNvSpPr>
            <p:nvPr/>
          </p:nvSpPr>
          <p:spPr bwMode="auto">
            <a:xfrm>
              <a:off x="1248" y="3408"/>
              <a:ext cx="177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circuit-level design</a:t>
              </a:r>
            </a:p>
            <a:p>
              <a:pPr algn="ctr" eaLnBrk="1" hangingPunct="1"/>
              <a:r>
                <a:rPr lang="en-US" altLang="zh-TW"/>
                <a:t>(transistor-level)</a:t>
              </a:r>
            </a:p>
          </p:txBody>
        </p:sp>
        <p:sp>
          <p:nvSpPr>
            <p:cNvPr id="4197" name="Rectangle 8"/>
            <p:cNvSpPr>
              <a:spLocks noChangeArrowheads="1"/>
            </p:cNvSpPr>
            <p:nvPr/>
          </p:nvSpPr>
          <p:spPr bwMode="auto">
            <a:xfrm>
              <a:off x="1248" y="3792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physical layout</a:t>
              </a:r>
            </a:p>
          </p:txBody>
        </p:sp>
      </p:grpSp>
      <p:grpSp>
        <p:nvGrpSpPr>
          <p:cNvPr id="4101" name="Group 285"/>
          <p:cNvGrpSpPr>
            <a:grpSpLocks/>
          </p:cNvGrpSpPr>
          <p:nvPr/>
        </p:nvGrpSpPr>
        <p:grpSpPr bwMode="auto">
          <a:xfrm>
            <a:off x="2935288" y="3810000"/>
            <a:ext cx="6208712" cy="2378075"/>
            <a:chOff x="1440" y="720"/>
            <a:chExt cx="3911" cy="1498"/>
          </a:xfrm>
        </p:grpSpPr>
        <p:grpSp>
          <p:nvGrpSpPr>
            <p:cNvPr id="4102" name="Group 185"/>
            <p:cNvGrpSpPr>
              <a:grpSpLocks/>
            </p:cNvGrpSpPr>
            <p:nvPr/>
          </p:nvGrpSpPr>
          <p:grpSpPr bwMode="auto">
            <a:xfrm>
              <a:off x="3185" y="2033"/>
              <a:ext cx="817" cy="59"/>
              <a:chOff x="3185" y="2033"/>
              <a:chExt cx="817" cy="59"/>
            </a:xfrm>
          </p:grpSpPr>
          <p:sp>
            <p:nvSpPr>
              <p:cNvPr id="4191" name="Line 183"/>
              <p:cNvSpPr>
                <a:spLocks noChangeShapeType="1"/>
              </p:cNvSpPr>
              <p:nvPr/>
            </p:nvSpPr>
            <p:spPr bwMode="auto">
              <a:xfrm>
                <a:off x="3185" y="2058"/>
                <a:ext cx="77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2" name="Freeform 184"/>
              <p:cNvSpPr>
                <a:spLocks/>
              </p:cNvSpPr>
              <p:nvPr/>
            </p:nvSpPr>
            <p:spPr bwMode="auto">
              <a:xfrm>
                <a:off x="3943" y="2033"/>
                <a:ext cx="59" cy="59"/>
              </a:xfrm>
              <a:custGeom>
                <a:avLst/>
                <a:gdLst>
                  <a:gd name="T0" fmla="*/ 0 w 59"/>
                  <a:gd name="T1" fmla="*/ 59 h 59"/>
                  <a:gd name="T2" fmla="*/ 59 w 59"/>
                  <a:gd name="T3" fmla="*/ 33 h 59"/>
                  <a:gd name="T4" fmla="*/ 0 w 59"/>
                  <a:gd name="T5" fmla="*/ 0 h 59"/>
                  <a:gd name="T6" fmla="*/ 0 w 59"/>
                  <a:gd name="T7" fmla="*/ 59 h 5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9" h="59">
                    <a:moveTo>
                      <a:pt x="0" y="59"/>
                    </a:moveTo>
                    <a:lnTo>
                      <a:pt x="59" y="33"/>
                    </a:lnTo>
                    <a:lnTo>
                      <a:pt x="0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103" name="Rectangle 186"/>
            <p:cNvSpPr>
              <a:spLocks noChangeArrowheads="1"/>
            </p:cNvSpPr>
            <p:nvPr/>
          </p:nvSpPr>
          <p:spPr bwMode="auto">
            <a:xfrm>
              <a:off x="2721" y="1191"/>
              <a:ext cx="27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104" name="Rectangle 187"/>
            <p:cNvSpPr>
              <a:spLocks noChangeArrowheads="1"/>
            </p:cNvSpPr>
            <p:nvPr/>
          </p:nvSpPr>
          <p:spPr bwMode="auto">
            <a:xfrm>
              <a:off x="2805" y="1241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700" i="1">
                  <a:solidFill>
                    <a:srgbClr val="000000"/>
                  </a:solidFill>
                  <a:latin typeface="Arial" panose="020B0604020202020204" pitchFamily="34" charset="0"/>
                </a:rPr>
                <a:t>x</a:t>
              </a:r>
              <a:endParaRPr lang="en-US" altLang="zh-TW"/>
            </a:p>
          </p:txBody>
        </p:sp>
        <p:sp>
          <p:nvSpPr>
            <p:cNvPr id="4105" name="Rectangle 188"/>
            <p:cNvSpPr>
              <a:spLocks noChangeArrowheads="1"/>
            </p:cNvSpPr>
            <p:nvPr/>
          </p:nvSpPr>
          <p:spPr bwMode="auto">
            <a:xfrm>
              <a:off x="2873" y="1241"/>
              <a:ext cx="3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700" i="1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/>
            </a:p>
          </p:txBody>
        </p:sp>
        <p:sp>
          <p:nvSpPr>
            <p:cNvPr id="4106" name="Rectangle 189"/>
            <p:cNvSpPr>
              <a:spLocks noChangeArrowheads="1"/>
            </p:cNvSpPr>
            <p:nvPr/>
          </p:nvSpPr>
          <p:spPr bwMode="auto">
            <a:xfrm>
              <a:off x="2915" y="1932"/>
              <a:ext cx="27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107" name="Rectangle 190"/>
            <p:cNvSpPr>
              <a:spLocks noChangeArrowheads="1"/>
            </p:cNvSpPr>
            <p:nvPr/>
          </p:nvSpPr>
          <p:spPr bwMode="auto">
            <a:xfrm>
              <a:off x="2999" y="1973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700" i="1">
                  <a:solidFill>
                    <a:srgbClr val="000000"/>
                  </a:solidFill>
                  <a:latin typeface="Arial" panose="020B0604020202020204" pitchFamily="34" charset="0"/>
                </a:rPr>
                <a:t>s</a:t>
              </a:r>
              <a:endParaRPr lang="en-US" altLang="zh-TW"/>
            </a:p>
          </p:txBody>
        </p:sp>
        <p:sp>
          <p:nvSpPr>
            <p:cNvPr id="4108" name="Rectangle 191"/>
            <p:cNvSpPr>
              <a:spLocks noChangeArrowheads="1"/>
            </p:cNvSpPr>
            <p:nvPr/>
          </p:nvSpPr>
          <p:spPr bwMode="auto">
            <a:xfrm>
              <a:off x="3067" y="1973"/>
              <a:ext cx="3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700" i="1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/>
            </a:p>
          </p:txBody>
        </p:sp>
        <p:sp>
          <p:nvSpPr>
            <p:cNvPr id="4109" name="Rectangle 192"/>
            <p:cNvSpPr>
              <a:spLocks noChangeArrowheads="1"/>
            </p:cNvSpPr>
            <p:nvPr/>
          </p:nvSpPr>
          <p:spPr bwMode="auto">
            <a:xfrm>
              <a:off x="3387" y="1191"/>
              <a:ext cx="27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110" name="Rectangle 193"/>
            <p:cNvSpPr>
              <a:spLocks noChangeArrowheads="1"/>
            </p:cNvSpPr>
            <p:nvPr/>
          </p:nvSpPr>
          <p:spPr bwMode="auto">
            <a:xfrm>
              <a:off x="3471" y="1241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700" i="1">
                  <a:solidFill>
                    <a:srgbClr val="000000"/>
                  </a:solidFill>
                  <a:latin typeface="Arial" panose="020B0604020202020204" pitchFamily="34" charset="0"/>
                </a:rPr>
                <a:t>y</a:t>
              </a:r>
              <a:endParaRPr lang="en-US" altLang="zh-TW"/>
            </a:p>
          </p:txBody>
        </p:sp>
        <p:sp>
          <p:nvSpPr>
            <p:cNvPr id="4111" name="Rectangle 194"/>
            <p:cNvSpPr>
              <a:spLocks noChangeArrowheads="1"/>
            </p:cNvSpPr>
            <p:nvPr/>
          </p:nvSpPr>
          <p:spPr bwMode="auto">
            <a:xfrm>
              <a:off x="3539" y="1241"/>
              <a:ext cx="3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700" i="1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/>
            </a:p>
          </p:txBody>
        </p:sp>
        <p:sp>
          <p:nvSpPr>
            <p:cNvPr id="4112" name="Rectangle 195"/>
            <p:cNvSpPr>
              <a:spLocks noChangeArrowheads="1"/>
            </p:cNvSpPr>
            <p:nvPr/>
          </p:nvSpPr>
          <p:spPr bwMode="auto">
            <a:xfrm>
              <a:off x="2519" y="1460"/>
              <a:ext cx="27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113" name="Rectangle 196"/>
            <p:cNvSpPr>
              <a:spLocks noChangeArrowheads="1"/>
            </p:cNvSpPr>
            <p:nvPr/>
          </p:nvSpPr>
          <p:spPr bwMode="auto">
            <a:xfrm>
              <a:off x="2603" y="1511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700" i="1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endParaRPr lang="en-US" altLang="zh-TW"/>
            </a:p>
          </p:txBody>
        </p:sp>
        <p:sp>
          <p:nvSpPr>
            <p:cNvPr id="4114" name="Rectangle 197"/>
            <p:cNvSpPr>
              <a:spLocks noChangeArrowheads="1"/>
            </p:cNvSpPr>
            <p:nvPr/>
          </p:nvSpPr>
          <p:spPr bwMode="auto">
            <a:xfrm>
              <a:off x="2671" y="1511"/>
              <a:ext cx="3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700" i="1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/>
            </a:p>
          </p:txBody>
        </p:sp>
        <p:grpSp>
          <p:nvGrpSpPr>
            <p:cNvPr id="4115" name="Group 200"/>
            <p:cNvGrpSpPr>
              <a:grpSpLocks/>
            </p:cNvGrpSpPr>
            <p:nvPr/>
          </p:nvGrpSpPr>
          <p:grpSpPr bwMode="auto">
            <a:xfrm>
              <a:off x="3463" y="1705"/>
              <a:ext cx="261" cy="58"/>
              <a:chOff x="3463" y="1705"/>
              <a:chExt cx="261" cy="58"/>
            </a:xfrm>
          </p:grpSpPr>
          <p:sp>
            <p:nvSpPr>
              <p:cNvPr id="4189" name="Line 198"/>
              <p:cNvSpPr>
                <a:spLocks noChangeShapeType="1"/>
              </p:cNvSpPr>
              <p:nvPr/>
            </p:nvSpPr>
            <p:spPr bwMode="auto">
              <a:xfrm flipH="1">
                <a:off x="3488" y="1730"/>
                <a:ext cx="23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0" name="Freeform 199"/>
              <p:cNvSpPr>
                <a:spLocks/>
              </p:cNvSpPr>
              <p:nvPr/>
            </p:nvSpPr>
            <p:spPr bwMode="auto">
              <a:xfrm>
                <a:off x="3463" y="1705"/>
                <a:ext cx="50" cy="58"/>
              </a:xfrm>
              <a:custGeom>
                <a:avLst/>
                <a:gdLst>
                  <a:gd name="T0" fmla="*/ 50 w 50"/>
                  <a:gd name="T1" fmla="*/ 0 h 58"/>
                  <a:gd name="T2" fmla="*/ 0 w 50"/>
                  <a:gd name="T3" fmla="*/ 25 h 58"/>
                  <a:gd name="T4" fmla="*/ 50 w 50"/>
                  <a:gd name="T5" fmla="*/ 58 h 58"/>
                  <a:gd name="T6" fmla="*/ 50 w 50"/>
                  <a:gd name="T7" fmla="*/ 0 h 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" h="58">
                    <a:moveTo>
                      <a:pt x="50" y="0"/>
                    </a:moveTo>
                    <a:lnTo>
                      <a:pt x="0" y="25"/>
                    </a:lnTo>
                    <a:lnTo>
                      <a:pt x="50" y="58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116" name="Rectangle 201"/>
            <p:cNvSpPr>
              <a:spLocks noChangeArrowheads="1"/>
            </p:cNvSpPr>
            <p:nvPr/>
          </p:nvSpPr>
          <p:spPr bwMode="auto">
            <a:xfrm>
              <a:off x="3454" y="1452"/>
              <a:ext cx="2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117" name="Rectangle 202"/>
            <p:cNvSpPr>
              <a:spLocks noChangeArrowheads="1"/>
            </p:cNvSpPr>
            <p:nvPr/>
          </p:nvSpPr>
          <p:spPr bwMode="auto">
            <a:xfrm>
              <a:off x="3539" y="1502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700" i="1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endParaRPr lang="en-US" altLang="zh-TW"/>
            </a:p>
          </p:txBody>
        </p:sp>
        <p:sp>
          <p:nvSpPr>
            <p:cNvPr id="4118" name="Rectangle 203"/>
            <p:cNvSpPr>
              <a:spLocks noChangeArrowheads="1"/>
            </p:cNvSpPr>
            <p:nvPr/>
          </p:nvSpPr>
          <p:spPr bwMode="auto">
            <a:xfrm>
              <a:off x="3606" y="1502"/>
              <a:ext cx="3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700" i="1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/>
            </a:p>
          </p:txBody>
        </p:sp>
        <p:sp>
          <p:nvSpPr>
            <p:cNvPr id="4119" name="Rectangle 204"/>
            <p:cNvSpPr>
              <a:spLocks noChangeArrowheads="1"/>
            </p:cNvSpPr>
            <p:nvPr/>
          </p:nvSpPr>
          <p:spPr bwMode="auto">
            <a:xfrm>
              <a:off x="2780" y="1267"/>
              <a:ext cx="21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120" name="Rectangle 205"/>
            <p:cNvSpPr>
              <a:spLocks noChangeArrowheads="1"/>
            </p:cNvSpPr>
            <p:nvPr/>
          </p:nvSpPr>
          <p:spPr bwMode="auto">
            <a:xfrm>
              <a:off x="2864" y="1309"/>
              <a:ext cx="2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300" i="1">
                  <a:solidFill>
                    <a:srgbClr val="000000"/>
                  </a:solidFill>
                  <a:latin typeface="Arial" panose="020B0604020202020204" pitchFamily="34" charset="0"/>
                </a:rPr>
                <a:t>i</a:t>
              </a:r>
              <a:endParaRPr lang="en-US" altLang="zh-TW"/>
            </a:p>
          </p:txBody>
        </p:sp>
        <p:sp>
          <p:nvSpPr>
            <p:cNvPr id="4121" name="Rectangle 206"/>
            <p:cNvSpPr>
              <a:spLocks noChangeArrowheads="1"/>
            </p:cNvSpPr>
            <p:nvPr/>
          </p:nvSpPr>
          <p:spPr bwMode="auto">
            <a:xfrm>
              <a:off x="2890" y="1309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300" i="1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/>
            </a:p>
          </p:txBody>
        </p:sp>
        <p:sp>
          <p:nvSpPr>
            <p:cNvPr id="4122" name="Rectangle 207"/>
            <p:cNvSpPr>
              <a:spLocks noChangeArrowheads="1"/>
            </p:cNvSpPr>
            <p:nvPr/>
          </p:nvSpPr>
          <p:spPr bwMode="auto">
            <a:xfrm>
              <a:off x="3454" y="1259"/>
              <a:ext cx="21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123" name="Rectangle 208"/>
            <p:cNvSpPr>
              <a:spLocks noChangeArrowheads="1"/>
            </p:cNvSpPr>
            <p:nvPr/>
          </p:nvSpPr>
          <p:spPr bwMode="auto">
            <a:xfrm>
              <a:off x="3539" y="1292"/>
              <a:ext cx="2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300" i="1">
                  <a:solidFill>
                    <a:srgbClr val="000000"/>
                  </a:solidFill>
                  <a:latin typeface="Arial" panose="020B0604020202020204" pitchFamily="34" charset="0"/>
                </a:rPr>
                <a:t>i</a:t>
              </a:r>
              <a:endParaRPr lang="en-US" altLang="zh-TW"/>
            </a:p>
          </p:txBody>
        </p:sp>
        <p:sp>
          <p:nvSpPr>
            <p:cNvPr id="4124" name="Rectangle 209"/>
            <p:cNvSpPr>
              <a:spLocks noChangeArrowheads="1"/>
            </p:cNvSpPr>
            <p:nvPr/>
          </p:nvSpPr>
          <p:spPr bwMode="auto">
            <a:xfrm>
              <a:off x="3564" y="1292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300" i="1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/>
            </a:p>
          </p:txBody>
        </p:sp>
        <p:sp>
          <p:nvSpPr>
            <p:cNvPr id="4125" name="Rectangle 210"/>
            <p:cNvSpPr>
              <a:spLocks noChangeArrowheads="1"/>
            </p:cNvSpPr>
            <p:nvPr/>
          </p:nvSpPr>
          <p:spPr bwMode="auto">
            <a:xfrm>
              <a:off x="2982" y="2007"/>
              <a:ext cx="21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126" name="Rectangle 211"/>
            <p:cNvSpPr>
              <a:spLocks noChangeArrowheads="1"/>
            </p:cNvSpPr>
            <p:nvPr/>
          </p:nvSpPr>
          <p:spPr bwMode="auto">
            <a:xfrm>
              <a:off x="3067" y="2041"/>
              <a:ext cx="2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300" i="1">
                  <a:solidFill>
                    <a:srgbClr val="000000"/>
                  </a:solidFill>
                  <a:latin typeface="Arial" panose="020B0604020202020204" pitchFamily="34" charset="0"/>
                </a:rPr>
                <a:t>i</a:t>
              </a:r>
              <a:endParaRPr lang="en-US" altLang="zh-TW"/>
            </a:p>
          </p:txBody>
        </p:sp>
        <p:sp>
          <p:nvSpPr>
            <p:cNvPr id="4127" name="Rectangle 212"/>
            <p:cNvSpPr>
              <a:spLocks noChangeArrowheads="1"/>
            </p:cNvSpPr>
            <p:nvPr/>
          </p:nvSpPr>
          <p:spPr bwMode="auto">
            <a:xfrm>
              <a:off x="3092" y="2041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300" i="1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/>
            </a:p>
          </p:txBody>
        </p:sp>
        <p:sp>
          <p:nvSpPr>
            <p:cNvPr id="4128" name="Rectangle 213"/>
            <p:cNvSpPr>
              <a:spLocks noChangeArrowheads="1"/>
            </p:cNvSpPr>
            <p:nvPr/>
          </p:nvSpPr>
          <p:spPr bwMode="auto">
            <a:xfrm>
              <a:off x="3522" y="1519"/>
              <a:ext cx="21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129" name="Rectangle 214"/>
            <p:cNvSpPr>
              <a:spLocks noChangeArrowheads="1"/>
            </p:cNvSpPr>
            <p:nvPr/>
          </p:nvSpPr>
          <p:spPr bwMode="auto">
            <a:xfrm>
              <a:off x="3606" y="1561"/>
              <a:ext cx="2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300" i="1">
                  <a:solidFill>
                    <a:srgbClr val="000000"/>
                  </a:solidFill>
                  <a:latin typeface="Arial" panose="020B0604020202020204" pitchFamily="34" charset="0"/>
                </a:rPr>
                <a:t>i</a:t>
              </a:r>
              <a:endParaRPr lang="en-US" altLang="zh-TW"/>
            </a:p>
          </p:txBody>
        </p:sp>
        <p:sp>
          <p:nvSpPr>
            <p:cNvPr id="4130" name="Rectangle 215"/>
            <p:cNvSpPr>
              <a:spLocks noChangeArrowheads="1"/>
            </p:cNvSpPr>
            <p:nvPr/>
          </p:nvSpPr>
          <p:spPr bwMode="auto">
            <a:xfrm>
              <a:off x="3631" y="1561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300" i="1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/>
            </a:p>
          </p:txBody>
        </p:sp>
        <p:sp>
          <p:nvSpPr>
            <p:cNvPr id="4131" name="Rectangle 216"/>
            <p:cNvSpPr>
              <a:spLocks noChangeArrowheads="1"/>
            </p:cNvSpPr>
            <p:nvPr/>
          </p:nvSpPr>
          <p:spPr bwMode="auto">
            <a:xfrm>
              <a:off x="2586" y="1528"/>
              <a:ext cx="33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132" name="Rectangle 217"/>
            <p:cNvSpPr>
              <a:spLocks noChangeArrowheads="1"/>
            </p:cNvSpPr>
            <p:nvPr/>
          </p:nvSpPr>
          <p:spPr bwMode="auto">
            <a:xfrm>
              <a:off x="2671" y="1561"/>
              <a:ext cx="2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300" i="1">
                  <a:solidFill>
                    <a:srgbClr val="000000"/>
                  </a:solidFill>
                  <a:latin typeface="Arial" panose="020B0604020202020204" pitchFamily="34" charset="0"/>
                </a:rPr>
                <a:t>i</a:t>
              </a:r>
              <a:endParaRPr lang="en-US" altLang="zh-TW"/>
            </a:p>
          </p:txBody>
        </p:sp>
        <p:sp>
          <p:nvSpPr>
            <p:cNvPr id="4133" name="Rectangle 218"/>
            <p:cNvSpPr>
              <a:spLocks noChangeArrowheads="1"/>
            </p:cNvSpPr>
            <p:nvPr/>
          </p:nvSpPr>
          <p:spPr bwMode="auto">
            <a:xfrm>
              <a:off x="2696" y="1561"/>
              <a:ext cx="11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+1</a:t>
              </a:r>
              <a:endParaRPr lang="en-US" altLang="zh-TW"/>
            </a:p>
          </p:txBody>
        </p:sp>
        <p:sp>
          <p:nvSpPr>
            <p:cNvPr id="4134" name="Rectangle 219"/>
            <p:cNvSpPr>
              <a:spLocks noChangeArrowheads="1"/>
            </p:cNvSpPr>
            <p:nvPr/>
          </p:nvSpPr>
          <p:spPr bwMode="auto">
            <a:xfrm>
              <a:off x="2805" y="1561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/>
            </a:p>
          </p:txBody>
        </p:sp>
        <p:sp>
          <p:nvSpPr>
            <p:cNvPr id="4135" name="Rectangle 220"/>
            <p:cNvSpPr>
              <a:spLocks noChangeArrowheads="1"/>
            </p:cNvSpPr>
            <p:nvPr/>
          </p:nvSpPr>
          <p:spPr bwMode="auto">
            <a:xfrm>
              <a:off x="2915" y="1528"/>
              <a:ext cx="548" cy="4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136" name="Rectangle 221"/>
            <p:cNvSpPr>
              <a:spLocks noChangeArrowheads="1"/>
            </p:cNvSpPr>
            <p:nvPr/>
          </p:nvSpPr>
          <p:spPr bwMode="auto">
            <a:xfrm>
              <a:off x="3117" y="1654"/>
              <a:ext cx="17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700">
                  <a:solidFill>
                    <a:srgbClr val="000000"/>
                  </a:solidFill>
                  <a:latin typeface="Arial" panose="020B0604020202020204" pitchFamily="34" charset="0"/>
                </a:rPr>
                <a:t>FA</a:t>
              </a:r>
              <a:endParaRPr lang="en-US" altLang="zh-TW"/>
            </a:p>
          </p:txBody>
        </p:sp>
        <p:sp>
          <p:nvSpPr>
            <p:cNvPr id="4137" name="Rectangle 222"/>
            <p:cNvSpPr>
              <a:spLocks noChangeArrowheads="1"/>
            </p:cNvSpPr>
            <p:nvPr/>
          </p:nvSpPr>
          <p:spPr bwMode="auto">
            <a:xfrm>
              <a:off x="3286" y="1654"/>
              <a:ext cx="3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7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/>
            </a:p>
          </p:txBody>
        </p:sp>
        <p:grpSp>
          <p:nvGrpSpPr>
            <p:cNvPr id="4138" name="Group 225"/>
            <p:cNvGrpSpPr>
              <a:grpSpLocks/>
            </p:cNvGrpSpPr>
            <p:nvPr/>
          </p:nvGrpSpPr>
          <p:grpSpPr bwMode="auto">
            <a:xfrm>
              <a:off x="3362" y="855"/>
              <a:ext cx="59" cy="673"/>
              <a:chOff x="3362" y="855"/>
              <a:chExt cx="59" cy="673"/>
            </a:xfrm>
          </p:grpSpPr>
          <p:sp>
            <p:nvSpPr>
              <p:cNvPr id="4187" name="Line 223"/>
              <p:cNvSpPr>
                <a:spLocks noChangeShapeType="1"/>
              </p:cNvSpPr>
              <p:nvPr/>
            </p:nvSpPr>
            <p:spPr bwMode="auto">
              <a:xfrm>
                <a:off x="3387" y="855"/>
                <a:ext cx="0" cy="63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8" name="Freeform 224"/>
              <p:cNvSpPr>
                <a:spLocks/>
              </p:cNvSpPr>
              <p:nvPr/>
            </p:nvSpPr>
            <p:spPr bwMode="auto">
              <a:xfrm>
                <a:off x="3362" y="1477"/>
                <a:ext cx="59" cy="51"/>
              </a:xfrm>
              <a:custGeom>
                <a:avLst/>
                <a:gdLst>
                  <a:gd name="T0" fmla="*/ 0 w 59"/>
                  <a:gd name="T1" fmla="*/ 0 h 51"/>
                  <a:gd name="T2" fmla="*/ 33 w 59"/>
                  <a:gd name="T3" fmla="*/ 51 h 51"/>
                  <a:gd name="T4" fmla="*/ 59 w 59"/>
                  <a:gd name="T5" fmla="*/ 0 h 51"/>
                  <a:gd name="T6" fmla="*/ 0 w 59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9" h="51">
                    <a:moveTo>
                      <a:pt x="0" y="0"/>
                    </a:moveTo>
                    <a:lnTo>
                      <a:pt x="33" y="51"/>
                    </a:lnTo>
                    <a:lnTo>
                      <a:pt x="5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139" name="Group 228"/>
            <p:cNvGrpSpPr>
              <a:grpSpLocks/>
            </p:cNvGrpSpPr>
            <p:nvPr/>
          </p:nvGrpSpPr>
          <p:grpSpPr bwMode="auto">
            <a:xfrm>
              <a:off x="2957" y="1124"/>
              <a:ext cx="59" cy="404"/>
              <a:chOff x="2957" y="1124"/>
              <a:chExt cx="59" cy="404"/>
            </a:xfrm>
          </p:grpSpPr>
          <p:sp>
            <p:nvSpPr>
              <p:cNvPr id="4185" name="Line 226"/>
              <p:cNvSpPr>
                <a:spLocks noChangeShapeType="1"/>
              </p:cNvSpPr>
              <p:nvPr/>
            </p:nvSpPr>
            <p:spPr bwMode="auto">
              <a:xfrm>
                <a:off x="2982" y="1124"/>
                <a:ext cx="0" cy="3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6" name="Freeform 227"/>
              <p:cNvSpPr>
                <a:spLocks/>
              </p:cNvSpPr>
              <p:nvPr/>
            </p:nvSpPr>
            <p:spPr bwMode="auto">
              <a:xfrm>
                <a:off x="2957" y="1477"/>
                <a:ext cx="59" cy="51"/>
              </a:xfrm>
              <a:custGeom>
                <a:avLst/>
                <a:gdLst>
                  <a:gd name="T0" fmla="*/ 0 w 59"/>
                  <a:gd name="T1" fmla="*/ 0 h 51"/>
                  <a:gd name="T2" fmla="*/ 34 w 59"/>
                  <a:gd name="T3" fmla="*/ 51 h 51"/>
                  <a:gd name="T4" fmla="*/ 59 w 59"/>
                  <a:gd name="T5" fmla="*/ 0 h 51"/>
                  <a:gd name="T6" fmla="*/ 0 w 59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9" h="51">
                    <a:moveTo>
                      <a:pt x="0" y="0"/>
                    </a:moveTo>
                    <a:lnTo>
                      <a:pt x="34" y="51"/>
                    </a:lnTo>
                    <a:lnTo>
                      <a:pt x="5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140" name="Rectangle 229"/>
            <p:cNvSpPr>
              <a:spLocks noChangeArrowheads="1"/>
            </p:cNvSpPr>
            <p:nvPr/>
          </p:nvSpPr>
          <p:spPr bwMode="auto">
            <a:xfrm>
              <a:off x="3994" y="1999"/>
              <a:ext cx="1087" cy="13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141" name="Rectangle 230"/>
            <p:cNvSpPr>
              <a:spLocks noChangeArrowheads="1"/>
            </p:cNvSpPr>
            <p:nvPr/>
          </p:nvSpPr>
          <p:spPr bwMode="auto">
            <a:xfrm>
              <a:off x="1642" y="1057"/>
              <a:ext cx="1088" cy="14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142" name="Line 231"/>
            <p:cNvSpPr>
              <a:spLocks noChangeShapeType="1"/>
            </p:cNvSpPr>
            <p:nvPr/>
          </p:nvSpPr>
          <p:spPr bwMode="auto">
            <a:xfrm flipV="1">
              <a:off x="3185" y="1932"/>
              <a:ext cx="0" cy="1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43" name="Rectangle 232"/>
            <p:cNvSpPr>
              <a:spLocks noChangeArrowheads="1"/>
            </p:cNvSpPr>
            <p:nvPr/>
          </p:nvSpPr>
          <p:spPr bwMode="auto">
            <a:xfrm>
              <a:off x="1642" y="787"/>
              <a:ext cx="1088" cy="14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144" name="Rectangle 233"/>
            <p:cNvSpPr>
              <a:spLocks noChangeArrowheads="1"/>
            </p:cNvSpPr>
            <p:nvPr/>
          </p:nvSpPr>
          <p:spPr bwMode="auto">
            <a:xfrm>
              <a:off x="2047" y="1595"/>
              <a:ext cx="345" cy="27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grpSp>
          <p:nvGrpSpPr>
            <p:cNvPr id="4145" name="Group 236"/>
            <p:cNvGrpSpPr>
              <a:grpSpLocks/>
            </p:cNvGrpSpPr>
            <p:nvPr/>
          </p:nvGrpSpPr>
          <p:grpSpPr bwMode="auto">
            <a:xfrm>
              <a:off x="2384" y="1705"/>
              <a:ext cx="531" cy="58"/>
              <a:chOff x="2384" y="1705"/>
              <a:chExt cx="531" cy="58"/>
            </a:xfrm>
          </p:grpSpPr>
          <p:sp>
            <p:nvSpPr>
              <p:cNvPr id="4183" name="Line 234"/>
              <p:cNvSpPr>
                <a:spLocks noChangeShapeType="1"/>
              </p:cNvSpPr>
              <p:nvPr/>
            </p:nvSpPr>
            <p:spPr bwMode="auto">
              <a:xfrm flipH="1">
                <a:off x="2418" y="1730"/>
                <a:ext cx="49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4" name="Freeform 235"/>
              <p:cNvSpPr>
                <a:spLocks/>
              </p:cNvSpPr>
              <p:nvPr/>
            </p:nvSpPr>
            <p:spPr bwMode="auto">
              <a:xfrm>
                <a:off x="2384" y="1705"/>
                <a:ext cx="59" cy="58"/>
              </a:xfrm>
              <a:custGeom>
                <a:avLst/>
                <a:gdLst>
                  <a:gd name="T0" fmla="*/ 59 w 59"/>
                  <a:gd name="T1" fmla="*/ 0 h 58"/>
                  <a:gd name="T2" fmla="*/ 0 w 59"/>
                  <a:gd name="T3" fmla="*/ 25 h 58"/>
                  <a:gd name="T4" fmla="*/ 59 w 59"/>
                  <a:gd name="T5" fmla="*/ 58 h 58"/>
                  <a:gd name="T6" fmla="*/ 59 w 59"/>
                  <a:gd name="T7" fmla="*/ 0 h 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9" h="58">
                    <a:moveTo>
                      <a:pt x="59" y="0"/>
                    </a:moveTo>
                    <a:lnTo>
                      <a:pt x="0" y="25"/>
                    </a:lnTo>
                    <a:lnTo>
                      <a:pt x="59" y="58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146" name="Rectangle 237"/>
            <p:cNvSpPr>
              <a:spLocks noChangeArrowheads="1"/>
            </p:cNvSpPr>
            <p:nvPr/>
          </p:nvSpPr>
          <p:spPr bwMode="auto">
            <a:xfrm>
              <a:off x="1979" y="1595"/>
              <a:ext cx="481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147" name="Rectangle 238"/>
            <p:cNvSpPr>
              <a:spLocks noChangeArrowheads="1"/>
            </p:cNvSpPr>
            <p:nvPr/>
          </p:nvSpPr>
          <p:spPr bwMode="auto">
            <a:xfrm>
              <a:off x="2114" y="1628"/>
              <a:ext cx="23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200">
                  <a:solidFill>
                    <a:srgbClr val="000000"/>
                  </a:solidFill>
                  <a:latin typeface="Arial" panose="020B0604020202020204" pitchFamily="34" charset="0"/>
                </a:rPr>
                <a:t>Carry</a:t>
              </a:r>
              <a:endParaRPr lang="en-US" altLang="zh-TW"/>
            </a:p>
          </p:txBody>
        </p:sp>
        <p:sp>
          <p:nvSpPr>
            <p:cNvPr id="4148" name="Rectangle 239"/>
            <p:cNvSpPr>
              <a:spLocks noChangeArrowheads="1"/>
            </p:cNvSpPr>
            <p:nvPr/>
          </p:nvSpPr>
          <p:spPr bwMode="auto">
            <a:xfrm>
              <a:off x="2333" y="1628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2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/>
            </a:p>
          </p:txBody>
        </p:sp>
        <p:sp>
          <p:nvSpPr>
            <p:cNvPr id="4149" name="Rectangle 240"/>
            <p:cNvSpPr>
              <a:spLocks noChangeArrowheads="1"/>
            </p:cNvSpPr>
            <p:nvPr/>
          </p:nvSpPr>
          <p:spPr bwMode="auto">
            <a:xfrm>
              <a:off x="2173" y="1729"/>
              <a:ext cx="1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200">
                  <a:solidFill>
                    <a:srgbClr val="000000"/>
                  </a:solidFill>
                  <a:latin typeface="Arial" panose="020B0604020202020204" pitchFamily="34" charset="0"/>
                </a:rPr>
                <a:t>FF</a:t>
              </a:r>
              <a:endParaRPr lang="en-US" altLang="zh-TW"/>
            </a:p>
          </p:txBody>
        </p:sp>
        <p:sp>
          <p:nvSpPr>
            <p:cNvPr id="4150" name="Rectangle 241"/>
            <p:cNvSpPr>
              <a:spLocks noChangeArrowheads="1"/>
            </p:cNvSpPr>
            <p:nvPr/>
          </p:nvSpPr>
          <p:spPr bwMode="auto">
            <a:xfrm>
              <a:off x="2283" y="1729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2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/>
            </a:p>
          </p:txBody>
        </p:sp>
        <p:sp>
          <p:nvSpPr>
            <p:cNvPr id="4151" name="Line 242"/>
            <p:cNvSpPr>
              <a:spLocks noChangeShapeType="1"/>
            </p:cNvSpPr>
            <p:nvPr/>
          </p:nvSpPr>
          <p:spPr bwMode="auto">
            <a:xfrm flipH="1">
              <a:off x="1845" y="1730"/>
              <a:ext cx="20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52" name="Line 243"/>
            <p:cNvSpPr>
              <a:spLocks noChangeShapeType="1"/>
            </p:cNvSpPr>
            <p:nvPr/>
          </p:nvSpPr>
          <p:spPr bwMode="auto">
            <a:xfrm>
              <a:off x="1845" y="1730"/>
              <a:ext cx="0" cy="4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53" name="Line 245"/>
            <p:cNvSpPr>
              <a:spLocks noChangeShapeType="1"/>
            </p:cNvSpPr>
            <p:nvPr/>
          </p:nvSpPr>
          <p:spPr bwMode="auto">
            <a:xfrm flipV="1">
              <a:off x="3724" y="1730"/>
              <a:ext cx="0" cy="4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54" name="Line 246"/>
            <p:cNvSpPr>
              <a:spLocks noChangeShapeType="1"/>
            </p:cNvSpPr>
            <p:nvPr/>
          </p:nvSpPr>
          <p:spPr bwMode="auto">
            <a:xfrm>
              <a:off x="2721" y="1124"/>
              <a:ext cx="2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55" name="Line 247"/>
            <p:cNvSpPr>
              <a:spLocks noChangeShapeType="1"/>
            </p:cNvSpPr>
            <p:nvPr/>
          </p:nvSpPr>
          <p:spPr bwMode="auto">
            <a:xfrm>
              <a:off x="2721" y="855"/>
              <a:ext cx="66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156" name="Group 250"/>
            <p:cNvGrpSpPr>
              <a:grpSpLocks/>
            </p:cNvGrpSpPr>
            <p:nvPr/>
          </p:nvGrpSpPr>
          <p:grpSpPr bwMode="auto">
            <a:xfrm>
              <a:off x="4331" y="1906"/>
              <a:ext cx="413" cy="59"/>
              <a:chOff x="4331" y="1906"/>
              <a:chExt cx="413" cy="59"/>
            </a:xfrm>
          </p:grpSpPr>
          <p:sp>
            <p:nvSpPr>
              <p:cNvPr id="4181" name="Line 248"/>
              <p:cNvSpPr>
                <a:spLocks noChangeShapeType="1"/>
              </p:cNvSpPr>
              <p:nvPr/>
            </p:nvSpPr>
            <p:spPr bwMode="auto">
              <a:xfrm>
                <a:off x="4331" y="1932"/>
                <a:ext cx="37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2" name="Freeform 249"/>
              <p:cNvSpPr>
                <a:spLocks/>
              </p:cNvSpPr>
              <p:nvPr/>
            </p:nvSpPr>
            <p:spPr bwMode="auto">
              <a:xfrm>
                <a:off x="4685" y="1906"/>
                <a:ext cx="59" cy="59"/>
              </a:xfrm>
              <a:custGeom>
                <a:avLst/>
                <a:gdLst>
                  <a:gd name="T0" fmla="*/ 0 w 59"/>
                  <a:gd name="T1" fmla="*/ 59 h 59"/>
                  <a:gd name="T2" fmla="*/ 59 w 59"/>
                  <a:gd name="T3" fmla="*/ 26 h 59"/>
                  <a:gd name="T4" fmla="*/ 0 w 59"/>
                  <a:gd name="T5" fmla="*/ 0 h 59"/>
                  <a:gd name="T6" fmla="*/ 0 w 59"/>
                  <a:gd name="T7" fmla="*/ 59 h 5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9" h="59">
                    <a:moveTo>
                      <a:pt x="0" y="59"/>
                    </a:moveTo>
                    <a:lnTo>
                      <a:pt x="59" y="26"/>
                    </a:lnTo>
                    <a:lnTo>
                      <a:pt x="0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157" name="Rectangle 251"/>
            <p:cNvSpPr>
              <a:spLocks noChangeArrowheads="1"/>
            </p:cNvSpPr>
            <p:nvPr/>
          </p:nvSpPr>
          <p:spPr bwMode="auto">
            <a:xfrm>
              <a:off x="4263" y="1730"/>
              <a:ext cx="54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158" name="Rectangle 252"/>
            <p:cNvSpPr>
              <a:spLocks noChangeArrowheads="1"/>
            </p:cNvSpPr>
            <p:nvPr/>
          </p:nvSpPr>
          <p:spPr bwMode="auto">
            <a:xfrm>
              <a:off x="4440" y="1763"/>
              <a:ext cx="20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Shift</a:t>
              </a:r>
              <a:endParaRPr lang="en-US" altLang="zh-TW"/>
            </a:p>
          </p:txBody>
        </p:sp>
        <p:sp>
          <p:nvSpPr>
            <p:cNvPr id="4159" name="Rectangle 253"/>
            <p:cNvSpPr>
              <a:spLocks noChangeArrowheads="1"/>
            </p:cNvSpPr>
            <p:nvPr/>
          </p:nvSpPr>
          <p:spPr bwMode="auto">
            <a:xfrm>
              <a:off x="4643" y="1763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/>
            </a:p>
          </p:txBody>
        </p:sp>
        <p:grpSp>
          <p:nvGrpSpPr>
            <p:cNvPr id="4160" name="Group 256"/>
            <p:cNvGrpSpPr>
              <a:grpSpLocks/>
            </p:cNvGrpSpPr>
            <p:nvPr/>
          </p:nvGrpSpPr>
          <p:grpSpPr bwMode="auto">
            <a:xfrm>
              <a:off x="1979" y="1233"/>
              <a:ext cx="405" cy="59"/>
              <a:chOff x="1979" y="1233"/>
              <a:chExt cx="405" cy="59"/>
            </a:xfrm>
          </p:grpSpPr>
          <p:sp>
            <p:nvSpPr>
              <p:cNvPr id="4179" name="Line 254"/>
              <p:cNvSpPr>
                <a:spLocks noChangeShapeType="1"/>
              </p:cNvSpPr>
              <p:nvPr/>
            </p:nvSpPr>
            <p:spPr bwMode="auto">
              <a:xfrm>
                <a:off x="1979" y="1259"/>
                <a:ext cx="37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0" name="Freeform 255"/>
              <p:cNvSpPr>
                <a:spLocks/>
              </p:cNvSpPr>
              <p:nvPr/>
            </p:nvSpPr>
            <p:spPr bwMode="auto">
              <a:xfrm>
                <a:off x="2333" y="1233"/>
                <a:ext cx="51" cy="59"/>
              </a:xfrm>
              <a:custGeom>
                <a:avLst/>
                <a:gdLst>
                  <a:gd name="T0" fmla="*/ 0 w 51"/>
                  <a:gd name="T1" fmla="*/ 59 h 59"/>
                  <a:gd name="T2" fmla="*/ 51 w 51"/>
                  <a:gd name="T3" fmla="*/ 26 h 59"/>
                  <a:gd name="T4" fmla="*/ 0 w 51"/>
                  <a:gd name="T5" fmla="*/ 0 h 59"/>
                  <a:gd name="T6" fmla="*/ 0 w 51"/>
                  <a:gd name="T7" fmla="*/ 59 h 5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" h="59">
                    <a:moveTo>
                      <a:pt x="0" y="59"/>
                    </a:moveTo>
                    <a:lnTo>
                      <a:pt x="51" y="26"/>
                    </a:lnTo>
                    <a:lnTo>
                      <a:pt x="0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161" name="Rectangle 257"/>
            <p:cNvSpPr>
              <a:spLocks noChangeArrowheads="1"/>
            </p:cNvSpPr>
            <p:nvPr/>
          </p:nvSpPr>
          <p:spPr bwMode="auto">
            <a:xfrm>
              <a:off x="1912" y="1259"/>
              <a:ext cx="54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162" name="Rectangle 258"/>
            <p:cNvSpPr>
              <a:spLocks noChangeArrowheads="1"/>
            </p:cNvSpPr>
            <p:nvPr/>
          </p:nvSpPr>
          <p:spPr bwMode="auto">
            <a:xfrm>
              <a:off x="2089" y="1292"/>
              <a:ext cx="20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Shift</a:t>
              </a:r>
              <a:endParaRPr lang="en-US" altLang="zh-TW"/>
            </a:p>
          </p:txBody>
        </p:sp>
        <p:sp>
          <p:nvSpPr>
            <p:cNvPr id="4163" name="Rectangle 259"/>
            <p:cNvSpPr>
              <a:spLocks noChangeArrowheads="1"/>
            </p:cNvSpPr>
            <p:nvPr/>
          </p:nvSpPr>
          <p:spPr bwMode="auto">
            <a:xfrm>
              <a:off x="2291" y="1292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/>
            </a:p>
          </p:txBody>
        </p:sp>
        <p:sp>
          <p:nvSpPr>
            <p:cNvPr id="4164" name="Rectangle 260"/>
            <p:cNvSpPr>
              <a:spLocks noChangeArrowheads="1"/>
            </p:cNvSpPr>
            <p:nvPr/>
          </p:nvSpPr>
          <p:spPr bwMode="auto">
            <a:xfrm>
              <a:off x="1440" y="989"/>
              <a:ext cx="27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165" name="Rectangle 261"/>
            <p:cNvSpPr>
              <a:spLocks noChangeArrowheads="1"/>
            </p:cNvSpPr>
            <p:nvPr/>
          </p:nvSpPr>
          <p:spPr bwMode="auto">
            <a:xfrm>
              <a:off x="1524" y="1039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700" i="1">
                  <a:solidFill>
                    <a:srgbClr val="000000"/>
                  </a:solidFill>
                  <a:latin typeface="Arial" panose="020B0604020202020204" pitchFamily="34" charset="0"/>
                </a:rPr>
                <a:t>x</a:t>
              </a:r>
              <a:endParaRPr lang="en-US" altLang="zh-TW"/>
            </a:p>
          </p:txBody>
        </p:sp>
        <p:sp>
          <p:nvSpPr>
            <p:cNvPr id="4166" name="Rectangle 262"/>
            <p:cNvSpPr>
              <a:spLocks noChangeArrowheads="1"/>
            </p:cNvSpPr>
            <p:nvPr/>
          </p:nvSpPr>
          <p:spPr bwMode="auto">
            <a:xfrm>
              <a:off x="1592" y="1039"/>
              <a:ext cx="3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700" i="1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/>
            </a:p>
          </p:txBody>
        </p:sp>
        <p:sp>
          <p:nvSpPr>
            <p:cNvPr id="4167" name="Rectangle 263"/>
            <p:cNvSpPr>
              <a:spLocks noChangeArrowheads="1"/>
            </p:cNvSpPr>
            <p:nvPr/>
          </p:nvSpPr>
          <p:spPr bwMode="auto">
            <a:xfrm>
              <a:off x="1440" y="720"/>
              <a:ext cx="2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168" name="Rectangle 264"/>
            <p:cNvSpPr>
              <a:spLocks noChangeArrowheads="1"/>
            </p:cNvSpPr>
            <p:nvPr/>
          </p:nvSpPr>
          <p:spPr bwMode="auto">
            <a:xfrm>
              <a:off x="1524" y="770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700" i="1">
                  <a:solidFill>
                    <a:srgbClr val="000000"/>
                  </a:solidFill>
                  <a:latin typeface="Arial" panose="020B0604020202020204" pitchFamily="34" charset="0"/>
                </a:rPr>
                <a:t>y</a:t>
              </a:r>
              <a:endParaRPr lang="en-US" altLang="zh-TW"/>
            </a:p>
          </p:txBody>
        </p:sp>
        <p:sp>
          <p:nvSpPr>
            <p:cNvPr id="4169" name="Rectangle 265"/>
            <p:cNvSpPr>
              <a:spLocks noChangeArrowheads="1"/>
            </p:cNvSpPr>
            <p:nvPr/>
          </p:nvSpPr>
          <p:spPr bwMode="auto">
            <a:xfrm>
              <a:off x="1592" y="770"/>
              <a:ext cx="3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700" i="1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/>
            </a:p>
          </p:txBody>
        </p:sp>
        <p:sp>
          <p:nvSpPr>
            <p:cNvPr id="4170" name="Rectangle 266"/>
            <p:cNvSpPr>
              <a:spLocks noChangeArrowheads="1"/>
            </p:cNvSpPr>
            <p:nvPr/>
          </p:nvSpPr>
          <p:spPr bwMode="auto">
            <a:xfrm>
              <a:off x="5073" y="1932"/>
              <a:ext cx="27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171" name="Rectangle 267"/>
            <p:cNvSpPr>
              <a:spLocks noChangeArrowheads="1"/>
            </p:cNvSpPr>
            <p:nvPr/>
          </p:nvSpPr>
          <p:spPr bwMode="auto">
            <a:xfrm>
              <a:off x="5157" y="1973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700" i="1">
                  <a:solidFill>
                    <a:srgbClr val="000000"/>
                  </a:solidFill>
                  <a:latin typeface="Arial" panose="020B0604020202020204" pitchFamily="34" charset="0"/>
                </a:rPr>
                <a:t>s</a:t>
              </a:r>
              <a:endParaRPr lang="en-US" altLang="zh-TW"/>
            </a:p>
          </p:txBody>
        </p:sp>
        <p:sp>
          <p:nvSpPr>
            <p:cNvPr id="4172" name="Rectangle 268"/>
            <p:cNvSpPr>
              <a:spLocks noChangeArrowheads="1"/>
            </p:cNvSpPr>
            <p:nvPr/>
          </p:nvSpPr>
          <p:spPr bwMode="auto">
            <a:xfrm>
              <a:off x="5224" y="1973"/>
              <a:ext cx="3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700" i="1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/>
            </a:p>
          </p:txBody>
        </p:sp>
        <p:grpSp>
          <p:nvGrpSpPr>
            <p:cNvPr id="4173" name="Group 281"/>
            <p:cNvGrpSpPr>
              <a:grpSpLocks/>
            </p:cNvGrpSpPr>
            <p:nvPr/>
          </p:nvGrpSpPr>
          <p:grpSpPr bwMode="auto">
            <a:xfrm>
              <a:off x="2190" y="1864"/>
              <a:ext cx="59" cy="93"/>
              <a:chOff x="2190" y="1864"/>
              <a:chExt cx="59" cy="93"/>
            </a:xfrm>
          </p:grpSpPr>
          <p:sp>
            <p:nvSpPr>
              <p:cNvPr id="4177" name="Line 279"/>
              <p:cNvSpPr>
                <a:spLocks noChangeShapeType="1"/>
              </p:cNvSpPr>
              <p:nvPr/>
            </p:nvSpPr>
            <p:spPr bwMode="auto">
              <a:xfrm flipV="1">
                <a:off x="2215" y="1898"/>
                <a:ext cx="0" cy="5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8" name="Freeform 280"/>
              <p:cNvSpPr>
                <a:spLocks/>
              </p:cNvSpPr>
              <p:nvPr/>
            </p:nvSpPr>
            <p:spPr bwMode="auto">
              <a:xfrm>
                <a:off x="2190" y="1864"/>
                <a:ext cx="59" cy="59"/>
              </a:xfrm>
              <a:custGeom>
                <a:avLst/>
                <a:gdLst>
                  <a:gd name="T0" fmla="*/ 59 w 59"/>
                  <a:gd name="T1" fmla="*/ 59 h 59"/>
                  <a:gd name="T2" fmla="*/ 25 w 59"/>
                  <a:gd name="T3" fmla="*/ 0 h 59"/>
                  <a:gd name="T4" fmla="*/ 0 w 59"/>
                  <a:gd name="T5" fmla="*/ 59 h 59"/>
                  <a:gd name="T6" fmla="*/ 59 w 59"/>
                  <a:gd name="T7" fmla="*/ 59 h 5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9" h="59">
                    <a:moveTo>
                      <a:pt x="59" y="59"/>
                    </a:moveTo>
                    <a:lnTo>
                      <a:pt x="25" y="0"/>
                    </a:lnTo>
                    <a:lnTo>
                      <a:pt x="0" y="59"/>
                    </a:lnTo>
                    <a:lnTo>
                      <a:pt x="59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174" name="Rectangle 282"/>
            <p:cNvSpPr>
              <a:spLocks noChangeArrowheads="1"/>
            </p:cNvSpPr>
            <p:nvPr/>
          </p:nvSpPr>
          <p:spPr bwMode="auto">
            <a:xfrm>
              <a:off x="1979" y="1932"/>
              <a:ext cx="48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175" name="Rectangle 283"/>
            <p:cNvSpPr>
              <a:spLocks noChangeArrowheads="1"/>
            </p:cNvSpPr>
            <p:nvPr/>
          </p:nvSpPr>
          <p:spPr bwMode="auto">
            <a:xfrm>
              <a:off x="2097" y="1965"/>
              <a:ext cx="26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Clock</a:t>
              </a:r>
              <a:endParaRPr lang="en-US" altLang="zh-TW"/>
            </a:p>
          </p:txBody>
        </p:sp>
        <p:sp>
          <p:nvSpPr>
            <p:cNvPr id="4176" name="Rectangle 284"/>
            <p:cNvSpPr>
              <a:spLocks noChangeArrowheads="1"/>
            </p:cNvSpPr>
            <p:nvPr/>
          </p:nvSpPr>
          <p:spPr bwMode="auto">
            <a:xfrm>
              <a:off x="2350" y="196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On the implementation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Question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0"/>
            <a:ext cx="42672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where the clock signal goes?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3810000" y="2057400"/>
            <a:ext cx="4038600" cy="4495800"/>
            <a:chOff x="768" y="1200"/>
            <a:chExt cx="2544" cy="2832"/>
          </a:xfrm>
        </p:grpSpPr>
        <p:grpSp>
          <p:nvGrpSpPr>
            <p:cNvPr id="23557" name="Group 5"/>
            <p:cNvGrpSpPr>
              <a:grpSpLocks/>
            </p:cNvGrpSpPr>
            <p:nvPr/>
          </p:nvGrpSpPr>
          <p:grpSpPr bwMode="auto">
            <a:xfrm>
              <a:off x="1632" y="2064"/>
              <a:ext cx="1021" cy="1748"/>
              <a:chOff x="4416" y="2160"/>
              <a:chExt cx="1021" cy="1748"/>
            </a:xfrm>
          </p:grpSpPr>
          <p:grpSp>
            <p:nvGrpSpPr>
              <p:cNvPr id="23571" name="Group 6"/>
              <p:cNvGrpSpPr>
                <a:grpSpLocks/>
              </p:cNvGrpSpPr>
              <p:nvPr/>
            </p:nvGrpSpPr>
            <p:grpSpPr bwMode="auto">
              <a:xfrm>
                <a:off x="4512" y="2640"/>
                <a:ext cx="480" cy="816"/>
                <a:chOff x="3456" y="1872"/>
                <a:chExt cx="480" cy="816"/>
              </a:xfrm>
            </p:grpSpPr>
            <p:sp>
              <p:nvSpPr>
                <p:cNvPr id="23582" name="Rectangle 7"/>
                <p:cNvSpPr>
                  <a:spLocks noChangeArrowheads="1"/>
                </p:cNvSpPr>
                <p:nvPr/>
              </p:nvSpPr>
              <p:spPr bwMode="auto">
                <a:xfrm>
                  <a:off x="3456" y="2064"/>
                  <a:ext cx="480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FA</a:t>
                  </a:r>
                </a:p>
              </p:txBody>
            </p:sp>
            <p:sp>
              <p:nvSpPr>
                <p:cNvPr id="23583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3792" y="187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3584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696" y="187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3585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3600" y="187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3586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3744" y="249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3587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3600" y="249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23572" name="Line 13"/>
              <p:cNvSpPr>
                <a:spLocks noChangeShapeType="1"/>
              </p:cNvSpPr>
              <p:nvPr/>
            </p:nvSpPr>
            <p:spPr bwMode="auto">
              <a:xfrm flipV="1">
                <a:off x="4752" y="230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73" name="Text Box 14"/>
              <p:cNvSpPr txBox="1">
                <a:spLocks noChangeArrowheads="1"/>
              </p:cNvSpPr>
              <p:nvPr/>
            </p:nvSpPr>
            <p:spPr bwMode="auto">
              <a:xfrm>
                <a:off x="4704" y="2160"/>
                <a:ext cx="18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 sz="1200"/>
                  <a:t>X</a:t>
                </a:r>
              </a:p>
            </p:txBody>
          </p:sp>
          <p:sp>
            <p:nvSpPr>
              <p:cNvPr id="23574" name="Line 15"/>
              <p:cNvSpPr>
                <a:spLocks noChangeShapeType="1"/>
              </p:cNvSpPr>
              <p:nvPr/>
            </p:nvSpPr>
            <p:spPr bwMode="auto">
              <a:xfrm flipV="1">
                <a:off x="4656" y="232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75" name="Text Box 16"/>
              <p:cNvSpPr txBox="1">
                <a:spLocks noChangeArrowheads="1"/>
              </p:cNvSpPr>
              <p:nvPr/>
            </p:nvSpPr>
            <p:spPr bwMode="auto">
              <a:xfrm>
                <a:off x="4560" y="2160"/>
                <a:ext cx="18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 sz="1200"/>
                  <a:t>Y</a:t>
                </a:r>
              </a:p>
            </p:txBody>
          </p:sp>
          <p:sp>
            <p:nvSpPr>
              <p:cNvPr id="23576" name="Text Box 17"/>
              <p:cNvSpPr txBox="1">
                <a:spLocks noChangeArrowheads="1"/>
              </p:cNvSpPr>
              <p:nvPr/>
            </p:nvSpPr>
            <p:spPr bwMode="auto">
              <a:xfrm>
                <a:off x="4704" y="355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S</a:t>
                </a:r>
              </a:p>
            </p:txBody>
          </p:sp>
          <p:sp>
            <p:nvSpPr>
              <p:cNvPr id="23577" name="Line 18"/>
              <p:cNvSpPr>
                <a:spLocks noChangeShapeType="1"/>
              </p:cNvSpPr>
              <p:nvPr/>
            </p:nvSpPr>
            <p:spPr bwMode="auto">
              <a:xfrm>
                <a:off x="4800" y="34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78" name="Line 19"/>
              <p:cNvSpPr>
                <a:spLocks noChangeShapeType="1"/>
              </p:cNvSpPr>
              <p:nvPr/>
            </p:nvSpPr>
            <p:spPr bwMode="auto">
              <a:xfrm flipH="1">
                <a:off x="4848" y="264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79" name="Text Box 20"/>
              <p:cNvSpPr txBox="1">
                <a:spLocks noChangeArrowheads="1"/>
              </p:cNvSpPr>
              <p:nvPr/>
            </p:nvSpPr>
            <p:spPr bwMode="auto">
              <a:xfrm>
                <a:off x="5136" y="2544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Cin</a:t>
                </a:r>
              </a:p>
            </p:txBody>
          </p:sp>
          <p:sp>
            <p:nvSpPr>
              <p:cNvPr id="23580" name="Text Box 21"/>
              <p:cNvSpPr txBox="1">
                <a:spLocks noChangeArrowheads="1"/>
              </p:cNvSpPr>
              <p:nvPr/>
            </p:nvSpPr>
            <p:spPr bwMode="auto">
              <a:xfrm>
                <a:off x="4416" y="3696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Cout</a:t>
                </a:r>
              </a:p>
            </p:txBody>
          </p:sp>
          <p:sp>
            <p:nvSpPr>
              <p:cNvPr id="23581" name="Line 22"/>
              <p:cNvSpPr>
                <a:spLocks noChangeShapeType="1"/>
              </p:cNvSpPr>
              <p:nvPr/>
            </p:nvSpPr>
            <p:spPr bwMode="auto">
              <a:xfrm>
                <a:off x="4656" y="34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3558" name="Rectangle 23"/>
            <p:cNvSpPr>
              <a:spLocks noChangeArrowheads="1"/>
            </p:cNvSpPr>
            <p:nvPr/>
          </p:nvSpPr>
          <p:spPr bwMode="auto">
            <a:xfrm>
              <a:off x="768" y="1488"/>
              <a:ext cx="96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0   1   1   0</a:t>
              </a:r>
            </a:p>
          </p:txBody>
        </p:sp>
        <p:sp>
          <p:nvSpPr>
            <p:cNvPr id="23559" name="Rectangle 24"/>
            <p:cNvSpPr>
              <a:spLocks noChangeArrowheads="1"/>
            </p:cNvSpPr>
            <p:nvPr/>
          </p:nvSpPr>
          <p:spPr bwMode="auto">
            <a:xfrm>
              <a:off x="768" y="1824"/>
              <a:ext cx="96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0   0   1   1</a:t>
              </a:r>
            </a:p>
          </p:txBody>
        </p:sp>
        <p:sp>
          <p:nvSpPr>
            <p:cNvPr id="23560" name="Line 25"/>
            <p:cNvSpPr>
              <a:spLocks noChangeShapeType="1"/>
            </p:cNvSpPr>
            <p:nvPr/>
          </p:nvSpPr>
          <p:spPr bwMode="auto">
            <a:xfrm>
              <a:off x="912" y="13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61" name="Text Box 26"/>
            <p:cNvSpPr txBox="1">
              <a:spLocks noChangeArrowheads="1"/>
            </p:cNvSpPr>
            <p:nvPr/>
          </p:nvSpPr>
          <p:spPr bwMode="auto">
            <a:xfrm>
              <a:off x="1200" y="1200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shift</a:t>
              </a:r>
            </a:p>
          </p:txBody>
        </p:sp>
        <p:sp>
          <p:nvSpPr>
            <p:cNvPr id="23562" name="Rectangle 27"/>
            <p:cNvSpPr>
              <a:spLocks noChangeArrowheads="1"/>
            </p:cNvSpPr>
            <p:nvPr/>
          </p:nvSpPr>
          <p:spPr bwMode="auto">
            <a:xfrm>
              <a:off x="2352" y="3552"/>
              <a:ext cx="96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x    x    x    x</a:t>
              </a:r>
            </a:p>
          </p:txBody>
        </p:sp>
        <p:sp>
          <p:nvSpPr>
            <p:cNvPr id="23563" name="Rectangle 28"/>
            <p:cNvSpPr>
              <a:spLocks noChangeArrowheads="1"/>
            </p:cNvSpPr>
            <p:nvPr/>
          </p:nvSpPr>
          <p:spPr bwMode="auto">
            <a:xfrm>
              <a:off x="2352" y="3840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x</a:t>
              </a:r>
            </a:p>
          </p:txBody>
        </p:sp>
        <p:cxnSp>
          <p:nvCxnSpPr>
            <p:cNvPr id="23564" name="AutoShape 29"/>
            <p:cNvCxnSpPr>
              <a:cxnSpLocks noChangeShapeType="1"/>
              <a:stCxn id="23558" idx="3"/>
            </p:cNvCxnSpPr>
            <p:nvPr/>
          </p:nvCxnSpPr>
          <p:spPr bwMode="auto">
            <a:xfrm>
              <a:off x="1728" y="1584"/>
              <a:ext cx="288" cy="43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65" name="AutoShape 30"/>
            <p:cNvCxnSpPr>
              <a:cxnSpLocks noChangeShapeType="1"/>
              <a:stCxn id="23559" idx="3"/>
              <a:endCxn id="23575" idx="0"/>
            </p:cNvCxnSpPr>
            <p:nvPr/>
          </p:nvCxnSpPr>
          <p:spPr bwMode="auto">
            <a:xfrm>
              <a:off x="1728" y="1920"/>
              <a:ext cx="141" cy="14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566" name="Line 31"/>
            <p:cNvSpPr>
              <a:spLocks noChangeShapeType="1"/>
            </p:cNvSpPr>
            <p:nvPr/>
          </p:nvSpPr>
          <p:spPr bwMode="auto">
            <a:xfrm>
              <a:off x="2592" y="34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67" name="Text Box 32"/>
            <p:cNvSpPr txBox="1">
              <a:spLocks noChangeArrowheads="1"/>
            </p:cNvSpPr>
            <p:nvPr/>
          </p:nvSpPr>
          <p:spPr bwMode="auto">
            <a:xfrm>
              <a:off x="2880" y="3312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shift</a:t>
              </a:r>
            </a:p>
          </p:txBody>
        </p:sp>
        <p:cxnSp>
          <p:nvCxnSpPr>
            <p:cNvPr id="23568" name="AutoShape 33"/>
            <p:cNvCxnSpPr>
              <a:cxnSpLocks noChangeShapeType="1"/>
              <a:stCxn id="23576" idx="3"/>
              <a:endCxn id="23562" idx="1"/>
            </p:cNvCxnSpPr>
            <p:nvPr/>
          </p:nvCxnSpPr>
          <p:spPr bwMode="auto">
            <a:xfrm>
              <a:off x="2107" y="3562"/>
              <a:ext cx="245" cy="86"/>
            </a:xfrm>
            <a:prstGeom prst="bentConnector3">
              <a:avLst>
                <a:gd name="adj1" fmla="val 4979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69" name="AutoShape 34"/>
            <p:cNvCxnSpPr>
              <a:cxnSpLocks noChangeShapeType="1"/>
              <a:stCxn id="23580" idx="2"/>
              <a:endCxn id="23563" idx="1"/>
            </p:cNvCxnSpPr>
            <p:nvPr/>
          </p:nvCxnSpPr>
          <p:spPr bwMode="auto">
            <a:xfrm rot="16200000" flipH="1">
              <a:off x="2022" y="3605"/>
              <a:ext cx="124" cy="53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70" name="AutoShape 35"/>
            <p:cNvCxnSpPr>
              <a:cxnSpLocks noChangeShapeType="1"/>
              <a:stCxn id="23563" idx="3"/>
              <a:endCxn id="23579" idx="3"/>
            </p:cNvCxnSpPr>
            <p:nvPr/>
          </p:nvCxnSpPr>
          <p:spPr bwMode="auto">
            <a:xfrm flipH="1" flipV="1">
              <a:off x="2653" y="2554"/>
              <a:ext cx="35" cy="1382"/>
            </a:xfrm>
            <a:prstGeom prst="bentConnector3">
              <a:avLst>
                <a:gd name="adj1" fmla="val -249714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Question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0"/>
            <a:ext cx="42672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Is this complete circuit to be implemented?</a:t>
            </a: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3810000" y="2057400"/>
            <a:ext cx="4038600" cy="4495800"/>
            <a:chOff x="768" y="1200"/>
            <a:chExt cx="2544" cy="2832"/>
          </a:xfrm>
        </p:grpSpPr>
        <p:grpSp>
          <p:nvGrpSpPr>
            <p:cNvPr id="24581" name="Group 5"/>
            <p:cNvGrpSpPr>
              <a:grpSpLocks/>
            </p:cNvGrpSpPr>
            <p:nvPr/>
          </p:nvGrpSpPr>
          <p:grpSpPr bwMode="auto">
            <a:xfrm>
              <a:off x="1632" y="2064"/>
              <a:ext cx="1021" cy="1748"/>
              <a:chOff x="4416" y="2160"/>
              <a:chExt cx="1021" cy="1748"/>
            </a:xfrm>
          </p:grpSpPr>
          <p:grpSp>
            <p:nvGrpSpPr>
              <p:cNvPr id="24595" name="Group 6"/>
              <p:cNvGrpSpPr>
                <a:grpSpLocks/>
              </p:cNvGrpSpPr>
              <p:nvPr/>
            </p:nvGrpSpPr>
            <p:grpSpPr bwMode="auto">
              <a:xfrm>
                <a:off x="4512" y="2640"/>
                <a:ext cx="480" cy="816"/>
                <a:chOff x="3456" y="1872"/>
                <a:chExt cx="480" cy="816"/>
              </a:xfrm>
            </p:grpSpPr>
            <p:sp>
              <p:nvSpPr>
                <p:cNvPr id="24606" name="Rectangle 7"/>
                <p:cNvSpPr>
                  <a:spLocks noChangeArrowheads="1"/>
                </p:cNvSpPr>
                <p:nvPr/>
              </p:nvSpPr>
              <p:spPr bwMode="auto">
                <a:xfrm>
                  <a:off x="3456" y="2064"/>
                  <a:ext cx="480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FA</a:t>
                  </a:r>
                </a:p>
              </p:txBody>
            </p:sp>
            <p:sp>
              <p:nvSpPr>
                <p:cNvPr id="24607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3792" y="187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608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696" y="187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609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3600" y="187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610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3744" y="249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611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3600" y="249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24596" name="Line 13"/>
              <p:cNvSpPr>
                <a:spLocks noChangeShapeType="1"/>
              </p:cNvSpPr>
              <p:nvPr/>
            </p:nvSpPr>
            <p:spPr bwMode="auto">
              <a:xfrm flipV="1">
                <a:off x="4752" y="230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597" name="Text Box 14"/>
              <p:cNvSpPr txBox="1">
                <a:spLocks noChangeArrowheads="1"/>
              </p:cNvSpPr>
              <p:nvPr/>
            </p:nvSpPr>
            <p:spPr bwMode="auto">
              <a:xfrm>
                <a:off x="4704" y="2160"/>
                <a:ext cx="18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 sz="1200"/>
                  <a:t>X</a:t>
                </a:r>
              </a:p>
            </p:txBody>
          </p:sp>
          <p:sp>
            <p:nvSpPr>
              <p:cNvPr id="24598" name="Line 15"/>
              <p:cNvSpPr>
                <a:spLocks noChangeShapeType="1"/>
              </p:cNvSpPr>
              <p:nvPr/>
            </p:nvSpPr>
            <p:spPr bwMode="auto">
              <a:xfrm flipV="1">
                <a:off x="4656" y="232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599" name="Text Box 16"/>
              <p:cNvSpPr txBox="1">
                <a:spLocks noChangeArrowheads="1"/>
              </p:cNvSpPr>
              <p:nvPr/>
            </p:nvSpPr>
            <p:spPr bwMode="auto">
              <a:xfrm>
                <a:off x="4560" y="2160"/>
                <a:ext cx="18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 sz="1200"/>
                  <a:t>Y</a:t>
                </a:r>
              </a:p>
            </p:txBody>
          </p:sp>
          <p:sp>
            <p:nvSpPr>
              <p:cNvPr id="24600" name="Text Box 17"/>
              <p:cNvSpPr txBox="1">
                <a:spLocks noChangeArrowheads="1"/>
              </p:cNvSpPr>
              <p:nvPr/>
            </p:nvSpPr>
            <p:spPr bwMode="auto">
              <a:xfrm>
                <a:off x="4704" y="355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S</a:t>
                </a:r>
              </a:p>
            </p:txBody>
          </p:sp>
          <p:sp>
            <p:nvSpPr>
              <p:cNvPr id="24601" name="Line 18"/>
              <p:cNvSpPr>
                <a:spLocks noChangeShapeType="1"/>
              </p:cNvSpPr>
              <p:nvPr/>
            </p:nvSpPr>
            <p:spPr bwMode="auto">
              <a:xfrm>
                <a:off x="4800" y="34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02" name="Line 19"/>
              <p:cNvSpPr>
                <a:spLocks noChangeShapeType="1"/>
              </p:cNvSpPr>
              <p:nvPr/>
            </p:nvSpPr>
            <p:spPr bwMode="auto">
              <a:xfrm flipH="1">
                <a:off x="4848" y="264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03" name="Text Box 20"/>
              <p:cNvSpPr txBox="1">
                <a:spLocks noChangeArrowheads="1"/>
              </p:cNvSpPr>
              <p:nvPr/>
            </p:nvSpPr>
            <p:spPr bwMode="auto">
              <a:xfrm>
                <a:off x="5136" y="2544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Cin</a:t>
                </a:r>
              </a:p>
            </p:txBody>
          </p:sp>
          <p:sp>
            <p:nvSpPr>
              <p:cNvPr id="24604" name="Text Box 21"/>
              <p:cNvSpPr txBox="1">
                <a:spLocks noChangeArrowheads="1"/>
              </p:cNvSpPr>
              <p:nvPr/>
            </p:nvSpPr>
            <p:spPr bwMode="auto">
              <a:xfrm>
                <a:off x="4416" y="3696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Cout</a:t>
                </a:r>
              </a:p>
            </p:txBody>
          </p:sp>
          <p:sp>
            <p:nvSpPr>
              <p:cNvPr id="24605" name="Line 22"/>
              <p:cNvSpPr>
                <a:spLocks noChangeShapeType="1"/>
              </p:cNvSpPr>
              <p:nvPr/>
            </p:nvSpPr>
            <p:spPr bwMode="auto">
              <a:xfrm>
                <a:off x="4656" y="34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4582" name="Rectangle 23"/>
            <p:cNvSpPr>
              <a:spLocks noChangeArrowheads="1"/>
            </p:cNvSpPr>
            <p:nvPr/>
          </p:nvSpPr>
          <p:spPr bwMode="auto">
            <a:xfrm>
              <a:off x="768" y="1488"/>
              <a:ext cx="96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0   1   1   0</a:t>
              </a:r>
            </a:p>
          </p:txBody>
        </p:sp>
        <p:sp>
          <p:nvSpPr>
            <p:cNvPr id="24583" name="Rectangle 24"/>
            <p:cNvSpPr>
              <a:spLocks noChangeArrowheads="1"/>
            </p:cNvSpPr>
            <p:nvPr/>
          </p:nvSpPr>
          <p:spPr bwMode="auto">
            <a:xfrm>
              <a:off x="768" y="1824"/>
              <a:ext cx="96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0   0   1   1</a:t>
              </a:r>
            </a:p>
          </p:txBody>
        </p:sp>
        <p:sp>
          <p:nvSpPr>
            <p:cNvPr id="24584" name="Line 25"/>
            <p:cNvSpPr>
              <a:spLocks noChangeShapeType="1"/>
            </p:cNvSpPr>
            <p:nvPr/>
          </p:nvSpPr>
          <p:spPr bwMode="auto">
            <a:xfrm>
              <a:off x="912" y="13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585" name="Text Box 26"/>
            <p:cNvSpPr txBox="1">
              <a:spLocks noChangeArrowheads="1"/>
            </p:cNvSpPr>
            <p:nvPr/>
          </p:nvSpPr>
          <p:spPr bwMode="auto">
            <a:xfrm>
              <a:off x="1200" y="1200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shift</a:t>
              </a:r>
            </a:p>
          </p:txBody>
        </p:sp>
        <p:sp>
          <p:nvSpPr>
            <p:cNvPr id="24586" name="Rectangle 27"/>
            <p:cNvSpPr>
              <a:spLocks noChangeArrowheads="1"/>
            </p:cNvSpPr>
            <p:nvPr/>
          </p:nvSpPr>
          <p:spPr bwMode="auto">
            <a:xfrm>
              <a:off x="2352" y="3552"/>
              <a:ext cx="96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x    x    x    x</a:t>
              </a:r>
            </a:p>
          </p:txBody>
        </p:sp>
        <p:sp>
          <p:nvSpPr>
            <p:cNvPr id="24587" name="Rectangle 28"/>
            <p:cNvSpPr>
              <a:spLocks noChangeArrowheads="1"/>
            </p:cNvSpPr>
            <p:nvPr/>
          </p:nvSpPr>
          <p:spPr bwMode="auto">
            <a:xfrm>
              <a:off x="2352" y="3840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x</a:t>
              </a:r>
            </a:p>
          </p:txBody>
        </p:sp>
        <p:cxnSp>
          <p:nvCxnSpPr>
            <p:cNvPr id="24588" name="AutoShape 29"/>
            <p:cNvCxnSpPr>
              <a:cxnSpLocks noChangeShapeType="1"/>
              <a:stCxn id="24582" idx="3"/>
            </p:cNvCxnSpPr>
            <p:nvPr/>
          </p:nvCxnSpPr>
          <p:spPr bwMode="auto">
            <a:xfrm>
              <a:off x="1728" y="1584"/>
              <a:ext cx="288" cy="43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89" name="AutoShape 30"/>
            <p:cNvCxnSpPr>
              <a:cxnSpLocks noChangeShapeType="1"/>
              <a:stCxn id="24583" idx="3"/>
              <a:endCxn id="24599" idx="0"/>
            </p:cNvCxnSpPr>
            <p:nvPr/>
          </p:nvCxnSpPr>
          <p:spPr bwMode="auto">
            <a:xfrm>
              <a:off x="1728" y="1920"/>
              <a:ext cx="141" cy="14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590" name="Line 31"/>
            <p:cNvSpPr>
              <a:spLocks noChangeShapeType="1"/>
            </p:cNvSpPr>
            <p:nvPr/>
          </p:nvSpPr>
          <p:spPr bwMode="auto">
            <a:xfrm>
              <a:off x="2592" y="34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591" name="Text Box 32"/>
            <p:cNvSpPr txBox="1">
              <a:spLocks noChangeArrowheads="1"/>
            </p:cNvSpPr>
            <p:nvPr/>
          </p:nvSpPr>
          <p:spPr bwMode="auto">
            <a:xfrm>
              <a:off x="2880" y="3312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shift</a:t>
              </a:r>
            </a:p>
          </p:txBody>
        </p:sp>
        <p:cxnSp>
          <p:nvCxnSpPr>
            <p:cNvPr id="24592" name="AutoShape 33"/>
            <p:cNvCxnSpPr>
              <a:cxnSpLocks noChangeShapeType="1"/>
              <a:stCxn id="24600" idx="3"/>
              <a:endCxn id="24586" idx="1"/>
            </p:cNvCxnSpPr>
            <p:nvPr/>
          </p:nvCxnSpPr>
          <p:spPr bwMode="auto">
            <a:xfrm>
              <a:off x="2107" y="3562"/>
              <a:ext cx="245" cy="86"/>
            </a:xfrm>
            <a:prstGeom prst="bentConnector3">
              <a:avLst>
                <a:gd name="adj1" fmla="val 4979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93" name="AutoShape 34"/>
            <p:cNvCxnSpPr>
              <a:cxnSpLocks noChangeShapeType="1"/>
              <a:stCxn id="24604" idx="2"/>
              <a:endCxn id="24587" idx="1"/>
            </p:cNvCxnSpPr>
            <p:nvPr/>
          </p:nvCxnSpPr>
          <p:spPr bwMode="auto">
            <a:xfrm rot="16200000" flipH="1">
              <a:off x="2022" y="3605"/>
              <a:ext cx="124" cy="53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94" name="AutoShape 35"/>
            <p:cNvCxnSpPr>
              <a:cxnSpLocks noChangeShapeType="1"/>
              <a:stCxn id="24587" idx="3"/>
              <a:endCxn id="24603" idx="3"/>
            </p:cNvCxnSpPr>
            <p:nvPr/>
          </p:nvCxnSpPr>
          <p:spPr bwMode="auto">
            <a:xfrm flipH="1" flipV="1">
              <a:off x="2653" y="2554"/>
              <a:ext cx="35" cy="1382"/>
            </a:xfrm>
            <a:prstGeom prst="bentConnector3">
              <a:avLst>
                <a:gd name="adj1" fmla="val -249714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do n-bit addition with only one full adder?</a:t>
            </a:r>
          </a:p>
        </p:txBody>
      </p:sp>
      <p:grpSp>
        <p:nvGrpSpPr>
          <p:cNvPr id="5123" name="Group 4"/>
          <p:cNvGrpSpPr>
            <a:grpSpLocks/>
          </p:cNvGrpSpPr>
          <p:nvPr/>
        </p:nvGrpSpPr>
        <p:grpSpPr bwMode="auto">
          <a:xfrm>
            <a:off x="6248400" y="3733800"/>
            <a:ext cx="2147888" cy="1265238"/>
            <a:chOff x="3456" y="1431"/>
            <a:chExt cx="1353" cy="797"/>
          </a:xfrm>
        </p:grpSpPr>
        <p:grpSp>
          <p:nvGrpSpPr>
            <p:cNvPr id="5143" name="Group 5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5147" name="Text Box 6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0  1  1  0</a:t>
                </a:r>
              </a:p>
            </p:txBody>
          </p:sp>
          <p:sp>
            <p:nvSpPr>
              <p:cNvPr id="5148" name="Text Box 7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0  0  1  1</a:t>
                </a:r>
              </a:p>
            </p:txBody>
          </p:sp>
          <p:sp>
            <p:nvSpPr>
              <p:cNvPr id="5149" name="Text Box 8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+)</a:t>
                </a:r>
              </a:p>
            </p:txBody>
          </p:sp>
          <p:sp>
            <p:nvSpPr>
              <p:cNvPr id="5150" name="Line 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44" name="Text Box 10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5145" name="Text Box 11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5146" name="Text Box 12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</a:t>
              </a:r>
            </a:p>
          </p:txBody>
        </p:sp>
      </p:grpSp>
      <p:sp>
        <p:nvSpPr>
          <p:cNvPr id="5124" name="Text Box 14"/>
          <p:cNvSpPr txBox="1">
            <a:spLocks noChangeArrowheads="1"/>
          </p:cNvSpPr>
          <p:nvPr/>
        </p:nvSpPr>
        <p:spPr bwMode="auto">
          <a:xfrm>
            <a:off x="1295400" y="2209800"/>
            <a:ext cx="2984500" cy="8350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for bit i=0 to n-1 {</a:t>
            </a:r>
          </a:p>
          <a:p>
            <a:pPr eaLnBrk="1" hangingPunct="1"/>
            <a:r>
              <a:rPr lang="en-US" altLang="zh-TW"/>
              <a:t>    {C[i+1], S[i]} = A[i]+B[i]+C[i]</a:t>
            </a:r>
          </a:p>
          <a:p>
            <a:pPr eaLnBrk="1" hangingPunct="1"/>
            <a:r>
              <a:rPr lang="en-US" altLang="zh-TW"/>
              <a:t>}</a:t>
            </a:r>
          </a:p>
        </p:txBody>
      </p:sp>
      <p:grpSp>
        <p:nvGrpSpPr>
          <p:cNvPr id="5125" name="Group 15"/>
          <p:cNvGrpSpPr>
            <a:grpSpLocks/>
          </p:cNvGrpSpPr>
          <p:nvPr/>
        </p:nvGrpSpPr>
        <p:grpSpPr bwMode="auto">
          <a:xfrm>
            <a:off x="1295400" y="3581400"/>
            <a:ext cx="1620838" cy="2774950"/>
            <a:chOff x="4416" y="2160"/>
            <a:chExt cx="1021" cy="1748"/>
          </a:xfrm>
        </p:grpSpPr>
        <p:grpSp>
          <p:nvGrpSpPr>
            <p:cNvPr id="5126" name="Group 16"/>
            <p:cNvGrpSpPr>
              <a:grpSpLocks/>
            </p:cNvGrpSpPr>
            <p:nvPr/>
          </p:nvGrpSpPr>
          <p:grpSpPr bwMode="auto">
            <a:xfrm>
              <a:off x="4512" y="2640"/>
              <a:ext cx="480" cy="816"/>
              <a:chOff x="3456" y="1872"/>
              <a:chExt cx="480" cy="816"/>
            </a:xfrm>
          </p:grpSpPr>
          <p:sp>
            <p:nvSpPr>
              <p:cNvPr id="5137" name="Rectangle 17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5138" name="Line 18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9" name="Line 19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0" name="Line 20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1" name="Line 21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2" name="Line 22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27" name="Line 23"/>
            <p:cNvSpPr>
              <a:spLocks noChangeShapeType="1"/>
            </p:cNvSpPr>
            <p:nvPr/>
          </p:nvSpPr>
          <p:spPr bwMode="auto">
            <a:xfrm flipV="1">
              <a:off x="4752" y="23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8" name="Text Box 24"/>
            <p:cNvSpPr txBox="1">
              <a:spLocks noChangeArrowheads="1"/>
            </p:cNvSpPr>
            <p:nvPr/>
          </p:nvSpPr>
          <p:spPr bwMode="auto">
            <a:xfrm>
              <a:off x="4704" y="2160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200"/>
                <a:t>X</a:t>
              </a:r>
            </a:p>
          </p:txBody>
        </p:sp>
        <p:sp>
          <p:nvSpPr>
            <p:cNvPr id="5129" name="Line 25"/>
            <p:cNvSpPr>
              <a:spLocks noChangeShapeType="1"/>
            </p:cNvSpPr>
            <p:nvPr/>
          </p:nvSpPr>
          <p:spPr bwMode="auto">
            <a:xfrm flipV="1">
              <a:off x="4656" y="23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0" name="Text Box 26"/>
            <p:cNvSpPr txBox="1">
              <a:spLocks noChangeArrowheads="1"/>
            </p:cNvSpPr>
            <p:nvPr/>
          </p:nvSpPr>
          <p:spPr bwMode="auto">
            <a:xfrm>
              <a:off x="4560" y="2160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200"/>
                <a:t>Y</a:t>
              </a:r>
            </a:p>
          </p:txBody>
        </p:sp>
        <p:sp>
          <p:nvSpPr>
            <p:cNvPr id="5131" name="Text Box 27"/>
            <p:cNvSpPr txBox="1">
              <a:spLocks noChangeArrowheads="1"/>
            </p:cNvSpPr>
            <p:nvPr/>
          </p:nvSpPr>
          <p:spPr bwMode="auto">
            <a:xfrm>
              <a:off x="4704" y="355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</a:t>
              </a:r>
            </a:p>
          </p:txBody>
        </p:sp>
        <p:sp>
          <p:nvSpPr>
            <p:cNvPr id="5132" name="Line 28"/>
            <p:cNvSpPr>
              <a:spLocks noChangeShapeType="1"/>
            </p:cNvSpPr>
            <p:nvPr/>
          </p:nvSpPr>
          <p:spPr bwMode="auto">
            <a:xfrm>
              <a:off x="4800" y="34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3" name="Line 29"/>
            <p:cNvSpPr>
              <a:spLocks noChangeShapeType="1"/>
            </p:cNvSpPr>
            <p:nvPr/>
          </p:nvSpPr>
          <p:spPr bwMode="auto">
            <a:xfrm flipH="1">
              <a:off x="4848" y="26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4" name="Text Box 30"/>
            <p:cNvSpPr txBox="1">
              <a:spLocks noChangeArrowheads="1"/>
            </p:cNvSpPr>
            <p:nvPr/>
          </p:nvSpPr>
          <p:spPr bwMode="auto">
            <a:xfrm>
              <a:off x="5136" y="2544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Cin</a:t>
              </a:r>
            </a:p>
          </p:txBody>
        </p:sp>
        <p:sp>
          <p:nvSpPr>
            <p:cNvPr id="5135" name="Text Box 31"/>
            <p:cNvSpPr txBox="1">
              <a:spLocks noChangeArrowheads="1"/>
            </p:cNvSpPr>
            <p:nvPr/>
          </p:nvSpPr>
          <p:spPr bwMode="auto">
            <a:xfrm>
              <a:off x="4416" y="3696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Cout</a:t>
              </a:r>
            </a:p>
          </p:txBody>
        </p:sp>
        <p:sp>
          <p:nvSpPr>
            <p:cNvPr id="5136" name="Line 32"/>
            <p:cNvSpPr>
              <a:spLocks noChangeShapeType="1"/>
            </p:cNvSpPr>
            <p:nvPr/>
          </p:nvSpPr>
          <p:spPr bwMode="auto">
            <a:xfrm>
              <a:off x="4656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do n-bit addition with only one full adder?</a:t>
            </a: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6248400" y="3733800"/>
            <a:ext cx="2147888" cy="1265238"/>
            <a:chOff x="3456" y="1431"/>
            <a:chExt cx="1353" cy="797"/>
          </a:xfrm>
        </p:grpSpPr>
        <p:grpSp>
          <p:nvGrpSpPr>
            <p:cNvPr id="6171" name="Group 4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6175" name="Text Box 5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0  1  1  0</a:t>
                </a:r>
              </a:p>
            </p:txBody>
          </p:sp>
          <p:sp>
            <p:nvSpPr>
              <p:cNvPr id="6176" name="Text Box 6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0  0  1  1</a:t>
                </a:r>
              </a:p>
            </p:txBody>
          </p:sp>
          <p:sp>
            <p:nvSpPr>
              <p:cNvPr id="6177" name="Text Box 7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+)</a:t>
                </a:r>
              </a:p>
            </p:txBody>
          </p:sp>
          <p:sp>
            <p:nvSpPr>
              <p:cNvPr id="6178" name="Line 8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172" name="Text Box 9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6173" name="Text Box 10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6174" name="Text Box 11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</a:t>
              </a:r>
            </a:p>
          </p:txBody>
        </p:sp>
      </p:grpSp>
      <p:sp>
        <p:nvSpPr>
          <p:cNvPr id="6148" name="Text Box 12"/>
          <p:cNvSpPr txBox="1">
            <a:spLocks noChangeArrowheads="1"/>
          </p:cNvSpPr>
          <p:nvPr/>
        </p:nvSpPr>
        <p:spPr bwMode="auto">
          <a:xfrm>
            <a:off x="1295400" y="2209800"/>
            <a:ext cx="2984500" cy="8350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for bit i=0 to n-1 {</a:t>
            </a:r>
          </a:p>
          <a:p>
            <a:pPr eaLnBrk="1" hangingPunct="1"/>
            <a:r>
              <a:rPr lang="en-US" altLang="zh-TW"/>
              <a:t>    {C[i+1], S[i]} = A[i]+B[i]+C[i]</a:t>
            </a:r>
          </a:p>
          <a:p>
            <a:pPr eaLnBrk="1" hangingPunct="1"/>
            <a:r>
              <a:rPr lang="en-US" altLang="zh-TW"/>
              <a:t>}</a:t>
            </a:r>
          </a:p>
        </p:txBody>
      </p:sp>
      <p:grpSp>
        <p:nvGrpSpPr>
          <p:cNvPr id="6149" name="Group 13"/>
          <p:cNvGrpSpPr>
            <a:grpSpLocks/>
          </p:cNvGrpSpPr>
          <p:nvPr/>
        </p:nvGrpSpPr>
        <p:grpSpPr bwMode="auto">
          <a:xfrm>
            <a:off x="1295400" y="3581400"/>
            <a:ext cx="1620838" cy="2774950"/>
            <a:chOff x="4416" y="2160"/>
            <a:chExt cx="1021" cy="1748"/>
          </a:xfrm>
        </p:grpSpPr>
        <p:grpSp>
          <p:nvGrpSpPr>
            <p:cNvPr id="6154" name="Group 14"/>
            <p:cNvGrpSpPr>
              <a:grpSpLocks/>
            </p:cNvGrpSpPr>
            <p:nvPr/>
          </p:nvGrpSpPr>
          <p:grpSpPr bwMode="auto">
            <a:xfrm>
              <a:off x="4512" y="2640"/>
              <a:ext cx="480" cy="816"/>
              <a:chOff x="3456" y="1872"/>
              <a:chExt cx="480" cy="816"/>
            </a:xfrm>
          </p:grpSpPr>
          <p:sp>
            <p:nvSpPr>
              <p:cNvPr id="6165" name="Rectangle 15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6166" name="Line 16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67" name="Line 17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68" name="Line 18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69" name="Line 19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0" name="Line 20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155" name="Line 21"/>
            <p:cNvSpPr>
              <a:spLocks noChangeShapeType="1"/>
            </p:cNvSpPr>
            <p:nvPr/>
          </p:nvSpPr>
          <p:spPr bwMode="auto">
            <a:xfrm flipV="1">
              <a:off x="4752" y="23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6" name="Text Box 22"/>
            <p:cNvSpPr txBox="1">
              <a:spLocks noChangeArrowheads="1"/>
            </p:cNvSpPr>
            <p:nvPr/>
          </p:nvSpPr>
          <p:spPr bwMode="auto">
            <a:xfrm>
              <a:off x="4704" y="2160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200"/>
                <a:t>X</a:t>
              </a:r>
            </a:p>
          </p:txBody>
        </p:sp>
        <p:sp>
          <p:nvSpPr>
            <p:cNvPr id="6157" name="Line 23"/>
            <p:cNvSpPr>
              <a:spLocks noChangeShapeType="1"/>
            </p:cNvSpPr>
            <p:nvPr/>
          </p:nvSpPr>
          <p:spPr bwMode="auto">
            <a:xfrm flipV="1">
              <a:off x="4656" y="23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8" name="Text Box 24"/>
            <p:cNvSpPr txBox="1">
              <a:spLocks noChangeArrowheads="1"/>
            </p:cNvSpPr>
            <p:nvPr/>
          </p:nvSpPr>
          <p:spPr bwMode="auto">
            <a:xfrm>
              <a:off x="4560" y="2160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200"/>
                <a:t>Y</a:t>
              </a:r>
            </a:p>
          </p:txBody>
        </p:sp>
        <p:sp>
          <p:nvSpPr>
            <p:cNvPr id="6159" name="Text Box 25"/>
            <p:cNvSpPr txBox="1">
              <a:spLocks noChangeArrowheads="1"/>
            </p:cNvSpPr>
            <p:nvPr/>
          </p:nvSpPr>
          <p:spPr bwMode="auto">
            <a:xfrm>
              <a:off x="4704" y="355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</a:t>
              </a:r>
            </a:p>
          </p:txBody>
        </p:sp>
        <p:sp>
          <p:nvSpPr>
            <p:cNvPr id="6160" name="Line 26"/>
            <p:cNvSpPr>
              <a:spLocks noChangeShapeType="1"/>
            </p:cNvSpPr>
            <p:nvPr/>
          </p:nvSpPr>
          <p:spPr bwMode="auto">
            <a:xfrm>
              <a:off x="4800" y="34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1" name="Line 27"/>
            <p:cNvSpPr>
              <a:spLocks noChangeShapeType="1"/>
            </p:cNvSpPr>
            <p:nvPr/>
          </p:nvSpPr>
          <p:spPr bwMode="auto">
            <a:xfrm flipH="1">
              <a:off x="4848" y="26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2" name="Text Box 28"/>
            <p:cNvSpPr txBox="1">
              <a:spLocks noChangeArrowheads="1"/>
            </p:cNvSpPr>
            <p:nvPr/>
          </p:nvSpPr>
          <p:spPr bwMode="auto">
            <a:xfrm>
              <a:off x="5136" y="2544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Cin</a:t>
              </a:r>
            </a:p>
          </p:txBody>
        </p:sp>
        <p:sp>
          <p:nvSpPr>
            <p:cNvPr id="6163" name="Text Box 29"/>
            <p:cNvSpPr txBox="1">
              <a:spLocks noChangeArrowheads="1"/>
            </p:cNvSpPr>
            <p:nvPr/>
          </p:nvSpPr>
          <p:spPr bwMode="auto">
            <a:xfrm>
              <a:off x="4416" y="3696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Cout</a:t>
              </a:r>
            </a:p>
          </p:txBody>
        </p:sp>
        <p:sp>
          <p:nvSpPr>
            <p:cNvPr id="6164" name="Line 30"/>
            <p:cNvSpPr>
              <a:spLocks noChangeShapeType="1"/>
            </p:cNvSpPr>
            <p:nvPr/>
          </p:nvSpPr>
          <p:spPr bwMode="auto">
            <a:xfrm>
              <a:off x="4656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6150" name="AutoShape 31"/>
          <p:cNvSpPr>
            <a:spLocks noChangeArrowheads="1"/>
          </p:cNvSpPr>
          <p:nvPr/>
        </p:nvSpPr>
        <p:spPr bwMode="auto">
          <a:xfrm>
            <a:off x="7620000" y="3657600"/>
            <a:ext cx="228600" cy="990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51" name="Text Box 32"/>
          <p:cNvSpPr txBox="1">
            <a:spLocks noChangeArrowheads="1"/>
          </p:cNvSpPr>
          <p:nvPr/>
        </p:nvSpPr>
        <p:spPr bwMode="auto">
          <a:xfrm>
            <a:off x="1752600" y="3276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6152" name="Text Box 33"/>
          <p:cNvSpPr txBox="1">
            <a:spLocks noChangeArrowheads="1"/>
          </p:cNvSpPr>
          <p:nvPr/>
        </p:nvSpPr>
        <p:spPr bwMode="auto">
          <a:xfrm>
            <a:off x="1524000" y="3276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6153" name="Text Box 34"/>
          <p:cNvSpPr txBox="1">
            <a:spLocks noChangeArrowheads="1"/>
          </p:cNvSpPr>
          <p:nvPr/>
        </p:nvSpPr>
        <p:spPr bwMode="auto">
          <a:xfrm>
            <a:off x="2895600" y="4114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do n-bit addition with only one full adder?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6248400" y="3733800"/>
            <a:ext cx="2147888" cy="1265238"/>
            <a:chOff x="3456" y="1431"/>
            <a:chExt cx="1353" cy="797"/>
          </a:xfrm>
        </p:grpSpPr>
        <p:grpSp>
          <p:nvGrpSpPr>
            <p:cNvPr id="7199" name="Group 4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7203" name="Text Box 5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0  1  1  0</a:t>
                </a:r>
              </a:p>
            </p:txBody>
          </p:sp>
          <p:sp>
            <p:nvSpPr>
              <p:cNvPr id="7204" name="Text Box 6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0  0  1  1</a:t>
                </a:r>
              </a:p>
            </p:txBody>
          </p:sp>
          <p:sp>
            <p:nvSpPr>
              <p:cNvPr id="7205" name="Text Box 7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+)</a:t>
                </a:r>
              </a:p>
            </p:txBody>
          </p:sp>
          <p:sp>
            <p:nvSpPr>
              <p:cNvPr id="7206" name="Line 8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200" name="Text Box 9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7201" name="Text Box 10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7202" name="Text Box 11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</a:t>
              </a:r>
            </a:p>
          </p:txBody>
        </p:sp>
      </p:grpSp>
      <p:sp>
        <p:nvSpPr>
          <p:cNvPr id="7172" name="Text Box 12"/>
          <p:cNvSpPr txBox="1">
            <a:spLocks noChangeArrowheads="1"/>
          </p:cNvSpPr>
          <p:nvPr/>
        </p:nvSpPr>
        <p:spPr bwMode="auto">
          <a:xfrm>
            <a:off x="1295400" y="2209800"/>
            <a:ext cx="2984500" cy="8350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for bit i=0 to n-1 {</a:t>
            </a:r>
          </a:p>
          <a:p>
            <a:pPr eaLnBrk="1" hangingPunct="1"/>
            <a:r>
              <a:rPr lang="en-US" altLang="zh-TW"/>
              <a:t>    {C[i+1], S[i]} = A[i]+B[i]+C[i]</a:t>
            </a:r>
          </a:p>
          <a:p>
            <a:pPr eaLnBrk="1" hangingPunct="1"/>
            <a:r>
              <a:rPr lang="en-US" altLang="zh-TW"/>
              <a:t>}</a:t>
            </a:r>
          </a:p>
        </p:txBody>
      </p:sp>
      <p:grpSp>
        <p:nvGrpSpPr>
          <p:cNvPr id="7173" name="Group 13"/>
          <p:cNvGrpSpPr>
            <a:grpSpLocks/>
          </p:cNvGrpSpPr>
          <p:nvPr/>
        </p:nvGrpSpPr>
        <p:grpSpPr bwMode="auto">
          <a:xfrm>
            <a:off x="1295400" y="3581400"/>
            <a:ext cx="1620838" cy="2774950"/>
            <a:chOff x="4416" y="2160"/>
            <a:chExt cx="1021" cy="1748"/>
          </a:xfrm>
        </p:grpSpPr>
        <p:grpSp>
          <p:nvGrpSpPr>
            <p:cNvPr id="7182" name="Group 14"/>
            <p:cNvGrpSpPr>
              <a:grpSpLocks/>
            </p:cNvGrpSpPr>
            <p:nvPr/>
          </p:nvGrpSpPr>
          <p:grpSpPr bwMode="auto">
            <a:xfrm>
              <a:off x="4512" y="2640"/>
              <a:ext cx="480" cy="816"/>
              <a:chOff x="3456" y="1872"/>
              <a:chExt cx="480" cy="816"/>
            </a:xfrm>
          </p:grpSpPr>
          <p:sp>
            <p:nvSpPr>
              <p:cNvPr id="7193" name="Rectangle 15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7194" name="Line 16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95" name="Line 17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96" name="Line 18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97" name="Line 19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98" name="Line 20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183" name="Line 21"/>
            <p:cNvSpPr>
              <a:spLocks noChangeShapeType="1"/>
            </p:cNvSpPr>
            <p:nvPr/>
          </p:nvSpPr>
          <p:spPr bwMode="auto">
            <a:xfrm flipV="1">
              <a:off x="4752" y="23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4" name="Text Box 22"/>
            <p:cNvSpPr txBox="1">
              <a:spLocks noChangeArrowheads="1"/>
            </p:cNvSpPr>
            <p:nvPr/>
          </p:nvSpPr>
          <p:spPr bwMode="auto">
            <a:xfrm>
              <a:off x="4704" y="2160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200"/>
                <a:t>X</a:t>
              </a:r>
            </a:p>
          </p:txBody>
        </p:sp>
        <p:sp>
          <p:nvSpPr>
            <p:cNvPr id="7185" name="Line 23"/>
            <p:cNvSpPr>
              <a:spLocks noChangeShapeType="1"/>
            </p:cNvSpPr>
            <p:nvPr/>
          </p:nvSpPr>
          <p:spPr bwMode="auto">
            <a:xfrm flipV="1">
              <a:off x="4656" y="23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6" name="Text Box 24"/>
            <p:cNvSpPr txBox="1">
              <a:spLocks noChangeArrowheads="1"/>
            </p:cNvSpPr>
            <p:nvPr/>
          </p:nvSpPr>
          <p:spPr bwMode="auto">
            <a:xfrm>
              <a:off x="4560" y="2160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200"/>
                <a:t>Y</a:t>
              </a:r>
            </a:p>
          </p:txBody>
        </p:sp>
        <p:sp>
          <p:nvSpPr>
            <p:cNvPr id="7187" name="Text Box 25"/>
            <p:cNvSpPr txBox="1">
              <a:spLocks noChangeArrowheads="1"/>
            </p:cNvSpPr>
            <p:nvPr/>
          </p:nvSpPr>
          <p:spPr bwMode="auto">
            <a:xfrm>
              <a:off x="4704" y="355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</a:t>
              </a:r>
            </a:p>
          </p:txBody>
        </p:sp>
        <p:sp>
          <p:nvSpPr>
            <p:cNvPr id="7188" name="Line 26"/>
            <p:cNvSpPr>
              <a:spLocks noChangeShapeType="1"/>
            </p:cNvSpPr>
            <p:nvPr/>
          </p:nvSpPr>
          <p:spPr bwMode="auto">
            <a:xfrm>
              <a:off x="4800" y="34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9" name="Line 27"/>
            <p:cNvSpPr>
              <a:spLocks noChangeShapeType="1"/>
            </p:cNvSpPr>
            <p:nvPr/>
          </p:nvSpPr>
          <p:spPr bwMode="auto">
            <a:xfrm flipH="1">
              <a:off x="4848" y="26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90" name="Text Box 28"/>
            <p:cNvSpPr txBox="1">
              <a:spLocks noChangeArrowheads="1"/>
            </p:cNvSpPr>
            <p:nvPr/>
          </p:nvSpPr>
          <p:spPr bwMode="auto">
            <a:xfrm>
              <a:off x="5136" y="2544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Cin</a:t>
              </a:r>
            </a:p>
          </p:txBody>
        </p:sp>
        <p:sp>
          <p:nvSpPr>
            <p:cNvPr id="7191" name="Text Box 29"/>
            <p:cNvSpPr txBox="1">
              <a:spLocks noChangeArrowheads="1"/>
            </p:cNvSpPr>
            <p:nvPr/>
          </p:nvSpPr>
          <p:spPr bwMode="auto">
            <a:xfrm>
              <a:off x="4416" y="3696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Cout</a:t>
              </a:r>
            </a:p>
          </p:txBody>
        </p:sp>
        <p:sp>
          <p:nvSpPr>
            <p:cNvPr id="7192" name="Line 30"/>
            <p:cNvSpPr>
              <a:spLocks noChangeShapeType="1"/>
            </p:cNvSpPr>
            <p:nvPr/>
          </p:nvSpPr>
          <p:spPr bwMode="auto">
            <a:xfrm>
              <a:off x="4656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174" name="AutoShape 31"/>
          <p:cNvSpPr>
            <a:spLocks noChangeArrowheads="1"/>
          </p:cNvSpPr>
          <p:nvPr/>
        </p:nvSpPr>
        <p:spPr bwMode="auto">
          <a:xfrm>
            <a:off x="7620000" y="3657600"/>
            <a:ext cx="228600" cy="990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75" name="Text Box 32"/>
          <p:cNvSpPr txBox="1">
            <a:spLocks noChangeArrowheads="1"/>
          </p:cNvSpPr>
          <p:nvPr/>
        </p:nvSpPr>
        <p:spPr bwMode="auto">
          <a:xfrm>
            <a:off x="1752600" y="3276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7176" name="Text Box 33"/>
          <p:cNvSpPr txBox="1">
            <a:spLocks noChangeArrowheads="1"/>
          </p:cNvSpPr>
          <p:nvPr/>
        </p:nvSpPr>
        <p:spPr bwMode="auto">
          <a:xfrm>
            <a:off x="1524000" y="3276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7177" name="Text Box 34"/>
          <p:cNvSpPr txBox="1">
            <a:spLocks noChangeArrowheads="1"/>
          </p:cNvSpPr>
          <p:nvPr/>
        </p:nvSpPr>
        <p:spPr bwMode="auto">
          <a:xfrm>
            <a:off x="2895600" y="4114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7178" name="Text Box 35"/>
          <p:cNvSpPr txBox="1">
            <a:spLocks noChangeArrowheads="1"/>
          </p:cNvSpPr>
          <p:nvPr/>
        </p:nvSpPr>
        <p:spPr bwMode="auto">
          <a:xfrm>
            <a:off x="7604125" y="47101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7179" name="Text Box 36"/>
          <p:cNvSpPr txBox="1">
            <a:spLocks noChangeArrowheads="1"/>
          </p:cNvSpPr>
          <p:nvPr/>
        </p:nvSpPr>
        <p:spPr bwMode="auto">
          <a:xfrm>
            <a:off x="7315200" y="3124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7180" name="Text Box 37"/>
          <p:cNvSpPr txBox="1">
            <a:spLocks noChangeArrowheads="1"/>
          </p:cNvSpPr>
          <p:nvPr/>
        </p:nvSpPr>
        <p:spPr bwMode="auto">
          <a:xfrm>
            <a:off x="1447800" y="6324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7181" name="Text Box 38"/>
          <p:cNvSpPr txBox="1">
            <a:spLocks noChangeArrowheads="1"/>
          </p:cNvSpPr>
          <p:nvPr/>
        </p:nvSpPr>
        <p:spPr bwMode="auto">
          <a:xfrm>
            <a:off x="1828800" y="6019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folHlink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do n-bit addition with only one full adder?</a:t>
            </a: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6248400" y="3733800"/>
            <a:ext cx="2147888" cy="1265238"/>
            <a:chOff x="3456" y="1431"/>
            <a:chExt cx="1353" cy="797"/>
          </a:xfrm>
        </p:grpSpPr>
        <p:grpSp>
          <p:nvGrpSpPr>
            <p:cNvPr id="8221" name="Group 4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8225" name="Text Box 5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0  1  1  0</a:t>
                </a:r>
              </a:p>
            </p:txBody>
          </p:sp>
          <p:sp>
            <p:nvSpPr>
              <p:cNvPr id="8226" name="Text Box 6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0  0  1  1</a:t>
                </a:r>
              </a:p>
            </p:txBody>
          </p:sp>
          <p:sp>
            <p:nvSpPr>
              <p:cNvPr id="8227" name="Text Box 7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+)</a:t>
                </a:r>
              </a:p>
            </p:txBody>
          </p:sp>
          <p:sp>
            <p:nvSpPr>
              <p:cNvPr id="8228" name="Line 8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8222" name="Text Box 9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8223" name="Text Box 10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8224" name="Text Box 11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</a:t>
              </a:r>
            </a:p>
          </p:txBody>
        </p:sp>
      </p:grpSp>
      <p:sp>
        <p:nvSpPr>
          <p:cNvPr id="8196" name="Text Box 12"/>
          <p:cNvSpPr txBox="1">
            <a:spLocks noChangeArrowheads="1"/>
          </p:cNvSpPr>
          <p:nvPr/>
        </p:nvSpPr>
        <p:spPr bwMode="auto">
          <a:xfrm>
            <a:off x="1295400" y="2209800"/>
            <a:ext cx="2984500" cy="8350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for bit i=0 to n-1 {</a:t>
            </a:r>
          </a:p>
          <a:p>
            <a:pPr eaLnBrk="1" hangingPunct="1"/>
            <a:r>
              <a:rPr lang="en-US" altLang="zh-TW"/>
              <a:t>    {C[i+1], S[i]} = A[i]+B[i]+C[i]</a:t>
            </a:r>
          </a:p>
          <a:p>
            <a:pPr eaLnBrk="1" hangingPunct="1"/>
            <a:r>
              <a:rPr lang="en-US" altLang="zh-TW"/>
              <a:t>}</a:t>
            </a:r>
          </a:p>
        </p:txBody>
      </p:sp>
      <p:grpSp>
        <p:nvGrpSpPr>
          <p:cNvPr id="8197" name="Group 13"/>
          <p:cNvGrpSpPr>
            <a:grpSpLocks/>
          </p:cNvGrpSpPr>
          <p:nvPr/>
        </p:nvGrpSpPr>
        <p:grpSpPr bwMode="auto">
          <a:xfrm>
            <a:off x="1295400" y="3581400"/>
            <a:ext cx="1620838" cy="2774950"/>
            <a:chOff x="4416" y="2160"/>
            <a:chExt cx="1021" cy="1748"/>
          </a:xfrm>
        </p:grpSpPr>
        <p:grpSp>
          <p:nvGrpSpPr>
            <p:cNvPr id="8204" name="Group 14"/>
            <p:cNvGrpSpPr>
              <a:grpSpLocks/>
            </p:cNvGrpSpPr>
            <p:nvPr/>
          </p:nvGrpSpPr>
          <p:grpSpPr bwMode="auto">
            <a:xfrm>
              <a:off x="4512" y="2640"/>
              <a:ext cx="480" cy="816"/>
              <a:chOff x="3456" y="1872"/>
              <a:chExt cx="480" cy="816"/>
            </a:xfrm>
          </p:grpSpPr>
          <p:sp>
            <p:nvSpPr>
              <p:cNvPr id="8215" name="Rectangle 15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8216" name="Line 16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17" name="Line 17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18" name="Line 18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19" name="Line 19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20" name="Line 20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8205" name="Line 21"/>
            <p:cNvSpPr>
              <a:spLocks noChangeShapeType="1"/>
            </p:cNvSpPr>
            <p:nvPr/>
          </p:nvSpPr>
          <p:spPr bwMode="auto">
            <a:xfrm flipV="1">
              <a:off x="4752" y="23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6" name="Text Box 22"/>
            <p:cNvSpPr txBox="1">
              <a:spLocks noChangeArrowheads="1"/>
            </p:cNvSpPr>
            <p:nvPr/>
          </p:nvSpPr>
          <p:spPr bwMode="auto">
            <a:xfrm>
              <a:off x="4704" y="2160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200"/>
                <a:t>X</a:t>
              </a:r>
            </a:p>
          </p:txBody>
        </p:sp>
        <p:sp>
          <p:nvSpPr>
            <p:cNvPr id="8207" name="Line 23"/>
            <p:cNvSpPr>
              <a:spLocks noChangeShapeType="1"/>
            </p:cNvSpPr>
            <p:nvPr/>
          </p:nvSpPr>
          <p:spPr bwMode="auto">
            <a:xfrm flipV="1">
              <a:off x="4656" y="23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8" name="Text Box 24"/>
            <p:cNvSpPr txBox="1">
              <a:spLocks noChangeArrowheads="1"/>
            </p:cNvSpPr>
            <p:nvPr/>
          </p:nvSpPr>
          <p:spPr bwMode="auto">
            <a:xfrm>
              <a:off x="4560" y="2160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200"/>
                <a:t>Y</a:t>
              </a:r>
            </a:p>
          </p:txBody>
        </p:sp>
        <p:sp>
          <p:nvSpPr>
            <p:cNvPr id="8209" name="Text Box 25"/>
            <p:cNvSpPr txBox="1">
              <a:spLocks noChangeArrowheads="1"/>
            </p:cNvSpPr>
            <p:nvPr/>
          </p:nvSpPr>
          <p:spPr bwMode="auto">
            <a:xfrm>
              <a:off x="4704" y="355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</a:t>
              </a:r>
            </a:p>
          </p:txBody>
        </p:sp>
        <p:sp>
          <p:nvSpPr>
            <p:cNvPr id="8210" name="Line 26"/>
            <p:cNvSpPr>
              <a:spLocks noChangeShapeType="1"/>
            </p:cNvSpPr>
            <p:nvPr/>
          </p:nvSpPr>
          <p:spPr bwMode="auto">
            <a:xfrm>
              <a:off x="4800" y="34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1" name="Line 27"/>
            <p:cNvSpPr>
              <a:spLocks noChangeShapeType="1"/>
            </p:cNvSpPr>
            <p:nvPr/>
          </p:nvSpPr>
          <p:spPr bwMode="auto">
            <a:xfrm flipH="1">
              <a:off x="4848" y="26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2" name="Text Box 28"/>
            <p:cNvSpPr txBox="1">
              <a:spLocks noChangeArrowheads="1"/>
            </p:cNvSpPr>
            <p:nvPr/>
          </p:nvSpPr>
          <p:spPr bwMode="auto">
            <a:xfrm>
              <a:off x="5136" y="2544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Cin</a:t>
              </a:r>
            </a:p>
          </p:txBody>
        </p:sp>
        <p:sp>
          <p:nvSpPr>
            <p:cNvPr id="8213" name="Text Box 29"/>
            <p:cNvSpPr txBox="1">
              <a:spLocks noChangeArrowheads="1"/>
            </p:cNvSpPr>
            <p:nvPr/>
          </p:nvSpPr>
          <p:spPr bwMode="auto">
            <a:xfrm>
              <a:off x="4416" y="3696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Cout</a:t>
              </a:r>
            </a:p>
          </p:txBody>
        </p:sp>
        <p:sp>
          <p:nvSpPr>
            <p:cNvPr id="8214" name="Line 30"/>
            <p:cNvSpPr>
              <a:spLocks noChangeShapeType="1"/>
            </p:cNvSpPr>
            <p:nvPr/>
          </p:nvSpPr>
          <p:spPr bwMode="auto">
            <a:xfrm>
              <a:off x="4656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8198" name="AutoShape 31"/>
          <p:cNvSpPr>
            <a:spLocks noChangeArrowheads="1"/>
          </p:cNvSpPr>
          <p:nvPr/>
        </p:nvSpPr>
        <p:spPr bwMode="auto">
          <a:xfrm>
            <a:off x="7315200" y="3124200"/>
            <a:ext cx="304800" cy="1600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199" name="Text Box 32"/>
          <p:cNvSpPr txBox="1">
            <a:spLocks noChangeArrowheads="1"/>
          </p:cNvSpPr>
          <p:nvPr/>
        </p:nvSpPr>
        <p:spPr bwMode="auto">
          <a:xfrm>
            <a:off x="1752600" y="3276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8200" name="Text Box 33"/>
          <p:cNvSpPr txBox="1">
            <a:spLocks noChangeArrowheads="1"/>
          </p:cNvSpPr>
          <p:nvPr/>
        </p:nvSpPr>
        <p:spPr bwMode="auto">
          <a:xfrm>
            <a:off x="1524000" y="3276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8201" name="Text Box 34"/>
          <p:cNvSpPr txBox="1">
            <a:spLocks noChangeArrowheads="1"/>
          </p:cNvSpPr>
          <p:nvPr/>
        </p:nvSpPr>
        <p:spPr bwMode="auto">
          <a:xfrm>
            <a:off x="2895600" y="4114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8202" name="Text Box 35"/>
          <p:cNvSpPr txBox="1">
            <a:spLocks noChangeArrowheads="1"/>
          </p:cNvSpPr>
          <p:nvPr/>
        </p:nvSpPr>
        <p:spPr bwMode="auto">
          <a:xfrm>
            <a:off x="7604125" y="47101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1</a:t>
            </a:r>
          </a:p>
        </p:txBody>
      </p:sp>
      <p:sp>
        <p:nvSpPr>
          <p:cNvPr id="8203" name="Text Box 36"/>
          <p:cNvSpPr txBox="1">
            <a:spLocks noChangeArrowheads="1"/>
          </p:cNvSpPr>
          <p:nvPr/>
        </p:nvSpPr>
        <p:spPr bwMode="auto">
          <a:xfrm>
            <a:off x="7315200" y="3124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do n-bit addition with only one full adder?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6248400" y="3733800"/>
            <a:ext cx="2147888" cy="1265238"/>
            <a:chOff x="3456" y="1431"/>
            <a:chExt cx="1353" cy="797"/>
          </a:xfrm>
        </p:grpSpPr>
        <p:grpSp>
          <p:nvGrpSpPr>
            <p:cNvPr id="9249" name="Group 4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9253" name="Text Box 5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0  1  1  0</a:t>
                </a:r>
              </a:p>
            </p:txBody>
          </p:sp>
          <p:sp>
            <p:nvSpPr>
              <p:cNvPr id="9254" name="Text Box 6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0  0  1  1</a:t>
                </a:r>
              </a:p>
            </p:txBody>
          </p:sp>
          <p:sp>
            <p:nvSpPr>
              <p:cNvPr id="9255" name="Text Box 7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+)</a:t>
                </a:r>
              </a:p>
            </p:txBody>
          </p:sp>
          <p:sp>
            <p:nvSpPr>
              <p:cNvPr id="9256" name="Line 8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9250" name="Text Box 9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9251" name="Text Box 10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9252" name="Text Box 11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</a:t>
              </a:r>
            </a:p>
          </p:txBody>
        </p:sp>
      </p:grpSp>
      <p:sp>
        <p:nvSpPr>
          <p:cNvPr id="9220" name="Text Box 12"/>
          <p:cNvSpPr txBox="1">
            <a:spLocks noChangeArrowheads="1"/>
          </p:cNvSpPr>
          <p:nvPr/>
        </p:nvSpPr>
        <p:spPr bwMode="auto">
          <a:xfrm>
            <a:off x="1295400" y="2209800"/>
            <a:ext cx="2984500" cy="8350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for bit i=0 to n-1 {</a:t>
            </a:r>
          </a:p>
          <a:p>
            <a:pPr eaLnBrk="1" hangingPunct="1"/>
            <a:r>
              <a:rPr lang="en-US" altLang="zh-TW"/>
              <a:t>    {C[i+1], S[i]} = A[i]+B[i]+C[i]</a:t>
            </a:r>
          </a:p>
          <a:p>
            <a:pPr eaLnBrk="1" hangingPunct="1"/>
            <a:r>
              <a:rPr lang="en-US" altLang="zh-TW"/>
              <a:t>}</a:t>
            </a:r>
          </a:p>
        </p:txBody>
      </p:sp>
      <p:grpSp>
        <p:nvGrpSpPr>
          <p:cNvPr id="9221" name="Group 13"/>
          <p:cNvGrpSpPr>
            <a:grpSpLocks/>
          </p:cNvGrpSpPr>
          <p:nvPr/>
        </p:nvGrpSpPr>
        <p:grpSpPr bwMode="auto">
          <a:xfrm>
            <a:off x="1295400" y="3581400"/>
            <a:ext cx="1620838" cy="2774950"/>
            <a:chOff x="4416" y="2160"/>
            <a:chExt cx="1021" cy="1748"/>
          </a:xfrm>
        </p:grpSpPr>
        <p:grpSp>
          <p:nvGrpSpPr>
            <p:cNvPr id="9232" name="Group 14"/>
            <p:cNvGrpSpPr>
              <a:grpSpLocks/>
            </p:cNvGrpSpPr>
            <p:nvPr/>
          </p:nvGrpSpPr>
          <p:grpSpPr bwMode="auto">
            <a:xfrm>
              <a:off x="4512" y="2640"/>
              <a:ext cx="480" cy="816"/>
              <a:chOff x="3456" y="1872"/>
              <a:chExt cx="480" cy="816"/>
            </a:xfrm>
          </p:grpSpPr>
          <p:sp>
            <p:nvSpPr>
              <p:cNvPr id="9243" name="Rectangle 15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9244" name="Line 16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5" name="Line 17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6" name="Line 18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7" name="Line 19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8" name="Line 20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9233" name="Line 21"/>
            <p:cNvSpPr>
              <a:spLocks noChangeShapeType="1"/>
            </p:cNvSpPr>
            <p:nvPr/>
          </p:nvSpPr>
          <p:spPr bwMode="auto">
            <a:xfrm flipV="1">
              <a:off x="4752" y="23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4" name="Text Box 22"/>
            <p:cNvSpPr txBox="1">
              <a:spLocks noChangeArrowheads="1"/>
            </p:cNvSpPr>
            <p:nvPr/>
          </p:nvSpPr>
          <p:spPr bwMode="auto">
            <a:xfrm>
              <a:off x="4704" y="2160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200"/>
                <a:t>X</a:t>
              </a:r>
            </a:p>
          </p:txBody>
        </p:sp>
        <p:sp>
          <p:nvSpPr>
            <p:cNvPr id="9235" name="Line 23"/>
            <p:cNvSpPr>
              <a:spLocks noChangeShapeType="1"/>
            </p:cNvSpPr>
            <p:nvPr/>
          </p:nvSpPr>
          <p:spPr bwMode="auto">
            <a:xfrm flipV="1">
              <a:off x="4656" y="23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6" name="Text Box 24"/>
            <p:cNvSpPr txBox="1">
              <a:spLocks noChangeArrowheads="1"/>
            </p:cNvSpPr>
            <p:nvPr/>
          </p:nvSpPr>
          <p:spPr bwMode="auto">
            <a:xfrm>
              <a:off x="4560" y="2160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200"/>
                <a:t>Y</a:t>
              </a:r>
            </a:p>
          </p:txBody>
        </p:sp>
        <p:sp>
          <p:nvSpPr>
            <p:cNvPr id="9237" name="Text Box 25"/>
            <p:cNvSpPr txBox="1">
              <a:spLocks noChangeArrowheads="1"/>
            </p:cNvSpPr>
            <p:nvPr/>
          </p:nvSpPr>
          <p:spPr bwMode="auto">
            <a:xfrm>
              <a:off x="4704" y="355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</a:t>
              </a:r>
            </a:p>
          </p:txBody>
        </p:sp>
        <p:sp>
          <p:nvSpPr>
            <p:cNvPr id="9238" name="Line 26"/>
            <p:cNvSpPr>
              <a:spLocks noChangeShapeType="1"/>
            </p:cNvSpPr>
            <p:nvPr/>
          </p:nvSpPr>
          <p:spPr bwMode="auto">
            <a:xfrm>
              <a:off x="4800" y="34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9" name="Line 27"/>
            <p:cNvSpPr>
              <a:spLocks noChangeShapeType="1"/>
            </p:cNvSpPr>
            <p:nvPr/>
          </p:nvSpPr>
          <p:spPr bwMode="auto">
            <a:xfrm flipH="1">
              <a:off x="4848" y="26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40" name="Text Box 28"/>
            <p:cNvSpPr txBox="1">
              <a:spLocks noChangeArrowheads="1"/>
            </p:cNvSpPr>
            <p:nvPr/>
          </p:nvSpPr>
          <p:spPr bwMode="auto">
            <a:xfrm>
              <a:off x="5136" y="2544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Cin</a:t>
              </a:r>
            </a:p>
          </p:txBody>
        </p:sp>
        <p:sp>
          <p:nvSpPr>
            <p:cNvPr id="9241" name="Text Box 29"/>
            <p:cNvSpPr txBox="1">
              <a:spLocks noChangeArrowheads="1"/>
            </p:cNvSpPr>
            <p:nvPr/>
          </p:nvSpPr>
          <p:spPr bwMode="auto">
            <a:xfrm>
              <a:off x="4416" y="3696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Cout</a:t>
              </a:r>
            </a:p>
          </p:txBody>
        </p:sp>
        <p:sp>
          <p:nvSpPr>
            <p:cNvPr id="9242" name="Line 30"/>
            <p:cNvSpPr>
              <a:spLocks noChangeShapeType="1"/>
            </p:cNvSpPr>
            <p:nvPr/>
          </p:nvSpPr>
          <p:spPr bwMode="auto">
            <a:xfrm>
              <a:off x="4656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9222" name="AutoShape 31"/>
          <p:cNvSpPr>
            <a:spLocks noChangeArrowheads="1"/>
          </p:cNvSpPr>
          <p:nvPr/>
        </p:nvSpPr>
        <p:spPr bwMode="auto">
          <a:xfrm>
            <a:off x="7391400" y="3124200"/>
            <a:ext cx="228600" cy="1600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223" name="Text Box 32"/>
          <p:cNvSpPr txBox="1">
            <a:spLocks noChangeArrowheads="1"/>
          </p:cNvSpPr>
          <p:nvPr/>
        </p:nvSpPr>
        <p:spPr bwMode="auto">
          <a:xfrm>
            <a:off x="1752600" y="3276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9224" name="Text Box 33"/>
          <p:cNvSpPr txBox="1">
            <a:spLocks noChangeArrowheads="1"/>
          </p:cNvSpPr>
          <p:nvPr/>
        </p:nvSpPr>
        <p:spPr bwMode="auto">
          <a:xfrm>
            <a:off x="1524000" y="3276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9225" name="Text Box 34"/>
          <p:cNvSpPr txBox="1">
            <a:spLocks noChangeArrowheads="1"/>
          </p:cNvSpPr>
          <p:nvPr/>
        </p:nvSpPr>
        <p:spPr bwMode="auto">
          <a:xfrm>
            <a:off x="2895600" y="4114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9226" name="Text Box 35"/>
          <p:cNvSpPr txBox="1">
            <a:spLocks noChangeArrowheads="1"/>
          </p:cNvSpPr>
          <p:nvPr/>
        </p:nvSpPr>
        <p:spPr bwMode="auto">
          <a:xfrm>
            <a:off x="7604125" y="47101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1</a:t>
            </a:r>
          </a:p>
        </p:txBody>
      </p:sp>
      <p:sp>
        <p:nvSpPr>
          <p:cNvPr id="9227" name="Text Box 36"/>
          <p:cNvSpPr txBox="1">
            <a:spLocks noChangeArrowheads="1"/>
          </p:cNvSpPr>
          <p:nvPr/>
        </p:nvSpPr>
        <p:spPr bwMode="auto">
          <a:xfrm>
            <a:off x="7315200" y="3124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9228" name="Text Box 37"/>
          <p:cNvSpPr txBox="1">
            <a:spLocks noChangeArrowheads="1"/>
          </p:cNvSpPr>
          <p:nvPr/>
        </p:nvSpPr>
        <p:spPr bwMode="auto">
          <a:xfrm>
            <a:off x="1447800" y="6324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9229" name="Text Box 38"/>
          <p:cNvSpPr txBox="1">
            <a:spLocks noChangeArrowheads="1"/>
          </p:cNvSpPr>
          <p:nvPr/>
        </p:nvSpPr>
        <p:spPr bwMode="auto">
          <a:xfrm>
            <a:off x="1752600" y="6019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9230" name="Text Box 39"/>
          <p:cNvSpPr txBox="1">
            <a:spLocks noChangeArrowheads="1"/>
          </p:cNvSpPr>
          <p:nvPr/>
        </p:nvSpPr>
        <p:spPr bwMode="auto">
          <a:xfrm>
            <a:off x="7315200" y="4724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9231" name="Text Box 40"/>
          <p:cNvSpPr txBox="1">
            <a:spLocks noChangeArrowheads="1"/>
          </p:cNvSpPr>
          <p:nvPr/>
        </p:nvSpPr>
        <p:spPr bwMode="auto">
          <a:xfrm>
            <a:off x="7162800" y="3429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folHlink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do n-bit addition with only one full adder?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6248400" y="3733800"/>
            <a:ext cx="2147888" cy="1265238"/>
            <a:chOff x="3456" y="1431"/>
            <a:chExt cx="1353" cy="797"/>
          </a:xfrm>
        </p:grpSpPr>
        <p:grpSp>
          <p:nvGrpSpPr>
            <p:cNvPr id="10274" name="Group 4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10278" name="Text Box 5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0  1  1  0</a:t>
                </a:r>
              </a:p>
            </p:txBody>
          </p:sp>
          <p:sp>
            <p:nvSpPr>
              <p:cNvPr id="10279" name="Text Box 6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0  0  1  1</a:t>
                </a:r>
              </a:p>
            </p:txBody>
          </p:sp>
          <p:sp>
            <p:nvSpPr>
              <p:cNvPr id="10280" name="Text Box 7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+)</a:t>
                </a:r>
              </a:p>
            </p:txBody>
          </p:sp>
          <p:sp>
            <p:nvSpPr>
              <p:cNvPr id="10281" name="Line 8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0275" name="Text Box 9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10276" name="Text Box 10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10277" name="Text Box 11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</a:t>
              </a:r>
            </a:p>
          </p:txBody>
        </p:sp>
      </p:grpSp>
      <p:sp>
        <p:nvSpPr>
          <p:cNvPr id="10244" name="Text Box 12"/>
          <p:cNvSpPr txBox="1">
            <a:spLocks noChangeArrowheads="1"/>
          </p:cNvSpPr>
          <p:nvPr/>
        </p:nvSpPr>
        <p:spPr bwMode="auto">
          <a:xfrm>
            <a:off x="1295400" y="2209800"/>
            <a:ext cx="2984500" cy="8350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for bit i=0 to n-1 {</a:t>
            </a:r>
          </a:p>
          <a:p>
            <a:pPr eaLnBrk="1" hangingPunct="1"/>
            <a:r>
              <a:rPr lang="en-US" altLang="zh-TW"/>
              <a:t>    {C[i+1], S[i]} = A[i]+B[i]+C[i]</a:t>
            </a:r>
          </a:p>
          <a:p>
            <a:pPr eaLnBrk="1" hangingPunct="1"/>
            <a:r>
              <a:rPr lang="en-US" altLang="zh-TW"/>
              <a:t>}</a:t>
            </a:r>
          </a:p>
        </p:txBody>
      </p:sp>
      <p:grpSp>
        <p:nvGrpSpPr>
          <p:cNvPr id="10245" name="Group 13"/>
          <p:cNvGrpSpPr>
            <a:grpSpLocks/>
          </p:cNvGrpSpPr>
          <p:nvPr/>
        </p:nvGrpSpPr>
        <p:grpSpPr bwMode="auto">
          <a:xfrm>
            <a:off x="1295400" y="3581400"/>
            <a:ext cx="1620838" cy="2774950"/>
            <a:chOff x="4416" y="2160"/>
            <a:chExt cx="1021" cy="1748"/>
          </a:xfrm>
        </p:grpSpPr>
        <p:grpSp>
          <p:nvGrpSpPr>
            <p:cNvPr id="10257" name="Group 14"/>
            <p:cNvGrpSpPr>
              <a:grpSpLocks/>
            </p:cNvGrpSpPr>
            <p:nvPr/>
          </p:nvGrpSpPr>
          <p:grpSpPr bwMode="auto">
            <a:xfrm>
              <a:off x="4512" y="2640"/>
              <a:ext cx="480" cy="816"/>
              <a:chOff x="3456" y="1872"/>
              <a:chExt cx="480" cy="816"/>
            </a:xfrm>
          </p:grpSpPr>
          <p:sp>
            <p:nvSpPr>
              <p:cNvPr id="10268" name="Rectangle 15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10269" name="Line 16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70" name="Line 17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71" name="Line 18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72" name="Line 19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73" name="Line 20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0258" name="Line 21"/>
            <p:cNvSpPr>
              <a:spLocks noChangeShapeType="1"/>
            </p:cNvSpPr>
            <p:nvPr/>
          </p:nvSpPr>
          <p:spPr bwMode="auto">
            <a:xfrm flipV="1">
              <a:off x="4752" y="23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9" name="Text Box 22"/>
            <p:cNvSpPr txBox="1">
              <a:spLocks noChangeArrowheads="1"/>
            </p:cNvSpPr>
            <p:nvPr/>
          </p:nvSpPr>
          <p:spPr bwMode="auto">
            <a:xfrm>
              <a:off x="4704" y="2160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200"/>
                <a:t>X</a:t>
              </a:r>
            </a:p>
          </p:txBody>
        </p:sp>
        <p:sp>
          <p:nvSpPr>
            <p:cNvPr id="10260" name="Line 23"/>
            <p:cNvSpPr>
              <a:spLocks noChangeShapeType="1"/>
            </p:cNvSpPr>
            <p:nvPr/>
          </p:nvSpPr>
          <p:spPr bwMode="auto">
            <a:xfrm flipV="1">
              <a:off x="4656" y="23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1" name="Text Box 24"/>
            <p:cNvSpPr txBox="1">
              <a:spLocks noChangeArrowheads="1"/>
            </p:cNvSpPr>
            <p:nvPr/>
          </p:nvSpPr>
          <p:spPr bwMode="auto">
            <a:xfrm>
              <a:off x="4560" y="2160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200"/>
                <a:t>Y</a:t>
              </a:r>
            </a:p>
          </p:txBody>
        </p:sp>
        <p:sp>
          <p:nvSpPr>
            <p:cNvPr id="10262" name="Text Box 25"/>
            <p:cNvSpPr txBox="1">
              <a:spLocks noChangeArrowheads="1"/>
            </p:cNvSpPr>
            <p:nvPr/>
          </p:nvSpPr>
          <p:spPr bwMode="auto">
            <a:xfrm>
              <a:off x="4704" y="355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</a:t>
              </a:r>
            </a:p>
          </p:txBody>
        </p:sp>
        <p:sp>
          <p:nvSpPr>
            <p:cNvPr id="10263" name="Line 26"/>
            <p:cNvSpPr>
              <a:spLocks noChangeShapeType="1"/>
            </p:cNvSpPr>
            <p:nvPr/>
          </p:nvSpPr>
          <p:spPr bwMode="auto">
            <a:xfrm>
              <a:off x="4800" y="34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4" name="Line 27"/>
            <p:cNvSpPr>
              <a:spLocks noChangeShapeType="1"/>
            </p:cNvSpPr>
            <p:nvPr/>
          </p:nvSpPr>
          <p:spPr bwMode="auto">
            <a:xfrm flipH="1">
              <a:off x="4848" y="26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5" name="Text Box 28"/>
            <p:cNvSpPr txBox="1">
              <a:spLocks noChangeArrowheads="1"/>
            </p:cNvSpPr>
            <p:nvPr/>
          </p:nvSpPr>
          <p:spPr bwMode="auto">
            <a:xfrm>
              <a:off x="5136" y="2544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Cin</a:t>
              </a:r>
            </a:p>
          </p:txBody>
        </p:sp>
        <p:sp>
          <p:nvSpPr>
            <p:cNvPr id="10266" name="Text Box 29"/>
            <p:cNvSpPr txBox="1">
              <a:spLocks noChangeArrowheads="1"/>
            </p:cNvSpPr>
            <p:nvPr/>
          </p:nvSpPr>
          <p:spPr bwMode="auto">
            <a:xfrm>
              <a:off x="4416" y="3696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Cout</a:t>
              </a:r>
            </a:p>
          </p:txBody>
        </p:sp>
        <p:sp>
          <p:nvSpPr>
            <p:cNvPr id="10267" name="Line 30"/>
            <p:cNvSpPr>
              <a:spLocks noChangeShapeType="1"/>
            </p:cNvSpPr>
            <p:nvPr/>
          </p:nvSpPr>
          <p:spPr bwMode="auto">
            <a:xfrm>
              <a:off x="4656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46" name="AutoShape 31"/>
          <p:cNvSpPr>
            <a:spLocks noChangeArrowheads="1"/>
          </p:cNvSpPr>
          <p:nvPr/>
        </p:nvSpPr>
        <p:spPr bwMode="auto">
          <a:xfrm>
            <a:off x="7391400" y="3124200"/>
            <a:ext cx="228600" cy="1600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47" name="Text Box 32"/>
          <p:cNvSpPr txBox="1">
            <a:spLocks noChangeArrowheads="1"/>
          </p:cNvSpPr>
          <p:nvPr/>
        </p:nvSpPr>
        <p:spPr bwMode="auto">
          <a:xfrm>
            <a:off x="1752600" y="3276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0248" name="Text Box 33"/>
          <p:cNvSpPr txBox="1">
            <a:spLocks noChangeArrowheads="1"/>
          </p:cNvSpPr>
          <p:nvPr/>
        </p:nvSpPr>
        <p:spPr bwMode="auto">
          <a:xfrm>
            <a:off x="1524000" y="3276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0249" name="Text Box 34"/>
          <p:cNvSpPr txBox="1">
            <a:spLocks noChangeArrowheads="1"/>
          </p:cNvSpPr>
          <p:nvPr/>
        </p:nvSpPr>
        <p:spPr bwMode="auto">
          <a:xfrm>
            <a:off x="2895600" y="4114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0250" name="Text Box 35"/>
          <p:cNvSpPr txBox="1">
            <a:spLocks noChangeArrowheads="1"/>
          </p:cNvSpPr>
          <p:nvPr/>
        </p:nvSpPr>
        <p:spPr bwMode="auto">
          <a:xfrm>
            <a:off x="7604125" y="47101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1</a:t>
            </a:r>
          </a:p>
        </p:txBody>
      </p:sp>
      <p:sp>
        <p:nvSpPr>
          <p:cNvPr id="10251" name="Text Box 36"/>
          <p:cNvSpPr txBox="1">
            <a:spLocks noChangeArrowheads="1"/>
          </p:cNvSpPr>
          <p:nvPr/>
        </p:nvSpPr>
        <p:spPr bwMode="auto">
          <a:xfrm>
            <a:off x="7315200" y="3124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0252" name="Text Box 37"/>
          <p:cNvSpPr txBox="1">
            <a:spLocks noChangeArrowheads="1"/>
          </p:cNvSpPr>
          <p:nvPr/>
        </p:nvSpPr>
        <p:spPr bwMode="auto">
          <a:xfrm>
            <a:off x="1447800" y="6324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10253" name="Text Box 38"/>
          <p:cNvSpPr txBox="1">
            <a:spLocks noChangeArrowheads="1"/>
          </p:cNvSpPr>
          <p:nvPr/>
        </p:nvSpPr>
        <p:spPr bwMode="auto">
          <a:xfrm>
            <a:off x="1752600" y="6019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10254" name="Text Box 39"/>
          <p:cNvSpPr txBox="1">
            <a:spLocks noChangeArrowheads="1"/>
          </p:cNvSpPr>
          <p:nvPr/>
        </p:nvSpPr>
        <p:spPr bwMode="auto">
          <a:xfrm>
            <a:off x="7315200" y="4724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10255" name="Text Box 40"/>
          <p:cNvSpPr txBox="1">
            <a:spLocks noChangeArrowheads="1"/>
          </p:cNvSpPr>
          <p:nvPr/>
        </p:nvSpPr>
        <p:spPr bwMode="auto">
          <a:xfrm>
            <a:off x="7162800" y="3429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10256" name="AutoShape 41"/>
          <p:cNvSpPr>
            <a:spLocks noChangeArrowheads="1"/>
          </p:cNvSpPr>
          <p:nvPr/>
        </p:nvSpPr>
        <p:spPr bwMode="auto">
          <a:xfrm>
            <a:off x="3352800" y="5334000"/>
            <a:ext cx="5029200" cy="1066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chemeClr val="hlink"/>
                </a:solidFill>
              </a:rPr>
              <a:t>Q: where to store the outcomes and feed back?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Deriving the data path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75</TotalTime>
  <Words>1086</Words>
  <Application>Microsoft Office PowerPoint</Application>
  <PresentationFormat>如螢幕大小 (4:3)</PresentationFormat>
  <Paragraphs>468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新細明體</vt:lpstr>
      <vt:lpstr>標楷體</vt:lpstr>
      <vt:lpstr>Arial</vt:lpstr>
      <vt:lpstr>Times New Roman</vt:lpstr>
      <vt:lpstr>Wingdings</vt:lpstr>
      <vt:lpstr>Blends</vt:lpstr>
      <vt:lpstr>Bit-Serial Adder</vt:lpstr>
      <vt:lpstr>Question &amp; Solution</vt:lpstr>
      <vt:lpstr>How to do n-bit addition with only one full adder?</vt:lpstr>
      <vt:lpstr>How to do n-bit addition with only one full adder?</vt:lpstr>
      <vt:lpstr>How to do n-bit addition with only one full adder?</vt:lpstr>
      <vt:lpstr>How to do n-bit addition with only one full adder?</vt:lpstr>
      <vt:lpstr>How to do n-bit addition with only one full adder?</vt:lpstr>
      <vt:lpstr>How to do n-bit addition with only one full adder?</vt:lpstr>
      <vt:lpstr>Deriving the data path</vt:lpstr>
      <vt:lpstr>The data path</vt:lpstr>
      <vt:lpstr>The data path</vt:lpstr>
      <vt:lpstr>The data path</vt:lpstr>
      <vt:lpstr>Cycle 0</vt:lpstr>
      <vt:lpstr>Cycle 0</vt:lpstr>
      <vt:lpstr>Cycle 1</vt:lpstr>
      <vt:lpstr>Cycle 1</vt:lpstr>
      <vt:lpstr>Cycle 2</vt:lpstr>
      <vt:lpstr>Cycle 3</vt:lpstr>
      <vt:lpstr>Final Result</vt:lpstr>
      <vt:lpstr>On the implementation</vt:lpstr>
      <vt:lpstr>Question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21</cp:revision>
  <cp:lastPrinted>1601-01-01T00:00:00Z</cp:lastPrinted>
  <dcterms:created xsi:type="dcterms:W3CDTF">2009-04-17T08:22:33Z</dcterms:created>
  <dcterms:modified xsi:type="dcterms:W3CDTF">2018-04-06T18:23:16Z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