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6" r:id="rId3"/>
    <p:sldId id="305" r:id="rId4"/>
    <p:sldId id="304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7" r:id="rId21"/>
    <p:sldId id="268" r:id="rId22"/>
    <p:sldId id="269" r:id="rId23"/>
    <p:sldId id="270" r:id="rId24"/>
    <p:sldId id="271" r:id="rId25"/>
    <p:sldId id="272" r:id="rId26"/>
    <p:sldId id="279" r:id="rId27"/>
    <p:sldId id="281" r:id="rId28"/>
    <p:sldId id="282" r:id="rId29"/>
    <p:sldId id="280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88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0" r:id="rId49"/>
    <p:sldId id="302" r:id="rId50"/>
    <p:sldId id="303" r:id="rId5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3" autoAdjust="0"/>
    <p:restoredTop sz="94660"/>
  </p:normalViewPr>
  <p:slideViewPr>
    <p:cSldViewPr>
      <p:cViewPr varScale="1">
        <p:scale>
          <a:sx n="68" d="100"/>
          <a:sy n="68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67E689-7713-4A62-8066-64902797B8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42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B26FF-8BE7-4197-A1A1-74F46088EA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59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0872-DC84-4C90-81B6-EAE2B55A7B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62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5E640-9D74-46A4-B09F-F32F65569C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5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6C602-4F7F-43F3-9AB2-677D07DCD5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1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3727-20CF-4686-A356-3378663A2F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56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8A904-1DA7-4E1F-9B15-C1BD5784AA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6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1F261-6DCA-422B-9A11-97FE62D69D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701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2B506-BAEE-4449-B23D-F79B666E9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291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ABCAE-E4B2-4FB7-8F67-4F32AE57CC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5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20F9-49F5-4F4F-A960-20D8B137C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4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CBECF28B-F37F-43F4-B498-5BCDFAAEDF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Circuit-Level Design of the Full Adder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with chip area as small as possible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704850"/>
            <a:ext cx="33634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03 </a:t>
            </a:r>
            <a:r>
              <a:rPr lang="en-US" altLang="zh-TW" sz="3200" u="sng" dirty="0"/>
              <a:t>(Part 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pFET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p-channel FET (field effect transistor)</a:t>
            </a:r>
          </a:p>
          <a:p>
            <a:pPr eaLnBrk="1" hangingPunct="1"/>
            <a:r>
              <a:rPr lang="en-US" altLang="zh-TW" smtClean="0"/>
              <a:t>use positive charges current flow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648200" y="5257800"/>
            <a:ext cx="2133600" cy="457200"/>
            <a:chOff x="2736" y="3312"/>
            <a:chExt cx="1344" cy="288"/>
          </a:xfrm>
        </p:grpSpPr>
        <p:sp>
          <p:nvSpPr>
            <p:cNvPr id="12306" name="Line 5"/>
            <p:cNvSpPr>
              <a:spLocks noChangeShapeType="1"/>
            </p:cNvSpPr>
            <p:nvPr/>
          </p:nvSpPr>
          <p:spPr bwMode="auto">
            <a:xfrm>
              <a:off x="273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7" name="Oval 6"/>
            <p:cNvSpPr>
              <a:spLocks noChangeArrowheads="1"/>
            </p:cNvSpPr>
            <p:nvPr/>
          </p:nvSpPr>
          <p:spPr bwMode="auto">
            <a:xfrm>
              <a:off x="3120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308" name="Oval 7"/>
            <p:cNvSpPr>
              <a:spLocks noChangeArrowheads="1"/>
            </p:cNvSpPr>
            <p:nvPr/>
          </p:nvSpPr>
          <p:spPr bwMode="auto">
            <a:xfrm>
              <a:off x="3600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309" name="Line 8"/>
            <p:cNvSpPr>
              <a:spLocks noChangeShapeType="1"/>
            </p:cNvSpPr>
            <p:nvPr/>
          </p:nvSpPr>
          <p:spPr bwMode="auto">
            <a:xfrm>
              <a:off x="369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0" name="Line 9"/>
            <p:cNvSpPr>
              <a:spLocks noChangeShapeType="1"/>
            </p:cNvSpPr>
            <p:nvPr/>
          </p:nvSpPr>
          <p:spPr bwMode="auto">
            <a:xfrm flipV="1">
              <a:off x="3168" y="33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293" name="Group 10"/>
          <p:cNvGrpSpPr>
            <a:grpSpLocks/>
          </p:cNvGrpSpPr>
          <p:nvPr/>
        </p:nvGrpSpPr>
        <p:grpSpPr bwMode="auto">
          <a:xfrm>
            <a:off x="838200" y="4191000"/>
            <a:ext cx="3001963" cy="1631950"/>
            <a:chOff x="528" y="2640"/>
            <a:chExt cx="1891" cy="1028"/>
          </a:xfrm>
        </p:grpSpPr>
        <p:sp>
          <p:nvSpPr>
            <p:cNvPr id="12294" name="Text Box 11"/>
            <p:cNvSpPr txBox="1">
              <a:spLocks noChangeArrowheads="1"/>
            </p:cNvSpPr>
            <p:nvPr/>
          </p:nvSpPr>
          <p:spPr bwMode="auto">
            <a:xfrm>
              <a:off x="1296" y="264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12295" name="Text Box 12"/>
            <p:cNvSpPr txBox="1">
              <a:spLocks noChangeArrowheads="1"/>
            </p:cNvSpPr>
            <p:nvPr/>
          </p:nvSpPr>
          <p:spPr bwMode="auto">
            <a:xfrm>
              <a:off x="1968" y="3456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12296" name="Text Box 13"/>
            <p:cNvSpPr txBox="1">
              <a:spLocks noChangeArrowheads="1"/>
            </p:cNvSpPr>
            <p:nvPr/>
          </p:nvSpPr>
          <p:spPr bwMode="auto">
            <a:xfrm>
              <a:off x="528" y="345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  <p:grpSp>
          <p:nvGrpSpPr>
            <p:cNvPr id="12297" name="Group 14"/>
            <p:cNvGrpSpPr>
              <a:grpSpLocks/>
            </p:cNvGrpSpPr>
            <p:nvPr/>
          </p:nvGrpSpPr>
          <p:grpSpPr bwMode="auto">
            <a:xfrm>
              <a:off x="864" y="2880"/>
              <a:ext cx="1152" cy="624"/>
              <a:chOff x="864" y="2880"/>
              <a:chExt cx="1152" cy="624"/>
            </a:xfrm>
          </p:grpSpPr>
          <p:sp>
            <p:nvSpPr>
              <p:cNvPr id="12298" name="Line 15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299" name="Line 16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0" name="Line 17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1" name="Line 18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2" name="Line 19"/>
              <p:cNvSpPr>
                <a:spLocks noChangeShapeType="1"/>
              </p:cNvSpPr>
              <p:nvPr/>
            </p:nvSpPr>
            <p:spPr bwMode="auto">
              <a:xfrm flipH="1">
                <a:off x="864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3" name="Line 20"/>
              <p:cNvSpPr>
                <a:spLocks noChangeShapeType="1"/>
              </p:cNvSpPr>
              <p:nvPr/>
            </p:nvSpPr>
            <p:spPr bwMode="auto">
              <a:xfrm flipH="1">
                <a:off x="1680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4" name="Line 21"/>
              <p:cNvSpPr>
                <a:spLocks noChangeShapeType="1"/>
              </p:cNvSpPr>
              <p:nvPr/>
            </p:nvSpPr>
            <p:spPr bwMode="auto">
              <a:xfrm flipV="1">
                <a:off x="1440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5" name="Oval 22"/>
              <p:cNvSpPr>
                <a:spLocks noChangeArrowheads="1"/>
              </p:cNvSpPr>
              <p:nvPr/>
            </p:nvSpPr>
            <p:spPr bwMode="auto">
              <a:xfrm>
                <a:off x="1392" y="31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pFET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pPr eaLnBrk="1" hangingPunct="1"/>
            <a:r>
              <a:rPr lang="en-US" altLang="zh-TW" smtClean="0"/>
              <a:t>apply logic 0 (low voltage) on the gate terminal makes the switch ON</a:t>
            </a:r>
          </a:p>
          <a:p>
            <a:pPr eaLnBrk="1" hangingPunct="1"/>
            <a:endParaRPr lang="en-US" altLang="zh-TW" smtClean="0"/>
          </a:p>
        </p:txBody>
      </p:sp>
      <p:grpSp>
        <p:nvGrpSpPr>
          <p:cNvPr id="13316" name="Group 24"/>
          <p:cNvGrpSpPr>
            <a:grpSpLocks/>
          </p:cNvGrpSpPr>
          <p:nvPr/>
        </p:nvGrpSpPr>
        <p:grpSpPr bwMode="auto">
          <a:xfrm>
            <a:off x="838200" y="4191000"/>
            <a:ext cx="3001963" cy="1631950"/>
            <a:chOff x="528" y="2640"/>
            <a:chExt cx="1891" cy="1028"/>
          </a:xfrm>
        </p:grpSpPr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296" y="264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1968" y="3456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528" y="345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  <p:grpSp>
          <p:nvGrpSpPr>
            <p:cNvPr id="13328" name="Group 23"/>
            <p:cNvGrpSpPr>
              <a:grpSpLocks/>
            </p:cNvGrpSpPr>
            <p:nvPr/>
          </p:nvGrpSpPr>
          <p:grpSpPr bwMode="auto">
            <a:xfrm>
              <a:off x="864" y="2880"/>
              <a:ext cx="1152" cy="624"/>
              <a:chOff x="864" y="2880"/>
              <a:chExt cx="1152" cy="624"/>
            </a:xfrm>
          </p:grpSpPr>
          <p:sp>
            <p:nvSpPr>
              <p:cNvPr id="13329" name="Line 6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0" name="Line 7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1" name="Line 8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2" name="Line 9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3" name="Line 10"/>
              <p:cNvSpPr>
                <a:spLocks noChangeShapeType="1"/>
              </p:cNvSpPr>
              <p:nvPr/>
            </p:nvSpPr>
            <p:spPr bwMode="auto">
              <a:xfrm flipH="1">
                <a:off x="864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4" name="Line 11"/>
              <p:cNvSpPr>
                <a:spLocks noChangeShapeType="1"/>
              </p:cNvSpPr>
              <p:nvPr/>
            </p:nvSpPr>
            <p:spPr bwMode="auto">
              <a:xfrm flipH="1">
                <a:off x="1680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5" name="Line 12"/>
              <p:cNvSpPr>
                <a:spLocks noChangeShapeType="1"/>
              </p:cNvSpPr>
              <p:nvPr/>
            </p:nvSpPr>
            <p:spPr bwMode="auto">
              <a:xfrm flipV="1">
                <a:off x="1440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6" name="Oval 22"/>
              <p:cNvSpPr>
                <a:spLocks noChangeArrowheads="1"/>
              </p:cNvSpPr>
              <p:nvPr/>
            </p:nvSpPr>
            <p:spPr bwMode="auto">
              <a:xfrm>
                <a:off x="1392" y="31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sp>
        <p:nvSpPr>
          <p:cNvPr id="13317" name="Text Box 25"/>
          <p:cNvSpPr txBox="1">
            <a:spLocks noChangeArrowheads="1"/>
          </p:cNvSpPr>
          <p:nvPr/>
        </p:nvSpPr>
        <p:spPr bwMode="auto">
          <a:xfrm>
            <a:off x="1905000" y="3962400"/>
            <a:ext cx="811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Logic 0</a:t>
            </a:r>
          </a:p>
        </p:txBody>
      </p:sp>
      <p:grpSp>
        <p:nvGrpSpPr>
          <p:cNvPr id="13318" name="Group 27"/>
          <p:cNvGrpSpPr>
            <a:grpSpLocks/>
          </p:cNvGrpSpPr>
          <p:nvPr/>
        </p:nvGrpSpPr>
        <p:grpSpPr bwMode="auto">
          <a:xfrm>
            <a:off x="4648200" y="5181600"/>
            <a:ext cx="2133600" cy="533400"/>
            <a:chOff x="2928" y="3264"/>
            <a:chExt cx="1344" cy="336"/>
          </a:xfrm>
        </p:grpSpPr>
        <p:sp>
          <p:nvSpPr>
            <p:cNvPr id="13319" name="Line 17"/>
            <p:cNvSpPr>
              <a:spLocks noChangeShapeType="1"/>
            </p:cNvSpPr>
            <p:nvPr/>
          </p:nvSpPr>
          <p:spPr bwMode="auto">
            <a:xfrm>
              <a:off x="292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Oval 18"/>
            <p:cNvSpPr>
              <a:spLocks noChangeArrowheads="1"/>
            </p:cNvSpPr>
            <p:nvPr/>
          </p:nvSpPr>
          <p:spPr bwMode="auto">
            <a:xfrm>
              <a:off x="3312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1" name="Oval 19"/>
            <p:cNvSpPr>
              <a:spLocks noChangeArrowheads="1"/>
            </p:cNvSpPr>
            <p:nvPr/>
          </p:nvSpPr>
          <p:spPr bwMode="auto">
            <a:xfrm>
              <a:off x="3792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2" name="Line 20"/>
            <p:cNvSpPr>
              <a:spLocks noChangeShapeType="1"/>
            </p:cNvSpPr>
            <p:nvPr/>
          </p:nvSpPr>
          <p:spPr bwMode="auto">
            <a:xfrm>
              <a:off x="388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Line 21"/>
            <p:cNvSpPr>
              <a:spLocks noChangeShapeType="1"/>
            </p:cNvSpPr>
            <p:nvPr/>
          </p:nvSpPr>
          <p:spPr bwMode="auto">
            <a:xfrm flipV="1">
              <a:off x="3360" y="350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Text Box 26"/>
            <p:cNvSpPr txBox="1">
              <a:spLocks noChangeArrowheads="1"/>
            </p:cNvSpPr>
            <p:nvPr/>
          </p:nvSpPr>
          <p:spPr bwMode="auto">
            <a:xfrm>
              <a:off x="3456" y="3264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pFET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pPr eaLnBrk="1" hangingPunct="1"/>
            <a:r>
              <a:rPr lang="en-US" altLang="zh-TW" smtClean="0"/>
              <a:t>apply logic 0 (low voltage) on the gate terminal makes the switch ON</a:t>
            </a:r>
          </a:p>
          <a:p>
            <a:pPr eaLnBrk="1" hangingPunct="1"/>
            <a:endParaRPr lang="en-US" altLang="zh-TW" smtClean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838200" y="4191000"/>
            <a:ext cx="3001963" cy="1631950"/>
            <a:chOff x="528" y="2640"/>
            <a:chExt cx="1891" cy="1028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296" y="264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14350" name="Text Box 6"/>
            <p:cNvSpPr txBox="1">
              <a:spLocks noChangeArrowheads="1"/>
            </p:cNvSpPr>
            <p:nvPr/>
          </p:nvSpPr>
          <p:spPr bwMode="auto">
            <a:xfrm>
              <a:off x="1968" y="3456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14351" name="Text Box 7"/>
            <p:cNvSpPr txBox="1">
              <a:spLocks noChangeArrowheads="1"/>
            </p:cNvSpPr>
            <p:nvPr/>
          </p:nvSpPr>
          <p:spPr bwMode="auto">
            <a:xfrm>
              <a:off x="528" y="345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  <p:grpSp>
          <p:nvGrpSpPr>
            <p:cNvPr id="14352" name="Group 8"/>
            <p:cNvGrpSpPr>
              <a:grpSpLocks/>
            </p:cNvGrpSpPr>
            <p:nvPr/>
          </p:nvGrpSpPr>
          <p:grpSpPr bwMode="auto">
            <a:xfrm>
              <a:off x="864" y="2880"/>
              <a:ext cx="1152" cy="624"/>
              <a:chOff x="864" y="2880"/>
              <a:chExt cx="1152" cy="624"/>
            </a:xfrm>
          </p:grpSpPr>
          <p:sp>
            <p:nvSpPr>
              <p:cNvPr id="14353" name="Line 9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4" name="Line 10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5" name="Line 11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6" name="Line 12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7" name="Line 13"/>
              <p:cNvSpPr>
                <a:spLocks noChangeShapeType="1"/>
              </p:cNvSpPr>
              <p:nvPr/>
            </p:nvSpPr>
            <p:spPr bwMode="auto">
              <a:xfrm flipH="1">
                <a:off x="864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8" name="Line 14"/>
              <p:cNvSpPr>
                <a:spLocks noChangeShapeType="1"/>
              </p:cNvSpPr>
              <p:nvPr/>
            </p:nvSpPr>
            <p:spPr bwMode="auto">
              <a:xfrm flipH="1">
                <a:off x="1680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9" name="Line 15"/>
              <p:cNvSpPr>
                <a:spLocks noChangeShapeType="1"/>
              </p:cNvSpPr>
              <p:nvPr/>
            </p:nvSpPr>
            <p:spPr bwMode="auto">
              <a:xfrm flipV="1">
                <a:off x="1440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60" name="Oval 16"/>
              <p:cNvSpPr>
                <a:spLocks noChangeArrowheads="1"/>
              </p:cNvSpPr>
              <p:nvPr/>
            </p:nvSpPr>
            <p:spPr bwMode="auto">
              <a:xfrm>
                <a:off x="1392" y="31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sp>
        <p:nvSpPr>
          <p:cNvPr id="14341" name="Text Box 17"/>
          <p:cNvSpPr txBox="1">
            <a:spLocks noChangeArrowheads="1"/>
          </p:cNvSpPr>
          <p:nvPr/>
        </p:nvSpPr>
        <p:spPr bwMode="auto">
          <a:xfrm>
            <a:off x="1905000" y="3962400"/>
            <a:ext cx="811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Logic 1</a:t>
            </a:r>
          </a:p>
        </p:txBody>
      </p:sp>
      <p:grpSp>
        <p:nvGrpSpPr>
          <p:cNvPr id="14342" name="Group 25"/>
          <p:cNvGrpSpPr>
            <a:grpSpLocks/>
          </p:cNvGrpSpPr>
          <p:nvPr/>
        </p:nvGrpSpPr>
        <p:grpSpPr bwMode="auto">
          <a:xfrm>
            <a:off x="4648200" y="4800600"/>
            <a:ext cx="2133600" cy="914400"/>
            <a:chOff x="2928" y="3024"/>
            <a:chExt cx="1344" cy="576"/>
          </a:xfrm>
        </p:grpSpPr>
        <p:sp>
          <p:nvSpPr>
            <p:cNvPr id="14343" name="Line 19"/>
            <p:cNvSpPr>
              <a:spLocks noChangeShapeType="1"/>
            </p:cNvSpPr>
            <p:nvPr/>
          </p:nvSpPr>
          <p:spPr bwMode="auto">
            <a:xfrm>
              <a:off x="292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Oval 20"/>
            <p:cNvSpPr>
              <a:spLocks noChangeArrowheads="1"/>
            </p:cNvSpPr>
            <p:nvPr/>
          </p:nvSpPr>
          <p:spPr bwMode="auto">
            <a:xfrm>
              <a:off x="3312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45" name="Oval 21"/>
            <p:cNvSpPr>
              <a:spLocks noChangeArrowheads="1"/>
            </p:cNvSpPr>
            <p:nvPr/>
          </p:nvSpPr>
          <p:spPr bwMode="auto">
            <a:xfrm>
              <a:off x="3792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46" name="Line 22"/>
            <p:cNvSpPr>
              <a:spLocks noChangeShapeType="1"/>
            </p:cNvSpPr>
            <p:nvPr/>
          </p:nvSpPr>
          <p:spPr bwMode="auto">
            <a:xfrm>
              <a:off x="388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23"/>
            <p:cNvSpPr>
              <a:spLocks noChangeShapeType="1"/>
            </p:cNvSpPr>
            <p:nvPr/>
          </p:nvSpPr>
          <p:spPr bwMode="auto">
            <a:xfrm flipV="1">
              <a:off x="3360" y="33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Text Box 24"/>
            <p:cNvSpPr txBox="1">
              <a:spLocks noChangeArrowheads="1"/>
            </p:cNvSpPr>
            <p:nvPr/>
          </p:nvSpPr>
          <p:spPr bwMode="auto">
            <a:xfrm>
              <a:off x="3456" y="302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OFF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electronics (2)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gates from switching logic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 gate</a:t>
            </a:r>
          </a:p>
        </p:txBody>
      </p:sp>
      <p:grpSp>
        <p:nvGrpSpPr>
          <p:cNvPr id="16387" name="Group 56"/>
          <p:cNvGrpSpPr>
            <a:grpSpLocks/>
          </p:cNvGrpSpPr>
          <p:nvPr/>
        </p:nvGrpSpPr>
        <p:grpSpPr bwMode="auto">
          <a:xfrm>
            <a:off x="5029200" y="2286000"/>
            <a:ext cx="2463800" cy="3048000"/>
            <a:chOff x="2976" y="1152"/>
            <a:chExt cx="1552" cy="1920"/>
          </a:xfrm>
        </p:grpSpPr>
        <p:grpSp>
          <p:nvGrpSpPr>
            <p:cNvPr id="16395" name="Group 5"/>
            <p:cNvGrpSpPr>
              <a:grpSpLocks/>
            </p:cNvGrpSpPr>
            <p:nvPr/>
          </p:nvGrpSpPr>
          <p:grpSpPr bwMode="auto">
            <a:xfrm>
              <a:off x="3264" y="2112"/>
              <a:ext cx="384" cy="768"/>
              <a:chOff x="1056" y="1632"/>
              <a:chExt cx="384" cy="768"/>
            </a:xfrm>
          </p:grpSpPr>
          <p:sp>
            <p:nvSpPr>
              <p:cNvPr id="16416" name="Line 6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7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8" name="Line 8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9" name="Line 9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0" name="Line 10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1" name="Line 11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2" name="Line 12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396" name="Group 13"/>
            <p:cNvGrpSpPr>
              <a:grpSpLocks/>
            </p:cNvGrpSpPr>
            <p:nvPr/>
          </p:nvGrpSpPr>
          <p:grpSpPr bwMode="auto">
            <a:xfrm>
              <a:off x="3168" y="1344"/>
              <a:ext cx="480" cy="768"/>
              <a:chOff x="4368" y="2976"/>
              <a:chExt cx="480" cy="768"/>
            </a:xfrm>
          </p:grpSpPr>
          <p:sp>
            <p:nvSpPr>
              <p:cNvPr id="16408" name="Line 14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9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0" name="Line 16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1" name="Line 17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2" name="Line 18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Line 19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4" name="Line 20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5" name="Oval 21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6397" name="Oval 43"/>
            <p:cNvSpPr>
              <a:spLocks noChangeArrowheads="1"/>
            </p:cNvSpPr>
            <p:nvPr/>
          </p:nvSpPr>
          <p:spPr bwMode="auto">
            <a:xfrm>
              <a:off x="36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8" name="Line 44"/>
            <p:cNvSpPr>
              <a:spLocks noChangeShapeType="1"/>
            </p:cNvSpPr>
            <p:nvPr/>
          </p:nvSpPr>
          <p:spPr bwMode="auto">
            <a:xfrm flipV="1">
              <a:off x="3648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Text Box 45"/>
            <p:cNvSpPr txBox="1">
              <a:spLocks noChangeArrowheads="1"/>
            </p:cNvSpPr>
            <p:nvPr/>
          </p:nvSpPr>
          <p:spPr bwMode="auto">
            <a:xfrm>
              <a:off x="4320" y="206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6400" name="Text Box 46"/>
            <p:cNvSpPr txBox="1">
              <a:spLocks noChangeArrowheads="1"/>
            </p:cNvSpPr>
            <p:nvPr/>
          </p:nvSpPr>
          <p:spPr bwMode="auto">
            <a:xfrm>
              <a:off x="2976" y="15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6401" name="Text Box 48"/>
            <p:cNvSpPr txBox="1">
              <a:spLocks noChangeArrowheads="1"/>
            </p:cNvSpPr>
            <p:nvPr/>
          </p:nvSpPr>
          <p:spPr bwMode="auto">
            <a:xfrm>
              <a:off x="3024" y="23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6402" name="Text Box 50"/>
            <p:cNvSpPr txBox="1">
              <a:spLocks noChangeArrowheads="1"/>
            </p:cNvSpPr>
            <p:nvPr/>
          </p:nvSpPr>
          <p:spPr bwMode="auto">
            <a:xfrm>
              <a:off x="3494" y="115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16403" name="Group 51"/>
            <p:cNvGrpSpPr>
              <a:grpSpLocks/>
            </p:cNvGrpSpPr>
            <p:nvPr/>
          </p:nvGrpSpPr>
          <p:grpSpPr bwMode="auto">
            <a:xfrm>
              <a:off x="3504" y="2880"/>
              <a:ext cx="288" cy="192"/>
              <a:chOff x="1200" y="3984"/>
              <a:chExt cx="288" cy="192"/>
            </a:xfrm>
          </p:grpSpPr>
          <p:sp>
            <p:nvSpPr>
              <p:cNvPr id="16404" name="Line 52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5" name="Line 53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6" name="Line 54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7" name="Line 55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6388" name="Group 71"/>
          <p:cNvGrpSpPr>
            <a:grpSpLocks/>
          </p:cNvGrpSpPr>
          <p:nvPr/>
        </p:nvGrpSpPr>
        <p:grpSpPr bwMode="auto">
          <a:xfrm>
            <a:off x="1447800" y="2971800"/>
            <a:ext cx="1625600" cy="336550"/>
            <a:chOff x="1536" y="1920"/>
            <a:chExt cx="1024" cy="212"/>
          </a:xfrm>
        </p:grpSpPr>
        <p:sp>
          <p:nvSpPr>
            <p:cNvPr id="16389" name="Line 64"/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0" name="Text Box 65"/>
            <p:cNvSpPr txBox="1">
              <a:spLocks noChangeArrowheads="1"/>
            </p:cNvSpPr>
            <p:nvPr/>
          </p:nvSpPr>
          <p:spPr bwMode="auto">
            <a:xfrm>
              <a:off x="153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6391" name="Text Box 67"/>
            <p:cNvSpPr txBox="1">
              <a:spLocks noChangeArrowheads="1"/>
            </p:cNvSpPr>
            <p:nvPr/>
          </p:nvSpPr>
          <p:spPr bwMode="auto">
            <a:xfrm>
              <a:off x="2352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6392" name="AutoShape 68"/>
            <p:cNvSpPr>
              <a:spLocks noChangeArrowheads="1"/>
            </p:cNvSpPr>
            <p:nvPr/>
          </p:nvSpPr>
          <p:spPr bwMode="auto">
            <a:xfrm rot="5400000">
              <a:off x="1896" y="1896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3" name="Oval 69"/>
            <p:cNvSpPr>
              <a:spLocks noChangeArrowheads="1"/>
            </p:cNvSpPr>
            <p:nvPr/>
          </p:nvSpPr>
          <p:spPr bwMode="auto">
            <a:xfrm>
              <a:off x="2112" y="19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4" name="Line 70"/>
            <p:cNvSpPr>
              <a:spLocks noChangeShapeType="1"/>
            </p:cNvSpPr>
            <p:nvPr/>
          </p:nvSpPr>
          <p:spPr bwMode="auto">
            <a:xfrm>
              <a:off x="220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 gate: when A=1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5029200" y="2286000"/>
            <a:ext cx="2463800" cy="3048000"/>
            <a:chOff x="2976" y="1152"/>
            <a:chExt cx="1552" cy="1920"/>
          </a:xfrm>
        </p:grpSpPr>
        <p:grpSp>
          <p:nvGrpSpPr>
            <p:cNvPr id="17423" name="Group 4"/>
            <p:cNvGrpSpPr>
              <a:grpSpLocks/>
            </p:cNvGrpSpPr>
            <p:nvPr/>
          </p:nvGrpSpPr>
          <p:grpSpPr bwMode="auto">
            <a:xfrm>
              <a:off x="3264" y="2112"/>
              <a:ext cx="384" cy="768"/>
              <a:chOff x="1056" y="1632"/>
              <a:chExt cx="384" cy="768"/>
            </a:xfrm>
          </p:grpSpPr>
          <p:sp>
            <p:nvSpPr>
              <p:cNvPr id="17444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5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6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7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8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9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0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24" name="Group 12"/>
            <p:cNvGrpSpPr>
              <a:grpSpLocks/>
            </p:cNvGrpSpPr>
            <p:nvPr/>
          </p:nvGrpSpPr>
          <p:grpSpPr bwMode="auto">
            <a:xfrm>
              <a:off x="3168" y="1344"/>
              <a:ext cx="480" cy="768"/>
              <a:chOff x="4368" y="2976"/>
              <a:chExt cx="480" cy="768"/>
            </a:xfrm>
          </p:grpSpPr>
          <p:sp>
            <p:nvSpPr>
              <p:cNvPr id="17436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7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8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9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0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1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2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3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7425" name="Oval 21"/>
            <p:cNvSpPr>
              <a:spLocks noChangeArrowheads="1"/>
            </p:cNvSpPr>
            <p:nvPr/>
          </p:nvSpPr>
          <p:spPr bwMode="auto">
            <a:xfrm>
              <a:off x="36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6" name="Line 22"/>
            <p:cNvSpPr>
              <a:spLocks noChangeShapeType="1"/>
            </p:cNvSpPr>
            <p:nvPr/>
          </p:nvSpPr>
          <p:spPr bwMode="auto">
            <a:xfrm flipV="1">
              <a:off x="3648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Text Box 23"/>
            <p:cNvSpPr txBox="1">
              <a:spLocks noChangeArrowheads="1"/>
            </p:cNvSpPr>
            <p:nvPr/>
          </p:nvSpPr>
          <p:spPr bwMode="auto">
            <a:xfrm>
              <a:off x="4320" y="206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7428" name="Text Box 24"/>
            <p:cNvSpPr txBox="1">
              <a:spLocks noChangeArrowheads="1"/>
            </p:cNvSpPr>
            <p:nvPr/>
          </p:nvSpPr>
          <p:spPr bwMode="auto">
            <a:xfrm>
              <a:off x="2976" y="15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7429" name="Text Box 25"/>
            <p:cNvSpPr txBox="1">
              <a:spLocks noChangeArrowheads="1"/>
            </p:cNvSpPr>
            <p:nvPr/>
          </p:nvSpPr>
          <p:spPr bwMode="auto">
            <a:xfrm>
              <a:off x="3024" y="23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7430" name="Text Box 26"/>
            <p:cNvSpPr txBox="1">
              <a:spLocks noChangeArrowheads="1"/>
            </p:cNvSpPr>
            <p:nvPr/>
          </p:nvSpPr>
          <p:spPr bwMode="auto">
            <a:xfrm>
              <a:off x="3494" y="115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17431" name="Group 27"/>
            <p:cNvGrpSpPr>
              <a:grpSpLocks/>
            </p:cNvGrpSpPr>
            <p:nvPr/>
          </p:nvGrpSpPr>
          <p:grpSpPr bwMode="auto">
            <a:xfrm>
              <a:off x="3504" y="2880"/>
              <a:ext cx="288" cy="192"/>
              <a:chOff x="1200" y="3984"/>
              <a:chExt cx="288" cy="192"/>
            </a:xfrm>
          </p:grpSpPr>
          <p:sp>
            <p:nvSpPr>
              <p:cNvPr id="17432" name="Line 2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3" name="Line 29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4" name="Line 30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5" name="Line 31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7412" name="Group 32"/>
          <p:cNvGrpSpPr>
            <a:grpSpLocks/>
          </p:cNvGrpSpPr>
          <p:nvPr/>
        </p:nvGrpSpPr>
        <p:grpSpPr bwMode="auto">
          <a:xfrm>
            <a:off x="1447800" y="2971800"/>
            <a:ext cx="1625600" cy="336550"/>
            <a:chOff x="1536" y="1920"/>
            <a:chExt cx="1024" cy="212"/>
          </a:xfrm>
        </p:grpSpPr>
        <p:sp>
          <p:nvSpPr>
            <p:cNvPr id="17417" name="Line 33"/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8" name="Text Box 34"/>
            <p:cNvSpPr txBox="1">
              <a:spLocks noChangeArrowheads="1"/>
            </p:cNvSpPr>
            <p:nvPr/>
          </p:nvSpPr>
          <p:spPr bwMode="auto">
            <a:xfrm>
              <a:off x="153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7419" name="Text Box 3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7420" name="AutoShape 36"/>
            <p:cNvSpPr>
              <a:spLocks noChangeArrowheads="1"/>
            </p:cNvSpPr>
            <p:nvPr/>
          </p:nvSpPr>
          <p:spPr bwMode="auto">
            <a:xfrm rot="5400000">
              <a:off x="1896" y="1896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1" name="Oval 37"/>
            <p:cNvSpPr>
              <a:spLocks noChangeArrowheads="1"/>
            </p:cNvSpPr>
            <p:nvPr/>
          </p:nvSpPr>
          <p:spPr bwMode="auto">
            <a:xfrm>
              <a:off x="2112" y="19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220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3" name="Text Box 39"/>
          <p:cNvSpPr txBox="1">
            <a:spLocks noChangeArrowheads="1"/>
          </p:cNvSpPr>
          <p:nvPr/>
        </p:nvSpPr>
        <p:spPr bwMode="auto">
          <a:xfrm>
            <a:off x="4876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414" name="Text Box 40"/>
          <p:cNvSpPr txBox="1">
            <a:spLocks noChangeArrowheads="1"/>
          </p:cNvSpPr>
          <p:nvPr/>
        </p:nvSpPr>
        <p:spPr bwMode="auto">
          <a:xfrm>
            <a:off x="4876800" y="4191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415" name="Text Box 41"/>
          <p:cNvSpPr txBox="1">
            <a:spLocks noChangeArrowheads="1"/>
          </p:cNvSpPr>
          <p:nvPr/>
        </p:nvSpPr>
        <p:spPr bwMode="auto">
          <a:xfrm>
            <a:off x="6019800" y="30480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17416" name="Text Box 42"/>
          <p:cNvSpPr txBox="1">
            <a:spLocks noChangeArrowheads="1"/>
          </p:cNvSpPr>
          <p:nvPr/>
        </p:nvSpPr>
        <p:spPr bwMode="auto">
          <a:xfrm>
            <a:off x="6096000" y="42672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 gate: when A=1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029200" y="2286000"/>
            <a:ext cx="2463800" cy="3048000"/>
            <a:chOff x="2976" y="1152"/>
            <a:chExt cx="1552" cy="1920"/>
          </a:xfrm>
        </p:grpSpPr>
        <p:grpSp>
          <p:nvGrpSpPr>
            <p:cNvPr id="18450" name="Group 4"/>
            <p:cNvGrpSpPr>
              <a:grpSpLocks/>
            </p:cNvGrpSpPr>
            <p:nvPr/>
          </p:nvGrpSpPr>
          <p:grpSpPr bwMode="auto">
            <a:xfrm>
              <a:off x="3264" y="2112"/>
              <a:ext cx="384" cy="768"/>
              <a:chOff x="1056" y="1632"/>
              <a:chExt cx="384" cy="768"/>
            </a:xfrm>
          </p:grpSpPr>
          <p:sp>
            <p:nvSpPr>
              <p:cNvPr id="18471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3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5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6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7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1" name="Group 12"/>
            <p:cNvGrpSpPr>
              <a:grpSpLocks/>
            </p:cNvGrpSpPr>
            <p:nvPr/>
          </p:nvGrpSpPr>
          <p:grpSpPr bwMode="auto">
            <a:xfrm>
              <a:off x="3168" y="1344"/>
              <a:ext cx="480" cy="768"/>
              <a:chOff x="4368" y="2976"/>
              <a:chExt cx="480" cy="768"/>
            </a:xfrm>
          </p:grpSpPr>
          <p:sp>
            <p:nvSpPr>
              <p:cNvPr id="18463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4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5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6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7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8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9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0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8452" name="Oval 21"/>
            <p:cNvSpPr>
              <a:spLocks noChangeArrowheads="1"/>
            </p:cNvSpPr>
            <p:nvPr/>
          </p:nvSpPr>
          <p:spPr bwMode="auto">
            <a:xfrm>
              <a:off x="36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 flipV="1">
              <a:off x="3648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4" name="Text Box 23"/>
            <p:cNvSpPr txBox="1">
              <a:spLocks noChangeArrowheads="1"/>
            </p:cNvSpPr>
            <p:nvPr/>
          </p:nvSpPr>
          <p:spPr bwMode="auto">
            <a:xfrm>
              <a:off x="4320" y="206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8455" name="Text Box 24"/>
            <p:cNvSpPr txBox="1">
              <a:spLocks noChangeArrowheads="1"/>
            </p:cNvSpPr>
            <p:nvPr/>
          </p:nvSpPr>
          <p:spPr bwMode="auto">
            <a:xfrm>
              <a:off x="2976" y="15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8456" name="Text Box 25"/>
            <p:cNvSpPr txBox="1">
              <a:spLocks noChangeArrowheads="1"/>
            </p:cNvSpPr>
            <p:nvPr/>
          </p:nvSpPr>
          <p:spPr bwMode="auto">
            <a:xfrm>
              <a:off x="3024" y="23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8457" name="Text Box 26"/>
            <p:cNvSpPr txBox="1">
              <a:spLocks noChangeArrowheads="1"/>
            </p:cNvSpPr>
            <p:nvPr/>
          </p:nvSpPr>
          <p:spPr bwMode="auto">
            <a:xfrm>
              <a:off x="3494" y="115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18458" name="Group 27"/>
            <p:cNvGrpSpPr>
              <a:grpSpLocks/>
            </p:cNvGrpSpPr>
            <p:nvPr/>
          </p:nvGrpSpPr>
          <p:grpSpPr bwMode="auto">
            <a:xfrm>
              <a:off x="3504" y="2880"/>
              <a:ext cx="288" cy="192"/>
              <a:chOff x="1200" y="3984"/>
              <a:chExt cx="288" cy="192"/>
            </a:xfrm>
          </p:grpSpPr>
          <p:sp>
            <p:nvSpPr>
              <p:cNvPr id="18459" name="Line 2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0" name="Line 29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1" name="Line 30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2" name="Line 31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8436" name="Group 32"/>
          <p:cNvGrpSpPr>
            <a:grpSpLocks/>
          </p:cNvGrpSpPr>
          <p:nvPr/>
        </p:nvGrpSpPr>
        <p:grpSpPr bwMode="auto">
          <a:xfrm>
            <a:off x="1447800" y="2971800"/>
            <a:ext cx="1625600" cy="336550"/>
            <a:chOff x="1536" y="1920"/>
            <a:chExt cx="1024" cy="212"/>
          </a:xfrm>
        </p:grpSpPr>
        <p:sp>
          <p:nvSpPr>
            <p:cNvPr id="18444" name="Line 33"/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Text Box 34"/>
            <p:cNvSpPr txBox="1">
              <a:spLocks noChangeArrowheads="1"/>
            </p:cNvSpPr>
            <p:nvPr/>
          </p:nvSpPr>
          <p:spPr bwMode="auto">
            <a:xfrm>
              <a:off x="153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8446" name="Text Box 3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8447" name="AutoShape 36"/>
            <p:cNvSpPr>
              <a:spLocks noChangeArrowheads="1"/>
            </p:cNvSpPr>
            <p:nvPr/>
          </p:nvSpPr>
          <p:spPr bwMode="auto">
            <a:xfrm rot="5400000">
              <a:off x="1896" y="1896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8" name="Oval 37"/>
            <p:cNvSpPr>
              <a:spLocks noChangeArrowheads="1"/>
            </p:cNvSpPr>
            <p:nvPr/>
          </p:nvSpPr>
          <p:spPr bwMode="auto">
            <a:xfrm>
              <a:off x="2112" y="19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9" name="Line 38"/>
            <p:cNvSpPr>
              <a:spLocks noChangeShapeType="1"/>
            </p:cNvSpPr>
            <p:nvPr/>
          </p:nvSpPr>
          <p:spPr bwMode="auto">
            <a:xfrm>
              <a:off x="220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7" name="Text Box 39"/>
          <p:cNvSpPr txBox="1">
            <a:spLocks noChangeArrowheads="1"/>
          </p:cNvSpPr>
          <p:nvPr/>
        </p:nvSpPr>
        <p:spPr bwMode="auto">
          <a:xfrm>
            <a:off x="4876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8" name="Text Box 40"/>
          <p:cNvSpPr txBox="1">
            <a:spLocks noChangeArrowheads="1"/>
          </p:cNvSpPr>
          <p:nvPr/>
        </p:nvSpPr>
        <p:spPr bwMode="auto">
          <a:xfrm>
            <a:off x="4876800" y="4191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9" name="Text Box 41"/>
          <p:cNvSpPr txBox="1">
            <a:spLocks noChangeArrowheads="1"/>
          </p:cNvSpPr>
          <p:nvPr/>
        </p:nvSpPr>
        <p:spPr bwMode="auto">
          <a:xfrm>
            <a:off x="6019800" y="30480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18440" name="Text Box 42"/>
          <p:cNvSpPr txBox="1">
            <a:spLocks noChangeArrowheads="1"/>
          </p:cNvSpPr>
          <p:nvPr/>
        </p:nvSpPr>
        <p:spPr bwMode="auto">
          <a:xfrm>
            <a:off x="6096000" y="42672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18441" name="Line 43"/>
          <p:cNvSpPr>
            <a:spLocks noChangeShapeType="1"/>
          </p:cNvSpPr>
          <p:nvPr/>
        </p:nvSpPr>
        <p:spPr bwMode="auto">
          <a:xfrm>
            <a:off x="6096000" y="3962400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2" name="Line 44"/>
          <p:cNvSpPr>
            <a:spLocks noChangeShapeType="1"/>
          </p:cNvSpPr>
          <p:nvPr/>
        </p:nvSpPr>
        <p:spPr bwMode="auto">
          <a:xfrm>
            <a:off x="6172200" y="38862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Text Box 45"/>
          <p:cNvSpPr txBox="1">
            <a:spLocks noChangeArrowheads="1"/>
          </p:cNvSpPr>
          <p:nvPr/>
        </p:nvSpPr>
        <p:spPr bwMode="auto">
          <a:xfrm>
            <a:off x="6629400" y="3505200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X=0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 gate: when A=0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5029200" y="2286000"/>
            <a:ext cx="2463800" cy="3048000"/>
            <a:chOff x="2976" y="1152"/>
            <a:chExt cx="1552" cy="1920"/>
          </a:xfrm>
        </p:grpSpPr>
        <p:grpSp>
          <p:nvGrpSpPr>
            <p:cNvPr id="19471" name="Group 4"/>
            <p:cNvGrpSpPr>
              <a:grpSpLocks/>
            </p:cNvGrpSpPr>
            <p:nvPr/>
          </p:nvGrpSpPr>
          <p:grpSpPr bwMode="auto">
            <a:xfrm>
              <a:off x="3264" y="2112"/>
              <a:ext cx="384" cy="768"/>
              <a:chOff x="1056" y="1632"/>
              <a:chExt cx="384" cy="768"/>
            </a:xfrm>
          </p:grpSpPr>
          <p:sp>
            <p:nvSpPr>
              <p:cNvPr id="19492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3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4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5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6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7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72" name="Group 12"/>
            <p:cNvGrpSpPr>
              <a:grpSpLocks/>
            </p:cNvGrpSpPr>
            <p:nvPr/>
          </p:nvGrpSpPr>
          <p:grpSpPr bwMode="auto">
            <a:xfrm>
              <a:off x="3168" y="1344"/>
              <a:ext cx="480" cy="768"/>
              <a:chOff x="4368" y="2976"/>
              <a:chExt cx="480" cy="768"/>
            </a:xfrm>
          </p:grpSpPr>
          <p:sp>
            <p:nvSpPr>
              <p:cNvPr id="19484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5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6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7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8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9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0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1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9473" name="Oval 21"/>
            <p:cNvSpPr>
              <a:spLocks noChangeArrowheads="1"/>
            </p:cNvSpPr>
            <p:nvPr/>
          </p:nvSpPr>
          <p:spPr bwMode="auto">
            <a:xfrm>
              <a:off x="36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4" name="Line 22"/>
            <p:cNvSpPr>
              <a:spLocks noChangeShapeType="1"/>
            </p:cNvSpPr>
            <p:nvPr/>
          </p:nvSpPr>
          <p:spPr bwMode="auto">
            <a:xfrm flipV="1">
              <a:off x="3648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Text Box 23"/>
            <p:cNvSpPr txBox="1">
              <a:spLocks noChangeArrowheads="1"/>
            </p:cNvSpPr>
            <p:nvPr/>
          </p:nvSpPr>
          <p:spPr bwMode="auto">
            <a:xfrm>
              <a:off x="4320" y="206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9476" name="Text Box 24"/>
            <p:cNvSpPr txBox="1">
              <a:spLocks noChangeArrowheads="1"/>
            </p:cNvSpPr>
            <p:nvPr/>
          </p:nvSpPr>
          <p:spPr bwMode="auto">
            <a:xfrm>
              <a:off x="2976" y="15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9477" name="Text Box 25"/>
            <p:cNvSpPr txBox="1">
              <a:spLocks noChangeArrowheads="1"/>
            </p:cNvSpPr>
            <p:nvPr/>
          </p:nvSpPr>
          <p:spPr bwMode="auto">
            <a:xfrm>
              <a:off x="3024" y="23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9478" name="Text Box 26"/>
            <p:cNvSpPr txBox="1">
              <a:spLocks noChangeArrowheads="1"/>
            </p:cNvSpPr>
            <p:nvPr/>
          </p:nvSpPr>
          <p:spPr bwMode="auto">
            <a:xfrm>
              <a:off x="3494" y="115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19479" name="Group 27"/>
            <p:cNvGrpSpPr>
              <a:grpSpLocks/>
            </p:cNvGrpSpPr>
            <p:nvPr/>
          </p:nvGrpSpPr>
          <p:grpSpPr bwMode="auto">
            <a:xfrm>
              <a:off x="3504" y="2880"/>
              <a:ext cx="288" cy="192"/>
              <a:chOff x="1200" y="3984"/>
              <a:chExt cx="288" cy="192"/>
            </a:xfrm>
          </p:grpSpPr>
          <p:sp>
            <p:nvSpPr>
              <p:cNvPr id="19480" name="Line 2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1" name="Line 29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2" name="Line 30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3" name="Line 31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9460" name="Group 32"/>
          <p:cNvGrpSpPr>
            <a:grpSpLocks/>
          </p:cNvGrpSpPr>
          <p:nvPr/>
        </p:nvGrpSpPr>
        <p:grpSpPr bwMode="auto">
          <a:xfrm>
            <a:off x="1447800" y="2971800"/>
            <a:ext cx="1625600" cy="336550"/>
            <a:chOff x="1536" y="1920"/>
            <a:chExt cx="1024" cy="212"/>
          </a:xfrm>
        </p:grpSpPr>
        <p:sp>
          <p:nvSpPr>
            <p:cNvPr id="19465" name="Line 33"/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Text Box 34"/>
            <p:cNvSpPr txBox="1">
              <a:spLocks noChangeArrowheads="1"/>
            </p:cNvSpPr>
            <p:nvPr/>
          </p:nvSpPr>
          <p:spPr bwMode="auto">
            <a:xfrm>
              <a:off x="153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9467" name="Text Box 3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9468" name="AutoShape 36"/>
            <p:cNvSpPr>
              <a:spLocks noChangeArrowheads="1"/>
            </p:cNvSpPr>
            <p:nvPr/>
          </p:nvSpPr>
          <p:spPr bwMode="auto">
            <a:xfrm rot="5400000">
              <a:off x="1896" y="1896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9" name="Oval 37"/>
            <p:cNvSpPr>
              <a:spLocks noChangeArrowheads="1"/>
            </p:cNvSpPr>
            <p:nvPr/>
          </p:nvSpPr>
          <p:spPr bwMode="auto">
            <a:xfrm>
              <a:off x="2112" y="19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0" name="Line 38"/>
            <p:cNvSpPr>
              <a:spLocks noChangeShapeType="1"/>
            </p:cNvSpPr>
            <p:nvPr/>
          </p:nvSpPr>
          <p:spPr bwMode="auto">
            <a:xfrm>
              <a:off x="220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461" name="Text Box 39"/>
          <p:cNvSpPr txBox="1">
            <a:spLocks noChangeArrowheads="1"/>
          </p:cNvSpPr>
          <p:nvPr/>
        </p:nvSpPr>
        <p:spPr bwMode="auto">
          <a:xfrm>
            <a:off x="4876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62" name="Text Box 40"/>
          <p:cNvSpPr txBox="1">
            <a:spLocks noChangeArrowheads="1"/>
          </p:cNvSpPr>
          <p:nvPr/>
        </p:nvSpPr>
        <p:spPr bwMode="auto">
          <a:xfrm>
            <a:off x="4876800" y="4191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63" name="Text Box 41"/>
          <p:cNvSpPr txBox="1">
            <a:spLocks noChangeArrowheads="1"/>
          </p:cNvSpPr>
          <p:nvPr/>
        </p:nvSpPr>
        <p:spPr bwMode="auto">
          <a:xfrm>
            <a:off x="6019800" y="30480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19464" name="Text Box 42"/>
          <p:cNvSpPr txBox="1">
            <a:spLocks noChangeArrowheads="1"/>
          </p:cNvSpPr>
          <p:nvPr/>
        </p:nvSpPr>
        <p:spPr bwMode="auto">
          <a:xfrm>
            <a:off x="6096000" y="42672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 gate: when A=0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5029200" y="2286000"/>
            <a:ext cx="2463800" cy="3048000"/>
            <a:chOff x="2976" y="1152"/>
            <a:chExt cx="1552" cy="1920"/>
          </a:xfrm>
        </p:grpSpPr>
        <p:grpSp>
          <p:nvGrpSpPr>
            <p:cNvPr id="20498" name="Group 4"/>
            <p:cNvGrpSpPr>
              <a:grpSpLocks/>
            </p:cNvGrpSpPr>
            <p:nvPr/>
          </p:nvGrpSpPr>
          <p:grpSpPr bwMode="auto">
            <a:xfrm>
              <a:off x="3264" y="2112"/>
              <a:ext cx="384" cy="768"/>
              <a:chOff x="1056" y="1632"/>
              <a:chExt cx="384" cy="768"/>
            </a:xfrm>
          </p:grpSpPr>
          <p:sp>
            <p:nvSpPr>
              <p:cNvPr id="20519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0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1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2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3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4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5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9" name="Group 12"/>
            <p:cNvGrpSpPr>
              <a:grpSpLocks/>
            </p:cNvGrpSpPr>
            <p:nvPr/>
          </p:nvGrpSpPr>
          <p:grpSpPr bwMode="auto">
            <a:xfrm>
              <a:off x="3168" y="1344"/>
              <a:ext cx="480" cy="768"/>
              <a:chOff x="4368" y="2976"/>
              <a:chExt cx="480" cy="768"/>
            </a:xfrm>
          </p:grpSpPr>
          <p:sp>
            <p:nvSpPr>
              <p:cNvPr id="20511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2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3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4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5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6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7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8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0500" name="Oval 21"/>
            <p:cNvSpPr>
              <a:spLocks noChangeArrowheads="1"/>
            </p:cNvSpPr>
            <p:nvPr/>
          </p:nvSpPr>
          <p:spPr bwMode="auto">
            <a:xfrm>
              <a:off x="36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01" name="Line 22"/>
            <p:cNvSpPr>
              <a:spLocks noChangeShapeType="1"/>
            </p:cNvSpPr>
            <p:nvPr/>
          </p:nvSpPr>
          <p:spPr bwMode="auto">
            <a:xfrm flipV="1">
              <a:off x="3648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2" name="Text Box 23"/>
            <p:cNvSpPr txBox="1">
              <a:spLocks noChangeArrowheads="1"/>
            </p:cNvSpPr>
            <p:nvPr/>
          </p:nvSpPr>
          <p:spPr bwMode="auto">
            <a:xfrm>
              <a:off x="4320" y="206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0503" name="Text Box 24"/>
            <p:cNvSpPr txBox="1">
              <a:spLocks noChangeArrowheads="1"/>
            </p:cNvSpPr>
            <p:nvPr/>
          </p:nvSpPr>
          <p:spPr bwMode="auto">
            <a:xfrm>
              <a:off x="2976" y="15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0504" name="Text Box 25"/>
            <p:cNvSpPr txBox="1">
              <a:spLocks noChangeArrowheads="1"/>
            </p:cNvSpPr>
            <p:nvPr/>
          </p:nvSpPr>
          <p:spPr bwMode="auto">
            <a:xfrm>
              <a:off x="3024" y="23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0505" name="Text Box 26"/>
            <p:cNvSpPr txBox="1">
              <a:spLocks noChangeArrowheads="1"/>
            </p:cNvSpPr>
            <p:nvPr/>
          </p:nvSpPr>
          <p:spPr bwMode="auto">
            <a:xfrm>
              <a:off x="3494" y="115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0506" name="Group 27"/>
            <p:cNvGrpSpPr>
              <a:grpSpLocks/>
            </p:cNvGrpSpPr>
            <p:nvPr/>
          </p:nvGrpSpPr>
          <p:grpSpPr bwMode="auto">
            <a:xfrm>
              <a:off x="3504" y="2880"/>
              <a:ext cx="288" cy="192"/>
              <a:chOff x="1200" y="3984"/>
              <a:chExt cx="288" cy="192"/>
            </a:xfrm>
          </p:grpSpPr>
          <p:sp>
            <p:nvSpPr>
              <p:cNvPr id="20507" name="Line 2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Line 29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9" name="Line 30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0" name="Line 31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0484" name="Group 32"/>
          <p:cNvGrpSpPr>
            <a:grpSpLocks/>
          </p:cNvGrpSpPr>
          <p:nvPr/>
        </p:nvGrpSpPr>
        <p:grpSpPr bwMode="auto">
          <a:xfrm>
            <a:off x="1447800" y="2971800"/>
            <a:ext cx="1625600" cy="336550"/>
            <a:chOff x="1536" y="1920"/>
            <a:chExt cx="1024" cy="212"/>
          </a:xfrm>
        </p:grpSpPr>
        <p:sp>
          <p:nvSpPr>
            <p:cNvPr id="20492" name="Line 33"/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Text Box 34"/>
            <p:cNvSpPr txBox="1">
              <a:spLocks noChangeArrowheads="1"/>
            </p:cNvSpPr>
            <p:nvPr/>
          </p:nvSpPr>
          <p:spPr bwMode="auto">
            <a:xfrm>
              <a:off x="153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0494" name="Text Box 3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0495" name="AutoShape 36"/>
            <p:cNvSpPr>
              <a:spLocks noChangeArrowheads="1"/>
            </p:cNvSpPr>
            <p:nvPr/>
          </p:nvSpPr>
          <p:spPr bwMode="auto">
            <a:xfrm rot="5400000">
              <a:off x="1896" y="1896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96" name="Oval 37"/>
            <p:cNvSpPr>
              <a:spLocks noChangeArrowheads="1"/>
            </p:cNvSpPr>
            <p:nvPr/>
          </p:nvSpPr>
          <p:spPr bwMode="auto">
            <a:xfrm>
              <a:off x="2112" y="19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97" name="Line 38"/>
            <p:cNvSpPr>
              <a:spLocks noChangeShapeType="1"/>
            </p:cNvSpPr>
            <p:nvPr/>
          </p:nvSpPr>
          <p:spPr bwMode="auto">
            <a:xfrm>
              <a:off x="220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485" name="Text Box 39"/>
          <p:cNvSpPr txBox="1">
            <a:spLocks noChangeArrowheads="1"/>
          </p:cNvSpPr>
          <p:nvPr/>
        </p:nvSpPr>
        <p:spPr bwMode="auto">
          <a:xfrm>
            <a:off x="4876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86" name="Text Box 40"/>
          <p:cNvSpPr txBox="1">
            <a:spLocks noChangeArrowheads="1"/>
          </p:cNvSpPr>
          <p:nvPr/>
        </p:nvSpPr>
        <p:spPr bwMode="auto">
          <a:xfrm>
            <a:off x="4876800" y="4191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87" name="Text Box 41"/>
          <p:cNvSpPr txBox="1">
            <a:spLocks noChangeArrowheads="1"/>
          </p:cNvSpPr>
          <p:nvPr/>
        </p:nvSpPr>
        <p:spPr bwMode="auto">
          <a:xfrm>
            <a:off x="6019800" y="30480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0488" name="Text Box 42"/>
          <p:cNvSpPr txBox="1">
            <a:spLocks noChangeArrowheads="1"/>
          </p:cNvSpPr>
          <p:nvPr/>
        </p:nvSpPr>
        <p:spPr bwMode="auto">
          <a:xfrm>
            <a:off x="6096000" y="42672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0489" name="Line 43"/>
          <p:cNvSpPr>
            <a:spLocks noChangeShapeType="1"/>
          </p:cNvSpPr>
          <p:nvPr/>
        </p:nvSpPr>
        <p:spPr bwMode="auto">
          <a:xfrm>
            <a:off x="6096000" y="25908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44"/>
          <p:cNvSpPr>
            <a:spLocks noChangeShapeType="1"/>
          </p:cNvSpPr>
          <p:nvPr/>
        </p:nvSpPr>
        <p:spPr bwMode="auto">
          <a:xfrm>
            <a:off x="6172200" y="38862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Text Box 45"/>
          <p:cNvSpPr txBox="1">
            <a:spLocks noChangeArrowheads="1"/>
          </p:cNvSpPr>
          <p:nvPr/>
        </p:nvSpPr>
        <p:spPr bwMode="auto">
          <a:xfrm>
            <a:off x="6629400" y="3505200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X=1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NAND gate</a:t>
            </a:r>
          </a:p>
        </p:txBody>
      </p:sp>
      <p:grpSp>
        <p:nvGrpSpPr>
          <p:cNvPr id="21507" name="Group 73"/>
          <p:cNvGrpSpPr>
            <a:grpSpLocks/>
          </p:cNvGrpSpPr>
          <p:nvPr/>
        </p:nvGrpSpPr>
        <p:grpSpPr bwMode="auto">
          <a:xfrm>
            <a:off x="4495800" y="1828800"/>
            <a:ext cx="2768600" cy="4814888"/>
            <a:chOff x="576" y="1143"/>
            <a:chExt cx="1744" cy="3033"/>
          </a:xfrm>
        </p:grpSpPr>
        <p:grpSp>
          <p:nvGrpSpPr>
            <p:cNvPr id="21537" name="Group 11"/>
            <p:cNvGrpSpPr>
              <a:grpSpLocks/>
            </p:cNvGrpSpPr>
            <p:nvPr/>
          </p:nvGrpSpPr>
          <p:grpSpPr bwMode="auto">
            <a:xfrm>
              <a:off x="960" y="2448"/>
              <a:ext cx="384" cy="768"/>
              <a:chOff x="1056" y="1632"/>
              <a:chExt cx="384" cy="768"/>
            </a:xfrm>
          </p:grpSpPr>
          <p:sp>
            <p:nvSpPr>
              <p:cNvPr id="21581" name="Line 4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2" name="Line 5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3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4" name="Line 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5" name="Line 8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6" name="Line 9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7" name="Line 10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38" name="Group 22"/>
            <p:cNvGrpSpPr>
              <a:grpSpLocks/>
            </p:cNvGrpSpPr>
            <p:nvPr/>
          </p:nvGrpSpPr>
          <p:grpSpPr bwMode="auto">
            <a:xfrm>
              <a:off x="720" y="1536"/>
              <a:ext cx="480" cy="768"/>
              <a:chOff x="4368" y="2976"/>
              <a:chExt cx="480" cy="768"/>
            </a:xfrm>
          </p:grpSpPr>
          <p:sp>
            <p:nvSpPr>
              <p:cNvPr id="21573" name="Line 2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4" name="Line 2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5" name="Line 2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6" name="Line 2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7" name="Line 2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8" name="Line 2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9" name="Line 2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0" name="Oval 3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1539" name="Group 31"/>
            <p:cNvGrpSpPr>
              <a:grpSpLocks/>
            </p:cNvGrpSpPr>
            <p:nvPr/>
          </p:nvGrpSpPr>
          <p:grpSpPr bwMode="auto">
            <a:xfrm flipH="1">
              <a:off x="1488" y="1536"/>
              <a:ext cx="480" cy="768"/>
              <a:chOff x="4368" y="2976"/>
              <a:chExt cx="480" cy="768"/>
            </a:xfrm>
          </p:grpSpPr>
          <p:sp>
            <p:nvSpPr>
              <p:cNvPr id="21565" name="Line 32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6" name="Line 33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7" name="Line 3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8" name="Line 35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9" name="Line 36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0" name="Line 37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1" name="Line 38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2" name="Oval 3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1540" name="Line 4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1" name="Line 4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2" name="Line 42"/>
            <p:cNvSpPr>
              <a:spLocks noChangeShapeType="1"/>
            </p:cNvSpPr>
            <p:nvPr/>
          </p:nvSpPr>
          <p:spPr bwMode="auto">
            <a:xfrm flipV="1"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1543" name="Group 43"/>
            <p:cNvGrpSpPr>
              <a:grpSpLocks/>
            </p:cNvGrpSpPr>
            <p:nvPr/>
          </p:nvGrpSpPr>
          <p:grpSpPr bwMode="auto">
            <a:xfrm>
              <a:off x="960" y="3216"/>
              <a:ext cx="384" cy="768"/>
              <a:chOff x="1056" y="1632"/>
              <a:chExt cx="384" cy="768"/>
            </a:xfrm>
          </p:grpSpPr>
          <p:sp>
            <p:nvSpPr>
              <p:cNvPr id="21558" name="Line 44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59" name="Line 45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0" name="Line 4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1" name="Line 4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2" name="Line 48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3" name="Line 49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64" name="Line 50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544" name="Line 51"/>
            <p:cNvSpPr>
              <a:spLocks noChangeShapeType="1"/>
            </p:cNvSpPr>
            <p:nvPr/>
          </p:nvSpPr>
          <p:spPr bwMode="auto">
            <a:xfrm>
              <a:off x="1344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5" name="Oval 60"/>
            <p:cNvSpPr>
              <a:spLocks noChangeArrowheads="1"/>
            </p:cNvSpPr>
            <p:nvPr/>
          </p:nvSpPr>
          <p:spPr bwMode="auto">
            <a:xfrm>
              <a:off x="12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46" name="Line 61"/>
            <p:cNvSpPr>
              <a:spLocks noChangeShapeType="1"/>
            </p:cNvSpPr>
            <p:nvPr/>
          </p:nvSpPr>
          <p:spPr bwMode="auto">
            <a:xfrm flipV="1">
              <a:off x="139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7" name="Text Box 62"/>
            <p:cNvSpPr txBox="1">
              <a:spLocks noChangeArrowheads="1"/>
            </p:cNvSpPr>
            <p:nvPr/>
          </p:nvSpPr>
          <p:spPr bwMode="auto">
            <a:xfrm>
              <a:off x="2112" y="24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1548" name="Text Box 63"/>
            <p:cNvSpPr txBox="1">
              <a:spLocks noChangeArrowheads="1"/>
            </p:cNvSpPr>
            <p:nvPr/>
          </p:nvSpPr>
          <p:spPr bwMode="auto">
            <a:xfrm>
              <a:off x="576" y="17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1549" name="Text Box 64"/>
            <p:cNvSpPr txBox="1">
              <a:spLocks noChangeArrowheads="1"/>
            </p:cNvSpPr>
            <p:nvPr/>
          </p:nvSpPr>
          <p:spPr bwMode="auto">
            <a:xfrm>
              <a:off x="1968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1550" name="Text Box 65"/>
            <p:cNvSpPr txBox="1">
              <a:spLocks noChangeArrowheads="1"/>
            </p:cNvSpPr>
            <p:nvPr/>
          </p:nvSpPr>
          <p:spPr bwMode="auto">
            <a:xfrm>
              <a:off x="768" y="26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1551" name="Text Box 66"/>
            <p:cNvSpPr txBox="1">
              <a:spLocks noChangeArrowheads="1"/>
            </p:cNvSpPr>
            <p:nvPr/>
          </p:nvSpPr>
          <p:spPr bwMode="auto">
            <a:xfrm>
              <a:off x="768" y="34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1552" name="Text Box 67"/>
            <p:cNvSpPr txBox="1">
              <a:spLocks noChangeArrowheads="1"/>
            </p:cNvSpPr>
            <p:nvPr/>
          </p:nvSpPr>
          <p:spPr bwMode="auto">
            <a:xfrm>
              <a:off x="1238" y="11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1553" name="Group 72"/>
            <p:cNvGrpSpPr>
              <a:grpSpLocks/>
            </p:cNvGrpSpPr>
            <p:nvPr/>
          </p:nvGrpSpPr>
          <p:grpSpPr bwMode="auto">
            <a:xfrm>
              <a:off x="1200" y="3984"/>
              <a:ext cx="288" cy="192"/>
              <a:chOff x="1200" y="3984"/>
              <a:chExt cx="288" cy="192"/>
            </a:xfrm>
          </p:grpSpPr>
          <p:sp>
            <p:nvSpPr>
              <p:cNvPr id="21554" name="Line 6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55" name="Line 69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56" name="Line 70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57" name="Line 71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1508" name="Group 94"/>
          <p:cNvGrpSpPr>
            <a:grpSpLocks/>
          </p:cNvGrpSpPr>
          <p:nvPr/>
        </p:nvGrpSpPr>
        <p:grpSpPr bwMode="auto">
          <a:xfrm>
            <a:off x="1066800" y="3962400"/>
            <a:ext cx="2362200" cy="2362200"/>
            <a:chOff x="384" y="2448"/>
            <a:chExt cx="1488" cy="1488"/>
          </a:xfrm>
        </p:grpSpPr>
        <p:sp>
          <p:nvSpPr>
            <p:cNvPr id="21520" name="Line 74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1" name="Line 75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2" name="Text Box 76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1523" name="Text Box 77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1524" name="Text Box 78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1525" name="Text Box 79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1526" name="Text Box 80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1527" name="Text Box 81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1528" name="Text Box 85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1529" name="Text Box 86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1530" name="Text Box 87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1531" name="Text Box 88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1532" name="Text Box 89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1533" name="Text Box 90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1534" name="Text Box 91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1535" name="Text Box 92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1536" name="Text Box 93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1509" name="Group 107"/>
          <p:cNvGrpSpPr>
            <a:grpSpLocks/>
          </p:cNvGrpSpPr>
          <p:nvPr/>
        </p:nvGrpSpPr>
        <p:grpSpPr bwMode="auto">
          <a:xfrm>
            <a:off x="1219200" y="2743200"/>
            <a:ext cx="1930400" cy="703263"/>
            <a:chOff x="710" y="1440"/>
            <a:chExt cx="1216" cy="443"/>
          </a:xfrm>
        </p:grpSpPr>
        <p:grpSp>
          <p:nvGrpSpPr>
            <p:cNvPr id="21510" name="Group 100"/>
            <p:cNvGrpSpPr>
              <a:grpSpLocks/>
            </p:cNvGrpSpPr>
            <p:nvPr/>
          </p:nvGrpSpPr>
          <p:grpSpPr bwMode="auto">
            <a:xfrm>
              <a:off x="1152" y="1536"/>
              <a:ext cx="1" cy="336"/>
              <a:chOff x="1152" y="1536"/>
              <a:chExt cx="1" cy="336"/>
            </a:xfrm>
          </p:grpSpPr>
          <p:sp>
            <p:nvSpPr>
              <p:cNvPr id="21518" name="Line 95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1519" name="AutoShape 98"/>
              <p:cNvCxnSpPr>
                <a:cxnSpLocks noChangeShapeType="1"/>
                <a:stCxn id="21518" idx="0"/>
                <a:endCxn id="21518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511" name="Oval 99"/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2" name="Line 101"/>
            <p:cNvSpPr>
              <a:spLocks noChangeShapeType="1"/>
            </p:cNvSpPr>
            <p:nvPr/>
          </p:nvSpPr>
          <p:spPr bwMode="auto">
            <a:xfrm flipH="1">
              <a:off x="91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Line 102"/>
            <p:cNvSpPr>
              <a:spLocks noChangeShapeType="1"/>
            </p:cNvSpPr>
            <p:nvPr/>
          </p:nvSpPr>
          <p:spPr bwMode="auto">
            <a:xfrm flipH="1">
              <a:off x="91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Line 103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Text Box 104"/>
            <p:cNvSpPr txBox="1">
              <a:spLocks noChangeArrowheads="1"/>
            </p:cNvSpPr>
            <p:nvPr/>
          </p:nvSpPr>
          <p:spPr bwMode="auto">
            <a:xfrm>
              <a:off x="720" y="14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1516" name="Text Box 105"/>
            <p:cNvSpPr txBox="1">
              <a:spLocks noChangeArrowheads="1"/>
            </p:cNvSpPr>
            <p:nvPr/>
          </p:nvSpPr>
          <p:spPr bwMode="auto">
            <a:xfrm>
              <a:off x="710" y="167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1517" name="Text Box 106"/>
            <p:cNvSpPr txBox="1">
              <a:spLocks noChangeArrowheads="1"/>
            </p:cNvSpPr>
            <p:nvPr/>
          </p:nvSpPr>
          <p:spPr bwMode="auto">
            <a:xfrm>
              <a:off x="1718" y="15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implementation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66800" y="5867400"/>
            <a:ext cx="7772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5.2	   (alternate version) Possible designs for a full-adder in terms of half-adders, logic gates, and CMOS transmission gates.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NAND gate: check the truth table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495800" y="1828800"/>
            <a:ext cx="2768600" cy="4814888"/>
            <a:chOff x="576" y="1143"/>
            <a:chExt cx="1744" cy="3033"/>
          </a:xfrm>
        </p:grpSpPr>
        <p:grpSp>
          <p:nvGrpSpPr>
            <p:cNvPr id="22570" name="Group 4"/>
            <p:cNvGrpSpPr>
              <a:grpSpLocks/>
            </p:cNvGrpSpPr>
            <p:nvPr/>
          </p:nvGrpSpPr>
          <p:grpSpPr bwMode="auto">
            <a:xfrm>
              <a:off x="960" y="2448"/>
              <a:ext cx="384" cy="768"/>
              <a:chOff x="1056" y="1632"/>
              <a:chExt cx="384" cy="768"/>
            </a:xfrm>
          </p:grpSpPr>
          <p:sp>
            <p:nvSpPr>
              <p:cNvPr id="22614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5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6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7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8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9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0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71" name="Group 12"/>
            <p:cNvGrpSpPr>
              <a:grpSpLocks/>
            </p:cNvGrpSpPr>
            <p:nvPr/>
          </p:nvGrpSpPr>
          <p:grpSpPr bwMode="auto">
            <a:xfrm>
              <a:off x="720" y="1536"/>
              <a:ext cx="480" cy="768"/>
              <a:chOff x="4368" y="2976"/>
              <a:chExt cx="480" cy="768"/>
            </a:xfrm>
          </p:grpSpPr>
          <p:sp>
            <p:nvSpPr>
              <p:cNvPr id="22606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7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8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9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0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1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2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3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2572" name="Group 21"/>
            <p:cNvGrpSpPr>
              <a:grpSpLocks/>
            </p:cNvGrpSpPr>
            <p:nvPr/>
          </p:nvGrpSpPr>
          <p:grpSpPr bwMode="auto">
            <a:xfrm flipH="1">
              <a:off x="1488" y="1536"/>
              <a:ext cx="480" cy="768"/>
              <a:chOff x="4368" y="2976"/>
              <a:chExt cx="480" cy="768"/>
            </a:xfrm>
          </p:grpSpPr>
          <p:sp>
            <p:nvSpPr>
              <p:cNvPr id="22598" name="Line 22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9" name="Line 23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0" name="Line 2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1" name="Line 25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2" name="Line 26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3" name="Line 27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4" name="Line 28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05" name="Oval 2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2573" name="Line 3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4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5" name="Line 32"/>
            <p:cNvSpPr>
              <a:spLocks noChangeShapeType="1"/>
            </p:cNvSpPr>
            <p:nvPr/>
          </p:nvSpPr>
          <p:spPr bwMode="auto">
            <a:xfrm flipV="1"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76" name="Group 33"/>
            <p:cNvGrpSpPr>
              <a:grpSpLocks/>
            </p:cNvGrpSpPr>
            <p:nvPr/>
          </p:nvGrpSpPr>
          <p:grpSpPr bwMode="auto">
            <a:xfrm>
              <a:off x="960" y="3216"/>
              <a:ext cx="384" cy="768"/>
              <a:chOff x="1056" y="1632"/>
              <a:chExt cx="384" cy="768"/>
            </a:xfrm>
          </p:grpSpPr>
          <p:sp>
            <p:nvSpPr>
              <p:cNvPr id="22591" name="Line 34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2" name="Line 35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3" name="Line 3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4" name="Line 3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5" name="Line 38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6" name="Line 39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7" name="Line 40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77" name="Line 41"/>
            <p:cNvSpPr>
              <a:spLocks noChangeShapeType="1"/>
            </p:cNvSpPr>
            <p:nvPr/>
          </p:nvSpPr>
          <p:spPr bwMode="auto">
            <a:xfrm>
              <a:off x="1344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8" name="Oval 42"/>
            <p:cNvSpPr>
              <a:spLocks noChangeArrowheads="1"/>
            </p:cNvSpPr>
            <p:nvPr/>
          </p:nvSpPr>
          <p:spPr bwMode="auto">
            <a:xfrm>
              <a:off x="12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79" name="Line 43"/>
            <p:cNvSpPr>
              <a:spLocks noChangeShapeType="1"/>
            </p:cNvSpPr>
            <p:nvPr/>
          </p:nvSpPr>
          <p:spPr bwMode="auto">
            <a:xfrm flipV="1">
              <a:off x="139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0" name="Text Box 44"/>
            <p:cNvSpPr txBox="1">
              <a:spLocks noChangeArrowheads="1"/>
            </p:cNvSpPr>
            <p:nvPr/>
          </p:nvSpPr>
          <p:spPr bwMode="auto">
            <a:xfrm>
              <a:off x="2112" y="24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2581" name="Text Box 45"/>
            <p:cNvSpPr txBox="1">
              <a:spLocks noChangeArrowheads="1"/>
            </p:cNvSpPr>
            <p:nvPr/>
          </p:nvSpPr>
          <p:spPr bwMode="auto">
            <a:xfrm>
              <a:off x="576" y="17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2582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2583" name="Text Box 47"/>
            <p:cNvSpPr txBox="1">
              <a:spLocks noChangeArrowheads="1"/>
            </p:cNvSpPr>
            <p:nvPr/>
          </p:nvSpPr>
          <p:spPr bwMode="auto">
            <a:xfrm>
              <a:off x="768" y="26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2584" name="Text Box 48"/>
            <p:cNvSpPr txBox="1">
              <a:spLocks noChangeArrowheads="1"/>
            </p:cNvSpPr>
            <p:nvPr/>
          </p:nvSpPr>
          <p:spPr bwMode="auto">
            <a:xfrm>
              <a:off x="768" y="34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2585" name="Text Box 49"/>
            <p:cNvSpPr txBox="1">
              <a:spLocks noChangeArrowheads="1"/>
            </p:cNvSpPr>
            <p:nvPr/>
          </p:nvSpPr>
          <p:spPr bwMode="auto">
            <a:xfrm>
              <a:off x="1238" y="11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2586" name="Group 50"/>
            <p:cNvGrpSpPr>
              <a:grpSpLocks/>
            </p:cNvGrpSpPr>
            <p:nvPr/>
          </p:nvGrpSpPr>
          <p:grpSpPr bwMode="auto">
            <a:xfrm>
              <a:off x="1200" y="3984"/>
              <a:ext cx="288" cy="192"/>
              <a:chOff x="1200" y="3984"/>
              <a:chExt cx="288" cy="192"/>
            </a:xfrm>
          </p:grpSpPr>
          <p:sp>
            <p:nvSpPr>
              <p:cNvPr id="22587" name="Line 51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8" name="Line 52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9" name="Line 53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0" name="Line 54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2532" name="Group 55"/>
          <p:cNvGrpSpPr>
            <a:grpSpLocks/>
          </p:cNvGrpSpPr>
          <p:nvPr/>
        </p:nvGrpSpPr>
        <p:grpSpPr bwMode="auto">
          <a:xfrm>
            <a:off x="1066800" y="3962400"/>
            <a:ext cx="2362200" cy="2362200"/>
            <a:chOff x="384" y="2448"/>
            <a:chExt cx="1488" cy="1488"/>
          </a:xfrm>
        </p:grpSpPr>
        <p:sp>
          <p:nvSpPr>
            <p:cNvPr id="22553" name="Line 56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4" name="Line 57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5" name="Text Box 58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2556" name="Text Box 59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2557" name="Text Box 60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2558" name="Text Box 61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2559" name="Text Box 62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2560" name="Text Box 63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2561" name="Text Box 64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2562" name="Text Box 65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2563" name="Text Box 66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2564" name="Text Box 67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2565" name="Text Box 68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2566" name="Text Box 69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2567" name="Text Box 70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2568" name="Text Box 71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2569" name="Text Box 72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2533" name="Group 73"/>
          <p:cNvGrpSpPr>
            <a:grpSpLocks/>
          </p:cNvGrpSpPr>
          <p:nvPr/>
        </p:nvGrpSpPr>
        <p:grpSpPr bwMode="auto">
          <a:xfrm>
            <a:off x="1219200" y="2743200"/>
            <a:ext cx="1930400" cy="703263"/>
            <a:chOff x="710" y="1440"/>
            <a:chExt cx="1216" cy="443"/>
          </a:xfrm>
        </p:grpSpPr>
        <p:grpSp>
          <p:nvGrpSpPr>
            <p:cNvPr id="22543" name="Group 74"/>
            <p:cNvGrpSpPr>
              <a:grpSpLocks/>
            </p:cNvGrpSpPr>
            <p:nvPr/>
          </p:nvGrpSpPr>
          <p:grpSpPr bwMode="auto">
            <a:xfrm>
              <a:off x="1152" y="1536"/>
              <a:ext cx="1" cy="336"/>
              <a:chOff x="1152" y="1536"/>
              <a:chExt cx="1" cy="336"/>
            </a:xfrm>
          </p:grpSpPr>
          <p:sp>
            <p:nvSpPr>
              <p:cNvPr id="22551" name="Line 75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2552" name="AutoShape 76"/>
              <p:cNvCxnSpPr>
                <a:cxnSpLocks noChangeShapeType="1"/>
                <a:stCxn id="22551" idx="0"/>
                <a:endCxn id="22551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544" name="Oval 77"/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45" name="Line 78"/>
            <p:cNvSpPr>
              <a:spLocks noChangeShapeType="1"/>
            </p:cNvSpPr>
            <p:nvPr/>
          </p:nvSpPr>
          <p:spPr bwMode="auto">
            <a:xfrm flipH="1">
              <a:off x="91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6" name="Line 79"/>
            <p:cNvSpPr>
              <a:spLocks noChangeShapeType="1"/>
            </p:cNvSpPr>
            <p:nvPr/>
          </p:nvSpPr>
          <p:spPr bwMode="auto">
            <a:xfrm flipH="1">
              <a:off x="91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7" name="Line 80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Text Box 81"/>
            <p:cNvSpPr txBox="1">
              <a:spLocks noChangeArrowheads="1"/>
            </p:cNvSpPr>
            <p:nvPr/>
          </p:nvSpPr>
          <p:spPr bwMode="auto">
            <a:xfrm>
              <a:off x="720" y="14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2549" name="Text Box 82"/>
            <p:cNvSpPr txBox="1">
              <a:spLocks noChangeArrowheads="1"/>
            </p:cNvSpPr>
            <p:nvPr/>
          </p:nvSpPr>
          <p:spPr bwMode="auto">
            <a:xfrm>
              <a:off x="710" y="167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2550" name="Text Box 83"/>
            <p:cNvSpPr txBox="1">
              <a:spLocks noChangeArrowheads="1"/>
            </p:cNvSpPr>
            <p:nvPr/>
          </p:nvSpPr>
          <p:spPr bwMode="auto">
            <a:xfrm>
              <a:off x="1718" y="15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22534" name="AutoShape 84"/>
          <p:cNvSpPr>
            <a:spLocks noChangeArrowheads="1"/>
          </p:cNvSpPr>
          <p:nvPr/>
        </p:nvSpPr>
        <p:spPr bwMode="auto">
          <a:xfrm>
            <a:off x="990600" y="49530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5" name="Text Box 85"/>
          <p:cNvSpPr txBox="1">
            <a:spLocks noChangeArrowheads="1"/>
          </p:cNvSpPr>
          <p:nvPr/>
        </p:nvSpPr>
        <p:spPr bwMode="auto">
          <a:xfrm>
            <a:off x="4343400" y="2667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2536" name="Text Box 86"/>
          <p:cNvSpPr txBox="1">
            <a:spLocks noChangeArrowheads="1"/>
          </p:cNvSpPr>
          <p:nvPr/>
        </p:nvSpPr>
        <p:spPr bwMode="auto">
          <a:xfrm>
            <a:off x="4495800" y="5486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2537" name="Text Box 87"/>
          <p:cNvSpPr txBox="1">
            <a:spLocks noChangeArrowheads="1"/>
          </p:cNvSpPr>
          <p:nvPr/>
        </p:nvSpPr>
        <p:spPr bwMode="auto">
          <a:xfrm>
            <a:off x="4495800" y="426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2538" name="Text Box 88"/>
          <p:cNvSpPr txBox="1">
            <a:spLocks noChangeArrowheads="1"/>
          </p:cNvSpPr>
          <p:nvPr/>
        </p:nvSpPr>
        <p:spPr bwMode="auto">
          <a:xfrm>
            <a:off x="5715000" y="44196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2539" name="Text Box 89"/>
          <p:cNvSpPr txBox="1">
            <a:spLocks noChangeArrowheads="1"/>
          </p:cNvSpPr>
          <p:nvPr/>
        </p:nvSpPr>
        <p:spPr bwMode="auto">
          <a:xfrm>
            <a:off x="69342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2540" name="Text Box 90"/>
          <p:cNvSpPr txBox="1">
            <a:spLocks noChangeArrowheads="1"/>
          </p:cNvSpPr>
          <p:nvPr/>
        </p:nvSpPr>
        <p:spPr bwMode="auto">
          <a:xfrm>
            <a:off x="5715000" y="54864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2541" name="Text Box 91"/>
          <p:cNvSpPr txBox="1">
            <a:spLocks noChangeArrowheads="1"/>
          </p:cNvSpPr>
          <p:nvPr/>
        </p:nvSpPr>
        <p:spPr bwMode="auto">
          <a:xfrm>
            <a:off x="6172200" y="24384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2542" name="Text Box 92"/>
          <p:cNvSpPr txBox="1">
            <a:spLocks noChangeArrowheads="1"/>
          </p:cNvSpPr>
          <p:nvPr/>
        </p:nvSpPr>
        <p:spPr bwMode="auto">
          <a:xfrm>
            <a:off x="4724400" y="25146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NAND gate: check the truth table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4495800" y="1828800"/>
            <a:ext cx="2768600" cy="4814888"/>
            <a:chOff x="576" y="1143"/>
            <a:chExt cx="1744" cy="3033"/>
          </a:xfrm>
        </p:grpSpPr>
        <p:grpSp>
          <p:nvGrpSpPr>
            <p:cNvPr id="23601" name="Group 4"/>
            <p:cNvGrpSpPr>
              <a:grpSpLocks/>
            </p:cNvGrpSpPr>
            <p:nvPr/>
          </p:nvGrpSpPr>
          <p:grpSpPr bwMode="auto">
            <a:xfrm>
              <a:off x="960" y="2448"/>
              <a:ext cx="384" cy="768"/>
              <a:chOff x="1056" y="1632"/>
              <a:chExt cx="384" cy="768"/>
            </a:xfrm>
          </p:grpSpPr>
          <p:sp>
            <p:nvSpPr>
              <p:cNvPr id="23645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6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7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8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9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0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51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602" name="Group 12"/>
            <p:cNvGrpSpPr>
              <a:grpSpLocks/>
            </p:cNvGrpSpPr>
            <p:nvPr/>
          </p:nvGrpSpPr>
          <p:grpSpPr bwMode="auto">
            <a:xfrm>
              <a:off x="720" y="1536"/>
              <a:ext cx="480" cy="768"/>
              <a:chOff x="4368" y="2976"/>
              <a:chExt cx="480" cy="768"/>
            </a:xfrm>
          </p:grpSpPr>
          <p:sp>
            <p:nvSpPr>
              <p:cNvPr id="23637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8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9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0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1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2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3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44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603" name="Group 21"/>
            <p:cNvGrpSpPr>
              <a:grpSpLocks/>
            </p:cNvGrpSpPr>
            <p:nvPr/>
          </p:nvGrpSpPr>
          <p:grpSpPr bwMode="auto">
            <a:xfrm flipH="1">
              <a:off x="1488" y="1536"/>
              <a:ext cx="480" cy="768"/>
              <a:chOff x="4368" y="2976"/>
              <a:chExt cx="480" cy="768"/>
            </a:xfrm>
          </p:grpSpPr>
          <p:sp>
            <p:nvSpPr>
              <p:cNvPr id="23629" name="Line 22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0" name="Line 23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1" name="Line 2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2" name="Line 25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3" name="Line 26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4" name="Line 27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5" name="Line 28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36" name="Oval 2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3604" name="Line 3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5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6" name="Line 32"/>
            <p:cNvSpPr>
              <a:spLocks noChangeShapeType="1"/>
            </p:cNvSpPr>
            <p:nvPr/>
          </p:nvSpPr>
          <p:spPr bwMode="auto">
            <a:xfrm flipV="1"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607" name="Group 33"/>
            <p:cNvGrpSpPr>
              <a:grpSpLocks/>
            </p:cNvGrpSpPr>
            <p:nvPr/>
          </p:nvGrpSpPr>
          <p:grpSpPr bwMode="auto">
            <a:xfrm>
              <a:off x="960" y="3216"/>
              <a:ext cx="384" cy="768"/>
              <a:chOff x="1056" y="1632"/>
              <a:chExt cx="384" cy="768"/>
            </a:xfrm>
          </p:grpSpPr>
          <p:sp>
            <p:nvSpPr>
              <p:cNvPr id="23622" name="Line 34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3" name="Line 35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4" name="Line 3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5" name="Line 3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6" name="Line 38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7" name="Line 39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8" name="Line 40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608" name="Line 41"/>
            <p:cNvSpPr>
              <a:spLocks noChangeShapeType="1"/>
            </p:cNvSpPr>
            <p:nvPr/>
          </p:nvSpPr>
          <p:spPr bwMode="auto">
            <a:xfrm>
              <a:off x="1344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9" name="Oval 42"/>
            <p:cNvSpPr>
              <a:spLocks noChangeArrowheads="1"/>
            </p:cNvSpPr>
            <p:nvPr/>
          </p:nvSpPr>
          <p:spPr bwMode="auto">
            <a:xfrm>
              <a:off x="12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0" name="Line 43"/>
            <p:cNvSpPr>
              <a:spLocks noChangeShapeType="1"/>
            </p:cNvSpPr>
            <p:nvPr/>
          </p:nvSpPr>
          <p:spPr bwMode="auto">
            <a:xfrm flipV="1">
              <a:off x="139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11" name="Text Box 44"/>
            <p:cNvSpPr txBox="1">
              <a:spLocks noChangeArrowheads="1"/>
            </p:cNvSpPr>
            <p:nvPr/>
          </p:nvSpPr>
          <p:spPr bwMode="auto">
            <a:xfrm>
              <a:off x="2112" y="24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3612" name="Text Box 45"/>
            <p:cNvSpPr txBox="1">
              <a:spLocks noChangeArrowheads="1"/>
            </p:cNvSpPr>
            <p:nvPr/>
          </p:nvSpPr>
          <p:spPr bwMode="auto">
            <a:xfrm>
              <a:off x="576" y="17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3613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3614" name="Text Box 47"/>
            <p:cNvSpPr txBox="1">
              <a:spLocks noChangeArrowheads="1"/>
            </p:cNvSpPr>
            <p:nvPr/>
          </p:nvSpPr>
          <p:spPr bwMode="auto">
            <a:xfrm>
              <a:off x="768" y="26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3615" name="Text Box 48"/>
            <p:cNvSpPr txBox="1">
              <a:spLocks noChangeArrowheads="1"/>
            </p:cNvSpPr>
            <p:nvPr/>
          </p:nvSpPr>
          <p:spPr bwMode="auto">
            <a:xfrm>
              <a:off x="768" y="34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3616" name="Text Box 49"/>
            <p:cNvSpPr txBox="1">
              <a:spLocks noChangeArrowheads="1"/>
            </p:cNvSpPr>
            <p:nvPr/>
          </p:nvSpPr>
          <p:spPr bwMode="auto">
            <a:xfrm>
              <a:off x="1238" y="11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3617" name="Group 50"/>
            <p:cNvGrpSpPr>
              <a:grpSpLocks/>
            </p:cNvGrpSpPr>
            <p:nvPr/>
          </p:nvGrpSpPr>
          <p:grpSpPr bwMode="auto">
            <a:xfrm>
              <a:off x="1200" y="3984"/>
              <a:ext cx="288" cy="192"/>
              <a:chOff x="1200" y="3984"/>
              <a:chExt cx="288" cy="192"/>
            </a:xfrm>
          </p:grpSpPr>
          <p:sp>
            <p:nvSpPr>
              <p:cNvPr id="23618" name="Line 51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9" name="Line 52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0" name="Line 53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1" name="Line 54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3556" name="Group 55"/>
          <p:cNvGrpSpPr>
            <a:grpSpLocks/>
          </p:cNvGrpSpPr>
          <p:nvPr/>
        </p:nvGrpSpPr>
        <p:grpSpPr bwMode="auto">
          <a:xfrm>
            <a:off x="1066800" y="3962400"/>
            <a:ext cx="2362200" cy="2362200"/>
            <a:chOff x="384" y="2448"/>
            <a:chExt cx="1488" cy="1488"/>
          </a:xfrm>
        </p:grpSpPr>
        <p:sp>
          <p:nvSpPr>
            <p:cNvPr id="23584" name="Line 56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5" name="Line 57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6" name="Text Box 58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3587" name="Text Box 59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3588" name="Text Box 60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3589" name="Text Box 61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3590" name="Text Box 62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3591" name="Text Box 63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3592" name="Text Box 64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3593" name="Text Box 65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3594" name="Text Box 66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3595" name="Text Box 67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3596" name="Text Box 68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3597" name="Text Box 69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3598" name="Text Box 70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3599" name="Text Box 71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3600" name="Text Box 72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3557" name="Group 73"/>
          <p:cNvGrpSpPr>
            <a:grpSpLocks/>
          </p:cNvGrpSpPr>
          <p:nvPr/>
        </p:nvGrpSpPr>
        <p:grpSpPr bwMode="auto">
          <a:xfrm>
            <a:off x="1219200" y="2743200"/>
            <a:ext cx="1930400" cy="703263"/>
            <a:chOff x="710" y="1440"/>
            <a:chExt cx="1216" cy="443"/>
          </a:xfrm>
        </p:grpSpPr>
        <p:grpSp>
          <p:nvGrpSpPr>
            <p:cNvPr id="23574" name="Group 74"/>
            <p:cNvGrpSpPr>
              <a:grpSpLocks/>
            </p:cNvGrpSpPr>
            <p:nvPr/>
          </p:nvGrpSpPr>
          <p:grpSpPr bwMode="auto">
            <a:xfrm>
              <a:off x="1152" y="1536"/>
              <a:ext cx="1" cy="336"/>
              <a:chOff x="1152" y="1536"/>
              <a:chExt cx="1" cy="336"/>
            </a:xfrm>
          </p:grpSpPr>
          <p:sp>
            <p:nvSpPr>
              <p:cNvPr id="23582" name="Line 75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3583" name="AutoShape 76"/>
              <p:cNvCxnSpPr>
                <a:cxnSpLocks noChangeShapeType="1"/>
                <a:stCxn id="23582" idx="0"/>
                <a:endCxn id="23582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575" name="Oval 77"/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76" name="Line 78"/>
            <p:cNvSpPr>
              <a:spLocks noChangeShapeType="1"/>
            </p:cNvSpPr>
            <p:nvPr/>
          </p:nvSpPr>
          <p:spPr bwMode="auto">
            <a:xfrm flipH="1">
              <a:off x="91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7" name="Line 79"/>
            <p:cNvSpPr>
              <a:spLocks noChangeShapeType="1"/>
            </p:cNvSpPr>
            <p:nvPr/>
          </p:nvSpPr>
          <p:spPr bwMode="auto">
            <a:xfrm flipH="1">
              <a:off x="91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8" name="Line 80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9" name="Text Box 81"/>
            <p:cNvSpPr txBox="1">
              <a:spLocks noChangeArrowheads="1"/>
            </p:cNvSpPr>
            <p:nvPr/>
          </p:nvSpPr>
          <p:spPr bwMode="auto">
            <a:xfrm>
              <a:off x="720" y="14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3580" name="Text Box 82"/>
            <p:cNvSpPr txBox="1">
              <a:spLocks noChangeArrowheads="1"/>
            </p:cNvSpPr>
            <p:nvPr/>
          </p:nvSpPr>
          <p:spPr bwMode="auto">
            <a:xfrm>
              <a:off x="710" y="167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3581" name="Text Box 83"/>
            <p:cNvSpPr txBox="1">
              <a:spLocks noChangeArrowheads="1"/>
            </p:cNvSpPr>
            <p:nvPr/>
          </p:nvSpPr>
          <p:spPr bwMode="auto">
            <a:xfrm>
              <a:off x="1718" y="15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23558" name="AutoShape 84"/>
          <p:cNvSpPr>
            <a:spLocks noChangeArrowheads="1"/>
          </p:cNvSpPr>
          <p:nvPr/>
        </p:nvSpPr>
        <p:spPr bwMode="auto">
          <a:xfrm>
            <a:off x="990600" y="49530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9" name="Text Box 85"/>
          <p:cNvSpPr txBox="1">
            <a:spLocks noChangeArrowheads="1"/>
          </p:cNvSpPr>
          <p:nvPr/>
        </p:nvSpPr>
        <p:spPr bwMode="auto">
          <a:xfrm>
            <a:off x="4343400" y="2667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60" name="Text Box 86"/>
          <p:cNvSpPr txBox="1">
            <a:spLocks noChangeArrowheads="1"/>
          </p:cNvSpPr>
          <p:nvPr/>
        </p:nvSpPr>
        <p:spPr bwMode="auto">
          <a:xfrm>
            <a:off x="4495800" y="5486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61" name="Text Box 87"/>
          <p:cNvSpPr txBox="1">
            <a:spLocks noChangeArrowheads="1"/>
          </p:cNvSpPr>
          <p:nvPr/>
        </p:nvSpPr>
        <p:spPr bwMode="auto">
          <a:xfrm>
            <a:off x="4495800" y="426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62" name="Text Box 88"/>
          <p:cNvSpPr txBox="1">
            <a:spLocks noChangeArrowheads="1"/>
          </p:cNvSpPr>
          <p:nvPr/>
        </p:nvSpPr>
        <p:spPr bwMode="auto">
          <a:xfrm>
            <a:off x="5715000" y="44196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3563" name="Text Box 89"/>
          <p:cNvSpPr txBox="1">
            <a:spLocks noChangeArrowheads="1"/>
          </p:cNvSpPr>
          <p:nvPr/>
        </p:nvSpPr>
        <p:spPr bwMode="auto">
          <a:xfrm>
            <a:off x="69342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64" name="Text Box 90"/>
          <p:cNvSpPr txBox="1">
            <a:spLocks noChangeArrowheads="1"/>
          </p:cNvSpPr>
          <p:nvPr/>
        </p:nvSpPr>
        <p:spPr bwMode="auto">
          <a:xfrm>
            <a:off x="5715000" y="54864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3565" name="Text Box 91"/>
          <p:cNvSpPr txBox="1">
            <a:spLocks noChangeArrowheads="1"/>
          </p:cNvSpPr>
          <p:nvPr/>
        </p:nvSpPr>
        <p:spPr bwMode="auto">
          <a:xfrm>
            <a:off x="6172200" y="24384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3566" name="Text Box 92"/>
          <p:cNvSpPr txBox="1">
            <a:spLocks noChangeArrowheads="1"/>
          </p:cNvSpPr>
          <p:nvPr/>
        </p:nvSpPr>
        <p:spPr bwMode="auto">
          <a:xfrm>
            <a:off x="4724400" y="25146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3567" name="Line 93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Line 94"/>
          <p:cNvSpPr>
            <a:spLocks noChangeShapeType="1"/>
          </p:cNvSpPr>
          <p:nvPr/>
        </p:nvSpPr>
        <p:spPr bwMode="auto">
          <a:xfrm flipH="1">
            <a:off x="5486400" y="2438400"/>
            <a:ext cx="228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9" name="Line 95"/>
          <p:cNvSpPr>
            <a:spLocks noChangeShapeType="1"/>
          </p:cNvSpPr>
          <p:nvPr/>
        </p:nvSpPr>
        <p:spPr bwMode="auto">
          <a:xfrm>
            <a:off x="5486400" y="24384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0" name="Line 96"/>
          <p:cNvSpPr>
            <a:spLocks noChangeShapeType="1"/>
          </p:cNvSpPr>
          <p:nvPr/>
        </p:nvSpPr>
        <p:spPr bwMode="auto">
          <a:xfrm flipV="1">
            <a:off x="5486400" y="3657600"/>
            <a:ext cx="228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1" name="Line 97"/>
          <p:cNvSpPr>
            <a:spLocks noChangeShapeType="1"/>
          </p:cNvSpPr>
          <p:nvPr/>
        </p:nvSpPr>
        <p:spPr bwMode="auto">
          <a:xfrm>
            <a:off x="5715000" y="3657600"/>
            <a:ext cx="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2" name="Line 98"/>
          <p:cNvSpPr>
            <a:spLocks noChangeShapeType="1"/>
          </p:cNvSpPr>
          <p:nvPr/>
        </p:nvSpPr>
        <p:spPr bwMode="auto">
          <a:xfrm>
            <a:off x="5715000" y="3962400"/>
            <a:ext cx="1219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3" name="Text Box 99"/>
          <p:cNvSpPr txBox="1">
            <a:spLocks noChangeArrowheads="1"/>
          </p:cNvSpPr>
          <p:nvPr/>
        </p:nvSpPr>
        <p:spPr bwMode="auto">
          <a:xfrm>
            <a:off x="6477000" y="3505200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X=1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NAND gate: check the truth table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495800" y="1828800"/>
            <a:ext cx="2768600" cy="4814888"/>
            <a:chOff x="576" y="1143"/>
            <a:chExt cx="1744" cy="3033"/>
          </a:xfrm>
        </p:grpSpPr>
        <p:grpSp>
          <p:nvGrpSpPr>
            <p:cNvPr id="24618" name="Group 4"/>
            <p:cNvGrpSpPr>
              <a:grpSpLocks/>
            </p:cNvGrpSpPr>
            <p:nvPr/>
          </p:nvGrpSpPr>
          <p:grpSpPr bwMode="auto">
            <a:xfrm>
              <a:off x="960" y="2448"/>
              <a:ext cx="384" cy="768"/>
              <a:chOff x="1056" y="1632"/>
              <a:chExt cx="384" cy="768"/>
            </a:xfrm>
          </p:grpSpPr>
          <p:sp>
            <p:nvSpPr>
              <p:cNvPr id="24662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3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4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5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6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7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8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19" name="Group 12"/>
            <p:cNvGrpSpPr>
              <a:grpSpLocks/>
            </p:cNvGrpSpPr>
            <p:nvPr/>
          </p:nvGrpSpPr>
          <p:grpSpPr bwMode="auto">
            <a:xfrm>
              <a:off x="720" y="1536"/>
              <a:ext cx="480" cy="768"/>
              <a:chOff x="4368" y="2976"/>
              <a:chExt cx="480" cy="768"/>
            </a:xfrm>
          </p:grpSpPr>
          <p:sp>
            <p:nvSpPr>
              <p:cNvPr id="24654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5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6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7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8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9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0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61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4620" name="Group 21"/>
            <p:cNvGrpSpPr>
              <a:grpSpLocks/>
            </p:cNvGrpSpPr>
            <p:nvPr/>
          </p:nvGrpSpPr>
          <p:grpSpPr bwMode="auto">
            <a:xfrm flipH="1">
              <a:off x="1488" y="1536"/>
              <a:ext cx="480" cy="768"/>
              <a:chOff x="4368" y="2976"/>
              <a:chExt cx="480" cy="768"/>
            </a:xfrm>
          </p:grpSpPr>
          <p:sp>
            <p:nvSpPr>
              <p:cNvPr id="24646" name="Line 22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7" name="Line 23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8" name="Line 2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9" name="Line 25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0" name="Line 26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1" name="Line 27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2" name="Line 28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53" name="Oval 2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4621" name="Line 3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2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3" name="Line 32"/>
            <p:cNvSpPr>
              <a:spLocks noChangeShapeType="1"/>
            </p:cNvSpPr>
            <p:nvPr/>
          </p:nvSpPr>
          <p:spPr bwMode="auto">
            <a:xfrm flipV="1"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624" name="Group 33"/>
            <p:cNvGrpSpPr>
              <a:grpSpLocks/>
            </p:cNvGrpSpPr>
            <p:nvPr/>
          </p:nvGrpSpPr>
          <p:grpSpPr bwMode="auto">
            <a:xfrm>
              <a:off x="960" y="3216"/>
              <a:ext cx="384" cy="768"/>
              <a:chOff x="1056" y="1632"/>
              <a:chExt cx="384" cy="768"/>
            </a:xfrm>
          </p:grpSpPr>
          <p:sp>
            <p:nvSpPr>
              <p:cNvPr id="24639" name="Line 34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0" name="Line 35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1" name="Line 3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2" name="Line 3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3" name="Line 38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4" name="Line 39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5" name="Line 40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625" name="Line 41"/>
            <p:cNvSpPr>
              <a:spLocks noChangeShapeType="1"/>
            </p:cNvSpPr>
            <p:nvPr/>
          </p:nvSpPr>
          <p:spPr bwMode="auto">
            <a:xfrm>
              <a:off x="1344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6" name="Oval 42"/>
            <p:cNvSpPr>
              <a:spLocks noChangeArrowheads="1"/>
            </p:cNvSpPr>
            <p:nvPr/>
          </p:nvSpPr>
          <p:spPr bwMode="auto">
            <a:xfrm>
              <a:off x="12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27" name="Line 43"/>
            <p:cNvSpPr>
              <a:spLocks noChangeShapeType="1"/>
            </p:cNvSpPr>
            <p:nvPr/>
          </p:nvSpPr>
          <p:spPr bwMode="auto">
            <a:xfrm flipV="1">
              <a:off x="139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8" name="Text Box 44"/>
            <p:cNvSpPr txBox="1">
              <a:spLocks noChangeArrowheads="1"/>
            </p:cNvSpPr>
            <p:nvPr/>
          </p:nvSpPr>
          <p:spPr bwMode="auto">
            <a:xfrm>
              <a:off x="2112" y="24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4629" name="Text Box 45"/>
            <p:cNvSpPr txBox="1">
              <a:spLocks noChangeArrowheads="1"/>
            </p:cNvSpPr>
            <p:nvPr/>
          </p:nvSpPr>
          <p:spPr bwMode="auto">
            <a:xfrm>
              <a:off x="576" y="17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4630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4631" name="Text Box 47"/>
            <p:cNvSpPr txBox="1">
              <a:spLocks noChangeArrowheads="1"/>
            </p:cNvSpPr>
            <p:nvPr/>
          </p:nvSpPr>
          <p:spPr bwMode="auto">
            <a:xfrm>
              <a:off x="768" y="26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4632" name="Text Box 48"/>
            <p:cNvSpPr txBox="1">
              <a:spLocks noChangeArrowheads="1"/>
            </p:cNvSpPr>
            <p:nvPr/>
          </p:nvSpPr>
          <p:spPr bwMode="auto">
            <a:xfrm>
              <a:off x="768" y="34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4633" name="Text Box 49"/>
            <p:cNvSpPr txBox="1">
              <a:spLocks noChangeArrowheads="1"/>
            </p:cNvSpPr>
            <p:nvPr/>
          </p:nvSpPr>
          <p:spPr bwMode="auto">
            <a:xfrm>
              <a:off x="1238" y="11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4634" name="Group 50"/>
            <p:cNvGrpSpPr>
              <a:grpSpLocks/>
            </p:cNvGrpSpPr>
            <p:nvPr/>
          </p:nvGrpSpPr>
          <p:grpSpPr bwMode="auto">
            <a:xfrm>
              <a:off x="1200" y="3984"/>
              <a:ext cx="288" cy="192"/>
              <a:chOff x="1200" y="3984"/>
              <a:chExt cx="288" cy="192"/>
            </a:xfrm>
          </p:grpSpPr>
          <p:sp>
            <p:nvSpPr>
              <p:cNvPr id="24635" name="Line 51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6" name="Line 52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7" name="Line 53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8" name="Line 54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4580" name="Group 55"/>
          <p:cNvGrpSpPr>
            <a:grpSpLocks/>
          </p:cNvGrpSpPr>
          <p:nvPr/>
        </p:nvGrpSpPr>
        <p:grpSpPr bwMode="auto">
          <a:xfrm>
            <a:off x="1066800" y="3962400"/>
            <a:ext cx="2362200" cy="2362200"/>
            <a:chOff x="384" y="2448"/>
            <a:chExt cx="1488" cy="1488"/>
          </a:xfrm>
        </p:grpSpPr>
        <p:sp>
          <p:nvSpPr>
            <p:cNvPr id="24601" name="Line 56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3" name="Text Box 58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4604" name="Text Box 59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4605" name="Text Box 60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4606" name="Text Box 61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4607" name="Text Box 62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4609" name="Text Box 64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4610" name="Text Box 65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4611" name="Text Box 66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4612" name="Text Box 67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4613" name="Text Box 68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4614" name="Text Box 69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4615" name="Text Box 70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4616" name="Text Box 71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4617" name="Text Box 72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4581" name="Group 73"/>
          <p:cNvGrpSpPr>
            <a:grpSpLocks/>
          </p:cNvGrpSpPr>
          <p:nvPr/>
        </p:nvGrpSpPr>
        <p:grpSpPr bwMode="auto">
          <a:xfrm>
            <a:off x="1219200" y="2743200"/>
            <a:ext cx="1930400" cy="703263"/>
            <a:chOff x="710" y="1440"/>
            <a:chExt cx="1216" cy="443"/>
          </a:xfrm>
        </p:grpSpPr>
        <p:grpSp>
          <p:nvGrpSpPr>
            <p:cNvPr id="24591" name="Group 74"/>
            <p:cNvGrpSpPr>
              <a:grpSpLocks/>
            </p:cNvGrpSpPr>
            <p:nvPr/>
          </p:nvGrpSpPr>
          <p:grpSpPr bwMode="auto">
            <a:xfrm>
              <a:off x="1152" y="1536"/>
              <a:ext cx="1" cy="336"/>
              <a:chOff x="1152" y="1536"/>
              <a:chExt cx="1" cy="336"/>
            </a:xfrm>
          </p:grpSpPr>
          <p:sp>
            <p:nvSpPr>
              <p:cNvPr id="24599" name="Line 75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4600" name="AutoShape 76"/>
              <p:cNvCxnSpPr>
                <a:cxnSpLocks noChangeShapeType="1"/>
                <a:stCxn id="24599" idx="0"/>
                <a:endCxn id="24599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592" name="Oval 77"/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593" name="Line 78"/>
            <p:cNvSpPr>
              <a:spLocks noChangeShapeType="1"/>
            </p:cNvSpPr>
            <p:nvPr/>
          </p:nvSpPr>
          <p:spPr bwMode="auto">
            <a:xfrm flipH="1">
              <a:off x="91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4" name="Line 79"/>
            <p:cNvSpPr>
              <a:spLocks noChangeShapeType="1"/>
            </p:cNvSpPr>
            <p:nvPr/>
          </p:nvSpPr>
          <p:spPr bwMode="auto">
            <a:xfrm flipH="1">
              <a:off x="91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5" name="Line 80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6" name="Text Box 81"/>
            <p:cNvSpPr txBox="1">
              <a:spLocks noChangeArrowheads="1"/>
            </p:cNvSpPr>
            <p:nvPr/>
          </p:nvSpPr>
          <p:spPr bwMode="auto">
            <a:xfrm>
              <a:off x="720" y="14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4597" name="Text Box 82"/>
            <p:cNvSpPr txBox="1">
              <a:spLocks noChangeArrowheads="1"/>
            </p:cNvSpPr>
            <p:nvPr/>
          </p:nvSpPr>
          <p:spPr bwMode="auto">
            <a:xfrm>
              <a:off x="710" y="167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4598" name="Text Box 83"/>
            <p:cNvSpPr txBox="1">
              <a:spLocks noChangeArrowheads="1"/>
            </p:cNvSpPr>
            <p:nvPr/>
          </p:nvSpPr>
          <p:spPr bwMode="auto">
            <a:xfrm>
              <a:off x="1718" y="15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24582" name="AutoShape 84"/>
          <p:cNvSpPr>
            <a:spLocks noChangeArrowheads="1"/>
          </p:cNvSpPr>
          <p:nvPr/>
        </p:nvSpPr>
        <p:spPr bwMode="auto">
          <a:xfrm>
            <a:off x="990600" y="57912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Text Box 85"/>
          <p:cNvSpPr txBox="1">
            <a:spLocks noChangeArrowheads="1"/>
          </p:cNvSpPr>
          <p:nvPr/>
        </p:nvSpPr>
        <p:spPr bwMode="auto">
          <a:xfrm>
            <a:off x="4343400" y="2667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4" name="Text Box 86"/>
          <p:cNvSpPr txBox="1">
            <a:spLocks noChangeArrowheads="1"/>
          </p:cNvSpPr>
          <p:nvPr/>
        </p:nvSpPr>
        <p:spPr bwMode="auto">
          <a:xfrm>
            <a:off x="4495800" y="5486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5" name="Text Box 87"/>
          <p:cNvSpPr txBox="1">
            <a:spLocks noChangeArrowheads="1"/>
          </p:cNvSpPr>
          <p:nvPr/>
        </p:nvSpPr>
        <p:spPr bwMode="auto">
          <a:xfrm>
            <a:off x="4495800" y="426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6" name="Text Box 88"/>
          <p:cNvSpPr txBox="1">
            <a:spLocks noChangeArrowheads="1"/>
          </p:cNvSpPr>
          <p:nvPr/>
        </p:nvSpPr>
        <p:spPr bwMode="auto">
          <a:xfrm>
            <a:off x="5715000" y="44196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4587" name="Text Box 89"/>
          <p:cNvSpPr txBox="1">
            <a:spLocks noChangeArrowheads="1"/>
          </p:cNvSpPr>
          <p:nvPr/>
        </p:nvSpPr>
        <p:spPr bwMode="auto">
          <a:xfrm>
            <a:off x="69342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8" name="Text Box 90"/>
          <p:cNvSpPr txBox="1">
            <a:spLocks noChangeArrowheads="1"/>
          </p:cNvSpPr>
          <p:nvPr/>
        </p:nvSpPr>
        <p:spPr bwMode="auto">
          <a:xfrm>
            <a:off x="5715000" y="54864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4589" name="Text Box 91"/>
          <p:cNvSpPr txBox="1">
            <a:spLocks noChangeArrowheads="1"/>
          </p:cNvSpPr>
          <p:nvPr/>
        </p:nvSpPr>
        <p:spPr bwMode="auto">
          <a:xfrm>
            <a:off x="6172200" y="24384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4590" name="Text Box 92"/>
          <p:cNvSpPr txBox="1">
            <a:spLocks noChangeArrowheads="1"/>
          </p:cNvSpPr>
          <p:nvPr/>
        </p:nvSpPr>
        <p:spPr bwMode="auto">
          <a:xfrm>
            <a:off x="4724400" y="25146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NAND gate: check the truth table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4495800" y="1828800"/>
            <a:ext cx="2768600" cy="4814888"/>
            <a:chOff x="576" y="1143"/>
            <a:chExt cx="1744" cy="3033"/>
          </a:xfrm>
        </p:grpSpPr>
        <p:grpSp>
          <p:nvGrpSpPr>
            <p:cNvPr id="25645" name="Group 4"/>
            <p:cNvGrpSpPr>
              <a:grpSpLocks/>
            </p:cNvGrpSpPr>
            <p:nvPr/>
          </p:nvGrpSpPr>
          <p:grpSpPr bwMode="auto">
            <a:xfrm>
              <a:off x="960" y="2448"/>
              <a:ext cx="384" cy="768"/>
              <a:chOff x="1056" y="1632"/>
              <a:chExt cx="384" cy="768"/>
            </a:xfrm>
          </p:grpSpPr>
          <p:sp>
            <p:nvSpPr>
              <p:cNvPr id="25689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90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91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92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93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94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95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46" name="Group 12"/>
            <p:cNvGrpSpPr>
              <a:grpSpLocks/>
            </p:cNvGrpSpPr>
            <p:nvPr/>
          </p:nvGrpSpPr>
          <p:grpSpPr bwMode="auto">
            <a:xfrm>
              <a:off x="720" y="1536"/>
              <a:ext cx="480" cy="768"/>
              <a:chOff x="4368" y="2976"/>
              <a:chExt cx="480" cy="768"/>
            </a:xfrm>
          </p:grpSpPr>
          <p:sp>
            <p:nvSpPr>
              <p:cNvPr id="25681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2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3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4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5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6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7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8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5647" name="Group 21"/>
            <p:cNvGrpSpPr>
              <a:grpSpLocks/>
            </p:cNvGrpSpPr>
            <p:nvPr/>
          </p:nvGrpSpPr>
          <p:grpSpPr bwMode="auto">
            <a:xfrm flipH="1">
              <a:off x="1488" y="1536"/>
              <a:ext cx="480" cy="768"/>
              <a:chOff x="4368" y="2976"/>
              <a:chExt cx="480" cy="768"/>
            </a:xfrm>
          </p:grpSpPr>
          <p:sp>
            <p:nvSpPr>
              <p:cNvPr id="25673" name="Line 22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4" name="Line 23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5" name="Line 2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6" name="Line 25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7" name="Line 26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8" name="Line 27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9" name="Line 28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0" name="Oval 2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5648" name="Line 3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0" name="Line 32"/>
            <p:cNvSpPr>
              <a:spLocks noChangeShapeType="1"/>
            </p:cNvSpPr>
            <p:nvPr/>
          </p:nvSpPr>
          <p:spPr bwMode="auto">
            <a:xfrm flipV="1"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51" name="Group 33"/>
            <p:cNvGrpSpPr>
              <a:grpSpLocks/>
            </p:cNvGrpSpPr>
            <p:nvPr/>
          </p:nvGrpSpPr>
          <p:grpSpPr bwMode="auto">
            <a:xfrm>
              <a:off x="960" y="3216"/>
              <a:ext cx="384" cy="768"/>
              <a:chOff x="1056" y="1632"/>
              <a:chExt cx="384" cy="768"/>
            </a:xfrm>
          </p:grpSpPr>
          <p:sp>
            <p:nvSpPr>
              <p:cNvPr id="25666" name="Line 34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7" name="Line 35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8" name="Line 3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9" name="Line 3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0" name="Line 38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1" name="Line 39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2" name="Line 40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52" name="Line 41"/>
            <p:cNvSpPr>
              <a:spLocks noChangeShapeType="1"/>
            </p:cNvSpPr>
            <p:nvPr/>
          </p:nvSpPr>
          <p:spPr bwMode="auto">
            <a:xfrm>
              <a:off x="1344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3" name="Oval 42"/>
            <p:cNvSpPr>
              <a:spLocks noChangeArrowheads="1"/>
            </p:cNvSpPr>
            <p:nvPr/>
          </p:nvSpPr>
          <p:spPr bwMode="auto">
            <a:xfrm>
              <a:off x="12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5654" name="Line 43"/>
            <p:cNvSpPr>
              <a:spLocks noChangeShapeType="1"/>
            </p:cNvSpPr>
            <p:nvPr/>
          </p:nvSpPr>
          <p:spPr bwMode="auto">
            <a:xfrm flipV="1">
              <a:off x="139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5" name="Text Box 44"/>
            <p:cNvSpPr txBox="1">
              <a:spLocks noChangeArrowheads="1"/>
            </p:cNvSpPr>
            <p:nvPr/>
          </p:nvSpPr>
          <p:spPr bwMode="auto">
            <a:xfrm>
              <a:off x="2112" y="24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5656" name="Text Box 45"/>
            <p:cNvSpPr txBox="1">
              <a:spLocks noChangeArrowheads="1"/>
            </p:cNvSpPr>
            <p:nvPr/>
          </p:nvSpPr>
          <p:spPr bwMode="auto">
            <a:xfrm>
              <a:off x="576" y="17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5657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5658" name="Text Box 47"/>
            <p:cNvSpPr txBox="1">
              <a:spLocks noChangeArrowheads="1"/>
            </p:cNvSpPr>
            <p:nvPr/>
          </p:nvSpPr>
          <p:spPr bwMode="auto">
            <a:xfrm>
              <a:off x="768" y="26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5659" name="Text Box 48"/>
            <p:cNvSpPr txBox="1">
              <a:spLocks noChangeArrowheads="1"/>
            </p:cNvSpPr>
            <p:nvPr/>
          </p:nvSpPr>
          <p:spPr bwMode="auto">
            <a:xfrm>
              <a:off x="768" y="34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5660" name="Text Box 49"/>
            <p:cNvSpPr txBox="1">
              <a:spLocks noChangeArrowheads="1"/>
            </p:cNvSpPr>
            <p:nvPr/>
          </p:nvSpPr>
          <p:spPr bwMode="auto">
            <a:xfrm>
              <a:off x="1238" y="11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5661" name="Group 50"/>
            <p:cNvGrpSpPr>
              <a:grpSpLocks/>
            </p:cNvGrpSpPr>
            <p:nvPr/>
          </p:nvGrpSpPr>
          <p:grpSpPr bwMode="auto">
            <a:xfrm>
              <a:off x="1200" y="3984"/>
              <a:ext cx="288" cy="192"/>
              <a:chOff x="1200" y="3984"/>
              <a:chExt cx="288" cy="192"/>
            </a:xfrm>
          </p:grpSpPr>
          <p:sp>
            <p:nvSpPr>
              <p:cNvPr id="25662" name="Line 51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3" name="Line 52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4" name="Line 53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5" name="Line 54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5604" name="Group 55"/>
          <p:cNvGrpSpPr>
            <a:grpSpLocks/>
          </p:cNvGrpSpPr>
          <p:nvPr/>
        </p:nvGrpSpPr>
        <p:grpSpPr bwMode="auto">
          <a:xfrm>
            <a:off x="1066800" y="3962400"/>
            <a:ext cx="2362200" cy="2362200"/>
            <a:chOff x="384" y="2448"/>
            <a:chExt cx="1488" cy="1488"/>
          </a:xfrm>
        </p:grpSpPr>
        <p:sp>
          <p:nvSpPr>
            <p:cNvPr id="25628" name="Line 56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9" name="Line 57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0" name="Text Box 58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5631" name="Text Box 59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5632" name="Text Box 60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5633" name="Text Box 61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5634" name="Text Box 62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5635" name="Text Box 63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5636" name="Text Box 64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5637" name="Text Box 65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5638" name="Text Box 66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5639" name="Text Box 67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5640" name="Text Box 68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5641" name="Text Box 69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5642" name="Text Box 70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5643" name="Text Box 71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5644" name="Text Box 72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5605" name="Group 73"/>
          <p:cNvGrpSpPr>
            <a:grpSpLocks/>
          </p:cNvGrpSpPr>
          <p:nvPr/>
        </p:nvGrpSpPr>
        <p:grpSpPr bwMode="auto">
          <a:xfrm>
            <a:off x="1219200" y="2743200"/>
            <a:ext cx="1930400" cy="703263"/>
            <a:chOff x="710" y="1440"/>
            <a:chExt cx="1216" cy="443"/>
          </a:xfrm>
        </p:grpSpPr>
        <p:grpSp>
          <p:nvGrpSpPr>
            <p:cNvPr id="25618" name="Group 74"/>
            <p:cNvGrpSpPr>
              <a:grpSpLocks/>
            </p:cNvGrpSpPr>
            <p:nvPr/>
          </p:nvGrpSpPr>
          <p:grpSpPr bwMode="auto">
            <a:xfrm>
              <a:off x="1152" y="1536"/>
              <a:ext cx="1" cy="336"/>
              <a:chOff x="1152" y="1536"/>
              <a:chExt cx="1" cy="336"/>
            </a:xfrm>
          </p:grpSpPr>
          <p:sp>
            <p:nvSpPr>
              <p:cNvPr id="25626" name="Line 75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5627" name="AutoShape 76"/>
              <p:cNvCxnSpPr>
                <a:cxnSpLocks noChangeShapeType="1"/>
                <a:stCxn id="25626" idx="0"/>
                <a:endCxn id="25626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5619" name="Oval 77"/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5620" name="Line 78"/>
            <p:cNvSpPr>
              <a:spLocks noChangeShapeType="1"/>
            </p:cNvSpPr>
            <p:nvPr/>
          </p:nvSpPr>
          <p:spPr bwMode="auto">
            <a:xfrm flipH="1">
              <a:off x="91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Line 79"/>
            <p:cNvSpPr>
              <a:spLocks noChangeShapeType="1"/>
            </p:cNvSpPr>
            <p:nvPr/>
          </p:nvSpPr>
          <p:spPr bwMode="auto">
            <a:xfrm flipH="1">
              <a:off x="91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2" name="Line 80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Text Box 81"/>
            <p:cNvSpPr txBox="1">
              <a:spLocks noChangeArrowheads="1"/>
            </p:cNvSpPr>
            <p:nvPr/>
          </p:nvSpPr>
          <p:spPr bwMode="auto">
            <a:xfrm>
              <a:off x="720" y="14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5624" name="Text Box 82"/>
            <p:cNvSpPr txBox="1">
              <a:spLocks noChangeArrowheads="1"/>
            </p:cNvSpPr>
            <p:nvPr/>
          </p:nvSpPr>
          <p:spPr bwMode="auto">
            <a:xfrm>
              <a:off x="710" y="167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5625" name="Text Box 83"/>
            <p:cNvSpPr txBox="1">
              <a:spLocks noChangeArrowheads="1"/>
            </p:cNvSpPr>
            <p:nvPr/>
          </p:nvSpPr>
          <p:spPr bwMode="auto">
            <a:xfrm>
              <a:off x="1718" y="15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25606" name="AutoShape 84"/>
          <p:cNvSpPr>
            <a:spLocks noChangeArrowheads="1"/>
          </p:cNvSpPr>
          <p:nvPr/>
        </p:nvSpPr>
        <p:spPr bwMode="auto">
          <a:xfrm>
            <a:off x="838200" y="57912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7" name="Text Box 85"/>
          <p:cNvSpPr txBox="1">
            <a:spLocks noChangeArrowheads="1"/>
          </p:cNvSpPr>
          <p:nvPr/>
        </p:nvSpPr>
        <p:spPr bwMode="auto">
          <a:xfrm>
            <a:off x="4343400" y="2667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8" name="Text Box 86"/>
          <p:cNvSpPr txBox="1">
            <a:spLocks noChangeArrowheads="1"/>
          </p:cNvSpPr>
          <p:nvPr/>
        </p:nvSpPr>
        <p:spPr bwMode="auto">
          <a:xfrm>
            <a:off x="4495800" y="5486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9" name="Text Box 87"/>
          <p:cNvSpPr txBox="1">
            <a:spLocks noChangeArrowheads="1"/>
          </p:cNvSpPr>
          <p:nvPr/>
        </p:nvSpPr>
        <p:spPr bwMode="auto">
          <a:xfrm>
            <a:off x="4495800" y="426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10" name="Text Box 88"/>
          <p:cNvSpPr txBox="1">
            <a:spLocks noChangeArrowheads="1"/>
          </p:cNvSpPr>
          <p:nvPr/>
        </p:nvSpPr>
        <p:spPr bwMode="auto">
          <a:xfrm>
            <a:off x="5715000" y="44196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5611" name="Text Box 89"/>
          <p:cNvSpPr txBox="1">
            <a:spLocks noChangeArrowheads="1"/>
          </p:cNvSpPr>
          <p:nvPr/>
        </p:nvSpPr>
        <p:spPr bwMode="auto">
          <a:xfrm>
            <a:off x="69342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12" name="Text Box 90"/>
          <p:cNvSpPr txBox="1">
            <a:spLocks noChangeArrowheads="1"/>
          </p:cNvSpPr>
          <p:nvPr/>
        </p:nvSpPr>
        <p:spPr bwMode="auto">
          <a:xfrm>
            <a:off x="5715000" y="54864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5613" name="Text Box 91"/>
          <p:cNvSpPr txBox="1">
            <a:spLocks noChangeArrowheads="1"/>
          </p:cNvSpPr>
          <p:nvPr/>
        </p:nvSpPr>
        <p:spPr bwMode="auto">
          <a:xfrm>
            <a:off x="6172200" y="24384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5614" name="Text Box 92"/>
          <p:cNvSpPr txBox="1">
            <a:spLocks noChangeArrowheads="1"/>
          </p:cNvSpPr>
          <p:nvPr/>
        </p:nvSpPr>
        <p:spPr bwMode="auto">
          <a:xfrm>
            <a:off x="4724400" y="25146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5615" name="Line 93"/>
          <p:cNvSpPr>
            <a:spLocks noChangeShapeType="1"/>
          </p:cNvSpPr>
          <p:nvPr/>
        </p:nvSpPr>
        <p:spPr bwMode="auto">
          <a:xfrm>
            <a:off x="5715000" y="4038600"/>
            <a:ext cx="0" cy="2362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6" name="Line 98"/>
          <p:cNvSpPr>
            <a:spLocks noChangeShapeType="1"/>
          </p:cNvSpPr>
          <p:nvPr/>
        </p:nvSpPr>
        <p:spPr bwMode="auto">
          <a:xfrm>
            <a:off x="5715000" y="3962400"/>
            <a:ext cx="1219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7" name="Text Box 99"/>
          <p:cNvSpPr txBox="1">
            <a:spLocks noChangeArrowheads="1"/>
          </p:cNvSpPr>
          <p:nvPr/>
        </p:nvSpPr>
        <p:spPr bwMode="auto">
          <a:xfrm>
            <a:off x="6477000" y="3505200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X=0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AND gate?</a:t>
            </a:r>
          </a:p>
        </p:txBody>
      </p:sp>
      <p:grpSp>
        <p:nvGrpSpPr>
          <p:cNvPr id="26627" name="Group 58"/>
          <p:cNvGrpSpPr>
            <a:grpSpLocks/>
          </p:cNvGrpSpPr>
          <p:nvPr/>
        </p:nvGrpSpPr>
        <p:grpSpPr bwMode="auto">
          <a:xfrm>
            <a:off x="5334000" y="1752600"/>
            <a:ext cx="2844800" cy="4876800"/>
            <a:chOff x="2832" y="1152"/>
            <a:chExt cx="1792" cy="3072"/>
          </a:xfrm>
        </p:grpSpPr>
        <p:grpSp>
          <p:nvGrpSpPr>
            <p:cNvPr id="26657" name="Group 51"/>
            <p:cNvGrpSpPr>
              <a:grpSpLocks/>
            </p:cNvGrpSpPr>
            <p:nvPr/>
          </p:nvGrpSpPr>
          <p:grpSpPr bwMode="auto">
            <a:xfrm>
              <a:off x="3504" y="4032"/>
              <a:ext cx="288" cy="192"/>
              <a:chOff x="1200" y="3984"/>
              <a:chExt cx="288" cy="192"/>
            </a:xfrm>
          </p:grpSpPr>
          <p:sp>
            <p:nvSpPr>
              <p:cNvPr id="26705" name="Line 52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6" name="Line 53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7" name="Line 54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8" name="Line 55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58" name="Group 57"/>
            <p:cNvGrpSpPr>
              <a:grpSpLocks/>
            </p:cNvGrpSpPr>
            <p:nvPr/>
          </p:nvGrpSpPr>
          <p:grpSpPr bwMode="auto">
            <a:xfrm>
              <a:off x="2832" y="1152"/>
              <a:ext cx="1792" cy="2880"/>
              <a:chOff x="2832" y="1152"/>
              <a:chExt cx="1792" cy="2880"/>
            </a:xfrm>
          </p:grpSpPr>
          <p:grpSp>
            <p:nvGrpSpPr>
              <p:cNvPr id="26659" name="Group 5"/>
              <p:cNvGrpSpPr>
                <a:grpSpLocks/>
              </p:cNvGrpSpPr>
              <p:nvPr/>
            </p:nvGrpSpPr>
            <p:grpSpPr bwMode="auto">
              <a:xfrm>
                <a:off x="3264" y="1536"/>
                <a:ext cx="384" cy="768"/>
                <a:chOff x="1056" y="1632"/>
                <a:chExt cx="384" cy="768"/>
              </a:xfrm>
            </p:grpSpPr>
            <p:sp>
              <p:nvSpPr>
                <p:cNvPr id="26698" name="Line 6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9" name="Line 7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70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701" name="Line 9"/>
                <p:cNvSpPr>
                  <a:spLocks noChangeShapeType="1"/>
                </p:cNvSpPr>
                <p:nvPr/>
              </p:nvSpPr>
              <p:spPr bwMode="auto">
                <a:xfrm>
                  <a:off x="1296" y="21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70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440" y="163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703" name="Line 11"/>
                <p:cNvSpPr>
                  <a:spLocks noChangeShapeType="1"/>
                </p:cNvSpPr>
                <p:nvPr/>
              </p:nvSpPr>
              <p:spPr bwMode="auto">
                <a:xfrm>
                  <a:off x="1440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70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056" y="201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60" name="Group 13"/>
              <p:cNvGrpSpPr>
                <a:grpSpLocks/>
              </p:cNvGrpSpPr>
              <p:nvPr/>
            </p:nvGrpSpPr>
            <p:grpSpPr bwMode="auto">
              <a:xfrm>
                <a:off x="3024" y="3072"/>
                <a:ext cx="480" cy="768"/>
                <a:chOff x="4368" y="2976"/>
                <a:chExt cx="480" cy="768"/>
              </a:xfrm>
            </p:grpSpPr>
            <p:sp>
              <p:nvSpPr>
                <p:cNvPr id="26690" name="Line 14"/>
                <p:cNvSpPr>
                  <a:spLocks noChangeShapeType="1"/>
                </p:cNvSpPr>
                <p:nvPr/>
              </p:nvSpPr>
              <p:spPr bwMode="auto">
                <a:xfrm>
                  <a:off x="4656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1" name="Line 15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2" name="Line 16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3" name="Line 17"/>
                <p:cNvSpPr>
                  <a:spLocks noChangeShapeType="1"/>
                </p:cNvSpPr>
                <p:nvPr/>
              </p:nvSpPr>
              <p:spPr bwMode="auto">
                <a:xfrm>
                  <a:off x="4704" y="350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848" y="297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5" name="Line 19"/>
                <p:cNvSpPr>
                  <a:spLocks noChangeShapeType="1"/>
                </p:cNvSpPr>
                <p:nvPr/>
              </p:nvSpPr>
              <p:spPr bwMode="auto">
                <a:xfrm>
                  <a:off x="4848" y="35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368" y="33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97" name="Oval 21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26661" name="Group 22"/>
              <p:cNvGrpSpPr>
                <a:grpSpLocks/>
              </p:cNvGrpSpPr>
              <p:nvPr/>
            </p:nvGrpSpPr>
            <p:grpSpPr bwMode="auto">
              <a:xfrm flipH="1">
                <a:off x="3792" y="3072"/>
                <a:ext cx="480" cy="768"/>
                <a:chOff x="4368" y="2976"/>
                <a:chExt cx="480" cy="768"/>
              </a:xfrm>
            </p:grpSpPr>
            <p:sp>
              <p:nvSpPr>
                <p:cNvPr id="26682" name="Line 23"/>
                <p:cNvSpPr>
                  <a:spLocks noChangeShapeType="1"/>
                </p:cNvSpPr>
                <p:nvPr/>
              </p:nvSpPr>
              <p:spPr bwMode="auto">
                <a:xfrm>
                  <a:off x="4656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3" name="Line 24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4" name="Line 25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5" name="Line 26"/>
                <p:cNvSpPr>
                  <a:spLocks noChangeShapeType="1"/>
                </p:cNvSpPr>
                <p:nvPr/>
              </p:nvSpPr>
              <p:spPr bwMode="auto">
                <a:xfrm>
                  <a:off x="4704" y="350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48" y="297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7" name="Line 28"/>
                <p:cNvSpPr>
                  <a:spLocks noChangeShapeType="1"/>
                </p:cNvSpPr>
                <p:nvPr/>
              </p:nvSpPr>
              <p:spPr bwMode="auto">
                <a:xfrm>
                  <a:off x="4848" y="35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368" y="33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9" name="Oval 3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26662" name="Line 31"/>
              <p:cNvSpPr>
                <a:spLocks noChangeShapeType="1"/>
              </p:cNvSpPr>
              <p:nvPr/>
            </p:nvSpPr>
            <p:spPr bwMode="auto">
              <a:xfrm>
                <a:off x="3504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3" name="Line 32"/>
              <p:cNvSpPr>
                <a:spLocks noChangeShapeType="1"/>
              </p:cNvSpPr>
              <p:nvPr/>
            </p:nvSpPr>
            <p:spPr bwMode="auto">
              <a:xfrm>
                <a:off x="3504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6664" name="Group 34"/>
              <p:cNvGrpSpPr>
                <a:grpSpLocks/>
              </p:cNvGrpSpPr>
              <p:nvPr/>
            </p:nvGrpSpPr>
            <p:grpSpPr bwMode="auto">
              <a:xfrm>
                <a:off x="3264" y="2304"/>
                <a:ext cx="384" cy="768"/>
                <a:chOff x="1056" y="1632"/>
                <a:chExt cx="384" cy="768"/>
              </a:xfrm>
            </p:grpSpPr>
            <p:sp>
              <p:nvSpPr>
                <p:cNvPr id="26675" name="Line 35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6" name="Line 36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7" name="Line 37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21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40" y="163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0" name="Line 40"/>
                <p:cNvSpPr>
                  <a:spLocks noChangeShapeType="1"/>
                </p:cNvSpPr>
                <p:nvPr/>
              </p:nvSpPr>
              <p:spPr bwMode="auto">
                <a:xfrm>
                  <a:off x="1440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056" y="201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6665" name="Line 42"/>
              <p:cNvSpPr>
                <a:spLocks noChangeShapeType="1"/>
              </p:cNvSpPr>
              <p:nvPr/>
            </p:nvSpPr>
            <p:spPr bwMode="auto">
              <a:xfrm>
                <a:off x="3648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6" name="Oval 43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6667" name="Line 44"/>
              <p:cNvSpPr>
                <a:spLocks noChangeShapeType="1"/>
              </p:cNvSpPr>
              <p:nvPr/>
            </p:nvSpPr>
            <p:spPr bwMode="auto">
              <a:xfrm flipV="1">
                <a:off x="3696" y="297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8" name="Text Box 45"/>
              <p:cNvSpPr txBox="1">
                <a:spLocks noChangeArrowheads="1"/>
              </p:cNvSpPr>
              <p:nvPr/>
            </p:nvSpPr>
            <p:spPr bwMode="auto">
              <a:xfrm>
                <a:off x="4416" y="288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</a:t>
                </a:r>
              </a:p>
            </p:txBody>
          </p:sp>
          <p:sp>
            <p:nvSpPr>
              <p:cNvPr id="26669" name="Text Box 46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  <p:sp>
            <p:nvSpPr>
              <p:cNvPr id="26670" name="Text Box 47"/>
              <p:cNvSpPr txBox="1">
                <a:spLocks noChangeArrowheads="1"/>
              </p:cNvSpPr>
              <p:nvPr/>
            </p:nvSpPr>
            <p:spPr bwMode="auto">
              <a:xfrm>
                <a:off x="4272" y="33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  <p:sp>
            <p:nvSpPr>
              <p:cNvPr id="26671" name="Text Box 48"/>
              <p:cNvSpPr txBox="1">
                <a:spLocks noChangeArrowheads="1"/>
              </p:cNvSpPr>
              <p:nvPr/>
            </p:nvSpPr>
            <p:spPr bwMode="auto">
              <a:xfrm>
                <a:off x="3072" y="177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  <p:sp>
            <p:nvSpPr>
              <p:cNvPr id="26672" name="Text Box 49"/>
              <p:cNvSpPr txBox="1">
                <a:spLocks noChangeArrowheads="1"/>
              </p:cNvSpPr>
              <p:nvPr/>
            </p:nvSpPr>
            <p:spPr bwMode="auto">
              <a:xfrm>
                <a:off x="3072" y="2544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  <p:sp>
            <p:nvSpPr>
              <p:cNvPr id="26673" name="Text Box 50"/>
              <p:cNvSpPr txBox="1">
                <a:spLocks noChangeArrowheads="1"/>
              </p:cNvSpPr>
              <p:nvPr/>
            </p:nvSpPr>
            <p:spPr bwMode="auto">
              <a:xfrm>
                <a:off x="3494" y="115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Vdd</a:t>
                </a:r>
              </a:p>
            </p:txBody>
          </p:sp>
          <p:sp>
            <p:nvSpPr>
              <p:cNvPr id="26674" name="Line 56"/>
              <p:cNvSpPr>
                <a:spLocks noChangeShapeType="1"/>
              </p:cNvSpPr>
              <p:nvPr/>
            </p:nvSpPr>
            <p:spPr bwMode="auto">
              <a:xfrm>
                <a:off x="3648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6628" name="Group 70"/>
          <p:cNvGrpSpPr>
            <a:grpSpLocks/>
          </p:cNvGrpSpPr>
          <p:nvPr/>
        </p:nvGrpSpPr>
        <p:grpSpPr bwMode="auto">
          <a:xfrm>
            <a:off x="609600" y="2362200"/>
            <a:ext cx="1778000" cy="703263"/>
            <a:chOff x="768" y="1536"/>
            <a:chExt cx="1120" cy="443"/>
          </a:xfrm>
        </p:grpSpPr>
        <p:grpSp>
          <p:nvGrpSpPr>
            <p:cNvPr id="26648" name="Group 60"/>
            <p:cNvGrpSpPr>
              <a:grpSpLocks/>
            </p:cNvGrpSpPr>
            <p:nvPr/>
          </p:nvGrpSpPr>
          <p:grpSpPr bwMode="auto">
            <a:xfrm>
              <a:off x="1210" y="1632"/>
              <a:ext cx="1" cy="336"/>
              <a:chOff x="1152" y="1536"/>
              <a:chExt cx="1" cy="336"/>
            </a:xfrm>
          </p:grpSpPr>
          <p:sp>
            <p:nvSpPr>
              <p:cNvPr id="26655" name="Line 61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6656" name="AutoShape 62"/>
              <p:cNvCxnSpPr>
                <a:cxnSpLocks noChangeShapeType="1"/>
                <a:stCxn id="26655" idx="0"/>
                <a:endCxn id="26655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649" name="Line 64"/>
            <p:cNvSpPr>
              <a:spLocks noChangeShapeType="1"/>
            </p:cNvSpPr>
            <p:nvPr/>
          </p:nvSpPr>
          <p:spPr bwMode="auto">
            <a:xfrm flipH="1">
              <a:off x="970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Line 65"/>
            <p:cNvSpPr>
              <a:spLocks noChangeShapeType="1"/>
            </p:cNvSpPr>
            <p:nvPr/>
          </p:nvSpPr>
          <p:spPr bwMode="auto">
            <a:xfrm flipH="1">
              <a:off x="97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Line 66"/>
            <p:cNvSpPr>
              <a:spLocks noChangeShapeType="1"/>
            </p:cNvSpPr>
            <p:nvPr/>
          </p:nvSpPr>
          <p:spPr bwMode="auto">
            <a:xfrm>
              <a:off x="1536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Text Box 67"/>
            <p:cNvSpPr txBox="1">
              <a:spLocks noChangeArrowheads="1"/>
            </p:cNvSpPr>
            <p:nvPr/>
          </p:nvSpPr>
          <p:spPr bwMode="auto">
            <a:xfrm>
              <a:off x="778" y="153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6653" name="Text Box 68"/>
            <p:cNvSpPr txBox="1">
              <a:spLocks noChangeArrowheads="1"/>
            </p:cNvSpPr>
            <p:nvPr/>
          </p:nvSpPr>
          <p:spPr bwMode="auto">
            <a:xfrm>
              <a:off x="768" y="176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6654" name="Text Box 69"/>
            <p:cNvSpPr txBox="1">
              <a:spLocks noChangeArrowheads="1"/>
            </p:cNvSpPr>
            <p:nvPr/>
          </p:nvSpPr>
          <p:spPr bwMode="auto">
            <a:xfrm>
              <a:off x="1680" y="168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grpSp>
        <p:nvGrpSpPr>
          <p:cNvPr id="26629" name="Group 71"/>
          <p:cNvGrpSpPr>
            <a:grpSpLocks/>
          </p:cNvGrpSpPr>
          <p:nvPr/>
        </p:nvGrpSpPr>
        <p:grpSpPr bwMode="auto">
          <a:xfrm>
            <a:off x="533400" y="3581400"/>
            <a:ext cx="2362200" cy="2362200"/>
            <a:chOff x="384" y="2448"/>
            <a:chExt cx="1488" cy="1488"/>
          </a:xfrm>
        </p:grpSpPr>
        <p:sp>
          <p:nvSpPr>
            <p:cNvPr id="26631" name="Line 72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2" name="Line 73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3" name="Text Box 74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6634" name="Text Box 75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6635" name="Text Box 76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6636" name="Text Box 77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6637" name="Text Box 78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6638" name="Text Box 79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6639" name="Text Box 80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6640" name="Text Box 81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6641" name="Text Box 82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6642" name="Text Box 83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6643" name="Text Box 84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6644" name="Text Box 85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6645" name="Text Box 86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6646" name="Text Box 87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26647" name="Text Box 88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26630" name="Text Box 89"/>
          <p:cNvSpPr txBox="1">
            <a:spLocks noChangeArrowheads="1"/>
          </p:cNvSpPr>
          <p:nvPr/>
        </p:nvSpPr>
        <p:spPr bwMode="auto">
          <a:xfrm>
            <a:off x="2971800" y="4419600"/>
            <a:ext cx="236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chemeClr val="hlink"/>
                </a:solidFill>
              </a:rPr>
              <a:t>What’s wrong?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Schematic of AND gate from UMC cell-library spec</a:t>
            </a:r>
          </a:p>
        </p:txBody>
      </p:sp>
      <p:sp>
        <p:nvSpPr>
          <p:cNvPr id="2765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why additional transistors?</a:t>
            </a:r>
          </a:p>
        </p:txBody>
      </p:sp>
      <p:grpSp>
        <p:nvGrpSpPr>
          <p:cNvPr id="27652" name="Group 18"/>
          <p:cNvGrpSpPr>
            <a:grpSpLocks/>
          </p:cNvGrpSpPr>
          <p:nvPr/>
        </p:nvGrpSpPr>
        <p:grpSpPr bwMode="auto">
          <a:xfrm>
            <a:off x="2971800" y="3733800"/>
            <a:ext cx="2692400" cy="703263"/>
            <a:chOff x="768" y="1728"/>
            <a:chExt cx="1696" cy="443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210" y="1824"/>
              <a:ext cx="1" cy="336"/>
              <a:chOff x="1152" y="1536"/>
              <a:chExt cx="1" cy="336"/>
            </a:xfrm>
          </p:grpSpPr>
          <p:sp>
            <p:nvSpPr>
              <p:cNvPr id="27664" name="Line 6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7665" name="AutoShape 7"/>
              <p:cNvCxnSpPr>
                <a:cxnSpLocks noChangeShapeType="1"/>
                <a:stCxn id="27664" idx="0"/>
                <a:endCxn id="27664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654" name="Oval 8"/>
            <p:cNvSpPr>
              <a:spLocks noChangeArrowheads="1"/>
            </p:cNvSpPr>
            <p:nvPr/>
          </p:nvSpPr>
          <p:spPr bwMode="auto">
            <a:xfrm>
              <a:off x="1536" y="19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7655" name="Line 9"/>
            <p:cNvSpPr>
              <a:spLocks noChangeShapeType="1"/>
            </p:cNvSpPr>
            <p:nvPr/>
          </p:nvSpPr>
          <p:spPr bwMode="auto">
            <a:xfrm flipH="1">
              <a:off x="97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6" name="Line 10"/>
            <p:cNvSpPr>
              <a:spLocks noChangeShapeType="1"/>
            </p:cNvSpPr>
            <p:nvPr/>
          </p:nvSpPr>
          <p:spPr bwMode="auto">
            <a:xfrm flipH="1">
              <a:off x="970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Line 11"/>
            <p:cNvSpPr>
              <a:spLocks noChangeShapeType="1"/>
            </p:cNvSpPr>
            <p:nvPr/>
          </p:nvSpPr>
          <p:spPr bwMode="auto">
            <a:xfrm>
              <a:off x="1632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Text Box 12"/>
            <p:cNvSpPr txBox="1">
              <a:spLocks noChangeArrowheads="1"/>
            </p:cNvSpPr>
            <p:nvPr/>
          </p:nvSpPr>
          <p:spPr bwMode="auto">
            <a:xfrm>
              <a:off x="778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7659" name="Text Box 13"/>
            <p:cNvSpPr txBox="1">
              <a:spLocks noChangeArrowheads="1"/>
            </p:cNvSpPr>
            <p:nvPr/>
          </p:nvSpPr>
          <p:spPr bwMode="auto">
            <a:xfrm>
              <a:off x="768" y="195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7660" name="Text Box 14"/>
            <p:cNvSpPr txBox="1">
              <a:spLocks noChangeArrowheads="1"/>
            </p:cNvSpPr>
            <p:nvPr/>
          </p:nvSpPr>
          <p:spPr bwMode="auto">
            <a:xfrm>
              <a:off x="2256" y="187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7661" name="AutoShape 15"/>
            <p:cNvSpPr>
              <a:spLocks noChangeArrowheads="1"/>
            </p:cNvSpPr>
            <p:nvPr/>
          </p:nvSpPr>
          <p:spPr bwMode="auto">
            <a:xfrm rot="5400000">
              <a:off x="1800" y="1848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7662" name="Oval 16"/>
            <p:cNvSpPr>
              <a:spLocks noChangeArrowheads="1"/>
            </p:cNvSpPr>
            <p:nvPr/>
          </p:nvSpPr>
          <p:spPr bwMode="auto">
            <a:xfrm>
              <a:off x="2016" y="19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7663" name="Line 17"/>
            <p:cNvSpPr>
              <a:spLocks noChangeShapeType="1"/>
            </p:cNvSpPr>
            <p:nvPr/>
          </p:nvSpPr>
          <p:spPr bwMode="auto">
            <a:xfrm>
              <a:off x="2112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electronics (3)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pass characteristics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Threshold voltage of nFET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conducted when V</a:t>
            </a:r>
            <a:r>
              <a:rPr lang="en-US" altLang="zh-TW" sz="2800" baseline="-25000" smtClean="0"/>
              <a:t>A</a:t>
            </a:r>
            <a:r>
              <a:rPr lang="en-US" altLang="zh-TW" sz="2800" smtClean="0"/>
              <a:t>=V</a:t>
            </a:r>
            <a:r>
              <a:rPr lang="en-US" altLang="zh-TW" sz="2800" baseline="-25000" smtClean="0"/>
              <a:t>GSn</a:t>
            </a:r>
            <a:r>
              <a:rPr lang="en-US" altLang="zh-TW" sz="2800" smtClean="0"/>
              <a:t> &gt;= V</a:t>
            </a:r>
            <a:r>
              <a:rPr lang="en-US" altLang="zh-TW" sz="2800" baseline="-25000" smtClean="0"/>
              <a:t>Tn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V</a:t>
            </a:r>
            <a:r>
              <a:rPr lang="en-US" altLang="zh-TW" sz="2400" baseline="-25000" smtClean="0"/>
              <a:t>Tn</a:t>
            </a:r>
            <a:r>
              <a:rPr lang="en-US" altLang="zh-TW" sz="2400" smtClean="0"/>
              <a:t>: the threshold voltage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V</a:t>
            </a:r>
            <a:r>
              <a:rPr lang="en-US" altLang="zh-TW" sz="2400" baseline="-25000" smtClean="0"/>
              <a:t>GSn</a:t>
            </a:r>
            <a:r>
              <a:rPr lang="en-US" altLang="zh-TW" sz="2400" smtClean="0"/>
              <a:t>: gate-source voltage for nFET</a:t>
            </a:r>
          </a:p>
        </p:txBody>
      </p:sp>
      <p:grpSp>
        <p:nvGrpSpPr>
          <p:cNvPr id="29700" name="Group 21"/>
          <p:cNvGrpSpPr>
            <a:grpSpLocks/>
          </p:cNvGrpSpPr>
          <p:nvPr/>
        </p:nvGrpSpPr>
        <p:grpSpPr bwMode="auto">
          <a:xfrm>
            <a:off x="1371600" y="3124200"/>
            <a:ext cx="1746250" cy="3308350"/>
            <a:chOff x="864" y="1968"/>
            <a:chExt cx="1100" cy="2084"/>
          </a:xfrm>
        </p:grpSpPr>
        <p:grpSp>
          <p:nvGrpSpPr>
            <p:cNvPr id="29716" name="Group 5"/>
            <p:cNvGrpSpPr>
              <a:grpSpLocks/>
            </p:cNvGrpSpPr>
            <p:nvPr/>
          </p:nvGrpSpPr>
          <p:grpSpPr bwMode="auto">
            <a:xfrm rot="-5400000">
              <a:off x="696" y="2712"/>
              <a:ext cx="1152" cy="528"/>
              <a:chOff x="384" y="2928"/>
              <a:chExt cx="1152" cy="528"/>
            </a:xfrm>
          </p:grpSpPr>
          <p:sp>
            <p:nvSpPr>
              <p:cNvPr id="29724" name="Line 6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5" name="Line 7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6" name="Line 8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7" name="Line 9"/>
              <p:cNvSpPr>
                <a:spLocks noChangeShapeType="1"/>
              </p:cNvSpPr>
              <p:nvPr/>
            </p:nvSpPr>
            <p:spPr bwMode="auto">
              <a:xfrm>
                <a:off x="120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8" name="Line 10"/>
              <p:cNvSpPr>
                <a:spLocks noChangeShapeType="1"/>
              </p:cNvSpPr>
              <p:nvPr/>
            </p:nvSpPr>
            <p:spPr bwMode="auto">
              <a:xfrm flipH="1">
                <a:off x="384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9" name="Line 11"/>
              <p:cNvSpPr>
                <a:spLocks noChangeShapeType="1"/>
              </p:cNvSpPr>
              <p:nvPr/>
            </p:nvSpPr>
            <p:spPr bwMode="auto">
              <a:xfrm flipH="1">
                <a:off x="1200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0" name="Line 12"/>
              <p:cNvSpPr>
                <a:spLocks noChangeShapeType="1"/>
              </p:cNvSpPr>
              <p:nvPr/>
            </p:nvSpPr>
            <p:spPr bwMode="auto">
              <a:xfrm flipV="1">
                <a:off x="9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17" name="Text Box 13"/>
            <p:cNvSpPr txBox="1">
              <a:spLocks noChangeArrowheads="1"/>
            </p:cNvSpPr>
            <p:nvPr/>
          </p:nvSpPr>
          <p:spPr bwMode="auto">
            <a:xfrm>
              <a:off x="864" y="2688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29718" name="Text Box 14"/>
            <p:cNvSpPr txBox="1">
              <a:spLocks noChangeArrowheads="1"/>
            </p:cNvSpPr>
            <p:nvPr/>
          </p:nvSpPr>
          <p:spPr bwMode="auto">
            <a:xfrm>
              <a:off x="1008" y="3456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29719" name="Text Box 15"/>
            <p:cNvSpPr txBox="1">
              <a:spLocks noChangeArrowheads="1"/>
            </p:cNvSpPr>
            <p:nvPr/>
          </p:nvSpPr>
          <p:spPr bwMode="auto">
            <a:xfrm>
              <a:off x="1584" y="2400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  <p:sp>
          <p:nvSpPr>
            <p:cNvPr id="29720" name="Line 16"/>
            <p:cNvSpPr>
              <a:spLocks noChangeShapeType="1"/>
            </p:cNvSpPr>
            <p:nvPr/>
          </p:nvSpPr>
          <p:spPr bwMode="auto">
            <a:xfrm flipV="1">
              <a:off x="153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1" name="Text Box 17"/>
            <p:cNvSpPr txBox="1">
              <a:spLocks noChangeArrowheads="1"/>
            </p:cNvSpPr>
            <p:nvPr/>
          </p:nvSpPr>
          <p:spPr bwMode="auto">
            <a:xfrm>
              <a:off x="1344" y="1968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to Vdd</a:t>
              </a:r>
            </a:p>
          </p:txBody>
        </p:sp>
        <p:sp>
          <p:nvSpPr>
            <p:cNvPr id="29722" name="Line 18"/>
            <p:cNvSpPr>
              <a:spLocks noChangeShapeType="1"/>
            </p:cNvSpPr>
            <p:nvPr/>
          </p:nvSpPr>
          <p:spPr bwMode="auto">
            <a:xfrm>
              <a:off x="1536" y="3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3" name="Text Box 19"/>
            <p:cNvSpPr txBox="1">
              <a:spLocks noChangeArrowheads="1"/>
            </p:cNvSpPr>
            <p:nvPr/>
          </p:nvSpPr>
          <p:spPr bwMode="auto">
            <a:xfrm>
              <a:off x="1248" y="3840"/>
              <a:ext cx="6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to ground</a:t>
              </a:r>
            </a:p>
          </p:txBody>
        </p:sp>
      </p:grpSp>
      <p:sp>
        <p:nvSpPr>
          <p:cNvPr id="29701" name="Text Box 22"/>
          <p:cNvSpPr txBox="1">
            <a:spLocks noChangeArrowheads="1"/>
          </p:cNvSpPr>
          <p:nvPr/>
        </p:nvSpPr>
        <p:spPr bwMode="auto">
          <a:xfrm>
            <a:off x="1066800" y="44958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V</a:t>
            </a:r>
            <a:r>
              <a:rPr lang="en-US" altLang="zh-TW" baseline="-25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9702" name="Line 23"/>
          <p:cNvSpPr>
            <a:spLocks noChangeShapeType="1"/>
          </p:cNvSpPr>
          <p:nvPr/>
        </p:nvSpPr>
        <p:spPr bwMode="auto">
          <a:xfrm flipV="1">
            <a:off x="5410200" y="3886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Text Box 24"/>
          <p:cNvSpPr txBox="1">
            <a:spLocks noChangeArrowheads="1"/>
          </p:cNvSpPr>
          <p:nvPr/>
        </p:nvSpPr>
        <p:spPr bwMode="auto">
          <a:xfrm>
            <a:off x="5257800" y="35052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V</a:t>
            </a:r>
            <a:r>
              <a:rPr lang="en-US" altLang="zh-TW" baseline="-25000"/>
              <a:t>A</a:t>
            </a:r>
          </a:p>
        </p:txBody>
      </p:sp>
      <p:sp>
        <p:nvSpPr>
          <p:cNvPr id="29704" name="Line 25"/>
          <p:cNvSpPr>
            <a:spLocks noChangeShapeType="1"/>
          </p:cNvSpPr>
          <p:nvPr/>
        </p:nvSpPr>
        <p:spPr bwMode="auto">
          <a:xfrm>
            <a:off x="52578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5" name="Line 26"/>
          <p:cNvSpPr>
            <a:spLocks noChangeShapeType="1"/>
          </p:cNvSpPr>
          <p:nvPr/>
        </p:nvSpPr>
        <p:spPr bwMode="auto">
          <a:xfrm>
            <a:off x="52578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Text Box 27"/>
          <p:cNvSpPr txBox="1">
            <a:spLocks noChangeArrowheads="1"/>
          </p:cNvSpPr>
          <p:nvPr/>
        </p:nvSpPr>
        <p:spPr bwMode="auto">
          <a:xfrm>
            <a:off x="4724400" y="4038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Vdd</a:t>
            </a:r>
          </a:p>
        </p:txBody>
      </p:sp>
      <p:sp>
        <p:nvSpPr>
          <p:cNvPr id="29707" name="Text Box 28"/>
          <p:cNvSpPr txBox="1">
            <a:spLocks noChangeArrowheads="1"/>
          </p:cNvSpPr>
          <p:nvPr/>
        </p:nvSpPr>
        <p:spPr bwMode="auto">
          <a:xfrm>
            <a:off x="5013325" y="5853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29708" name="Line 29"/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Text Box 30"/>
          <p:cNvSpPr txBox="1">
            <a:spLocks noChangeArrowheads="1"/>
          </p:cNvSpPr>
          <p:nvPr/>
        </p:nvSpPr>
        <p:spPr bwMode="auto">
          <a:xfrm>
            <a:off x="5562600" y="5334000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V</a:t>
            </a:r>
            <a:r>
              <a:rPr lang="en-US" altLang="zh-TW" baseline="-25000">
                <a:solidFill>
                  <a:schemeClr val="hlink"/>
                </a:solidFill>
              </a:rPr>
              <a:t>Tn</a:t>
            </a:r>
          </a:p>
        </p:txBody>
      </p:sp>
      <p:sp>
        <p:nvSpPr>
          <p:cNvPr id="29710" name="AutoShape 31"/>
          <p:cNvSpPr>
            <a:spLocks/>
          </p:cNvSpPr>
          <p:nvPr/>
        </p:nvSpPr>
        <p:spPr bwMode="auto">
          <a:xfrm>
            <a:off x="5486400" y="43434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11" name="Text Box 32"/>
          <p:cNvSpPr txBox="1">
            <a:spLocks noChangeArrowheads="1"/>
          </p:cNvSpPr>
          <p:nvPr/>
        </p:nvSpPr>
        <p:spPr bwMode="auto">
          <a:xfrm>
            <a:off x="5638800" y="4724400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transistor ON</a:t>
            </a:r>
          </a:p>
        </p:txBody>
      </p:sp>
      <p:sp>
        <p:nvSpPr>
          <p:cNvPr id="29712" name="AutoShape 33"/>
          <p:cNvSpPr>
            <a:spLocks/>
          </p:cNvSpPr>
          <p:nvPr/>
        </p:nvSpPr>
        <p:spPr bwMode="auto">
          <a:xfrm>
            <a:off x="5486400" y="5638800"/>
            <a:ext cx="228600" cy="381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13" name="Text Box 34"/>
          <p:cNvSpPr txBox="1">
            <a:spLocks noChangeArrowheads="1"/>
          </p:cNvSpPr>
          <p:nvPr/>
        </p:nvSpPr>
        <p:spPr bwMode="auto">
          <a:xfrm>
            <a:off x="5715000" y="57150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transistor OFF</a:t>
            </a:r>
          </a:p>
        </p:txBody>
      </p:sp>
      <p:sp>
        <p:nvSpPr>
          <p:cNvPr id="29714" name="Text Box 35"/>
          <p:cNvSpPr txBox="1">
            <a:spLocks noChangeArrowheads="1"/>
          </p:cNvSpPr>
          <p:nvPr/>
        </p:nvSpPr>
        <p:spPr bwMode="auto">
          <a:xfrm>
            <a:off x="1676400" y="48006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9715" name="Text Box 36"/>
          <p:cNvSpPr txBox="1">
            <a:spLocks noChangeArrowheads="1"/>
          </p:cNvSpPr>
          <p:nvPr/>
        </p:nvSpPr>
        <p:spPr bwMode="auto">
          <a:xfrm>
            <a:off x="2514600" y="533400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Threshold voltage of pFET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conducted when V</a:t>
            </a:r>
            <a:r>
              <a:rPr lang="en-US" altLang="zh-TW" sz="2800" baseline="-25000" smtClean="0"/>
              <a:t>A</a:t>
            </a:r>
            <a:r>
              <a:rPr lang="en-US" altLang="zh-TW" sz="2800" smtClean="0"/>
              <a:t>&gt;= Vdd-|V</a:t>
            </a:r>
            <a:r>
              <a:rPr lang="en-US" altLang="zh-TW" sz="2800" baseline="-25000" smtClean="0"/>
              <a:t>Tp</a:t>
            </a:r>
            <a:r>
              <a:rPr lang="en-US" altLang="zh-TW" sz="2800" smtClean="0"/>
              <a:t>|</a:t>
            </a:r>
            <a:endParaRPr lang="en-US" altLang="zh-TW" sz="2800" baseline="-25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V</a:t>
            </a:r>
            <a:r>
              <a:rPr lang="en-US" altLang="zh-TW" sz="2400" baseline="-25000" smtClean="0"/>
              <a:t>Tp</a:t>
            </a:r>
            <a:r>
              <a:rPr lang="en-US" altLang="zh-TW" sz="2400" smtClean="0"/>
              <a:t>: the threshold voltage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V</a:t>
            </a:r>
            <a:r>
              <a:rPr lang="en-US" altLang="zh-TW" sz="2400" baseline="-25000" smtClean="0"/>
              <a:t>SGp</a:t>
            </a:r>
            <a:r>
              <a:rPr lang="en-US" altLang="zh-TW" sz="2400" smtClean="0"/>
              <a:t>: source-gate voltage for pFET</a:t>
            </a:r>
          </a:p>
        </p:txBody>
      </p:sp>
      <p:sp>
        <p:nvSpPr>
          <p:cNvPr id="30724" name="Text Box 20"/>
          <p:cNvSpPr txBox="1">
            <a:spLocks noChangeArrowheads="1"/>
          </p:cNvSpPr>
          <p:nvPr/>
        </p:nvSpPr>
        <p:spPr bwMode="auto">
          <a:xfrm>
            <a:off x="1066800" y="44958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V</a:t>
            </a:r>
            <a:r>
              <a:rPr lang="en-US" altLang="zh-TW" baseline="-25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0725" name="Line 21"/>
          <p:cNvSpPr>
            <a:spLocks noChangeShapeType="1"/>
          </p:cNvSpPr>
          <p:nvPr/>
        </p:nvSpPr>
        <p:spPr bwMode="auto">
          <a:xfrm flipV="1">
            <a:off x="5410200" y="3886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6" name="Text Box 22"/>
          <p:cNvSpPr txBox="1">
            <a:spLocks noChangeArrowheads="1"/>
          </p:cNvSpPr>
          <p:nvPr/>
        </p:nvSpPr>
        <p:spPr bwMode="auto">
          <a:xfrm>
            <a:off x="5257800" y="35052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V</a:t>
            </a:r>
            <a:r>
              <a:rPr lang="en-US" altLang="zh-TW" baseline="-25000"/>
              <a:t>A</a:t>
            </a:r>
          </a:p>
        </p:txBody>
      </p:sp>
      <p:sp>
        <p:nvSpPr>
          <p:cNvPr id="30727" name="Line 23"/>
          <p:cNvSpPr>
            <a:spLocks noChangeShapeType="1"/>
          </p:cNvSpPr>
          <p:nvPr/>
        </p:nvSpPr>
        <p:spPr bwMode="auto">
          <a:xfrm>
            <a:off x="52578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8" name="Line 24"/>
          <p:cNvSpPr>
            <a:spLocks noChangeShapeType="1"/>
          </p:cNvSpPr>
          <p:nvPr/>
        </p:nvSpPr>
        <p:spPr bwMode="auto">
          <a:xfrm>
            <a:off x="52578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Text Box 25"/>
          <p:cNvSpPr txBox="1">
            <a:spLocks noChangeArrowheads="1"/>
          </p:cNvSpPr>
          <p:nvPr/>
        </p:nvSpPr>
        <p:spPr bwMode="auto">
          <a:xfrm>
            <a:off x="4724400" y="4038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Vdd</a:t>
            </a:r>
          </a:p>
        </p:txBody>
      </p:sp>
      <p:sp>
        <p:nvSpPr>
          <p:cNvPr id="30730" name="Text Box 26"/>
          <p:cNvSpPr txBox="1">
            <a:spLocks noChangeArrowheads="1"/>
          </p:cNvSpPr>
          <p:nvPr/>
        </p:nvSpPr>
        <p:spPr bwMode="auto">
          <a:xfrm>
            <a:off x="5013325" y="5853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30731" name="Line 27"/>
          <p:cNvSpPr>
            <a:spLocks noChangeShapeType="1"/>
          </p:cNvSpPr>
          <p:nvPr/>
        </p:nvSpPr>
        <p:spPr bwMode="auto">
          <a:xfrm>
            <a:off x="52578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2" name="Text Box 28"/>
          <p:cNvSpPr txBox="1">
            <a:spLocks noChangeArrowheads="1"/>
          </p:cNvSpPr>
          <p:nvPr/>
        </p:nvSpPr>
        <p:spPr bwMode="auto">
          <a:xfrm>
            <a:off x="5562600" y="45720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Vdd-| V</a:t>
            </a:r>
            <a:r>
              <a:rPr lang="en-US" altLang="zh-TW" baseline="-25000">
                <a:solidFill>
                  <a:schemeClr val="hlink"/>
                </a:solidFill>
              </a:rPr>
              <a:t>Tp</a:t>
            </a:r>
            <a:r>
              <a:rPr lang="en-US" altLang="zh-TW">
                <a:solidFill>
                  <a:schemeClr val="hlink"/>
                </a:solidFill>
              </a:rPr>
              <a:t> |</a:t>
            </a:r>
          </a:p>
        </p:txBody>
      </p:sp>
      <p:sp>
        <p:nvSpPr>
          <p:cNvPr id="30733" name="AutoShape 29"/>
          <p:cNvSpPr>
            <a:spLocks/>
          </p:cNvSpPr>
          <p:nvPr/>
        </p:nvSpPr>
        <p:spPr bwMode="auto">
          <a:xfrm>
            <a:off x="5486400" y="48006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34" name="Text Box 30"/>
          <p:cNvSpPr txBox="1">
            <a:spLocks noChangeArrowheads="1"/>
          </p:cNvSpPr>
          <p:nvPr/>
        </p:nvSpPr>
        <p:spPr bwMode="auto">
          <a:xfrm>
            <a:off x="5715000" y="5257800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transistor ON</a:t>
            </a:r>
          </a:p>
        </p:txBody>
      </p:sp>
      <p:sp>
        <p:nvSpPr>
          <p:cNvPr id="30735" name="AutoShape 31"/>
          <p:cNvSpPr>
            <a:spLocks/>
          </p:cNvSpPr>
          <p:nvPr/>
        </p:nvSpPr>
        <p:spPr bwMode="auto">
          <a:xfrm>
            <a:off x="5410200" y="4267200"/>
            <a:ext cx="228600" cy="381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36" name="Text Box 32"/>
          <p:cNvSpPr txBox="1">
            <a:spLocks noChangeArrowheads="1"/>
          </p:cNvSpPr>
          <p:nvPr/>
        </p:nvSpPr>
        <p:spPr bwMode="auto">
          <a:xfrm>
            <a:off x="5715000" y="41910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transistor OFF</a:t>
            </a:r>
          </a:p>
        </p:txBody>
      </p:sp>
      <p:sp>
        <p:nvSpPr>
          <p:cNvPr id="30737" name="Text Box 33"/>
          <p:cNvSpPr txBox="1">
            <a:spLocks noChangeArrowheads="1"/>
          </p:cNvSpPr>
          <p:nvPr/>
        </p:nvSpPr>
        <p:spPr bwMode="auto">
          <a:xfrm>
            <a:off x="2133600" y="396240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0738" name="Text Box 34"/>
          <p:cNvSpPr txBox="1">
            <a:spLocks noChangeArrowheads="1"/>
          </p:cNvSpPr>
          <p:nvPr/>
        </p:nvSpPr>
        <p:spPr bwMode="auto">
          <a:xfrm>
            <a:off x="1524000" y="472440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30739" name="Group 36"/>
          <p:cNvGrpSpPr>
            <a:grpSpLocks/>
          </p:cNvGrpSpPr>
          <p:nvPr/>
        </p:nvGrpSpPr>
        <p:grpSpPr bwMode="auto">
          <a:xfrm>
            <a:off x="1371600" y="3429000"/>
            <a:ext cx="1884363" cy="2546350"/>
            <a:chOff x="864" y="2160"/>
            <a:chExt cx="1187" cy="1604"/>
          </a:xfrm>
        </p:grpSpPr>
        <p:sp>
          <p:nvSpPr>
            <p:cNvPr id="30740" name="Line 6"/>
            <p:cNvSpPr>
              <a:spLocks noChangeShapeType="1"/>
            </p:cNvSpPr>
            <p:nvPr/>
          </p:nvSpPr>
          <p:spPr bwMode="auto">
            <a:xfrm rot="-5400000">
              <a:off x="100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1" name="Line 7"/>
            <p:cNvSpPr>
              <a:spLocks noChangeShapeType="1"/>
            </p:cNvSpPr>
            <p:nvPr/>
          </p:nvSpPr>
          <p:spPr bwMode="auto">
            <a:xfrm rot="-5400000">
              <a:off x="1104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2" name="Line 8"/>
            <p:cNvSpPr>
              <a:spLocks noChangeShapeType="1"/>
            </p:cNvSpPr>
            <p:nvPr/>
          </p:nvSpPr>
          <p:spPr bwMode="auto">
            <a:xfrm rot="-5400000">
              <a:off x="1440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3" name="Line 9"/>
            <p:cNvSpPr>
              <a:spLocks noChangeShapeType="1"/>
            </p:cNvSpPr>
            <p:nvPr/>
          </p:nvSpPr>
          <p:spPr bwMode="auto">
            <a:xfrm rot="-5400000">
              <a:off x="144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10"/>
            <p:cNvSpPr>
              <a:spLocks noChangeShapeType="1"/>
            </p:cNvSpPr>
            <p:nvPr/>
          </p:nvSpPr>
          <p:spPr bwMode="auto">
            <a:xfrm rot="16200000" flipH="1">
              <a:off x="1368" y="3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5" name="Line 11"/>
            <p:cNvSpPr>
              <a:spLocks noChangeShapeType="1"/>
            </p:cNvSpPr>
            <p:nvPr/>
          </p:nvSpPr>
          <p:spPr bwMode="auto">
            <a:xfrm rot="16200000" flipH="1">
              <a:off x="1368" y="25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6" name="Line 12"/>
            <p:cNvSpPr>
              <a:spLocks noChangeShapeType="1"/>
            </p:cNvSpPr>
            <p:nvPr/>
          </p:nvSpPr>
          <p:spPr bwMode="auto">
            <a:xfrm rot="16200000" flipV="1">
              <a:off x="1032" y="28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7" name="Text Box 13"/>
            <p:cNvSpPr txBox="1">
              <a:spLocks noChangeArrowheads="1"/>
            </p:cNvSpPr>
            <p:nvPr/>
          </p:nvSpPr>
          <p:spPr bwMode="auto">
            <a:xfrm>
              <a:off x="864" y="2688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30748" name="Text Box 14"/>
            <p:cNvSpPr txBox="1">
              <a:spLocks noChangeArrowheads="1"/>
            </p:cNvSpPr>
            <p:nvPr/>
          </p:nvSpPr>
          <p:spPr bwMode="auto">
            <a:xfrm>
              <a:off x="1104" y="3360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  <p:sp>
          <p:nvSpPr>
            <p:cNvPr id="30749" name="Text Box 15"/>
            <p:cNvSpPr txBox="1">
              <a:spLocks noChangeArrowheads="1"/>
            </p:cNvSpPr>
            <p:nvPr/>
          </p:nvSpPr>
          <p:spPr bwMode="auto">
            <a:xfrm>
              <a:off x="1536" y="2400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30750" name="Text Box 17"/>
            <p:cNvSpPr txBox="1">
              <a:spLocks noChangeArrowheads="1"/>
            </p:cNvSpPr>
            <p:nvPr/>
          </p:nvSpPr>
          <p:spPr bwMode="auto">
            <a:xfrm>
              <a:off x="1344" y="2160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to Vdd</a:t>
              </a:r>
            </a:p>
          </p:txBody>
        </p:sp>
        <p:sp>
          <p:nvSpPr>
            <p:cNvPr id="30751" name="Text Box 19"/>
            <p:cNvSpPr txBox="1">
              <a:spLocks noChangeArrowheads="1"/>
            </p:cNvSpPr>
            <p:nvPr/>
          </p:nvSpPr>
          <p:spPr bwMode="auto">
            <a:xfrm>
              <a:off x="1440" y="3552"/>
              <a:ext cx="6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to ground</a:t>
              </a:r>
            </a:p>
          </p:txBody>
        </p:sp>
        <p:sp>
          <p:nvSpPr>
            <p:cNvPr id="30752" name="Oval 35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Pass characteristic of nFET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Logic 0 transfer</a:t>
            </a:r>
          </a:p>
          <a:p>
            <a:pPr lvl="1" eaLnBrk="1" hangingPunct="1"/>
            <a:r>
              <a:rPr lang="en-US" altLang="zh-TW" smtClean="0"/>
              <a:t>a strong 0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2743200" y="3657600"/>
            <a:ext cx="2654300" cy="2514600"/>
            <a:chOff x="528" y="2400"/>
            <a:chExt cx="1672" cy="1584"/>
          </a:xfrm>
        </p:grpSpPr>
        <p:grpSp>
          <p:nvGrpSpPr>
            <p:cNvPr id="31751" name="Group 19"/>
            <p:cNvGrpSpPr>
              <a:grpSpLocks/>
            </p:cNvGrpSpPr>
            <p:nvPr/>
          </p:nvGrpSpPr>
          <p:grpSpPr bwMode="auto">
            <a:xfrm>
              <a:off x="528" y="2400"/>
              <a:ext cx="1672" cy="845"/>
              <a:chOff x="672" y="2439"/>
              <a:chExt cx="1672" cy="845"/>
            </a:xfrm>
          </p:grpSpPr>
          <p:grpSp>
            <p:nvGrpSpPr>
              <p:cNvPr id="31766" name="Group 5"/>
              <p:cNvGrpSpPr>
                <a:grpSpLocks/>
              </p:cNvGrpSpPr>
              <p:nvPr/>
            </p:nvGrpSpPr>
            <p:grpSpPr bwMode="auto">
              <a:xfrm>
                <a:off x="864" y="2688"/>
                <a:ext cx="1152" cy="528"/>
                <a:chOff x="384" y="2928"/>
                <a:chExt cx="1152" cy="528"/>
              </a:xfrm>
            </p:grpSpPr>
            <p:sp>
              <p:nvSpPr>
                <p:cNvPr id="31770" name="Line 6"/>
                <p:cNvSpPr>
                  <a:spLocks noChangeShapeType="1"/>
                </p:cNvSpPr>
                <p:nvPr/>
              </p:nvSpPr>
              <p:spPr bwMode="auto">
                <a:xfrm>
                  <a:off x="720" y="316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1" name="Line 7"/>
                <p:cNvSpPr>
                  <a:spLocks noChangeShapeType="1"/>
                </p:cNvSpPr>
                <p:nvPr/>
              </p:nvSpPr>
              <p:spPr bwMode="auto">
                <a:xfrm>
                  <a:off x="720" y="326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2" name="Line 8"/>
                <p:cNvSpPr>
                  <a:spLocks noChangeShapeType="1"/>
                </p:cNvSpPr>
                <p:nvPr/>
              </p:nvSpPr>
              <p:spPr bwMode="auto">
                <a:xfrm>
                  <a:off x="720" y="326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326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84" y="345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200" y="345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960" y="292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1767" name="Text Box 16"/>
              <p:cNvSpPr txBox="1">
                <a:spLocks noChangeArrowheads="1"/>
              </p:cNvSpPr>
              <p:nvPr/>
            </p:nvSpPr>
            <p:spPr bwMode="auto">
              <a:xfrm>
                <a:off x="1334" y="2439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Vdd</a:t>
                </a:r>
              </a:p>
            </p:txBody>
          </p:sp>
          <p:sp>
            <p:nvSpPr>
              <p:cNvPr id="31768" name="Text Box 17"/>
              <p:cNvSpPr txBox="1">
                <a:spLocks noChangeArrowheads="1"/>
              </p:cNvSpPr>
              <p:nvPr/>
            </p:nvSpPr>
            <p:spPr bwMode="auto">
              <a:xfrm>
                <a:off x="672" y="3072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in</a:t>
                </a:r>
              </a:p>
            </p:txBody>
          </p:sp>
          <p:sp>
            <p:nvSpPr>
              <p:cNvPr id="31769" name="Text Box 18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out</a:t>
                </a:r>
              </a:p>
            </p:txBody>
          </p:sp>
        </p:grpSp>
        <p:grpSp>
          <p:nvGrpSpPr>
            <p:cNvPr id="31752" name="Group 26"/>
            <p:cNvGrpSpPr>
              <a:grpSpLocks/>
            </p:cNvGrpSpPr>
            <p:nvPr/>
          </p:nvGrpSpPr>
          <p:grpSpPr bwMode="auto">
            <a:xfrm>
              <a:off x="624" y="3456"/>
              <a:ext cx="240" cy="528"/>
              <a:chOff x="624" y="3456"/>
              <a:chExt cx="240" cy="528"/>
            </a:xfrm>
          </p:grpSpPr>
          <p:sp>
            <p:nvSpPr>
              <p:cNvPr id="31760" name="Oval 20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761" name="Line 21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2" name="Line 22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3" name="Line 23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4" name="Line 24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5" name="Line 25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3" name="Group 27"/>
            <p:cNvGrpSpPr>
              <a:grpSpLocks/>
            </p:cNvGrpSpPr>
            <p:nvPr/>
          </p:nvGrpSpPr>
          <p:grpSpPr bwMode="auto">
            <a:xfrm>
              <a:off x="1776" y="3408"/>
              <a:ext cx="240" cy="528"/>
              <a:chOff x="624" y="3456"/>
              <a:chExt cx="240" cy="528"/>
            </a:xfrm>
          </p:grpSpPr>
          <p:sp>
            <p:nvSpPr>
              <p:cNvPr id="31754" name="Oval 28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755" name="Line 29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6" name="Line 30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7" name="Line 31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8" name="Line 32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9" name="Line 33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aphicFrame>
        <p:nvGraphicFramePr>
          <p:cNvPr id="31749" name="Object 35"/>
          <p:cNvGraphicFramePr>
            <a:graphicFrameLocks noChangeAspect="1"/>
          </p:cNvGraphicFramePr>
          <p:nvPr/>
        </p:nvGraphicFramePr>
        <p:xfrm>
          <a:off x="2057400" y="472440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方程式" r:id="rId3" imgW="406224" imgH="228501" progId="Equation.3">
                  <p:embed/>
                </p:oleObj>
              </mc:Choice>
              <mc:Fallback>
                <p:oleObj name="方程式" r:id="rId3" imgW="406224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609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6"/>
          <p:cNvGraphicFramePr>
            <a:graphicFrameLocks noChangeAspect="1"/>
          </p:cNvGraphicFramePr>
          <p:nvPr/>
        </p:nvGraphicFramePr>
        <p:xfrm>
          <a:off x="5410200" y="4724400"/>
          <a:ext cx="628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方程式" r:id="rId5" imgW="418918" imgH="241195" progId="Equation.3">
                  <p:embed/>
                </p:oleObj>
              </mc:Choice>
              <mc:Fallback>
                <p:oleObj name="方程式" r:id="rId5" imgW="418918" imgH="24119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6286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implementation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66800" y="5867400"/>
            <a:ext cx="7772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5.2	   (alternate version) Possible designs for a full-adder in terms of half-adders, logic gates, and CMOS transmission gates.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1828800" y="3581400"/>
            <a:ext cx="31242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5410200" y="3124200"/>
            <a:ext cx="2895600" cy="914400"/>
          </a:xfrm>
          <a:prstGeom prst="wedgeRoundRectCallout">
            <a:avLst>
              <a:gd name="adj1" fmla="val -61676"/>
              <a:gd name="adj2" fmla="val 10434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the design to be derived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Pass characteristic of nFET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Logic 1 transfer</a:t>
            </a:r>
          </a:p>
          <a:p>
            <a:pPr lvl="1" eaLnBrk="1" hangingPunct="1"/>
            <a:r>
              <a:rPr lang="en-US" altLang="zh-TW" smtClean="0"/>
              <a:t>a weak 1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743200" y="3657600"/>
            <a:ext cx="2654300" cy="2514600"/>
            <a:chOff x="528" y="2400"/>
            <a:chExt cx="1672" cy="1584"/>
          </a:xfrm>
        </p:grpSpPr>
        <p:grpSp>
          <p:nvGrpSpPr>
            <p:cNvPr id="32778" name="Group 5"/>
            <p:cNvGrpSpPr>
              <a:grpSpLocks/>
            </p:cNvGrpSpPr>
            <p:nvPr/>
          </p:nvGrpSpPr>
          <p:grpSpPr bwMode="auto">
            <a:xfrm>
              <a:off x="528" y="2400"/>
              <a:ext cx="1672" cy="845"/>
              <a:chOff x="672" y="2439"/>
              <a:chExt cx="1672" cy="845"/>
            </a:xfrm>
          </p:grpSpPr>
          <p:grpSp>
            <p:nvGrpSpPr>
              <p:cNvPr id="32793" name="Group 6"/>
              <p:cNvGrpSpPr>
                <a:grpSpLocks/>
              </p:cNvGrpSpPr>
              <p:nvPr/>
            </p:nvGrpSpPr>
            <p:grpSpPr bwMode="auto">
              <a:xfrm>
                <a:off x="864" y="2688"/>
                <a:ext cx="1152" cy="528"/>
                <a:chOff x="384" y="2928"/>
                <a:chExt cx="1152" cy="528"/>
              </a:xfrm>
            </p:grpSpPr>
            <p:sp>
              <p:nvSpPr>
                <p:cNvPr id="32797" name="Line 7"/>
                <p:cNvSpPr>
                  <a:spLocks noChangeShapeType="1"/>
                </p:cNvSpPr>
                <p:nvPr/>
              </p:nvSpPr>
              <p:spPr bwMode="auto">
                <a:xfrm>
                  <a:off x="720" y="316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798" name="Line 8"/>
                <p:cNvSpPr>
                  <a:spLocks noChangeShapeType="1"/>
                </p:cNvSpPr>
                <p:nvPr/>
              </p:nvSpPr>
              <p:spPr bwMode="auto">
                <a:xfrm>
                  <a:off x="720" y="326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799" name="Line 9"/>
                <p:cNvSpPr>
                  <a:spLocks noChangeShapeType="1"/>
                </p:cNvSpPr>
                <p:nvPr/>
              </p:nvSpPr>
              <p:spPr bwMode="auto">
                <a:xfrm>
                  <a:off x="720" y="326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0" name="Line 10"/>
                <p:cNvSpPr>
                  <a:spLocks noChangeShapeType="1"/>
                </p:cNvSpPr>
                <p:nvPr/>
              </p:nvSpPr>
              <p:spPr bwMode="auto">
                <a:xfrm>
                  <a:off x="1200" y="326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84" y="345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345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60" y="292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2794" name="Text Box 14"/>
              <p:cNvSpPr txBox="1">
                <a:spLocks noChangeArrowheads="1"/>
              </p:cNvSpPr>
              <p:nvPr/>
            </p:nvSpPr>
            <p:spPr bwMode="auto">
              <a:xfrm>
                <a:off x="1334" y="2439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Vdd</a:t>
                </a:r>
              </a:p>
            </p:txBody>
          </p:sp>
          <p:sp>
            <p:nvSpPr>
              <p:cNvPr id="32795" name="Text Box 15"/>
              <p:cNvSpPr txBox="1">
                <a:spLocks noChangeArrowheads="1"/>
              </p:cNvSpPr>
              <p:nvPr/>
            </p:nvSpPr>
            <p:spPr bwMode="auto">
              <a:xfrm>
                <a:off x="672" y="3072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in</a:t>
                </a:r>
              </a:p>
            </p:txBody>
          </p:sp>
          <p:sp>
            <p:nvSpPr>
              <p:cNvPr id="32796" name="Text Box 16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out</a:t>
                </a:r>
              </a:p>
            </p:txBody>
          </p:sp>
        </p:grpSp>
        <p:grpSp>
          <p:nvGrpSpPr>
            <p:cNvPr id="32779" name="Group 17"/>
            <p:cNvGrpSpPr>
              <a:grpSpLocks/>
            </p:cNvGrpSpPr>
            <p:nvPr/>
          </p:nvGrpSpPr>
          <p:grpSpPr bwMode="auto">
            <a:xfrm>
              <a:off x="624" y="3456"/>
              <a:ext cx="240" cy="528"/>
              <a:chOff x="624" y="3456"/>
              <a:chExt cx="240" cy="528"/>
            </a:xfrm>
          </p:grpSpPr>
          <p:sp>
            <p:nvSpPr>
              <p:cNvPr id="32787" name="Oval 18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788" name="Line 19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9" name="Line 20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0" name="Line 21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1" name="Line 22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2" name="Line 23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0" name="Group 24"/>
            <p:cNvGrpSpPr>
              <a:grpSpLocks/>
            </p:cNvGrpSpPr>
            <p:nvPr/>
          </p:nvGrpSpPr>
          <p:grpSpPr bwMode="auto">
            <a:xfrm>
              <a:off x="1776" y="3408"/>
              <a:ext cx="240" cy="528"/>
              <a:chOff x="624" y="3456"/>
              <a:chExt cx="240" cy="528"/>
            </a:xfrm>
          </p:grpSpPr>
          <p:sp>
            <p:nvSpPr>
              <p:cNvPr id="32781" name="Oval 25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782" name="Line 26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3" name="Line 27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4" name="Line 28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5" name="Line 29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86" name="Line 30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aphicFrame>
        <p:nvGraphicFramePr>
          <p:cNvPr id="32773" name="Object 31"/>
          <p:cNvGraphicFramePr>
            <a:graphicFrameLocks noChangeAspect="1"/>
          </p:cNvGraphicFramePr>
          <p:nvPr/>
        </p:nvGraphicFramePr>
        <p:xfrm>
          <a:off x="1981200" y="47244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方程式" r:id="rId3" imgW="520700" imgH="228600" progId="Equation.3">
                  <p:embed/>
                </p:oleObj>
              </mc:Choice>
              <mc:Fallback>
                <p:oleObj name="方程式" r:id="rId3" imgW="5207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2"/>
          <p:cNvGraphicFramePr>
            <a:graphicFrameLocks noChangeAspect="1"/>
          </p:cNvGraphicFramePr>
          <p:nvPr/>
        </p:nvGraphicFramePr>
        <p:xfrm>
          <a:off x="5257800" y="4953000"/>
          <a:ext cx="1257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方程式" r:id="rId5" imgW="838200" imgH="241300" progId="Equation.3">
                  <p:embed/>
                </p:oleObj>
              </mc:Choice>
              <mc:Fallback>
                <p:oleObj name="方程式" r:id="rId5" imgW="8382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953000"/>
                        <a:ext cx="12573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33"/>
          <p:cNvSpPr txBox="1">
            <a:spLocks noChangeArrowheads="1"/>
          </p:cNvSpPr>
          <p:nvPr/>
        </p:nvSpPr>
        <p:spPr bwMode="auto">
          <a:xfrm>
            <a:off x="3946525" y="4024313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2776" name="Text Box 34"/>
          <p:cNvSpPr txBox="1">
            <a:spLocks noChangeArrowheads="1"/>
          </p:cNvSpPr>
          <p:nvPr/>
        </p:nvSpPr>
        <p:spPr bwMode="auto">
          <a:xfrm>
            <a:off x="4419600" y="449580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32777" name="Text Box 35"/>
          <p:cNvSpPr txBox="1">
            <a:spLocks noChangeArrowheads="1"/>
          </p:cNvSpPr>
          <p:nvPr/>
        </p:nvSpPr>
        <p:spPr bwMode="auto">
          <a:xfrm>
            <a:off x="4419600" y="4191000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V</a:t>
            </a:r>
            <a:r>
              <a:rPr lang="en-US" altLang="zh-TW" baseline="-25000">
                <a:solidFill>
                  <a:schemeClr val="hlink"/>
                </a:solidFill>
              </a:rPr>
              <a:t>Tn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Pass characteristic of pFET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Logic 1 transfer</a:t>
            </a:r>
          </a:p>
          <a:p>
            <a:pPr lvl="1" eaLnBrk="1" hangingPunct="1"/>
            <a:r>
              <a:rPr lang="en-US" altLang="zh-TW" smtClean="0"/>
              <a:t>a strong 1</a:t>
            </a:r>
          </a:p>
        </p:txBody>
      </p:sp>
      <p:graphicFrame>
        <p:nvGraphicFramePr>
          <p:cNvPr id="33796" name="Object 31"/>
          <p:cNvGraphicFramePr>
            <a:graphicFrameLocks noChangeAspect="1"/>
          </p:cNvGraphicFramePr>
          <p:nvPr/>
        </p:nvGraphicFramePr>
        <p:xfrm>
          <a:off x="1905000" y="47244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方程式" r:id="rId3" imgW="520700" imgH="228600" progId="Equation.3">
                  <p:embed/>
                </p:oleObj>
              </mc:Choice>
              <mc:Fallback>
                <p:oleObj name="方程式" r:id="rId3" imgW="5207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2"/>
          <p:cNvGraphicFramePr>
            <a:graphicFrameLocks noChangeAspect="1"/>
          </p:cNvGraphicFramePr>
          <p:nvPr/>
        </p:nvGraphicFramePr>
        <p:xfrm>
          <a:off x="5410200" y="4724400"/>
          <a:ext cx="781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方程式" r:id="rId5" imgW="520474" imgH="241195" progId="Equation.3">
                  <p:embed/>
                </p:oleObj>
              </mc:Choice>
              <mc:Fallback>
                <p:oleObj name="方程式" r:id="rId5" imgW="520474" imgH="24119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781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8" name="Group 43"/>
          <p:cNvGrpSpPr>
            <a:grpSpLocks/>
          </p:cNvGrpSpPr>
          <p:nvPr/>
        </p:nvGrpSpPr>
        <p:grpSpPr bwMode="auto">
          <a:xfrm>
            <a:off x="2743200" y="3505200"/>
            <a:ext cx="2654300" cy="2667000"/>
            <a:chOff x="1728" y="2208"/>
            <a:chExt cx="1672" cy="1680"/>
          </a:xfrm>
        </p:grpSpPr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225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2256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2256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2736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H="1">
              <a:off x="192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H="1">
              <a:off x="2736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V="1">
              <a:off x="2496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2544" y="23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1728" y="2937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3120" y="2937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1824" y="3360"/>
              <a:ext cx="240" cy="528"/>
              <a:chOff x="624" y="3456"/>
              <a:chExt cx="240" cy="528"/>
            </a:xfrm>
          </p:grpSpPr>
          <p:sp>
            <p:nvSpPr>
              <p:cNvPr id="33824" name="Oval 18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3825" name="Line 19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6" name="Line 20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7" name="Line 21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8" name="Line 22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9" name="Line 23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10" name="Group 24"/>
            <p:cNvGrpSpPr>
              <a:grpSpLocks/>
            </p:cNvGrpSpPr>
            <p:nvPr/>
          </p:nvGrpSpPr>
          <p:grpSpPr bwMode="auto">
            <a:xfrm>
              <a:off x="2976" y="3312"/>
              <a:ext cx="240" cy="528"/>
              <a:chOff x="624" y="3456"/>
              <a:chExt cx="240" cy="528"/>
            </a:xfrm>
          </p:grpSpPr>
          <p:sp>
            <p:nvSpPr>
              <p:cNvPr id="33818" name="Oval 25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3819" name="Line 26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0" name="Line 27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1" name="Line 28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2" name="Line 29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3" name="Line 30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11" name="Oval 33"/>
            <p:cNvSpPr>
              <a:spLocks noChangeArrowheads="1"/>
            </p:cNvSpPr>
            <p:nvPr/>
          </p:nvSpPr>
          <p:spPr bwMode="auto">
            <a:xfrm>
              <a:off x="2448" y="268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3812" name="Line 37"/>
            <p:cNvSpPr>
              <a:spLocks noChangeShapeType="1"/>
            </p:cNvSpPr>
            <p:nvPr/>
          </p:nvSpPr>
          <p:spPr bwMode="auto">
            <a:xfrm>
              <a:off x="225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3" name="Line 38"/>
            <p:cNvSpPr>
              <a:spLocks noChangeShapeType="1"/>
            </p:cNvSpPr>
            <p:nvPr/>
          </p:nvSpPr>
          <p:spPr bwMode="auto">
            <a:xfrm>
              <a:off x="216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Line 39"/>
            <p:cNvSpPr>
              <a:spLocks noChangeShapeType="1"/>
            </p:cNvSpPr>
            <p:nvPr/>
          </p:nvSpPr>
          <p:spPr bwMode="auto">
            <a:xfrm flipH="1">
              <a:off x="2160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5" name="Line 40"/>
            <p:cNvSpPr>
              <a:spLocks noChangeShapeType="1"/>
            </p:cNvSpPr>
            <p:nvPr/>
          </p:nvSpPr>
          <p:spPr bwMode="auto">
            <a:xfrm flipH="1">
              <a:off x="2208" y="24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6" name="Line 41"/>
            <p:cNvSpPr>
              <a:spLocks noChangeShapeType="1"/>
            </p:cNvSpPr>
            <p:nvPr/>
          </p:nvSpPr>
          <p:spPr bwMode="auto">
            <a:xfrm flipH="1">
              <a:off x="2256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3817" name="AutoShape 42"/>
            <p:cNvCxnSpPr>
              <a:cxnSpLocks noChangeShapeType="1"/>
              <a:stCxn id="33805" idx="1"/>
              <a:endCxn id="33812" idx="0"/>
            </p:cNvCxnSpPr>
            <p:nvPr/>
          </p:nvCxnSpPr>
          <p:spPr bwMode="auto">
            <a:xfrm rot="5400000" flipH="1">
              <a:off x="2208" y="2256"/>
              <a:ext cx="336" cy="240"/>
            </a:xfrm>
            <a:prstGeom prst="bentConnector3">
              <a:avLst>
                <a:gd name="adj1" fmla="val 108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Pass characteristic of pFET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58888"/>
          </a:xfrm>
        </p:spPr>
        <p:txBody>
          <a:bodyPr/>
          <a:lstStyle/>
          <a:p>
            <a:pPr eaLnBrk="1" hangingPunct="1"/>
            <a:r>
              <a:rPr lang="en-US" altLang="zh-TW" smtClean="0"/>
              <a:t>Logic 0 transfer</a:t>
            </a:r>
          </a:p>
          <a:p>
            <a:pPr lvl="1" eaLnBrk="1" hangingPunct="1"/>
            <a:r>
              <a:rPr lang="en-US" altLang="zh-TW" smtClean="0"/>
              <a:t>a weak 0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990725" y="472440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方程式" r:id="rId3" imgW="406224" imgH="228501" progId="Equation.3">
                  <p:embed/>
                </p:oleObj>
              </mc:Choice>
              <mc:Fallback>
                <p:oleObj name="方程式" r:id="rId3" imgW="406224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724400"/>
                        <a:ext cx="609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5486400" y="4724400"/>
          <a:ext cx="895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方程式" r:id="rId5" imgW="596900" imgH="241300" progId="Equation.3">
                  <p:embed/>
                </p:oleObj>
              </mc:Choice>
              <mc:Fallback>
                <p:oleObj name="方程式" r:id="rId5" imgW="596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724400"/>
                        <a:ext cx="8953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2743200" y="3505200"/>
            <a:ext cx="2654300" cy="2667000"/>
            <a:chOff x="1728" y="2208"/>
            <a:chExt cx="1672" cy="1680"/>
          </a:xfrm>
        </p:grpSpPr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>
              <a:off x="225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8"/>
            <p:cNvSpPr>
              <a:spLocks noChangeShapeType="1"/>
            </p:cNvSpPr>
            <p:nvPr/>
          </p:nvSpPr>
          <p:spPr bwMode="auto">
            <a:xfrm>
              <a:off x="2256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2256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Line 10"/>
            <p:cNvSpPr>
              <a:spLocks noChangeShapeType="1"/>
            </p:cNvSpPr>
            <p:nvPr/>
          </p:nvSpPr>
          <p:spPr bwMode="auto">
            <a:xfrm>
              <a:off x="2736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0" name="Line 11"/>
            <p:cNvSpPr>
              <a:spLocks noChangeShapeType="1"/>
            </p:cNvSpPr>
            <p:nvPr/>
          </p:nvSpPr>
          <p:spPr bwMode="auto">
            <a:xfrm flipH="1">
              <a:off x="192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1" name="Line 12"/>
            <p:cNvSpPr>
              <a:spLocks noChangeShapeType="1"/>
            </p:cNvSpPr>
            <p:nvPr/>
          </p:nvSpPr>
          <p:spPr bwMode="auto">
            <a:xfrm flipH="1">
              <a:off x="2736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2" name="Line 13"/>
            <p:cNvSpPr>
              <a:spLocks noChangeShapeType="1"/>
            </p:cNvSpPr>
            <p:nvPr/>
          </p:nvSpPr>
          <p:spPr bwMode="auto">
            <a:xfrm flipV="1">
              <a:off x="2496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3" name="Text Box 14"/>
            <p:cNvSpPr txBox="1">
              <a:spLocks noChangeArrowheads="1"/>
            </p:cNvSpPr>
            <p:nvPr/>
          </p:nvSpPr>
          <p:spPr bwMode="auto">
            <a:xfrm>
              <a:off x="2544" y="23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34834" name="Text Box 15"/>
            <p:cNvSpPr txBox="1">
              <a:spLocks noChangeArrowheads="1"/>
            </p:cNvSpPr>
            <p:nvPr/>
          </p:nvSpPr>
          <p:spPr bwMode="auto">
            <a:xfrm>
              <a:off x="1728" y="2937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34835" name="Text Box 16"/>
            <p:cNvSpPr txBox="1">
              <a:spLocks noChangeArrowheads="1"/>
            </p:cNvSpPr>
            <p:nvPr/>
          </p:nvSpPr>
          <p:spPr bwMode="auto">
            <a:xfrm>
              <a:off x="3120" y="2937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grpSp>
          <p:nvGrpSpPr>
            <p:cNvPr id="34836" name="Group 17"/>
            <p:cNvGrpSpPr>
              <a:grpSpLocks/>
            </p:cNvGrpSpPr>
            <p:nvPr/>
          </p:nvGrpSpPr>
          <p:grpSpPr bwMode="auto">
            <a:xfrm>
              <a:off x="1824" y="3360"/>
              <a:ext cx="240" cy="528"/>
              <a:chOff x="624" y="3456"/>
              <a:chExt cx="240" cy="528"/>
            </a:xfrm>
          </p:grpSpPr>
          <p:sp>
            <p:nvSpPr>
              <p:cNvPr id="34851" name="Oval 18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4852" name="Line 19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3" name="Line 20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4" name="Line 21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5" name="Line 22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6" name="Line 23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37" name="Group 24"/>
            <p:cNvGrpSpPr>
              <a:grpSpLocks/>
            </p:cNvGrpSpPr>
            <p:nvPr/>
          </p:nvGrpSpPr>
          <p:grpSpPr bwMode="auto">
            <a:xfrm>
              <a:off x="2976" y="3312"/>
              <a:ext cx="240" cy="528"/>
              <a:chOff x="624" y="3456"/>
              <a:chExt cx="240" cy="528"/>
            </a:xfrm>
          </p:grpSpPr>
          <p:sp>
            <p:nvSpPr>
              <p:cNvPr id="34845" name="Oval 25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4846" name="Line 26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7" name="Line 27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8" name="Line 28"/>
              <p:cNvSpPr>
                <a:spLocks noChangeShapeType="1"/>
              </p:cNvSpPr>
              <p:nvPr/>
            </p:nvSpPr>
            <p:spPr bwMode="auto">
              <a:xfrm flipH="1">
                <a:off x="624" y="379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9" name="Line 29"/>
              <p:cNvSpPr>
                <a:spLocks noChangeShapeType="1"/>
              </p:cNvSpPr>
              <p:nvPr/>
            </p:nvSpPr>
            <p:spPr bwMode="auto">
              <a:xfrm flipH="1">
                <a:off x="672" y="37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0" name="Line 30"/>
              <p:cNvSpPr>
                <a:spLocks noChangeShapeType="1"/>
              </p:cNvSpPr>
              <p:nvPr/>
            </p:nvSpPr>
            <p:spPr bwMode="auto">
              <a:xfrm flipH="1">
                <a:off x="720" y="379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38" name="Oval 31"/>
            <p:cNvSpPr>
              <a:spLocks noChangeArrowheads="1"/>
            </p:cNvSpPr>
            <p:nvPr/>
          </p:nvSpPr>
          <p:spPr bwMode="auto">
            <a:xfrm>
              <a:off x="2448" y="268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839" name="Line 32"/>
            <p:cNvSpPr>
              <a:spLocks noChangeShapeType="1"/>
            </p:cNvSpPr>
            <p:nvPr/>
          </p:nvSpPr>
          <p:spPr bwMode="auto">
            <a:xfrm>
              <a:off x="225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0" name="Line 33"/>
            <p:cNvSpPr>
              <a:spLocks noChangeShapeType="1"/>
            </p:cNvSpPr>
            <p:nvPr/>
          </p:nvSpPr>
          <p:spPr bwMode="auto">
            <a:xfrm>
              <a:off x="216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1" name="Line 34"/>
            <p:cNvSpPr>
              <a:spLocks noChangeShapeType="1"/>
            </p:cNvSpPr>
            <p:nvPr/>
          </p:nvSpPr>
          <p:spPr bwMode="auto">
            <a:xfrm flipH="1">
              <a:off x="2160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2" name="Line 35"/>
            <p:cNvSpPr>
              <a:spLocks noChangeShapeType="1"/>
            </p:cNvSpPr>
            <p:nvPr/>
          </p:nvSpPr>
          <p:spPr bwMode="auto">
            <a:xfrm flipH="1">
              <a:off x="2208" y="24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3" name="Line 36"/>
            <p:cNvSpPr>
              <a:spLocks noChangeShapeType="1"/>
            </p:cNvSpPr>
            <p:nvPr/>
          </p:nvSpPr>
          <p:spPr bwMode="auto">
            <a:xfrm flipH="1">
              <a:off x="2256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4844" name="AutoShape 37"/>
            <p:cNvCxnSpPr>
              <a:cxnSpLocks noChangeShapeType="1"/>
              <a:stCxn id="34832" idx="1"/>
              <a:endCxn id="34839" idx="0"/>
            </p:cNvCxnSpPr>
            <p:nvPr/>
          </p:nvCxnSpPr>
          <p:spPr bwMode="auto">
            <a:xfrm rot="5400000" flipH="1">
              <a:off x="2208" y="2256"/>
              <a:ext cx="336" cy="240"/>
            </a:xfrm>
            <a:prstGeom prst="bentConnector3">
              <a:avLst>
                <a:gd name="adj1" fmla="val 108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23" name="Text Box 38"/>
          <p:cNvSpPr txBox="1">
            <a:spLocks noChangeArrowheads="1"/>
          </p:cNvSpPr>
          <p:nvPr/>
        </p:nvSpPr>
        <p:spPr bwMode="auto">
          <a:xfrm>
            <a:off x="4556125" y="4481513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34824" name="Text Box 39"/>
          <p:cNvSpPr txBox="1">
            <a:spLocks noChangeArrowheads="1"/>
          </p:cNvSpPr>
          <p:nvPr/>
        </p:nvSpPr>
        <p:spPr bwMode="auto">
          <a:xfrm>
            <a:off x="4038600" y="403860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-</a:t>
            </a:r>
          </a:p>
        </p:txBody>
      </p:sp>
      <p:graphicFrame>
        <p:nvGraphicFramePr>
          <p:cNvPr id="34825" name="Object 40"/>
          <p:cNvGraphicFramePr>
            <a:graphicFrameLocks noChangeAspect="1"/>
          </p:cNvGraphicFramePr>
          <p:nvPr/>
        </p:nvGraphicFramePr>
        <p:xfrm>
          <a:off x="4419600" y="4114800"/>
          <a:ext cx="495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方程式" r:id="rId7" imgW="330057" imgH="241195" progId="Equation.3">
                  <p:embed/>
                </p:oleObj>
              </mc:Choice>
              <mc:Fallback>
                <p:oleObj name="方程式" r:id="rId7" imgW="330057" imgH="24119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4953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electronics (4)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CMOS circuit design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scheme of CMOS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CMOS: complementary MOS</a:t>
            </a:r>
          </a:p>
        </p:txBody>
      </p:sp>
      <p:grpSp>
        <p:nvGrpSpPr>
          <p:cNvPr id="36868" name="Group 19"/>
          <p:cNvGrpSpPr>
            <a:grpSpLocks/>
          </p:cNvGrpSpPr>
          <p:nvPr/>
        </p:nvGrpSpPr>
        <p:grpSpPr bwMode="auto">
          <a:xfrm>
            <a:off x="914400" y="2819400"/>
            <a:ext cx="2895600" cy="3581400"/>
            <a:chOff x="912" y="1776"/>
            <a:chExt cx="1824" cy="2256"/>
          </a:xfrm>
        </p:grpSpPr>
        <p:sp>
          <p:nvSpPr>
            <p:cNvPr id="36875" name="Rectangle 4"/>
            <p:cNvSpPr>
              <a:spLocks noChangeArrowheads="1"/>
            </p:cNvSpPr>
            <p:nvPr/>
          </p:nvSpPr>
          <p:spPr bwMode="auto">
            <a:xfrm>
              <a:off x="1536" y="2208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 composed of</a:t>
              </a:r>
            </a:p>
            <a:p>
              <a:pPr algn="ctr" eaLnBrk="1" hangingPunct="1"/>
              <a:r>
                <a:rPr lang="en-US" altLang="zh-TW"/>
                <a:t>pFET</a:t>
              </a:r>
            </a:p>
          </p:txBody>
        </p:sp>
        <p:sp>
          <p:nvSpPr>
            <p:cNvPr id="36876" name="Rectangle 5"/>
            <p:cNvSpPr>
              <a:spLocks noChangeArrowheads="1"/>
            </p:cNvSpPr>
            <p:nvPr/>
          </p:nvSpPr>
          <p:spPr bwMode="auto">
            <a:xfrm>
              <a:off x="1536" y="3024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 composed of</a:t>
              </a:r>
            </a:p>
            <a:p>
              <a:pPr algn="ctr" eaLnBrk="1" hangingPunct="1"/>
              <a:r>
                <a:rPr lang="en-US" altLang="zh-TW"/>
                <a:t>nFET</a:t>
              </a:r>
            </a:p>
          </p:txBody>
        </p:sp>
        <p:sp>
          <p:nvSpPr>
            <p:cNvPr id="36877" name="Line 6"/>
            <p:cNvSpPr>
              <a:spLocks noChangeShapeType="1"/>
            </p:cNvSpPr>
            <p:nvPr/>
          </p:nvSpPr>
          <p:spPr bwMode="auto">
            <a:xfrm>
              <a:off x="1296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" name="Text Box 7"/>
            <p:cNvSpPr txBox="1">
              <a:spLocks noChangeArrowheads="1"/>
            </p:cNvSpPr>
            <p:nvPr/>
          </p:nvSpPr>
          <p:spPr bwMode="auto">
            <a:xfrm>
              <a:off x="912" y="2256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inputs</a:t>
              </a:r>
            </a:p>
          </p:txBody>
        </p:sp>
        <p:sp>
          <p:nvSpPr>
            <p:cNvPr id="36879" name="Line 8"/>
            <p:cNvSpPr>
              <a:spLocks noChangeShapeType="1"/>
            </p:cNvSpPr>
            <p:nvPr/>
          </p:nvSpPr>
          <p:spPr bwMode="auto">
            <a:xfrm>
              <a:off x="129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" name="Text Box 9"/>
            <p:cNvSpPr txBox="1">
              <a:spLocks noChangeArrowheads="1"/>
            </p:cNvSpPr>
            <p:nvPr/>
          </p:nvSpPr>
          <p:spPr bwMode="auto">
            <a:xfrm>
              <a:off x="912" y="3168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inputs</a:t>
              </a:r>
            </a:p>
          </p:txBody>
        </p:sp>
        <p:sp>
          <p:nvSpPr>
            <p:cNvPr id="36881" name="Line 10"/>
            <p:cNvSpPr>
              <a:spLocks noChangeShapeType="1"/>
            </p:cNvSpPr>
            <p:nvPr/>
          </p:nvSpPr>
          <p:spPr bwMode="auto">
            <a:xfrm>
              <a:off x="206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" name="Line 11"/>
            <p:cNvSpPr>
              <a:spLocks noChangeShapeType="1"/>
            </p:cNvSpPr>
            <p:nvPr/>
          </p:nvSpPr>
          <p:spPr bwMode="auto">
            <a:xfrm>
              <a:off x="2016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" name="Text Box 12"/>
            <p:cNvSpPr txBox="1">
              <a:spLocks noChangeArrowheads="1"/>
            </p:cNvSpPr>
            <p:nvPr/>
          </p:nvSpPr>
          <p:spPr bwMode="auto">
            <a:xfrm>
              <a:off x="1920" y="17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36884" name="Group 18"/>
            <p:cNvGrpSpPr>
              <a:grpSpLocks/>
            </p:cNvGrpSpPr>
            <p:nvPr/>
          </p:nvGrpSpPr>
          <p:grpSpPr bwMode="auto">
            <a:xfrm>
              <a:off x="1968" y="3600"/>
              <a:ext cx="240" cy="432"/>
              <a:chOff x="1968" y="3600"/>
              <a:chExt cx="240" cy="432"/>
            </a:xfrm>
          </p:grpSpPr>
          <p:sp>
            <p:nvSpPr>
              <p:cNvPr id="36885" name="Line 13"/>
              <p:cNvSpPr>
                <a:spLocks noChangeShapeType="1"/>
              </p:cNvSpPr>
              <p:nvPr/>
            </p:nvSpPr>
            <p:spPr bwMode="auto">
              <a:xfrm>
                <a:off x="2064" y="36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6" name="Line 14"/>
              <p:cNvSpPr>
                <a:spLocks noChangeShapeType="1"/>
              </p:cNvSpPr>
              <p:nvPr/>
            </p:nvSpPr>
            <p:spPr bwMode="auto">
              <a:xfrm>
                <a:off x="1968" y="38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7" name="Line 15"/>
              <p:cNvSpPr>
                <a:spLocks noChangeShapeType="1"/>
              </p:cNvSpPr>
              <p:nvPr/>
            </p:nvSpPr>
            <p:spPr bwMode="auto">
              <a:xfrm flipH="1">
                <a:off x="1968" y="384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8" name="Line 16"/>
              <p:cNvSpPr>
                <a:spLocks noChangeShapeType="1"/>
              </p:cNvSpPr>
              <p:nvPr/>
            </p:nvSpPr>
            <p:spPr bwMode="auto">
              <a:xfrm flipH="1">
                <a:off x="2016" y="384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889" name="Line 17"/>
              <p:cNvSpPr>
                <a:spLocks noChangeShapeType="1"/>
              </p:cNvSpPr>
              <p:nvPr/>
            </p:nvSpPr>
            <p:spPr bwMode="auto">
              <a:xfrm flipH="1">
                <a:off x="2064" y="384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pic>
        <p:nvPicPr>
          <p:cNvPr id="36869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109378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10858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Line 54"/>
          <p:cNvSpPr>
            <a:spLocks noChangeShapeType="1"/>
          </p:cNvSpPr>
          <p:nvPr/>
        </p:nvSpPr>
        <p:spPr bwMode="auto">
          <a:xfrm flipH="1">
            <a:off x="3352800" y="3733800"/>
            <a:ext cx="1066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55"/>
          <p:cNvSpPr>
            <a:spLocks noChangeShapeType="1"/>
          </p:cNvSpPr>
          <p:nvPr/>
        </p:nvSpPr>
        <p:spPr bwMode="auto">
          <a:xfrm flipH="1" flipV="1">
            <a:off x="3276600" y="5410200"/>
            <a:ext cx="1143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Line 56"/>
          <p:cNvSpPr>
            <a:spLocks noChangeShapeType="1"/>
          </p:cNvSpPr>
          <p:nvPr/>
        </p:nvSpPr>
        <p:spPr bwMode="auto">
          <a:xfrm>
            <a:off x="2743200" y="4648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4" name="Text Box 57"/>
          <p:cNvSpPr txBox="1">
            <a:spLocks noChangeArrowheads="1"/>
          </p:cNvSpPr>
          <p:nvPr/>
        </p:nvSpPr>
        <p:spPr bwMode="auto">
          <a:xfrm>
            <a:off x="4708525" y="44815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output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scheme of CMOS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to ensure “strong 1” transfer when output=1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914400" y="2819400"/>
            <a:ext cx="2895600" cy="3581400"/>
            <a:chOff x="912" y="1776"/>
            <a:chExt cx="1824" cy="2256"/>
          </a:xfrm>
        </p:grpSpPr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1536" y="2208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 composed of</a:t>
              </a:r>
            </a:p>
            <a:p>
              <a:pPr algn="ctr" eaLnBrk="1" hangingPunct="1"/>
              <a:r>
                <a:rPr lang="en-US" altLang="zh-TW"/>
                <a:t>pFET</a:t>
              </a: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536" y="3024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 composed of</a:t>
              </a:r>
            </a:p>
            <a:p>
              <a:pPr algn="ctr" eaLnBrk="1" hangingPunct="1"/>
              <a:r>
                <a:rPr lang="en-US" altLang="zh-TW"/>
                <a:t>nFET</a:t>
              </a:r>
            </a:p>
          </p:txBody>
        </p:sp>
        <p:sp>
          <p:nvSpPr>
            <p:cNvPr id="37903" name="Line 7"/>
            <p:cNvSpPr>
              <a:spLocks noChangeShapeType="1"/>
            </p:cNvSpPr>
            <p:nvPr/>
          </p:nvSpPr>
          <p:spPr bwMode="auto">
            <a:xfrm>
              <a:off x="1296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912" y="2256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inputs</a:t>
              </a: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129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6" name="Text Box 10"/>
            <p:cNvSpPr txBox="1">
              <a:spLocks noChangeArrowheads="1"/>
            </p:cNvSpPr>
            <p:nvPr/>
          </p:nvSpPr>
          <p:spPr bwMode="auto">
            <a:xfrm>
              <a:off x="912" y="3168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inputs</a:t>
              </a: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06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2016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9" name="Text Box 13"/>
            <p:cNvSpPr txBox="1">
              <a:spLocks noChangeArrowheads="1"/>
            </p:cNvSpPr>
            <p:nvPr/>
          </p:nvSpPr>
          <p:spPr bwMode="auto">
            <a:xfrm>
              <a:off x="1920" y="17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37910" name="Group 14"/>
            <p:cNvGrpSpPr>
              <a:grpSpLocks/>
            </p:cNvGrpSpPr>
            <p:nvPr/>
          </p:nvGrpSpPr>
          <p:grpSpPr bwMode="auto">
            <a:xfrm>
              <a:off x="1968" y="3600"/>
              <a:ext cx="240" cy="432"/>
              <a:chOff x="1968" y="3600"/>
              <a:chExt cx="240" cy="432"/>
            </a:xfrm>
          </p:grpSpPr>
          <p:sp>
            <p:nvSpPr>
              <p:cNvPr id="37911" name="Line 15"/>
              <p:cNvSpPr>
                <a:spLocks noChangeShapeType="1"/>
              </p:cNvSpPr>
              <p:nvPr/>
            </p:nvSpPr>
            <p:spPr bwMode="auto">
              <a:xfrm>
                <a:off x="2064" y="36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2" name="Line 16"/>
              <p:cNvSpPr>
                <a:spLocks noChangeShapeType="1"/>
              </p:cNvSpPr>
              <p:nvPr/>
            </p:nvSpPr>
            <p:spPr bwMode="auto">
              <a:xfrm>
                <a:off x="1968" y="38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3" name="Line 17"/>
              <p:cNvSpPr>
                <a:spLocks noChangeShapeType="1"/>
              </p:cNvSpPr>
              <p:nvPr/>
            </p:nvSpPr>
            <p:spPr bwMode="auto">
              <a:xfrm flipH="1">
                <a:off x="1968" y="384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4" name="Line 18"/>
              <p:cNvSpPr>
                <a:spLocks noChangeShapeType="1"/>
              </p:cNvSpPr>
              <p:nvPr/>
            </p:nvSpPr>
            <p:spPr bwMode="auto">
              <a:xfrm flipH="1">
                <a:off x="2016" y="384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15" name="Line 19"/>
              <p:cNvSpPr>
                <a:spLocks noChangeShapeType="1"/>
              </p:cNvSpPr>
              <p:nvPr/>
            </p:nvSpPr>
            <p:spPr bwMode="auto">
              <a:xfrm flipH="1">
                <a:off x="2064" y="384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pic>
        <p:nvPicPr>
          <p:cNvPr id="3789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109378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10858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5" name="Line 22"/>
          <p:cNvSpPr>
            <a:spLocks noChangeShapeType="1"/>
          </p:cNvSpPr>
          <p:nvPr/>
        </p:nvSpPr>
        <p:spPr bwMode="auto">
          <a:xfrm flipH="1">
            <a:off x="3352800" y="3733800"/>
            <a:ext cx="1066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23"/>
          <p:cNvSpPr>
            <a:spLocks noChangeShapeType="1"/>
          </p:cNvSpPr>
          <p:nvPr/>
        </p:nvSpPr>
        <p:spPr bwMode="auto">
          <a:xfrm flipH="1" flipV="1">
            <a:off x="3276600" y="5410200"/>
            <a:ext cx="1143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7" name="Line 24"/>
          <p:cNvSpPr>
            <a:spLocks noChangeShapeType="1"/>
          </p:cNvSpPr>
          <p:nvPr/>
        </p:nvSpPr>
        <p:spPr bwMode="auto">
          <a:xfrm>
            <a:off x="2743200" y="4648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8" name="Text Box 25"/>
          <p:cNvSpPr txBox="1">
            <a:spLocks noChangeArrowheads="1"/>
          </p:cNvSpPr>
          <p:nvPr/>
        </p:nvSpPr>
        <p:spPr bwMode="auto">
          <a:xfrm>
            <a:off x="4708525" y="44815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output</a:t>
            </a:r>
          </a:p>
        </p:txBody>
      </p:sp>
      <p:sp>
        <p:nvSpPr>
          <p:cNvPr id="37899" name="Freeform 26"/>
          <p:cNvSpPr>
            <a:spLocks/>
          </p:cNvSpPr>
          <p:nvPr/>
        </p:nvSpPr>
        <p:spPr bwMode="auto">
          <a:xfrm>
            <a:off x="2438400" y="3200400"/>
            <a:ext cx="3060700" cy="1524000"/>
          </a:xfrm>
          <a:custGeom>
            <a:avLst/>
            <a:gdLst>
              <a:gd name="T0" fmla="*/ 375026 w 2024"/>
              <a:gd name="T1" fmla="*/ 0 h 1072"/>
              <a:gd name="T2" fmla="*/ 447612 w 2024"/>
              <a:gd name="T3" fmla="*/ 1296537 h 1072"/>
              <a:gd name="T4" fmla="*/ 3060700 w 2024"/>
              <a:gd name="T5" fmla="*/ 1364776 h 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24" h="1072">
                <a:moveTo>
                  <a:pt x="248" y="0"/>
                </a:moveTo>
                <a:cubicBezTo>
                  <a:pt x="124" y="376"/>
                  <a:pt x="0" y="752"/>
                  <a:pt x="296" y="912"/>
                </a:cubicBezTo>
                <a:cubicBezTo>
                  <a:pt x="592" y="1072"/>
                  <a:pt x="1308" y="1016"/>
                  <a:pt x="2024" y="96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7900" name="Object 27"/>
          <p:cNvGraphicFramePr>
            <a:graphicFrameLocks noChangeAspect="1"/>
          </p:cNvGraphicFramePr>
          <p:nvPr/>
        </p:nvGraphicFramePr>
        <p:xfrm>
          <a:off x="5638800" y="4267200"/>
          <a:ext cx="1219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方程式" r:id="rId5" imgW="520474" imgH="241195" progId="Equation.3">
                  <p:embed/>
                </p:oleObj>
              </mc:Choice>
              <mc:Fallback>
                <p:oleObj name="方程式" r:id="rId5" imgW="520474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67200"/>
                        <a:ext cx="1219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scheme of CMOS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to ensure “strong 0” transfer when output=0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914400" y="2819400"/>
            <a:ext cx="2895600" cy="3581400"/>
            <a:chOff x="912" y="1776"/>
            <a:chExt cx="1824" cy="2256"/>
          </a:xfrm>
        </p:grpSpPr>
        <p:sp>
          <p:nvSpPr>
            <p:cNvPr id="38925" name="Rectangle 5"/>
            <p:cNvSpPr>
              <a:spLocks noChangeArrowheads="1"/>
            </p:cNvSpPr>
            <p:nvPr/>
          </p:nvSpPr>
          <p:spPr bwMode="auto">
            <a:xfrm>
              <a:off x="1536" y="2208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 composed of</a:t>
              </a:r>
            </a:p>
            <a:p>
              <a:pPr algn="ctr" eaLnBrk="1" hangingPunct="1"/>
              <a:r>
                <a:rPr lang="en-US" altLang="zh-TW"/>
                <a:t>pFET</a:t>
              </a:r>
            </a:p>
          </p:txBody>
        </p:sp>
        <p:sp>
          <p:nvSpPr>
            <p:cNvPr id="38926" name="Rectangle 6"/>
            <p:cNvSpPr>
              <a:spLocks noChangeArrowheads="1"/>
            </p:cNvSpPr>
            <p:nvPr/>
          </p:nvSpPr>
          <p:spPr bwMode="auto">
            <a:xfrm>
              <a:off x="1536" y="3024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 composed of</a:t>
              </a:r>
            </a:p>
            <a:p>
              <a:pPr algn="ctr" eaLnBrk="1" hangingPunct="1"/>
              <a:r>
                <a:rPr lang="en-US" altLang="zh-TW"/>
                <a:t>nFET</a:t>
              </a:r>
            </a:p>
          </p:txBody>
        </p:sp>
        <p:sp>
          <p:nvSpPr>
            <p:cNvPr id="38927" name="Line 7"/>
            <p:cNvSpPr>
              <a:spLocks noChangeShapeType="1"/>
            </p:cNvSpPr>
            <p:nvPr/>
          </p:nvSpPr>
          <p:spPr bwMode="auto">
            <a:xfrm>
              <a:off x="1296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Text Box 8"/>
            <p:cNvSpPr txBox="1">
              <a:spLocks noChangeArrowheads="1"/>
            </p:cNvSpPr>
            <p:nvPr/>
          </p:nvSpPr>
          <p:spPr bwMode="auto">
            <a:xfrm>
              <a:off x="912" y="2256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inputs</a:t>
              </a:r>
            </a:p>
          </p:txBody>
        </p:sp>
        <p:sp>
          <p:nvSpPr>
            <p:cNvPr id="38929" name="Line 9"/>
            <p:cNvSpPr>
              <a:spLocks noChangeShapeType="1"/>
            </p:cNvSpPr>
            <p:nvPr/>
          </p:nvSpPr>
          <p:spPr bwMode="auto">
            <a:xfrm>
              <a:off x="129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0" name="Text Box 10"/>
            <p:cNvSpPr txBox="1">
              <a:spLocks noChangeArrowheads="1"/>
            </p:cNvSpPr>
            <p:nvPr/>
          </p:nvSpPr>
          <p:spPr bwMode="auto">
            <a:xfrm>
              <a:off x="912" y="3168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inputs</a:t>
              </a:r>
            </a:p>
          </p:txBody>
        </p:sp>
        <p:sp>
          <p:nvSpPr>
            <p:cNvPr id="38931" name="Line 11"/>
            <p:cNvSpPr>
              <a:spLocks noChangeShapeType="1"/>
            </p:cNvSpPr>
            <p:nvPr/>
          </p:nvSpPr>
          <p:spPr bwMode="auto">
            <a:xfrm>
              <a:off x="206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12"/>
            <p:cNvSpPr>
              <a:spLocks noChangeShapeType="1"/>
            </p:cNvSpPr>
            <p:nvPr/>
          </p:nvSpPr>
          <p:spPr bwMode="auto">
            <a:xfrm>
              <a:off x="2016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Text Box 13"/>
            <p:cNvSpPr txBox="1">
              <a:spLocks noChangeArrowheads="1"/>
            </p:cNvSpPr>
            <p:nvPr/>
          </p:nvSpPr>
          <p:spPr bwMode="auto">
            <a:xfrm>
              <a:off x="1920" y="17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38934" name="Group 14"/>
            <p:cNvGrpSpPr>
              <a:grpSpLocks/>
            </p:cNvGrpSpPr>
            <p:nvPr/>
          </p:nvGrpSpPr>
          <p:grpSpPr bwMode="auto">
            <a:xfrm>
              <a:off x="1968" y="3600"/>
              <a:ext cx="240" cy="432"/>
              <a:chOff x="1968" y="3600"/>
              <a:chExt cx="240" cy="432"/>
            </a:xfrm>
          </p:grpSpPr>
          <p:sp>
            <p:nvSpPr>
              <p:cNvPr id="38935" name="Line 15"/>
              <p:cNvSpPr>
                <a:spLocks noChangeShapeType="1"/>
              </p:cNvSpPr>
              <p:nvPr/>
            </p:nvSpPr>
            <p:spPr bwMode="auto">
              <a:xfrm>
                <a:off x="2064" y="36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36" name="Line 16"/>
              <p:cNvSpPr>
                <a:spLocks noChangeShapeType="1"/>
              </p:cNvSpPr>
              <p:nvPr/>
            </p:nvSpPr>
            <p:spPr bwMode="auto">
              <a:xfrm>
                <a:off x="1968" y="38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37" name="Line 17"/>
              <p:cNvSpPr>
                <a:spLocks noChangeShapeType="1"/>
              </p:cNvSpPr>
              <p:nvPr/>
            </p:nvSpPr>
            <p:spPr bwMode="auto">
              <a:xfrm flipH="1">
                <a:off x="1968" y="384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38" name="Line 18"/>
              <p:cNvSpPr>
                <a:spLocks noChangeShapeType="1"/>
              </p:cNvSpPr>
              <p:nvPr/>
            </p:nvSpPr>
            <p:spPr bwMode="auto">
              <a:xfrm flipH="1">
                <a:off x="2016" y="384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39" name="Line 19"/>
              <p:cNvSpPr>
                <a:spLocks noChangeShapeType="1"/>
              </p:cNvSpPr>
              <p:nvPr/>
            </p:nvSpPr>
            <p:spPr bwMode="auto">
              <a:xfrm flipH="1">
                <a:off x="2064" y="384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pic>
        <p:nvPicPr>
          <p:cNvPr id="3891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109378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8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10858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Line 22"/>
          <p:cNvSpPr>
            <a:spLocks noChangeShapeType="1"/>
          </p:cNvSpPr>
          <p:nvPr/>
        </p:nvSpPr>
        <p:spPr bwMode="auto">
          <a:xfrm flipH="1">
            <a:off x="3352800" y="3733800"/>
            <a:ext cx="1066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0" name="Line 23"/>
          <p:cNvSpPr>
            <a:spLocks noChangeShapeType="1"/>
          </p:cNvSpPr>
          <p:nvPr/>
        </p:nvSpPr>
        <p:spPr bwMode="auto">
          <a:xfrm flipH="1" flipV="1">
            <a:off x="3276600" y="5410200"/>
            <a:ext cx="1143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>
            <a:off x="2743200" y="4648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2" name="Text Box 25"/>
          <p:cNvSpPr txBox="1">
            <a:spLocks noChangeArrowheads="1"/>
          </p:cNvSpPr>
          <p:nvPr/>
        </p:nvSpPr>
        <p:spPr bwMode="auto">
          <a:xfrm>
            <a:off x="4708525" y="44815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output</a:t>
            </a:r>
          </a:p>
        </p:txBody>
      </p:sp>
      <p:sp>
        <p:nvSpPr>
          <p:cNvPr id="38923" name="Freeform 26"/>
          <p:cNvSpPr>
            <a:spLocks/>
          </p:cNvSpPr>
          <p:nvPr/>
        </p:nvSpPr>
        <p:spPr bwMode="auto">
          <a:xfrm flipV="1">
            <a:off x="2438400" y="4572000"/>
            <a:ext cx="3048000" cy="1447800"/>
          </a:xfrm>
          <a:custGeom>
            <a:avLst/>
            <a:gdLst>
              <a:gd name="T0" fmla="*/ 373470 w 2024"/>
              <a:gd name="T1" fmla="*/ 0 h 1072"/>
              <a:gd name="T2" fmla="*/ 445755 w 2024"/>
              <a:gd name="T3" fmla="*/ 1231710 h 1072"/>
              <a:gd name="T4" fmla="*/ 3048000 w 2024"/>
              <a:gd name="T5" fmla="*/ 1296537 h 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24" h="1072">
                <a:moveTo>
                  <a:pt x="248" y="0"/>
                </a:moveTo>
                <a:cubicBezTo>
                  <a:pt x="124" y="376"/>
                  <a:pt x="0" y="752"/>
                  <a:pt x="296" y="912"/>
                </a:cubicBezTo>
                <a:cubicBezTo>
                  <a:pt x="592" y="1072"/>
                  <a:pt x="1308" y="1016"/>
                  <a:pt x="2024" y="96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8924" name="Object 27"/>
          <p:cNvGraphicFramePr>
            <a:graphicFrameLocks noChangeAspect="1"/>
          </p:cNvGraphicFramePr>
          <p:nvPr/>
        </p:nvGraphicFramePr>
        <p:xfrm>
          <a:off x="5757863" y="4267200"/>
          <a:ext cx="981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方程式" r:id="rId5" imgW="418918" imgH="241195" progId="Equation.3">
                  <p:embed/>
                </p:oleObj>
              </mc:Choice>
              <mc:Fallback>
                <p:oleObj name="方程式" r:id="rId5" imgW="418918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267200"/>
                        <a:ext cx="9810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 gate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5029200" y="2286000"/>
            <a:ext cx="2463800" cy="3048000"/>
            <a:chOff x="2976" y="1152"/>
            <a:chExt cx="1552" cy="1920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3264" y="2112"/>
              <a:ext cx="384" cy="768"/>
              <a:chOff x="1056" y="1632"/>
              <a:chExt cx="384" cy="768"/>
            </a:xfrm>
          </p:grpSpPr>
          <p:sp>
            <p:nvSpPr>
              <p:cNvPr id="39968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9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0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1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2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3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4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9948" name="Group 12"/>
            <p:cNvGrpSpPr>
              <a:grpSpLocks/>
            </p:cNvGrpSpPr>
            <p:nvPr/>
          </p:nvGrpSpPr>
          <p:grpSpPr bwMode="auto">
            <a:xfrm>
              <a:off x="3168" y="1344"/>
              <a:ext cx="480" cy="768"/>
              <a:chOff x="4368" y="2976"/>
              <a:chExt cx="480" cy="768"/>
            </a:xfrm>
          </p:grpSpPr>
          <p:sp>
            <p:nvSpPr>
              <p:cNvPr id="39960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1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2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3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4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5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6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7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9949" name="Oval 21"/>
            <p:cNvSpPr>
              <a:spLocks noChangeArrowheads="1"/>
            </p:cNvSpPr>
            <p:nvPr/>
          </p:nvSpPr>
          <p:spPr bwMode="auto">
            <a:xfrm>
              <a:off x="36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950" name="Line 22"/>
            <p:cNvSpPr>
              <a:spLocks noChangeShapeType="1"/>
            </p:cNvSpPr>
            <p:nvPr/>
          </p:nvSpPr>
          <p:spPr bwMode="auto">
            <a:xfrm flipV="1">
              <a:off x="3648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1" name="Text Box 23"/>
            <p:cNvSpPr txBox="1">
              <a:spLocks noChangeArrowheads="1"/>
            </p:cNvSpPr>
            <p:nvPr/>
          </p:nvSpPr>
          <p:spPr bwMode="auto">
            <a:xfrm>
              <a:off x="4320" y="206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39952" name="Text Box 24"/>
            <p:cNvSpPr txBox="1">
              <a:spLocks noChangeArrowheads="1"/>
            </p:cNvSpPr>
            <p:nvPr/>
          </p:nvSpPr>
          <p:spPr bwMode="auto">
            <a:xfrm>
              <a:off x="2976" y="15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39953" name="Text Box 25"/>
            <p:cNvSpPr txBox="1">
              <a:spLocks noChangeArrowheads="1"/>
            </p:cNvSpPr>
            <p:nvPr/>
          </p:nvSpPr>
          <p:spPr bwMode="auto">
            <a:xfrm>
              <a:off x="3024" y="23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39954" name="Text Box 26"/>
            <p:cNvSpPr txBox="1">
              <a:spLocks noChangeArrowheads="1"/>
            </p:cNvSpPr>
            <p:nvPr/>
          </p:nvSpPr>
          <p:spPr bwMode="auto">
            <a:xfrm>
              <a:off x="3494" y="115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39955" name="Group 27"/>
            <p:cNvGrpSpPr>
              <a:grpSpLocks/>
            </p:cNvGrpSpPr>
            <p:nvPr/>
          </p:nvGrpSpPr>
          <p:grpSpPr bwMode="auto">
            <a:xfrm>
              <a:off x="3504" y="2880"/>
              <a:ext cx="288" cy="192"/>
              <a:chOff x="1200" y="3984"/>
              <a:chExt cx="288" cy="192"/>
            </a:xfrm>
          </p:grpSpPr>
          <p:sp>
            <p:nvSpPr>
              <p:cNvPr id="39956" name="Line 2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7" name="Line 29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8" name="Line 30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59" name="Line 31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39940" name="Group 32"/>
          <p:cNvGrpSpPr>
            <a:grpSpLocks/>
          </p:cNvGrpSpPr>
          <p:nvPr/>
        </p:nvGrpSpPr>
        <p:grpSpPr bwMode="auto">
          <a:xfrm>
            <a:off x="1447800" y="2971800"/>
            <a:ext cx="1625600" cy="336550"/>
            <a:chOff x="1536" y="1920"/>
            <a:chExt cx="1024" cy="212"/>
          </a:xfrm>
        </p:grpSpPr>
        <p:sp>
          <p:nvSpPr>
            <p:cNvPr id="39941" name="Line 33"/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2" name="Text Box 34"/>
            <p:cNvSpPr txBox="1">
              <a:spLocks noChangeArrowheads="1"/>
            </p:cNvSpPr>
            <p:nvPr/>
          </p:nvSpPr>
          <p:spPr bwMode="auto">
            <a:xfrm>
              <a:off x="1536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39943" name="Text Box 3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39944" name="AutoShape 36"/>
            <p:cNvSpPr>
              <a:spLocks noChangeArrowheads="1"/>
            </p:cNvSpPr>
            <p:nvPr/>
          </p:nvSpPr>
          <p:spPr bwMode="auto">
            <a:xfrm rot="5400000">
              <a:off x="1896" y="1896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945" name="Oval 37"/>
            <p:cNvSpPr>
              <a:spLocks noChangeArrowheads="1"/>
            </p:cNvSpPr>
            <p:nvPr/>
          </p:nvSpPr>
          <p:spPr bwMode="auto">
            <a:xfrm>
              <a:off x="2112" y="19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946" name="Line 38"/>
            <p:cNvSpPr>
              <a:spLocks noChangeShapeType="1"/>
            </p:cNvSpPr>
            <p:nvPr/>
          </p:nvSpPr>
          <p:spPr bwMode="auto">
            <a:xfrm>
              <a:off x="220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NAND gate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4495800" y="1828800"/>
            <a:ext cx="2768600" cy="4814888"/>
            <a:chOff x="576" y="1143"/>
            <a:chExt cx="1744" cy="3033"/>
          </a:xfrm>
        </p:grpSpPr>
        <p:grpSp>
          <p:nvGrpSpPr>
            <p:cNvPr id="40993" name="Group 4"/>
            <p:cNvGrpSpPr>
              <a:grpSpLocks/>
            </p:cNvGrpSpPr>
            <p:nvPr/>
          </p:nvGrpSpPr>
          <p:grpSpPr bwMode="auto">
            <a:xfrm>
              <a:off x="960" y="2448"/>
              <a:ext cx="384" cy="768"/>
              <a:chOff x="1056" y="1632"/>
              <a:chExt cx="384" cy="768"/>
            </a:xfrm>
          </p:grpSpPr>
          <p:sp>
            <p:nvSpPr>
              <p:cNvPr id="41037" name="Line 5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8" name="Line 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9" name="Line 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40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41" name="Line 9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42" name="Line 1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43" name="Line 11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994" name="Group 12"/>
            <p:cNvGrpSpPr>
              <a:grpSpLocks/>
            </p:cNvGrpSpPr>
            <p:nvPr/>
          </p:nvGrpSpPr>
          <p:grpSpPr bwMode="auto">
            <a:xfrm>
              <a:off x="720" y="1536"/>
              <a:ext cx="480" cy="768"/>
              <a:chOff x="4368" y="2976"/>
              <a:chExt cx="480" cy="768"/>
            </a:xfrm>
          </p:grpSpPr>
          <p:sp>
            <p:nvSpPr>
              <p:cNvPr id="41029" name="Line 13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0" name="Line 1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1" name="Line 1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2" name="Line 16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3" name="Line 17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4" name="Line 18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5" name="Line 19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36" name="Oval 2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0995" name="Group 21"/>
            <p:cNvGrpSpPr>
              <a:grpSpLocks/>
            </p:cNvGrpSpPr>
            <p:nvPr/>
          </p:nvGrpSpPr>
          <p:grpSpPr bwMode="auto">
            <a:xfrm flipH="1">
              <a:off x="1488" y="1536"/>
              <a:ext cx="480" cy="768"/>
              <a:chOff x="4368" y="2976"/>
              <a:chExt cx="480" cy="768"/>
            </a:xfrm>
          </p:grpSpPr>
          <p:sp>
            <p:nvSpPr>
              <p:cNvPr id="41021" name="Line 22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2" name="Line 23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3" name="Line 24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4" name="Line 25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5" name="Line 26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6" name="Line 27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7" name="Line 28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8" name="Oval 2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0996" name="Line 3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7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8" name="Line 32"/>
            <p:cNvSpPr>
              <a:spLocks noChangeShapeType="1"/>
            </p:cNvSpPr>
            <p:nvPr/>
          </p:nvSpPr>
          <p:spPr bwMode="auto">
            <a:xfrm flipV="1"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0999" name="Group 33"/>
            <p:cNvGrpSpPr>
              <a:grpSpLocks/>
            </p:cNvGrpSpPr>
            <p:nvPr/>
          </p:nvGrpSpPr>
          <p:grpSpPr bwMode="auto">
            <a:xfrm>
              <a:off x="960" y="3216"/>
              <a:ext cx="384" cy="768"/>
              <a:chOff x="1056" y="1632"/>
              <a:chExt cx="384" cy="768"/>
            </a:xfrm>
          </p:grpSpPr>
          <p:sp>
            <p:nvSpPr>
              <p:cNvPr id="41014" name="Line 34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5" name="Line 35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6" name="Line 36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7" name="Line 3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8" name="Line 38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9" name="Line 39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20" name="Line 40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000" name="Line 41"/>
            <p:cNvSpPr>
              <a:spLocks noChangeShapeType="1"/>
            </p:cNvSpPr>
            <p:nvPr/>
          </p:nvSpPr>
          <p:spPr bwMode="auto">
            <a:xfrm>
              <a:off x="1344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01" name="Oval 42"/>
            <p:cNvSpPr>
              <a:spLocks noChangeArrowheads="1"/>
            </p:cNvSpPr>
            <p:nvPr/>
          </p:nvSpPr>
          <p:spPr bwMode="auto">
            <a:xfrm>
              <a:off x="12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002" name="Line 43"/>
            <p:cNvSpPr>
              <a:spLocks noChangeShapeType="1"/>
            </p:cNvSpPr>
            <p:nvPr/>
          </p:nvSpPr>
          <p:spPr bwMode="auto">
            <a:xfrm flipV="1">
              <a:off x="139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03" name="Text Box 44"/>
            <p:cNvSpPr txBox="1">
              <a:spLocks noChangeArrowheads="1"/>
            </p:cNvSpPr>
            <p:nvPr/>
          </p:nvSpPr>
          <p:spPr bwMode="auto">
            <a:xfrm>
              <a:off x="2112" y="24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41004" name="Text Box 45"/>
            <p:cNvSpPr txBox="1">
              <a:spLocks noChangeArrowheads="1"/>
            </p:cNvSpPr>
            <p:nvPr/>
          </p:nvSpPr>
          <p:spPr bwMode="auto">
            <a:xfrm>
              <a:off x="576" y="17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1005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1006" name="Text Box 47"/>
            <p:cNvSpPr txBox="1">
              <a:spLocks noChangeArrowheads="1"/>
            </p:cNvSpPr>
            <p:nvPr/>
          </p:nvSpPr>
          <p:spPr bwMode="auto">
            <a:xfrm>
              <a:off x="768" y="26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1007" name="Text Box 48"/>
            <p:cNvSpPr txBox="1">
              <a:spLocks noChangeArrowheads="1"/>
            </p:cNvSpPr>
            <p:nvPr/>
          </p:nvSpPr>
          <p:spPr bwMode="auto">
            <a:xfrm>
              <a:off x="768" y="34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1008" name="Text Box 49"/>
            <p:cNvSpPr txBox="1">
              <a:spLocks noChangeArrowheads="1"/>
            </p:cNvSpPr>
            <p:nvPr/>
          </p:nvSpPr>
          <p:spPr bwMode="auto">
            <a:xfrm>
              <a:off x="1238" y="11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41009" name="Group 50"/>
            <p:cNvGrpSpPr>
              <a:grpSpLocks/>
            </p:cNvGrpSpPr>
            <p:nvPr/>
          </p:nvGrpSpPr>
          <p:grpSpPr bwMode="auto">
            <a:xfrm>
              <a:off x="1200" y="3984"/>
              <a:ext cx="288" cy="192"/>
              <a:chOff x="1200" y="3984"/>
              <a:chExt cx="288" cy="192"/>
            </a:xfrm>
          </p:grpSpPr>
          <p:sp>
            <p:nvSpPr>
              <p:cNvPr id="41010" name="Line 51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1" name="Line 52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2" name="Line 53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3" name="Line 54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0964" name="Group 55"/>
          <p:cNvGrpSpPr>
            <a:grpSpLocks/>
          </p:cNvGrpSpPr>
          <p:nvPr/>
        </p:nvGrpSpPr>
        <p:grpSpPr bwMode="auto">
          <a:xfrm>
            <a:off x="1066800" y="3962400"/>
            <a:ext cx="2362200" cy="2362200"/>
            <a:chOff x="384" y="2448"/>
            <a:chExt cx="1488" cy="1488"/>
          </a:xfrm>
        </p:grpSpPr>
        <p:sp>
          <p:nvSpPr>
            <p:cNvPr id="40976" name="Line 56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7" name="Line 57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8" name="Text Box 58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0979" name="Text Box 59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0980" name="Text Box 60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40981" name="Text Box 61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0982" name="Text Box 62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0983" name="Text Box 63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0984" name="Text Box 64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0985" name="Text Box 65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0986" name="Text Box 66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0987" name="Text Box 67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0988" name="Text Box 68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0989" name="Text Box 69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0990" name="Text Box 70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0991" name="Text Box 71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0992" name="Text Box 72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40965" name="Group 73"/>
          <p:cNvGrpSpPr>
            <a:grpSpLocks/>
          </p:cNvGrpSpPr>
          <p:nvPr/>
        </p:nvGrpSpPr>
        <p:grpSpPr bwMode="auto">
          <a:xfrm>
            <a:off x="1219200" y="2743200"/>
            <a:ext cx="1930400" cy="703263"/>
            <a:chOff x="710" y="1440"/>
            <a:chExt cx="1216" cy="443"/>
          </a:xfrm>
        </p:grpSpPr>
        <p:grpSp>
          <p:nvGrpSpPr>
            <p:cNvPr id="40966" name="Group 74"/>
            <p:cNvGrpSpPr>
              <a:grpSpLocks/>
            </p:cNvGrpSpPr>
            <p:nvPr/>
          </p:nvGrpSpPr>
          <p:grpSpPr bwMode="auto">
            <a:xfrm>
              <a:off x="1152" y="1536"/>
              <a:ext cx="1" cy="336"/>
              <a:chOff x="1152" y="1536"/>
              <a:chExt cx="1" cy="336"/>
            </a:xfrm>
          </p:grpSpPr>
          <p:sp>
            <p:nvSpPr>
              <p:cNvPr id="40974" name="Line 75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40975" name="AutoShape 76"/>
              <p:cNvCxnSpPr>
                <a:cxnSpLocks noChangeShapeType="1"/>
                <a:stCxn id="40974" idx="0"/>
                <a:endCxn id="40974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967" name="Oval 77"/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0968" name="Line 78"/>
            <p:cNvSpPr>
              <a:spLocks noChangeShapeType="1"/>
            </p:cNvSpPr>
            <p:nvPr/>
          </p:nvSpPr>
          <p:spPr bwMode="auto">
            <a:xfrm flipH="1">
              <a:off x="91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69" name="Line 79"/>
            <p:cNvSpPr>
              <a:spLocks noChangeShapeType="1"/>
            </p:cNvSpPr>
            <p:nvPr/>
          </p:nvSpPr>
          <p:spPr bwMode="auto">
            <a:xfrm flipH="1">
              <a:off x="91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0" name="Line 80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1" name="Text Box 81"/>
            <p:cNvSpPr txBox="1">
              <a:spLocks noChangeArrowheads="1"/>
            </p:cNvSpPr>
            <p:nvPr/>
          </p:nvSpPr>
          <p:spPr bwMode="auto">
            <a:xfrm>
              <a:off x="720" y="14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0972" name="Text Box 82"/>
            <p:cNvSpPr txBox="1">
              <a:spLocks noChangeArrowheads="1"/>
            </p:cNvSpPr>
            <p:nvPr/>
          </p:nvSpPr>
          <p:spPr bwMode="auto">
            <a:xfrm>
              <a:off x="710" y="167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0973" name="Text Box 83"/>
            <p:cNvSpPr txBox="1">
              <a:spLocks noChangeArrowheads="1"/>
            </p:cNvSpPr>
            <p:nvPr/>
          </p:nvSpPr>
          <p:spPr bwMode="auto">
            <a:xfrm>
              <a:off x="1718" y="157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AND gate?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5334000" y="1752600"/>
            <a:ext cx="2844800" cy="4876800"/>
            <a:chOff x="2832" y="1152"/>
            <a:chExt cx="1792" cy="3072"/>
          </a:xfrm>
        </p:grpSpPr>
        <p:grpSp>
          <p:nvGrpSpPr>
            <p:cNvPr id="42017" name="Group 4"/>
            <p:cNvGrpSpPr>
              <a:grpSpLocks/>
            </p:cNvGrpSpPr>
            <p:nvPr/>
          </p:nvGrpSpPr>
          <p:grpSpPr bwMode="auto">
            <a:xfrm>
              <a:off x="3504" y="4032"/>
              <a:ext cx="288" cy="192"/>
              <a:chOff x="1200" y="3984"/>
              <a:chExt cx="288" cy="192"/>
            </a:xfrm>
          </p:grpSpPr>
          <p:sp>
            <p:nvSpPr>
              <p:cNvPr id="42065" name="Line 5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6" name="Line 6"/>
              <p:cNvSpPr>
                <a:spLocks noChangeShapeType="1"/>
              </p:cNvSpPr>
              <p:nvPr/>
            </p:nvSpPr>
            <p:spPr bwMode="auto">
              <a:xfrm flipH="1">
                <a:off x="1200" y="39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7" name="Line 7"/>
              <p:cNvSpPr>
                <a:spLocks noChangeShapeType="1"/>
              </p:cNvSpPr>
              <p:nvPr/>
            </p:nvSpPr>
            <p:spPr bwMode="auto">
              <a:xfrm flipH="1">
                <a:off x="1248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8" name="Line 8"/>
              <p:cNvSpPr>
                <a:spLocks noChangeShapeType="1"/>
              </p:cNvSpPr>
              <p:nvPr/>
            </p:nvSpPr>
            <p:spPr bwMode="auto">
              <a:xfrm flipH="1">
                <a:off x="1344" y="39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2018" name="Group 9"/>
            <p:cNvGrpSpPr>
              <a:grpSpLocks/>
            </p:cNvGrpSpPr>
            <p:nvPr/>
          </p:nvGrpSpPr>
          <p:grpSpPr bwMode="auto">
            <a:xfrm>
              <a:off x="2832" y="1152"/>
              <a:ext cx="1792" cy="2880"/>
              <a:chOff x="2832" y="1152"/>
              <a:chExt cx="1792" cy="2880"/>
            </a:xfrm>
          </p:grpSpPr>
          <p:grpSp>
            <p:nvGrpSpPr>
              <p:cNvPr id="42019" name="Group 10"/>
              <p:cNvGrpSpPr>
                <a:grpSpLocks/>
              </p:cNvGrpSpPr>
              <p:nvPr/>
            </p:nvGrpSpPr>
            <p:grpSpPr bwMode="auto">
              <a:xfrm>
                <a:off x="3264" y="1536"/>
                <a:ext cx="384" cy="768"/>
                <a:chOff x="1056" y="1632"/>
                <a:chExt cx="384" cy="768"/>
              </a:xfrm>
            </p:grpSpPr>
            <p:sp>
              <p:nvSpPr>
                <p:cNvPr id="42058" name="Line 11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9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60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61" name="Line 14"/>
                <p:cNvSpPr>
                  <a:spLocks noChangeShapeType="1"/>
                </p:cNvSpPr>
                <p:nvPr/>
              </p:nvSpPr>
              <p:spPr bwMode="auto">
                <a:xfrm>
                  <a:off x="1296" y="21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6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440" y="163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63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6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056" y="201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20" name="Group 18"/>
              <p:cNvGrpSpPr>
                <a:grpSpLocks/>
              </p:cNvGrpSpPr>
              <p:nvPr/>
            </p:nvGrpSpPr>
            <p:grpSpPr bwMode="auto">
              <a:xfrm>
                <a:off x="3024" y="3072"/>
                <a:ext cx="480" cy="768"/>
                <a:chOff x="4368" y="2976"/>
                <a:chExt cx="480" cy="768"/>
              </a:xfrm>
            </p:grpSpPr>
            <p:sp>
              <p:nvSpPr>
                <p:cNvPr id="42050" name="Line 19"/>
                <p:cNvSpPr>
                  <a:spLocks noChangeShapeType="1"/>
                </p:cNvSpPr>
                <p:nvPr/>
              </p:nvSpPr>
              <p:spPr bwMode="auto">
                <a:xfrm>
                  <a:off x="4656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1" name="Line 20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2" name="Line 21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3" name="Line 22"/>
                <p:cNvSpPr>
                  <a:spLocks noChangeShapeType="1"/>
                </p:cNvSpPr>
                <p:nvPr/>
              </p:nvSpPr>
              <p:spPr bwMode="auto">
                <a:xfrm>
                  <a:off x="4704" y="350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48" y="297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5" name="Line 24"/>
                <p:cNvSpPr>
                  <a:spLocks noChangeShapeType="1"/>
                </p:cNvSpPr>
                <p:nvPr/>
              </p:nvSpPr>
              <p:spPr bwMode="auto">
                <a:xfrm>
                  <a:off x="4848" y="35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368" y="33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57" name="Oval 26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42021" name="Group 27"/>
              <p:cNvGrpSpPr>
                <a:grpSpLocks/>
              </p:cNvGrpSpPr>
              <p:nvPr/>
            </p:nvGrpSpPr>
            <p:grpSpPr bwMode="auto">
              <a:xfrm flipH="1">
                <a:off x="3792" y="3072"/>
                <a:ext cx="480" cy="768"/>
                <a:chOff x="4368" y="2976"/>
                <a:chExt cx="480" cy="768"/>
              </a:xfrm>
            </p:grpSpPr>
            <p:sp>
              <p:nvSpPr>
                <p:cNvPr id="42042" name="Line 28"/>
                <p:cNvSpPr>
                  <a:spLocks noChangeShapeType="1"/>
                </p:cNvSpPr>
                <p:nvPr/>
              </p:nvSpPr>
              <p:spPr bwMode="auto">
                <a:xfrm>
                  <a:off x="4656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3" name="Line 29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4" name="Line 30"/>
                <p:cNvSpPr>
                  <a:spLocks noChangeShapeType="1"/>
                </p:cNvSpPr>
                <p:nvPr/>
              </p:nvSpPr>
              <p:spPr bwMode="auto">
                <a:xfrm>
                  <a:off x="4704" y="321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5" name="Line 31"/>
                <p:cNvSpPr>
                  <a:spLocks noChangeShapeType="1"/>
                </p:cNvSpPr>
                <p:nvPr/>
              </p:nvSpPr>
              <p:spPr bwMode="auto">
                <a:xfrm>
                  <a:off x="4704" y="350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848" y="297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7" name="Line 33"/>
                <p:cNvSpPr>
                  <a:spLocks noChangeShapeType="1"/>
                </p:cNvSpPr>
                <p:nvPr/>
              </p:nvSpPr>
              <p:spPr bwMode="auto">
                <a:xfrm>
                  <a:off x="4848" y="35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368" y="33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9" name="Oval 35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42022" name="Line 36"/>
              <p:cNvSpPr>
                <a:spLocks noChangeShapeType="1"/>
              </p:cNvSpPr>
              <p:nvPr/>
            </p:nvSpPr>
            <p:spPr bwMode="auto">
              <a:xfrm>
                <a:off x="3504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3" name="Line 37"/>
              <p:cNvSpPr>
                <a:spLocks noChangeShapeType="1"/>
              </p:cNvSpPr>
              <p:nvPr/>
            </p:nvSpPr>
            <p:spPr bwMode="auto">
              <a:xfrm>
                <a:off x="3504" y="30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2024" name="Group 38"/>
              <p:cNvGrpSpPr>
                <a:grpSpLocks/>
              </p:cNvGrpSpPr>
              <p:nvPr/>
            </p:nvGrpSpPr>
            <p:grpSpPr bwMode="auto">
              <a:xfrm>
                <a:off x="3264" y="2304"/>
                <a:ext cx="384" cy="768"/>
                <a:chOff x="1056" y="1632"/>
                <a:chExt cx="384" cy="768"/>
              </a:xfrm>
            </p:grpSpPr>
            <p:sp>
              <p:nvSpPr>
                <p:cNvPr id="42035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6" name="Line 40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7" name="Line 41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8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21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440" y="163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0" name="Line 44"/>
                <p:cNvSpPr>
                  <a:spLocks noChangeShapeType="1"/>
                </p:cNvSpPr>
                <p:nvPr/>
              </p:nvSpPr>
              <p:spPr bwMode="auto">
                <a:xfrm>
                  <a:off x="1440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4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056" y="201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2025" name="Line 46"/>
              <p:cNvSpPr>
                <a:spLocks noChangeShapeType="1"/>
              </p:cNvSpPr>
              <p:nvPr/>
            </p:nvSpPr>
            <p:spPr bwMode="auto">
              <a:xfrm>
                <a:off x="3648" y="13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6" name="Oval 47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2027" name="Line 48"/>
              <p:cNvSpPr>
                <a:spLocks noChangeShapeType="1"/>
              </p:cNvSpPr>
              <p:nvPr/>
            </p:nvSpPr>
            <p:spPr bwMode="auto">
              <a:xfrm flipV="1">
                <a:off x="3696" y="297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8" name="Text Box 49"/>
              <p:cNvSpPr txBox="1">
                <a:spLocks noChangeArrowheads="1"/>
              </p:cNvSpPr>
              <p:nvPr/>
            </p:nvSpPr>
            <p:spPr bwMode="auto">
              <a:xfrm>
                <a:off x="4416" y="288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</a:t>
                </a:r>
              </a:p>
            </p:txBody>
          </p:sp>
          <p:sp>
            <p:nvSpPr>
              <p:cNvPr id="42029" name="Text Box 50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  <p:sp>
            <p:nvSpPr>
              <p:cNvPr id="42030" name="Text Box 51"/>
              <p:cNvSpPr txBox="1">
                <a:spLocks noChangeArrowheads="1"/>
              </p:cNvSpPr>
              <p:nvPr/>
            </p:nvSpPr>
            <p:spPr bwMode="auto">
              <a:xfrm>
                <a:off x="4272" y="33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  <p:sp>
            <p:nvSpPr>
              <p:cNvPr id="42031" name="Text Box 52"/>
              <p:cNvSpPr txBox="1">
                <a:spLocks noChangeArrowheads="1"/>
              </p:cNvSpPr>
              <p:nvPr/>
            </p:nvSpPr>
            <p:spPr bwMode="auto">
              <a:xfrm>
                <a:off x="3072" y="177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  <p:sp>
            <p:nvSpPr>
              <p:cNvPr id="42032" name="Text Box 53"/>
              <p:cNvSpPr txBox="1">
                <a:spLocks noChangeArrowheads="1"/>
              </p:cNvSpPr>
              <p:nvPr/>
            </p:nvSpPr>
            <p:spPr bwMode="auto">
              <a:xfrm>
                <a:off x="3072" y="2544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  <p:sp>
            <p:nvSpPr>
              <p:cNvPr id="42033" name="Text Box 54"/>
              <p:cNvSpPr txBox="1">
                <a:spLocks noChangeArrowheads="1"/>
              </p:cNvSpPr>
              <p:nvPr/>
            </p:nvSpPr>
            <p:spPr bwMode="auto">
              <a:xfrm>
                <a:off x="3494" y="115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Vdd</a:t>
                </a:r>
              </a:p>
            </p:txBody>
          </p:sp>
          <p:sp>
            <p:nvSpPr>
              <p:cNvPr id="42034" name="Line 55"/>
              <p:cNvSpPr>
                <a:spLocks noChangeShapeType="1"/>
              </p:cNvSpPr>
              <p:nvPr/>
            </p:nvSpPr>
            <p:spPr bwMode="auto">
              <a:xfrm>
                <a:off x="3648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1988" name="Group 56"/>
          <p:cNvGrpSpPr>
            <a:grpSpLocks/>
          </p:cNvGrpSpPr>
          <p:nvPr/>
        </p:nvGrpSpPr>
        <p:grpSpPr bwMode="auto">
          <a:xfrm>
            <a:off x="609600" y="2362200"/>
            <a:ext cx="1778000" cy="703263"/>
            <a:chOff x="768" y="1536"/>
            <a:chExt cx="1120" cy="443"/>
          </a:xfrm>
        </p:grpSpPr>
        <p:grpSp>
          <p:nvGrpSpPr>
            <p:cNvPr id="42008" name="Group 57"/>
            <p:cNvGrpSpPr>
              <a:grpSpLocks/>
            </p:cNvGrpSpPr>
            <p:nvPr/>
          </p:nvGrpSpPr>
          <p:grpSpPr bwMode="auto">
            <a:xfrm>
              <a:off x="1210" y="1632"/>
              <a:ext cx="1" cy="336"/>
              <a:chOff x="1152" y="1536"/>
              <a:chExt cx="1" cy="336"/>
            </a:xfrm>
          </p:grpSpPr>
          <p:sp>
            <p:nvSpPr>
              <p:cNvPr id="42015" name="Line 58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42016" name="AutoShape 59"/>
              <p:cNvCxnSpPr>
                <a:cxnSpLocks noChangeShapeType="1"/>
                <a:stCxn id="42015" idx="0"/>
                <a:endCxn id="42015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009" name="Line 60"/>
            <p:cNvSpPr>
              <a:spLocks noChangeShapeType="1"/>
            </p:cNvSpPr>
            <p:nvPr/>
          </p:nvSpPr>
          <p:spPr bwMode="auto">
            <a:xfrm flipH="1">
              <a:off x="970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0" name="Line 61"/>
            <p:cNvSpPr>
              <a:spLocks noChangeShapeType="1"/>
            </p:cNvSpPr>
            <p:nvPr/>
          </p:nvSpPr>
          <p:spPr bwMode="auto">
            <a:xfrm flipH="1">
              <a:off x="97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1" name="Line 62"/>
            <p:cNvSpPr>
              <a:spLocks noChangeShapeType="1"/>
            </p:cNvSpPr>
            <p:nvPr/>
          </p:nvSpPr>
          <p:spPr bwMode="auto">
            <a:xfrm>
              <a:off x="1536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2" name="Text Box 63"/>
            <p:cNvSpPr txBox="1">
              <a:spLocks noChangeArrowheads="1"/>
            </p:cNvSpPr>
            <p:nvPr/>
          </p:nvSpPr>
          <p:spPr bwMode="auto">
            <a:xfrm>
              <a:off x="778" y="153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2013" name="Text Box 64"/>
            <p:cNvSpPr txBox="1">
              <a:spLocks noChangeArrowheads="1"/>
            </p:cNvSpPr>
            <p:nvPr/>
          </p:nvSpPr>
          <p:spPr bwMode="auto">
            <a:xfrm>
              <a:off x="768" y="176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2014" name="Text Box 65"/>
            <p:cNvSpPr txBox="1">
              <a:spLocks noChangeArrowheads="1"/>
            </p:cNvSpPr>
            <p:nvPr/>
          </p:nvSpPr>
          <p:spPr bwMode="auto">
            <a:xfrm>
              <a:off x="1680" y="168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grpSp>
        <p:nvGrpSpPr>
          <p:cNvPr id="41989" name="Group 66"/>
          <p:cNvGrpSpPr>
            <a:grpSpLocks/>
          </p:cNvGrpSpPr>
          <p:nvPr/>
        </p:nvGrpSpPr>
        <p:grpSpPr bwMode="auto">
          <a:xfrm>
            <a:off x="533400" y="3581400"/>
            <a:ext cx="2362200" cy="2362200"/>
            <a:chOff x="384" y="2448"/>
            <a:chExt cx="1488" cy="1488"/>
          </a:xfrm>
        </p:grpSpPr>
        <p:sp>
          <p:nvSpPr>
            <p:cNvPr id="41991" name="Line 67"/>
            <p:cNvSpPr>
              <a:spLocks noChangeShapeType="1"/>
            </p:cNvSpPr>
            <p:nvPr/>
          </p:nvSpPr>
          <p:spPr bwMode="auto">
            <a:xfrm>
              <a:off x="384" y="278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2" name="Line 68"/>
            <p:cNvSpPr>
              <a:spLocks noChangeShapeType="1"/>
            </p:cNvSpPr>
            <p:nvPr/>
          </p:nvSpPr>
          <p:spPr bwMode="auto">
            <a:xfrm>
              <a:off x="1392" y="244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Text Box 69"/>
            <p:cNvSpPr txBox="1">
              <a:spLocks noChangeArrowheads="1"/>
            </p:cNvSpPr>
            <p:nvPr/>
          </p:nvSpPr>
          <p:spPr bwMode="auto">
            <a:xfrm>
              <a:off x="51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1994" name="Text Box 70"/>
            <p:cNvSpPr txBox="1">
              <a:spLocks noChangeArrowheads="1"/>
            </p:cNvSpPr>
            <p:nvPr/>
          </p:nvSpPr>
          <p:spPr bwMode="auto">
            <a:xfrm>
              <a:off x="950" y="248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1995" name="Text Box 71"/>
            <p:cNvSpPr txBox="1">
              <a:spLocks noChangeArrowheads="1"/>
            </p:cNvSpPr>
            <p:nvPr/>
          </p:nvSpPr>
          <p:spPr bwMode="auto">
            <a:xfrm>
              <a:off x="1478" y="248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41996" name="Text Box 72"/>
            <p:cNvSpPr txBox="1">
              <a:spLocks noChangeArrowheads="1"/>
            </p:cNvSpPr>
            <p:nvPr/>
          </p:nvSpPr>
          <p:spPr bwMode="auto">
            <a:xfrm>
              <a:off x="47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1997" name="Text Box 73"/>
            <p:cNvSpPr txBox="1">
              <a:spLocks noChangeArrowheads="1"/>
            </p:cNvSpPr>
            <p:nvPr/>
          </p:nvSpPr>
          <p:spPr bwMode="auto">
            <a:xfrm>
              <a:off x="950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1998" name="Text Box 74"/>
            <p:cNvSpPr txBox="1">
              <a:spLocks noChangeArrowheads="1"/>
            </p:cNvSpPr>
            <p:nvPr/>
          </p:nvSpPr>
          <p:spPr bwMode="auto">
            <a:xfrm>
              <a:off x="1478" y="287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1999" name="Text Box 75"/>
            <p:cNvSpPr txBox="1">
              <a:spLocks noChangeArrowheads="1"/>
            </p:cNvSpPr>
            <p:nvPr/>
          </p:nvSpPr>
          <p:spPr bwMode="auto">
            <a:xfrm>
              <a:off x="48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2000" name="Text Box 76"/>
            <p:cNvSpPr txBox="1">
              <a:spLocks noChangeArrowheads="1"/>
            </p:cNvSpPr>
            <p:nvPr/>
          </p:nvSpPr>
          <p:spPr bwMode="auto">
            <a:xfrm>
              <a:off x="960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2001" name="Text Box 77"/>
            <p:cNvSpPr txBox="1">
              <a:spLocks noChangeArrowheads="1"/>
            </p:cNvSpPr>
            <p:nvPr/>
          </p:nvSpPr>
          <p:spPr bwMode="auto">
            <a:xfrm>
              <a:off x="1488" y="31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2002" name="Text Box 78"/>
            <p:cNvSpPr txBox="1">
              <a:spLocks noChangeArrowheads="1"/>
            </p:cNvSpPr>
            <p:nvPr/>
          </p:nvSpPr>
          <p:spPr bwMode="auto">
            <a:xfrm>
              <a:off x="48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2003" name="Text Box 79"/>
            <p:cNvSpPr txBox="1">
              <a:spLocks noChangeArrowheads="1"/>
            </p:cNvSpPr>
            <p:nvPr/>
          </p:nvSpPr>
          <p:spPr bwMode="auto">
            <a:xfrm>
              <a:off x="96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2004" name="Text Box 80"/>
            <p:cNvSpPr txBox="1">
              <a:spLocks noChangeArrowheads="1"/>
            </p:cNvSpPr>
            <p:nvPr/>
          </p:nvSpPr>
          <p:spPr bwMode="auto">
            <a:xfrm>
              <a:off x="1488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2005" name="Text Box 81"/>
            <p:cNvSpPr txBox="1">
              <a:spLocks noChangeArrowheads="1"/>
            </p:cNvSpPr>
            <p:nvPr/>
          </p:nvSpPr>
          <p:spPr bwMode="auto">
            <a:xfrm>
              <a:off x="48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2006" name="Text Box 82"/>
            <p:cNvSpPr txBox="1">
              <a:spLocks noChangeArrowheads="1"/>
            </p:cNvSpPr>
            <p:nvPr/>
          </p:nvSpPr>
          <p:spPr bwMode="auto">
            <a:xfrm>
              <a:off x="960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42007" name="Text Box 83"/>
            <p:cNvSpPr txBox="1">
              <a:spLocks noChangeArrowheads="1"/>
            </p:cNvSpPr>
            <p:nvPr/>
          </p:nvSpPr>
          <p:spPr bwMode="auto">
            <a:xfrm>
              <a:off x="1488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41990" name="Text Box 84"/>
          <p:cNvSpPr txBox="1">
            <a:spLocks noChangeArrowheads="1"/>
          </p:cNvSpPr>
          <p:nvPr/>
        </p:nvSpPr>
        <p:spPr bwMode="auto">
          <a:xfrm>
            <a:off x="2971800" y="4419600"/>
            <a:ext cx="236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chemeClr val="hlink"/>
                </a:solidFill>
              </a:rPr>
              <a:t>What’s wrong?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road to small full-adder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 on electronics</a:t>
            </a:r>
          </a:p>
          <a:p>
            <a:pPr lvl="1" eaLnBrk="1" hangingPunct="1"/>
            <a:r>
              <a:rPr lang="en-US" altLang="zh-TW" smtClean="0"/>
              <a:t>MOS as switching logic</a:t>
            </a:r>
          </a:p>
          <a:p>
            <a:pPr lvl="1" eaLnBrk="1" hangingPunct="1"/>
            <a:r>
              <a:rPr lang="en-US" altLang="zh-TW" smtClean="0"/>
              <a:t>pass characteristic of MOSFET</a:t>
            </a:r>
          </a:p>
          <a:p>
            <a:pPr lvl="1" eaLnBrk="1" hangingPunct="1"/>
            <a:r>
              <a:rPr lang="en-US" altLang="zh-TW" smtClean="0"/>
              <a:t>CMOS circuit</a:t>
            </a:r>
          </a:p>
          <a:p>
            <a:pPr eaLnBrk="1" hangingPunct="1"/>
            <a:r>
              <a:rPr lang="en-US" altLang="zh-TW" smtClean="0"/>
              <a:t>transmission gate</a:t>
            </a:r>
          </a:p>
          <a:p>
            <a:pPr eaLnBrk="1" hangingPunct="1"/>
            <a:r>
              <a:rPr lang="en-US" altLang="zh-TW" smtClean="0"/>
              <a:t>your exercise: design the full adder with transmission gate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Schematic of AND gate from UMC cell-library spec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why additional transistors?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971800" y="3733800"/>
            <a:ext cx="2692400" cy="703263"/>
            <a:chOff x="768" y="1728"/>
            <a:chExt cx="1696" cy="443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1210" y="1824"/>
              <a:ext cx="1" cy="336"/>
              <a:chOff x="1152" y="1536"/>
              <a:chExt cx="1" cy="336"/>
            </a:xfrm>
          </p:grpSpPr>
          <p:sp>
            <p:nvSpPr>
              <p:cNvPr id="43024" name="Line 6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43025" name="AutoShape 7"/>
              <p:cNvCxnSpPr>
                <a:cxnSpLocks noChangeShapeType="1"/>
                <a:stCxn id="43024" idx="0"/>
                <a:endCxn id="43024" idx="1"/>
              </p:cNvCxnSpPr>
              <p:nvPr/>
            </p:nvCxnSpPr>
            <p:spPr bwMode="auto">
              <a:xfrm rot="5400000" flipV="1">
                <a:off x="985" y="1703"/>
                <a:ext cx="336" cy="1"/>
              </a:xfrm>
              <a:prstGeom prst="curvedConnector5">
                <a:avLst>
                  <a:gd name="adj1" fmla="val -2384"/>
                  <a:gd name="adj2" fmla="val 30300000"/>
                  <a:gd name="adj3" fmla="val 991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14" name="Oval 8"/>
            <p:cNvSpPr>
              <a:spLocks noChangeArrowheads="1"/>
            </p:cNvSpPr>
            <p:nvPr/>
          </p:nvSpPr>
          <p:spPr bwMode="auto">
            <a:xfrm>
              <a:off x="1536" y="19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15" name="Line 9"/>
            <p:cNvSpPr>
              <a:spLocks noChangeShapeType="1"/>
            </p:cNvSpPr>
            <p:nvPr/>
          </p:nvSpPr>
          <p:spPr bwMode="auto">
            <a:xfrm flipH="1">
              <a:off x="97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Line 10"/>
            <p:cNvSpPr>
              <a:spLocks noChangeShapeType="1"/>
            </p:cNvSpPr>
            <p:nvPr/>
          </p:nvSpPr>
          <p:spPr bwMode="auto">
            <a:xfrm flipH="1">
              <a:off x="970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Line 11"/>
            <p:cNvSpPr>
              <a:spLocks noChangeShapeType="1"/>
            </p:cNvSpPr>
            <p:nvPr/>
          </p:nvSpPr>
          <p:spPr bwMode="auto">
            <a:xfrm>
              <a:off x="1632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Text Box 12"/>
            <p:cNvSpPr txBox="1">
              <a:spLocks noChangeArrowheads="1"/>
            </p:cNvSpPr>
            <p:nvPr/>
          </p:nvSpPr>
          <p:spPr bwMode="auto">
            <a:xfrm>
              <a:off x="778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3019" name="Text Box 13"/>
            <p:cNvSpPr txBox="1">
              <a:spLocks noChangeArrowheads="1"/>
            </p:cNvSpPr>
            <p:nvPr/>
          </p:nvSpPr>
          <p:spPr bwMode="auto">
            <a:xfrm>
              <a:off x="768" y="195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3020" name="Text Box 14"/>
            <p:cNvSpPr txBox="1">
              <a:spLocks noChangeArrowheads="1"/>
            </p:cNvSpPr>
            <p:nvPr/>
          </p:nvSpPr>
          <p:spPr bwMode="auto">
            <a:xfrm>
              <a:off x="2256" y="187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43021" name="AutoShape 15"/>
            <p:cNvSpPr>
              <a:spLocks noChangeArrowheads="1"/>
            </p:cNvSpPr>
            <p:nvPr/>
          </p:nvSpPr>
          <p:spPr bwMode="auto">
            <a:xfrm rot="5400000">
              <a:off x="1800" y="1848"/>
              <a:ext cx="192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2" name="Oval 16"/>
            <p:cNvSpPr>
              <a:spLocks noChangeArrowheads="1"/>
            </p:cNvSpPr>
            <p:nvPr/>
          </p:nvSpPr>
          <p:spPr bwMode="auto">
            <a:xfrm>
              <a:off x="2016" y="19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3" name="Line 17"/>
            <p:cNvSpPr>
              <a:spLocks noChangeShapeType="1"/>
            </p:cNvSpPr>
            <p:nvPr/>
          </p:nvSpPr>
          <p:spPr bwMode="auto">
            <a:xfrm>
              <a:off x="2112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Transmission gate technology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zh-TW" smtClean="0"/>
              <a:t>design a multiplexor with transistors as few as possible</a:t>
            </a:r>
          </a:p>
        </p:txBody>
      </p:sp>
      <p:grpSp>
        <p:nvGrpSpPr>
          <p:cNvPr id="45060" name="Group 13"/>
          <p:cNvGrpSpPr>
            <a:grpSpLocks/>
          </p:cNvGrpSpPr>
          <p:nvPr/>
        </p:nvGrpSpPr>
        <p:grpSpPr bwMode="auto">
          <a:xfrm>
            <a:off x="2895600" y="3657600"/>
            <a:ext cx="1930400" cy="1784350"/>
            <a:chOff x="1008" y="2544"/>
            <a:chExt cx="1216" cy="1124"/>
          </a:xfrm>
        </p:grpSpPr>
        <p:sp>
          <p:nvSpPr>
            <p:cNvPr id="45061" name="AutoShape 4"/>
            <p:cNvSpPr>
              <a:spLocks noChangeArrowheads="1"/>
            </p:cNvSpPr>
            <p:nvPr/>
          </p:nvSpPr>
          <p:spPr bwMode="auto">
            <a:xfrm rot="-5400000">
              <a:off x="1200" y="2832"/>
              <a:ext cx="816" cy="240"/>
            </a:xfrm>
            <a:custGeom>
              <a:avLst/>
              <a:gdLst>
                <a:gd name="T0" fmla="*/ 714 w 21600"/>
                <a:gd name="T1" fmla="*/ 120 h 21600"/>
                <a:gd name="T2" fmla="*/ 408 w 21600"/>
                <a:gd name="T3" fmla="*/ 240 h 21600"/>
                <a:gd name="T4" fmla="*/ 102 w 21600"/>
                <a:gd name="T5" fmla="*/ 120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MUX</a:t>
              </a:r>
            </a:p>
          </p:txBody>
        </p:sp>
        <p:sp>
          <p:nvSpPr>
            <p:cNvPr id="45062" name="Line 5"/>
            <p:cNvSpPr>
              <a:spLocks noChangeShapeType="1"/>
            </p:cNvSpPr>
            <p:nvPr/>
          </p:nvSpPr>
          <p:spPr bwMode="auto">
            <a:xfrm>
              <a:off x="124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Text Box 6"/>
            <p:cNvSpPr txBox="1">
              <a:spLocks noChangeArrowheads="1"/>
            </p:cNvSpPr>
            <p:nvPr/>
          </p:nvSpPr>
          <p:spPr bwMode="auto">
            <a:xfrm>
              <a:off x="1008" y="26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5064" name="Line 7"/>
            <p:cNvSpPr>
              <a:spLocks noChangeShapeType="1"/>
            </p:cNvSpPr>
            <p:nvPr/>
          </p:nvSpPr>
          <p:spPr bwMode="auto">
            <a:xfrm>
              <a:off x="124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5" name="Text Box 8"/>
            <p:cNvSpPr txBox="1">
              <a:spLocks noChangeArrowheads="1"/>
            </p:cNvSpPr>
            <p:nvPr/>
          </p:nvSpPr>
          <p:spPr bwMode="auto">
            <a:xfrm>
              <a:off x="1008" y="29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>
              <a:off x="1728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7" name="Text Box 10"/>
            <p:cNvSpPr txBox="1">
              <a:spLocks noChangeArrowheads="1"/>
            </p:cNvSpPr>
            <p:nvPr/>
          </p:nvSpPr>
          <p:spPr bwMode="auto">
            <a:xfrm>
              <a:off x="2016" y="283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 flipV="1">
              <a:off x="163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9" name="Text Box 12"/>
            <p:cNvSpPr txBox="1">
              <a:spLocks noChangeArrowheads="1"/>
            </p:cNvSpPr>
            <p:nvPr/>
          </p:nvSpPr>
          <p:spPr bwMode="auto">
            <a:xfrm>
              <a:off x="1536" y="345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Transmission Gate</a:t>
            </a:r>
          </a:p>
        </p:txBody>
      </p:sp>
      <p:sp>
        <p:nvSpPr>
          <p:cNvPr id="46083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Y=X if S=1</a:t>
            </a:r>
          </a:p>
        </p:txBody>
      </p:sp>
      <p:grpSp>
        <p:nvGrpSpPr>
          <p:cNvPr id="46084" name="Group 37"/>
          <p:cNvGrpSpPr>
            <a:grpSpLocks/>
          </p:cNvGrpSpPr>
          <p:nvPr/>
        </p:nvGrpSpPr>
        <p:grpSpPr bwMode="auto">
          <a:xfrm>
            <a:off x="2819400" y="2971800"/>
            <a:ext cx="3076575" cy="2438400"/>
            <a:chOff x="1152" y="1680"/>
            <a:chExt cx="1938" cy="1536"/>
          </a:xfrm>
        </p:grpSpPr>
        <p:grpSp>
          <p:nvGrpSpPr>
            <p:cNvPr id="46085" name="Group 11"/>
            <p:cNvGrpSpPr>
              <a:grpSpLocks/>
            </p:cNvGrpSpPr>
            <p:nvPr/>
          </p:nvGrpSpPr>
          <p:grpSpPr bwMode="auto">
            <a:xfrm rot="-5400000">
              <a:off x="2016" y="2448"/>
              <a:ext cx="384" cy="768"/>
              <a:chOff x="1056" y="1632"/>
              <a:chExt cx="384" cy="768"/>
            </a:xfrm>
          </p:grpSpPr>
          <p:sp>
            <p:nvSpPr>
              <p:cNvPr id="46103" name="Line 12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4" name="Line 13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5" name="Line 14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6" name="Line 1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7" name="Line 16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8" name="Line 17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9" name="Line 18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86" name="Group 19"/>
            <p:cNvGrpSpPr>
              <a:grpSpLocks/>
            </p:cNvGrpSpPr>
            <p:nvPr/>
          </p:nvGrpSpPr>
          <p:grpSpPr bwMode="auto">
            <a:xfrm rot="5400000">
              <a:off x="1968" y="1776"/>
              <a:ext cx="480" cy="768"/>
              <a:chOff x="4368" y="2976"/>
              <a:chExt cx="480" cy="768"/>
            </a:xfrm>
          </p:grpSpPr>
          <p:sp>
            <p:nvSpPr>
              <p:cNvPr id="46095" name="Line 20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6" name="Line 21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7" name="Line 22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8" name="Line 23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9" name="Line 24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0" name="Line 25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1" name="Line 26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2" name="Oval 27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6087" name="Line 28"/>
            <p:cNvSpPr>
              <a:spLocks noChangeShapeType="1"/>
            </p:cNvSpPr>
            <p:nvPr/>
          </p:nvSpPr>
          <p:spPr bwMode="auto">
            <a:xfrm>
              <a:off x="1824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88" name="Line 29"/>
            <p:cNvSpPr>
              <a:spLocks noChangeShapeType="1"/>
            </p:cNvSpPr>
            <p:nvPr/>
          </p:nvSpPr>
          <p:spPr bwMode="auto">
            <a:xfrm>
              <a:off x="259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89" name="Line 30"/>
            <p:cNvSpPr>
              <a:spLocks noChangeShapeType="1"/>
            </p:cNvSpPr>
            <p:nvPr/>
          </p:nvSpPr>
          <p:spPr bwMode="auto">
            <a:xfrm flipH="1">
              <a:off x="1392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0" name="Line 31"/>
            <p:cNvSpPr>
              <a:spLocks noChangeShapeType="1"/>
            </p:cNvSpPr>
            <p:nvPr/>
          </p:nvSpPr>
          <p:spPr bwMode="auto">
            <a:xfrm>
              <a:off x="2592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46091" name="Object 33"/>
            <p:cNvGraphicFramePr>
              <a:graphicFrameLocks noChangeAspect="1"/>
            </p:cNvGraphicFramePr>
            <p:nvPr/>
          </p:nvGraphicFramePr>
          <p:xfrm>
            <a:off x="2160" y="302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4" name="方程式" r:id="rId3" imgW="139579" imgH="177646" progId="Equation.3">
                    <p:embed/>
                  </p:oleObj>
                </mc:Choice>
                <mc:Fallback>
                  <p:oleObj name="方程式" r:id="rId3" imgW="139579" imgH="17764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2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34"/>
            <p:cNvGraphicFramePr>
              <a:graphicFrameLocks noChangeAspect="1"/>
            </p:cNvGraphicFramePr>
            <p:nvPr/>
          </p:nvGraphicFramePr>
          <p:xfrm>
            <a:off x="2160" y="1680"/>
            <a:ext cx="15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5" name="方程式" r:id="rId5" imgW="139579" imgH="215713" progId="Equation.3">
                    <p:embed/>
                  </p:oleObj>
                </mc:Choice>
                <mc:Fallback>
                  <p:oleObj name="方程式" r:id="rId5" imgW="139579" imgH="21571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80"/>
                          <a:ext cx="15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35"/>
            <p:cNvGraphicFramePr>
              <a:graphicFrameLocks noChangeAspect="1"/>
            </p:cNvGraphicFramePr>
            <p:nvPr/>
          </p:nvGraphicFramePr>
          <p:xfrm>
            <a:off x="1152" y="2400"/>
            <a:ext cx="33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6" name="方程式" r:id="rId7" imgW="177492" imgH="164814" progId="Equation.3">
                    <p:embed/>
                  </p:oleObj>
                </mc:Choice>
                <mc:Fallback>
                  <p:oleObj name="方程式" r:id="rId7" imgW="177492" imgH="164814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0"/>
                          <a:ext cx="33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Object 36"/>
            <p:cNvGraphicFramePr>
              <a:graphicFrameLocks noChangeAspect="1"/>
            </p:cNvGraphicFramePr>
            <p:nvPr/>
          </p:nvGraphicFramePr>
          <p:xfrm>
            <a:off x="2928" y="2400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7" name="方程式" r:id="rId9" imgW="139579" imgH="164957" progId="Equation.3">
                    <p:embed/>
                  </p:oleObj>
                </mc:Choice>
                <mc:Fallback>
                  <p:oleObj name="方程式" r:id="rId9" imgW="139579" imgH="16495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00"/>
                          <a:ext cx="16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2-to-1 MUX with transmission gate</a:t>
            </a: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914400" y="3429000"/>
            <a:ext cx="1930400" cy="1784350"/>
            <a:chOff x="1008" y="2544"/>
            <a:chExt cx="1216" cy="1124"/>
          </a:xfrm>
        </p:grpSpPr>
        <p:sp>
          <p:nvSpPr>
            <p:cNvPr id="47159" name="AutoShape 5"/>
            <p:cNvSpPr>
              <a:spLocks noChangeArrowheads="1"/>
            </p:cNvSpPr>
            <p:nvPr/>
          </p:nvSpPr>
          <p:spPr bwMode="auto">
            <a:xfrm rot="-5400000">
              <a:off x="1200" y="2832"/>
              <a:ext cx="816" cy="240"/>
            </a:xfrm>
            <a:custGeom>
              <a:avLst/>
              <a:gdLst>
                <a:gd name="T0" fmla="*/ 714 w 21600"/>
                <a:gd name="T1" fmla="*/ 120 h 21600"/>
                <a:gd name="T2" fmla="*/ 408 w 21600"/>
                <a:gd name="T3" fmla="*/ 240 h 21600"/>
                <a:gd name="T4" fmla="*/ 102 w 21600"/>
                <a:gd name="T5" fmla="*/ 120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MUX</a:t>
              </a:r>
            </a:p>
          </p:txBody>
        </p:sp>
        <p:sp>
          <p:nvSpPr>
            <p:cNvPr id="47160" name="Line 6"/>
            <p:cNvSpPr>
              <a:spLocks noChangeShapeType="1"/>
            </p:cNvSpPr>
            <p:nvPr/>
          </p:nvSpPr>
          <p:spPr bwMode="auto">
            <a:xfrm>
              <a:off x="124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1" name="Text Box 7"/>
            <p:cNvSpPr txBox="1">
              <a:spLocks noChangeArrowheads="1"/>
            </p:cNvSpPr>
            <p:nvPr/>
          </p:nvSpPr>
          <p:spPr bwMode="auto">
            <a:xfrm>
              <a:off x="1008" y="26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7162" name="Line 8"/>
            <p:cNvSpPr>
              <a:spLocks noChangeShapeType="1"/>
            </p:cNvSpPr>
            <p:nvPr/>
          </p:nvSpPr>
          <p:spPr bwMode="auto">
            <a:xfrm>
              <a:off x="124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3" name="Text Box 9"/>
            <p:cNvSpPr txBox="1">
              <a:spLocks noChangeArrowheads="1"/>
            </p:cNvSpPr>
            <p:nvPr/>
          </p:nvSpPr>
          <p:spPr bwMode="auto">
            <a:xfrm>
              <a:off x="1008" y="29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7164" name="Line 10"/>
            <p:cNvSpPr>
              <a:spLocks noChangeShapeType="1"/>
            </p:cNvSpPr>
            <p:nvPr/>
          </p:nvSpPr>
          <p:spPr bwMode="auto">
            <a:xfrm>
              <a:off x="1728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5" name="Text Box 11"/>
            <p:cNvSpPr txBox="1">
              <a:spLocks noChangeArrowheads="1"/>
            </p:cNvSpPr>
            <p:nvPr/>
          </p:nvSpPr>
          <p:spPr bwMode="auto">
            <a:xfrm>
              <a:off x="2016" y="283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47166" name="Line 12"/>
            <p:cNvSpPr>
              <a:spLocks noChangeShapeType="1"/>
            </p:cNvSpPr>
            <p:nvPr/>
          </p:nvSpPr>
          <p:spPr bwMode="auto">
            <a:xfrm flipV="1">
              <a:off x="163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7" name="Text Box 13"/>
            <p:cNvSpPr txBox="1">
              <a:spLocks noChangeArrowheads="1"/>
            </p:cNvSpPr>
            <p:nvPr/>
          </p:nvSpPr>
          <p:spPr bwMode="auto">
            <a:xfrm>
              <a:off x="1536" y="345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47108" name="Group 65"/>
          <p:cNvGrpSpPr>
            <a:grpSpLocks/>
          </p:cNvGrpSpPr>
          <p:nvPr/>
        </p:nvGrpSpPr>
        <p:grpSpPr bwMode="auto">
          <a:xfrm>
            <a:off x="4114800" y="1905000"/>
            <a:ext cx="3533775" cy="4637088"/>
            <a:chOff x="2496" y="1200"/>
            <a:chExt cx="2226" cy="2921"/>
          </a:xfrm>
        </p:grpSpPr>
        <p:grpSp>
          <p:nvGrpSpPr>
            <p:cNvPr id="47109" name="Group 15"/>
            <p:cNvGrpSpPr>
              <a:grpSpLocks/>
            </p:cNvGrpSpPr>
            <p:nvPr/>
          </p:nvGrpSpPr>
          <p:grpSpPr bwMode="auto">
            <a:xfrm rot="-5400000">
              <a:off x="3360" y="1968"/>
              <a:ext cx="384" cy="768"/>
              <a:chOff x="1056" y="1632"/>
              <a:chExt cx="384" cy="768"/>
            </a:xfrm>
          </p:grpSpPr>
          <p:sp>
            <p:nvSpPr>
              <p:cNvPr id="47152" name="Line 16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3" name="Line 17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4" name="Line 18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5" name="Line 19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6" name="Line 20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7" name="Line 21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8" name="Line 22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10" name="Group 23"/>
            <p:cNvGrpSpPr>
              <a:grpSpLocks/>
            </p:cNvGrpSpPr>
            <p:nvPr/>
          </p:nvGrpSpPr>
          <p:grpSpPr bwMode="auto">
            <a:xfrm rot="5400000">
              <a:off x="3312" y="1296"/>
              <a:ext cx="480" cy="768"/>
              <a:chOff x="4368" y="2976"/>
              <a:chExt cx="480" cy="768"/>
            </a:xfrm>
          </p:grpSpPr>
          <p:sp>
            <p:nvSpPr>
              <p:cNvPr id="47144" name="Line 24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5" name="Line 25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6" name="Line 26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7" name="Line 27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8" name="Line 28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9" name="Line 29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0" name="Line 30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1" name="Oval 31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7111" name="Line 32"/>
            <p:cNvSpPr>
              <a:spLocks noChangeShapeType="1"/>
            </p:cNvSpPr>
            <p:nvPr/>
          </p:nvSpPr>
          <p:spPr bwMode="auto">
            <a:xfrm>
              <a:off x="316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2" name="Line 33"/>
            <p:cNvSpPr>
              <a:spLocks noChangeShapeType="1"/>
            </p:cNvSpPr>
            <p:nvPr/>
          </p:nvSpPr>
          <p:spPr bwMode="auto">
            <a:xfrm>
              <a:off x="393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3" name="Line 34"/>
            <p:cNvSpPr>
              <a:spLocks noChangeShapeType="1"/>
            </p:cNvSpPr>
            <p:nvPr/>
          </p:nvSpPr>
          <p:spPr bwMode="auto">
            <a:xfrm flipH="1">
              <a:off x="273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Line 35"/>
            <p:cNvSpPr>
              <a:spLocks noChangeShapeType="1"/>
            </p:cNvSpPr>
            <p:nvPr/>
          </p:nvSpPr>
          <p:spPr bwMode="auto">
            <a:xfrm>
              <a:off x="393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47115" name="Object 36"/>
            <p:cNvGraphicFramePr>
              <a:graphicFrameLocks noChangeAspect="1"/>
            </p:cNvGraphicFramePr>
            <p:nvPr/>
          </p:nvGraphicFramePr>
          <p:xfrm>
            <a:off x="3504" y="254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4" name="方程式" r:id="rId3" imgW="139579" imgH="177646" progId="Equation.3">
                    <p:embed/>
                  </p:oleObj>
                </mc:Choice>
                <mc:Fallback>
                  <p:oleObj name="方程式" r:id="rId3" imgW="139579" imgH="17764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4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37"/>
            <p:cNvGraphicFramePr>
              <a:graphicFrameLocks noChangeAspect="1"/>
            </p:cNvGraphicFramePr>
            <p:nvPr/>
          </p:nvGraphicFramePr>
          <p:xfrm>
            <a:off x="3504" y="1200"/>
            <a:ext cx="15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5" name="方程式" r:id="rId5" imgW="139579" imgH="215713" progId="Equation.3">
                    <p:embed/>
                  </p:oleObj>
                </mc:Choice>
                <mc:Fallback>
                  <p:oleObj name="方程式" r:id="rId5" imgW="139579" imgH="215713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00"/>
                          <a:ext cx="15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38"/>
            <p:cNvGraphicFramePr>
              <a:graphicFrameLocks noChangeAspect="1"/>
            </p:cNvGraphicFramePr>
            <p:nvPr/>
          </p:nvGraphicFramePr>
          <p:xfrm>
            <a:off x="2544" y="1920"/>
            <a:ext cx="28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6" name="方程式" r:id="rId7" imgW="152268" imgH="164957" progId="Equation.3">
                    <p:embed/>
                  </p:oleObj>
                </mc:Choice>
                <mc:Fallback>
                  <p:oleObj name="方程式" r:id="rId7" imgW="152268" imgH="16495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28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39"/>
            <p:cNvGraphicFramePr>
              <a:graphicFrameLocks noChangeAspect="1"/>
            </p:cNvGraphicFramePr>
            <p:nvPr/>
          </p:nvGraphicFramePr>
          <p:xfrm>
            <a:off x="4560" y="2592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7" name="方程式" r:id="rId9" imgW="139579" imgH="164957" progId="Equation.3">
                    <p:embed/>
                  </p:oleObj>
                </mc:Choice>
                <mc:Fallback>
                  <p:oleObj name="方程式" r:id="rId9" imgW="139579" imgH="16495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92"/>
                          <a:ext cx="16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19" name="Group 40"/>
            <p:cNvGrpSpPr>
              <a:grpSpLocks/>
            </p:cNvGrpSpPr>
            <p:nvPr/>
          </p:nvGrpSpPr>
          <p:grpSpPr bwMode="auto">
            <a:xfrm rot="-5400000">
              <a:off x="3360" y="3264"/>
              <a:ext cx="384" cy="768"/>
              <a:chOff x="1056" y="1632"/>
              <a:chExt cx="384" cy="768"/>
            </a:xfrm>
          </p:grpSpPr>
          <p:sp>
            <p:nvSpPr>
              <p:cNvPr id="47137" name="Line 41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8" name="Line 42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9" name="Line 43"/>
              <p:cNvSpPr>
                <a:spLocks noChangeShapeType="1"/>
              </p:cNvSpPr>
              <p:nvPr/>
            </p:nvSpPr>
            <p:spPr bwMode="auto">
              <a:xfrm>
                <a:off x="1296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0" name="Line 44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1" name="Line 45"/>
              <p:cNvSpPr>
                <a:spLocks noChangeShapeType="1"/>
              </p:cNvSpPr>
              <p:nvPr/>
            </p:nvSpPr>
            <p:spPr bwMode="auto">
              <a:xfrm flipV="1">
                <a:off x="1440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2" name="Line 46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3" name="Line 47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20" name="Group 48"/>
            <p:cNvGrpSpPr>
              <a:grpSpLocks/>
            </p:cNvGrpSpPr>
            <p:nvPr/>
          </p:nvGrpSpPr>
          <p:grpSpPr bwMode="auto">
            <a:xfrm rot="5400000">
              <a:off x="3312" y="2592"/>
              <a:ext cx="480" cy="768"/>
              <a:chOff x="4368" y="2976"/>
              <a:chExt cx="480" cy="768"/>
            </a:xfrm>
          </p:grpSpPr>
          <p:sp>
            <p:nvSpPr>
              <p:cNvPr id="47129" name="Line 49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0" name="Line 50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1" name="Line 51"/>
              <p:cNvSpPr>
                <a:spLocks noChangeShapeType="1"/>
              </p:cNvSpPr>
              <p:nvPr/>
            </p:nvSpPr>
            <p:spPr bwMode="auto">
              <a:xfrm>
                <a:off x="470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2" name="Line 52"/>
              <p:cNvSpPr>
                <a:spLocks noChangeShapeType="1"/>
              </p:cNvSpPr>
              <p:nvPr/>
            </p:nvSpPr>
            <p:spPr bwMode="auto">
              <a:xfrm>
                <a:off x="4704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3" name="Line 53"/>
              <p:cNvSpPr>
                <a:spLocks noChangeShapeType="1"/>
              </p:cNvSpPr>
              <p:nvPr/>
            </p:nvSpPr>
            <p:spPr bwMode="auto">
              <a:xfrm flipV="1">
                <a:off x="484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4" name="Line 54"/>
              <p:cNvSpPr>
                <a:spLocks noChangeShapeType="1"/>
              </p:cNvSpPr>
              <p:nvPr/>
            </p:nvSpPr>
            <p:spPr bwMode="auto">
              <a:xfrm>
                <a:off x="4848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5" name="Line 55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6" name="Oval 56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7121" name="Line 57"/>
            <p:cNvSpPr>
              <a:spLocks noChangeShapeType="1"/>
            </p:cNvSpPr>
            <p:nvPr/>
          </p:nvSpPr>
          <p:spPr bwMode="auto">
            <a:xfrm>
              <a:off x="316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Line 58"/>
            <p:cNvSpPr>
              <a:spLocks noChangeShapeType="1"/>
            </p:cNvSpPr>
            <p:nvPr/>
          </p:nvSpPr>
          <p:spPr bwMode="auto">
            <a:xfrm>
              <a:off x="393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Line 59"/>
            <p:cNvSpPr>
              <a:spLocks noChangeShapeType="1"/>
            </p:cNvSpPr>
            <p:nvPr/>
          </p:nvSpPr>
          <p:spPr bwMode="auto">
            <a:xfrm flipH="1">
              <a:off x="2736" y="33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4" name="Line 60"/>
            <p:cNvSpPr>
              <a:spLocks noChangeShapeType="1"/>
            </p:cNvSpPr>
            <p:nvPr/>
          </p:nvSpPr>
          <p:spPr bwMode="auto">
            <a:xfrm>
              <a:off x="3936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47125" name="Object 61"/>
            <p:cNvGraphicFramePr>
              <a:graphicFrameLocks noChangeAspect="1"/>
            </p:cNvGraphicFramePr>
            <p:nvPr/>
          </p:nvGraphicFramePr>
          <p:xfrm>
            <a:off x="3504" y="3888"/>
            <a:ext cx="15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8" name="方程式" r:id="rId11" imgW="139579" imgH="215713" progId="Equation.3">
                    <p:embed/>
                  </p:oleObj>
                </mc:Choice>
                <mc:Fallback>
                  <p:oleObj name="方程式" r:id="rId11" imgW="139579" imgH="215713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888"/>
                          <a:ext cx="15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6" name="Object 62"/>
            <p:cNvGraphicFramePr>
              <a:graphicFrameLocks noChangeAspect="1"/>
            </p:cNvGraphicFramePr>
            <p:nvPr/>
          </p:nvGraphicFramePr>
          <p:xfrm>
            <a:off x="2496" y="3216"/>
            <a:ext cx="28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9" name="方程式" r:id="rId12" imgW="152268" imgH="164957" progId="Equation.3">
                    <p:embed/>
                  </p:oleObj>
                </mc:Choice>
                <mc:Fallback>
                  <p:oleObj name="方程式" r:id="rId12" imgW="152268" imgH="164957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216"/>
                          <a:ext cx="28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7" name="Line 63"/>
            <p:cNvSpPr>
              <a:spLocks noChangeShapeType="1"/>
            </p:cNvSpPr>
            <p:nvPr/>
          </p:nvSpPr>
          <p:spPr bwMode="auto">
            <a:xfrm>
              <a:off x="4272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8" name="Line 64"/>
            <p:cNvSpPr>
              <a:spLocks noChangeShapeType="1"/>
            </p:cNvSpPr>
            <p:nvPr/>
          </p:nvSpPr>
          <p:spPr bwMode="auto">
            <a:xfrm>
              <a:off x="427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a 4-to-1 MUX with as few transistors as possible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with transmission gate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Adder:</a:t>
            </a:r>
            <a:br>
              <a:rPr lang="en-US" altLang="zh-TW" smtClean="0"/>
            </a:br>
            <a:r>
              <a:rPr lang="en-US" altLang="zh-TW" smtClean="0"/>
              <a:t>the basic component for an adder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combinational circuit doing the following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perform addition for a bit </a:t>
            </a:r>
            <a:r>
              <a:rPr lang="en-US" altLang="zh-TW" sz="2800" i="1" smtClean="0"/>
              <a:t>i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50252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50263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50264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5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6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7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68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0253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54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X</a:t>
              </a:r>
            </a:p>
          </p:txBody>
        </p:sp>
        <p:sp>
          <p:nvSpPr>
            <p:cNvPr id="50255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56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200"/>
                <a:t>Y</a:t>
              </a:r>
            </a:p>
          </p:txBody>
        </p:sp>
        <p:sp>
          <p:nvSpPr>
            <p:cNvPr id="50257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50258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59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60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50261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50262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0181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50197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50247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48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49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50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51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50198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50242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43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44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45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46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50199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50237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38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39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40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41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50200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50232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33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34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35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36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50201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50227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28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29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30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31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50202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50222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23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24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25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26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50203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50217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18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19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50220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21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50204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50212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13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14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15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50216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50205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6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7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50208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50209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Cin</a:t>
              </a:r>
            </a:p>
          </p:txBody>
        </p:sp>
        <p:sp>
          <p:nvSpPr>
            <p:cNvPr id="50210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Cout</a:t>
              </a:r>
            </a:p>
          </p:txBody>
        </p:sp>
        <p:sp>
          <p:nvSpPr>
            <p:cNvPr id="50211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</p:grpSp>
      <p:grpSp>
        <p:nvGrpSpPr>
          <p:cNvPr id="50182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50183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50189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5019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5019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5019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50196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0190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  <p:sp>
            <p:nvSpPr>
              <p:cNvPr id="50191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  <p:sp>
            <p:nvSpPr>
              <p:cNvPr id="50192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</a:t>
                </a:r>
              </a:p>
            </p:txBody>
          </p:sp>
        </p:grpSp>
        <p:sp>
          <p:nvSpPr>
            <p:cNvPr id="50184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50185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0186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0187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0188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implementation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5867400"/>
            <a:ext cx="7772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5.2	   (alternate version) Possible designs for a full-adder in terms of half-adders, logic gates, and CMOS transmission gates.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implementation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066800" y="5867400"/>
            <a:ext cx="7772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5.2	   (alternate version) Possible designs for a full-adder in terms of half-adders, logic gates, and CMOS transmission gates.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1828800" y="3581400"/>
            <a:ext cx="31242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5410200" y="3124200"/>
            <a:ext cx="2895600" cy="914400"/>
          </a:xfrm>
          <a:prstGeom prst="wedgeRoundRectCallout">
            <a:avLst>
              <a:gd name="adj1" fmla="val -61676"/>
              <a:gd name="adj2" fmla="val 10434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direct implementation of the true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the electronics (1)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switching logic of MOSFET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On-Class exercise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6096000"/>
            <a:ext cx="77724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and calculate the transistor count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1828800" y="3581400"/>
            <a:ext cx="31242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5410200" y="3124200"/>
            <a:ext cx="2895600" cy="914400"/>
          </a:xfrm>
          <a:prstGeom prst="wedgeRoundRectCallout">
            <a:avLst>
              <a:gd name="adj1" fmla="val -61676"/>
              <a:gd name="adj2" fmla="val 10434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realize with transmission-gate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basic device to build a chip:</a:t>
            </a:r>
            <a:br>
              <a:rPr lang="en-US" altLang="zh-TW" smtClean="0"/>
            </a:br>
            <a:r>
              <a:rPr lang="en-US" altLang="zh-TW" smtClean="0"/>
              <a:t>MOS transistor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981200" y="4648200"/>
            <a:ext cx="955675" cy="1784350"/>
            <a:chOff x="902" y="2784"/>
            <a:chExt cx="602" cy="1124"/>
          </a:xfrm>
        </p:grpSpPr>
        <p:grpSp>
          <p:nvGrpSpPr>
            <p:cNvPr id="8211" name="Group 4"/>
            <p:cNvGrpSpPr>
              <a:grpSpLocks/>
            </p:cNvGrpSpPr>
            <p:nvPr/>
          </p:nvGrpSpPr>
          <p:grpSpPr bwMode="auto">
            <a:xfrm>
              <a:off x="1104" y="3024"/>
              <a:ext cx="288" cy="624"/>
              <a:chOff x="816" y="3216"/>
              <a:chExt cx="288" cy="624"/>
            </a:xfrm>
          </p:grpSpPr>
          <p:sp>
            <p:nvSpPr>
              <p:cNvPr id="8216" name="Line 5"/>
              <p:cNvSpPr>
                <a:spLocks noChangeShapeType="1"/>
              </p:cNvSpPr>
              <p:nvPr/>
            </p:nvSpPr>
            <p:spPr bwMode="auto">
              <a:xfrm>
                <a:off x="96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7" name="Line 6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8" name="Line 7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9" name="Line 8"/>
              <p:cNvSpPr>
                <a:spLocks noChangeShapeType="1"/>
              </p:cNvSpPr>
              <p:nvPr/>
            </p:nvSpPr>
            <p:spPr bwMode="auto">
              <a:xfrm>
                <a:off x="1008" y="36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0" name="Line 9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1" name="Line 10"/>
              <p:cNvSpPr>
                <a:spLocks noChangeShapeType="1"/>
              </p:cNvSpPr>
              <p:nvPr/>
            </p:nvSpPr>
            <p:spPr bwMode="auto">
              <a:xfrm flipV="1">
                <a:off x="11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2" name="Line 11"/>
              <p:cNvSpPr>
                <a:spLocks noChangeShapeType="1"/>
              </p:cNvSpPr>
              <p:nvPr/>
            </p:nvSpPr>
            <p:spPr bwMode="auto">
              <a:xfrm flipH="1">
                <a:off x="81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12" name="Text Box 12"/>
            <p:cNvSpPr txBox="1">
              <a:spLocks noChangeArrowheads="1"/>
            </p:cNvSpPr>
            <p:nvPr/>
          </p:nvSpPr>
          <p:spPr bwMode="auto">
            <a:xfrm>
              <a:off x="1046" y="301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</a:t>
              </a:r>
            </a:p>
          </p:txBody>
        </p:sp>
        <p:sp>
          <p:nvSpPr>
            <p:cNvPr id="8213" name="Text Box 13"/>
            <p:cNvSpPr txBox="1">
              <a:spLocks noChangeArrowheads="1"/>
            </p:cNvSpPr>
            <p:nvPr/>
          </p:nvSpPr>
          <p:spPr bwMode="auto">
            <a:xfrm>
              <a:off x="1296" y="27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8214" name="Text Box 14"/>
            <p:cNvSpPr txBox="1">
              <a:spLocks noChangeArrowheads="1"/>
            </p:cNvSpPr>
            <p:nvPr/>
          </p:nvSpPr>
          <p:spPr bwMode="auto">
            <a:xfrm>
              <a:off x="1296" y="36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8215" name="Text Box 15"/>
            <p:cNvSpPr txBox="1">
              <a:spLocks noChangeArrowheads="1"/>
            </p:cNvSpPr>
            <p:nvPr/>
          </p:nvSpPr>
          <p:spPr bwMode="auto">
            <a:xfrm>
              <a:off x="902" y="320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grpSp>
        <p:nvGrpSpPr>
          <p:cNvPr id="8196" name="Group 16"/>
          <p:cNvGrpSpPr>
            <a:grpSpLocks/>
          </p:cNvGrpSpPr>
          <p:nvPr/>
        </p:nvGrpSpPr>
        <p:grpSpPr bwMode="auto">
          <a:xfrm>
            <a:off x="3733800" y="4953000"/>
            <a:ext cx="914400" cy="1295400"/>
            <a:chOff x="1632" y="2928"/>
            <a:chExt cx="576" cy="816"/>
          </a:xfrm>
        </p:grpSpPr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201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Oval 18"/>
            <p:cNvSpPr>
              <a:spLocks noChangeArrowheads="1"/>
            </p:cNvSpPr>
            <p:nvPr/>
          </p:nvSpPr>
          <p:spPr bwMode="auto">
            <a:xfrm>
              <a:off x="201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7" name="Oval 19"/>
            <p:cNvSpPr>
              <a:spLocks noChangeArrowheads="1"/>
            </p:cNvSpPr>
            <p:nvPr/>
          </p:nvSpPr>
          <p:spPr bwMode="auto">
            <a:xfrm>
              <a:off x="2016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8" name="Line 20"/>
            <p:cNvSpPr>
              <a:spLocks noChangeShapeType="1"/>
            </p:cNvSpPr>
            <p:nvPr/>
          </p:nvSpPr>
          <p:spPr bwMode="auto">
            <a:xfrm>
              <a:off x="2016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21"/>
            <p:cNvSpPr>
              <a:spLocks noChangeShapeType="1"/>
            </p:cNvSpPr>
            <p:nvPr/>
          </p:nvSpPr>
          <p:spPr bwMode="auto">
            <a:xfrm>
              <a:off x="2016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Text Box 22"/>
            <p:cNvSpPr txBox="1">
              <a:spLocks noChangeArrowheads="1"/>
            </p:cNvSpPr>
            <p:nvPr/>
          </p:nvSpPr>
          <p:spPr bwMode="auto">
            <a:xfrm>
              <a:off x="1632" y="3216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  <p:grpSp>
        <p:nvGrpSpPr>
          <p:cNvPr id="8197" name="Group 23"/>
          <p:cNvGrpSpPr>
            <a:grpSpLocks/>
          </p:cNvGrpSpPr>
          <p:nvPr/>
        </p:nvGrpSpPr>
        <p:grpSpPr bwMode="auto">
          <a:xfrm>
            <a:off x="5562600" y="4953000"/>
            <a:ext cx="685800" cy="1295400"/>
            <a:chOff x="2880" y="3024"/>
            <a:chExt cx="432" cy="816"/>
          </a:xfrm>
        </p:grpSpPr>
        <p:sp>
          <p:nvSpPr>
            <p:cNvPr id="8199" name="Line 24"/>
            <p:cNvSpPr>
              <a:spLocks noChangeShapeType="1"/>
            </p:cNvSpPr>
            <p:nvPr/>
          </p:nvSpPr>
          <p:spPr bwMode="auto">
            <a:xfrm>
              <a:off x="3264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Oval 25"/>
            <p:cNvSpPr>
              <a:spLocks noChangeArrowheads="1"/>
            </p:cNvSpPr>
            <p:nvPr/>
          </p:nvSpPr>
          <p:spPr bwMode="auto">
            <a:xfrm>
              <a:off x="3264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1" name="Oval 26"/>
            <p:cNvSpPr>
              <a:spLocks noChangeArrowheads="1"/>
            </p:cNvSpPr>
            <p:nvPr/>
          </p:nvSpPr>
          <p:spPr bwMode="auto">
            <a:xfrm>
              <a:off x="3264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2" name="Line 27"/>
            <p:cNvSpPr>
              <a:spLocks noChangeShapeType="1"/>
            </p:cNvSpPr>
            <p:nvPr/>
          </p:nvSpPr>
          <p:spPr bwMode="auto">
            <a:xfrm>
              <a:off x="3264" y="35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Line 28"/>
            <p:cNvSpPr>
              <a:spLocks noChangeShapeType="1"/>
            </p:cNvSpPr>
            <p:nvPr/>
          </p:nvSpPr>
          <p:spPr bwMode="auto">
            <a:xfrm>
              <a:off x="3264" y="326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29"/>
            <p:cNvSpPr txBox="1">
              <a:spLocks noChangeArrowheads="1"/>
            </p:cNvSpPr>
            <p:nvPr/>
          </p:nvSpPr>
          <p:spPr bwMode="auto">
            <a:xfrm>
              <a:off x="2880" y="3312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</p:grpSp>
      <p:pic>
        <p:nvPicPr>
          <p:cNvPr id="8198" name="Picture 30" descr="mosfet_z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7244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nFET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n-channel FET (field effect transistor)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 negatively charged electrons for current flow</a:t>
            </a:r>
          </a:p>
        </p:txBody>
      </p:sp>
      <p:grpSp>
        <p:nvGrpSpPr>
          <p:cNvPr id="9220" name="Group 15"/>
          <p:cNvGrpSpPr>
            <a:grpSpLocks/>
          </p:cNvGrpSpPr>
          <p:nvPr/>
        </p:nvGrpSpPr>
        <p:grpSpPr bwMode="auto">
          <a:xfrm>
            <a:off x="762000" y="4267200"/>
            <a:ext cx="2965450" cy="1631950"/>
            <a:chOff x="240" y="2640"/>
            <a:chExt cx="1868" cy="1028"/>
          </a:xfrm>
        </p:grpSpPr>
        <p:grpSp>
          <p:nvGrpSpPr>
            <p:cNvPr id="9227" name="Group 11"/>
            <p:cNvGrpSpPr>
              <a:grpSpLocks/>
            </p:cNvGrpSpPr>
            <p:nvPr/>
          </p:nvGrpSpPr>
          <p:grpSpPr bwMode="auto">
            <a:xfrm>
              <a:off x="624" y="2928"/>
              <a:ext cx="1152" cy="528"/>
              <a:chOff x="384" y="2928"/>
              <a:chExt cx="1152" cy="528"/>
            </a:xfrm>
          </p:grpSpPr>
          <p:sp>
            <p:nvSpPr>
              <p:cNvPr id="9231" name="Line 4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2" name="Line 5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3" name="Line 6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4" name="Line 7"/>
              <p:cNvSpPr>
                <a:spLocks noChangeShapeType="1"/>
              </p:cNvSpPr>
              <p:nvPr/>
            </p:nvSpPr>
            <p:spPr bwMode="auto">
              <a:xfrm>
                <a:off x="120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5" name="Line 8"/>
              <p:cNvSpPr>
                <a:spLocks noChangeShapeType="1"/>
              </p:cNvSpPr>
              <p:nvPr/>
            </p:nvSpPr>
            <p:spPr bwMode="auto">
              <a:xfrm flipH="1">
                <a:off x="384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6" name="Line 9"/>
              <p:cNvSpPr>
                <a:spLocks noChangeShapeType="1"/>
              </p:cNvSpPr>
              <p:nvPr/>
            </p:nvSpPr>
            <p:spPr bwMode="auto">
              <a:xfrm flipH="1">
                <a:off x="1200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Line 10"/>
              <p:cNvSpPr>
                <a:spLocks noChangeShapeType="1"/>
              </p:cNvSpPr>
              <p:nvPr/>
            </p:nvSpPr>
            <p:spPr bwMode="auto">
              <a:xfrm flipV="1">
                <a:off x="9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1056" y="264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40" y="3456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1728" y="345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</p:grpSp>
      <p:grpSp>
        <p:nvGrpSpPr>
          <p:cNvPr id="9221" name="Group 21"/>
          <p:cNvGrpSpPr>
            <a:grpSpLocks/>
          </p:cNvGrpSpPr>
          <p:nvPr/>
        </p:nvGrpSpPr>
        <p:grpSpPr bwMode="auto">
          <a:xfrm>
            <a:off x="4648200" y="5257800"/>
            <a:ext cx="2133600" cy="457200"/>
            <a:chOff x="2736" y="3312"/>
            <a:chExt cx="1344" cy="288"/>
          </a:xfrm>
        </p:grpSpPr>
        <p:sp>
          <p:nvSpPr>
            <p:cNvPr id="9222" name="Line 16"/>
            <p:cNvSpPr>
              <a:spLocks noChangeShapeType="1"/>
            </p:cNvSpPr>
            <p:nvPr/>
          </p:nvSpPr>
          <p:spPr bwMode="auto">
            <a:xfrm>
              <a:off x="273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3" name="Oval 17"/>
            <p:cNvSpPr>
              <a:spLocks noChangeArrowheads="1"/>
            </p:cNvSpPr>
            <p:nvPr/>
          </p:nvSpPr>
          <p:spPr bwMode="auto">
            <a:xfrm>
              <a:off x="3120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24" name="Oval 18"/>
            <p:cNvSpPr>
              <a:spLocks noChangeArrowheads="1"/>
            </p:cNvSpPr>
            <p:nvPr/>
          </p:nvSpPr>
          <p:spPr bwMode="auto">
            <a:xfrm>
              <a:off x="3600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25" name="Line 19"/>
            <p:cNvSpPr>
              <a:spLocks noChangeShapeType="1"/>
            </p:cNvSpPr>
            <p:nvPr/>
          </p:nvSpPr>
          <p:spPr bwMode="auto">
            <a:xfrm>
              <a:off x="369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20"/>
            <p:cNvSpPr>
              <a:spLocks noChangeShapeType="1"/>
            </p:cNvSpPr>
            <p:nvPr/>
          </p:nvSpPr>
          <p:spPr bwMode="auto">
            <a:xfrm flipV="1">
              <a:off x="3168" y="33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nFET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pPr eaLnBrk="1" hangingPunct="1"/>
            <a:r>
              <a:rPr lang="en-US" altLang="zh-TW" smtClean="0"/>
              <a:t>conducted when we apply high voltage (logic 1) on the Gate terminal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62000" y="4267200"/>
            <a:ext cx="2965450" cy="1631950"/>
            <a:chOff x="240" y="2640"/>
            <a:chExt cx="1868" cy="1028"/>
          </a:xfrm>
        </p:grpSpPr>
        <p:grpSp>
          <p:nvGrpSpPr>
            <p:cNvPr id="10254" name="Group 5"/>
            <p:cNvGrpSpPr>
              <a:grpSpLocks/>
            </p:cNvGrpSpPr>
            <p:nvPr/>
          </p:nvGrpSpPr>
          <p:grpSpPr bwMode="auto">
            <a:xfrm>
              <a:off x="624" y="2928"/>
              <a:ext cx="1152" cy="528"/>
              <a:chOff x="384" y="2928"/>
              <a:chExt cx="1152" cy="528"/>
            </a:xfrm>
          </p:grpSpPr>
          <p:sp>
            <p:nvSpPr>
              <p:cNvPr id="10258" name="Line 6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9" name="Line 7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0" name="Line 8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1" name="Line 9"/>
              <p:cNvSpPr>
                <a:spLocks noChangeShapeType="1"/>
              </p:cNvSpPr>
              <p:nvPr/>
            </p:nvSpPr>
            <p:spPr bwMode="auto">
              <a:xfrm>
                <a:off x="120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2" name="Line 10"/>
              <p:cNvSpPr>
                <a:spLocks noChangeShapeType="1"/>
              </p:cNvSpPr>
              <p:nvPr/>
            </p:nvSpPr>
            <p:spPr bwMode="auto">
              <a:xfrm flipH="1">
                <a:off x="384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3" name="Line 11"/>
              <p:cNvSpPr>
                <a:spLocks noChangeShapeType="1"/>
              </p:cNvSpPr>
              <p:nvPr/>
            </p:nvSpPr>
            <p:spPr bwMode="auto">
              <a:xfrm flipH="1">
                <a:off x="1200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4" name="Line 12"/>
              <p:cNvSpPr>
                <a:spLocks noChangeShapeType="1"/>
              </p:cNvSpPr>
              <p:nvPr/>
            </p:nvSpPr>
            <p:spPr bwMode="auto">
              <a:xfrm flipV="1">
                <a:off x="9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5" name="Text Box 13"/>
            <p:cNvSpPr txBox="1">
              <a:spLocks noChangeArrowheads="1"/>
            </p:cNvSpPr>
            <p:nvPr/>
          </p:nvSpPr>
          <p:spPr bwMode="auto">
            <a:xfrm>
              <a:off x="1056" y="264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240" y="3456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1728" y="345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</p:grp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4648200" y="5562600"/>
            <a:ext cx="2133600" cy="152400"/>
            <a:chOff x="2928" y="3504"/>
            <a:chExt cx="1344" cy="96"/>
          </a:xfrm>
        </p:grpSpPr>
        <p:sp>
          <p:nvSpPr>
            <p:cNvPr id="10249" name="Line 17"/>
            <p:cNvSpPr>
              <a:spLocks noChangeShapeType="1"/>
            </p:cNvSpPr>
            <p:nvPr/>
          </p:nvSpPr>
          <p:spPr bwMode="auto">
            <a:xfrm>
              <a:off x="292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Oval 18"/>
            <p:cNvSpPr>
              <a:spLocks noChangeArrowheads="1"/>
            </p:cNvSpPr>
            <p:nvPr/>
          </p:nvSpPr>
          <p:spPr bwMode="auto">
            <a:xfrm>
              <a:off x="3312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51" name="Oval 19"/>
            <p:cNvSpPr>
              <a:spLocks noChangeArrowheads="1"/>
            </p:cNvSpPr>
            <p:nvPr/>
          </p:nvSpPr>
          <p:spPr bwMode="auto">
            <a:xfrm>
              <a:off x="3792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52" name="Line 20"/>
            <p:cNvSpPr>
              <a:spLocks noChangeShapeType="1"/>
            </p:cNvSpPr>
            <p:nvPr/>
          </p:nvSpPr>
          <p:spPr bwMode="auto">
            <a:xfrm>
              <a:off x="3888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Line 21"/>
            <p:cNvSpPr>
              <a:spLocks noChangeShapeType="1"/>
            </p:cNvSpPr>
            <p:nvPr/>
          </p:nvSpPr>
          <p:spPr bwMode="auto">
            <a:xfrm flipV="1">
              <a:off x="3360" y="3504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6" name="Text Box 22"/>
          <p:cNvSpPr txBox="1">
            <a:spLocks noChangeArrowheads="1"/>
          </p:cNvSpPr>
          <p:nvPr/>
        </p:nvSpPr>
        <p:spPr bwMode="auto">
          <a:xfrm>
            <a:off x="1905000" y="3962400"/>
            <a:ext cx="811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Logic 1</a:t>
            </a:r>
          </a:p>
        </p:txBody>
      </p:sp>
      <p:sp>
        <p:nvSpPr>
          <p:cNvPr id="10247" name="Line 23"/>
          <p:cNvSpPr>
            <a:spLocks noChangeShapeType="1"/>
          </p:cNvSpPr>
          <p:nvPr/>
        </p:nvSpPr>
        <p:spPr bwMode="auto">
          <a:xfrm>
            <a:off x="1371600" y="5562600"/>
            <a:ext cx="1905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Text Box 25"/>
          <p:cNvSpPr txBox="1">
            <a:spLocks noChangeArrowheads="1"/>
          </p:cNvSpPr>
          <p:nvPr/>
        </p:nvSpPr>
        <p:spPr bwMode="auto">
          <a:xfrm>
            <a:off x="5486400" y="50292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nFET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pPr eaLnBrk="1" hangingPunct="1"/>
            <a:r>
              <a:rPr lang="en-US" altLang="zh-TW" smtClean="0"/>
              <a:t>not conducted when we apply logic 0 on the Gate terminal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762000" y="4267200"/>
            <a:ext cx="2965450" cy="1631950"/>
            <a:chOff x="240" y="2640"/>
            <a:chExt cx="1868" cy="1028"/>
          </a:xfrm>
        </p:grpSpPr>
        <p:grpSp>
          <p:nvGrpSpPr>
            <p:cNvPr id="11277" name="Group 5"/>
            <p:cNvGrpSpPr>
              <a:grpSpLocks/>
            </p:cNvGrpSpPr>
            <p:nvPr/>
          </p:nvGrpSpPr>
          <p:grpSpPr bwMode="auto">
            <a:xfrm>
              <a:off x="624" y="2928"/>
              <a:ext cx="1152" cy="528"/>
              <a:chOff x="384" y="2928"/>
              <a:chExt cx="1152" cy="528"/>
            </a:xfrm>
          </p:grpSpPr>
          <p:sp>
            <p:nvSpPr>
              <p:cNvPr id="11281" name="Line 6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2" name="Line 7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3" name="Line 8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4" name="Line 9"/>
              <p:cNvSpPr>
                <a:spLocks noChangeShapeType="1"/>
              </p:cNvSpPr>
              <p:nvPr/>
            </p:nvSpPr>
            <p:spPr bwMode="auto">
              <a:xfrm>
                <a:off x="1200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5" name="Line 10"/>
              <p:cNvSpPr>
                <a:spLocks noChangeShapeType="1"/>
              </p:cNvSpPr>
              <p:nvPr/>
            </p:nvSpPr>
            <p:spPr bwMode="auto">
              <a:xfrm flipH="1">
                <a:off x="384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6" name="Line 11"/>
              <p:cNvSpPr>
                <a:spLocks noChangeShapeType="1"/>
              </p:cNvSpPr>
              <p:nvPr/>
            </p:nvSpPr>
            <p:spPr bwMode="auto">
              <a:xfrm flipH="1">
                <a:off x="1200" y="34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7" name="Line 12"/>
              <p:cNvSpPr>
                <a:spLocks noChangeShapeType="1"/>
              </p:cNvSpPr>
              <p:nvPr/>
            </p:nvSpPr>
            <p:spPr bwMode="auto">
              <a:xfrm flipV="1">
                <a:off x="96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1056" y="264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Gate</a:t>
              </a:r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240" y="3456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source</a:t>
              </a:r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1728" y="345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drain</a:t>
              </a:r>
            </a:p>
          </p:txBody>
        </p:sp>
      </p:grpSp>
      <p:grpSp>
        <p:nvGrpSpPr>
          <p:cNvPr id="11269" name="Group 16"/>
          <p:cNvGrpSpPr>
            <a:grpSpLocks/>
          </p:cNvGrpSpPr>
          <p:nvPr/>
        </p:nvGrpSpPr>
        <p:grpSpPr bwMode="auto">
          <a:xfrm>
            <a:off x="4648200" y="5257800"/>
            <a:ext cx="2133600" cy="457200"/>
            <a:chOff x="2736" y="3312"/>
            <a:chExt cx="1344" cy="288"/>
          </a:xfrm>
        </p:grpSpPr>
        <p:sp>
          <p:nvSpPr>
            <p:cNvPr id="11272" name="Line 17"/>
            <p:cNvSpPr>
              <a:spLocks noChangeShapeType="1"/>
            </p:cNvSpPr>
            <p:nvPr/>
          </p:nvSpPr>
          <p:spPr bwMode="auto">
            <a:xfrm>
              <a:off x="273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Oval 18"/>
            <p:cNvSpPr>
              <a:spLocks noChangeArrowheads="1"/>
            </p:cNvSpPr>
            <p:nvPr/>
          </p:nvSpPr>
          <p:spPr bwMode="auto">
            <a:xfrm>
              <a:off x="3120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74" name="Oval 19"/>
            <p:cNvSpPr>
              <a:spLocks noChangeArrowheads="1"/>
            </p:cNvSpPr>
            <p:nvPr/>
          </p:nvSpPr>
          <p:spPr bwMode="auto">
            <a:xfrm>
              <a:off x="3600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75" name="Line 20"/>
            <p:cNvSpPr>
              <a:spLocks noChangeShapeType="1"/>
            </p:cNvSpPr>
            <p:nvPr/>
          </p:nvSpPr>
          <p:spPr bwMode="auto">
            <a:xfrm>
              <a:off x="369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6" name="Line 21"/>
            <p:cNvSpPr>
              <a:spLocks noChangeShapeType="1"/>
            </p:cNvSpPr>
            <p:nvPr/>
          </p:nvSpPr>
          <p:spPr bwMode="auto">
            <a:xfrm flipV="1">
              <a:off x="3168" y="33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70" name="Text Box 22"/>
          <p:cNvSpPr txBox="1">
            <a:spLocks noChangeArrowheads="1"/>
          </p:cNvSpPr>
          <p:nvPr/>
        </p:nvSpPr>
        <p:spPr bwMode="auto">
          <a:xfrm>
            <a:off x="1905000" y="3962400"/>
            <a:ext cx="811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Logic 0</a:t>
            </a:r>
          </a:p>
        </p:txBody>
      </p:sp>
      <p:sp>
        <p:nvSpPr>
          <p:cNvPr id="11271" name="Text Box 23"/>
          <p:cNvSpPr txBox="1">
            <a:spLocks noChangeArrowheads="1"/>
          </p:cNvSpPr>
          <p:nvPr/>
        </p:nvSpPr>
        <p:spPr bwMode="auto">
          <a:xfrm>
            <a:off x="5486400" y="4876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184</TotalTime>
  <Words>992</Words>
  <Application>Microsoft Office PowerPoint</Application>
  <PresentationFormat>如螢幕大小 (4:3)</PresentationFormat>
  <Paragraphs>562</Paragraphs>
  <Slides>50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新細明體</vt:lpstr>
      <vt:lpstr>標楷體</vt:lpstr>
      <vt:lpstr>Arial</vt:lpstr>
      <vt:lpstr>Times New Roman</vt:lpstr>
      <vt:lpstr>Wingdings</vt:lpstr>
      <vt:lpstr>Blends</vt:lpstr>
      <vt:lpstr>MSDraw.Drawing.8.2</vt:lpstr>
      <vt:lpstr>方程式</vt:lpstr>
      <vt:lpstr>Circuit-Level Design of the Full Adder</vt:lpstr>
      <vt:lpstr>Full-adder implementation</vt:lpstr>
      <vt:lpstr>Full-adder implementation</vt:lpstr>
      <vt:lpstr>The road to small full-adder design</vt:lpstr>
      <vt:lpstr>Recap: the electronics (1)</vt:lpstr>
      <vt:lpstr>The basic device to build a chip: MOS transistor</vt:lpstr>
      <vt:lpstr>The nFET</vt:lpstr>
      <vt:lpstr>The nFET</vt:lpstr>
      <vt:lpstr>The nFET</vt:lpstr>
      <vt:lpstr>The pFET</vt:lpstr>
      <vt:lpstr>The pFET</vt:lpstr>
      <vt:lpstr>The pFET</vt:lpstr>
      <vt:lpstr>Recap: electronics (2)</vt:lpstr>
      <vt:lpstr>NOT gate</vt:lpstr>
      <vt:lpstr>NOT gate: when A=1</vt:lpstr>
      <vt:lpstr>NOT gate: when A=1</vt:lpstr>
      <vt:lpstr>NOT gate: when A=0</vt:lpstr>
      <vt:lpstr>NOT gate: when A=0</vt:lpstr>
      <vt:lpstr>NAND gate</vt:lpstr>
      <vt:lpstr>NAND gate: check the truth table</vt:lpstr>
      <vt:lpstr>NAND gate: check the truth table</vt:lpstr>
      <vt:lpstr>NAND gate: check the truth table</vt:lpstr>
      <vt:lpstr>NAND gate: check the truth table</vt:lpstr>
      <vt:lpstr>AND gate?</vt:lpstr>
      <vt:lpstr>Schematic of AND gate from UMC cell-library spec</vt:lpstr>
      <vt:lpstr>Recap: electronics (3)</vt:lpstr>
      <vt:lpstr>Threshold voltage of nFET</vt:lpstr>
      <vt:lpstr>Threshold voltage of pFET</vt:lpstr>
      <vt:lpstr>Pass characteristic of nFET</vt:lpstr>
      <vt:lpstr>Pass characteristic of nFET</vt:lpstr>
      <vt:lpstr>Pass characteristic of pFET</vt:lpstr>
      <vt:lpstr>Pass characteristic of pFET</vt:lpstr>
      <vt:lpstr>Recap: electronics (4)</vt:lpstr>
      <vt:lpstr>General scheme of CMOS</vt:lpstr>
      <vt:lpstr>General scheme of CMOS</vt:lpstr>
      <vt:lpstr>General scheme of CMOS</vt:lpstr>
      <vt:lpstr>NOT gate</vt:lpstr>
      <vt:lpstr>NAND gate</vt:lpstr>
      <vt:lpstr>AND gate?</vt:lpstr>
      <vt:lpstr>Schematic of AND gate from UMC cell-library spec</vt:lpstr>
      <vt:lpstr>Transmission gate technology</vt:lpstr>
      <vt:lpstr>Goal</vt:lpstr>
      <vt:lpstr>Transmission Gate</vt:lpstr>
      <vt:lpstr>2-to-1 MUX with transmission gate</vt:lpstr>
      <vt:lpstr>On-Class Exercise</vt:lpstr>
      <vt:lpstr>Full-adder with transmission gate</vt:lpstr>
      <vt:lpstr>Full Adder: the basic component for an adder</vt:lpstr>
      <vt:lpstr>Full-adder implementation</vt:lpstr>
      <vt:lpstr>Full-adder implementation</vt:lpstr>
      <vt:lpstr>On-Class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37</cp:revision>
  <cp:lastPrinted>1601-01-01T00:00:00Z</cp:lastPrinted>
  <dcterms:created xsi:type="dcterms:W3CDTF">2009-04-20T12:37:10Z</dcterms:created>
  <dcterms:modified xsi:type="dcterms:W3CDTF">2018-04-06T18:24:02Z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