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1" r:id="rId4"/>
    <p:sldId id="259" r:id="rId5"/>
    <p:sldId id="258" r:id="rId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8D20F1-0716-4BEC-BB37-E5A855EEE3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9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4A83-2DD1-466A-A1C3-A324928B88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63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0F9E1-4630-4D1B-B002-06A8AF0E90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10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BF3B4-4449-41C0-88AA-68366BA092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81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B5F72-A740-480B-8173-A554EC2F9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90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E7A3F-975B-4FA4-8D41-62457425EA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1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44C12-2382-407C-8D57-D5806DB2E4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996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67B6D-9298-4B64-979C-6BD76F96B3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770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DEE80-6176-4479-8DFE-C14F1FE12A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04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C0B86-519D-487A-95B8-F7BEC26918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086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9ACD9-D65E-4EA0-9D14-21C137EFF6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422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2702180-5652-4EFB-9516-57F96E58A7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Usage of FPGA Experiment Board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54050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Goals of this lab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Let you know how to work with our FPGA board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FPGA: Field Programmable Gate 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a special hardware architecture to simulate digital circuit design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Establish your imagination on timing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Tasks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 1: show the timing waveform of a given circuit</a:t>
            </a:r>
          </a:p>
          <a:p>
            <a:endParaRPr lang="en-US" altLang="zh-TW" dirty="0"/>
          </a:p>
          <a:p>
            <a:r>
              <a:rPr lang="en-US" altLang="zh-TW" dirty="0" smtClean="0"/>
              <a:t>Task 2: the traffic light controller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Task 1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533400" y="2017713"/>
            <a:ext cx="8421688" cy="1563687"/>
          </a:xfrm>
        </p:spPr>
        <p:txBody>
          <a:bodyPr/>
          <a:lstStyle/>
          <a:p>
            <a:r>
              <a:rPr lang="en-US" altLang="zh-TW" sz="2400" dirty="0" smtClean="0"/>
              <a:t>Draw the circuit and demo the timing waveform of the simulation to </a:t>
            </a:r>
            <a:r>
              <a:rPr lang="en-US" altLang="zh-TW" sz="2400" dirty="0" smtClean="0"/>
              <a:t>TA</a:t>
            </a:r>
          </a:p>
          <a:p>
            <a:pPr lvl="1"/>
            <a:r>
              <a:rPr lang="en-US" altLang="zh-TW" sz="2000" dirty="0" smtClean="0"/>
              <a:t>Remind: use asynchronous preset/clean to set the initial value of D flip flops from a RESET signal</a:t>
            </a:r>
            <a:endParaRPr lang="en-US" altLang="zh-TW" sz="2000" dirty="0" smtClean="0"/>
          </a:p>
        </p:txBody>
      </p:sp>
      <p:pic>
        <p:nvPicPr>
          <p:cNvPr id="614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604846"/>
            <a:ext cx="5525933" cy="251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Task 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419600" cy="44958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Demo the </a:t>
            </a:r>
            <a:r>
              <a:rPr lang="en-US" altLang="zh-TW" sz="2400" dirty="0" smtClean="0"/>
              <a:t>traffic-light control of our quiz on </a:t>
            </a:r>
            <a:r>
              <a:rPr lang="en-US" altLang="zh-TW" sz="2400" dirty="0" smtClean="0"/>
              <a:t>the FPGA board</a:t>
            </a:r>
          </a:p>
          <a:p>
            <a:pPr eaLnBrk="1" hangingPunct="1"/>
            <a:r>
              <a:rPr lang="en-US" altLang="zh-TW" sz="2400" dirty="0" smtClean="0"/>
              <a:t>Input</a:t>
            </a:r>
            <a:r>
              <a:rPr lang="en-US" altLang="zh-TW" sz="2400" dirty="0" smtClean="0"/>
              <a:t>: (dip switch)</a:t>
            </a:r>
            <a:endParaRPr lang="en-US" altLang="zh-TW" sz="2400" dirty="0" smtClean="0"/>
          </a:p>
          <a:p>
            <a:pPr lvl="1" eaLnBrk="1" hangingPunct="1"/>
            <a:r>
              <a:rPr lang="en-US" altLang="zh-TW" sz="1800" dirty="0" smtClean="0"/>
              <a:t>PS: car pool lane sensor</a:t>
            </a:r>
          </a:p>
          <a:p>
            <a:pPr lvl="1" eaLnBrk="1" hangingPunct="1"/>
            <a:r>
              <a:rPr lang="en-US" altLang="zh-TW" sz="1800" dirty="0" smtClean="0"/>
              <a:t>LS: left lane sensor</a:t>
            </a:r>
          </a:p>
          <a:p>
            <a:pPr lvl="1" eaLnBrk="1" hangingPunct="1"/>
            <a:r>
              <a:rPr lang="en-US" altLang="zh-TW" sz="1800" dirty="0" smtClean="0"/>
              <a:t>RS: right lane sensor</a:t>
            </a:r>
          </a:p>
          <a:p>
            <a:pPr lvl="1" eaLnBrk="1" hangingPunct="1"/>
            <a:r>
              <a:rPr lang="en-US" altLang="zh-TW" sz="1800" dirty="0" smtClean="0"/>
              <a:t>RR: round robin (left 1, right 0)</a:t>
            </a:r>
            <a:endParaRPr lang="en-US" altLang="zh-TW" sz="1800" dirty="0" smtClean="0"/>
          </a:p>
          <a:p>
            <a:pPr eaLnBrk="1" hangingPunct="1"/>
            <a:r>
              <a:rPr lang="en-US" altLang="zh-TW" sz="2400" dirty="0" smtClean="0"/>
              <a:t>Output</a:t>
            </a:r>
            <a:r>
              <a:rPr lang="en-US" altLang="zh-TW" sz="2400" dirty="0" smtClean="0"/>
              <a:t>: (LED)</a:t>
            </a:r>
          </a:p>
          <a:p>
            <a:pPr lvl="1" eaLnBrk="1" hangingPunct="1"/>
            <a:r>
              <a:rPr lang="en-US" altLang="zh-TW" sz="1800" dirty="0" smtClean="0"/>
              <a:t>PL: car pool lane light</a:t>
            </a:r>
          </a:p>
          <a:p>
            <a:pPr lvl="1" eaLnBrk="1" hangingPunct="1"/>
            <a:r>
              <a:rPr lang="en-US" altLang="zh-TW" sz="1800" dirty="0" smtClean="0"/>
              <a:t>LL: left lane light</a:t>
            </a:r>
          </a:p>
          <a:p>
            <a:pPr lvl="1" eaLnBrk="1" hangingPunct="1"/>
            <a:r>
              <a:rPr lang="en-US" altLang="zh-TW" sz="1800" dirty="0" smtClean="0"/>
              <a:t>RL: right lane light</a:t>
            </a:r>
            <a:endParaRPr lang="en-US" altLang="zh-TW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564767" y="251764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767" y="2517649"/>
                <a:ext cx="17526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4118168" y="3159130"/>
                <a:ext cx="526987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𝑅𝑆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168" y="3159130"/>
                <a:ext cx="5269877" cy="370101"/>
              </a:xfrm>
              <a:prstGeom prst="rect">
                <a:avLst/>
              </a:prstGeom>
              <a:blipFill rotWithShape="0">
                <a:blip r:embed="rId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4577478" y="3745870"/>
                <a:ext cx="4351256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e>
                    </m:acc>
                  </m:oMath>
                </a14:m>
                <a:r>
                  <a:rPr lang="en-US" altLang="zh-TW" sz="24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𝐿𝑆</m:t>
                        </m:r>
                      </m:e>
                    </m:acc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𝑅𝑆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𝐿𝑆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𝑅𝑆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acc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478" y="3745870"/>
                <a:ext cx="4351256" cy="370101"/>
              </a:xfrm>
              <a:prstGeom prst="rect">
                <a:avLst/>
              </a:prstGeom>
              <a:blipFill rotWithShape="0">
                <a:blip r:embed="rId4"/>
                <a:stretch>
                  <a:fillRect l="-2521" t="-22951" r="-3361" b="-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133</TotalTime>
  <Words>173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Cambria Math</vt:lpstr>
      <vt:lpstr>Times New Roman</vt:lpstr>
      <vt:lpstr>Wingdings</vt:lpstr>
      <vt:lpstr>Blends</vt:lpstr>
      <vt:lpstr>Usage of FPGA Experiment Board</vt:lpstr>
      <vt:lpstr>Goals of this lab</vt:lpstr>
      <vt:lpstr>Your Tasks</vt:lpstr>
      <vt:lpstr>Task 1</vt:lpstr>
      <vt:lpstr>Task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42</cp:revision>
  <cp:lastPrinted>1601-01-01T00:00:00Z</cp:lastPrinted>
  <dcterms:created xsi:type="dcterms:W3CDTF">2009-09-23T16:07:34Z</dcterms:created>
  <dcterms:modified xsi:type="dcterms:W3CDTF">2018-09-15T16:49:04Z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