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86" r:id="rId17"/>
    <p:sldId id="274" r:id="rId18"/>
    <p:sldId id="276" r:id="rId19"/>
    <p:sldId id="277" r:id="rId20"/>
    <p:sldId id="278" r:id="rId21"/>
    <p:sldId id="279" r:id="rId22"/>
    <p:sldId id="280" r:id="rId23"/>
    <p:sldId id="281" r:id="rId24"/>
    <p:sldId id="275" r:id="rId25"/>
    <p:sldId id="282" r:id="rId26"/>
    <p:sldId id="283" r:id="rId27"/>
    <p:sldId id="284" r:id="rId28"/>
    <p:sldId id="285" r:id="rId29"/>
    <p:sldId id="294" r:id="rId30"/>
    <p:sldId id="295" r:id="rId31"/>
    <p:sldId id="297" r:id="rId32"/>
    <p:sldId id="296" r:id="rId33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99E5B14-6917-4487-8CC3-B209575BCEF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53332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E93AD3-C59E-4FD9-99F5-F204316EC23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36493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260490-76EE-4DB5-81D8-606DF41A2F7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33879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12FE4-63CF-485B-99B0-3F8B0CA39D3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2909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A1D2B7-7731-491B-88A2-035F8599A56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89711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DADC1E-7C4A-44B4-8B49-DE269BC6D45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44913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532871-1B6D-452E-8143-099E055DDAD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54117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56BCB-D8A9-4265-8038-A25310CE0C3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2601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A92533-AEFC-4DCD-BC94-BB896D23620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4122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16EF2-2D81-4096-BCD4-790C1A00AB2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09299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AF4B0-AE98-4170-8E39-36BB10AFFEF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52894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smtClean="0"/>
            </a:lvl1pPr>
          </a:lstStyle>
          <a:p>
            <a:pPr>
              <a:defRPr/>
            </a:pPr>
            <a:fld id="{0EF9EE6D-7A1A-4067-96B3-A27567C1D23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Basic Concepts of Sequential Circuits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Section 4.1-4.3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050925" y="654050"/>
            <a:ext cx="2152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600" u="sng"/>
              <a:t>Lecture 01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How to distinguish combinational and sequential circuit?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Storage elements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209800"/>
            <a:ext cx="3733800" cy="4114800"/>
          </a:xfrm>
        </p:spPr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000" smtClean="0"/>
              <a:t>SR latches and D-latches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endParaRPr lang="en-US" altLang="zh-TW" sz="2000" smtClean="0"/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endParaRPr lang="en-US" altLang="zh-TW" sz="2000" smtClean="0"/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endParaRPr lang="en-US" altLang="zh-TW" sz="1800" smtClean="0"/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endParaRPr lang="en-US" altLang="zh-TW" sz="1800" smtClean="0"/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endParaRPr lang="en-US" altLang="zh-TW" sz="1800" smtClean="0"/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endParaRPr lang="en-US" altLang="zh-TW" sz="1800" smtClean="0"/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endParaRPr lang="en-US" altLang="zh-TW" sz="1800" smtClean="0"/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000" smtClean="0"/>
              <a:t>edge-triggered D flip-flops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057400"/>
            <a:ext cx="3714750" cy="420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Storage elements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209800"/>
            <a:ext cx="3733800" cy="4114800"/>
          </a:xfrm>
        </p:spPr>
        <p:txBody>
          <a:bodyPr/>
          <a:lstStyle/>
          <a:p>
            <a:pPr marL="609600" indent="-609600" eaLnBrk="1" hangingPunct="1"/>
            <a:r>
              <a:rPr lang="en-US" altLang="zh-TW" sz="2400" smtClean="0"/>
              <a:t>a circuit contains one of these symbols is a </a:t>
            </a:r>
            <a:r>
              <a:rPr lang="en-US" altLang="zh-TW" sz="2400" smtClean="0">
                <a:solidFill>
                  <a:schemeClr val="hlink"/>
                </a:solidFill>
              </a:rPr>
              <a:t>sequential circuit</a:t>
            </a:r>
          </a:p>
          <a:p>
            <a:pPr marL="609600" indent="-609600" eaLnBrk="1" hangingPunct="1"/>
            <a:endParaRPr lang="en-US" altLang="zh-TW" sz="2400" smtClean="0"/>
          </a:p>
          <a:p>
            <a:pPr marL="609600" indent="-609600" eaLnBrk="1" hangingPunct="1"/>
            <a:endParaRPr lang="en-US" altLang="zh-TW" sz="2400" smtClean="0"/>
          </a:p>
          <a:p>
            <a:pPr marL="609600" indent="-609600" eaLnBrk="1" hangingPunct="1"/>
            <a:r>
              <a:rPr lang="en-US" altLang="zh-TW" sz="2400" smtClean="0"/>
              <a:t>otherwise it is a </a:t>
            </a:r>
            <a:r>
              <a:rPr lang="en-US" altLang="zh-TW" sz="2400" smtClean="0">
                <a:solidFill>
                  <a:schemeClr val="hlink"/>
                </a:solidFill>
              </a:rPr>
              <a:t>combinational circuit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057400"/>
            <a:ext cx="3714750" cy="420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1: combinational circuit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724400"/>
            <a:ext cx="7772400" cy="1828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turn-on the RED light when one of the two buttons pressed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turn-on the Green light when both the two buttons pressed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>
                <a:solidFill>
                  <a:schemeClr val="hlink"/>
                </a:solidFill>
              </a:rPr>
              <a:t>none of the LED ON when you release the buttons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>
                <a:solidFill>
                  <a:schemeClr val="hlink"/>
                </a:solidFill>
              </a:rPr>
              <a:t>there is no memory in this circuit</a:t>
            </a:r>
          </a:p>
        </p:txBody>
      </p:sp>
      <p:pic>
        <p:nvPicPr>
          <p:cNvPr id="15364" name="Picture 4" descr="comb_circu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286000"/>
            <a:ext cx="266700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2: sequential circuit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257800"/>
            <a:ext cx="7772400" cy="1219200"/>
          </a:xfrm>
        </p:spPr>
        <p:txBody>
          <a:bodyPr/>
          <a:lstStyle/>
          <a:p>
            <a:pPr eaLnBrk="1" hangingPunct="1"/>
            <a:r>
              <a:rPr lang="en-US" altLang="zh-TW" smtClean="0"/>
              <a:t>the LED may keep ON after you release the button</a:t>
            </a:r>
          </a:p>
        </p:txBody>
      </p:sp>
      <p:pic>
        <p:nvPicPr>
          <p:cNvPr id="16388" name="Picture 4" descr="seq_circuit_ex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362200"/>
            <a:ext cx="4191000" cy="234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Storage Element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D flip-flop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Recall: What is a sequential circuit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 smtClean="0"/>
              <a:t>Sequential Circuit: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/>
              <a:t>a digital circuit with storage element to memorize current state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/>
              <a:t>Figure </a:t>
            </a:r>
            <a:r>
              <a:rPr lang="en-US" altLang="zh-TW" sz="2000" dirty="0" smtClean="0"/>
              <a:t>4-1</a:t>
            </a:r>
            <a:r>
              <a:rPr lang="en-US" altLang="zh-TW" sz="2000" dirty="0" smtClean="0"/>
              <a:t>: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z="2000" dirty="0" smtClean="0"/>
          </a:p>
          <a:p>
            <a:pPr lvl="1" eaLnBrk="1" hangingPunct="1">
              <a:lnSpc>
                <a:spcPct val="90000"/>
              </a:lnSpc>
            </a:pPr>
            <a:endParaRPr lang="en-US" altLang="zh-TW" sz="2000" dirty="0" smtClean="0"/>
          </a:p>
          <a:p>
            <a:pPr lvl="1" eaLnBrk="1" hangingPunct="1">
              <a:lnSpc>
                <a:spcPct val="90000"/>
              </a:lnSpc>
            </a:pPr>
            <a:endParaRPr lang="en-US" altLang="zh-TW" sz="2000" dirty="0" smtClean="0"/>
          </a:p>
          <a:p>
            <a:pPr lvl="1" eaLnBrk="1" hangingPunct="1">
              <a:lnSpc>
                <a:spcPct val="90000"/>
              </a:lnSpc>
            </a:pPr>
            <a:endParaRPr lang="en-US" altLang="zh-TW" sz="2000" dirty="0" smtClean="0"/>
          </a:p>
          <a:p>
            <a:pPr lvl="1" eaLnBrk="1" hangingPunct="1">
              <a:lnSpc>
                <a:spcPct val="90000"/>
              </a:lnSpc>
            </a:pPr>
            <a:endParaRPr lang="en-US" altLang="zh-TW" sz="2000" dirty="0" smtClean="0"/>
          </a:p>
          <a:p>
            <a:pPr eaLnBrk="1" hangingPunct="1">
              <a:lnSpc>
                <a:spcPct val="90000"/>
              </a:lnSpc>
            </a:pPr>
            <a:endParaRPr lang="en-US" altLang="zh-TW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/>
              <a:t>Q1: </a:t>
            </a:r>
            <a:r>
              <a:rPr lang="en-US" altLang="zh-TW" sz="2400" dirty="0" smtClean="0">
                <a:solidFill>
                  <a:schemeClr val="hlink"/>
                </a:solidFill>
              </a:rPr>
              <a:t>When</a:t>
            </a:r>
            <a:r>
              <a:rPr lang="en-US" altLang="zh-TW" sz="2400" dirty="0" smtClean="0"/>
              <a:t> the storage element will memorize the input?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/>
              <a:t>Q2: </a:t>
            </a:r>
            <a:r>
              <a:rPr lang="en-US" altLang="zh-TW" sz="2400" dirty="0" smtClean="0">
                <a:solidFill>
                  <a:schemeClr val="hlink"/>
                </a:solidFill>
              </a:rPr>
              <a:t>How long</a:t>
            </a:r>
            <a:r>
              <a:rPr lang="en-US" altLang="zh-TW" sz="2400" dirty="0" smtClean="0"/>
              <a:t> the storage element will keep its memory?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124200"/>
            <a:ext cx="609600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D Flip-Flop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3962400"/>
            <a:ext cx="7772400" cy="2590800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Imagine that a D flip-flop is a box of 1-bit memory</a:t>
            </a:r>
          </a:p>
          <a:p>
            <a:pPr eaLnBrk="1" hangingPunct="1"/>
            <a:r>
              <a:rPr lang="en-US" altLang="zh-TW" sz="2800" smtClean="0"/>
              <a:t>When the D flip-flop memorize the input?</a:t>
            </a:r>
          </a:p>
          <a:p>
            <a:pPr lvl="1" eaLnBrk="1" hangingPunct="1"/>
            <a:r>
              <a:rPr lang="en-US" altLang="zh-TW" sz="2400" smtClean="0"/>
              <a:t>at (positive) edge trigger of the clock (clk) signal</a:t>
            </a:r>
          </a:p>
          <a:p>
            <a:pPr lvl="1" eaLnBrk="1" hangingPunct="1"/>
            <a:r>
              <a:rPr lang="en-US" altLang="zh-TW" sz="2400" smtClean="0">
                <a:solidFill>
                  <a:schemeClr val="hlink"/>
                </a:solidFill>
              </a:rPr>
              <a:t>like a snapshot of a camera!</a:t>
            </a:r>
          </a:p>
        </p:txBody>
      </p:sp>
      <p:grpSp>
        <p:nvGrpSpPr>
          <p:cNvPr id="19460" name="Group 4"/>
          <p:cNvGrpSpPr>
            <a:grpSpLocks/>
          </p:cNvGrpSpPr>
          <p:nvPr/>
        </p:nvGrpSpPr>
        <p:grpSpPr bwMode="auto">
          <a:xfrm>
            <a:off x="2590800" y="1981200"/>
            <a:ext cx="2728913" cy="1849438"/>
            <a:chOff x="1701" y="1207"/>
            <a:chExt cx="1719" cy="1165"/>
          </a:xfrm>
        </p:grpSpPr>
        <p:sp>
          <p:nvSpPr>
            <p:cNvPr id="19461" name="Rectangle 5"/>
            <p:cNvSpPr>
              <a:spLocks noChangeArrowheads="1"/>
            </p:cNvSpPr>
            <p:nvPr/>
          </p:nvSpPr>
          <p:spPr bwMode="auto">
            <a:xfrm>
              <a:off x="2245" y="1207"/>
              <a:ext cx="680" cy="8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9462" name="Text Box 6"/>
            <p:cNvSpPr txBox="1">
              <a:spLocks noChangeArrowheads="1"/>
            </p:cNvSpPr>
            <p:nvPr/>
          </p:nvSpPr>
          <p:spPr bwMode="auto">
            <a:xfrm>
              <a:off x="2232" y="1327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</a:t>
              </a:r>
            </a:p>
          </p:txBody>
        </p:sp>
        <p:sp>
          <p:nvSpPr>
            <p:cNvPr id="19463" name="AutoShape 7"/>
            <p:cNvSpPr>
              <a:spLocks noChangeArrowheads="1"/>
            </p:cNvSpPr>
            <p:nvPr/>
          </p:nvSpPr>
          <p:spPr bwMode="auto">
            <a:xfrm rot="5400000">
              <a:off x="2267" y="1775"/>
              <a:ext cx="91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9464" name="Text Box 8"/>
            <p:cNvSpPr txBox="1">
              <a:spLocks noChangeArrowheads="1"/>
            </p:cNvSpPr>
            <p:nvPr/>
          </p:nvSpPr>
          <p:spPr bwMode="auto">
            <a:xfrm>
              <a:off x="2699" y="1298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  <p:sp>
          <p:nvSpPr>
            <p:cNvPr id="19465" name="Line 9"/>
            <p:cNvSpPr>
              <a:spLocks noChangeShapeType="1"/>
            </p:cNvSpPr>
            <p:nvPr/>
          </p:nvSpPr>
          <p:spPr bwMode="auto">
            <a:xfrm>
              <a:off x="2925" y="1434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66" name="Line 10"/>
            <p:cNvSpPr>
              <a:spLocks noChangeShapeType="1"/>
            </p:cNvSpPr>
            <p:nvPr/>
          </p:nvSpPr>
          <p:spPr bwMode="auto">
            <a:xfrm flipH="1">
              <a:off x="1927" y="1434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67" name="Line 11"/>
            <p:cNvSpPr>
              <a:spLocks noChangeShapeType="1"/>
            </p:cNvSpPr>
            <p:nvPr/>
          </p:nvSpPr>
          <p:spPr bwMode="auto">
            <a:xfrm flipH="1">
              <a:off x="2109" y="1842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68" name="Line 12"/>
            <p:cNvSpPr>
              <a:spLocks noChangeShapeType="1"/>
            </p:cNvSpPr>
            <p:nvPr/>
          </p:nvSpPr>
          <p:spPr bwMode="auto">
            <a:xfrm>
              <a:off x="2109" y="1842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69" name="Text Box 13"/>
            <p:cNvSpPr txBox="1">
              <a:spLocks noChangeArrowheads="1"/>
            </p:cNvSpPr>
            <p:nvPr/>
          </p:nvSpPr>
          <p:spPr bwMode="auto">
            <a:xfrm>
              <a:off x="1701" y="1298"/>
              <a:ext cx="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in</a:t>
              </a:r>
            </a:p>
          </p:txBody>
        </p:sp>
        <p:sp>
          <p:nvSpPr>
            <p:cNvPr id="19470" name="Text Box 14"/>
            <p:cNvSpPr txBox="1">
              <a:spLocks noChangeArrowheads="1"/>
            </p:cNvSpPr>
            <p:nvPr/>
          </p:nvSpPr>
          <p:spPr bwMode="auto">
            <a:xfrm>
              <a:off x="3140" y="1327"/>
              <a:ext cx="2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out</a:t>
              </a:r>
            </a:p>
          </p:txBody>
        </p:sp>
        <p:sp>
          <p:nvSpPr>
            <p:cNvPr id="19471" name="Text Box 15"/>
            <p:cNvSpPr txBox="1">
              <a:spLocks noChangeArrowheads="1"/>
            </p:cNvSpPr>
            <p:nvPr/>
          </p:nvSpPr>
          <p:spPr bwMode="auto">
            <a:xfrm>
              <a:off x="1973" y="2160"/>
              <a:ext cx="2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clk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Timing Waveform of the D Flip-Flop</a:t>
            </a:r>
          </a:p>
        </p:txBody>
      </p:sp>
      <p:grpSp>
        <p:nvGrpSpPr>
          <p:cNvPr id="20483" name="Group 3"/>
          <p:cNvGrpSpPr>
            <a:grpSpLocks/>
          </p:cNvGrpSpPr>
          <p:nvPr/>
        </p:nvGrpSpPr>
        <p:grpSpPr bwMode="auto">
          <a:xfrm>
            <a:off x="2843213" y="1916113"/>
            <a:ext cx="2728912" cy="1849437"/>
            <a:chOff x="1701" y="1207"/>
            <a:chExt cx="1719" cy="1165"/>
          </a:xfrm>
        </p:grpSpPr>
        <p:sp>
          <p:nvSpPr>
            <p:cNvPr id="20562" name="Rectangle 4"/>
            <p:cNvSpPr>
              <a:spLocks noChangeArrowheads="1"/>
            </p:cNvSpPr>
            <p:nvPr/>
          </p:nvSpPr>
          <p:spPr bwMode="auto">
            <a:xfrm>
              <a:off x="2245" y="1207"/>
              <a:ext cx="680" cy="8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0563" name="Text Box 5"/>
            <p:cNvSpPr txBox="1">
              <a:spLocks noChangeArrowheads="1"/>
            </p:cNvSpPr>
            <p:nvPr/>
          </p:nvSpPr>
          <p:spPr bwMode="auto">
            <a:xfrm>
              <a:off x="2232" y="1327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</a:t>
              </a:r>
            </a:p>
          </p:txBody>
        </p:sp>
        <p:sp>
          <p:nvSpPr>
            <p:cNvPr id="20564" name="AutoShape 6"/>
            <p:cNvSpPr>
              <a:spLocks noChangeArrowheads="1"/>
            </p:cNvSpPr>
            <p:nvPr/>
          </p:nvSpPr>
          <p:spPr bwMode="auto">
            <a:xfrm rot="5400000">
              <a:off x="2267" y="1775"/>
              <a:ext cx="91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0565" name="Text Box 7"/>
            <p:cNvSpPr txBox="1">
              <a:spLocks noChangeArrowheads="1"/>
            </p:cNvSpPr>
            <p:nvPr/>
          </p:nvSpPr>
          <p:spPr bwMode="auto">
            <a:xfrm>
              <a:off x="2699" y="1298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  <p:sp>
          <p:nvSpPr>
            <p:cNvPr id="20566" name="Line 8"/>
            <p:cNvSpPr>
              <a:spLocks noChangeShapeType="1"/>
            </p:cNvSpPr>
            <p:nvPr/>
          </p:nvSpPr>
          <p:spPr bwMode="auto">
            <a:xfrm>
              <a:off x="2925" y="1434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67" name="Line 9"/>
            <p:cNvSpPr>
              <a:spLocks noChangeShapeType="1"/>
            </p:cNvSpPr>
            <p:nvPr/>
          </p:nvSpPr>
          <p:spPr bwMode="auto">
            <a:xfrm flipH="1">
              <a:off x="1927" y="1434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68" name="Line 10"/>
            <p:cNvSpPr>
              <a:spLocks noChangeShapeType="1"/>
            </p:cNvSpPr>
            <p:nvPr/>
          </p:nvSpPr>
          <p:spPr bwMode="auto">
            <a:xfrm flipH="1">
              <a:off x="2109" y="1842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69" name="Line 11"/>
            <p:cNvSpPr>
              <a:spLocks noChangeShapeType="1"/>
            </p:cNvSpPr>
            <p:nvPr/>
          </p:nvSpPr>
          <p:spPr bwMode="auto">
            <a:xfrm>
              <a:off x="2109" y="1842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70" name="Text Box 12"/>
            <p:cNvSpPr txBox="1">
              <a:spLocks noChangeArrowheads="1"/>
            </p:cNvSpPr>
            <p:nvPr/>
          </p:nvSpPr>
          <p:spPr bwMode="auto">
            <a:xfrm>
              <a:off x="1701" y="1298"/>
              <a:ext cx="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in</a:t>
              </a:r>
            </a:p>
          </p:txBody>
        </p:sp>
        <p:sp>
          <p:nvSpPr>
            <p:cNvPr id="20571" name="Text Box 13"/>
            <p:cNvSpPr txBox="1">
              <a:spLocks noChangeArrowheads="1"/>
            </p:cNvSpPr>
            <p:nvPr/>
          </p:nvSpPr>
          <p:spPr bwMode="auto">
            <a:xfrm>
              <a:off x="3140" y="1327"/>
              <a:ext cx="2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out</a:t>
              </a:r>
            </a:p>
          </p:txBody>
        </p:sp>
        <p:sp>
          <p:nvSpPr>
            <p:cNvPr id="20572" name="Text Box 14"/>
            <p:cNvSpPr txBox="1">
              <a:spLocks noChangeArrowheads="1"/>
            </p:cNvSpPr>
            <p:nvPr/>
          </p:nvSpPr>
          <p:spPr bwMode="auto">
            <a:xfrm>
              <a:off x="1973" y="2160"/>
              <a:ext cx="2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clk</a:t>
              </a:r>
            </a:p>
          </p:txBody>
        </p:sp>
      </p:grpSp>
      <p:grpSp>
        <p:nvGrpSpPr>
          <p:cNvPr id="20484" name="Group 15"/>
          <p:cNvGrpSpPr>
            <a:grpSpLocks/>
          </p:cNvGrpSpPr>
          <p:nvPr/>
        </p:nvGrpSpPr>
        <p:grpSpPr bwMode="auto">
          <a:xfrm>
            <a:off x="762000" y="3505200"/>
            <a:ext cx="7705725" cy="3168650"/>
            <a:chOff x="480" y="2208"/>
            <a:chExt cx="4854" cy="1996"/>
          </a:xfrm>
        </p:grpSpPr>
        <p:grpSp>
          <p:nvGrpSpPr>
            <p:cNvPr id="20485" name="Group 16"/>
            <p:cNvGrpSpPr>
              <a:grpSpLocks/>
            </p:cNvGrpSpPr>
            <p:nvPr/>
          </p:nvGrpSpPr>
          <p:grpSpPr bwMode="auto">
            <a:xfrm>
              <a:off x="1116" y="2571"/>
              <a:ext cx="544" cy="227"/>
              <a:chOff x="975" y="1525"/>
              <a:chExt cx="544" cy="227"/>
            </a:xfrm>
          </p:grpSpPr>
          <p:sp>
            <p:nvSpPr>
              <p:cNvPr id="20558" name="Line 17"/>
              <p:cNvSpPr>
                <a:spLocks noChangeShapeType="1"/>
              </p:cNvSpPr>
              <p:nvPr/>
            </p:nvSpPr>
            <p:spPr bwMode="auto">
              <a:xfrm>
                <a:off x="975" y="1752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59" name="Line 18"/>
              <p:cNvSpPr>
                <a:spLocks noChangeShapeType="1"/>
              </p:cNvSpPr>
              <p:nvPr/>
            </p:nvSpPr>
            <p:spPr bwMode="auto">
              <a:xfrm flipV="1">
                <a:off x="1247" y="1525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60" name="Line 19"/>
              <p:cNvSpPr>
                <a:spLocks noChangeShapeType="1"/>
              </p:cNvSpPr>
              <p:nvPr/>
            </p:nvSpPr>
            <p:spPr bwMode="auto">
              <a:xfrm>
                <a:off x="1247" y="1525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61" name="Line 20"/>
              <p:cNvSpPr>
                <a:spLocks noChangeShapeType="1"/>
              </p:cNvSpPr>
              <p:nvPr/>
            </p:nvSpPr>
            <p:spPr bwMode="auto">
              <a:xfrm>
                <a:off x="1519" y="1525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0486" name="Group 21"/>
            <p:cNvGrpSpPr>
              <a:grpSpLocks/>
            </p:cNvGrpSpPr>
            <p:nvPr/>
          </p:nvGrpSpPr>
          <p:grpSpPr bwMode="auto">
            <a:xfrm>
              <a:off x="1660" y="2571"/>
              <a:ext cx="544" cy="227"/>
              <a:chOff x="975" y="1525"/>
              <a:chExt cx="544" cy="227"/>
            </a:xfrm>
          </p:grpSpPr>
          <p:sp>
            <p:nvSpPr>
              <p:cNvPr id="20554" name="Line 22"/>
              <p:cNvSpPr>
                <a:spLocks noChangeShapeType="1"/>
              </p:cNvSpPr>
              <p:nvPr/>
            </p:nvSpPr>
            <p:spPr bwMode="auto">
              <a:xfrm>
                <a:off x="975" y="1752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55" name="Line 23"/>
              <p:cNvSpPr>
                <a:spLocks noChangeShapeType="1"/>
              </p:cNvSpPr>
              <p:nvPr/>
            </p:nvSpPr>
            <p:spPr bwMode="auto">
              <a:xfrm flipV="1">
                <a:off x="1247" y="1525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56" name="Line 24"/>
              <p:cNvSpPr>
                <a:spLocks noChangeShapeType="1"/>
              </p:cNvSpPr>
              <p:nvPr/>
            </p:nvSpPr>
            <p:spPr bwMode="auto">
              <a:xfrm>
                <a:off x="1247" y="1525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57" name="Line 25"/>
              <p:cNvSpPr>
                <a:spLocks noChangeShapeType="1"/>
              </p:cNvSpPr>
              <p:nvPr/>
            </p:nvSpPr>
            <p:spPr bwMode="auto">
              <a:xfrm>
                <a:off x="1519" y="1525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0487" name="Group 26"/>
            <p:cNvGrpSpPr>
              <a:grpSpLocks/>
            </p:cNvGrpSpPr>
            <p:nvPr/>
          </p:nvGrpSpPr>
          <p:grpSpPr bwMode="auto">
            <a:xfrm>
              <a:off x="2205" y="2571"/>
              <a:ext cx="544" cy="227"/>
              <a:chOff x="975" y="1525"/>
              <a:chExt cx="544" cy="227"/>
            </a:xfrm>
          </p:grpSpPr>
          <p:sp>
            <p:nvSpPr>
              <p:cNvPr id="20550" name="Line 27"/>
              <p:cNvSpPr>
                <a:spLocks noChangeShapeType="1"/>
              </p:cNvSpPr>
              <p:nvPr/>
            </p:nvSpPr>
            <p:spPr bwMode="auto">
              <a:xfrm>
                <a:off x="975" y="1752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51" name="Line 28"/>
              <p:cNvSpPr>
                <a:spLocks noChangeShapeType="1"/>
              </p:cNvSpPr>
              <p:nvPr/>
            </p:nvSpPr>
            <p:spPr bwMode="auto">
              <a:xfrm flipV="1">
                <a:off x="1247" y="1525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52" name="Line 29"/>
              <p:cNvSpPr>
                <a:spLocks noChangeShapeType="1"/>
              </p:cNvSpPr>
              <p:nvPr/>
            </p:nvSpPr>
            <p:spPr bwMode="auto">
              <a:xfrm>
                <a:off x="1247" y="1525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53" name="Line 30"/>
              <p:cNvSpPr>
                <a:spLocks noChangeShapeType="1"/>
              </p:cNvSpPr>
              <p:nvPr/>
            </p:nvSpPr>
            <p:spPr bwMode="auto">
              <a:xfrm>
                <a:off x="1519" y="1525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0488" name="Group 31"/>
            <p:cNvGrpSpPr>
              <a:grpSpLocks/>
            </p:cNvGrpSpPr>
            <p:nvPr/>
          </p:nvGrpSpPr>
          <p:grpSpPr bwMode="auto">
            <a:xfrm>
              <a:off x="2749" y="2571"/>
              <a:ext cx="544" cy="227"/>
              <a:chOff x="975" y="1525"/>
              <a:chExt cx="544" cy="227"/>
            </a:xfrm>
          </p:grpSpPr>
          <p:sp>
            <p:nvSpPr>
              <p:cNvPr id="20546" name="Line 32"/>
              <p:cNvSpPr>
                <a:spLocks noChangeShapeType="1"/>
              </p:cNvSpPr>
              <p:nvPr/>
            </p:nvSpPr>
            <p:spPr bwMode="auto">
              <a:xfrm>
                <a:off x="975" y="1752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47" name="Line 33"/>
              <p:cNvSpPr>
                <a:spLocks noChangeShapeType="1"/>
              </p:cNvSpPr>
              <p:nvPr/>
            </p:nvSpPr>
            <p:spPr bwMode="auto">
              <a:xfrm flipV="1">
                <a:off x="1247" y="1525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48" name="Line 34"/>
              <p:cNvSpPr>
                <a:spLocks noChangeShapeType="1"/>
              </p:cNvSpPr>
              <p:nvPr/>
            </p:nvSpPr>
            <p:spPr bwMode="auto">
              <a:xfrm>
                <a:off x="1247" y="1525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49" name="Line 35"/>
              <p:cNvSpPr>
                <a:spLocks noChangeShapeType="1"/>
              </p:cNvSpPr>
              <p:nvPr/>
            </p:nvSpPr>
            <p:spPr bwMode="auto">
              <a:xfrm>
                <a:off x="1519" y="1525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0489" name="Group 36"/>
            <p:cNvGrpSpPr>
              <a:grpSpLocks/>
            </p:cNvGrpSpPr>
            <p:nvPr/>
          </p:nvGrpSpPr>
          <p:grpSpPr bwMode="auto">
            <a:xfrm>
              <a:off x="3293" y="2571"/>
              <a:ext cx="544" cy="227"/>
              <a:chOff x="975" y="1525"/>
              <a:chExt cx="544" cy="227"/>
            </a:xfrm>
          </p:grpSpPr>
          <p:sp>
            <p:nvSpPr>
              <p:cNvPr id="20542" name="Line 37"/>
              <p:cNvSpPr>
                <a:spLocks noChangeShapeType="1"/>
              </p:cNvSpPr>
              <p:nvPr/>
            </p:nvSpPr>
            <p:spPr bwMode="auto">
              <a:xfrm>
                <a:off x="975" y="1752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43" name="Line 38"/>
              <p:cNvSpPr>
                <a:spLocks noChangeShapeType="1"/>
              </p:cNvSpPr>
              <p:nvPr/>
            </p:nvSpPr>
            <p:spPr bwMode="auto">
              <a:xfrm flipV="1">
                <a:off x="1247" y="1525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44" name="Line 39"/>
              <p:cNvSpPr>
                <a:spLocks noChangeShapeType="1"/>
              </p:cNvSpPr>
              <p:nvPr/>
            </p:nvSpPr>
            <p:spPr bwMode="auto">
              <a:xfrm>
                <a:off x="1247" y="1525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45" name="Line 40"/>
              <p:cNvSpPr>
                <a:spLocks noChangeShapeType="1"/>
              </p:cNvSpPr>
              <p:nvPr/>
            </p:nvSpPr>
            <p:spPr bwMode="auto">
              <a:xfrm>
                <a:off x="1519" y="1525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0490" name="Group 41"/>
            <p:cNvGrpSpPr>
              <a:grpSpLocks/>
            </p:cNvGrpSpPr>
            <p:nvPr/>
          </p:nvGrpSpPr>
          <p:grpSpPr bwMode="auto">
            <a:xfrm>
              <a:off x="3837" y="2571"/>
              <a:ext cx="544" cy="227"/>
              <a:chOff x="975" y="1525"/>
              <a:chExt cx="544" cy="227"/>
            </a:xfrm>
          </p:grpSpPr>
          <p:sp>
            <p:nvSpPr>
              <p:cNvPr id="20538" name="Line 42"/>
              <p:cNvSpPr>
                <a:spLocks noChangeShapeType="1"/>
              </p:cNvSpPr>
              <p:nvPr/>
            </p:nvSpPr>
            <p:spPr bwMode="auto">
              <a:xfrm>
                <a:off x="975" y="1752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39" name="Line 43"/>
              <p:cNvSpPr>
                <a:spLocks noChangeShapeType="1"/>
              </p:cNvSpPr>
              <p:nvPr/>
            </p:nvSpPr>
            <p:spPr bwMode="auto">
              <a:xfrm flipV="1">
                <a:off x="1247" y="1525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40" name="Line 44"/>
              <p:cNvSpPr>
                <a:spLocks noChangeShapeType="1"/>
              </p:cNvSpPr>
              <p:nvPr/>
            </p:nvSpPr>
            <p:spPr bwMode="auto">
              <a:xfrm>
                <a:off x="1247" y="1525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41" name="Line 45"/>
              <p:cNvSpPr>
                <a:spLocks noChangeShapeType="1"/>
              </p:cNvSpPr>
              <p:nvPr/>
            </p:nvSpPr>
            <p:spPr bwMode="auto">
              <a:xfrm>
                <a:off x="1519" y="1525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0491" name="Text Box 46"/>
            <p:cNvSpPr txBox="1">
              <a:spLocks noChangeArrowheads="1"/>
            </p:cNvSpPr>
            <p:nvPr/>
          </p:nvSpPr>
          <p:spPr bwMode="auto">
            <a:xfrm>
              <a:off x="707" y="3025"/>
              <a:ext cx="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in</a:t>
              </a:r>
            </a:p>
          </p:txBody>
        </p:sp>
        <p:sp>
          <p:nvSpPr>
            <p:cNvPr id="20492" name="Text Box 47"/>
            <p:cNvSpPr txBox="1">
              <a:spLocks noChangeArrowheads="1"/>
            </p:cNvSpPr>
            <p:nvPr/>
          </p:nvSpPr>
          <p:spPr bwMode="auto">
            <a:xfrm>
              <a:off x="480" y="3479"/>
              <a:ext cx="4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content</a:t>
              </a:r>
            </a:p>
          </p:txBody>
        </p:sp>
        <p:sp>
          <p:nvSpPr>
            <p:cNvPr id="20493" name="Line 48"/>
            <p:cNvSpPr>
              <a:spLocks noChangeShapeType="1"/>
            </p:cNvSpPr>
            <p:nvPr/>
          </p:nvSpPr>
          <p:spPr bwMode="auto">
            <a:xfrm>
              <a:off x="4381" y="2798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494" name="Text Box 49"/>
            <p:cNvSpPr txBox="1">
              <a:spLocks noChangeArrowheads="1"/>
            </p:cNvSpPr>
            <p:nvPr/>
          </p:nvSpPr>
          <p:spPr bwMode="auto">
            <a:xfrm>
              <a:off x="661" y="3887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  <p:sp>
          <p:nvSpPr>
            <p:cNvPr id="20495" name="Line 50"/>
            <p:cNvSpPr>
              <a:spLocks noChangeShapeType="1"/>
            </p:cNvSpPr>
            <p:nvPr/>
          </p:nvSpPr>
          <p:spPr bwMode="auto">
            <a:xfrm>
              <a:off x="2703" y="2299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496" name="Text Box 51"/>
            <p:cNvSpPr txBox="1">
              <a:spLocks noChangeArrowheads="1"/>
            </p:cNvSpPr>
            <p:nvPr/>
          </p:nvSpPr>
          <p:spPr bwMode="auto">
            <a:xfrm>
              <a:off x="3156" y="2208"/>
              <a:ext cx="34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time</a:t>
              </a:r>
            </a:p>
          </p:txBody>
        </p:sp>
        <p:sp>
          <p:nvSpPr>
            <p:cNvPr id="20497" name="Line 52"/>
            <p:cNvSpPr>
              <a:spLocks noChangeShapeType="1"/>
            </p:cNvSpPr>
            <p:nvPr/>
          </p:nvSpPr>
          <p:spPr bwMode="auto">
            <a:xfrm>
              <a:off x="1387" y="3252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498" name="Line 53"/>
            <p:cNvSpPr>
              <a:spLocks noChangeShapeType="1"/>
            </p:cNvSpPr>
            <p:nvPr/>
          </p:nvSpPr>
          <p:spPr bwMode="auto">
            <a:xfrm flipV="1">
              <a:off x="1931" y="2979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499" name="Line 54"/>
            <p:cNvSpPr>
              <a:spLocks noChangeShapeType="1"/>
            </p:cNvSpPr>
            <p:nvPr/>
          </p:nvSpPr>
          <p:spPr bwMode="auto">
            <a:xfrm>
              <a:off x="1931" y="2979"/>
              <a:ext cx="10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00" name="Line 55"/>
            <p:cNvSpPr>
              <a:spLocks noChangeShapeType="1"/>
            </p:cNvSpPr>
            <p:nvPr/>
          </p:nvSpPr>
          <p:spPr bwMode="auto">
            <a:xfrm>
              <a:off x="3020" y="2979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01" name="Line 56"/>
            <p:cNvSpPr>
              <a:spLocks noChangeShapeType="1"/>
            </p:cNvSpPr>
            <p:nvPr/>
          </p:nvSpPr>
          <p:spPr bwMode="auto">
            <a:xfrm>
              <a:off x="3020" y="3252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02" name="Line 57"/>
            <p:cNvSpPr>
              <a:spLocks noChangeShapeType="1"/>
            </p:cNvSpPr>
            <p:nvPr/>
          </p:nvSpPr>
          <p:spPr bwMode="auto">
            <a:xfrm flipV="1">
              <a:off x="3564" y="2979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03" name="Line 58"/>
            <p:cNvSpPr>
              <a:spLocks noChangeShapeType="1"/>
            </p:cNvSpPr>
            <p:nvPr/>
          </p:nvSpPr>
          <p:spPr bwMode="auto">
            <a:xfrm>
              <a:off x="3564" y="2979"/>
              <a:ext cx="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04" name="Line 59"/>
            <p:cNvSpPr>
              <a:spLocks noChangeShapeType="1"/>
            </p:cNvSpPr>
            <p:nvPr/>
          </p:nvSpPr>
          <p:spPr bwMode="auto">
            <a:xfrm>
              <a:off x="4109" y="2979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05" name="Line 60"/>
            <p:cNvSpPr>
              <a:spLocks noChangeShapeType="1"/>
            </p:cNvSpPr>
            <p:nvPr/>
          </p:nvSpPr>
          <p:spPr bwMode="auto">
            <a:xfrm>
              <a:off x="4109" y="3252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06" name="Line 61"/>
            <p:cNvSpPr>
              <a:spLocks noChangeShapeType="1"/>
            </p:cNvSpPr>
            <p:nvPr/>
          </p:nvSpPr>
          <p:spPr bwMode="auto">
            <a:xfrm>
              <a:off x="1932" y="3706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07" name="Line 62"/>
            <p:cNvSpPr>
              <a:spLocks noChangeShapeType="1"/>
            </p:cNvSpPr>
            <p:nvPr/>
          </p:nvSpPr>
          <p:spPr bwMode="auto">
            <a:xfrm flipV="1">
              <a:off x="2476" y="3433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08" name="Line 63"/>
            <p:cNvSpPr>
              <a:spLocks noChangeShapeType="1"/>
            </p:cNvSpPr>
            <p:nvPr/>
          </p:nvSpPr>
          <p:spPr bwMode="auto">
            <a:xfrm>
              <a:off x="2476" y="3433"/>
              <a:ext cx="10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09" name="Line 64"/>
            <p:cNvSpPr>
              <a:spLocks noChangeShapeType="1"/>
            </p:cNvSpPr>
            <p:nvPr/>
          </p:nvSpPr>
          <p:spPr bwMode="auto">
            <a:xfrm>
              <a:off x="3565" y="3433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10" name="Line 65"/>
            <p:cNvSpPr>
              <a:spLocks noChangeShapeType="1"/>
            </p:cNvSpPr>
            <p:nvPr/>
          </p:nvSpPr>
          <p:spPr bwMode="auto">
            <a:xfrm>
              <a:off x="3565" y="3706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11" name="Line 66"/>
            <p:cNvSpPr>
              <a:spLocks noChangeShapeType="1"/>
            </p:cNvSpPr>
            <p:nvPr/>
          </p:nvSpPr>
          <p:spPr bwMode="auto">
            <a:xfrm flipV="1">
              <a:off x="4109" y="3433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12" name="Line 67"/>
            <p:cNvSpPr>
              <a:spLocks noChangeShapeType="1"/>
            </p:cNvSpPr>
            <p:nvPr/>
          </p:nvSpPr>
          <p:spPr bwMode="auto">
            <a:xfrm>
              <a:off x="4109" y="3433"/>
              <a:ext cx="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13" name="Line 68"/>
            <p:cNvSpPr>
              <a:spLocks noChangeShapeType="1"/>
            </p:cNvSpPr>
            <p:nvPr/>
          </p:nvSpPr>
          <p:spPr bwMode="auto">
            <a:xfrm>
              <a:off x="4654" y="3433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14" name="Line 69"/>
            <p:cNvSpPr>
              <a:spLocks noChangeShapeType="1"/>
            </p:cNvSpPr>
            <p:nvPr/>
          </p:nvSpPr>
          <p:spPr bwMode="auto">
            <a:xfrm>
              <a:off x="4654" y="370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15" name="Line 70"/>
            <p:cNvSpPr>
              <a:spLocks noChangeShapeType="1"/>
            </p:cNvSpPr>
            <p:nvPr/>
          </p:nvSpPr>
          <p:spPr bwMode="auto">
            <a:xfrm>
              <a:off x="1932" y="4069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16" name="Line 71"/>
            <p:cNvSpPr>
              <a:spLocks noChangeShapeType="1"/>
            </p:cNvSpPr>
            <p:nvPr/>
          </p:nvSpPr>
          <p:spPr bwMode="auto">
            <a:xfrm flipV="1">
              <a:off x="2476" y="3796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17" name="Line 72"/>
            <p:cNvSpPr>
              <a:spLocks noChangeShapeType="1"/>
            </p:cNvSpPr>
            <p:nvPr/>
          </p:nvSpPr>
          <p:spPr bwMode="auto">
            <a:xfrm>
              <a:off x="2476" y="3796"/>
              <a:ext cx="10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18" name="Line 73"/>
            <p:cNvSpPr>
              <a:spLocks noChangeShapeType="1"/>
            </p:cNvSpPr>
            <p:nvPr/>
          </p:nvSpPr>
          <p:spPr bwMode="auto">
            <a:xfrm>
              <a:off x="3565" y="3796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19" name="Line 74"/>
            <p:cNvSpPr>
              <a:spLocks noChangeShapeType="1"/>
            </p:cNvSpPr>
            <p:nvPr/>
          </p:nvSpPr>
          <p:spPr bwMode="auto">
            <a:xfrm>
              <a:off x="3565" y="4069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20" name="Line 75"/>
            <p:cNvSpPr>
              <a:spLocks noChangeShapeType="1"/>
            </p:cNvSpPr>
            <p:nvPr/>
          </p:nvSpPr>
          <p:spPr bwMode="auto">
            <a:xfrm flipV="1">
              <a:off x="4109" y="3796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21" name="Line 76"/>
            <p:cNvSpPr>
              <a:spLocks noChangeShapeType="1"/>
            </p:cNvSpPr>
            <p:nvPr/>
          </p:nvSpPr>
          <p:spPr bwMode="auto">
            <a:xfrm>
              <a:off x="4109" y="3796"/>
              <a:ext cx="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22" name="Line 77"/>
            <p:cNvSpPr>
              <a:spLocks noChangeShapeType="1"/>
            </p:cNvSpPr>
            <p:nvPr/>
          </p:nvSpPr>
          <p:spPr bwMode="auto">
            <a:xfrm>
              <a:off x="4654" y="3796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23" name="Line 78"/>
            <p:cNvSpPr>
              <a:spLocks noChangeShapeType="1"/>
            </p:cNvSpPr>
            <p:nvPr/>
          </p:nvSpPr>
          <p:spPr bwMode="auto">
            <a:xfrm>
              <a:off x="4654" y="406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24" name="Line 79"/>
            <p:cNvSpPr>
              <a:spLocks noChangeShapeType="1"/>
            </p:cNvSpPr>
            <p:nvPr/>
          </p:nvSpPr>
          <p:spPr bwMode="auto">
            <a:xfrm>
              <a:off x="1931" y="2798"/>
              <a:ext cx="0" cy="1406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25" name="Line 80"/>
            <p:cNvSpPr>
              <a:spLocks noChangeShapeType="1"/>
            </p:cNvSpPr>
            <p:nvPr/>
          </p:nvSpPr>
          <p:spPr bwMode="auto">
            <a:xfrm>
              <a:off x="2476" y="2798"/>
              <a:ext cx="0" cy="1406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26" name="Line 81"/>
            <p:cNvSpPr>
              <a:spLocks noChangeShapeType="1"/>
            </p:cNvSpPr>
            <p:nvPr/>
          </p:nvSpPr>
          <p:spPr bwMode="auto">
            <a:xfrm>
              <a:off x="3020" y="2753"/>
              <a:ext cx="0" cy="1406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27" name="Line 82"/>
            <p:cNvSpPr>
              <a:spLocks noChangeShapeType="1"/>
            </p:cNvSpPr>
            <p:nvPr/>
          </p:nvSpPr>
          <p:spPr bwMode="auto">
            <a:xfrm>
              <a:off x="3564" y="2753"/>
              <a:ext cx="0" cy="1406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28" name="Line 83"/>
            <p:cNvSpPr>
              <a:spLocks noChangeShapeType="1"/>
            </p:cNvSpPr>
            <p:nvPr/>
          </p:nvSpPr>
          <p:spPr bwMode="auto">
            <a:xfrm>
              <a:off x="4109" y="2798"/>
              <a:ext cx="0" cy="1406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29" name="Text Box 84"/>
            <p:cNvSpPr txBox="1">
              <a:spLocks noChangeArrowheads="1"/>
            </p:cNvSpPr>
            <p:nvPr/>
          </p:nvSpPr>
          <p:spPr bwMode="auto">
            <a:xfrm>
              <a:off x="1375" y="3552"/>
              <a:ext cx="5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xxxxxxx</a:t>
              </a:r>
            </a:p>
          </p:txBody>
        </p:sp>
        <p:sp>
          <p:nvSpPr>
            <p:cNvPr id="20530" name="Text Box 85"/>
            <p:cNvSpPr txBox="1">
              <a:spLocks noChangeArrowheads="1"/>
            </p:cNvSpPr>
            <p:nvPr/>
          </p:nvSpPr>
          <p:spPr bwMode="auto">
            <a:xfrm>
              <a:off x="1342" y="3887"/>
              <a:ext cx="5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xxxxxxx</a:t>
              </a:r>
            </a:p>
          </p:txBody>
        </p:sp>
        <p:sp>
          <p:nvSpPr>
            <p:cNvPr id="20531" name="Text Box 86"/>
            <p:cNvSpPr txBox="1">
              <a:spLocks noChangeArrowheads="1"/>
            </p:cNvSpPr>
            <p:nvPr/>
          </p:nvSpPr>
          <p:spPr bwMode="auto">
            <a:xfrm>
              <a:off x="1511" y="3008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20532" name="Text Box 87"/>
            <p:cNvSpPr txBox="1">
              <a:spLocks noChangeArrowheads="1"/>
            </p:cNvSpPr>
            <p:nvPr/>
          </p:nvSpPr>
          <p:spPr bwMode="auto">
            <a:xfrm>
              <a:off x="2113" y="3478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20533" name="Text Box 88"/>
            <p:cNvSpPr txBox="1">
              <a:spLocks noChangeArrowheads="1"/>
            </p:cNvSpPr>
            <p:nvPr/>
          </p:nvSpPr>
          <p:spPr bwMode="auto">
            <a:xfrm>
              <a:off x="2158" y="3025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20534" name="Text Box 89"/>
            <p:cNvSpPr txBox="1">
              <a:spLocks noChangeArrowheads="1"/>
            </p:cNvSpPr>
            <p:nvPr/>
          </p:nvSpPr>
          <p:spPr bwMode="auto">
            <a:xfrm>
              <a:off x="2703" y="3478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20535" name="Line 90"/>
            <p:cNvSpPr>
              <a:spLocks noChangeShapeType="1"/>
            </p:cNvSpPr>
            <p:nvPr/>
          </p:nvSpPr>
          <p:spPr bwMode="auto">
            <a:xfrm>
              <a:off x="1659" y="3206"/>
              <a:ext cx="454" cy="363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36" name="Line 91"/>
            <p:cNvSpPr>
              <a:spLocks noChangeShapeType="1"/>
            </p:cNvSpPr>
            <p:nvPr/>
          </p:nvSpPr>
          <p:spPr bwMode="auto">
            <a:xfrm>
              <a:off x="2294" y="3206"/>
              <a:ext cx="454" cy="363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37" name="Text Box 92"/>
            <p:cNvSpPr txBox="1">
              <a:spLocks noChangeArrowheads="1"/>
            </p:cNvSpPr>
            <p:nvPr/>
          </p:nvSpPr>
          <p:spPr bwMode="auto">
            <a:xfrm>
              <a:off x="672" y="2640"/>
              <a:ext cx="2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clk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D Flip-Flop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3962400"/>
            <a:ext cx="7772400" cy="2590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Imagine that a D flip-flop is a box of 1-bit memory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When the D flip-flop memorize the input?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at (positive) edge trigger of the clock (clk) signal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>
                <a:solidFill>
                  <a:schemeClr val="hlink"/>
                </a:solidFill>
              </a:rPr>
              <a:t>like a snapshot of a camera!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>
                <a:solidFill>
                  <a:schemeClr val="folHlink"/>
                </a:solidFill>
              </a:rPr>
              <a:t>unstable input signal between two clock triggers will be ignored!</a:t>
            </a:r>
          </a:p>
        </p:txBody>
      </p:sp>
      <p:grpSp>
        <p:nvGrpSpPr>
          <p:cNvPr id="21508" name="Group 4"/>
          <p:cNvGrpSpPr>
            <a:grpSpLocks/>
          </p:cNvGrpSpPr>
          <p:nvPr/>
        </p:nvGrpSpPr>
        <p:grpSpPr bwMode="auto">
          <a:xfrm>
            <a:off x="2590800" y="1981200"/>
            <a:ext cx="2728913" cy="1849438"/>
            <a:chOff x="1701" y="1207"/>
            <a:chExt cx="1719" cy="1165"/>
          </a:xfrm>
        </p:grpSpPr>
        <p:sp>
          <p:nvSpPr>
            <p:cNvPr id="21509" name="Rectangle 5"/>
            <p:cNvSpPr>
              <a:spLocks noChangeArrowheads="1"/>
            </p:cNvSpPr>
            <p:nvPr/>
          </p:nvSpPr>
          <p:spPr bwMode="auto">
            <a:xfrm>
              <a:off x="2245" y="1207"/>
              <a:ext cx="680" cy="8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1510" name="Text Box 6"/>
            <p:cNvSpPr txBox="1">
              <a:spLocks noChangeArrowheads="1"/>
            </p:cNvSpPr>
            <p:nvPr/>
          </p:nvSpPr>
          <p:spPr bwMode="auto">
            <a:xfrm>
              <a:off x="2232" y="1327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</a:t>
              </a:r>
            </a:p>
          </p:txBody>
        </p:sp>
        <p:sp>
          <p:nvSpPr>
            <p:cNvPr id="21511" name="AutoShape 7"/>
            <p:cNvSpPr>
              <a:spLocks noChangeArrowheads="1"/>
            </p:cNvSpPr>
            <p:nvPr/>
          </p:nvSpPr>
          <p:spPr bwMode="auto">
            <a:xfrm rot="5400000">
              <a:off x="2267" y="1775"/>
              <a:ext cx="91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1512" name="Text Box 8"/>
            <p:cNvSpPr txBox="1">
              <a:spLocks noChangeArrowheads="1"/>
            </p:cNvSpPr>
            <p:nvPr/>
          </p:nvSpPr>
          <p:spPr bwMode="auto">
            <a:xfrm>
              <a:off x="2699" y="1298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  <p:sp>
          <p:nvSpPr>
            <p:cNvPr id="21513" name="Line 9"/>
            <p:cNvSpPr>
              <a:spLocks noChangeShapeType="1"/>
            </p:cNvSpPr>
            <p:nvPr/>
          </p:nvSpPr>
          <p:spPr bwMode="auto">
            <a:xfrm>
              <a:off x="2925" y="1434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14" name="Line 10"/>
            <p:cNvSpPr>
              <a:spLocks noChangeShapeType="1"/>
            </p:cNvSpPr>
            <p:nvPr/>
          </p:nvSpPr>
          <p:spPr bwMode="auto">
            <a:xfrm flipH="1">
              <a:off x="1927" y="1434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15" name="Line 11"/>
            <p:cNvSpPr>
              <a:spLocks noChangeShapeType="1"/>
            </p:cNvSpPr>
            <p:nvPr/>
          </p:nvSpPr>
          <p:spPr bwMode="auto">
            <a:xfrm flipH="1">
              <a:off x="2109" y="1842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16" name="Line 12"/>
            <p:cNvSpPr>
              <a:spLocks noChangeShapeType="1"/>
            </p:cNvSpPr>
            <p:nvPr/>
          </p:nvSpPr>
          <p:spPr bwMode="auto">
            <a:xfrm>
              <a:off x="2109" y="1842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17" name="Text Box 13"/>
            <p:cNvSpPr txBox="1">
              <a:spLocks noChangeArrowheads="1"/>
            </p:cNvSpPr>
            <p:nvPr/>
          </p:nvSpPr>
          <p:spPr bwMode="auto">
            <a:xfrm>
              <a:off x="1701" y="1298"/>
              <a:ext cx="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in</a:t>
              </a:r>
            </a:p>
          </p:txBody>
        </p:sp>
        <p:sp>
          <p:nvSpPr>
            <p:cNvPr id="21518" name="Text Box 14"/>
            <p:cNvSpPr txBox="1">
              <a:spLocks noChangeArrowheads="1"/>
            </p:cNvSpPr>
            <p:nvPr/>
          </p:nvSpPr>
          <p:spPr bwMode="auto">
            <a:xfrm>
              <a:off x="3140" y="1327"/>
              <a:ext cx="2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out</a:t>
              </a:r>
            </a:p>
          </p:txBody>
        </p:sp>
        <p:sp>
          <p:nvSpPr>
            <p:cNvPr id="21519" name="Text Box 15"/>
            <p:cNvSpPr txBox="1">
              <a:spLocks noChangeArrowheads="1"/>
            </p:cNvSpPr>
            <p:nvPr/>
          </p:nvSpPr>
          <p:spPr bwMode="auto">
            <a:xfrm>
              <a:off x="1973" y="2160"/>
              <a:ext cx="2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clk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Definitions of Sequential Circuit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(Section 4-1)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Timing Waveform of the D Flip-Flop</a:t>
            </a:r>
          </a:p>
        </p:txBody>
      </p:sp>
      <p:grpSp>
        <p:nvGrpSpPr>
          <p:cNvPr id="22531" name="Group 3"/>
          <p:cNvGrpSpPr>
            <a:grpSpLocks/>
          </p:cNvGrpSpPr>
          <p:nvPr/>
        </p:nvGrpSpPr>
        <p:grpSpPr bwMode="auto">
          <a:xfrm>
            <a:off x="2843213" y="1916113"/>
            <a:ext cx="2728912" cy="1849437"/>
            <a:chOff x="1701" y="1207"/>
            <a:chExt cx="1719" cy="1165"/>
          </a:xfrm>
        </p:grpSpPr>
        <p:sp>
          <p:nvSpPr>
            <p:cNvPr id="22595" name="Rectangle 4"/>
            <p:cNvSpPr>
              <a:spLocks noChangeArrowheads="1"/>
            </p:cNvSpPr>
            <p:nvPr/>
          </p:nvSpPr>
          <p:spPr bwMode="auto">
            <a:xfrm>
              <a:off x="2245" y="1207"/>
              <a:ext cx="680" cy="8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2596" name="Text Box 5"/>
            <p:cNvSpPr txBox="1">
              <a:spLocks noChangeArrowheads="1"/>
            </p:cNvSpPr>
            <p:nvPr/>
          </p:nvSpPr>
          <p:spPr bwMode="auto">
            <a:xfrm>
              <a:off x="2232" y="1327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</a:t>
              </a:r>
            </a:p>
          </p:txBody>
        </p:sp>
        <p:sp>
          <p:nvSpPr>
            <p:cNvPr id="22597" name="AutoShape 6"/>
            <p:cNvSpPr>
              <a:spLocks noChangeArrowheads="1"/>
            </p:cNvSpPr>
            <p:nvPr/>
          </p:nvSpPr>
          <p:spPr bwMode="auto">
            <a:xfrm rot="5400000">
              <a:off x="2267" y="1775"/>
              <a:ext cx="91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2598" name="Text Box 7"/>
            <p:cNvSpPr txBox="1">
              <a:spLocks noChangeArrowheads="1"/>
            </p:cNvSpPr>
            <p:nvPr/>
          </p:nvSpPr>
          <p:spPr bwMode="auto">
            <a:xfrm>
              <a:off x="2699" y="1298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  <p:sp>
          <p:nvSpPr>
            <p:cNvPr id="22599" name="Line 8"/>
            <p:cNvSpPr>
              <a:spLocks noChangeShapeType="1"/>
            </p:cNvSpPr>
            <p:nvPr/>
          </p:nvSpPr>
          <p:spPr bwMode="auto">
            <a:xfrm>
              <a:off x="2925" y="1434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600" name="Line 9"/>
            <p:cNvSpPr>
              <a:spLocks noChangeShapeType="1"/>
            </p:cNvSpPr>
            <p:nvPr/>
          </p:nvSpPr>
          <p:spPr bwMode="auto">
            <a:xfrm flipH="1">
              <a:off x="1927" y="1434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601" name="Line 10"/>
            <p:cNvSpPr>
              <a:spLocks noChangeShapeType="1"/>
            </p:cNvSpPr>
            <p:nvPr/>
          </p:nvSpPr>
          <p:spPr bwMode="auto">
            <a:xfrm flipH="1">
              <a:off x="2109" y="1842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602" name="Line 11"/>
            <p:cNvSpPr>
              <a:spLocks noChangeShapeType="1"/>
            </p:cNvSpPr>
            <p:nvPr/>
          </p:nvSpPr>
          <p:spPr bwMode="auto">
            <a:xfrm>
              <a:off x="2109" y="1842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603" name="Text Box 12"/>
            <p:cNvSpPr txBox="1">
              <a:spLocks noChangeArrowheads="1"/>
            </p:cNvSpPr>
            <p:nvPr/>
          </p:nvSpPr>
          <p:spPr bwMode="auto">
            <a:xfrm>
              <a:off x="1701" y="1298"/>
              <a:ext cx="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in</a:t>
              </a:r>
            </a:p>
          </p:txBody>
        </p:sp>
        <p:sp>
          <p:nvSpPr>
            <p:cNvPr id="22604" name="Text Box 13"/>
            <p:cNvSpPr txBox="1">
              <a:spLocks noChangeArrowheads="1"/>
            </p:cNvSpPr>
            <p:nvPr/>
          </p:nvSpPr>
          <p:spPr bwMode="auto">
            <a:xfrm>
              <a:off x="3140" y="1327"/>
              <a:ext cx="2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out</a:t>
              </a:r>
            </a:p>
          </p:txBody>
        </p:sp>
        <p:sp>
          <p:nvSpPr>
            <p:cNvPr id="22605" name="Text Box 14"/>
            <p:cNvSpPr txBox="1">
              <a:spLocks noChangeArrowheads="1"/>
            </p:cNvSpPr>
            <p:nvPr/>
          </p:nvSpPr>
          <p:spPr bwMode="auto">
            <a:xfrm>
              <a:off x="1973" y="2160"/>
              <a:ext cx="2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clk</a:t>
              </a:r>
            </a:p>
          </p:txBody>
        </p:sp>
      </p:grpSp>
      <p:grpSp>
        <p:nvGrpSpPr>
          <p:cNvPr id="22532" name="Group 15"/>
          <p:cNvGrpSpPr>
            <a:grpSpLocks/>
          </p:cNvGrpSpPr>
          <p:nvPr/>
        </p:nvGrpSpPr>
        <p:grpSpPr bwMode="auto">
          <a:xfrm>
            <a:off x="762000" y="3505200"/>
            <a:ext cx="8001000" cy="3146425"/>
            <a:chOff x="480" y="2208"/>
            <a:chExt cx="5040" cy="1982"/>
          </a:xfrm>
        </p:grpSpPr>
        <p:sp>
          <p:nvSpPr>
            <p:cNvPr id="22533" name="Text Box 16"/>
            <p:cNvSpPr txBox="1">
              <a:spLocks noChangeArrowheads="1"/>
            </p:cNvSpPr>
            <p:nvPr/>
          </p:nvSpPr>
          <p:spPr bwMode="auto">
            <a:xfrm>
              <a:off x="672" y="3168"/>
              <a:ext cx="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in</a:t>
              </a:r>
            </a:p>
          </p:txBody>
        </p:sp>
        <p:sp>
          <p:nvSpPr>
            <p:cNvPr id="22534" name="Text Box 17"/>
            <p:cNvSpPr txBox="1">
              <a:spLocks noChangeArrowheads="1"/>
            </p:cNvSpPr>
            <p:nvPr/>
          </p:nvSpPr>
          <p:spPr bwMode="auto">
            <a:xfrm>
              <a:off x="480" y="3552"/>
              <a:ext cx="4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content</a:t>
              </a:r>
            </a:p>
          </p:txBody>
        </p:sp>
        <p:sp>
          <p:nvSpPr>
            <p:cNvPr id="22535" name="Text Box 18"/>
            <p:cNvSpPr txBox="1">
              <a:spLocks noChangeArrowheads="1"/>
            </p:cNvSpPr>
            <p:nvPr/>
          </p:nvSpPr>
          <p:spPr bwMode="auto">
            <a:xfrm>
              <a:off x="661" y="3887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  <p:sp>
          <p:nvSpPr>
            <p:cNvPr id="22536" name="Line 19"/>
            <p:cNvSpPr>
              <a:spLocks noChangeShapeType="1"/>
            </p:cNvSpPr>
            <p:nvPr/>
          </p:nvSpPr>
          <p:spPr bwMode="auto">
            <a:xfrm>
              <a:off x="2703" y="2299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37" name="Text Box 20"/>
            <p:cNvSpPr txBox="1">
              <a:spLocks noChangeArrowheads="1"/>
            </p:cNvSpPr>
            <p:nvPr/>
          </p:nvSpPr>
          <p:spPr bwMode="auto">
            <a:xfrm>
              <a:off x="3156" y="2208"/>
              <a:ext cx="34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time</a:t>
              </a:r>
            </a:p>
          </p:txBody>
        </p:sp>
        <p:sp>
          <p:nvSpPr>
            <p:cNvPr id="22538" name="Line 21"/>
            <p:cNvSpPr>
              <a:spLocks noChangeShapeType="1"/>
            </p:cNvSpPr>
            <p:nvPr/>
          </p:nvSpPr>
          <p:spPr bwMode="auto">
            <a:xfrm>
              <a:off x="1536" y="2736"/>
              <a:ext cx="0" cy="1406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39" name="Text Box 22"/>
            <p:cNvSpPr txBox="1">
              <a:spLocks noChangeArrowheads="1"/>
            </p:cNvSpPr>
            <p:nvPr/>
          </p:nvSpPr>
          <p:spPr bwMode="auto">
            <a:xfrm>
              <a:off x="710" y="2727"/>
              <a:ext cx="2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clk</a:t>
              </a:r>
            </a:p>
          </p:txBody>
        </p:sp>
        <p:sp>
          <p:nvSpPr>
            <p:cNvPr id="22540" name="Line 23"/>
            <p:cNvSpPr>
              <a:spLocks noChangeShapeType="1"/>
            </p:cNvSpPr>
            <p:nvPr/>
          </p:nvSpPr>
          <p:spPr bwMode="auto">
            <a:xfrm>
              <a:off x="1104" y="292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22541" name="Group 24"/>
            <p:cNvGrpSpPr>
              <a:grpSpLocks/>
            </p:cNvGrpSpPr>
            <p:nvPr/>
          </p:nvGrpSpPr>
          <p:grpSpPr bwMode="auto">
            <a:xfrm>
              <a:off x="1536" y="2592"/>
              <a:ext cx="672" cy="336"/>
              <a:chOff x="1536" y="2592"/>
              <a:chExt cx="672" cy="336"/>
            </a:xfrm>
          </p:grpSpPr>
          <p:sp>
            <p:nvSpPr>
              <p:cNvPr id="22592" name="Line 25"/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93" name="Line 26"/>
              <p:cNvSpPr>
                <a:spLocks noChangeShapeType="1"/>
              </p:cNvSpPr>
              <p:nvPr/>
            </p:nvSpPr>
            <p:spPr bwMode="auto">
              <a:xfrm>
                <a:off x="1536" y="2592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94" name="Line 27"/>
              <p:cNvSpPr>
                <a:spLocks noChangeShapeType="1"/>
              </p:cNvSpPr>
              <p:nvPr/>
            </p:nvSpPr>
            <p:spPr bwMode="auto">
              <a:xfrm flipV="1">
                <a:off x="2208" y="259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2542" name="Line 28"/>
            <p:cNvSpPr>
              <a:spLocks noChangeShapeType="1"/>
            </p:cNvSpPr>
            <p:nvPr/>
          </p:nvSpPr>
          <p:spPr bwMode="auto">
            <a:xfrm>
              <a:off x="2208" y="2928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22543" name="Group 29"/>
            <p:cNvGrpSpPr>
              <a:grpSpLocks/>
            </p:cNvGrpSpPr>
            <p:nvPr/>
          </p:nvGrpSpPr>
          <p:grpSpPr bwMode="auto">
            <a:xfrm>
              <a:off x="3120" y="2592"/>
              <a:ext cx="672" cy="336"/>
              <a:chOff x="1536" y="2592"/>
              <a:chExt cx="672" cy="336"/>
            </a:xfrm>
          </p:grpSpPr>
          <p:sp>
            <p:nvSpPr>
              <p:cNvPr id="22589" name="Line 30"/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90" name="Line 31"/>
              <p:cNvSpPr>
                <a:spLocks noChangeShapeType="1"/>
              </p:cNvSpPr>
              <p:nvPr/>
            </p:nvSpPr>
            <p:spPr bwMode="auto">
              <a:xfrm>
                <a:off x="1536" y="2592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91" name="Line 32"/>
              <p:cNvSpPr>
                <a:spLocks noChangeShapeType="1"/>
              </p:cNvSpPr>
              <p:nvPr/>
            </p:nvSpPr>
            <p:spPr bwMode="auto">
              <a:xfrm flipV="1">
                <a:off x="2208" y="259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2544" name="Line 33"/>
            <p:cNvSpPr>
              <a:spLocks noChangeShapeType="1"/>
            </p:cNvSpPr>
            <p:nvPr/>
          </p:nvSpPr>
          <p:spPr bwMode="auto">
            <a:xfrm>
              <a:off x="3792" y="2928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22545" name="Group 34"/>
            <p:cNvGrpSpPr>
              <a:grpSpLocks/>
            </p:cNvGrpSpPr>
            <p:nvPr/>
          </p:nvGrpSpPr>
          <p:grpSpPr bwMode="auto">
            <a:xfrm>
              <a:off x="4704" y="2592"/>
              <a:ext cx="672" cy="336"/>
              <a:chOff x="1536" y="2592"/>
              <a:chExt cx="672" cy="336"/>
            </a:xfrm>
          </p:grpSpPr>
          <p:sp>
            <p:nvSpPr>
              <p:cNvPr id="22586" name="Line 35"/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87" name="Line 36"/>
              <p:cNvSpPr>
                <a:spLocks noChangeShapeType="1"/>
              </p:cNvSpPr>
              <p:nvPr/>
            </p:nvSpPr>
            <p:spPr bwMode="auto">
              <a:xfrm>
                <a:off x="1536" y="2592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88" name="Line 37"/>
              <p:cNvSpPr>
                <a:spLocks noChangeShapeType="1"/>
              </p:cNvSpPr>
              <p:nvPr/>
            </p:nvSpPr>
            <p:spPr bwMode="auto">
              <a:xfrm flipV="1">
                <a:off x="2208" y="259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2546" name="Group 38"/>
            <p:cNvGrpSpPr>
              <a:grpSpLocks/>
            </p:cNvGrpSpPr>
            <p:nvPr/>
          </p:nvGrpSpPr>
          <p:grpSpPr bwMode="auto">
            <a:xfrm>
              <a:off x="1536" y="3072"/>
              <a:ext cx="1056" cy="288"/>
              <a:chOff x="1680" y="3072"/>
              <a:chExt cx="1056" cy="288"/>
            </a:xfrm>
          </p:grpSpPr>
          <p:sp>
            <p:nvSpPr>
              <p:cNvPr id="22578" name="Line 39"/>
              <p:cNvSpPr>
                <a:spLocks noChangeShapeType="1"/>
              </p:cNvSpPr>
              <p:nvPr/>
            </p:nvSpPr>
            <p:spPr bwMode="auto">
              <a:xfrm>
                <a:off x="1680" y="336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79" name="Line 40"/>
              <p:cNvSpPr>
                <a:spLocks noChangeShapeType="1"/>
              </p:cNvSpPr>
              <p:nvPr/>
            </p:nvSpPr>
            <p:spPr bwMode="auto">
              <a:xfrm flipV="1">
                <a:off x="1872" y="307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80" name="Line 41"/>
              <p:cNvSpPr>
                <a:spLocks noChangeShapeType="1"/>
              </p:cNvSpPr>
              <p:nvPr/>
            </p:nvSpPr>
            <p:spPr bwMode="auto">
              <a:xfrm>
                <a:off x="1872" y="3072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81" name="Line 42"/>
              <p:cNvSpPr>
                <a:spLocks noChangeShapeType="1"/>
              </p:cNvSpPr>
              <p:nvPr/>
            </p:nvSpPr>
            <p:spPr bwMode="auto">
              <a:xfrm>
                <a:off x="2304" y="307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82" name="Line 43"/>
              <p:cNvSpPr>
                <a:spLocks noChangeShapeType="1"/>
              </p:cNvSpPr>
              <p:nvPr/>
            </p:nvSpPr>
            <p:spPr bwMode="auto">
              <a:xfrm>
                <a:off x="2304" y="336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83" name="Line 44"/>
              <p:cNvSpPr>
                <a:spLocks noChangeShapeType="1"/>
              </p:cNvSpPr>
              <p:nvPr/>
            </p:nvSpPr>
            <p:spPr bwMode="auto">
              <a:xfrm flipV="1">
                <a:off x="2544" y="307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84" name="Line 45"/>
              <p:cNvSpPr>
                <a:spLocks noChangeShapeType="1"/>
              </p:cNvSpPr>
              <p:nvPr/>
            </p:nvSpPr>
            <p:spPr bwMode="auto">
              <a:xfrm>
                <a:off x="2544" y="307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85" name="Line 46"/>
              <p:cNvSpPr>
                <a:spLocks noChangeShapeType="1"/>
              </p:cNvSpPr>
              <p:nvPr/>
            </p:nvSpPr>
            <p:spPr bwMode="auto">
              <a:xfrm>
                <a:off x="2736" y="307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2547" name="Line 47"/>
            <p:cNvSpPr>
              <a:spLocks noChangeShapeType="1"/>
            </p:cNvSpPr>
            <p:nvPr/>
          </p:nvSpPr>
          <p:spPr bwMode="auto">
            <a:xfrm>
              <a:off x="1104" y="307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48" name="Line 48"/>
            <p:cNvSpPr>
              <a:spLocks noChangeShapeType="1"/>
            </p:cNvSpPr>
            <p:nvPr/>
          </p:nvSpPr>
          <p:spPr bwMode="auto">
            <a:xfrm>
              <a:off x="1536" y="307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49" name="Line 49"/>
            <p:cNvSpPr>
              <a:spLocks noChangeShapeType="1"/>
            </p:cNvSpPr>
            <p:nvPr/>
          </p:nvSpPr>
          <p:spPr bwMode="auto">
            <a:xfrm>
              <a:off x="2592" y="336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50" name="Line 50"/>
            <p:cNvSpPr>
              <a:spLocks noChangeShapeType="1"/>
            </p:cNvSpPr>
            <p:nvPr/>
          </p:nvSpPr>
          <p:spPr bwMode="auto">
            <a:xfrm flipV="1">
              <a:off x="3408" y="307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51" name="Line 51"/>
            <p:cNvSpPr>
              <a:spLocks noChangeShapeType="1"/>
            </p:cNvSpPr>
            <p:nvPr/>
          </p:nvSpPr>
          <p:spPr bwMode="auto">
            <a:xfrm>
              <a:off x="3408" y="307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52" name="Line 52"/>
            <p:cNvSpPr>
              <a:spLocks noChangeShapeType="1"/>
            </p:cNvSpPr>
            <p:nvPr/>
          </p:nvSpPr>
          <p:spPr bwMode="auto">
            <a:xfrm>
              <a:off x="3648" y="307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53" name="Line 53"/>
            <p:cNvSpPr>
              <a:spLocks noChangeShapeType="1"/>
            </p:cNvSpPr>
            <p:nvPr/>
          </p:nvSpPr>
          <p:spPr bwMode="auto">
            <a:xfrm>
              <a:off x="3648" y="33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54" name="Line 54"/>
            <p:cNvSpPr>
              <a:spLocks noChangeShapeType="1"/>
            </p:cNvSpPr>
            <p:nvPr/>
          </p:nvSpPr>
          <p:spPr bwMode="auto">
            <a:xfrm flipV="1">
              <a:off x="3888" y="307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55" name="Line 55"/>
            <p:cNvSpPr>
              <a:spLocks noChangeShapeType="1"/>
            </p:cNvSpPr>
            <p:nvPr/>
          </p:nvSpPr>
          <p:spPr bwMode="auto">
            <a:xfrm>
              <a:off x="3888" y="307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56" name="Line 56"/>
            <p:cNvSpPr>
              <a:spLocks noChangeShapeType="1"/>
            </p:cNvSpPr>
            <p:nvPr/>
          </p:nvSpPr>
          <p:spPr bwMode="auto">
            <a:xfrm>
              <a:off x="4080" y="307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57" name="Line 57"/>
            <p:cNvSpPr>
              <a:spLocks noChangeShapeType="1"/>
            </p:cNvSpPr>
            <p:nvPr/>
          </p:nvSpPr>
          <p:spPr bwMode="auto">
            <a:xfrm>
              <a:off x="4080" y="33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58" name="Line 58"/>
            <p:cNvSpPr>
              <a:spLocks noChangeShapeType="1"/>
            </p:cNvSpPr>
            <p:nvPr/>
          </p:nvSpPr>
          <p:spPr bwMode="auto">
            <a:xfrm flipV="1">
              <a:off x="4224" y="307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59" name="Line 59"/>
            <p:cNvSpPr>
              <a:spLocks noChangeShapeType="1"/>
            </p:cNvSpPr>
            <p:nvPr/>
          </p:nvSpPr>
          <p:spPr bwMode="auto">
            <a:xfrm>
              <a:off x="422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60" name="Line 60"/>
            <p:cNvSpPr>
              <a:spLocks noChangeShapeType="1"/>
            </p:cNvSpPr>
            <p:nvPr/>
          </p:nvSpPr>
          <p:spPr bwMode="auto">
            <a:xfrm>
              <a:off x="4896" y="307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61" name="Line 61"/>
            <p:cNvSpPr>
              <a:spLocks noChangeShapeType="1"/>
            </p:cNvSpPr>
            <p:nvPr/>
          </p:nvSpPr>
          <p:spPr bwMode="auto">
            <a:xfrm>
              <a:off x="4896" y="336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62" name="Line 62"/>
            <p:cNvSpPr>
              <a:spLocks noChangeShapeType="1"/>
            </p:cNvSpPr>
            <p:nvPr/>
          </p:nvSpPr>
          <p:spPr bwMode="auto">
            <a:xfrm>
              <a:off x="3120" y="2784"/>
              <a:ext cx="0" cy="1406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63" name="Line 63"/>
            <p:cNvSpPr>
              <a:spLocks noChangeShapeType="1"/>
            </p:cNvSpPr>
            <p:nvPr/>
          </p:nvSpPr>
          <p:spPr bwMode="auto">
            <a:xfrm>
              <a:off x="4704" y="2736"/>
              <a:ext cx="0" cy="1406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64" name="Line 64"/>
            <p:cNvSpPr>
              <a:spLocks noChangeShapeType="1"/>
            </p:cNvSpPr>
            <p:nvPr/>
          </p:nvSpPr>
          <p:spPr bwMode="auto">
            <a:xfrm>
              <a:off x="1056" y="379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65" name="Line 65"/>
            <p:cNvSpPr>
              <a:spLocks noChangeShapeType="1"/>
            </p:cNvSpPr>
            <p:nvPr/>
          </p:nvSpPr>
          <p:spPr bwMode="auto">
            <a:xfrm flipV="1">
              <a:off x="1536" y="350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66" name="Line 66"/>
            <p:cNvSpPr>
              <a:spLocks noChangeShapeType="1"/>
            </p:cNvSpPr>
            <p:nvPr/>
          </p:nvSpPr>
          <p:spPr bwMode="auto">
            <a:xfrm>
              <a:off x="1536" y="3504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67" name="Line 67"/>
            <p:cNvSpPr>
              <a:spLocks noChangeShapeType="1"/>
            </p:cNvSpPr>
            <p:nvPr/>
          </p:nvSpPr>
          <p:spPr bwMode="auto">
            <a:xfrm>
              <a:off x="3120" y="350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68" name="Line 68"/>
            <p:cNvSpPr>
              <a:spLocks noChangeShapeType="1"/>
            </p:cNvSpPr>
            <p:nvPr/>
          </p:nvSpPr>
          <p:spPr bwMode="auto">
            <a:xfrm>
              <a:off x="3120" y="3792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69" name="Line 69"/>
            <p:cNvSpPr>
              <a:spLocks noChangeShapeType="1"/>
            </p:cNvSpPr>
            <p:nvPr/>
          </p:nvSpPr>
          <p:spPr bwMode="auto">
            <a:xfrm flipV="1">
              <a:off x="4704" y="350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70" name="Line 70"/>
            <p:cNvSpPr>
              <a:spLocks noChangeShapeType="1"/>
            </p:cNvSpPr>
            <p:nvPr/>
          </p:nvSpPr>
          <p:spPr bwMode="auto">
            <a:xfrm>
              <a:off x="4704" y="350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71" name="Line 71"/>
            <p:cNvSpPr>
              <a:spLocks noChangeShapeType="1"/>
            </p:cNvSpPr>
            <p:nvPr/>
          </p:nvSpPr>
          <p:spPr bwMode="auto">
            <a:xfrm>
              <a:off x="1056" y="41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72" name="Line 72"/>
            <p:cNvSpPr>
              <a:spLocks noChangeShapeType="1"/>
            </p:cNvSpPr>
            <p:nvPr/>
          </p:nvSpPr>
          <p:spPr bwMode="auto">
            <a:xfrm flipV="1">
              <a:off x="1536" y="388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73" name="Line 73"/>
            <p:cNvSpPr>
              <a:spLocks noChangeShapeType="1"/>
            </p:cNvSpPr>
            <p:nvPr/>
          </p:nvSpPr>
          <p:spPr bwMode="auto">
            <a:xfrm>
              <a:off x="1536" y="3888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74" name="Line 74"/>
            <p:cNvSpPr>
              <a:spLocks noChangeShapeType="1"/>
            </p:cNvSpPr>
            <p:nvPr/>
          </p:nvSpPr>
          <p:spPr bwMode="auto">
            <a:xfrm>
              <a:off x="3120" y="388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75" name="Line 75"/>
            <p:cNvSpPr>
              <a:spLocks noChangeShapeType="1"/>
            </p:cNvSpPr>
            <p:nvPr/>
          </p:nvSpPr>
          <p:spPr bwMode="auto">
            <a:xfrm>
              <a:off x="3120" y="4176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76" name="Line 76"/>
            <p:cNvSpPr>
              <a:spLocks noChangeShapeType="1"/>
            </p:cNvSpPr>
            <p:nvPr/>
          </p:nvSpPr>
          <p:spPr bwMode="auto">
            <a:xfrm flipV="1">
              <a:off x="4704" y="388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77" name="Line 77"/>
            <p:cNvSpPr>
              <a:spLocks noChangeShapeType="1"/>
            </p:cNvSpPr>
            <p:nvPr/>
          </p:nvSpPr>
          <p:spPr bwMode="auto">
            <a:xfrm>
              <a:off x="4704" y="388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Timing Waveform of the D Flip-Flop</a:t>
            </a:r>
          </a:p>
        </p:txBody>
      </p:sp>
      <p:grpSp>
        <p:nvGrpSpPr>
          <p:cNvPr id="23555" name="Group 3"/>
          <p:cNvGrpSpPr>
            <a:grpSpLocks/>
          </p:cNvGrpSpPr>
          <p:nvPr/>
        </p:nvGrpSpPr>
        <p:grpSpPr bwMode="auto">
          <a:xfrm>
            <a:off x="2843213" y="1916113"/>
            <a:ext cx="2728912" cy="1849437"/>
            <a:chOff x="1701" y="1207"/>
            <a:chExt cx="1719" cy="1165"/>
          </a:xfrm>
        </p:grpSpPr>
        <p:sp>
          <p:nvSpPr>
            <p:cNvPr id="23623" name="Rectangle 4"/>
            <p:cNvSpPr>
              <a:spLocks noChangeArrowheads="1"/>
            </p:cNvSpPr>
            <p:nvPr/>
          </p:nvSpPr>
          <p:spPr bwMode="auto">
            <a:xfrm>
              <a:off x="2245" y="1207"/>
              <a:ext cx="680" cy="8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3624" name="Text Box 5"/>
            <p:cNvSpPr txBox="1">
              <a:spLocks noChangeArrowheads="1"/>
            </p:cNvSpPr>
            <p:nvPr/>
          </p:nvSpPr>
          <p:spPr bwMode="auto">
            <a:xfrm>
              <a:off x="2232" y="1327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</a:t>
              </a:r>
            </a:p>
          </p:txBody>
        </p:sp>
        <p:sp>
          <p:nvSpPr>
            <p:cNvPr id="23625" name="AutoShape 6"/>
            <p:cNvSpPr>
              <a:spLocks noChangeArrowheads="1"/>
            </p:cNvSpPr>
            <p:nvPr/>
          </p:nvSpPr>
          <p:spPr bwMode="auto">
            <a:xfrm rot="5400000">
              <a:off x="2267" y="1775"/>
              <a:ext cx="91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3626" name="Text Box 7"/>
            <p:cNvSpPr txBox="1">
              <a:spLocks noChangeArrowheads="1"/>
            </p:cNvSpPr>
            <p:nvPr/>
          </p:nvSpPr>
          <p:spPr bwMode="auto">
            <a:xfrm>
              <a:off x="2699" y="1298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  <p:sp>
          <p:nvSpPr>
            <p:cNvPr id="23627" name="Line 8"/>
            <p:cNvSpPr>
              <a:spLocks noChangeShapeType="1"/>
            </p:cNvSpPr>
            <p:nvPr/>
          </p:nvSpPr>
          <p:spPr bwMode="auto">
            <a:xfrm>
              <a:off x="2925" y="1434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628" name="Line 9"/>
            <p:cNvSpPr>
              <a:spLocks noChangeShapeType="1"/>
            </p:cNvSpPr>
            <p:nvPr/>
          </p:nvSpPr>
          <p:spPr bwMode="auto">
            <a:xfrm flipH="1">
              <a:off x="1927" y="1434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629" name="Line 10"/>
            <p:cNvSpPr>
              <a:spLocks noChangeShapeType="1"/>
            </p:cNvSpPr>
            <p:nvPr/>
          </p:nvSpPr>
          <p:spPr bwMode="auto">
            <a:xfrm flipH="1">
              <a:off x="2109" y="1842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630" name="Line 11"/>
            <p:cNvSpPr>
              <a:spLocks noChangeShapeType="1"/>
            </p:cNvSpPr>
            <p:nvPr/>
          </p:nvSpPr>
          <p:spPr bwMode="auto">
            <a:xfrm>
              <a:off x="2109" y="1842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631" name="Text Box 12"/>
            <p:cNvSpPr txBox="1">
              <a:spLocks noChangeArrowheads="1"/>
            </p:cNvSpPr>
            <p:nvPr/>
          </p:nvSpPr>
          <p:spPr bwMode="auto">
            <a:xfrm>
              <a:off x="1701" y="1298"/>
              <a:ext cx="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in</a:t>
              </a:r>
            </a:p>
          </p:txBody>
        </p:sp>
        <p:sp>
          <p:nvSpPr>
            <p:cNvPr id="23632" name="Text Box 13"/>
            <p:cNvSpPr txBox="1">
              <a:spLocks noChangeArrowheads="1"/>
            </p:cNvSpPr>
            <p:nvPr/>
          </p:nvSpPr>
          <p:spPr bwMode="auto">
            <a:xfrm>
              <a:off x="3140" y="1327"/>
              <a:ext cx="2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out</a:t>
              </a:r>
            </a:p>
          </p:txBody>
        </p:sp>
        <p:sp>
          <p:nvSpPr>
            <p:cNvPr id="23633" name="Text Box 14"/>
            <p:cNvSpPr txBox="1">
              <a:spLocks noChangeArrowheads="1"/>
            </p:cNvSpPr>
            <p:nvPr/>
          </p:nvSpPr>
          <p:spPr bwMode="auto">
            <a:xfrm>
              <a:off x="1973" y="2160"/>
              <a:ext cx="2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clk</a:t>
              </a:r>
            </a:p>
          </p:txBody>
        </p:sp>
      </p:grpSp>
      <p:grpSp>
        <p:nvGrpSpPr>
          <p:cNvPr id="23556" name="Group 15"/>
          <p:cNvGrpSpPr>
            <a:grpSpLocks/>
          </p:cNvGrpSpPr>
          <p:nvPr/>
        </p:nvGrpSpPr>
        <p:grpSpPr bwMode="auto">
          <a:xfrm>
            <a:off x="762000" y="3505200"/>
            <a:ext cx="8001000" cy="3146425"/>
            <a:chOff x="480" y="2208"/>
            <a:chExt cx="5040" cy="1982"/>
          </a:xfrm>
        </p:grpSpPr>
        <p:sp>
          <p:nvSpPr>
            <p:cNvPr id="23561" name="Text Box 16"/>
            <p:cNvSpPr txBox="1">
              <a:spLocks noChangeArrowheads="1"/>
            </p:cNvSpPr>
            <p:nvPr/>
          </p:nvSpPr>
          <p:spPr bwMode="auto">
            <a:xfrm>
              <a:off x="672" y="3168"/>
              <a:ext cx="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in</a:t>
              </a:r>
            </a:p>
          </p:txBody>
        </p:sp>
        <p:sp>
          <p:nvSpPr>
            <p:cNvPr id="23562" name="Text Box 17"/>
            <p:cNvSpPr txBox="1">
              <a:spLocks noChangeArrowheads="1"/>
            </p:cNvSpPr>
            <p:nvPr/>
          </p:nvSpPr>
          <p:spPr bwMode="auto">
            <a:xfrm>
              <a:off x="480" y="3552"/>
              <a:ext cx="4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content</a:t>
              </a:r>
            </a:p>
          </p:txBody>
        </p:sp>
        <p:sp>
          <p:nvSpPr>
            <p:cNvPr id="23563" name="Text Box 18"/>
            <p:cNvSpPr txBox="1">
              <a:spLocks noChangeArrowheads="1"/>
            </p:cNvSpPr>
            <p:nvPr/>
          </p:nvSpPr>
          <p:spPr bwMode="auto">
            <a:xfrm>
              <a:off x="661" y="3887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  <p:sp>
          <p:nvSpPr>
            <p:cNvPr id="23564" name="Line 19"/>
            <p:cNvSpPr>
              <a:spLocks noChangeShapeType="1"/>
            </p:cNvSpPr>
            <p:nvPr/>
          </p:nvSpPr>
          <p:spPr bwMode="auto">
            <a:xfrm>
              <a:off x="2703" y="2299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65" name="Text Box 20"/>
            <p:cNvSpPr txBox="1">
              <a:spLocks noChangeArrowheads="1"/>
            </p:cNvSpPr>
            <p:nvPr/>
          </p:nvSpPr>
          <p:spPr bwMode="auto">
            <a:xfrm>
              <a:off x="3156" y="2208"/>
              <a:ext cx="34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time</a:t>
              </a:r>
            </a:p>
          </p:txBody>
        </p:sp>
        <p:sp>
          <p:nvSpPr>
            <p:cNvPr id="23566" name="Line 21"/>
            <p:cNvSpPr>
              <a:spLocks noChangeShapeType="1"/>
            </p:cNvSpPr>
            <p:nvPr/>
          </p:nvSpPr>
          <p:spPr bwMode="auto">
            <a:xfrm>
              <a:off x="1536" y="2736"/>
              <a:ext cx="0" cy="1406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67" name="Text Box 22"/>
            <p:cNvSpPr txBox="1">
              <a:spLocks noChangeArrowheads="1"/>
            </p:cNvSpPr>
            <p:nvPr/>
          </p:nvSpPr>
          <p:spPr bwMode="auto">
            <a:xfrm>
              <a:off x="710" y="2727"/>
              <a:ext cx="2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clk</a:t>
              </a:r>
            </a:p>
          </p:txBody>
        </p:sp>
        <p:sp>
          <p:nvSpPr>
            <p:cNvPr id="23568" name="Line 23"/>
            <p:cNvSpPr>
              <a:spLocks noChangeShapeType="1"/>
            </p:cNvSpPr>
            <p:nvPr/>
          </p:nvSpPr>
          <p:spPr bwMode="auto">
            <a:xfrm>
              <a:off x="1104" y="292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23569" name="Group 24"/>
            <p:cNvGrpSpPr>
              <a:grpSpLocks/>
            </p:cNvGrpSpPr>
            <p:nvPr/>
          </p:nvGrpSpPr>
          <p:grpSpPr bwMode="auto">
            <a:xfrm>
              <a:off x="1536" y="2592"/>
              <a:ext cx="672" cy="336"/>
              <a:chOff x="1536" y="2592"/>
              <a:chExt cx="672" cy="336"/>
            </a:xfrm>
          </p:grpSpPr>
          <p:sp>
            <p:nvSpPr>
              <p:cNvPr id="23620" name="Line 25"/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621" name="Line 26"/>
              <p:cNvSpPr>
                <a:spLocks noChangeShapeType="1"/>
              </p:cNvSpPr>
              <p:nvPr/>
            </p:nvSpPr>
            <p:spPr bwMode="auto">
              <a:xfrm>
                <a:off x="1536" y="2592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622" name="Line 27"/>
              <p:cNvSpPr>
                <a:spLocks noChangeShapeType="1"/>
              </p:cNvSpPr>
              <p:nvPr/>
            </p:nvSpPr>
            <p:spPr bwMode="auto">
              <a:xfrm flipV="1">
                <a:off x="2208" y="259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3570" name="Line 28"/>
            <p:cNvSpPr>
              <a:spLocks noChangeShapeType="1"/>
            </p:cNvSpPr>
            <p:nvPr/>
          </p:nvSpPr>
          <p:spPr bwMode="auto">
            <a:xfrm>
              <a:off x="2208" y="2928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23571" name="Group 29"/>
            <p:cNvGrpSpPr>
              <a:grpSpLocks/>
            </p:cNvGrpSpPr>
            <p:nvPr/>
          </p:nvGrpSpPr>
          <p:grpSpPr bwMode="auto">
            <a:xfrm>
              <a:off x="3120" y="2592"/>
              <a:ext cx="672" cy="336"/>
              <a:chOff x="1536" y="2592"/>
              <a:chExt cx="672" cy="336"/>
            </a:xfrm>
          </p:grpSpPr>
          <p:sp>
            <p:nvSpPr>
              <p:cNvPr id="23617" name="Line 30"/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618" name="Line 31"/>
              <p:cNvSpPr>
                <a:spLocks noChangeShapeType="1"/>
              </p:cNvSpPr>
              <p:nvPr/>
            </p:nvSpPr>
            <p:spPr bwMode="auto">
              <a:xfrm>
                <a:off x="1536" y="2592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619" name="Line 32"/>
              <p:cNvSpPr>
                <a:spLocks noChangeShapeType="1"/>
              </p:cNvSpPr>
              <p:nvPr/>
            </p:nvSpPr>
            <p:spPr bwMode="auto">
              <a:xfrm flipV="1">
                <a:off x="2208" y="259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3572" name="Line 33"/>
            <p:cNvSpPr>
              <a:spLocks noChangeShapeType="1"/>
            </p:cNvSpPr>
            <p:nvPr/>
          </p:nvSpPr>
          <p:spPr bwMode="auto">
            <a:xfrm>
              <a:off x="3792" y="2928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23573" name="Group 34"/>
            <p:cNvGrpSpPr>
              <a:grpSpLocks/>
            </p:cNvGrpSpPr>
            <p:nvPr/>
          </p:nvGrpSpPr>
          <p:grpSpPr bwMode="auto">
            <a:xfrm>
              <a:off x="4704" y="2592"/>
              <a:ext cx="672" cy="336"/>
              <a:chOff x="1536" y="2592"/>
              <a:chExt cx="672" cy="336"/>
            </a:xfrm>
          </p:grpSpPr>
          <p:sp>
            <p:nvSpPr>
              <p:cNvPr id="23614" name="Line 35"/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615" name="Line 36"/>
              <p:cNvSpPr>
                <a:spLocks noChangeShapeType="1"/>
              </p:cNvSpPr>
              <p:nvPr/>
            </p:nvSpPr>
            <p:spPr bwMode="auto">
              <a:xfrm>
                <a:off x="1536" y="2592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616" name="Line 37"/>
              <p:cNvSpPr>
                <a:spLocks noChangeShapeType="1"/>
              </p:cNvSpPr>
              <p:nvPr/>
            </p:nvSpPr>
            <p:spPr bwMode="auto">
              <a:xfrm flipV="1">
                <a:off x="2208" y="259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3574" name="Group 38"/>
            <p:cNvGrpSpPr>
              <a:grpSpLocks/>
            </p:cNvGrpSpPr>
            <p:nvPr/>
          </p:nvGrpSpPr>
          <p:grpSpPr bwMode="auto">
            <a:xfrm>
              <a:off x="1536" y="3072"/>
              <a:ext cx="1056" cy="288"/>
              <a:chOff x="1680" y="3072"/>
              <a:chExt cx="1056" cy="288"/>
            </a:xfrm>
          </p:grpSpPr>
          <p:sp>
            <p:nvSpPr>
              <p:cNvPr id="23606" name="Line 39"/>
              <p:cNvSpPr>
                <a:spLocks noChangeShapeType="1"/>
              </p:cNvSpPr>
              <p:nvPr/>
            </p:nvSpPr>
            <p:spPr bwMode="auto">
              <a:xfrm>
                <a:off x="1680" y="336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607" name="Line 40"/>
              <p:cNvSpPr>
                <a:spLocks noChangeShapeType="1"/>
              </p:cNvSpPr>
              <p:nvPr/>
            </p:nvSpPr>
            <p:spPr bwMode="auto">
              <a:xfrm flipV="1">
                <a:off x="1872" y="307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608" name="Line 41"/>
              <p:cNvSpPr>
                <a:spLocks noChangeShapeType="1"/>
              </p:cNvSpPr>
              <p:nvPr/>
            </p:nvSpPr>
            <p:spPr bwMode="auto">
              <a:xfrm>
                <a:off x="1872" y="3072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609" name="Line 42"/>
              <p:cNvSpPr>
                <a:spLocks noChangeShapeType="1"/>
              </p:cNvSpPr>
              <p:nvPr/>
            </p:nvSpPr>
            <p:spPr bwMode="auto">
              <a:xfrm>
                <a:off x="2304" y="307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610" name="Line 43"/>
              <p:cNvSpPr>
                <a:spLocks noChangeShapeType="1"/>
              </p:cNvSpPr>
              <p:nvPr/>
            </p:nvSpPr>
            <p:spPr bwMode="auto">
              <a:xfrm>
                <a:off x="2304" y="336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611" name="Line 44"/>
              <p:cNvSpPr>
                <a:spLocks noChangeShapeType="1"/>
              </p:cNvSpPr>
              <p:nvPr/>
            </p:nvSpPr>
            <p:spPr bwMode="auto">
              <a:xfrm flipV="1">
                <a:off x="2544" y="307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612" name="Line 45"/>
              <p:cNvSpPr>
                <a:spLocks noChangeShapeType="1"/>
              </p:cNvSpPr>
              <p:nvPr/>
            </p:nvSpPr>
            <p:spPr bwMode="auto">
              <a:xfrm>
                <a:off x="2544" y="307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613" name="Line 46"/>
              <p:cNvSpPr>
                <a:spLocks noChangeShapeType="1"/>
              </p:cNvSpPr>
              <p:nvPr/>
            </p:nvSpPr>
            <p:spPr bwMode="auto">
              <a:xfrm>
                <a:off x="2736" y="307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3575" name="Line 47"/>
            <p:cNvSpPr>
              <a:spLocks noChangeShapeType="1"/>
            </p:cNvSpPr>
            <p:nvPr/>
          </p:nvSpPr>
          <p:spPr bwMode="auto">
            <a:xfrm>
              <a:off x="1104" y="307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76" name="Line 48"/>
            <p:cNvSpPr>
              <a:spLocks noChangeShapeType="1"/>
            </p:cNvSpPr>
            <p:nvPr/>
          </p:nvSpPr>
          <p:spPr bwMode="auto">
            <a:xfrm>
              <a:off x="1536" y="307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77" name="Line 49"/>
            <p:cNvSpPr>
              <a:spLocks noChangeShapeType="1"/>
            </p:cNvSpPr>
            <p:nvPr/>
          </p:nvSpPr>
          <p:spPr bwMode="auto">
            <a:xfrm>
              <a:off x="2592" y="336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78" name="Line 50"/>
            <p:cNvSpPr>
              <a:spLocks noChangeShapeType="1"/>
            </p:cNvSpPr>
            <p:nvPr/>
          </p:nvSpPr>
          <p:spPr bwMode="auto">
            <a:xfrm flipV="1">
              <a:off x="3408" y="307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79" name="Line 51"/>
            <p:cNvSpPr>
              <a:spLocks noChangeShapeType="1"/>
            </p:cNvSpPr>
            <p:nvPr/>
          </p:nvSpPr>
          <p:spPr bwMode="auto">
            <a:xfrm>
              <a:off x="3408" y="307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80" name="Line 52"/>
            <p:cNvSpPr>
              <a:spLocks noChangeShapeType="1"/>
            </p:cNvSpPr>
            <p:nvPr/>
          </p:nvSpPr>
          <p:spPr bwMode="auto">
            <a:xfrm>
              <a:off x="3648" y="307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81" name="Line 53"/>
            <p:cNvSpPr>
              <a:spLocks noChangeShapeType="1"/>
            </p:cNvSpPr>
            <p:nvPr/>
          </p:nvSpPr>
          <p:spPr bwMode="auto">
            <a:xfrm>
              <a:off x="3648" y="33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82" name="Line 54"/>
            <p:cNvSpPr>
              <a:spLocks noChangeShapeType="1"/>
            </p:cNvSpPr>
            <p:nvPr/>
          </p:nvSpPr>
          <p:spPr bwMode="auto">
            <a:xfrm flipV="1">
              <a:off x="3888" y="307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83" name="Line 55"/>
            <p:cNvSpPr>
              <a:spLocks noChangeShapeType="1"/>
            </p:cNvSpPr>
            <p:nvPr/>
          </p:nvSpPr>
          <p:spPr bwMode="auto">
            <a:xfrm>
              <a:off x="3888" y="307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84" name="Line 56"/>
            <p:cNvSpPr>
              <a:spLocks noChangeShapeType="1"/>
            </p:cNvSpPr>
            <p:nvPr/>
          </p:nvSpPr>
          <p:spPr bwMode="auto">
            <a:xfrm>
              <a:off x="4080" y="307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85" name="Line 57"/>
            <p:cNvSpPr>
              <a:spLocks noChangeShapeType="1"/>
            </p:cNvSpPr>
            <p:nvPr/>
          </p:nvSpPr>
          <p:spPr bwMode="auto">
            <a:xfrm>
              <a:off x="4080" y="33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86" name="Line 58"/>
            <p:cNvSpPr>
              <a:spLocks noChangeShapeType="1"/>
            </p:cNvSpPr>
            <p:nvPr/>
          </p:nvSpPr>
          <p:spPr bwMode="auto">
            <a:xfrm flipV="1">
              <a:off x="4224" y="307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87" name="Line 59"/>
            <p:cNvSpPr>
              <a:spLocks noChangeShapeType="1"/>
            </p:cNvSpPr>
            <p:nvPr/>
          </p:nvSpPr>
          <p:spPr bwMode="auto">
            <a:xfrm>
              <a:off x="422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88" name="Line 60"/>
            <p:cNvSpPr>
              <a:spLocks noChangeShapeType="1"/>
            </p:cNvSpPr>
            <p:nvPr/>
          </p:nvSpPr>
          <p:spPr bwMode="auto">
            <a:xfrm>
              <a:off x="4896" y="307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89" name="Line 61"/>
            <p:cNvSpPr>
              <a:spLocks noChangeShapeType="1"/>
            </p:cNvSpPr>
            <p:nvPr/>
          </p:nvSpPr>
          <p:spPr bwMode="auto">
            <a:xfrm>
              <a:off x="4896" y="336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90" name="Line 62"/>
            <p:cNvSpPr>
              <a:spLocks noChangeShapeType="1"/>
            </p:cNvSpPr>
            <p:nvPr/>
          </p:nvSpPr>
          <p:spPr bwMode="auto">
            <a:xfrm>
              <a:off x="3120" y="2784"/>
              <a:ext cx="0" cy="1406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91" name="Line 63"/>
            <p:cNvSpPr>
              <a:spLocks noChangeShapeType="1"/>
            </p:cNvSpPr>
            <p:nvPr/>
          </p:nvSpPr>
          <p:spPr bwMode="auto">
            <a:xfrm>
              <a:off x="4704" y="2736"/>
              <a:ext cx="0" cy="1406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92" name="Line 64"/>
            <p:cNvSpPr>
              <a:spLocks noChangeShapeType="1"/>
            </p:cNvSpPr>
            <p:nvPr/>
          </p:nvSpPr>
          <p:spPr bwMode="auto">
            <a:xfrm>
              <a:off x="1056" y="379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93" name="Line 65"/>
            <p:cNvSpPr>
              <a:spLocks noChangeShapeType="1"/>
            </p:cNvSpPr>
            <p:nvPr/>
          </p:nvSpPr>
          <p:spPr bwMode="auto">
            <a:xfrm flipV="1">
              <a:off x="1536" y="350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94" name="Line 66"/>
            <p:cNvSpPr>
              <a:spLocks noChangeShapeType="1"/>
            </p:cNvSpPr>
            <p:nvPr/>
          </p:nvSpPr>
          <p:spPr bwMode="auto">
            <a:xfrm>
              <a:off x="1536" y="3504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95" name="Line 67"/>
            <p:cNvSpPr>
              <a:spLocks noChangeShapeType="1"/>
            </p:cNvSpPr>
            <p:nvPr/>
          </p:nvSpPr>
          <p:spPr bwMode="auto">
            <a:xfrm>
              <a:off x="3120" y="350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96" name="Line 68"/>
            <p:cNvSpPr>
              <a:spLocks noChangeShapeType="1"/>
            </p:cNvSpPr>
            <p:nvPr/>
          </p:nvSpPr>
          <p:spPr bwMode="auto">
            <a:xfrm>
              <a:off x="3120" y="3792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97" name="Line 69"/>
            <p:cNvSpPr>
              <a:spLocks noChangeShapeType="1"/>
            </p:cNvSpPr>
            <p:nvPr/>
          </p:nvSpPr>
          <p:spPr bwMode="auto">
            <a:xfrm flipV="1">
              <a:off x="4704" y="350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98" name="Line 70"/>
            <p:cNvSpPr>
              <a:spLocks noChangeShapeType="1"/>
            </p:cNvSpPr>
            <p:nvPr/>
          </p:nvSpPr>
          <p:spPr bwMode="auto">
            <a:xfrm>
              <a:off x="4704" y="350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99" name="Line 71"/>
            <p:cNvSpPr>
              <a:spLocks noChangeShapeType="1"/>
            </p:cNvSpPr>
            <p:nvPr/>
          </p:nvSpPr>
          <p:spPr bwMode="auto">
            <a:xfrm>
              <a:off x="1056" y="41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600" name="Line 72"/>
            <p:cNvSpPr>
              <a:spLocks noChangeShapeType="1"/>
            </p:cNvSpPr>
            <p:nvPr/>
          </p:nvSpPr>
          <p:spPr bwMode="auto">
            <a:xfrm flipV="1">
              <a:off x="1536" y="388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601" name="Line 73"/>
            <p:cNvSpPr>
              <a:spLocks noChangeShapeType="1"/>
            </p:cNvSpPr>
            <p:nvPr/>
          </p:nvSpPr>
          <p:spPr bwMode="auto">
            <a:xfrm>
              <a:off x="1536" y="3888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602" name="Line 74"/>
            <p:cNvSpPr>
              <a:spLocks noChangeShapeType="1"/>
            </p:cNvSpPr>
            <p:nvPr/>
          </p:nvSpPr>
          <p:spPr bwMode="auto">
            <a:xfrm>
              <a:off x="3120" y="388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603" name="Line 75"/>
            <p:cNvSpPr>
              <a:spLocks noChangeShapeType="1"/>
            </p:cNvSpPr>
            <p:nvPr/>
          </p:nvSpPr>
          <p:spPr bwMode="auto">
            <a:xfrm>
              <a:off x="3120" y="4176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604" name="Line 76"/>
            <p:cNvSpPr>
              <a:spLocks noChangeShapeType="1"/>
            </p:cNvSpPr>
            <p:nvPr/>
          </p:nvSpPr>
          <p:spPr bwMode="auto">
            <a:xfrm flipV="1">
              <a:off x="4704" y="388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605" name="Line 77"/>
            <p:cNvSpPr>
              <a:spLocks noChangeShapeType="1"/>
            </p:cNvSpPr>
            <p:nvPr/>
          </p:nvSpPr>
          <p:spPr bwMode="auto">
            <a:xfrm>
              <a:off x="4704" y="388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3557" name="Text Box 78"/>
          <p:cNvSpPr txBox="1">
            <a:spLocks noChangeArrowheads="1"/>
          </p:cNvSpPr>
          <p:nvPr/>
        </p:nvSpPr>
        <p:spPr bwMode="auto">
          <a:xfrm>
            <a:off x="4495800" y="48768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23558" name="Text Box 79"/>
          <p:cNvSpPr txBox="1">
            <a:spLocks noChangeArrowheads="1"/>
          </p:cNvSpPr>
          <p:nvPr/>
        </p:nvSpPr>
        <p:spPr bwMode="auto">
          <a:xfrm>
            <a:off x="5181600" y="56388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23559" name="Line 80"/>
          <p:cNvSpPr>
            <a:spLocks noChangeShapeType="1"/>
          </p:cNvSpPr>
          <p:nvPr/>
        </p:nvSpPr>
        <p:spPr bwMode="auto">
          <a:xfrm>
            <a:off x="4800600" y="5181600"/>
            <a:ext cx="381000" cy="533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60" name="AutoShape 81"/>
          <p:cNvSpPr>
            <a:spLocks noChangeArrowheads="1"/>
          </p:cNvSpPr>
          <p:nvPr/>
        </p:nvSpPr>
        <p:spPr bwMode="auto">
          <a:xfrm>
            <a:off x="5029200" y="3276600"/>
            <a:ext cx="2895600" cy="990600"/>
          </a:xfrm>
          <a:prstGeom prst="wedgeRoundRectCallout">
            <a:avLst>
              <a:gd name="adj1" fmla="val -57403"/>
              <a:gd name="adj2" fmla="val 113944"/>
              <a:gd name="adj3" fmla="val 16667"/>
            </a:avLst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only the last 0 before clock trigger been memorized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Timing Waveform of the D Flip-Flop</a:t>
            </a:r>
          </a:p>
        </p:txBody>
      </p:sp>
      <p:grpSp>
        <p:nvGrpSpPr>
          <p:cNvPr id="24579" name="Group 3"/>
          <p:cNvGrpSpPr>
            <a:grpSpLocks/>
          </p:cNvGrpSpPr>
          <p:nvPr/>
        </p:nvGrpSpPr>
        <p:grpSpPr bwMode="auto">
          <a:xfrm>
            <a:off x="2843213" y="1916113"/>
            <a:ext cx="2728912" cy="1849437"/>
            <a:chOff x="1701" y="1207"/>
            <a:chExt cx="1719" cy="1165"/>
          </a:xfrm>
        </p:grpSpPr>
        <p:sp>
          <p:nvSpPr>
            <p:cNvPr id="24649" name="Rectangle 4"/>
            <p:cNvSpPr>
              <a:spLocks noChangeArrowheads="1"/>
            </p:cNvSpPr>
            <p:nvPr/>
          </p:nvSpPr>
          <p:spPr bwMode="auto">
            <a:xfrm>
              <a:off x="2245" y="1207"/>
              <a:ext cx="680" cy="8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4650" name="Text Box 5"/>
            <p:cNvSpPr txBox="1">
              <a:spLocks noChangeArrowheads="1"/>
            </p:cNvSpPr>
            <p:nvPr/>
          </p:nvSpPr>
          <p:spPr bwMode="auto">
            <a:xfrm>
              <a:off x="2232" y="1327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</a:t>
              </a:r>
            </a:p>
          </p:txBody>
        </p:sp>
        <p:sp>
          <p:nvSpPr>
            <p:cNvPr id="24651" name="AutoShape 6"/>
            <p:cNvSpPr>
              <a:spLocks noChangeArrowheads="1"/>
            </p:cNvSpPr>
            <p:nvPr/>
          </p:nvSpPr>
          <p:spPr bwMode="auto">
            <a:xfrm rot="5400000">
              <a:off x="2267" y="1775"/>
              <a:ext cx="91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4652" name="Text Box 7"/>
            <p:cNvSpPr txBox="1">
              <a:spLocks noChangeArrowheads="1"/>
            </p:cNvSpPr>
            <p:nvPr/>
          </p:nvSpPr>
          <p:spPr bwMode="auto">
            <a:xfrm>
              <a:off x="2699" y="1298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  <p:sp>
          <p:nvSpPr>
            <p:cNvPr id="24653" name="Line 8"/>
            <p:cNvSpPr>
              <a:spLocks noChangeShapeType="1"/>
            </p:cNvSpPr>
            <p:nvPr/>
          </p:nvSpPr>
          <p:spPr bwMode="auto">
            <a:xfrm>
              <a:off x="2925" y="1434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654" name="Line 9"/>
            <p:cNvSpPr>
              <a:spLocks noChangeShapeType="1"/>
            </p:cNvSpPr>
            <p:nvPr/>
          </p:nvSpPr>
          <p:spPr bwMode="auto">
            <a:xfrm flipH="1">
              <a:off x="1927" y="1434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655" name="Line 10"/>
            <p:cNvSpPr>
              <a:spLocks noChangeShapeType="1"/>
            </p:cNvSpPr>
            <p:nvPr/>
          </p:nvSpPr>
          <p:spPr bwMode="auto">
            <a:xfrm flipH="1">
              <a:off x="2109" y="1842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656" name="Line 11"/>
            <p:cNvSpPr>
              <a:spLocks noChangeShapeType="1"/>
            </p:cNvSpPr>
            <p:nvPr/>
          </p:nvSpPr>
          <p:spPr bwMode="auto">
            <a:xfrm>
              <a:off x="2109" y="1842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657" name="Text Box 12"/>
            <p:cNvSpPr txBox="1">
              <a:spLocks noChangeArrowheads="1"/>
            </p:cNvSpPr>
            <p:nvPr/>
          </p:nvSpPr>
          <p:spPr bwMode="auto">
            <a:xfrm>
              <a:off x="1701" y="1298"/>
              <a:ext cx="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in</a:t>
              </a:r>
            </a:p>
          </p:txBody>
        </p:sp>
        <p:sp>
          <p:nvSpPr>
            <p:cNvPr id="24658" name="Text Box 13"/>
            <p:cNvSpPr txBox="1">
              <a:spLocks noChangeArrowheads="1"/>
            </p:cNvSpPr>
            <p:nvPr/>
          </p:nvSpPr>
          <p:spPr bwMode="auto">
            <a:xfrm>
              <a:off x="3140" y="1327"/>
              <a:ext cx="2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out</a:t>
              </a:r>
            </a:p>
          </p:txBody>
        </p:sp>
        <p:sp>
          <p:nvSpPr>
            <p:cNvPr id="24659" name="Text Box 14"/>
            <p:cNvSpPr txBox="1">
              <a:spLocks noChangeArrowheads="1"/>
            </p:cNvSpPr>
            <p:nvPr/>
          </p:nvSpPr>
          <p:spPr bwMode="auto">
            <a:xfrm>
              <a:off x="1973" y="2160"/>
              <a:ext cx="2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clk</a:t>
              </a:r>
            </a:p>
          </p:txBody>
        </p:sp>
      </p:grpSp>
      <p:grpSp>
        <p:nvGrpSpPr>
          <p:cNvPr id="24580" name="Group 15"/>
          <p:cNvGrpSpPr>
            <a:grpSpLocks/>
          </p:cNvGrpSpPr>
          <p:nvPr/>
        </p:nvGrpSpPr>
        <p:grpSpPr bwMode="auto">
          <a:xfrm>
            <a:off x="762000" y="3505200"/>
            <a:ext cx="8001000" cy="3146425"/>
            <a:chOff x="480" y="2208"/>
            <a:chExt cx="5040" cy="1982"/>
          </a:xfrm>
        </p:grpSpPr>
        <p:sp>
          <p:nvSpPr>
            <p:cNvPr id="24587" name="Text Box 16"/>
            <p:cNvSpPr txBox="1">
              <a:spLocks noChangeArrowheads="1"/>
            </p:cNvSpPr>
            <p:nvPr/>
          </p:nvSpPr>
          <p:spPr bwMode="auto">
            <a:xfrm>
              <a:off x="672" y="3168"/>
              <a:ext cx="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in</a:t>
              </a:r>
            </a:p>
          </p:txBody>
        </p:sp>
        <p:sp>
          <p:nvSpPr>
            <p:cNvPr id="24588" name="Text Box 17"/>
            <p:cNvSpPr txBox="1">
              <a:spLocks noChangeArrowheads="1"/>
            </p:cNvSpPr>
            <p:nvPr/>
          </p:nvSpPr>
          <p:spPr bwMode="auto">
            <a:xfrm>
              <a:off x="480" y="3552"/>
              <a:ext cx="4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content</a:t>
              </a:r>
            </a:p>
          </p:txBody>
        </p:sp>
        <p:sp>
          <p:nvSpPr>
            <p:cNvPr id="24589" name="Text Box 18"/>
            <p:cNvSpPr txBox="1">
              <a:spLocks noChangeArrowheads="1"/>
            </p:cNvSpPr>
            <p:nvPr/>
          </p:nvSpPr>
          <p:spPr bwMode="auto">
            <a:xfrm>
              <a:off x="661" y="3887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  <p:sp>
          <p:nvSpPr>
            <p:cNvPr id="24590" name="Line 19"/>
            <p:cNvSpPr>
              <a:spLocks noChangeShapeType="1"/>
            </p:cNvSpPr>
            <p:nvPr/>
          </p:nvSpPr>
          <p:spPr bwMode="auto">
            <a:xfrm>
              <a:off x="2703" y="2299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591" name="Text Box 20"/>
            <p:cNvSpPr txBox="1">
              <a:spLocks noChangeArrowheads="1"/>
            </p:cNvSpPr>
            <p:nvPr/>
          </p:nvSpPr>
          <p:spPr bwMode="auto">
            <a:xfrm>
              <a:off x="3156" y="2208"/>
              <a:ext cx="34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time</a:t>
              </a:r>
            </a:p>
          </p:txBody>
        </p:sp>
        <p:sp>
          <p:nvSpPr>
            <p:cNvPr id="24592" name="Line 21"/>
            <p:cNvSpPr>
              <a:spLocks noChangeShapeType="1"/>
            </p:cNvSpPr>
            <p:nvPr/>
          </p:nvSpPr>
          <p:spPr bwMode="auto">
            <a:xfrm>
              <a:off x="1536" y="2736"/>
              <a:ext cx="0" cy="1406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593" name="Text Box 22"/>
            <p:cNvSpPr txBox="1">
              <a:spLocks noChangeArrowheads="1"/>
            </p:cNvSpPr>
            <p:nvPr/>
          </p:nvSpPr>
          <p:spPr bwMode="auto">
            <a:xfrm>
              <a:off x="710" y="2727"/>
              <a:ext cx="2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clk</a:t>
              </a:r>
            </a:p>
          </p:txBody>
        </p:sp>
        <p:sp>
          <p:nvSpPr>
            <p:cNvPr id="24594" name="Line 23"/>
            <p:cNvSpPr>
              <a:spLocks noChangeShapeType="1"/>
            </p:cNvSpPr>
            <p:nvPr/>
          </p:nvSpPr>
          <p:spPr bwMode="auto">
            <a:xfrm>
              <a:off x="1104" y="292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24595" name="Group 24"/>
            <p:cNvGrpSpPr>
              <a:grpSpLocks/>
            </p:cNvGrpSpPr>
            <p:nvPr/>
          </p:nvGrpSpPr>
          <p:grpSpPr bwMode="auto">
            <a:xfrm>
              <a:off x="1536" y="2592"/>
              <a:ext cx="672" cy="336"/>
              <a:chOff x="1536" y="2592"/>
              <a:chExt cx="672" cy="336"/>
            </a:xfrm>
          </p:grpSpPr>
          <p:sp>
            <p:nvSpPr>
              <p:cNvPr id="24646" name="Line 25"/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47" name="Line 26"/>
              <p:cNvSpPr>
                <a:spLocks noChangeShapeType="1"/>
              </p:cNvSpPr>
              <p:nvPr/>
            </p:nvSpPr>
            <p:spPr bwMode="auto">
              <a:xfrm>
                <a:off x="1536" y="2592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48" name="Line 27"/>
              <p:cNvSpPr>
                <a:spLocks noChangeShapeType="1"/>
              </p:cNvSpPr>
              <p:nvPr/>
            </p:nvSpPr>
            <p:spPr bwMode="auto">
              <a:xfrm flipV="1">
                <a:off x="2208" y="259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4596" name="Line 28"/>
            <p:cNvSpPr>
              <a:spLocks noChangeShapeType="1"/>
            </p:cNvSpPr>
            <p:nvPr/>
          </p:nvSpPr>
          <p:spPr bwMode="auto">
            <a:xfrm>
              <a:off x="2208" y="2928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24597" name="Group 29"/>
            <p:cNvGrpSpPr>
              <a:grpSpLocks/>
            </p:cNvGrpSpPr>
            <p:nvPr/>
          </p:nvGrpSpPr>
          <p:grpSpPr bwMode="auto">
            <a:xfrm>
              <a:off x="3120" y="2592"/>
              <a:ext cx="672" cy="336"/>
              <a:chOff x="1536" y="2592"/>
              <a:chExt cx="672" cy="336"/>
            </a:xfrm>
          </p:grpSpPr>
          <p:sp>
            <p:nvSpPr>
              <p:cNvPr id="24643" name="Line 30"/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44" name="Line 31"/>
              <p:cNvSpPr>
                <a:spLocks noChangeShapeType="1"/>
              </p:cNvSpPr>
              <p:nvPr/>
            </p:nvSpPr>
            <p:spPr bwMode="auto">
              <a:xfrm>
                <a:off x="1536" y="2592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45" name="Line 32"/>
              <p:cNvSpPr>
                <a:spLocks noChangeShapeType="1"/>
              </p:cNvSpPr>
              <p:nvPr/>
            </p:nvSpPr>
            <p:spPr bwMode="auto">
              <a:xfrm flipV="1">
                <a:off x="2208" y="259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4598" name="Line 33"/>
            <p:cNvSpPr>
              <a:spLocks noChangeShapeType="1"/>
            </p:cNvSpPr>
            <p:nvPr/>
          </p:nvSpPr>
          <p:spPr bwMode="auto">
            <a:xfrm>
              <a:off x="3792" y="2928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24599" name="Group 34"/>
            <p:cNvGrpSpPr>
              <a:grpSpLocks/>
            </p:cNvGrpSpPr>
            <p:nvPr/>
          </p:nvGrpSpPr>
          <p:grpSpPr bwMode="auto">
            <a:xfrm>
              <a:off x="4704" y="2592"/>
              <a:ext cx="672" cy="336"/>
              <a:chOff x="1536" y="2592"/>
              <a:chExt cx="672" cy="336"/>
            </a:xfrm>
          </p:grpSpPr>
          <p:sp>
            <p:nvSpPr>
              <p:cNvPr id="24640" name="Line 35"/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41" name="Line 36"/>
              <p:cNvSpPr>
                <a:spLocks noChangeShapeType="1"/>
              </p:cNvSpPr>
              <p:nvPr/>
            </p:nvSpPr>
            <p:spPr bwMode="auto">
              <a:xfrm>
                <a:off x="1536" y="2592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42" name="Line 37"/>
              <p:cNvSpPr>
                <a:spLocks noChangeShapeType="1"/>
              </p:cNvSpPr>
              <p:nvPr/>
            </p:nvSpPr>
            <p:spPr bwMode="auto">
              <a:xfrm flipV="1">
                <a:off x="2208" y="259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4600" name="Group 38"/>
            <p:cNvGrpSpPr>
              <a:grpSpLocks/>
            </p:cNvGrpSpPr>
            <p:nvPr/>
          </p:nvGrpSpPr>
          <p:grpSpPr bwMode="auto">
            <a:xfrm>
              <a:off x="1536" y="3072"/>
              <a:ext cx="1056" cy="288"/>
              <a:chOff x="1680" y="3072"/>
              <a:chExt cx="1056" cy="288"/>
            </a:xfrm>
          </p:grpSpPr>
          <p:sp>
            <p:nvSpPr>
              <p:cNvPr id="24632" name="Line 39"/>
              <p:cNvSpPr>
                <a:spLocks noChangeShapeType="1"/>
              </p:cNvSpPr>
              <p:nvPr/>
            </p:nvSpPr>
            <p:spPr bwMode="auto">
              <a:xfrm>
                <a:off x="1680" y="336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33" name="Line 40"/>
              <p:cNvSpPr>
                <a:spLocks noChangeShapeType="1"/>
              </p:cNvSpPr>
              <p:nvPr/>
            </p:nvSpPr>
            <p:spPr bwMode="auto">
              <a:xfrm flipV="1">
                <a:off x="1872" y="307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34" name="Line 41"/>
              <p:cNvSpPr>
                <a:spLocks noChangeShapeType="1"/>
              </p:cNvSpPr>
              <p:nvPr/>
            </p:nvSpPr>
            <p:spPr bwMode="auto">
              <a:xfrm>
                <a:off x="1872" y="3072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35" name="Line 42"/>
              <p:cNvSpPr>
                <a:spLocks noChangeShapeType="1"/>
              </p:cNvSpPr>
              <p:nvPr/>
            </p:nvSpPr>
            <p:spPr bwMode="auto">
              <a:xfrm>
                <a:off x="2304" y="307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36" name="Line 43"/>
              <p:cNvSpPr>
                <a:spLocks noChangeShapeType="1"/>
              </p:cNvSpPr>
              <p:nvPr/>
            </p:nvSpPr>
            <p:spPr bwMode="auto">
              <a:xfrm>
                <a:off x="2304" y="336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37" name="Line 44"/>
              <p:cNvSpPr>
                <a:spLocks noChangeShapeType="1"/>
              </p:cNvSpPr>
              <p:nvPr/>
            </p:nvSpPr>
            <p:spPr bwMode="auto">
              <a:xfrm flipV="1">
                <a:off x="2544" y="307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38" name="Line 45"/>
              <p:cNvSpPr>
                <a:spLocks noChangeShapeType="1"/>
              </p:cNvSpPr>
              <p:nvPr/>
            </p:nvSpPr>
            <p:spPr bwMode="auto">
              <a:xfrm>
                <a:off x="2544" y="307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39" name="Line 46"/>
              <p:cNvSpPr>
                <a:spLocks noChangeShapeType="1"/>
              </p:cNvSpPr>
              <p:nvPr/>
            </p:nvSpPr>
            <p:spPr bwMode="auto">
              <a:xfrm>
                <a:off x="2736" y="307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4601" name="Line 47"/>
            <p:cNvSpPr>
              <a:spLocks noChangeShapeType="1"/>
            </p:cNvSpPr>
            <p:nvPr/>
          </p:nvSpPr>
          <p:spPr bwMode="auto">
            <a:xfrm>
              <a:off x="1104" y="307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602" name="Line 48"/>
            <p:cNvSpPr>
              <a:spLocks noChangeShapeType="1"/>
            </p:cNvSpPr>
            <p:nvPr/>
          </p:nvSpPr>
          <p:spPr bwMode="auto">
            <a:xfrm>
              <a:off x="1536" y="307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603" name="Line 49"/>
            <p:cNvSpPr>
              <a:spLocks noChangeShapeType="1"/>
            </p:cNvSpPr>
            <p:nvPr/>
          </p:nvSpPr>
          <p:spPr bwMode="auto">
            <a:xfrm>
              <a:off x="2592" y="336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604" name="Line 50"/>
            <p:cNvSpPr>
              <a:spLocks noChangeShapeType="1"/>
            </p:cNvSpPr>
            <p:nvPr/>
          </p:nvSpPr>
          <p:spPr bwMode="auto">
            <a:xfrm flipV="1">
              <a:off x="3408" y="307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605" name="Line 51"/>
            <p:cNvSpPr>
              <a:spLocks noChangeShapeType="1"/>
            </p:cNvSpPr>
            <p:nvPr/>
          </p:nvSpPr>
          <p:spPr bwMode="auto">
            <a:xfrm>
              <a:off x="3408" y="307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606" name="Line 52"/>
            <p:cNvSpPr>
              <a:spLocks noChangeShapeType="1"/>
            </p:cNvSpPr>
            <p:nvPr/>
          </p:nvSpPr>
          <p:spPr bwMode="auto">
            <a:xfrm>
              <a:off x="3648" y="307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607" name="Line 53"/>
            <p:cNvSpPr>
              <a:spLocks noChangeShapeType="1"/>
            </p:cNvSpPr>
            <p:nvPr/>
          </p:nvSpPr>
          <p:spPr bwMode="auto">
            <a:xfrm>
              <a:off x="3648" y="33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608" name="Line 54"/>
            <p:cNvSpPr>
              <a:spLocks noChangeShapeType="1"/>
            </p:cNvSpPr>
            <p:nvPr/>
          </p:nvSpPr>
          <p:spPr bwMode="auto">
            <a:xfrm flipV="1">
              <a:off x="3888" y="307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609" name="Line 55"/>
            <p:cNvSpPr>
              <a:spLocks noChangeShapeType="1"/>
            </p:cNvSpPr>
            <p:nvPr/>
          </p:nvSpPr>
          <p:spPr bwMode="auto">
            <a:xfrm>
              <a:off x="3888" y="307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610" name="Line 56"/>
            <p:cNvSpPr>
              <a:spLocks noChangeShapeType="1"/>
            </p:cNvSpPr>
            <p:nvPr/>
          </p:nvSpPr>
          <p:spPr bwMode="auto">
            <a:xfrm>
              <a:off x="4080" y="307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611" name="Line 57"/>
            <p:cNvSpPr>
              <a:spLocks noChangeShapeType="1"/>
            </p:cNvSpPr>
            <p:nvPr/>
          </p:nvSpPr>
          <p:spPr bwMode="auto">
            <a:xfrm>
              <a:off x="4080" y="33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612" name="Line 58"/>
            <p:cNvSpPr>
              <a:spLocks noChangeShapeType="1"/>
            </p:cNvSpPr>
            <p:nvPr/>
          </p:nvSpPr>
          <p:spPr bwMode="auto">
            <a:xfrm flipV="1">
              <a:off x="4224" y="307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613" name="Line 59"/>
            <p:cNvSpPr>
              <a:spLocks noChangeShapeType="1"/>
            </p:cNvSpPr>
            <p:nvPr/>
          </p:nvSpPr>
          <p:spPr bwMode="auto">
            <a:xfrm>
              <a:off x="422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614" name="Line 60"/>
            <p:cNvSpPr>
              <a:spLocks noChangeShapeType="1"/>
            </p:cNvSpPr>
            <p:nvPr/>
          </p:nvSpPr>
          <p:spPr bwMode="auto">
            <a:xfrm>
              <a:off x="4896" y="307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615" name="Line 61"/>
            <p:cNvSpPr>
              <a:spLocks noChangeShapeType="1"/>
            </p:cNvSpPr>
            <p:nvPr/>
          </p:nvSpPr>
          <p:spPr bwMode="auto">
            <a:xfrm>
              <a:off x="4896" y="336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616" name="Line 62"/>
            <p:cNvSpPr>
              <a:spLocks noChangeShapeType="1"/>
            </p:cNvSpPr>
            <p:nvPr/>
          </p:nvSpPr>
          <p:spPr bwMode="auto">
            <a:xfrm>
              <a:off x="3120" y="2784"/>
              <a:ext cx="0" cy="1406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617" name="Line 63"/>
            <p:cNvSpPr>
              <a:spLocks noChangeShapeType="1"/>
            </p:cNvSpPr>
            <p:nvPr/>
          </p:nvSpPr>
          <p:spPr bwMode="auto">
            <a:xfrm>
              <a:off x="4704" y="2736"/>
              <a:ext cx="0" cy="1406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618" name="Line 64"/>
            <p:cNvSpPr>
              <a:spLocks noChangeShapeType="1"/>
            </p:cNvSpPr>
            <p:nvPr/>
          </p:nvSpPr>
          <p:spPr bwMode="auto">
            <a:xfrm>
              <a:off x="1056" y="379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619" name="Line 65"/>
            <p:cNvSpPr>
              <a:spLocks noChangeShapeType="1"/>
            </p:cNvSpPr>
            <p:nvPr/>
          </p:nvSpPr>
          <p:spPr bwMode="auto">
            <a:xfrm flipV="1">
              <a:off x="1536" y="350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620" name="Line 66"/>
            <p:cNvSpPr>
              <a:spLocks noChangeShapeType="1"/>
            </p:cNvSpPr>
            <p:nvPr/>
          </p:nvSpPr>
          <p:spPr bwMode="auto">
            <a:xfrm>
              <a:off x="1536" y="3504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621" name="Line 67"/>
            <p:cNvSpPr>
              <a:spLocks noChangeShapeType="1"/>
            </p:cNvSpPr>
            <p:nvPr/>
          </p:nvSpPr>
          <p:spPr bwMode="auto">
            <a:xfrm>
              <a:off x="3120" y="350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622" name="Line 68"/>
            <p:cNvSpPr>
              <a:spLocks noChangeShapeType="1"/>
            </p:cNvSpPr>
            <p:nvPr/>
          </p:nvSpPr>
          <p:spPr bwMode="auto">
            <a:xfrm>
              <a:off x="3120" y="3792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623" name="Line 69"/>
            <p:cNvSpPr>
              <a:spLocks noChangeShapeType="1"/>
            </p:cNvSpPr>
            <p:nvPr/>
          </p:nvSpPr>
          <p:spPr bwMode="auto">
            <a:xfrm flipV="1">
              <a:off x="4704" y="350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624" name="Line 70"/>
            <p:cNvSpPr>
              <a:spLocks noChangeShapeType="1"/>
            </p:cNvSpPr>
            <p:nvPr/>
          </p:nvSpPr>
          <p:spPr bwMode="auto">
            <a:xfrm>
              <a:off x="4704" y="350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625" name="Line 71"/>
            <p:cNvSpPr>
              <a:spLocks noChangeShapeType="1"/>
            </p:cNvSpPr>
            <p:nvPr/>
          </p:nvSpPr>
          <p:spPr bwMode="auto">
            <a:xfrm>
              <a:off x="1056" y="41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626" name="Line 72"/>
            <p:cNvSpPr>
              <a:spLocks noChangeShapeType="1"/>
            </p:cNvSpPr>
            <p:nvPr/>
          </p:nvSpPr>
          <p:spPr bwMode="auto">
            <a:xfrm flipV="1">
              <a:off x="1536" y="388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627" name="Line 73"/>
            <p:cNvSpPr>
              <a:spLocks noChangeShapeType="1"/>
            </p:cNvSpPr>
            <p:nvPr/>
          </p:nvSpPr>
          <p:spPr bwMode="auto">
            <a:xfrm>
              <a:off x="1536" y="3888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628" name="Line 74"/>
            <p:cNvSpPr>
              <a:spLocks noChangeShapeType="1"/>
            </p:cNvSpPr>
            <p:nvPr/>
          </p:nvSpPr>
          <p:spPr bwMode="auto">
            <a:xfrm>
              <a:off x="3120" y="388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629" name="Line 75"/>
            <p:cNvSpPr>
              <a:spLocks noChangeShapeType="1"/>
            </p:cNvSpPr>
            <p:nvPr/>
          </p:nvSpPr>
          <p:spPr bwMode="auto">
            <a:xfrm>
              <a:off x="3120" y="4176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630" name="Line 76"/>
            <p:cNvSpPr>
              <a:spLocks noChangeShapeType="1"/>
            </p:cNvSpPr>
            <p:nvPr/>
          </p:nvSpPr>
          <p:spPr bwMode="auto">
            <a:xfrm flipV="1">
              <a:off x="4704" y="388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631" name="Line 77"/>
            <p:cNvSpPr>
              <a:spLocks noChangeShapeType="1"/>
            </p:cNvSpPr>
            <p:nvPr/>
          </p:nvSpPr>
          <p:spPr bwMode="auto">
            <a:xfrm>
              <a:off x="4704" y="388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4581" name="Text Box 78"/>
          <p:cNvSpPr txBox="1">
            <a:spLocks noChangeArrowheads="1"/>
          </p:cNvSpPr>
          <p:nvPr/>
        </p:nvSpPr>
        <p:spPr bwMode="auto">
          <a:xfrm>
            <a:off x="4495800" y="48768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24582" name="Text Box 79"/>
          <p:cNvSpPr txBox="1">
            <a:spLocks noChangeArrowheads="1"/>
          </p:cNvSpPr>
          <p:nvPr/>
        </p:nvSpPr>
        <p:spPr bwMode="auto">
          <a:xfrm>
            <a:off x="5181600" y="56388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24583" name="Line 80"/>
          <p:cNvSpPr>
            <a:spLocks noChangeShapeType="1"/>
          </p:cNvSpPr>
          <p:nvPr/>
        </p:nvSpPr>
        <p:spPr bwMode="auto">
          <a:xfrm>
            <a:off x="4800600" y="5181600"/>
            <a:ext cx="381000" cy="533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84" name="AutoShape 81"/>
          <p:cNvSpPr>
            <a:spLocks noChangeArrowheads="1"/>
          </p:cNvSpPr>
          <p:nvPr/>
        </p:nvSpPr>
        <p:spPr bwMode="auto">
          <a:xfrm>
            <a:off x="5029200" y="3276600"/>
            <a:ext cx="2895600" cy="990600"/>
          </a:xfrm>
          <a:prstGeom prst="wedgeRoundRectCallout">
            <a:avLst>
              <a:gd name="adj1" fmla="val -57403"/>
              <a:gd name="adj2" fmla="val 113944"/>
              <a:gd name="adj3" fmla="val 16667"/>
            </a:avLst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only the last 0 before clock trigger been memorized</a:t>
            </a:r>
          </a:p>
        </p:txBody>
      </p:sp>
      <p:sp>
        <p:nvSpPr>
          <p:cNvPr id="24585" name="AutoShape 82"/>
          <p:cNvSpPr>
            <a:spLocks noChangeArrowheads="1"/>
          </p:cNvSpPr>
          <p:nvPr/>
        </p:nvSpPr>
        <p:spPr bwMode="auto">
          <a:xfrm>
            <a:off x="2209800" y="4724400"/>
            <a:ext cx="2133600" cy="914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4586" name="AutoShape 83"/>
          <p:cNvSpPr>
            <a:spLocks noChangeArrowheads="1"/>
          </p:cNvSpPr>
          <p:nvPr/>
        </p:nvSpPr>
        <p:spPr bwMode="auto">
          <a:xfrm>
            <a:off x="533400" y="3048000"/>
            <a:ext cx="2057400" cy="762000"/>
          </a:xfrm>
          <a:prstGeom prst="wedgeRoundRectCallout">
            <a:avLst>
              <a:gd name="adj1" fmla="val 64815"/>
              <a:gd name="adj2" fmla="val 155625"/>
              <a:gd name="adj3" fmla="val 16667"/>
            </a:avLst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the unstable input signals ignored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Timing Waveform of the D Flip-Flop</a:t>
            </a:r>
          </a:p>
        </p:txBody>
      </p:sp>
      <p:grpSp>
        <p:nvGrpSpPr>
          <p:cNvPr id="25603" name="Group 3"/>
          <p:cNvGrpSpPr>
            <a:grpSpLocks/>
          </p:cNvGrpSpPr>
          <p:nvPr/>
        </p:nvGrpSpPr>
        <p:grpSpPr bwMode="auto">
          <a:xfrm>
            <a:off x="2843213" y="1916113"/>
            <a:ext cx="2728912" cy="1849437"/>
            <a:chOff x="1701" y="1207"/>
            <a:chExt cx="1719" cy="1165"/>
          </a:xfrm>
        </p:grpSpPr>
        <p:sp>
          <p:nvSpPr>
            <p:cNvPr id="25671" name="Rectangle 4"/>
            <p:cNvSpPr>
              <a:spLocks noChangeArrowheads="1"/>
            </p:cNvSpPr>
            <p:nvPr/>
          </p:nvSpPr>
          <p:spPr bwMode="auto">
            <a:xfrm>
              <a:off x="2245" y="1207"/>
              <a:ext cx="680" cy="8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5672" name="Text Box 5"/>
            <p:cNvSpPr txBox="1">
              <a:spLocks noChangeArrowheads="1"/>
            </p:cNvSpPr>
            <p:nvPr/>
          </p:nvSpPr>
          <p:spPr bwMode="auto">
            <a:xfrm>
              <a:off x="2232" y="1327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</a:t>
              </a:r>
            </a:p>
          </p:txBody>
        </p:sp>
        <p:sp>
          <p:nvSpPr>
            <p:cNvPr id="25673" name="AutoShape 6"/>
            <p:cNvSpPr>
              <a:spLocks noChangeArrowheads="1"/>
            </p:cNvSpPr>
            <p:nvPr/>
          </p:nvSpPr>
          <p:spPr bwMode="auto">
            <a:xfrm rot="5400000">
              <a:off x="2267" y="1775"/>
              <a:ext cx="91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5674" name="Text Box 7"/>
            <p:cNvSpPr txBox="1">
              <a:spLocks noChangeArrowheads="1"/>
            </p:cNvSpPr>
            <p:nvPr/>
          </p:nvSpPr>
          <p:spPr bwMode="auto">
            <a:xfrm>
              <a:off x="2699" y="1298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  <p:sp>
          <p:nvSpPr>
            <p:cNvPr id="25675" name="Line 8"/>
            <p:cNvSpPr>
              <a:spLocks noChangeShapeType="1"/>
            </p:cNvSpPr>
            <p:nvPr/>
          </p:nvSpPr>
          <p:spPr bwMode="auto">
            <a:xfrm>
              <a:off x="2925" y="1434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76" name="Line 9"/>
            <p:cNvSpPr>
              <a:spLocks noChangeShapeType="1"/>
            </p:cNvSpPr>
            <p:nvPr/>
          </p:nvSpPr>
          <p:spPr bwMode="auto">
            <a:xfrm flipH="1">
              <a:off x="1927" y="1434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77" name="Line 10"/>
            <p:cNvSpPr>
              <a:spLocks noChangeShapeType="1"/>
            </p:cNvSpPr>
            <p:nvPr/>
          </p:nvSpPr>
          <p:spPr bwMode="auto">
            <a:xfrm flipH="1">
              <a:off x="2109" y="1842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78" name="Line 11"/>
            <p:cNvSpPr>
              <a:spLocks noChangeShapeType="1"/>
            </p:cNvSpPr>
            <p:nvPr/>
          </p:nvSpPr>
          <p:spPr bwMode="auto">
            <a:xfrm>
              <a:off x="2109" y="1842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79" name="Text Box 12"/>
            <p:cNvSpPr txBox="1">
              <a:spLocks noChangeArrowheads="1"/>
            </p:cNvSpPr>
            <p:nvPr/>
          </p:nvSpPr>
          <p:spPr bwMode="auto">
            <a:xfrm>
              <a:off x="1701" y="1298"/>
              <a:ext cx="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in</a:t>
              </a:r>
            </a:p>
          </p:txBody>
        </p:sp>
        <p:sp>
          <p:nvSpPr>
            <p:cNvPr id="25680" name="Text Box 13"/>
            <p:cNvSpPr txBox="1">
              <a:spLocks noChangeArrowheads="1"/>
            </p:cNvSpPr>
            <p:nvPr/>
          </p:nvSpPr>
          <p:spPr bwMode="auto">
            <a:xfrm>
              <a:off x="3140" y="1327"/>
              <a:ext cx="2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out</a:t>
              </a:r>
            </a:p>
          </p:txBody>
        </p:sp>
        <p:sp>
          <p:nvSpPr>
            <p:cNvPr id="25681" name="Text Box 14"/>
            <p:cNvSpPr txBox="1">
              <a:spLocks noChangeArrowheads="1"/>
            </p:cNvSpPr>
            <p:nvPr/>
          </p:nvSpPr>
          <p:spPr bwMode="auto">
            <a:xfrm>
              <a:off x="1973" y="2160"/>
              <a:ext cx="2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clk</a:t>
              </a:r>
            </a:p>
          </p:txBody>
        </p:sp>
      </p:grpSp>
      <p:grpSp>
        <p:nvGrpSpPr>
          <p:cNvPr id="25604" name="Group 15"/>
          <p:cNvGrpSpPr>
            <a:grpSpLocks/>
          </p:cNvGrpSpPr>
          <p:nvPr/>
        </p:nvGrpSpPr>
        <p:grpSpPr bwMode="auto">
          <a:xfrm>
            <a:off x="762000" y="3505200"/>
            <a:ext cx="8001000" cy="3146425"/>
            <a:chOff x="480" y="2208"/>
            <a:chExt cx="5040" cy="1982"/>
          </a:xfrm>
        </p:grpSpPr>
        <p:sp>
          <p:nvSpPr>
            <p:cNvPr id="25609" name="Text Box 16"/>
            <p:cNvSpPr txBox="1">
              <a:spLocks noChangeArrowheads="1"/>
            </p:cNvSpPr>
            <p:nvPr/>
          </p:nvSpPr>
          <p:spPr bwMode="auto">
            <a:xfrm>
              <a:off x="672" y="3168"/>
              <a:ext cx="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in</a:t>
              </a:r>
            </a:p>
          </p:txBody>
        </p:sp>
        <p:sp>
          <p:nvSpPr>
            <p:cNvPr id="25610" name="Text Box 17"/>
            <p:cNvSpPr txBox="1">
              <a:spLocks noChangeArrowheads="1"/>
            </p:cNvSpPr>
            <p:nvPr/>
          </p:nvSpPr>
          <p:spPr bwMode="auto">
            <a:xfrm>
              <a:off x="480" y="3552"/>
              <a:ext cx="4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content</a:t>
              </a:r>
            </a:p>
          </p:txBody>
        </p:sp>
        <p:sp>
          <p:nvSpPr>
            <p:cNvPr id="25611" name="Text Box 18"/>
            <p:cNvSpPr txBox="1">
              <a:spLocks noChangeArrowheads="1"/>
            </p:cNvSpPr>
            <p:nvPr/>
          </p:nvSpPr>
          <p:spPr bwMode="auto">
            <a:xfrm>
              <a:off x="661" y="3887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  <p:sp>
          <p:nvSpPr>
            <p:cNvPr id="25612" name="Line 19"/>
            <p:cNvSpPr>
              <a:spLocks noChangeShapeType="1"/>
            </p:cNvSpPr>
            <p:nvPr/>
          </p:nvSpPr>
          <p:spPr bwMode="auto">
            <a:xfrm>
              <a:off x="2703" y="2299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13" name="Text Box 20"/>
            <p:cNvSpPr txBox="1">
              <a:spLocks noChangeArrowheads="1"/>
            </p:cNvSpPr>
            <p:nvPr/>
          </p:nvSpPr>
          <p:spPr bwMode="auto">
            <a:xfrm>
              <a:off x="3156" y="2208"/>
              <a:ext cx="34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time</a:t>
              </a:r>
            </a:p>
          </p:txBody>
        </p:sp>
        <p:sp>
          <p:nvSpPr>
            <p:cNvPr id="25614" name="Line 21"/>
            <p:cNvSpPr>
              <a:spLocks noChangeShapeType="1"/>
            </p:cNvSpPr>
            <p:nvPr/>
          </p:nvSpPr>
          <p:spPr bwMode="auto">
            <a:xfrm>
              <a:off x="1536" y="2736"/>
              <a:ext cx="0" cy="1406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15" name="Text Box 22"/>
            <p:cNvSpPr txBox="1">
              <a:spLocks noChangeArrowheads="1"/>
            </p:cNvSpPr>
            <p:nvPr/>
          </p:nvSpPr>
          <p:spPr bwMode="auto">
            <a:xfrm>
              <a:off x="710" y="2727"/>
              <a:ext cx="2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clk</a:t>
              </a:r>
            </a:p>
          </p:txBody>
        </p:sp>
        <p:sp>
          <p:nvSpPr>
            <p:cNvPr id="25616" name="Line 23"/>
            <p:cNvSpPr>
              <a:spLocks noChangeShapeType="1"/>
            </p:cNvSpPr>
            <p:nvPr/>
          </p:nvSpPr>
          <p:spPr bwMode="auto">
            <a:xfrm>
              <a:off x="1104" y="292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25617" name="Group 24"/>
            <p:cNvGrpSpPr>
              <a:grpSpLocks/>
            </p:cNvGrpSpPr>
            <p:nvPr/>
          </p:nvGrpSpPr>
          <p:grpSpPr bwMode="auto">
            <a:xfrm>
              <a:off x="1536" y="2592"/>
              <a:ext cx="672" cy="336"/>
              <a:chOff x="1536" y="2592"/>
              <a:chExt cx="672" cy="336"/>
            </a:xfrm>
          </p:grpSpPr>
          <p:sp>
            <p:nvSpPr>
              <p:cNvPr id="25668" name="Line 25"/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69" name="Line 26"/>
              <p:cNvSpPr>
                <a:spLocks noChangeShapeType="1"/>
              </p:cNvSpPr>
              <p:nvPr/>
            </p:nvSpPr>
            <p:spPr bwMode="auto">
              <a:xfrm>
                <a:off x="1536" y="2592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70" name="Line 27"/>
              <p:cNvSpPr>
                <a:spLocks noChangeShapeType="1"/>
              </p:cNvSpPr>
              <p:nvPr/>
            </p:nvSpPr>
            <p:spPr bwMode="auto">
              <a:xfrm flipV="1">
                <a:off x="2208" y="259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5618" name="Line 28"/>
            <p:cNvSpPr>
              <a:spLocks noChangeShapeType="1"/>
            </p:cNvSpPr>
            <p:nvPr/>
          </p:nvSpPr>
          <p:spPr bwMode="auto">
            <a:xfrm>
              <a:off x="2208" y="2928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25619" name="Group 29"/>
            <p:cNvGrpSpPr>
              <a:grpSpLocks/>
            </p:cNvGrpSpPr>
            <p:nvPr/>
          </p:nvGrpSpPr>
          <p:grpSpPr bwMode="auto">
            <a:xfrm>
              <a:off x="3120" y="2592"/>
              <a:ext cx="672" cy="336"/>
              <a:chOff x="1536" y="2592"/>
              <a:chExt cx="672" cy="336"/>
            </a:xfrm>
          </p:grpSpPr>
          <p:sp>
            <p:nvSpPr>
              <p:cNvPr id="25665" name="Line 30"/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66" name="Line 31"/>
              <p:cNvSpPr>
                <a:spLocks noChangeShapeType="1"/>
              </p:cNvSpPr>
              <p:nvPr/>
            </p:nvSpPr>
            <p:spPr bwMode="auto">
              <a:xfrm>
                <a:off x="1536" y="2592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67" name="Line 32"/>
              <p:cNvSpPr>
                <a:spLocks noChangeShapeType="1"/>
              </p:cNvSpPr>
              <p:nvPr/>
            </p:nvSpPr>
            <p:spPr bwMode="auto">
              <a:xfrm flipV="1">
                <a:off x="2208" y="259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5620" name="Line 33"/>
            <p:cNvSpPr>
              <a:spLocks noChangeShapeType="1"/>
            </p:cNvSpPr>
            <p:nvPr/>
          </p:nvSpPr>
          <p:spPr bwMode="auto">
            <a:xfrm>
              <a:off x="3792" y="2928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25621" name="Group 34"/>
            <p:cNvGrpSpPr>
              <a:grpSpLocks/>
            </p:cNvGrpSpPr>
            <p:nvPr/>
          </p:nvGrpSpPr>
          <p:grpSpPr bwMode="auto">
            <a:xfrm>
              <a:off x="4704" y="2592"/>
              <a:ext cx="672" cy="336"/>
              <a:chOff x="1536" y="2592"/>
              <a:chExt cx="672" cy="336"/>
            </a:xfrm>
          </p:grpSpPr>
          <p:sp>
            <p:nvSpPr>
              <p:cNvPr id="25662" name="Line 35"/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63" name="Line 36"/>
              <p:cNvSpPr>
                <a:spLocks noChangeShapeType="1"/>
              </p:cNvSpPr>
              <p:nvPr/>
            </p:nvSpPr>
            <p:spPr bwMode="auto">
              <a:xfrm>
                <a:off x="1536" y="2592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64" name="Line 37"/>
              <p:cNvSpPr>
                <a:spLocks noChangeShapeType="1"/>
              </p:cNvSpPr>
              <p:nvPr/>
            </p:nvSpPr>
            <p:spPr bwMode="auto">
              <a:xfrm flipV="1">
                <a:off x="2208" y="259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5622" name="Group 38"/>
            <p:cNvGrpSpPr>
              <a:grpSpLocks/>
            </p:cNvGrpSpPr>
            <p:nvPr/>
          </p:nvGrpSpPr>
          <p:grpSpPr bwMode="auto">
            <a:xfrm>
              <a:off x="1536" y="3072"/>
              <a:ext cx="1056" cy="288"/>
              <a:chOff x="1680" y="3072"/>
              <a:chExt cx="1056" cy="288"/>
            </a:xfrm>
          </p:grpSpPr>
          <p:sp>
            <p:nvSpPr>
              <p:cNvPr id="25654" name="Line 39"/>
              <p:cNvSpPr>
                <a:spLocks noChangeShapeType="1"/>
              </p:cNvSpPr>
              <p:nvPr/>
            </p:nvSpPr>
            <p:spPr bwMode="auto">
              <a:xfrm>
                <a:off x="1680" y="336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55" name="Line 40"/>
              <p:cNvSpPr>
                <a:spLocks noChangeShapeType="1"/>
              </p:cNvSpPr>
              <p:nvPr/>
            </p:nvSpPr>
            <p:spPr bwMode="auto">
              <a:xfrm flipV="1">
                <a:off x="1872" y="307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56" name="Line 41"/>
              <p:cNvSpPr>
                <a:spLocks noChangeShapeType="1"/>
              </p:cNvSpPr>
              <p:nvPr/>
            </p:nvSpPr>
            <p:spPr bwMode="auto">
              <a:xfrm>
                <a:off x="1872" y="3072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57" name="Line 42"/>
              <p:cNvSpPr>
                <a:spLocks noChangeShapeType="1"/>
              </p:cNvSpPr>
              <p:nvPr/>
            </p:nvSpPr>
            <p:spPr bwMode="auto">
              <a:xfrm>
                <a:off x="2304" y="307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58" name="Line 43"/>
              <p:cNvSpPr>
                <a:spLocks noChangeShapeType="1"/>
              </p:cNvSpPr>
              <p:nvPr/>
            </p:nvSpPr>
            <p:spPr bwMode="auto">
              <a:xfrm>
                <a:off x="2304" y="336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59" name="Line 44"/>
              <p:cNvSpPr>
                <a:spLocks noChangeShapeType="1"/>
              </p:cNvSpPr>
              <p:nvPr/>
            </p:nvSpPr>
            <p:spPr bwMode="auto">
              <a:xfrm flipV="1">
                <a:off x="2544" y="307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60" name="Line 45"/>
              <p:cNvSpPr>
                <a:spLocks noChangeShapeType="1"/>
              </p:cNvSpPr>
              <p:nvPr/>
            </p:nvSpPr>
            <p:spPr bwMode="auto">
              <a:xfrm>
                <a:off x="2544" y="307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61" name="Line 46"/>
              <p:cNvSpPr>
                <a:spLocks noChangeShapeType="1"/>
              </p:cNvSpPr>
              <p:nvPr/>
            </p:nvSpPr>
            <p:spPr bwMode="auto">
              <a:xfrm>
                <a:off x="2736" y="307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5623" name="Line 47"/>
            <p:cNvSpPr>
              <a:spLocks noChangeShapeType="1"/>
            </p:cNvSpPr>
            <p:nvPr/>
          </p:nvSpPr>
          <p:spPr bwMode="auto">
            <a:xfrm>
              <a:off x="1104" y="307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24" name="Line 48"/>
            <p:cNvSpPr>
              <a:spLocks noChangeShapeType="1"/>
            </p:cNvSpPr>
            <p:nvPr/>
          </p:nvSpPr>
          <p:spPr bwMode="auto">
            <a:xfrm>
              <a:off x="1536" y="307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25" name="Line 49"/>
            <p:cNvSpPr>
              <a:spLocks noChangeShapeType="1"/>
            </p:cNvSpPr>
            <p:nvPr/>
          </p:nvSpPr>
          <p:spPr bwMode="auto">
            <a:xfrm>
              <a:off x="2592" y="336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26" name="Line 50"/>
            <p:cNvSpPr>
              <a:spLocks noChangeShapeType="1"/>
            </p:cNvSpPr>
            <p:nvPr/>
          </p:nvSpPr>
          <p:spPr bwMode="auto">
            <a:xfrm flipV="1">
              <a:off x="3408" y="307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27" name="Line 51"/>
            <p:cNvSpPr>
              <a:spLocks noChangeShapeType="1"/>
            </p:cNvSpPr>
            <p:nvPr/>
          </p:nvSpPr>
          <p:spPr bwMode="auto">
            <a:xfrm>
              <a:off x="3408" y="307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28" name="Line 52"/>
            <p:cNvSpPr>
              <a:spLocks noChangeShapeType="1"/>
            </p:cNvSpPr>
            <p:nvPr/>
          </p:nvSpPr>
          <p:spPr bwMode="auto">
            <a:xfrm>
              <a:off x="3648" y="307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29" name="Line 53"/>
            <p:cNvSpPr>
              <a:spLocks noChangeShapeType="1"/>
            </p:cNvSpPr>
            <p:nvPr/>
          </p:nvSpPr>
          <p:spPr bwMode="auto">
            <a:xfrm>
              <a:off x="3648" y="33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30" name="Line 54"/>
            <p:cNvSpPr>
              <a:spLocks noChangeShapeType="1"/>
            </p:cNvSpPr>
            <p:nvPr/>
          </p:nvSpPr>
          <p:spPr bwMode="auto">
            <a:xfrm flipV="1">
              <a:off x="3888" y="307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31" name="Line 55"/>
            <p:cNvSpPr>
              <a:spLocks noChangeShapeType="1"/>
            </p:cNvSpPr>
            <p:nvPr/>
          </p:nvSpPr>
          <p:spPr bwMode="auto">
            <a:xfrm>
              <a:off x="3888" y="307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32" name="Line 56"/>
            <p:cNvSpPr>
              <a:spLocks noChangeShapeType="1"/>
            </p:cNvSpPr>
            <p:nvPr/>
          </p:nvSpPr>
          <p:spPr bwMode="auto">
            <a:xfrm>
              <a:off x="4080" y="307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33" name="Line 57"/>
            <p:cNvSpPr>
              <a:spLocks noChangeShapeType="1"/>
            </p:cNvSpPr>
            <p:nvPr/>
          </p:nvSpPr>
          <p:spPr bwMode="auto">
            <a:xfrm>
              <a:off x="4080" y="33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34" name="Line 58"/>
            <p:cNvSpPr>
              <a:spLocks noChangeShapeType="1"/>
            </p:cNvSpPr>
            <p:nvPr/>
          </p:nvSpPr>
          <p:spPr bwMode="auto">
            <a:xfrm flipV="1">
              <a:off x="4224" y="307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35" name="Line 59"/>
            <p:cNvSpPr>
              <a:spLocks noChangeShapeType="1"/>
            </p:cNvSpPr>
            <p:nvPr/>
          </p:nvSpPr>
          <p:spPr bwMode="auto">
            <a:xfrm>
              <a:off x="422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36" name="Line 60"/>
            <p:cNvSpPr>
              <a:spLocks noChangeShapeType="1"/>
            </p:cNvSpPr>
            <p:nvPr/>
          </p:nvSpPr>
          <p:spPr bwMode="auto">
            <a:xfrm>
              <a:off x="4896" y="307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37" name="Line 61"/>
            <p:cNvSpPr>
              <a:spLocks noChangeShapeType="1"/>
            </p:cNvSpPr>
            <p:nvPr/>
          </p:nvSpPr>
          <p:spPr bwMode="auto">
            <a:xfrm>
              <a:off x="4896" y="336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38" name="Line 62"/>
            <p:cNvSpPr>
              <a:spLocks noChangeShapeType="1"/>
            </p:cNvSpPr>
            <p:nvPr/>
          </p:nvSpPr>
          <p:spPr bwMode="auto">
            <a:xfrm>
              <a:off x="3120" y="2784"/>
              <a:ext cx="0" cy="1406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39" name="Line 63"/>
            <p:cNvSpPr>
              <a:spLocks noChangeShapeType="1"/>
            </p:cNvSpPr>
            <p:nvPr/>
          </p:nvSpPr>
          <p:spPr bwMode="auto">
            <a:xfrm>
              <a:off x="4704" y="2736"/>
              <a:ext cx="0" cy="1406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40" name="Line 64"/>
            <p:cNvSpPr>
              <a:spLocks noChangeShapeType="1"/>
            </p:cNvSpPr>
            <p:nvPr/>
          </p:nvSpPr>
          <p:spPr bwMode="auto">
            <a:xfrm>
              <a:off x="1056" y="379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41" name="Line 65"/>
            <p:cNvSpPr>
              <a:spLocks noChangeShapeType="1"/>
            </p:cNvSpPr>
            <p:nvPr/>
          </p:nvSpPr>
          <p:spPr bwMode="auto">
            <a:xfrm flipV="1">
              <a:off x="1536" y="350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42" name="Line 66"/>
            <p:cNvSpPr>
              <a:spLocks noChangeShapeType="1"/>
            </p:cNvSpPr>
            <p:nvPr/>
          </p:nvSpPr>
          <p:spPr bwMode="auto">
            <a:xfrm>
              <a:off x="1536" y="3504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43" name="Line 67"/>
            <p:cNvSpPr>
              <a:spLocks noChangeShapeType="1"/>
            </p:cNvSpPr>
            <p:nvPr/>
          </p:nvSpPr>
          <p:spPr bwMode="auto">
            <a:xfrm>
              <a:off x="3120" y="350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44" name="Line 68"/>
            <p:cNvSpPr>
              <a:spLocks noChangeShapeType="1"/>
            </p:cNvSpPr>
            <p:nvPr/>
          </p:nvSpPr>
          <p:spPr bwMode="auto">
            <a:xfrm>
              <a:off x="3120" y="3792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45" name="Line 69"/>
            <p:cNvSpPr>
              <a:spLocks noChangeShapeType="1"/>
            </p:cNvSpPr>
            <p:nvPr/>
          </p:nvSpPr>
          <p:spPr bwMode="auto">
            <a:xfrm flipV="1">
              <a:off x="4704" y="350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46" name="Line 70"/>
            <p:cNvSpPr>
              <a:spLocks noChangeShapeType="1"/>
            </p:cNvSpPr>
            <p:nvPr/>
          </p:nvSpPr>
          <p:spPr bwMode="auto">
            <a:xfrm>
              <a:off x="4704" y="350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47" name="Line 71"/>
            <p:cNvSpPr>
              <a:spLocks noChangeShapeType="1"/>
            </p:cNvSpPr>
            <p:nvPr/>
          </p:nvSpPr>
          <p:spPr bwMode="auto">
            <a:xfrm>
              <a:off x="1056" y="41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48" name="Line 72"/>
            <p:cNvSpPr>
              <a:spLocks noChangeShapeType="1"/>
            </p:cNvSpPr>
            <p:nvPr/>
          </p:nvSpPr>
          <p:spPr bwMode="auto">
            <a:xfrm flipV="1">
              <a:off x="1536" y="388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49" name="Line 73"/>
            <p:cNvSpPr>
              <a:spLocks noChangeShapeType="1"/>
            </p:cNvSpPr>
            <p:nvPr/>
          </p:nvSpPr>
          <p:spPr bwMode="auto">
            <a:xfrm>
              <a:off x="1536" y="3888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50" name="Line 74"/>
            <p:cNvSpPr>
              <a:spLocks noChangeShapeType="1"/>
            </p:cNvSpPr>
            <p:nvPr/>
          </p:nvSpPr>
          <p:spPr bwMode="auto">
            <a:xfrm>
              <a:off x="3120" y="388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51" name="Line 75"/>
            <p:cNvSpPr>
              <a:spLocks noChangeShapeType="1"/>
            </p:cNvSpPr>
            <p:nvPr/>
          </p:nvSpPr>
          <p:spPr bwMode="auto">
            <a:xfrm>
              <a:off x="3120" y="4176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52" name="Line 76"/>
            <p:cNvSpPr>
              <a:spLocks noChangeShapeType="1"/>
            </p:cNvSpPr>
            <p:nvPr/>
          </p:nvSpPr>
          <p:spPr bwMode="auto">
            <a:xfrm flipV="1">
              <a:off x="4704" y="388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53" name="Line 77"/>
            <p:cNvSpPr>
              <a:spLocks noChangeShapeType="1"/>
            </p:cNvSpPr>
            <p:nvPr/>
          </p:nvSpPr>
          <p:spPr bwMode="auto">
            <a:xfrm>
              <a:off x="4704" y="388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5605" name="Text Box 78"/>
          <p:cNvSpPr txBox="1">
            <a:spLocks noChangeArrowheads="1"/>
          </p:cNvSpPr>
          <p:nvPr/>
        </p:nvSpPr>
        <p:spPr bwMode="auto">
          <a:xfrm>
            <a:off x="6934200" y="49530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25606" name="Text Box 79"/>
          <p:cNvSpPr txBox="1">
            <a:spLocks noChangeArrowheads="1"/>
          </p:cNvSpPr>
          <p:nvPr/>
        </p:nvSpPr>
        <p:spPr bwMode="auto">
          <a:xfrm>
            <a:off x="7620000" y="57150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25607" name="Line 80"/>
          <p:cNvSpPr>
            <a:spLocks noChangeShapeType="1"/>
          </p:cNvSpPr>
          <p:nvPr/>
        </p:nvSpPr>
        <p:spPr bwMode="auto">
          <a:xfrm>
            <a:off x="7239000" y="5257800"/>
            <a:ext cx="381000" cy="533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08" name="AutoShape 81"/>
          <p:cNvSpPr>
            <a:spLocks noChangeArrowheads="1"/>
          </p:cNvSpPr>
          <p:nvPr/>
        </p:nvSpPr>
        <p:spPr bwMode="auto">
          <a:xfrm>
            <a:off x="5715000" y="2819400"/>
            <a:ext cx="2895600" cy="990600"/>
          </a:xfrm>
          <a:prstGeom prst="wedgeRoundRectCallout">
            <a:avLst>
              <a:gd name="adj1" fmla="val -2630"/>
              <a:gd name="adj2" fmla="val 153847"/>
              <a:gd name="adj3" fmla="val 16667"/>
            </a:avLst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only the last 1 before clock trigger been memorized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Timing Waveform of the D Flip-Flop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5010150" y="3505200"/>
            <a:ext cx="5476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time</a:t>
            </a:r>
          </a:p>
        </p:txBody>
      </p:sp>
      <p:grpSp>
        <p:nvGrpSpPr>
          <p:cNvPr id="26628" name="Group 4"/>
          <p:cNvGrpSpPr>
            <a:grpSpLocks/>
          </p:cNvGrpSpPr>
          <p:nvPr/>
        </p:nvGrpSpPr>
        <p:grpSpPr bwMode="auto">
          <a:xfrm>
            <a:off x="2590800" y="1981200"/>
            <a:ext cx="2728913" cy="1849438"/>
            <a:chOff x="1701" y="1207"/>
            <a:chExt cx="1719" cy="1165"/>
          </a:xfrm>
        </p:grpSpPr>
        <p:sp>
          <p:nvSpPr>
            <p:cNvPr id="26685" name="Rectangle 5"/>
            <p:cNvSpPr>
              <a:spLocks noChangeArrowheads="1"/>
            </p:cNvSpPr>
            <p:nvPr/>
          </p:nvSpPr>
          <p:spPr bwMode="auto">
            <a:xfrm>
              <a:off x="2245" y="1207"/>
              <a:ext cx="680" cy="8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6686" name="Text Box 6"/>
            <p:cNvSpPr txBox="1">
              <a:spLocks noChangeArrowheads="1"/>
            </p:cNvSpPr>
            <p:nvPr/>
          </p:nvSpPr>
          <p:spPr bwMode="auto">
            <a:xfrm>
              <a:off x="2232" y="1327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</a:t>
              </a:r>
            </a:p>
          </p:txBody>
        </p:sp>
        <p:sp>
          <p:nvSpPr>
            <p:cNvPr id="26687" name="AutoShape 7"/>
            <p:cNvSpPr>
              <a:spLocks noChangeArrowheads="1"/>
            </p:cNvSpPr>
            <p:nvPr/>
          </p:nvSpPr>
          <p:spPr bwMode="auto">
            <a:xfrm rot="5400000">
              <a:off x="2267" y="1775"/>
              <a:ext cx="91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6688" name="Text Box 8"/>
            <p:cNvSpPr txBox="1">
              <a:spLocks noChangeArrowheads="1"/>
            </p:cNvSpPr>
            <p:nvPr/>
          </p:nvSpPr>
          <p:spPr bwMode="auto">
            <a:xfrm>
              <a:off x="2699" y="1298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  <p:sp>
          <p:nvSpPr>
            <p:cNvPr id="26689" name="Line 9"/>
            <p:cNvSpPr>
              <a:spLocks noChangeShapeType="1"/>
            </p:cNvSpPr>
            <p:nvPr/>
          </p:nvSpPr>
          <p:spPr bwMode="auto">
            <a:xfrm>
              <a:off x="2925" y="1434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90" name="Line 10"/>
            <p:cNvSpPr>
              <a:spLocks noChangeShapeType="1"/>
            </p:cNvSpPr>
            <p:nvPr/>
          </p:nvSpPr>
          <p:spPr bwMode="auto">
            <a:xfrm flipH="1">
              <a:off x="1927" y="1434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91" name="Line 11"/>
            <p:cNvSpPr>
              <a:spLocks noChangeShapeType="1"/>
            </p:cNvSpPr>
            <p:nvPr/>
          </p:nvSpPr>
          <p:spPr bwMode="auto">
            <a:xfrm flipH="1">
              <a:off x="2109" y="1842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92" name="Line 12"/>
            <p:cNvSpPr>
              <a:spLocks noChangeShapeType="1"/>
            </p:cNvSpPr>
            <p:nvPr/>
          </p:nvSpPr>
          <p:spPr bwMode="auto">
            <a:xfrm>
              <a:off x="2109" y="1842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93" name="Text Box 13"/>
            <p:cNvSpPr txBox="1">
              <a:spLocks noChangeArrowheads="1"/>
            </p:cNvSpPr>
            <p:nvPr/>
          </p:nvSpPr>
          <p:spPr bwMode="auto">
            <a:xfrm>
              <a:off x="1701" y="1298"/>
              <a:ext cx="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in</a:t>
              </a:r>
            </a:p>
          </p:txBody>
        </p:sp>
        <p:sp>
          <p:nvSpPr>
            <p:cNvPr id="26694" name="Text Box 14"/>
            <p:cNvSpPr txBox="1">
              <a:spLocks noChangeArrowheads="1"/>
            </p:cNvSpPr>
            <p:nvPr/>
          </p:nvSpPr>
          <p:spPr bwMode="auto">
            <a:xfrm>
              <a:off x="3140" y="1327"/>
              <a:ext cx="2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out</a:t>
              </a:r>
            </a:p>
          </p:txBody>
        </p:sp>
        <p:sp>
          <p:nvSpPr>
            <p:cNvPr id="26695" name="Text Box 15"/>
            <p:cNvSpPr txBox="1">
              <a:spLocks noChangeArrowheads="1"/>
            </p:cNvSpPr>
            <p:nvPr/>
          </p:nvSpPr>
          <p:spPr bwMode="auto">
            <a:xfrm>
              <a:off x="1973" y="2160"/>
              <a:ext cx="2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clk</a:t>
              </a:r>
            </a:p>
          </p:txBody>
        </p:sp>
      </p:grpSp>
      <p:grpSp>
        <p:nvGrpSpPr>
          <p:cNvPr id="26629" name="Group 16"/>
          <p:cNvGrpSpPr>
            <a:grpSpLocks/>
          </p:cNvGrpSpPr>
          <p:nvPr/>
        </p:nvGrpSpPr>
        <p:grpSpPr bwMode="auto">
          <a:xfrm>
            <a:off x="762000" y="3649663"/>
            <a:ext cx="6840538" cy="2808287"/>
            <a:chOff x="480" y="2299"/>
            <a:chExt cx="4309" cy="1769"/>
          </a:xfrm>
        </p:grpSpPr>
        <p:grpSp>
          <p:nvGrpSpPr>
            <p:cNvPr id="26630" name="Group 17"/>
            <p:cNvGrpSpPr>
              <a:grpSpLocks/>
            </p:cNvGrpSpPr>
            <p:nvPr/>
          </p:nvGrpSpPr>
          <p:grpSpPr bwMode="auto">
            <a:xfrm>
              <a:off x="1116" y="2571"/>
              <a:ext cx="544" cy="227"/>
              <a:chOff x="975" y="1525"/>
              <a:chExt cx="544" cy="227"/>
            </a:xfrm>
          </p:grpSpPr>
          <p:sp>
            <p:nvSpPr>
              <p:cNvPr id="26681" name="Line 18"/>
              <p:cNvSpPr>
                <a:spLocks noChangeShapeType="1"/>
              </p:cNvSpPr>
              <p:nvPr/>
            </p:nvSpPr>
            <p:spPr bwMode="auto">
              <a:xfrm>
                <a:off x="975" y="1752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82" name="Line 19"/>
              <p:cNvSpPr>
                <a:spLocks noChangeShapeType="1"/>
              </p:cNvSpPr>
              <p:nvPr/>
            </p:nvSpPr>
            <p:spPr bwMode="auto">
              <a:xfrm flipV="1">
                <a:off x="1247" y="1525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83" name="Line 20"/>
              <p:cNvSpPr>
                <a:spLocks noChangeShapeType="1"/>
              </p:cNvSpPr>
              <p:nvPr/>
            </p:nvSpPr>
            <p:spPr bwMode="auto">
              <a:xfrm>
                <a:off x="1247" y="1525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84" name="Line 21"/>
              <p:cNvSpPr>
                <a:spLocks noChangeShapeType="1"/>
              </p:cNvSpPr>
              <p:nvPr/>
            </p:nvSpPr>
            <p:spPr bwMode="auto">
              <a:xfrm>
                <a:off x="1519" y="1525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6631" name="Group 22"/>
            <p:cNvGrpSpPr>
              <a:grpSpLocks/>
            </p:cNvGrpSpPr>
            <p:nvPr/>
          </p:nvGrpSpPr>
          <p:grpSpPr bwMode="auto">
            <a:xfrm>
              <a:off x="1660" y="2571"/>
              <a:ext cx="544" cy="227"/>
              <a:chOff x="975" y="1525"/>
              <a:chExt cx="544" cy="227"/>
            </a:xfrm>
          </p:grpSpPr>
          <p:sp>
            <p:nvSpPr>
              <p:cNvPr id="26677" name="Line 23"/>
              <p:cNvSpPr>
                <a:spLocks noChangeShapeType="1"/>
              </p:cNvSpPr>
              <p:nvPr/>
            </p:nvSpPr>
            <p:spPr bwMode="auto">
              <a:xfrm>
                <a:off x="975" y="1752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78" name="Line 24"/>
              <p:cNvSpPr>
                <a:spLocks noChangeShapeType="1"/>
              </p:cNvSpPr>
              <p:nvPr/>
            </p:nvSpPr>
            <p:spPr bwMode="auto">
              <a:xfrm flipV="1">
                <a:off x="1247" y="1525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79" name="Line 25"/>
              <p:cNvSpPr>
                <a:spLocks noChangeShapeType="1"/>
              </p:cNvSpPr>
              <p:nvPr/>
            </p:nvSpPr>
            <p:spPr bwMode="auto">
              <a:xfrm>
                <a:off x="1247" y="1525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80" name="Line 26"/>
              <p:cNvSpPr>
                <a:spLocks noChangeShapeType="1"/>
              </p:cNvSpPr>
              <p:nvPr/>
            </p:nvSpPr>
            <p:spPr bwMode="auto">
              <a:xfrm>
                <a:off x="1519" y="1525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6632" name="Group 27"/>
            <p:cNvGrpSpPr>
              <a:grpSpLocks/>
            </p:cNvGrpSpPr>
            <p:nvPr/>
          </p:nvGrpSpPr>
          <p:grpSpPr bwMode="auto">
            <a:xfrm>
              <a:off x="2205" y="2571"/>
              <a:ext cx="544" cy="227"/>
              <a:chOff x="975" y="1525"/>
              <a:chExt cx="544" cy="227"/>
            </a:xfrm>
          </p:grpSpPr>
          <p:sp>
            <p:nvSpPr>
              <p:cNvPr id="26673" name="Line 28"/>
              <p:cNvSpPr>
                <a:spLocks noChangeShapeType="1"/>
              </p:cNvSpPr>
              <p:nvPr/>
            </p:nvSpPr>
            <p:spPr bwMode="auto">
              <a:xfrm>
                <a:off x="975" y="1752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74" name="Line 29"/>
              <p:cNvSpPr>
                <a:spLocks noChangeShapeType="1"/>
              </p:cNvSpPr>
              <p:nvPr/>
            </p:nvSpPr>
            <p:spPr bwMode="auto">
              <a:xfrm flipV="1">
                <a:off x="1247" y="1525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75" name="Line 30"/>
              <p:cNvSpPr>
                <a:spLocks noChangeShapeType="1"/>
              </p:cNvSpPr>
              <p:nvPr/>
            </p:nvSpPr>
            <p:spPr bwMode="auto">
              <a:xfrm>
                <a:off x="1247" y="1525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76" name="Line 31"/>
              <p:cNvSpPr>
                <a:spLocks noChangeShapeType="1"/>
              </p:cNvSpPr>
              <p:nvPr/>
            </p:nvSpPr>
            <p:spPr bwMode="auto">
              <a:xfrm>
                <a:off x="1519" y="1525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6633" name="Group 32"/>
            <p:cNvGrpSpPr>
              <a:grpSpLocks/>
            </p:cNvGrpSpPr>
            <p:nvPr/>
          </p:nvGrpSpPr>
          <p:grpSpPr bwMode="auto">
            <a:xfrm>
              <a:off x="2749" y="2571"/>
              <a:ext cx="544" cy="227"/>
              <a:chOff x="975" y="1525"/>
              <a:chExt cx="544" cy="227"/>
            </a:xfrm>
          </p:grpSpPr>
          <p:sp>
            <p:nvSpPr>
              <p:cNvPr id="26669" name="Line 33"/>
              <p:cNvSpPr>
                <a:spLocks noChangeShapeType="1"/>
              </p:cNvSpPr>
              <p:nvPr/>
            </p:nvSpPr>
            <p:spPr bwMode="auto">
              <a:xfrm>
                <a:off x="975" y="1752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70" name="Line 34"/>
              <p:cNvSpPr>
                <a:spLocks noChangeShapeType="1"/>
              </p:cNvSpPr>
              <p:nvPr/>
            </p:nvSpPr>
            <p:spPr bwMode="auto">
              <a:xfrm flipV="1">
                <a:off x="1247" y="1525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71" name="Line 35"/>
              <p:cNvSpPr>
                <a:spLocks noChangeShapeType="1"/>
              </p:cNvSpPr>
              <p:nvPr/>
            </p:nvSpPr>
            <p:spPr bwMode="auto">
              <a:xfrm>
                <a:off x="1247" y="1525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72" name="Line 36"/>
              <p:cNvSpPr>
                <a:spLocks noChangeShapeType="1"/>
              </p:cNvSpPr>
              <p:nvPr/>
            </p:nvSpPr>
            <p:spPr bwMode="auto">
              <a:xfrm>
                <a:off x="1519" y="1525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6634" name="Group 37"/>
            <p:cNvGrpSpPr>
              <a:grpSpLocks/>
            </p:cNvGrpSpPr>
            <p:nvPr/>
          </p:nvGrpSpPr>
          <p:grpSpPr bwMode="auto">
            <a:xfrm>
              <a:off x="3293" y="2571"/>
              <a:ext cx="544" cy="227"/>
              <a:chOff x="975" y="1525"/>
              <a:chExt cx="544" cy="227"/>
            </a:xfrm>
          </p:grpSpPr>
          <p:sp>
            <p:nvSpPr>
              <p:cNvPr id="26665" name="Line 38"/>
              <p:cNvSpPr>
                <a:spLocks noChangeShapeType="1"/>
              </p:cNvSpPr>
              <p:nvPr/>
            </p:nvSpPr>
            <p:spPr bwMode="auto">
              <a:xfrm>
                <a:off x="975" y="1752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66" name="Line 39"/>
              <p:cNvSpPr>
                <a:spLocks noChangeShapeType="1"/>
              </p:cNvSpPr>
              <p:nvPr/>
            </p:nvSpPr>
            <p:spPr bwMode="auto">
              <a:xfrm flipV="1">
                <a:off x="1247" y="1525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67" name="Line 40"/>
              <p:cNvSpPr>
                <a:spLocks noChangeShapeType="1"/>
              </p:cNvSpPr>
              <p:nvPr/>
            </p:nvSpPr>
            <p:spPr bwMode="auto">
              <a:xfrm>
                <a:off x="1247" y="1525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68" name="Line 41"/>
              <p:cNvSpPr>
                <a:spLocks noChangeShapeType="1"/>
              </p:cNvSpPr>
              <p:nvPr/>
            </p:nvSpPr>
            <p:spPr bwMode="auto">
              <a:xfrm>
                <a:off x="1519" y="1525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6635" name="Group 42"/>
            <p:cNvGrpSpPr>
              <a:grpSpLocks/>
            </p:cNvGrpSpPr>
            <p:nvPr/>
          </p:nvGrpSpPr>
          <p:grpSpPr bwMode="auto">
            <a:xfrm>
              <a:off x="3837" y="2571"/>
              <a:ext cx="544" cy="227"/>
              <a:chOff x="975" y="1525"/>
              <a:chExt cx="544" cy="227"/>
            </a:xfrm>
          </p:grpSpPr>
          <p:sp>
            <p:nvSpPr>
              <p:cNvPr id="26661" name="Line 43"/>
              <p:cNvSpPr>
                <a:spLocks noChangeShapeType="1"/>
              </p:cNvSpPr>
              <p:nvPr/>
            </p:nvSpPr>
            <p:spPr bwMode="auto">
              <a:xfrm>
                <a:off x="975" y="1752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62" name="Line 44"/>
              <p:cNvSpPr>
                <a:spLocks noChangeShapeType="1"/>
              </p:cNvSpPr>
              <p:nvPr/>
            </p:nvSpPr>
            <p:spPr bwMode="auto">
              <a:xfrm flipV="1">
                <a:off x="1247" y="1525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63" name="Line 45"/>
              <p:cNvSpPr>
                <a:spLocks noChangeShapeType="1"/>
              </p:cNvSpPr>
              <p:nvPr/>
            </p:nvSpPr>
            <p:spPr bwMode="auto">
              <a:xfrm>
                <a:off x="1247" y="1525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64" name="Line 46"/>
              <p:cNvSpPr>
                <a:spLocks noChangeShapeType="1"/>
              </p:cNvSpPr>
              <p:nvPr/>
            </p:nvSpPr>
            <p:spPr bwMode="auto">
              <a:xfrm>
                <a:off x="1519" y="1525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6636" name="Text Box 47"/>
            <p:cNvSpPr txBox="1">
              <a:spLocks noChangeArrowheads="1"/>
            </p:cNvSpPr>
            <p:nvPr/>
          </p:nvSpPr>
          <p:spPr bwMode="auto">
            <a:xfrm>
              <a:off x="707" y="3025"/>
              <a:ext cx="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in</a:t>
              </a:r>
            </a:p>
          </p:txBody>
        </p:sp>
        <p:sp>
          <p:nvSpPr>
            <p:cNvPr id="26637" name="Text Box 48"/>
            <p:cNvSpPr txBox="1">
              <a:spLocks noChangeArrowheads="1"/>
            </p:cNvSpPr>
            <p:nvPr/>
          </p:nvSpPr>
          <p:spPr bwMode="auto">
            <a:xfrm>
              <a:off x="480" y="3479"/>
              <a:ext cx="4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content</a:t>
              </a:r>
            </a:p>
          </p:txBody>
        </p:sp>
        <p:sp>
          <p:nvSpPr>
            <p:cNvPr id="26638" name="AutoShape 49"/>
            <p:cNvSpPr>
              <a:spLocks noChangeArrowheads="1"/>
            </p:cNvSpPr>
            <p:nvPr/>
          </p:nvSpPr>
          <p:spPr bwMode="auto">
            <a:xfrm>
              <a:off x="1387" y="3025"/>
              <a:ext cx="545" cy="227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v0</a:t>
              </a:r>
            </a:p>
          </p:txBody>
        </p:sp>
        <p:sp>
          <p:nvSpPr>
            <p:cNvPr id="26639" name="Line 50"/>
            <p:cNvSpPr>
              <a:spLocks noChangeShapeType="1"/>
            </p:cNvSpPr>
            <p:nvPr/>
          </p:nvSpPr>
          <p:spPr bwMode="auto">
            <a:xfrm>
              <a:off x="1387" y="2798"/>
              <a:ext cx="0" cy="127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40" name="Line 51"/>
            <p:cNvSpPr>
              <a:spLocks noChangeShapeType="1"/>
            </p:cNvSpPr>
            <p:nvPr/>
          </p:nvSpPr>
          <p:spPr bwMode="auto">
            <a:xfrm>
              <a:off x="1932" y="2798"/>
              <a:ext cx="0" cy="127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41" name="Line 52"/>
            <p:cNvSpPr>
              <a:spLocks noChangeShapeType="1"/>
            </p:cNvSpPr>
            <p:nvPr/>
          </p:nvSpPr>
          <p:spPr bwMode="auto">
            <a:xfrm>
              <a:off x="2476" y="2798"/>
              <a:ext cx="0" cy="127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42" name="Line 53"/>
            <p:cNvSpPr>
              <a:spLocks noChangeShapeType="1"/>
            </p:cNvSpPr>
            <p:nvPr/>
          </p:nvSpPr>
          <p:spPr bwMode="auto">
            <a:xfrm>
              <a:off x="3020" y="2798"/>
              <a:ext cx="0" cy="127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43" name="Line 54"/>
            <p:cNvSpPr>
              <a:spLocks noChangeShapeType="1"/>
            </p:cNvSpPr>
            <p:nvPr/>
          </p:nvSpPr>
          <p:spPr bwMode="auto">
            <a:xfrm>
              <a:off x="3565" y="2798"/>
              <a:ext cx="0" cy="127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44" name="Line 55"/>
            <p:cNvSpPr>
              <a:spLocks noChangeShapeType="1"/>
            </p:cNvSpPr>
            <p:nvPr/>
          </p:nvSpPr>
          <p:spPr bwMode="auto">
            <a:xfrm>
              <a:off x="4109" y="2798"/>
              <a:ext cx="0" cy="127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45" name="AutoShape 56"/>
            <p:cNvSpPr>
              <a:spLocks noChangeArrowheads="1"/>
            </p:cNvSpPr>
            <p:nvPr/>
          </p:nvSpPr>
          <p:spPr bwMode="auto">
            <a:xfrm>
              <a:off x="1932" y="3433"/>
              <a:ext cx="545" cy="227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v0</a:t>
              </a:r>
            </a:p>
          </p:txBody>
        </p:sp>
        <p:sp>
          <p:nvSpPr>
            <p:cNvPr id="26646" name="AutoShape 57"/>
            <p:cNvSpPr>
              <a:spLocks noChangeArrowheads="1"/>
            </p:cNvSpPr>
            <p:nvPr/>
          </p:nvSpPr>
          <p:spPr bwMode="auto">
            <a:xfrm>
              <a:off x="1932" y="3025"/>
              <a:ext cx="545" cy="22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v1</a:t>
              </a:r>
            </a:p>
          </p:txBody>
        </p:sp>
        <p:sp>
          <p:nvSpPr>
            <p:cNvPr id="26647" name="AutoShape 58"/>
            <p:cNvSpPr>
              <a:spLocks noChangeArrowheads="1"/>
            </p:cNvSpPr>
            <p:nvPr/>
          </p:nvSpPr>
          <p:spPr bwMode="auto">
            <a:xfrm>
              <a:off x="2476" y="3025"/>
              <a:ext cx="545" cy="227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v2</a:t>
              </a:r>
            </a:p>
          </p:txBody>
        </p:sp>
        <p:sp>
          <p:nvSpPr>
            <p:cNvPr id="26648" name="AutoShape 59"/>
            <p:cNvSpPr>
              <a:spLocks noChangeArrowheads="1"/>
            </p:cNvSpPr>
            <p:nvPr/>
          </p:nvSpPr>
          <p:spPr bwMode="auto">
            <a:xfrm>
              <a:off x="3020" y="3025"/>
              <a:ext cx="545" cy="227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v3</a:t>
              </a:r>
            </a:p>
          </p:txBody>
        </p:sp>
        <p:sp>
          <p:nvSpPr>
            <p:cNvPr id="26649" name="AutoShape 60"/>
            <p:cNvSpPr>
              <a:spLocks noChangeArrowheads="1"/>
            </p:cNvSpPr>
            <p:nvPr/>
          </p:nvSpPr>
          <p:spPr bwMode="auto">
            <a:xfrm>
              <a:off x="2476" y="3433"/>
              <a:ext cx="545" cy="22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v1</a:t>
              </a:r>
            </a:p>
          </p:txBody>
        </p:sp>
        <p:sp>
          <p:nvSpPr>
            <p:cNvPr id="26650" name="AutoShape 61"/>
            <p:cNvSpPr>
              <a:spLocks noChangeArrowheads="1"/>
            </p:cNvSpPr>
            <p:nvPr/>
          </p:nvSpPr>
          <p:spPr bwMode="auto">
            <a:xfrm>
              <a:off x="3020" y="3433"/>
              <a:ext cx="545" cy="227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v2</a:t>
              </a:r>
            </a:p>
          </p:txBody>
        </p:sp>
        <p:sp>
          <p:nvSpPr>
            <p:cNvPr id="26651" name="AutoShape 62"/>
            <p:cNvSpPr>
              <a:spLocks noChangeArrowheads="1"/>
            </p:cNvSpPr>
            <p:nvPr/>
          </p:nvSpPr>
          <p:spPr bwMode="auto">
            <a:xfrm>
              <a:off x="3564" y="3433"/>
              <a:ext cx="545" cy="227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v3</a:t>
              </a:r>
            </a:p>
          </p:txBody>
        </p:sp>
        <p:sp>
          <p:nvSpPr>
            <p:cNvPr id="26652" name="Line 63"/>
            <p:cNvSpPr>
              <a:spLocks noChangeShapeType="1"/>
            </p:cNvSpPr>
            <p:nvPr/>
          </p:nvSpPr>
          <p:spPr bwMode="auto">
            <a:xfrm>
              <a:off x="4381" y="2798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53" name="Text Box 64"/>
            <p:cNvSpPr txBox="1">
              <a:spLocks noChangeArrowheads="1"/>
            </p:cNvSpPr>
            <p:nvPr/>
          </p:nvSpPr>
          <p:spPr bwMode="auto">
            <a:xfrm>
              <a:off x="662" y="3841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  <p:sp>
          <p:nvSpPr>
            <p:cNvPr id="26654" name="AutoShape 65"/>
            <p:cNvSpPr>
              <a:spLocks noChangeArrowheads="1"/>
            </p:cNvSpPr>
            <p:nvPr/>
          </p:nvSpPr>
          <p:spPr bwMode="auto">
            <a:xfrm>
              <a:off x="1932" y="3841"/>
              <a:ext cx="545" cy="227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v0</a:t>
              </a:r>
            </a:p>
          </p:txBody>
        </p:sp>
        <p:sp>
          <p:nvSpPr>
            <p:cNvPr id="26655" name="AutoShape 66"/>
            <p:cNvSpPr>
              <a:spLocks noChangeArrowheads="1"/>
            </p:cNvSpPr>
            <p:nvPr/>
          </p:nvSpPr>
          <p:spPr bwMode="auto">
            <a:xfrm>
              <a:off x="2476" y="3841"/>
              <a:ext cx="545" cy="22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v1</a:t>
              </a:r>
            </a:p>
          </p:txBody>
        </p:sp>
        <p:sp>
          <p:nvSpPr>
            <p:cNvPr id="26656" name="AutoShape 67"/>
            <p:cNvSpPr>
              <a:spLocks noChangeArrowheads="1"/>
            </p:cNvSpPr>
            <p:nvPr/>
          </p:nvSpPr>
          <p:spPr bwMode="auto">
            <a:xfrm>
              <a:off x="3020" y="3841"/>
              <a:ext cx="545" cy="227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v2</a:t>
              </a:r>
            </a:p>
          </p:txBody>
        </p:sp>
        <p:sp>
          <p:nvSpPr>
            <p:cNvPr id="26657" name="AutoShape 68"/>
            <p:cNvSpPr>
              <a:spLocks noChangeArrowheads="1"/>
            </p:cNvSpPr>
            <p:nvPr/>
          </p:nvSpPr>
          <p:spPr bwMode="auto">
            <a:xfrm>
              <a:off x="3564" y="3841"/>
              <a:ext cx="545" cy="227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v3</a:t>
              </a:r>
            </a:p>
          </p:txBody>
        </p:sp>
        <p:sp>
          <p:nvSpPr>
            <p:cNvPr id="26658" name="Line 69"/>
            <p:cNvSpPr>
              <a:spLocks noChangeShapeType="1"/>
            </p:cNvSpPr>
            <p:nvPr/>
          </p:nvSpPr>
          <p:spPr bwMode="auto">
            <a:xfrm>
              <a:off x="2703" y="2299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59" name="Line 70"/>
            <p:cNvSpPr>
              <a:spLocks noChangeShapeType="1"/>
            </p:cNvSpPr>
            <p:nvPr/>
          </p:nvSpPr>
          <p:spPr bwMode="auto">
            <a:xfrm>
              <a:off x="1791" y="3203"/>
              <a:ext cx="273" cy="31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60" name="Text Box 71"/>
            <p:cNvSpPr txBox="1">
              <a:spLocks noChangeArrowheads="1"/>
            </p:cNvSpPr>
            <p:nvPr/>
          </p:nvSpPr>
          <p:spPr bwMode="auto">
            <a:xfrm>
              <a:off x="720" y="2640"/>
              <a:ext cx="2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clk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D Flip-Flop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4953000"/>
            <a:ext cx="7772400" cy="1600200"/>
          </a:xfrm>
        </p:spPr>
        <p:txBody>
          <a:bodyPr/>
          <a:lstStyle/>
          <a:p>
            <a:pPr eaLnBrk="1" hangingPunct="1"/>
            <a:r>
              <a:rPr lang="en-US" altLang="zh-TW" smtClean="0"/>
              <a:t>the inverse of the memory content can also be retrieved</a:t>
            </a:r>
          </a:p>
        </p:txBody>
      </p:sp>
      <p:grpSp>
        <p:nvGrpSpPr>
          <p:cNvPr id="27652" name="Group 4"/>
          <p:cNvGrpSpPr>
            <a:grpSpLocks/>
          </p:cNvGrpSpPr>
          <p:nvPr/>
        </p:nvGrpSpPr>
        <p:grpSpPr bwMode="auto">
          <a:xfrm>
            <a:off x="2667000" y="2286000"/>
            <a:ext cx="2616200" cy="1849438"/>
            <a:chOff x="1680" y="1440"/>
            <a:chExt cx="1648" cy="1165"/>
          </a:xfrm>
        </p:grpSpPr>
        <p:sp>
          <p:nvSpPr>
            <p:cNvPr id="27653" name="Rectangle 5"/>
            <p:cNvSpPr>
              <a:spLocks noChangeArrowheads="1"/>
            </p:cNvSpPr>
            <p:nvPr/>
          </p:nvSpPr>
          <p:spPr bwMode="auto">
            <a:xfrm>
              <a:off x="2224" y="1440"/>
              <a:ext cx="680" cy="8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7654" name="Text Box 6"/>
            <p:cNvSpPr txBox="1">
              <a:spLocks noChangeArrowheads="1"/>
            </p:cNvSpPr>
            <p:nvPr/>
          </p:nvSpPr>
          <p:spPr bwMode="auto">
            <a:xfrm>
              <a:off x="2211" y="1560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</a:t>
              </a:r>
            </a:p>
          </p:txBody>
        </p:sp>
        <p:sp>
          <p:nvSpPr>
            <p:cNvPr id="27655" name="AutoShape 7"/>
            <p:cNvSpPr>
              <a:spLocks noChangeArrowheads="1"/>
            </p:cNvSpPr>
            <p:nvPr/>
          </p:nvSpPr>
          <p:spPr bwMode="auto">
            <a:xfrm rot="5400000">
              <a:off x="2246" y="2008"/>
              <a:ext cx="91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7656" name="Text Box 8"/>
            <p:cNvSpPr txBox="1">
              <a:spLocks noChangeArrowheads="1"/>
            </p:cNvSpPr>
            <p:nvPr/>
          </p:nvSpPr>
          <p:spPr bwMode="auto">
            <a:xfrm>
              <a:off x="2678" y="1531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  <p:sp>
          <p:nvSpPr>
            <p:cNvPr id="27657" name="Line 9"/>
            <p:cNvSpPr>
              <a:spLocks noChangeShapeType="1"/>
            </p:cNvSpPr>
            <p:nvPr/>
          </p:nvSpPr>
          <p:spPr bwMode="auto">
            <a:xfrm>
              <a:off x="2904" y="1667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58" name="Line 10"/>
            <p:cNvSpPr>
              <a:spLocks noChangeShapeType="1"/>
            </p:cNvSpPr>
            <p:nvPr/>
          </p:nvSpPr>
          <p:spPr bwMode="auto">
            <a:xfrm flipH="1">
              <a:off x="1906" y="1667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59" name="Line 11"/>
            <p:cNvSpPr>
              <a:spLocks noChangeShapeType="1"/>
            </p:cNvSpPr>
            <p:nvPr/>
          </p:nvSpPr>
          <p:spPr bwMode="auto">
            <a:xfrm flipH="1">
              <a:off x="2088" y="2075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60" name="Line 12"/>
            <p:cNvSpPr>
              <a:spLocks noChangeShapeType="1"/>
            </p:cNvSpPr>
            <p:nvPr/>
          </p:nvSpPr>
          <p:spPr bwMode="auto">
            <a:xfrm>
              <a:off x="2088" y="2075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61" name="Text Box 13"/>
            <p:cNvSpPr txBox="1">
              <a:spLocks noChangeArrowheads="1"/>
            </p:cNvSpPr>
            <p:nvPr/>
          </p:nvSpPr>
          <p:spPr bwMode="auto">
            <a:xfrm>
              <a:off x="1680" y="1531"/>
              <a:ext cx="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in</a:t>
              </a:r>
            </a:p>
          </p:txBody>
        </p:sp>
        <p:sp>
          <p:nvSpPr>
            <p:cNvPr id="27662" name="Text Box 14"/>
            <p:cNvSpPr txBox="1">
              <a:spLocks noChangeArrowheads="1"/>
            </p:cNvSpPr>
            <p:nvPr/>
          </p:nvSpPr>
          <p:spPr bwMode="auto">
            <a:xfrm>
              <a:off x="3120" y="153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27663" name="Text Box 15"/>
            <p:cNvSpPr txBox="1">
              <a:spLocks noChangeArrowheads="1"/>
            </p:cNvSpPr>
            <p:nvPr/>
          </p:nvSpPr>
          <p:spPr bwMode="auto">
            <a:xfrm>
              <a:off x="1952" y="2393"/>
              <a:ext cx="2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clk</a:t>
              </a:r>
            </a:p>
          </p:txBody>
        </p:sp>
        <p:sp>
          <p:nvSpPr>
            <p:cNvPr id="27664" name="Text Box 16"/>
            <p:cNvSpPr txBox="1">
              <a:spLocks noChangeArrowheads="1"/>
            </p:cNvSpPr>
            <p:nvPr/>
          </p:nvSpPr>
          <p:spPr bwMode="auto">
            <a:xfrm>
              <a:off x="2688" y="2016"/>
              <a:ext cx="2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Q’</a:t>
              </a:r>
            </a:p>
          </p:txBody>
        </p:sp>
        <p:sp>
          <p:nvSpPr>
            <p:cNvPr id="27665" name="Line 17"/>
            <p:cNvSpPr>
              <a:spLocks noChangeShapeType="1"/>
            </p:cNvSpPr>
            <p:nvPr/>
          </p:nvSpPr>
          <p:spPr bwMode="auto">
            <a:xfrm>
              <a:off x="2905" y="2123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66" name="Text Box 18"/>
            <p:cNvSpPr txBox="1">
              <a:spLocks noChangeArrowheads="1"/>
            </p:cNvSpPr>
            <p:nvPr/>
          </p:nvSpPr>
          <p:spPr bwMode="auto">
            <a:xfrm>
              <a:off x="3120" y="201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Timing Waveform of the D Flip-Flop</a:t>
            </a:r>
          </a:p>
        </p:txBody>
      </p:sp>
      <p:grpSp>
        <p:nvGrpSpPr>
          <p:cNvPr id="28675" name="Group 3"/>
          <p:cNvGrpSpPr>
            <a:grpSpLocks/>
          </p:cNvGrpSpPr>
          <p:nvPr/>
        </p:nvGrpSpPr>
        <p:grpSpPr bwMode="auto">
          <a:xfrm>
            <a:off x="1771650" y="4081463"/>
            <a:ext cx="863600" cy="360362"/>
            <a:chOff x="975" y="1525"/>
            <a:chExt cx="544" cy="227"/>
          </a:xfrm>
        </p:grpSpPr>
        <p:sp>
          <p:nvSpPr>
            <p:cNvPr id="28757" name="Line 4"/>
            <p:cNvSpPr>
              <a:spLocks noChangeShapeType="1"/>
            </p:cNvSpPr>
            <p:nvPr/>
          </p:nvSpPr>
          <p:spPr bwMode="auto">
            <a:xfrm>
              <a:off x="975" y="1752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58" name="Line 5"/>
            <p:cNvSpPr>
              <a:spLocks noChangeShapeType="1"/>
            </p:cNvSpPr>
            <p:nvPr/>
          </p:nvSpPr>
          <p:spPr bwMode="auto">
            <a:xfrm flipV="1">
              <a:off x="1247" y="152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59" name="Line 6"/>
            <p:cNvSpPr>
              <a:spLocks noChangeShapeType="1"/>
            </p:cNvSpPr>
            <p:nvPr/>
          </p:nvSpPr>
          <p:spPr bwMode="auto">
            <a:xfrm>
              <a:off x="1247" y="1525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60" name="Line 7"/>
            <p:cNvSpPr>
              <a:spLocks noChangeShapeType="1"/>
            </p:cNvSpPr>
            <p:nvPr/>
          </p:nvSpPr>
          <p:spPr bwMode="auto">
            <a:xfrm>
              <a:off x="1519" y="152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8676" name="Group 8"/>
          <p:cNvGrpSpPr>
            <a:grpSpLocks/>
          </p:cNvGrpSpPr>
          <p:nvPr/>
        </p:nvGrpSpPr>
        <p:grpSpPr bwMode="auto">
          <a:xfrm>
            <a:off x="2635250" y="4081463"/>
            <a:ext cx="863600" cy="360362"/>
            <a:chOff x="975" y="1525"/>
            <a:chExt cx="544" cy="227"/>
          </a:xfrm>
        </p:grpSpPr>
        <p:sp>
          <p:nvSpPr>
            <p:cNvPr id="28753" name="Line 9"/>
            <p:cNvSpPr>
              <a:spLocks noChangeShapeType="1"/>
            </p:cNvSpPr>
            <p:nvPr/>
          </p:nvSpPr>
          <p:spPr bwMode="auto">
            <a:xfrm>
              <a:off x="975" y="1752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54" name="Line 10"/>
            <p:cNvSpPr>
              <a:spLocks noChangeShapeType="1"/>
            </p:cNvSpPr>
            <p:nvPr/>
          </p:nvSpPr>
          <p:spPr bwMode="auto">
            <a:xfrm flipV="1">
              <a:off x="1247" y="152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55" name="Line 11"/>
            <p:cNvSpPr>
              <a:spLocks noChangeShapeType="1"/>
            </p:cNvSpPr>
            <p:nvPr/>
          </p:nvSpPr>
          <p:spPr bwMode="auto">
            <a:xfrm>
              <a:off x="1247" y="1525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56" name="Line 12"/>
            <p:cNvSpPr>
              <a:spLocks noChangeShapeType="1"/>
            </p:cNvSpPr>
            <p:nvPr/>
          </p:nvSpPr>
          <p:spPr bwMode="auto">
            <a:xfrm>
              <a:off x="1519" y="152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8677" name="Group 13"/>
          <p:cNvGrpSpPr>
            <a:grpSpLocks/>
          </p:cNvGrpSpPr>
          <p:nvPr/>
        </p:nvGrpSpPr>
        <p:grpSpPr bwMode="auto">
          <a:xfrm>
            <a:off x="3500438" y="4081463"/>
            <a:ext cx="863600" cy="360362"/>
            <a:chOff x="975" y="1525"/>
            <a:chExt cx="544" cy="227"/>
          </a:xfrm>
        </p:grpSpPr>
        <p:sp>
          <p:nvSpPr>
            <p:cNvPr id="28749" name="Line 14"/>
            <p:cNvSpPr>
              <a:spLocks noChangeShapeType="1"/>
            </p:cNvSpPr>
            <p:nvPr/>
          </p:nvSpPr>
          <p:spPr bwMode="auto">
            <a:xfrm>
              <a:off x="975" y="1752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50" name="Line 15"/>
            <p:cNvSpPr>
              <a:spLocks noChangeShapeType="1"/>
            </p:cNvSpPr>
            <p:nvPr/>
          </p:nvSpPr>
          <p:spPr bwMode="auto">
            <a:xfrm flipV="1">
              <a:off x="1247" y="152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51" name="Line 16"/>
            <p:cNvSpPr>
              <a:spLocks noChangeShapeType="1"/>
            </p:cNvSpPr>
            <p:nvPr/>
          </p:nvSpPr>
          <p:spPr bwMode="auto">
            <a:xfrm>
              <a:off x="1247" y="1525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52" name="Line 17"/>
            <p:cNvSpPr>
              <a:spLocks noChangeShapeType="1"/>
            </p:cNvSpPr>
            <p:nvPr/>
          </p:nvSpPr>
          <p:spPr bwMode="auto">
            <a:xfrm>
              <a:off x="1519" y="152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8678" name="Group 18"/>
          <p:cNvGrpSpPr>
            <a:grpSpLocks/>
          </p:cNvGrpSpPr>
          <p:nvPr/>
        </p:nvGrpSpPr>
        <p:grpSpPr bwMode="auto">
          <a:xfrm>
            <a:off x="4364038" y="4081463"/>
            <a:ext cx="863600" cy="360362"/>
            <a:chOff x="975" y="1525"/>
            <a:chExt cx="544" cy="227"/>
          </a:xfrm>
        </p:grpSpPr>
        <p:sp>
          <p:nvSpPr>
            <p:cNvPr id="28745" name="Line 19"/>
            <p:cNvSpPr>
              <a:spLocks noChangeShapeType="1"/>
            </p:cNvSpPr>
            <p:nvPr/>
          </p:nvSpPr>
          <p:spPr bwMode="auto">
            <a:xfrm>
              <a:off x="975" y="1752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46" name="Line 20"/>
            <p:cNvSpPr>
              <a:spLocks noChangeShapeType="1"/>
            </p:cNvSpPr>
            <p:nvPr/>
          </p:nvSpPr>
          <p:spPr bwMode="auto">
            <a:xfrm flipV="1">
              <a:off x="1247" y="152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47" name="Line 21"/>
            <p:cNvSpPr>
              <a:spLocks noChangeShapeType="1"/>
            </p:cNvSpPr>
            <p:nvPr/>
          </p:nvSpPr>
          <p:spPr bwMode="auto">
            <a:xfrm>
              <a:off x="1247" y="1525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48" name="Line 22"/>
            <p:cNvSpPr>
              <a:spLocks noChangeShapeType="1"/>
            </p:cNvSpPr>
            <p:nvPr/>
          </p:nvSpPr>
          <p:spPr bwMode="auto">
            <a:xfrm>
              <a:off x="1519" y="152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8679" name="Group 23"/>
          <p:cNvGrpSpPr>
            <a:grpSpLocks/>
          </p:cNvGrpSpPr>
          <p:nvPr/>
        </p:nvGrpSpPr>
        <p:grpSpPr bwMode="auto">
          <a:xfrm>
            <a:off x="5227638" y="4081463"/>
            <a:ext cx="863600" cy="360362"/>
            <a:chOff x="975" y="1525"/>
            <a:chExt cx="544" cy="227"/>
          </a:xfrm>
        </p:grpSpPr>
        <p:sp>
          <p:nvSpPr>
            <p:cNvPr id="28741" name="Line 24"/>
            <p:cNvSpPr>
              <a:spLocks noChangeShapeType="1"/>
            </p:cNvSpPr>
            <p:nvPr/>
          </p:nvSpPr>
          <p:spPr bwMode="auto">
            <a:xfrm>
              <a:off x="975" y="1752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42" name="Line 25"/>
            <p:cNvSpPr>
              <a:spLocks noChangeShapeType="1"/>
            </p:cNvSpPr>
            <p:nvPr/>
          </p:nvSpPr>
          <p:spPr bwMode="auto">
            <a:xfrm flipV="1">
              <a:off x="1247" y="152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43" name="Line 26"/>
            <p:cNvSpPr>
              <a:spLocks noChangeShapeType="1"/>
            </p:cNvSpPr>
            <p:nvPr/>
          </p:nvSpPr>
          <p:spPr bwMode="auto">
            <a:xfrm>
              <a:off x="1247" y="1525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44" name="Line 27"/>
            <p:cNvSpPr>
              <a:spLocks noChangeShapeType="1"/>
            </p:cNvSpPr>
            <p:nvPr/>
          </p:nvSpPr>
          <p:spPr bwMode="auto">
            <a:xfrm>
              <a:off x="1519" y="152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8680" name="Group 28"/>
          <p:cNvGrpSpPr>
            <a:grpSpLocks/>
          </p:cNvGrpSpPr>
          <p:nvPr/>
        </p:nvGrpSpPr>
        <p:grpSpPr bwMode="auto">
          <a:xfrm>
            <a:off x="6091238" y="4081463"/>
            <a:ext cx="863600" cy="360362"/>
            <a:chOff x="975" y="1525"/>
            <a:chExt cx="544" cy="227"/>
          </a:xfrm>
        </p:grpSpPr>
        <p:sp>
          <p:nvSpPr>
            <p:cNvPr id="28737" name="Line 29"/>
            <p:cNvSpPr>
              <a:spLocks noChangeShapeType="1"/>
            </p:cNvSpPr>
            <p:nvPr/>
          </p:nvSpPr>
          <p:spPr bwMode="auto">
            <a:xfrm>
              <a:off x="975" y="1752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38" name="Line 30"/>
            <p:cNvSpPr>
              <a:spLocks noChangeShapeType="1"/>
            </p:cNvSpPr>
            <p:nvPr/>
          </p:nvSpPr>
          <p:spPr bwMode="auto">
            <a:xfrm flipV="1">
              <a:off x="1247" y="152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39" name="Line 31"/>
            <p:cNvSpPr>
              <a:spLocks noChangeShapeType="1"/>
            </p:cNvSpPr>
            <p:nvPr/>
          </p:nvSpPr>
          <p:spPr bwMode="auto">
            <a:xfrm>
              <a:off x="1247" y="1525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40" name="Line 32"/>
            <p:cNvSpPr>
              <a:spLocks noChangeShapeType="1"/>
            </p:cNvSpPr>
            <p:nvPr/>
          </p:nvSpPr>
          <p:spPr bwMode="auto">
            <a:xfrm>
              <a:off x="1519" y="152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8681" name="Text Box 33"/>
          <p:cNvSpPr txBox="1">
            <a:spLocks noChangeArrowheads="1"/>
          </p:cNvSpPr>
          <p:nvPr/>
        </p:nvSpPr>
        <p:spPr bwMode="auto">
          <a:xfrm>
            <a:off x="1122363" y="4802188"/>
            <a:ext cx="342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in</a:t>
            </a:r>
          </a:p>
        </p:txBody>
      </p:sp>
      <p:sp>
        <p:nvSpPr>
          <p:cNvPr id="28682" name="Line 34"/>
          <p:cNvSpPr>
            <a:spLocks noChangeShapeType="1"/>
          </p:cNvSpPr>
          <p:nvPr/>
        </p:nvSpPr>
        <p:spPr bwMode="auto">
          <a:xfrm>
            <a:off x="6954838" y="444182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683" name="Text Box 35"/>
          <p:cNvSpPr txBox="1">
            <a:spLocks noChangeArrowheads="1"/>
          </p:cNvSpPr>
          <p:nvPr/>
        </p:nvSpPr>
        <p:spPr bwMode="auto">
          <a:xfrm>
            <a:off x="1143000" y="5486400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X</a:t>
            </a:r>
          </a:p>
        </p:txBody>
      </p:sp>
      <p:sp>
        <p:nvSpPr>
          <p:cNvPr id="28684" name="Line 36"/>
          <p:cNvSpPr>
            <a:spLocks noChangeShapeType="1"/>
          </p:cNvSpPr>
          <p:nvPr/>
        </p:nvSpPr>
        <p:spPr bwMode="auto">
          <a:xfrm>
            <a:off x="4291013" y="3649663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685" name="Text Box 37"/>
          <p:cNvSpPr txBox="1">
            <a:spLocks noChangeArrowheads="1"/>
          </p:cNvSpPr>
          <p:nvPr/>
        </p:nvSpPr>
        <p:spPr bwMode="auto">
          <a:xfrm>
            <a:off x="5010150" y="3505200"/>
            <a:ext cx="5476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time</a:t>
            </a:r>
          </a:p>
        </p:txBody>
      </p:sp>
      <p:sp>
        <p:nvSpPr>
          <p:cNvPr id="28686" name="Line 38"/>
          <p:cNvSpPr>
            <a:spLocks noChangeShapeType="1"/>
          </p:cNvSpPr>
          <p:nvPr/>
        </p:nvSpPr>
        <p:spPr bwMode="auto">
          <a:xfrm>
            <a:off x="2201863" y="51625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687" name="Line 39"/>
          <p:cNvSpPr>
            <a:spLocks noChangeShapeType="1"/>
          </p:cNvSpPr>
          <p:nvPr/>
        </p:nvSpPr>
        <p:spPr bwMode="auto">
          <a:xfrm flipV="1">
            <a:off x="3065463" y="4729163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688" name="Line 40"/>
          <p:cNvSpPr>
            <a:spLocks noChangeShapeType="1"/>
          </p:cNvSpPr>
          <p:nvPr/>
        </p:nvSpPr>
        <p:spPr bwMode="auto">
          <a:xfrm>
            <a:off x="3065463" y="4729163"/>
            <a:ext cx="1728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689" name="Line 41"/>
          <p:cNvSpPr>
            <a:spLocks noChangeShapeType="1"/>
          </p:cNvSpPr>
          <p:nvPr/>
        </p:nvSpPr>
        <p:spPr bwMode="auto">
          <a:xfrm>
            <a:off x="4794250" y="4729163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690" name="Line 42"/>
          <p:cNvSpPr>
            <a:spLocks noChangeShapeType="1"/>
          </p:cNvSpPr>
          <p:nvPr/>
        </p:nvSpPr>
        <p:spPr bwMode="auto">
          <a:xfrm>
            <a:off x="4794250" y="51625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691" name="Line 43"/>
          <p:cNvSpPr>
            <a:spLocks noChangeShapeType="1"/>
          </p:cNvSpPr>
          <p:nvPr/>
        </p:nvSpPr>
        <p:spPr bwMode="auto">
          <a:xfrm flipV="1">
            <a:off x="5657850" y="4729163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692" name="Line 44"/>
          <p:cNvSpPr>
            <a:spLocks noChangeShapeType="1"/>
          </p:cNvSpPr>
          <p:nvPr/>
        </p:nvSpPr>
        <p:spPr bwMode="auto">
          <a:xfrm>
            <a:off x="5657850" y="4729163"/>
            <a:ext cx="865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693" name="Line 45"/>
          <p:cNvSpPr>
            <a:spLocks noChangeShapeType="1"/>
          </p:cNvSpPr>
          <p:nvPr/>
        </p:nvSpPr>
        <p:spPr bwMode="auto">
          <a:xfrm>
            <a:off x="6523038" y="4729163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694" name="Line 46"/>
          <p:cNvSpPr>
            <a:spLocks noChangeShapeType="1"/>
          </p:cNvSpPr>
          <p:nvPr/>
        </p:nvSpPr>
        <p:spPr bwMode="auto">
          <a:xfrm>
            <a:off x="6523038" y="5162550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695" name="Line 47"/>
          <p:cNvSpPr>
            <a:spLocks noChangeShapeType="1"/>
          </p:cNvSpPr>
          <p:nvPr/>
        </p:nvSpPr>
        <p:spPr bwMode="auto">
          <a:xfrm>
            <a:off x="3097213" y="58435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696" name="Line 48"/>
          <p:cNvSpPr>
            <a:spLocks noChangeShapeType="1"/>
          </p:cNvSpPr>
          <p:nvPr/>
        </p:nvSpPr>
        <p:spPr bwMode="auto">
          <a:xfrm flipV="1">
            <a:off x="3960813" y="5410200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697" name="Line 49"/>
          <p:cNvSpPr>
            <a:spLocks noChangeShapeType="1"/>
          </p:cNvSpPr>
          <p:nvPr/>
        </p:nvSpPr>
        <p:spPr bwMode="auto">
          <a:xfrm>
            <a:off x="3960813" y="5410200"/>
            <a:ext cx="1728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698" name="Line 50"/>
          <p:cNvSpPr>
            <a:spLocks noChangeShapeType="1"/>
          </p:cNvSpPr>
          <p:nvPr/>
        </p:nvSpPr>
        <p:spPr bwMode="auto">
          <a:xfrm>
            <a:off x="5689600" y="5410200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699" name="Line 51"/>
          <p:cNvSpPr>
            <a:spLocks noChangeShapeType="1"/>
          </p:cNvSpPr>
          <p:nvPr/>
        </p:nvSpPr>
        <p:spPr bwMode="auto">
          <a:xfrm>
            <a:off x="5689600" y="58435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700" name="Line 52"/>
          <p:cNvSpPr>
            <a:spLocks noChangeShapeType="1"/>
          </p:cNvSpPr>
          <p:nvPr/>
        </p:nvSpPr>
        <p:spPr bwMode="auto">
          <a:xfrm flipV="1">
            <a:off x="6553200" y="5410200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701" name="Line 53"/>
          <p:cNvSpPr>
            <a:spLocks noChangeShapeType="1"/>
          </p:cNvSpPr>
          <p:nvPr/>
        </p:nvSpPr>
        <p:spPr bwMode="auto">
          <a:xfrm>
            <a:off x="6553200" y="5410200"/>
            <a:ext cx="865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702" name="Line 54"/>
          <p:cNvSpPr>
            <a:spLocks noChangeShapeType="1"/>
          </p:cNvSpPr>
          <p:nvPr/>
        </p:nvSpPr>
        <p:spPr bwMode="auto">
          <a:xfrm>
            <a:off x="7418388" y="5410200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703" name="Line 55"/>
          <p:cNvSpPr>
            <a:spLocks noChangeShapeType="1"/>
          </p:cNvSpPr>
          <p:nvPr/>
        </p:nvSpPr>
        <p:spPr bwMode="auto">
          <a:xfrm>
            <a:off x="7418388" y="5843588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704" name="Line 56"/>
          <p:cNvSpPr>
            <a:spLocks noChangeShapeType="1"/>
          </p:cNvSpPr>
          <p:nvPr/>
        </p:nvSpPr>
        <p:spPr bwMode="auto">
          <a:xfrm>
            <a:off x="3065463" y="4441825"/>
            <a:ext cx="0" cy="2232025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705" name="Line 57"/>
          <p:cNvSpPr>
            <a:spLocks noChangeShapeType="1"/>
          </p:cNvSpPr>
          <p:nvPr/>
        </p:nvSpPr>
        <p:spPr bwMode="auto">
          <a:xfrm>
            <a:off x="3930650" y="4441825"/>
            <a:ext cx="0" cy="2232025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706" name="Line 58"/>
          <p:cNvSpPr>
            <a:spLocks noChangeShapeType="1"/>
          </p:cNvSpPr>
          <p:nvPr/>
        </p:nvSpPr>
        <p:spPr bwMode="auto">
          <a:xfrm>
            <a:off x="4794250" y="4370388"/>
            <a:ext cx="0" cy="2232025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707" name="Line 59"/>
          <p:cNvSpPr>
            <a:spLocks noChangeShapeType="1"/>
          </p:cNvSpPr>
          <p:nvPr/>
        </p:nvSpPr>
        <p:spPr bwMode="auto">
          <a:xfrm>
            <a:off x="5657850" y="4370388"/>
            <a:ext cx="0" cy="2232025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708" name="Line 60"/>
          <p:cNvSpPr>
            <a:spLocks noChangeShapeType="1"/>
          </p:cNvSpPr>
          <p:nvPr/>
        </p:nvSpPr>
        <p:spPr bwMode="auto">
          <a:xfrm>
            <a:off x="6523038" y="4441825"/>
            <a:ext cx="0" cy="2232025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709" name="Text Box 61"/>
          <p:cNvSpPr txBox="1">
            <a:spLocks noChangeArrowheads="1"/>
          </p:cNvSpPr>
          <p:nvPr/>
        </p:nvSpPr>
        <p:spPr bwMode="auto">
          <a:xfrm>
            <a:off x="2160588" y="5554663"/>
            <a:ext cx="895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xxxxxxx</a:t>
            </a:r>
          </a:p>
        </p:txBody>
      </p:sp>
      <p:sp>
        <p:nvSpPr>
          <p:cNvPr id="28710" name="Text Box 62"/>
          <p:cNvSpPr txBox="1">
            <a:spLocks noChangeArrowheads="1"/>
          </p:cNvSpPr>
          <p:nvPr/>
        </p:nvSpPr>
        <p:spPr bwMode="auto">
          <a:xfrm>
            <a:off x="1066800" y="4191000"/>
            <a:ext cx="433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clk</a:t>
            </a:r>
          </a:p>
        </p:txBody>
      </p:sp>
      <p:grpSp>
        <p:nvGrpSpPr>
          <p:cNvPr id="28711" name="Group 63"/>
          <p:cNvGrpSpPr>
            <a:grpSpLocks/>
          </p:cNvGrpSpPr>
          <p:nvPr/>
        </p:nvGrpSpPr>
        <p:grpSpPr bwMode="auto">
          <a:xfrm>
            <a:off x="2743200" y="1828800"/>
            <a:ext cx="2616200" cy="1849438"/>
            <a:chOff x="1680" y="1440"/>
            <a:chExt cx="1648" cy="1165"/>
          </a:xfrm>
        </p:grpSpPr>
        <p:sp>
          <p:nvSpPr>
            <p:cNvPr id="28723" name="Rectangle 64"/>
            <p:cNvSpPr>
              <a:spLocks noChangeArrowheads="1"/>
            </p:cNvSpPr>
            <p:nvPr/>
          </p:nvSpPr>
          <p:spPr bwMode="auto">
            <a:xfrm>
              <a:off x="2224" y="1440"/>
              <a:ext cx="680" cy="8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8724" name="Text Box 65"/>
            <p:cNvSpPr txBox="1">
              <a:spLocks noChangeArrowheads="1"/>
            </p:cNvSpPr>
            <p:nvPr/>
          </p:nvSpPr>
          <p:spPr bwMode="auto">
            <a:xfrm>
              <a:off x="2211" y="1560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</a:t>
              </a:r>
            </a:p>
          </p:txBody>
        </p:sp>
        <p:sp>
          <p:nvSpPr>
            <p:cNvPr id="28725" name="AutoShape 66"/>
            <p:cNvSpPr>
              <a:spLocks noChangeArrowheads="1"/>
            </p:cNvSpPr>
            <p:nvPr/>
          </p:nvSpPr>
          <p:spPr bwMode="auto">
            <a:xfrm rot="5400000">
              <a:off x="2246" y="2008"/>
              <a:ext cx="91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8726" name="Text Box 67"/>
            <p:cNvSpPr txBox="1">
              <a:spLocks noChangeArrowheads="1"/>
            </p:cNvSpPr>
            <p:nvPr/>
          </p:nvSpPr>
          <p:spPr bwMode="auto">
            <a:xfrm>
              <a:off x="2678" y="1531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  <p:sp>
          <p:nvSpPr>
            <p:cNvPr id="28727" name="Line 68"/>
            <p:cNvSpPr>
              <a:spLocks noChangeShapeType="1"/>
            </p:cNvSpPr>
            <p:nvPr/>
          </p:nvSpPr>
          <p:spPr bwMode="auto">
            <a:xfrm>
              <a:off x="2904" y="1667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28" name="Line 69"/>
            <p:cNvSpPr>
              <a:spLocks noChangeShapeType="1"/>
            </p:cNvSpPr>
            <p:nvPr/>
          </p:nvSpPr>
          <p:spPr bwMode="auto">
            <a:xfrm flipH="1">
              <a:off x="1906" y="1667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29" name="Line 70"/>
            <p:cNvSpPr>
              <a:spLocks noChangeShapeType="1"/>
            </p:cNvSpPr>
            <p:nvPr/>
          </p:nvSpPr>
          <p:spPr bwMode="auto">
            <a:xfrm flipH="1">
              <a:off x="2088" y="2075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30" name="Line 71"/>
            <p:cNvSpPr>
              <a:spLocks noChangeShapeType="1"/>
            </p:cNvSpPr>
            <p:nvPr/>
          </p:nvSpPr>
          <p:spPr bwMode="auto">
            <a:xfrm>
              <a:off x="2088" y="2075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31" name="Text Box 72"/>
            <p:cNvSpPr txBox="1">
              <a:spLocks noChangeArrowheads="1"/>
            </p:cNvSpPr>
            <p:nvPr/>
          </p:nvSpPr>
          <p:spPr bwMode="auto">
            <a:xfrm>
              <a:off x="1680" y="1531"/>
              <a:ext cx="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in</a:t>
              </a:r>
            </a:p>
          </p:txBody>
        </p:sp>
        <p:sp>
          <p:nvSpPr>
            <p:cNvPr id="28732" name="Text Box 73"/>
            <p:cNvSpPr txBox="1">
              <a:spLocks noChangeArrowheads="1"/>
            </p:cNvSpPr>
            <p:nvPr/>
          </p:nvSpPr>
          <p:spPr bwMode="auto">
            <a:xfrm>
              <a:off x="3120" y="153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28733" name="Text Box 74"/>
            <p:cNvSpPr txBox="1">
              <a:spLocks noChangeArrowheads="1"/>
            </p:cNvSpPr>
            <p:nvPr/>
          </p:nvSpPr>
          <p:spPr bwMode="auto">
            <a:xfrm>
              <a:off x="1952" y="2393"/>
              <a:ext cx="2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clk</a:t>
              </a:r>
            </a:p>
          </p:txBody>
        </p:sp>
        <p:sp>
          <p:nvSpPr>
            <p:cNvPr id="28734" name="Text Box 75"/>
            <p:cNvSpPr txBox="1">
              <a:spLocks noChangeArrowheads="1"/>
            </p:cNvSpPr>
            <p:nvPr/>
          </p:nvSpPr>
          <p:spPr bwMode="auto">
            <a:xfrm>
              <a:off x="2688" y="2016"/>
              <a:ext cx="2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Q’</a:t>
              </a:r>
            </a:p>
          </p:txBody>
        </p:sp>
        <p:sp>
          <p:nvSpPr>
            <p:cNvPr id="28735" name="Line 76"/>
            <p:cNvSpPr>
              <a:spLocks noChangeShapeType="1"/>
            </p:cNvSpPr>
            <p:nvPr/>
          </p:nvSpPr>
          <p:spPr bwMode="auto">
            <a:xfrm>
              <a:off x="2905" y="2123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36" name="Text Box 77"/>
            <p:cNvSpPr txBox="1">
              <a:spLocks noChangeArrowheads="1"/>
            </p:cNvSpPr>
            <p:nvPr/>
          </p:nvSpPr>
          <p:spPr bwMode="auto">
            <a:xfrm>
              <a:off x="3120" y="201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Y</a:t>
              </a:r>
            </a:p>
          </p:txBody>
        </p:sp>
      </p:grpSp>
      <p:sp>
        <p:nvSpPr>
          <p:cNvPr id="28712" name="Text Box 78"/>
          <p:cNvSpPr txBox="1">
            <a:spLocks noChangeArrowheads="1"/>
          </p:cNvSpPr>
          <p:nvPr/>
        </p:nvSpPr>
        <p:spPr bwMode="auto">
          <a:xfrm>
            <a:off x="1143000" y="6172200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Y</a:t>
            </a:r>
          </a:p>
        </p:txBody>
      </p:sp>
      <p:sp>
        <p:nvSpPr>
          <p:cNvPr id="28713" name="Line 79"/>
          <p:cNvSpPr>
            <a:spLocks noChangeShapeType="1"/>
          </p:cNvSpPr>
          <p:nvPr/>
        </p:nvSpPr>
        <p:spPr bwMode="auto">
          <a:xfrm>
            <a:off x="3124200" y="609600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714" name="Line 80"/>
          <p:cNvSpPr>
            <a:spLocks noChangeShapeType="1"/>
          </p:cNvSpPr>
          <p:nvPr/>
        </p:nvSpPr>
        <p:spPr bwMode="auto">
          <a:xfrm flipV="1">
            <a:off x="3960813" y="6096000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715" name="Line 81"/>
          <p:cNvSpPr>
            <a:spLocks noChangeShapeType="1"/>
          </p:cNvSpPr>
          <p:nvPr/>
        </p:nvSpPr>
        <p:spPr bwMode="auto">
          <a:xfrm>
            <a:off x="3962400" y="6553200"/>
            <a:ext cx="17287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716" name="Line 82"/>
          <p:cNvSpPr>
            <a:spLocks noChangeShapeType="1"/>
          </p:cNvSpPr>
          <p:nvPr/>
        </p:nvSpPr>
        <p:spPr bwMode="auto">
          <a:xfrm>
            <a:off x="5689600" y="6096000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717" name="Line 83"/>
          <p:cNvSpPr>
            <a:spLocks noChangeShapeType="1"/>
          </p:cNvSpPr>
          <p:nvPr/>
        </p:nvSpPr>
        <p:spPr bwMode="auto">
          <a:xfrm>
            <a:off x="5715000" y="609600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718" name="Line 84"/>
          <p:cNvSpPr>
            <a:spLocks noChangeShapeType="1"/>
          </p:cNvSpPr>
          <p:nvPr/>
        </p:nvSpPr>
        <p:spPr bwMode="auto">
          <a:xfrm flipV="1">
            <a:off x="6553200" y="6096000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719" name="Line 85"/>
          <p:cNvSpPr>
            <a:spLocks noChangeShapeType="1"/>
          </p:cNvSpPr>
          <p:nvPr/>
        </p:nvSpPr>
        <p:spPr bwMode="auto">
          <a:xfrm>
            <a:off x="6553200" y="6553200"/>
            <a:ext cx="865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720" name="Line 86"/>
          <p:cNvSpPr>
            <a:spLocks noChangeShapeType="1"/>
          </p:cNvSpPr>
          <p:nvPr/>
        </p:nvSpPr>
        <p:spPr bwMode="auto">
          <a:xfrm>
            <a:off x="7418388" y="6096000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721" name="Line 87"/>
          <p:cNvSpPr>
            <a:spLocks noChangeShapeType="1"/>
          </p:cNvSpPr>
          <p:nvPr/>
        </p:nvSpPr>
        <p:spPr bwMode="auto">
          <a:xfrm>
            <a:off x="7467600" y="6096000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722" name="Text Box 88"/>
          <p:cNvSpPr txBox="1">
            <a:spLocks noChangeArrowheads="1"/>
          </p:cNvSpPr>
          <p:nvPr/>
        </p:nvSpPr>
        <p:spPr bwMode="auto">
          <a:xfrm>
            <a:off x="2160588" y="6240463"/>
            <a:ext cx="895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xxxxxxx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Timing Waveform of the D Flip-Flop</a:t>
            </a:r>
          </a:p>
        </p:txBody>
      </p:sp>
      <p:grpSp>
        <p:nvGrpSpPr>
          <p:cNvPr id="29699" name="Group 3"/>
          <p:cNvGrpSpPr>
            <a:grpSpLocks/>
          </p:cNvGrpSpPr>
          <p:nvPr/>
        </p:nvGrpSpPr>
        <p:grpSpPr bwMode="auto">
          <a:xfrm>
            <a:off x="1771650" y="4081463"/>
            <a:ext cx="863600" cy="360362"/>
            <a:chOff x="975" y="1525"/>
            <a:chExt cx="544" cy="227"/>
          </a:xfrm>
        </p:grpSpPr>
        <p:sp>
          <p:nvSpPr>
            <p:cNvPr id="29793" name="Line 4"/>
            <p:cNvSpPr>
              <a:spLocks noChangeShapeType="1"/>
            </p:cNvSpPr>
            <p:nvPr/>
          </p:nvSpPr>
          <p:spPr bwMode="auto">
            <a:xfrm>
              <a:off x="975" y="1752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94" name="Line 5"/>
            <p:cNvSpPr>
              <a:spLocks noChangeShapeType="1"/>
            </p:cNvSpPr>
            <p:nvPr/>
          </p:nvSpPr>
          <p:spPr bwMode="auto">
            <a:xfrm flipV="1">
              <a:off x="1247" y="152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95" name="Line 6"/>
            <p:cNvSpPr>
              <a:spLocks noChangeShapeType="1"/>
            </p:cNvSpPr>
            <p:nvPr/>
          </p:nvSpPr>
          <p:spPr bwMode="auto">
            <a:xfrm>
              <a:off x="1247" y="1525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96" name="Line 7"/>
            <p:cNvSpPr>
              <a:spLocks noChangeShapeType="1"/>
            </p:cNvSpPr>
            <p:nvPr/>
          </p:nvSpPr>
          <p:spPr bwMode="auto">
            <a:xfrm>
              <a:off x="1519" y="152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9700" name="Group 8"/>
          <p:cNvGrpSpPr>
            <a:grpSpLocks/>
          </p:cNvGrpSpPr>
          <p:nvPr/>
        </p:nvGrpSpPr>
        <p:grpSpPr bwMode="auto">
          <a:xfrm>
            <a:off x="2635250" y="4081463"/>
            <a:ext cx="863600" cy="360362"/>
            <a:chOff x="975" y="1525"/>
            <a:chExt cx="544" cy="227"/>
          </a:xfrm>
        </p:grpSpPr>
        <p:sp>
          <p:nvSpPr>
            <p:cNvPr id="29789" name="Line 9"/>
            <p:cNvSpPr>
              <a:spLocks noChangeShapeType="1"/>
            </p:cNvSpPr>
            <p:nvPr/>
          </p:nvSpPr>
          <p:spPr bwMode="auto">
            <a:xfrm>
              <a:off x="975" y="1752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90" name="Line 10"/>
            <p:cNvSpPr>
              <a:spLocks noChangeShapeType="1"/>
            </p:cNvSpPr>
            <p:nvPr/>
          </p:nvSpPr>
          <p:spPr bwMode="auto">
            <a:xfrm flipV="1">
              <a:off x="1247" y="152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91" name="Line 11"/>
            <p:cNvSpPr>
              <a:spLocks noChangeShapeType="1"/>
            </p:cNvSpPr>
            <p:nvPr/>
          </p:nvSpPr>
          <p:spPr bwMode="auto">
            <a:xfrm>
              <a:off x="1247" y="1525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92" name="Line 12"/>
            <p:cNvSpPr>
              <a:spLocks noChangeShapeType="1"/>
            </p:cNvSpPr>
            <p:nvPr/>
          </p:nvSpPr>
          <p:spPr bwMode="auto">
            <a:xfrm>
              <a:off x="1519" y="152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9701" name="Group 13"/>
          <p:cNvGrpSpPr>
            <a:grpSpLocks/>
          </p:cNvGrpSpPr>
          <p:nvPr/>
        </p:nvGrpSpPr>
        <p:grpSpPr bwMode="auto">
          <a:xfrm>
            <a:off x="3500438" y="4081463"/>
            <a:ext cx="863600" cy="360362"/>
            <a:chOff x="975" y="1525"/>
            <a:chExt cx="544" cy="227"/>
          </a:xfrm>
        </p:grpSpPr>
        <p:sp>
          <p:nvSpPr>
            <p:cNvPr id="29785" name="Line 14"/>
            <p:cNvSpPr>
              <a:spLocks noChangeShapeType="1"/>
            </p:cNvSpPr>
            <p:nvPr/>
          </p:nvSpPr>
          <p:spPr bwMode="auto">
            <a:xfrm>
              <a:off x="975" y="1752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86" name="Line 15"/>
            <p:cNvSpPr>
              <a:spLocks noChangeShapeType="1"/>
            </p:cNvSpPr>
            <p:nvPr/>
          </p:nvSpPr>
          <p:spPr bwMode="auto">
            <a:xfrm flipV="1">
              <a:off x="1247" y="152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87" name="Line 16"/>
            <p:cNvSpPr>
              <a:spLocks noChangeShapeType="1"/>
            </p:cNvSpPr>
            <p:nvPr/>
          </p:nvSpPr>
          <p:spPr bwMode="auto">
            <a:xfrm>
              <a:off x="1247" y="1525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88" name="Line 17"/>
            <p:cNvSpPr>
              <a:spLocks noChangeShapeType="1"/>
            </p:cNvSpPr>
            <p:nvPr/>
          </p:nvSpPr>
          <p:spPr bwMode="auto">
            <a:xfrm>
              <a:off x="1519" y="152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9702" name="Group 18"/>
          <p:cNvGrpSpPr>
            <a:grpSpLocks/>
          </p:cNvGrpSpPr>
          <p:nvPr/>
        </p:nvGrpSpPr>
        <p:grpSpPr bwMode="auto">
          <a:xfrm>
            <a:off x="4364038" y="4081463"/>
            <a:ext cx="863600" cy="360362"/>
            <a:chOff x="975" y="1525"/>
            <a:chExt cx="544" cy="227"/>
          </a:xfrm>
        </p:grpSpPr>
        <p:sp>
          <p:nvSpPr>
            <p:cNvPr id="29781" name="Line 19"/>
            <p:cNvSpPr>
              <a:spLocks noChangeShapeType="1"/>
            </p:cNvSpPr>
            <p:nvPr/>
          </p:nvSpPr>
          <p:spPr bwMode="auto">
            <a:xfrm>
              <a:off x="975" y="1752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82" name="Line 20"/>
            <p:cNvSpPr>
              <a:spLocks noChangeShapeType="1"/>
            </p:cNvSpPr>
            <p:nvPr/>
          </p:nvSpPr>
          <p:spPr bwMode="auto">
            <a:xfrm flipV="1">
              <a:off x="1247" y="152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83" name="Line 21"/>
            <p:cNvSpPr>
              <a:spLocks noChangeShapeType="1"/>
            </p:cNvSpPr>
            <p:nvPr/>
          </p:nvSpPr>
          <p:spPr bwMode="auto">
            <a:xfrm>
              <a:off x="1247" y="1525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84" name="Line 22"/>
            <p:cNvSpPr>
              <a:spLocks noChangeShapeType="1"/>
            </p:cNvSpPr>
            <p:nvPr/>
          </p:nvSpPr>
          <p:spPr bwMode="auto">
            <a:xfrm>
              <a:off x="1519" y="152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9703" name="Group 23"/>
          <p:cNvGrpSpPr>
            <a:grpSpLocks/>
          </p:cNvGrpSpPr>
          <p:nvPr/>
        </p:nvGrpSpPr>
        <p:grpSpPr bwMode="auto">
          <a:xfrm>
            <a:off x="5227638" y="4081463"/>
            <a:ext cx="863600" cy="360362"/>
            <a:chOff x="975" y="1525"/>
            <a:chExt cx="544" cy="227"/>
          </a:xfrm>
        </p:grpSpPr>
        <p:sp>
          <p:nvSpPr>
            <p:cNvPr id="29777" name="Line 24"/>
            <p:cNvSpPr>
              <a:spLocks noChangeShapeType="1"/>
            </p:cNvSpPr>
            <p:nvPr/>
          </p:nvSpPr>
          <p:spPr bwMode="auto">
            <a:xfrm>
              <a:off x="975" y="1752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78" name="Line 25"/>
            <p:cNvSpPr>
              <a:spLocks noChangeShapeType="1"/>
            </p:cNvSpPr>
            <p:nvPr/>
          </p:nvSpPr>
          <p:spPr bwMode="auto">
            <a:xfrm flipV="1">
              <a:off x="1247" y="152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79" name="Line 26"/>
            <p:cNvSpPr>
              <a:spLocks noChangeShapeType="1"/>
            </p:cNvSpPr>
            <p:nvPr/>
          </p:nvSpPr>
          <p:spPr bwMode="auto">
            <a:xfrm>
              <a:off x="1247" y="1525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80" name="Line 27"/>
            <p:cNvSpPr>
              <a:spLocks noChangeShapeType="1"/>
            </p:cNvSpPr>
            <p:nvPr/>
          </p:nvSpPr>
          <p:spPr bwMode="auto">
            <a:xfrm>
              <a:off x="1519" y="152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9704" name="Group 28"/>
          <p:cNvGrpSpPr>
            <a:grpSpLocks/>
          </p:cNvGrpSpPr>
          <p:nvPr/>
        </p:nvGrpSpPr>
        <p:grpSpPr bwMode="auto">
          <a:xfrm>
            <a:off x="6091238" y="4081463"/>
            <a:ext cx="863600" cy="360362"/>
            <a:chOff x="975" y="1525"/>
            <a:chExt cx="544" cy="227"/>
          </a:xfrm>
        </p:grpSpPr>
        <p:sp>
          <p:nvSpPr>
            <p:cNvPr id="29773" name="Line 29"/>
            <p:cNvSpPr>
              <a:spLocks noChangeShapeType="1"/>
            </p:cNvSpPr>
            <p:nvPr/>
          </p:nvSpPr>
          <p:spPr bwMode="auto">
            <a:xfrm>
              <a:off x="975" y="1752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74" name="Line 30"/>
            <p:cNvSpPr>
              <a:spLocks noChangeShapeType="1"/>
            </p:cNvSpPr>
            <p:nvPr/>
          </p:nvSpPr>
          <p:spPr bwMode="auto">
            <a:xfrm flipV="1">
              <a:off x="1247" y="152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75" name="Line 31"/>
            <p:cNvSpPr>
              <a:spLocks noChangeShapeType="1"/>
            </p:cNvSpPr>
            <p:nvPr/>
          </p:nvSpPr>
          <p:spPr bwMode="auto">
            <a:xfrm>
              <a:off x="1247" y="1525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76" name="Line 32"/>
            <p:cNvSpPr>
              <a:spLocks noChangeShapeType="1"/>
            </p:cNvSpPr>
            <p:nvPr/>
          </p:nvSpPr>
          <p:spPr bwMode="auto">
            <a:xfrm>
              <a:off x="1519" y="152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9705" name="Text Box 33"/>
          <p:cNvSpPr txBox="1">
            <a:spLocks noChangeArrowheads="1"/>
          </p:cNvSpPr>
          <p:nvPr/>
        </p:nvSpPr>
        <p:spPr bwMode="auto">
          <a:xfrm>
            <a:off x="1122363" y="4802188"/>
            <a:ext cx="342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in</a:t>
            </a:r>
          </a:p>
        </p:txBody>
      </p:sp>
      <p:sp>
        <p:nvSpPr>
          <p:cNvPr id="29706" name="Line 34"/>
          <p:cNvSpPr>
            <a:spLocks noChangeShapeType="1"/>
          </p:cNvSpPr>
          <p:nvPr/>
        </p:nvSpPr>
        <p:spPr bwMode="auto">
          <a:xfrm>
            <a:off x="6954838" y="444182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07" name="Text Box 35"/>
          <p:cNvSpPr txBox="1">
            <a:spLocks noChangeArrowheads="1"/>
          </p:cNvSpPr>
          <p:nvPr/>
        </p:nvSpPr>
        <p:spPr bwMode="auto">
          <a:xfrm>
            <a:off x="1143000" y="5486400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X</a:t>
            </a:r>
          </a:p>
        </p:txBody>
      </p:sp>
      <p:sp>
        <p:nvSpPr>
          <p:cNvPr id="29708" name="Line 36"/>
          <p:cNvSpPr>
            <a:spLocks noChangeShapeType="1"/>
          </p:cNvSpPr>
          <p:nvPr/>
        </p:nvSpPr>
        <p:spPr bwMode="auto">
          <a:xfrm>
            <a:off x="4291013" y="3649663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09" name="Text Box 37"/>
          <p:cNvSpPr txBox="1">
            <a:spLocks noChangeArrowheads="1"/>
          </p:cNvSpPr>
          <p:nvPr/>
        </p:nvSpPr>
        <p:spPr bwMode="auto">
          <a:xfrm>
            <a:off x="5010150" y="3505200"/>
            <a:ext cx="5476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time</a:t>
            </a:r>
          </a:p>
        </p:txBody>
      </p:sp>
      <p:sp>
        <p:nvSpPr>
          <p:cNvPr id="29710" name="Line 38"/>
          <p:cNvSpPr>
            <a:spLocks noChangeShapeType="1"/>
          </p:cNvSpPr>
          <p:nvPr/>
        </p:nvSpPr>
        <p:spPr bwMode="auto">
          <a:xfrm>
            <a:off x="2201863" y="51625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11" name="Line 39"/>
          <p:cNvSpPr>
            <a:spLocks noChangeShapeType="1"/>
          </p:cNvSpPr>
          <p:nvPr/>
        </p:nvSpPr>
        <p:spPr bwMode="auto">
          <a:xfrm flipV="1">
            <a:off x="3065463" y="4729163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12" name="Line 40"/>
          <p:cNvSpPr>
            <a:spLocks noChangeShapeType="1"/>
          </p:cNvSpPr>
          <p:nvPr/>
        </p:nvSpPr>
        <p:spPr bwMode="auto">
          <a:xfrm>
            <a:off x="3065463" y="4729163"/>
            <a:ext cx="1728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13" name="Line 41"/>
          <p:cNvSpPr>
            <a:spLocks noChangeShapeType="1"/>
          </p:cNvSpPr>
          <p:nvPr/>
        </p:nvSpPr>
        <p:spPr bwMode="auto">
          <a:xfrm>
            <a:off x="4794250" y="4729163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14" name="Line 42"/>
          <p:cNvSpPr>
            <a:spLocks noChangeShapeType="1"/>
          </p:cNvSpPr>
          <p:nvPr/>
        </p:nvSpPr>
        <p:spPr bwMode="auto">
          <a:xfrm>
            <a:off x="4794250" y="51625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15" name="Line 43"/>
          <p:cNvSpPr>
            <a:spLocks noChangeShapeType="1"/>
          </p:cNvSpPr>
          <p:nvPr/>
        </p:nvSpPr>
        <p:spPr bwMode="auto">
          <a:xfrm flipV="1">
            <a:off x="5657850" y="4729163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16" name="Line 44"/>
          <p:cNvSpPr>
            <a:spLocks noChangeShapeType="1"/>
          </p:cNvSpPr>
          <p:nvPr/>
        </p:nvSpPr>
        <p:spPr bwMode="auto">
          <a:xfrm>
            <a:off x="5657850" y="4729163"/>
            <a:ext cx="865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17" name="Line 45"/>
          <p:cNvSpPr>
            <a:spLocks noChangeShapeType="1"/>
          </p:cNvSpPr>
          <p:nvPr/>
        </p:nvSpPr>
        <p:spPr bwMode="auto">
          <a:xfrm>
            <a:off x="6523038" y="4729163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18" name="Line 46"/>
          <p:cNvSpPr>
            <a:spLocks noChangeShapeType="1"/>
          </p:cNvSpPr>
          <p:nvPr/>
        </p:nvSpPr>
        <p:spPr bwMode="auto">
          <a:xfrm>
            <a:off x="6523038" y="5162550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19" name="Line 47"/>
          <p:cNvSpPr>
            <a:spLocks noChangeShapeType="1"/>
          </p:cNvSpPr>
          <p:nvPr/>
        </p:nvSpPr>
        <p:spPr bwMode="auto">
          <a:xfrm>
            <a:off x="3097213" y="58435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20" name="Line 48"/>
          <p:cNvSpPr>
            <a:spLocks noChangeShapeType="1"/>
          </p:cNvSpPr>
          <p:nvPr/>
        </p:nvSpPr>
        <p:spPr bwMode="auto">
          <a:xfrm flipV="1">
            <a:off x="3960813" y="5410200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21" name="Line 49"/>
          <p:cNvSpPr>
            <a:spLocks noChangeShapeType="1"/>
          </p:cNvSpPr>
          <p:nvPr/>
        </p:nvSpPr>
        <p:spPr bwMode="auto">
          <a:xfrm>
            <a:off x="3960813" y="5410200"/>
            <a:ext cx="1728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22" name="Line 50"/>
          <p:cNvSpPr>
            <a:spLocks noChangeShapeType="1"/>
          </p:cNvSpPr>
          <p:nvPr/>
        </p:nvSpPr>
        <p:spPr bwMode="auto">
          <a:xfrm>
            <a:off x="5689600" y="5410200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23" name="Line 51"/>
          <p:cNvSpPr>
            <a:spLocks noChangeShapeType="1"/>
          </p:cNvSpPr>
          <p:nvPr/>
        </p:nvSpPr>
        <p:spPr bwMode="auto">
          <a:xfrm>
            <a:off x="5689600" y="58435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24" name="Line 52"/>
          <p:cNvSpPr>
            <a:spLocks noChangeShapeType="1"/>
          </p:cNvSpPr>
          <p:nvPr/>
        </p:nvSpPr>
        <p:spPr bwMode="auto">
          <a:xfrm flipV="1">
            <a:off x="6553200" y="5410200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25" name="Line 53"/>
          <p:cNvSpPr>
            <a:spLocks noChangeShapeType="1"/>
          </p:cNvSpPr>
          <p:nvPr/>
        </p:nvSpPr>
        <p:spPr bwMode="auto">
          <a:xfrm>
            <a:off x="6553200" y="5410200"/>
            <a:ext cx="865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26" name="Line 54"/>
          <p:cNvSpPr>
            <a:spLocks noChangeShapeType="1"/>
          </p:cNvSpPr>
          <p:nvPr/>
        </p:nvSpPr>
        <p:spPr bwMode="auto">
          <a:xfrm>
            <a:off x="7418388" y="5410200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27" name="Line 55"/>
          <p:cNvSpPr>
            <a:spLocks noChangeShapeType="1"/>
          </p:cNvSpPr>
          <p:nvPr/>
        </p:nvSpPr>
        <p:spPr bwMode="auto">
          <a:xfrm>
            <a:off x="7418388" y="5843588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28" name="Line 56"/>
          <p:cNvSpPr>
            <a:spLocks noChangeShapeType="1"/>
          </p:cNvSpPr>
          <p:nvPr/>
        </p:nvSpPr>
        <p:spPr bwMode="auto">
          <a:xfrm>
            <a:off x="3065463" y="4441825"/>
            <a:ext cx="0" cy="2232025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29" name="Line 57"/>
          <p:cNvSpPr>
            <a:spLocks noChangeShapeType="1"/>
          </p:cNvSpPr>
          <p:nvPr/>
        </p:nvSpPr>
        <p:spPr bwMode="auto">
          <a:xfrm>
            <a:off x="3930650" y="4441825"/>
            <a:ext cx="0" cy="2232025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30" name="Line 58"/>
          <p:cNvSpPr>
            <a:spLocks noChangeShapeType="1"/>
          </p:cNvSpPr>
          <p:nvPr/>
        </p:nvSpPr>
        <p:spPr bwMode="auto">
          <a:xfrm>
            <a:off x="4794250" y="4370388"/>
            <a:ext cx="0" cy="2232025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31" name="Line 59"/>
          <p:cNvSpPr>
            <a:spLocks noChangeShapeType="1"/>
          </p:cNvSpPr>
          <p:nvPr/>
        </p:nvSpPr>
        <p:spPr bwMode="auto">
          <a:xfrm>
            <a:off x="5657850" y="4370388"/>
            <a:ext cx="0" cy="2232025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32" name="Line 60"/>
          <p:cNvSpPr>
            <a:spLocks noChangeShapeType="1"/>
          </p:cNvSpPr>
          <p:nvPr/>
        </p:nvSpPr>
        <p:spPr bwMode="auto">
          <a:xfrm>
            <a:off x="6523038" y="4441825"/>
            <a:ext cx="0" cy="2232025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33" name="Text Box 61"/>
          <p:cNvSpPr txBox="1">
            <a:spLocks noChangeArrowheads="1"/>
          </p:cNvSpPr>
          <p:nvPr/>
        </p:nvSpPr>
        <p:spPr bwMode="auto">
          <a:xfrm>
            <a:off x="2160588" y="5554663"/>
            <a:ext cx="895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xxxxxxx</a:t>
            </a:r>
          </a:p>
        </p:txBody>
      </p:sp>
      <p:sp>
        <p:nvSpPr>
          <p:cNvPr id="29734" name="Text Box 62"/>
          <p:cNvSpPr txBox="1">
            <a:spLocks noChangeArrowheads="1"/>
          </p:cNvSpPr>
          <p:nvPr/>
        </p:nvSpPr>
        <p:spPr bwMode="auto">
          <a:xfrm>
            <a:off x="1066800" y="4191000"/>
            <a:ext cx="433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clk</a:t>
            </a:r>
          </a:p>
        </p:txBody>
      </p:sp>
      <p:grpSp>
        <p:nvGrpSpPr>
          <p:cNvPr id="29735" name="Group 63"/>
          <p:cNvGrpSpPr>
            <a:grpSpLocks/>
          </p:cNvGrpSpPr>
          <p:nvPr/>
        </p:nvGrpSpPr>
        <p:grpSpPr bwMode="auto">
          <a:xfrm>
            <a:off x="2743200" y="1828800"/>
            <a:ext cx="2616200" cy="1849438"/>
            <a:chOff x="1680" y="1440"/>
            <a:chExt cx="1648" cy="1165"/>
          </a:xfrm>
        </p:grpSpPr>
        <p:sp>
          <p:nvSpPr>
            <p:cNvPr id="29759" name="Rectangle 64"/>
            <p:cNvSpPr>
              <a:spLocks noChangeArrowheads="1"/>
            </p:cNvSpPr>
            <p:nvPr/>
          </p:nvSpPr>
          <p:spPr bwMode="auto">
            <a:xfrm>
              <a:off x="2224" y="1440"/>
              <a:ext cx="680" cy="8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9760" name="Text Box 65"/>
            <p:cNvSpPr txBox="1">
              <a:spLocks noChangeArrowheads="1"/>
            </p:cNvSpPr>
            <p:nvPr/>
          </p:nvSpPr>
          <p:spPr bwMode="auto">
            <a:xfrm>
              <a:off x="2211" y="1560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</a:t>
              </a:r>
            </a:p>
          </p:txBody>
        </p:sp>
        <p:sp>
          <p:nvSpPr>
            <p:cNvPr id="29761" name="AutoShape 66"/>
            <p:cNvSpPr>
              <a:spLocks noChangeArrowheads="1"/>
            </p:cNvSpPr>
            <p:nvPr/>
          </p:nvSpPr>
          <p:spPr bwMode="auto">
            <a:xfrm rot="5400000">
              <a:off x="2246" y="2008"/>
              <a:ext cx="91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9762" name="Text Box 67"/>
            <p:cNvSpPr txBox="1">
              <a:spLocks noChangeArrowheads="1"/>
            </p:cNvSpPr>
            <p:nvPr/>
          </p:nvSpPr>
          <p:spPr bwMode="auto">
            <a:xfrm>
              <a:off x="2678" y="1531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  <p:sp>
          <p:nvSpPr>
            <p:cNvPr id="29763" name="Line 68"/>
            <p:cNvSpPr>
              <a:spLocks noChangeShapeType="1"/>
            </p:cNvSpPr>
            <p:nvPr/>
          </p:nvSpPr>
          <p:spPr bwMode="auto">
            <a:xfrm>
              <a:off x="2904" y="1667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64" name="Line 69"/>
            <p:cNvSpPr>
              <a:spLocks noChangeShapeType="1"/>
            </p:cNvSpPr>
            <p:nvPr/>
          </p:nvSpPr>
          <p:spPr bwMode="auto">
            <a:xfrm flipH="1">
              <a:off x="1906" y="1667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65" name="Line 70"/>
            <p:cNvSpPr>
              <a:spLocks noChangeShapeType="1"/>
            </p:cNvSpPr>
            <p:nvPr/>
          </p:nvSpPr>
          <p:spPr bwMode="auto">
            <a:xfrm flipH="1">
              <a:off x="2088" y="2075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66" name="Line 71"/>
            <p:cNvSpPr>
              <a:spLocks noChangeShapeType="1"/>
            </p:cNvSpPr>
            <p:nvPr/>
          </p:nvSpPr>
          <p:spPr bwMode="auto">
            <a:xfrm>
              <a:off x="2088" y="2075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67" name="Text Box 72"/>
            <p:cNvSpPr txBox="1">
              <a:spLocks noChangeArrowheads="1"/>
            </p:cNvSpPr>
            <p:nvPr/>
          </p:nvSpPr>
          <p:spPr bwMode="auto">
            <a:xfrm>
              <a:off x="1680" y="1531"/>
              <a:ext cx="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in</a:t>
              </a:r>
            </a:p>
          </p:txBody>
        </p:sp>
        <p:sp>
          <p:nvSpPr>
            <p:cNvPr id="29768" name="Text Box 73"/>
            <p:cNvSpPr txBox="1">
              <a:spLocks noChangeArrowheads="1"/>
            </p:cNvSpPr>
            <p:nvPr/>
          </p:nvSpPr>
          <p:spPr bwMode="auto">
            <a:xfrm>
              <a:off x="3120" y="153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29769" name="Text Box 74"/>
            <p:cNvSpPr txBox="1">
              <a:spLocks noChangeArrowheads="1"/>
            </p:cNvSpPr>
            <p:nvPr/>
          </p:nvSpPr>
          <p:spPr bwMode="auto">
            <a:xfrm>
              <a:off x="1952" y="2393"/>
              <a:ext cx="2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clk</a:t>
              </a:r>
            </a:p>
          </p:txBody>
        </p:sp>
        <p:sp>
          <p:nvSpPr>
            <p:cNvPr id="29770" name="Text Box 75"/>
            <p:cNvSpPr txBox="1">
              <a:spLocks noChangeArrowheads="1"/>
            </p:cNvSpPr>
            <p:nvPr/>
          </p:nvSpPr>
          <p:spPr bwMode="auto">
            <a:xfrm>
              <a:off x="2688" y="2016"/>
              <a:ext cx="2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Q’</a:t>
              </a:r>
            </a:p>
          </p:txBody>
        </p:sp>
        <p:sp>
          <p:nvSpPr>
            <p:cNvPr id="29771" name="Line 76"/>
            <p:cNvSpPr>
              <a:spLocks noChangeShapeType="1"/>
            </p:cNvSpPr>
            <p:nvPr/>
          </p:nvSpPr>
          <p:spPr bwMode="auto">
            <a:xfrm>
              <a:off x="2905" y="2123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72" name="Text Box 77"/>
            <p:cNvSpPr txBox="1">
              <a:spLocks noChangeArrowheads="1"/>
            </p:cNvSpPr>
            <p:nvPr/>
          </p:nvSpPr>
          <p:spPr bwMode="auto">
            <a:xfrm>
              <a:off x="3120" y="201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Y</a:t>
              </a:r>
            </a:p>
          </p:txBody>
        </p:sp>
      </p:grpSp>
      <p:sp>
        <p:nvSpPr>
          <p:cNvPr id="29736" name="Text Box 78"/>
          <p:cNvSpPr txBox="1">
            <a:spLocks noChangeArrowheads="1"/>
          </p:cNvSpPr>
          <p:nvPr/>
        </p:nvSpPr>
        <p:spPr bwMode="auto">
          <a:xfrm>
            <a:off x="1143000" y="6172200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Y</a:t>
            </a:r>
          </a:p>
        </p:txBody>
      </p:sp>
      <p:sp>
        <p:nvSpPr>
          <p:cNvPr id="29737" name="Line 79"/>
          <p:cNvSpPr>
            <a:spLocks noChangeShapeType="1"/>
          </p:cNvSpPr>
          <p:nvPr/>
        </p:nvSpPr>
        <p:spPr bwMode="auto">
          <a:xfrm>
            <a:off x="3124200" y="609600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38" name="Line 80"/>
          <p:cNvSpPr>
            <a:spLocks noChangeShapeType="1"/>
          </p:cNvSpPr>
          <p:nvPr/>
        </p:nvSpPr>
        <p:spPr bwMode="auto">
          <a:xfrm flipV="1">
            <a:off x="3960813" y="6096000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39" name="Line 81"/>
          <p:cNvSpPr>
            <a:spLocks noChangeShapeType="1"/>
          </p:cNvSpPr>
          <p:nvPr/>
        </p:nvSpPr>
        <p:spPr bwMode="auto">
          <a:xfrm>
            <a:off x="3962400" y="6553200"/>
            <a:ext cx="17287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40" name="Line 82"/>
          <p:cNvSpPr>
            <a:spLocks noChangeShapeType="1"/>
          </p:cNvSpPr>
          <p:nvPr/>
        </p:nvSpPr>
        <p:spPr bwMode="auto">
          <a:xfrm>
            <a:off x="5689600" y="6096000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41" name="Line 83"/>
          <p:cNvSpPr>
            <a:spLocks noChangeShapeType="1"/>
          </p:cNvSpPr>
          <p:nvPr/>
        </p:nvSpPr>
        <p:spPr bwMode="auto">
          <a:xfrm>
            <a:off x="5715000" y="609600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42" name="Line 84"/>
          <p:cNvSpPr>
            <a:spLocks noChangeShapeType="1"/>
          </p:cNvSpPr>
          <p:nvPr/>
        </p:nvSpPr>
        <p:spPr bwMode="auto">
          <a:xfrm flipV="1">
            <a:off x="6553200" y="6096000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43" name="Line 85"/>
          <p:cNvSpPr>
            <a:spLocks noChangeShapeType="1"/>
          </p:cNvSpPr>
          <p:nvPr/>
        </p:nvSpPr>
        <p:spPr bwMode="auto">
          <a:xfrm>
            <a:off x="6553200" y="6553200"/>
            <a:ext cx="865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44" name="Line 86"/>
          <p:cNvSpPr>
            <a:spLocks noChangeShapeType="1"/>
          </p:cNvSpPr>
          <p:nvPr/>
        </p:nvSpPr>
        <p:spPr bwMode="auto">
          <a:xfrm>
            <a:off x="7418388" y="6096000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45" name="Line 87"/>
          <p:cNvSpPr>
            <a:spLocks noChangeShapeType="1"/>
          </p:cNvSpPr>
          <p:nvPr/>
        </p:nvSpPr>
        <p:spPr bwMode="auto">
          <a:xfrm>
            <a:off x="7467600" y="6096000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46" name="Text Box 88"/>
          <p:cNvSpPr txBox="1">
            <a:spLocks noChangeArrowheads="1"/>
          </p:cNvSpPr>
          <p:nvPr/>
        </p:nvSpPr>
        <p:spPr bwMode="auto">
          <a:xfrm>
            <a:off x="2160588" y="6240463"/>
            <a:ext cx="895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xxxxxxx</a:t>
            </a:r>
          </a:p>
        </p:txBody>
      </p:sp>
      <p:sp>
        <p:nvSpPr>
          <p:cNvPr id="29747" name="Text Box 89"/>
          <p:cNvSpPr txBox="1">
            <a:spLocks noChangeArrowheads="1"/>
          </p:cNvSpPr>
          <p:nvPr/>
        </p:nvSpPr>
        <p:spPr bwMode="auto">
          <a:xfrm>
            <a:off x="3352800" y="54102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29748" name="Text Box 90"/>
          <p:cNvSpPr txBox="1">
            <a:spLocks noChangeArrowheads="1"/>
          </p:cNvSpPr>
          <p:nvPr/>
        </p:nvSpPr>
        <p:spPr bwMode="auto">
          <a:xfrm>
            <a:off x="3352800" y="61722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29749" name="Text Box 91"/>
          <p:cNvSpPr txBox="1">
            <a:spLocks noChangeArrowheads="1"/>
          </p:cNvSpPr>
          <p:nvPr/>
        </p:nvSpPr>
        <p:spPr bwMode="auto">
          <a:xfrm>
            <a:off x="4191000" y="54864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29750" name="Text Box 92"/>
          <p:cNvSpPr txBox="1">
            <a:spLocks noChangeArrowheads="1"/>
          </p:cNvSpPr>
          <p:nvPr/>
        </p:nvSpPr>
        <p:spPr bwMode="auto">
          <a:xfrm>
            <a:off x="5105400" y="54864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29751" name="Text Box 93"/>
          <p:cNvSpPr txBox="1">
            <a:spLocks noChangeArrowheads="1"/>
          </p:cNvSpPr>
          <p:nvPr/>
        </p:nvSpPr>
        <p:spPr bwMode="auto">
          <a:xfrm>
            <a:off x="5943600" y="61722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29752" name="Text Box 94"/>
          <p:cNvSpPr txBox="1">
            <a:spLocks noChangeArrowheads="1"/>
          </p:cNvSpPr>
          <p:nvPr/>
        </p:nvSpPr>
        <p:spPr bwMode="auto">
          <a:xfrm>
            <a:off x="6858000" y="54102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29753" name="Text Box 95"/>
          <p:cNvSpPr txBox="1">
            <a:spLocks noChangeArrowheads="1"/>
          </p:cNvSpPr>
          <p:nvPr/>
        </p:nvSpPr>
        <p:spPr bwMode="auto">
          <a:xfrm>
            <a:off x="7772400" y="61722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29754" name="Text Box 96"/>
          <p:cNvSpPr txBox="1">
            <a:spLocks noChangeArrowheads="1"/>
          </p:cNvSpPr>
          <p:nvPr/>
        </p:nvSpPr>
        <p:spPr bwMode="auto">
          <a:xfrm>
            <a:off x="4191000" y="61722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29755" name="Text Box 97"/>
          <p:cNvSpPr txBox="1">
            <a:spLocks noChangeArrowheads="1"/>
          </p:cNvSpPr>
          <p:nvPr/>
        </p:nvSpPr>
        <p:spPr bwMode="auto">
          <a:xfrm>
            <a:off x="5105400" y="61722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29756" name="Text Box 98"/>
          <p:cNvSpPr txBox="1">
            <a:spLocks noChangeArrowheads="1"/>
          </p:cNvSpPr>
          <p:nvPr/>
        </p:nvSpPr>
        <p:spPr bwMode="auto">
          <a:xfrm>
            <a:off x="6858000" y="61722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29757" name="Text Box 99"/>
          <p:cNvSpPr txBox="1">
            <a:spLocks noChangeArrowheads="1"/>
          </p:cNvSpPr>
          <p:nvPr/>
        </p:nvSpPr>
        <p:spPr bwMode="auto">
          <a:xfrm>
            <a:off x="7772400" y="54102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29758" name="Text Box 100"/>
          <p:cNvSpPr txBox="1">
            <a:spLocks noChangeArrowheads="1"/>
          </p:cNvSpPr>
          <p:nvPr/>
        </p:nvSpPr>
        <p:spPr bwMode="auto">
          <a:xfrm>
            <a:off x="5943600" y="54102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Timing Waveform of the D Flip-Flop</a:t>
            </a:r>
          </a:p>
        </p:txBody>
      </p:sp>
      <p:grpSp>
        <p:nvGrpSpPr>
          <p:cNvPr id="30723" name="Group 3"/>
          <p:cNvGrpSpPr>
            <a:grpSpLocks/>
          </p:cNvGrpSpPr>
          <p:nvPr/>
        </p:nvGrpSpPr>
        <p:grpSpPr bwMode="auto">
          <a:xfrm>
            <a:off x="1771650" y="4081463"/>
            <a:ext cx="863600" cy="360362"/>
            <a:chOff x="975" y="1525"/>
            <a:chExt cx="544" cy="227"/>
          </a:xfrm>
        </p:grpSpPr>
        <p:sp>
          <p:nvSpPr>
            <p:cNvPr id="30819" name="Line 4"/>
            <p:cNvSpPr>
              <a:spLocks noChangeShapeType="1"/>
            </p:cNvSpPr>
            <p:nvPr/>
          </p:nvSpPr>
          <p:spPr bwMode="auto">
            <a:xfrm>
              <a:off x="975" y="1752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820" name="Line 5"/>
            <p:cNvSpPr>
              <a:spLocks noChangeShapeType="1"/>
            </p:cNvSpPr>
            <p:nvPr/>
          </p:nvSpPr>
          <p:spPr bwMode="auto">
            <a:xfrm flipV="1">
              <a:off x="1247" y="152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821" name="Line 6"/>
            <p:cNvSpPr>
              <a:spLocks noChangeShapeType="1"/>
            </p:cNvSpPr>
            <p:nvPr/>
          </p:nvSpPr>
          <p:spPr bwMode="auto">
            <a:xfrm>
              <a:off x="1247" y="1525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822" name="Line 7"/>
            <p:cNvSpPr>
              <a:spLocks noChangeShapeType="1"/>
            </p:cNvSpPr>
            <p:nvPr/>
          </p:nvSpPr>
          <p:spPr bwMode="auto">
            <a:xfrm>
              <a:off x="1519" y="152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30724" name="Group 8"/>
          <p:cNvGrpSpPr>
            <a:grpSpLocks/>
          </p:cNvGrpSpPr>
          <p:nvPr/>
        </p:nvGrpSpPr>
        <p:grpSpPr bwMode="auto">
          <a:xfrm>
            <a:off x="2635250" y="4081463"/>
            <a:ext cx="863600" cy="360362"/>
            <a:chOff x="975" y="1525"/>
            <a:chExt cx="544" cy="227"/>
          </a:xfrm>
        </p:grpSpPr>
        <p:sp>
          <p:nvSpPr>
            <p:cNvPr id="30815" name="Line 9"/>
            <p:cNvSpPr>
              <a:spLocks noChangeShapeType="1"/>
            </p:cNvSpPr>
            <p:nvPr/>
          </p:nvSpPr>
          <p:spPr bwMode="auto">
            <a:xfrm>
              <a:off x="975" y="1752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816" name="Line 10"/>
            <p:cNvSpPr>
              <a:spLocks noChangeShapeType="1"/>
            </p:cNvSpPr>
            <p:nvPr/>
          </p:nvSpPr>
          <p:spPr bwMode="auto">
            <a:xfrm flipV="1">
              <a:off x="1247" y="152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817" name="Line 11"/>
            <p:cNvSpPr>
              <a:spLocks noChangeShapeType="1"/>
            </p:cNvSpPr>
            <p:nvPr/>
          </p:nvSpPr>
          <p:spPr bwMode="auto">
            <a:xfrm>
              <a:off x="1247" y="1525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818" name="Line 12"/>
            <p:cNvSpPr>
              <a:spLocks noChangeShapeType="1"/>
            </p:cNvSpPr>
            <p:nvPr/>
          </p:nvSpPr>
          <p:spPr bwMode="auto">
            <a:xfrm>
              <a:off x="1519" y="152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30725" name="Group 13"/>
          <p:cNvGrpSpPr>
            <a:grpSpLocks/>
          </p:cNvGrpSpPr>
          <p:nvPr/>
        </p:nvGrpSpPr>
        <p:grpSpPr bwMode="auto">
          <a:xfrm>
            <a:off x="3500438" y="4081463"/>
            <a:ext cx="863600" cy="360362"/>
            <a:chOff x="975" y="1525"/>
            <a:chExt cx="544" cy="227"/>
          </a:xfrm>
        </p:grpSpPr>
        <p:sp>
          <p:nvSpPr>
            <p:cNvPr id="30811" name="Line 14"/>
            <p:cNvSpPr>
              <a:spLocks noChangeShapeType="1"/>
            </p:cNvSpPr>
            <p:nvPr/>
          </p:nvSpPr>
          <p:spPr bwMode="auto">
            <a:xfrm>
              <a:off x="975" y="1752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812" name="Line 15"/>
            <p:cNvSpPr>
              <a:spLocks noChangeShapeType="1"/>
            </p:cNvSpPr>
            <p:nvPr/>
          </p:nvSpPr>
          <p:spPr bwMode="auto">
            <a:xfrm flipV="1">
              <a:off x="1247" y="152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813" name="Line 16"/>
            <p:cNvSpPr>
              <a:spLocks noChangeShapeType="1"/>
            </p:cNvSpPr>
            <p:nvPr/>
          </p:nvSpPr>
          <p:spPr bwMode="auto">
            <a:xfrm>
              <a:off x="1247" y="1525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814" name="Line 17"/>
            <p:cNvSpPr>
              <a:spLocks noChangeShapeType="1"/>
            </p:cNvSpPr>
            <p:nvPr/>
          </p:nvSpPr>
          <p:spPr bwMode="auto">
            <a:xfrm>
              <a:off x="1519" y="152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30726" name="Group 18"/>
          <p:cNvGrpSpPr>
            <a:grpSpLocks/>
          </p:cNvGrpSpPr>
          <p:nvPr/>
        </p:nvGrpSpPr>
        <p:grpSpPr bwMode="auto">
          <a:xfrm>
            <a:off x="4364038" y="4081463"/>
            <a:ext cx="863600" cy="360362"/>
            <a:chOff x="975" y="1525"/>
            <a:chExt cx="544" cy="227"/>
          </a:xfrm>
        </p:grpSpPr>
        <p:sp>
          <p:nvSpPr>
            <p:cNvPr id="30807" name="Line 19"/>
            <p:cNvSpPr>
              <a:spLocks noChangeShapeType="1"/>
            </p:cNvSpPr>
            <p:nvPr/>
          </p:nvSpPr>
          <p:spPr bwMode="auto">
            <a:xfrm>
              <a:off x="975" y="1752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808" name="Line 20"/>
            <p:cNvSpPr>
              <a:spLocks noChangeShapeType="1"/>
            </p:cNvSpPr>
            <p:nvPr/>
          </p:nvSpPr>
          <p:spPr bwMode="auto">
            <a:xfrm flipV="1">
              <a:off x="1247" y="152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809" name="Line 21"/>
            <p:cNvSpPr>
              <a:spLocks noChangeShapeType="1"/>
            </p:cNvSpPr>
            <p:nvPr/>
          </p:nvSpPr>
          <p:spPr bwMode="auto">
            <a:xfrm>
              <a:off x="1247" y="1525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810" name="Line 22"/>
            <p:cNvSpPr>
              <a:spLocks noChangeShapeType="1"/>
            </p:cNvSpPr>
            <p:nvPr/>
          </p:nvSpPr>
          <p:spPr bwMode="auto">
            <a:xfrm>
              <a:off x="1519" y="152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30727" name="Group 23"/>
          <p:cNvGrpSpPr>
            <a:grpSpLocks/>
          </p:cNvGrpSpPr>
          <p:nvPr/>
        </p:nvGrpSpPr>
        <p:grpSpPr bwMode="auto">
          <a:xfrm>
            <a:off x="5227638" y="4081463"/>
            <a:ext cx="863600" cy="360362"/>
            <a:chOff x="975" y="1525"/>
            <a:chExt cx="544" cy="227"/>
          </a:xfrm>
        </p:grpSpPr>
        <p:sp>
          <p:nvSpPr>
            <p:cNvPr id="30803" name="Line 24"/>
            <p:cNvSpPr>
              <a:spLocks noChangeShapeType="1"/>
            </p:cNvSpPr>
            <p:nvPr/>
          </p:nvSpPr>
          <p:spPr bwMode="auto">
            <a:xfrm>
              <a:off x="975" y="1752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804" name="Line 25"/>
            <p:cNvSpPr>
              <a:spLocks noChangeShapeType="1"/>
            </p:cNvSpPr>
            <p:nvPr/>
          </p:nvSpPr>
          <p:spPr bwMode="auto">
            <a:xfrm flipV="1">
              <a:off x="1247" y="152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805" name="Line 26"/>
            <p:cNvSpPr>
              <a:spLocks noChangeShapeType="1"/>
            </p:cNvSpPr>
            <p:nvPr/>
          </p:nvSpPr>
          <p:spPr bwMode="auto">
            <a:xfrm>
              <a:off x="1247" y="1525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806" name="Line 27"/>
            <p:cNvSpPr>
              <a:spLocks noChangeShapeType="1"/>
            </p:cNvSpPr>
            <p:nvPr/>
          </p:nvSpPr>
          <p:spPr bwMode="auto">
            <a:xfrm>
              <a:off x="1519" y="152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30728" name="Group 28"/>
          <p:cNvGrpSpPr>
            <a:grpSpLocks/>
          </p:cNvGrpSpPr>
          <p:nvPr/>
        </p:nvGrpSpPr>
        <p:grpSpPr bwMode="auto">
          <a:xfrm>
            <a:off x="6091238" y="4081463"/>
            <a:ext cx="863600" cy="360362"/>
            <a:chOff x="975" y="1525"/>
            <a:chExt cx="544" cy="227"/>
          </a:xfrm>
        </p:grpSpPr>
        <p:sp>
          <p:nvSpPr>
            <p:cNvPr id="30799" name="Line 29"/>
            <p:cNvSpPr>
              <a:spLocks noChangeShapeType="1"/>
            </p:cNvSpPr>
            <p:nvPr/>
          </p:nvSpPr>
          <p:spPr bwMode="auto">
            <a:xfrm>
              <a:off x="975" y="1752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800" name="Line 30"/>
            <p:cNvSpPr>
              <a:spLocks noChangeShapeType="1"/>
            </p:cNvSpPr>
            <p:nvPr/>
          </p:nvSpPr>
          <p:spPr bwMode="auto">
            <a:xfrm flipV="1">
              <a:off x="1247" y="152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801" name="Line 31"/>
            <p:cNvSpPr>
              <a:spLocks noChangeShapeType="1"/>
            </p:cNvSpPr>
            <p:nvPr/>
          </p:nvSpPr>
          <p:spPr bwMode="auto">
            <a:xfrm>
              <a:off x="1247" y="1525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802" name="Line 32"/>
            <p:cNvSpPr>
              <a:spLocks noChangeShapeType="1"/>
            </p:cNvSpPr>
            <p:nvPr/>
          </p:nvSpPr>
          <p:spPr bwMode="auto">
            <a:xfrm>
              <a:off x="1519" y="152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30729" name="Text Box 33"/>
          <p:cNvSpPr txBox="1">
            <a:spLocks noChangeArrowheads="1"/>
          </p:cNvSpPr>
          <p:nvPr/>
        </p:nvSpPr>
        <p:spPr bwMode="auto">
          <a:xfrm>
            <a:off x="1122363" y="4802188"/>
            <a:ext cx="342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in</a:t>
            </a:r>
          </a:p>
        </p:txBody>
      </p:sp>
      <p:sp>
        <p:nvSpPr>
          <p:cNvPr id="30730" name="Line 34"/>
          <p:cNvSpPr>
            <a:spLocks noChangeShapeType="1"/>
          </p:cNvSpPr>
          <p:nvPr/>
        </p:nvSpPr>
        <p:spPr bwMode="auto">
          <a:xfrm>
            <a:off x="6954838" y="444182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31" name="Text Box 35"/>
          <p:cNvSpPr txBox="1">
            <a:spLocks noChangeArrowheads="1"/>
          </p:cNvSpPr>
          <p:nvPr/>
        </p:nvSpPr>
        <p:spPr bwMode="auto">
          <a:xfrm>
            <a:off x="1143000" y="5486400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X</a:t>
            </a:r>
          </a:p>
        </p:txBody>
      </p:sp>
      <p:sp>
        <p:nvSpPr>
          <p:cNvPr id="30732" name="Line 36"/>
          <p:cNvSpPr>
            <a:spLocks noChangeShapeType="1"/>
          </p:cNvSpPr>
          <p:nvPr/>
        </p:nvSpPr>
        <p:spPr bwMode="auto">
          <a:xfrm>
            <a:off x="4291013" y="3649663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33" name="Text Box 37"/>
          <p:cNvSpPr txBox="1">
            <a:spLocks noChangeArrowheads="1"/>
          </p:cNvSpPr>
          <p:nvPr/>
        </p:nvSpPr>
        <p:spPr bwMode="auto">
          <a:xfrm>
            <a:off x="5010150" y="3505200"/>
            <a:ext cx="5476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time</a:t>
            </a:r>
          </a:p>
        </p:txBody>
      </p:sp>
      <p:sp>
        <p:nvSpPr>
          <p:cNvPr id="30734" name="Line 38"/>
          <p:cNvSpPr>
            <a:spLocks noChangeShapeType="1"/>
          </p:cNvSpPr>
          <p:nvPr/>
        </p:nvSpPr>
        <p:spPr bwMode="auto">
          <a:xfrm>
            <a:off x="2201863" y="51625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35" name="Line 39"/>
          <p:cNvSpPr>
            <a:spLocks noChangeShapeType="1"/>
          </p:cNvSpPr>
          <p:nvPr/>
        </p:nvSpPr>
        <p:spPr bwMode="auto">
          <a:xfrm flipV="1">
            <a:off x="3065463" y="4729163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36" name="Line 40"/>
          <p:cNvSpPr>
            <a:spLocks noChangeShapeType="1"/>
          </p:cNvSpPr>
          <p:nvPr/>
        </p:nvSpPr>
        <p:spPr bwMode="auto">
          <a:xfrm>
            <a:off x="3065463" y="4729163"/>
            <a:ext cx="1728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37" name="Line 41"/>
          <p:cNvSpPr>
            <a:spLocks noChangeShapeType="1"/>
          </p:cNvSpPr>
          <p:nvPr/>
        </p:nvSpPr>
        <p:spPr bwMode="auto">
          <a:xfrm>
            <a:off x="4794250" y="4729163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38" name="Line 42"/>
          <p:cNvSpPr>
            <a:spLocks noChangeShapeType="1"/>
          </p:cNvSpPr>
          <p:nvPr/>
        </p:nvSpPr>
        <p:spPr bwMode="auto">
          <a:xfrm>
            <a:off x="4794250" y="51625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39" name="Line 43"/>
          <p:cNvSpPr>
            <a:spLocks noChangeShapeType="1"/>
          </p:cNvSpPr>
          <p:nvPr/>
        </p:nvSpPr>
        <p:spPr bwMode="auto">
          <a:xfrm flipV="1">
            <a:off x="5657850" y="4729163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40" name="Line 44"/>
          <p:cNvSpPr>
            <a:spLocks noChangeShapeType="1"/>
          </p:cNvSpPr>
          <p:nvPr/>
        </p:nvSpPr>
        <p:spPr bwMode="auto">
          <a:xfrm>
            <a:off x="5657850" y="4729163"/>
            <a:ext cx="865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41" name="Line 45"/>
          <p:cNvSpPr>
            <a:spLocks noChangeShapeType="1"/>
          </p:cNvSpPr>
          <p:nvPr/>
        </p:nvSpPr>
        <p:spPr bwMode="auto">
          <a:xfrm>
            <a:off x="6523038" y="4729163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42" name="Line 46"/>
          <p:cNvSpPr>
            <a:spLocks noChangeShapeType="1"/>
          </p:cNvSpPr>
          <p:nvPr/>
        </p:nvSpPr>
        <p:spPr bwMode="auto">
          <a:xfrm>
            <a:off x="6523038" y="5162550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43" name="Line 47"/>
          <p:cNvSpPr>
            <a:spLocks noChangeShapeType="1"/>
          </p:cNvSpPr>
          <p:nvPr/>
        </p:nvSpPr>
        <p:spPr bwMode="auto">
          <a:xfrm>
            <a:off x="3097213" y="58435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44" name="Line 48"/>
          <p:cNvSpPr>
            <a:spLocks noChangeShapeType="1"/>
          </p:cNvSpPr>
          <p:nvPr/>
        </p:nvSpPr>
        <p:spPr bwMode="auto">
          <a:xfrm flipV="1">
            <a:off x="3960813" y="5410200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45" name="Line 49"/>
          <p:cNvSpPr>
            <a:spLocks noChangeShapeType="1"/>
          </p:cNvSpPr>
          <p:nvPr/>
        </p:nvSpPr>
        <p:spPr bwMode="auto">
          <a:xfrm>
            <a:off x="3960813" y="5410200"/>
            <a:ext cx="1728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46" name="Line 50"/>
          <p:cNvSpPr>
            <a:spLocks noChangeShapeType="1"/>
          </p:cNvSpPr>
          <p:nvPr/>
        </p:nvSpPr>
        <p:spPr bwMode="auto">
          <a:xfrm>
            <a:off x="5689600" y="5410200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47" name="Line 51"/>
          <p:cNvSpPr>
            <a:spLocks noChangeShapeType="1"/>
          </p:cNvSpPr>
          <p:nvPr/>
        </p:nvSpPr>
        <p:spPr bwMode="auto">
          <a:xfrm>
            <a:off x="5689600" y="58435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48" name="Line 52"/>
          <p:cNvSpPr>
            <a:spLocks noChangeShapeType="1"/>
          </p:cNvSpPr>
          <p:nvPr/>
        </p:nvSpPr>
        <p:spPr bwMode="auto">
          <a:xfrm flipV="1">
            <a:off x="6553200" y="5410200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49" name="Line 53"/>
          <p:cNvSpPr>
            <a:spLocks noChangeShapeType="1"/>
          </p:cNvSpPr>
          <p:nvPr/>
        </p:nvSpPr>
        <p:spPr bwMode="auto">
          <a:xfrm>
            <a:off x="6553200" y="5410200"/>
            <a:ext cx="865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50" name="Line 54"/>
          <p:cNvSpPr>
            <a:spLocks noChangeShapeType="1"/>
          </p:cNvSpPr>
          <p:nvPr/>
        </p:nvSpPr>
        <p:spPr bwMode="auto">
          <a:xfrm>
            <a:off x="7418388" y="5410200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51" name="Line 55"/>
          <p:cNvSpPr>
            <a:spLocks noChangeShapeType="1"/>
          </p:cNvSpPr>
          <p:nvPr/>
        </p:nvSpPr>
        <p:spPr bwMode="auto">
          <a:xfrm>
            <a:off x="7418388" y="5843588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52" name="Line 56"/>
          <p:cNvSpPr>
            <a:spLocks noChangeShapeType="1"/>
          </p:cNvSpPr>
          <p:nvPr/>
        </p:nvSpPr>
        <p:spPr bwMode="auto">
          <a:xfrm>
            <a:off x="3065463" y="4441825"/>
            <a:ext cx="0" cy="2232025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53" name="Line 57"/>
          <p:cNvSpPr>
            <a:spLocks noChangeShapeType="1"/>
          </p:cNvSpPr>
          <p:nvPr/>
        </p:nvSpPr>
        <p:spPr bwMode="auto">
          <a:xfrm>
            <a:off x="3930650" y="4441825"/>
            <a:ext cx="0" cy="2232025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54" name="Line 58"/>
          <p:cNvSpPr>
            <a:spLocks noChangeShapeType="1"/>
          </p:cNvSpPr>
          <p:nvPr/>
        </p:nvSpPr>
        <p:spPr bwMode="auto">
          <a:xfrm>
            <a:off x="4794250" y="4370388"/>
            <a:ext cx="0" cy="2232025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55" name="Line 59"/>
          <p:cNvSpPr>
            <a:spLocks noChangeShapeType="1"/>
          </p:cNvSpPr>
          <p:nvPr/>
        </p:nvSpPr>
        <p:spPr bwMode="auto">
          <a:xfrm>
            <a:off x="5657850" y="4370388"/>
            <a:ext cx="0" cy="2232025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56" name="Line 60"/>
          <p:cNvSpPr>
            <a:spLocks noChangeShapeType="1"/>
          </p:cNvSpPr>
          <p:nvPr/>
        </p:nvSpPr>
        <p:spPr bwMode="auto">
          <a:xfrm>
            <a:off x="6523038" y="4441825"/>
            <a:ext cx="0" cy="2232025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57" name="Text Box 61"/>
          <p:cNvSpPr txBox="1">
            <a:spLocks noChangeArrowheads="1"/>
          </p:cNvSpPr>
          <p:nvPr/>
        </p:nvSpPr>
        <p:spPr bwMode="auto">
          <a:xfrm>
            <a:off x="2160588" y="5554663"/>
            <a:ext cx="895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xxxxxxx</a:t>
            </a:r>
          </a:p>
        </p:txBody>
      </p:sp>
      <p:sp>
        <p:nvSpPr>
          <p:cNvPr id="30758" name="Text Box 62"/>
          <p:cNvSpPr txBox="1">
            <a:spLocks noChangeArrowheads="1"/>
          </p:cNvSpPr>
          <p:nvPr/>
        </p:nvSpPr>
        <p:spPr bwMode="auto">
          <a:xfrm>
            <a:off x="1066800" y="4191000"/>
            <a:ext cx="433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clk</a:t>
            </a:r>
          </a:p>
        </p:txBody>
      </p:sp>
      <p:grpSp>
        <p:nvGrpSpPr>
          <p:cNvPr id="30759" name="Group 63"/>
          <p:cNvGrpSpPr>
            <a:grpSpLocks/>
          </p:cNvGrpSpPr>
          <p:nvPr/>
        </p:nvGrpSpPr>
        <p:grpSpPr bwMode="auto">
          <a:xfrm>
            <a:off x="2743200" y="1828800"/>
            <a:ext cx="2616200" cy="1849438"/>
            <a:chOff x="1680" y="1440"/>
            <a:chExt cx="1648" cy="1165"/>
          </a:xfrm>
        </p:grpSpPr>
        <p:sp>
          <p:nvSpPr>
            <p:cNvPr id="30785" name="Rectangle 64"/>
            <p:cNvSpPr>
              <a:spLocks noChangeArrowheads="1"/>
            </p:cNvSpPr>
            <p:nvPr/>
          </p:nvSpPr>
          <p:spPr bwMode="auto">
            <a:xfrm>
              <a:off x="2224" y="1440"/>
              <a:ext cx="680" cy="8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0786" name="Text Box 65"/>
            <p:cNvSpPr txBox="1">
              <a:spLocks noChangeArrowheads="1"/>
            </p:cNvSpPr>
            <p:nvPr/>
          </p:nvSpPr>
          <p:spPr bwMode="auto">
            <a:xfrm>
              <a:off x="2211" y="1560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</a:t>
              </a:r>
            </a:p>
          </p:txBody>
        </p:sp>
        <p:sp>
          <p:nvSpPr>
            <p:cNvPr id="30787" name="AutoShape 66"/>
            <p:cNvSpPr>
              <a:spLocks noChangeArrowheads="1"/>
            </p:cNvSpPr>
            <p:nvPr/>
          </p:nvSpPr>
          <p:spPr bwMode="auto">
            <a:xfrm rot="5400000">
              <a:off x="2246" y="2008"/>
              <a:ext cx="91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0788" name="Text Box 67"/>
            <p:cNvSpPr txBox="1">
              <a:spLocks noChangeArrowheads="1"/>
            </p:cNvSpPr>
            <p:nvPr/>
          </p:nvSpPr>
          <p:spPr bwMode="auto">
            <a:xfrm>
              <a:off x="2678" y="1531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  <p:sp>
          <p:nvSpPr>
            <p:cNvPr id="30789" name="Line 68"/>
            <p:cNvSpPr>
              <a:spLocks noChangeShapeType="1"/>
            </p:cNvSpPr>
            <p:nvPr/>
          </p:nvSpPr>
          <p:spPr bwMode="auto">
            <a:xfrm>
              <a:off x="2904" y="1667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90" name="Line 69"/>
            <p:cNvSpPr>
              <a:spLocks noChangeShapeType="1"/>
            </p:cNvSpPr>
            <p:nvPr/>
          </p:nvSpPr>
          <p:spPr bwMode="auto">
            <a:xfrm flipH="1">
              <a:off x="1906" y="1667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91" name="Line 70"/>
            <p:cNvSpPr>
              <a:spLocks noChangeShapeType="1"/>
            </p:cNvSpPr>
            <p:nvPr/>
          </p:nvSpPr>
          <p:spPr bwMode="auto">
            <a:xfrm flipH="1">
              <a:off x="2088" y="2075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92" name="Line 71"/>
            <p:cNvSpPr>
              <a:spLocks noChangeShapeType="1"/>
            </p:cNvSpPr>
            <p:nvPr/>
          </p:nvSpPr>
          <p:spPr bwMode="auto">
            <a:xfrm>
              <a:off x="2088" y="2075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93" name="Text Box 72"/>
            <p:cNvSpPr txBox="1">
              <a:spLocks noChangeArrowheads="1"/>
            </p:cNvSpPr>
            <p:nvPr/>
          </p:nvSpPr>
          <p:spPr bwMode="auto">
            <a:xfrm>
              <a:off x="1680" y="1531"/>
              <a:ext cx="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in</a:t>
              </a:r>
            </a:p>
          </p:txBody>
        </p:sp>
        <p:sp>
          <p:nvSpPr>
            <p:cNvPr id="30794" name="Text Box 73"/>
            <p:cNvSpPr txBox="1">
              <a:spLocks noChangeArrowheads="1"/>
            </p:cNvSpPr>
            <p:nvPr/>
          </p:nvSpPr>
          <p:spPr bwMode="auto">
            <a:xfrm>
              <a:off x="3120" y="153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30795" name="Text Box 74"/>
            <p:cNvSpPr txBox="1">
              <a:spLocks noChangeArrowheads="1"/>
            </p:cNvSpPr>
            <p:nvPr/>
          </p:nvSpPr>
          <p:spPr bwMode="auto">
            <a:xfrm>
              <a:off x="1952" y="2393"/>
              <a:ext cx="2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clk</a:t>
              </a:r>
            </a:p>
          </p:txBody>
        </p:sp>
        <p:sp>
          <p:nvSpPr>
            <p:cNvPr id="30796" name="Text Box 75"/>
            <p:cNvSpPr txBox="1">
              <a:spLocks noChangeArrowheads="1"/>
            </p:cNvSpPr>
            <p:nvPr/>
          </p:nvSpPr>
          <p:spPr bwMode="auto">
            <a:xfrm>
              <a:off x="2688" y="2016"/>
              <a:ext cx="2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Q’</a:t>
              </a:r>
            </a:p>
          </p:txBody>
        </p:sp>
        <p:sp>
          <p:nvSpPr>
            <p:cNvPr id="30797" name="Line 76"/>
            <p:cNvSpPr>
              <a:spLocks noChangeShapeType="1"/>
            </p:cNvSpPr>
            <p:nvPr/>
          </p:nvSpPr>
          <p:spPr bwMode="auto">
            <a:xfrm>
              <a:off x="2905" y="2123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98" name="Text Box 77"/>
            <p:cNvSpPr txBox="1">
              <a:spLocks noChangeArrowheads="1"/>
            </p:cNvSpPr>
            <p:nvPr/>
          </p:nvSpPr>
          <p:spPr bwMode="auto">
            <a:xfrm>
              <a:off x="3120" y="201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Y</a:t>
              </a:r>
            </a:p>
          </p:txBody>
        </p:sp>
      </p:grpSp>
      <p:sp>
        <p:nvSpPr>
          <p:cNvPr id="30760" name="Text Box 78"/>
          <p:cNvSpPr txBox="1">
            <a:spLocks noChangeArrowheads="1"/>
          </p:cNvSpPr>
          <p:nvPr/>
        </p:nvSpPr>
        <p:spPr bwMode="auto">
          <a:xfrm>
            <a:off x="1143000" y="6172200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Y</a:t>
            </a:r>
          </a:p>
        </p:txBody>
      </p:sp>
      <p:sp>
        <p:nvSpPr>
          <p:cNvPr id="30761" name="Line 79"/>
          <p:cNvSpPr>
            <a:spLocks noChangeShapeType="1"/>
          </p:cNvSpPr>
          <p:nvPr/>
        </p:nvSpPr>
        <p:spPr bwMode="auto">
          <a:xfrm>
            <a:off x="3124200" y="609600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62" name="Line 80"/>
          <p:cNvSpPr>
            <a:spLocks noChangeShapeType="1"/>
          </p:cNvSpPr>
          <p:nvPr/>
        </p:nvSpPr>
        <p:spPr bwMode="auto">
          <a:xfrm flipV="1">
            <a:off x="3960813" y="6096000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63" name="Line 81"/>
          <p:cNvSpPr>
            <a:spLocks noChangeShapeType="1"/>
          </p:cNvSpPr>
          <p:nvPr/>
        </p:nvSpPr>
        <p:spPr bwMode="auto">
          <a:xfrm>
            <a:off x="3962400" y="6553200"/>
            <a:ext cx="17287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64" name="Line 82"/>
          <p:cNvSpPr>
            <a:spLocks noChangeShapeType="1"/>
          </p:cNvSpPr>
          <p:nvPr/>
        </p:nvSpPr>
        <p:spPr bwMode="auto">
          <a:xfrm>
            <a:off x="5689600" y="6096000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65" name="Line 83"/>
          <p:cNvSpPr>
            <a:spLocks noChangeShapeType="1"/>
          </p:cNvSpPr>
          <p:nvPr/>
        </p:nvSpPr>
        <p:spPr bwMode="auto">
          <a:xfrm>
            <a:off x="5715000" y="609600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66" name="Line 84"/>
          <p:cNvSpPr>
            <a:spLocks noChangeShapeType="1"/>
          </p:cNvSpPr>
          <p:nvPr/>
        </p:nvSpPr>
        <p:spPr bwMode="auto">
          <a:xfrm flipV="1">
            <a:off x="6553200" y="6096000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67" name="Line 85"/>
          <p:cNvSpPr>
            <a:spLocks noChangeShapeType="1"/>
          </p:cNvSpPr>
          <p:nvPr/>
        </p:nvSpPr>
        <p:spPr bwMode="auto">
          <a:xfrm>
            <a:off x="6553200" y="6553200"/>
            <a:ext cx="865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68" name="Line 86"/>
          <p:cNvSpPr>
            <a:spLocks noChangeShapeType="1"/>
          </p:cNvSpPr>
          <p:nvPr/>
        </p:nvSpPr>
        <p:spPr bwMode="auto">
          <a:xfrm>
            <a:off x="7418388" y="6096000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69" name="Line 87"/>
          <p:cNvSpPr>
            <a:spLocks noChangeShapeType="1"/>
          </p:cNvSpPr>
          <p:nvPr/>
        </p:nvSpPr>
        <p:spPr bwMode="auto">
          <a:xfrm>
            <a:off x="7467600" y="6096000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70" name="Text Box 88"/>
          <p:cNvSpPr txBox="1">
            <a:spLocks noChangeArrowheads="1"/>
          </p:cNvSpPr>
          <p:nvPr/>
        </p:nvSpPr>
        <p:spPr bwMode="auto">
          <a:xfrm>
            <a:off x="2160588" y="6240463"/>
            <a:ext cx="895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xxxxxxx</a:t>
            </a:r>
          </a:p>
        </p:txBody>
      </p:sp>
      <p:sp>
        <p:nvSpPr>
          <p:cNvPr id="30771" name="Text Box 89"/>
          <p:cNvSpPr txBox="1">
            <a:spLocks noChangeArrowheads="1"/>
          </p:cNvSpPr>
          <p:nvPr/>
        </p:nvSpPr>
        <p:spPr bwMode="auto">
          <a:xfrm>
            <a:off x="3352800" y="54102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30772" name="Text Box 90"/>
          <p:cNvSpPr txBox="1">
            <a:spLocks noChangeArrowheads="1"/>
          </p:cNvSpPr>
          <p:nvPr/>
        </p:nvSpPr>
        <p:spPr bwMode="auto">
          <a:xfrm>
            <a:off x="3352800" y="61722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30773" name="Text Box 91"/>
          <p:cNvSpPr txBox="1">
            <a:spLocks noChangeArrowheads="1"/>
          </p:cNvSpPr>
          <p:nvPr/>
        </p:nvSpPr>
        <p:spPr bwMode="auto">
          <a:xfrm>
            <a:off x="4191000" y="54864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30774" name="Text Box 92"/>
          <p:cNvSpPr txBox="1">
            <a:spLocks noChangeArrowheads="1"/>
          </p:cNvSpPr>
          <p:nvPr/>
        </p:nvSpPr>
        <p:spPr bwMode="auto">
          <a:xfrm>
            <a:off x="5105400" y="54864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30775" name="Text Box 93"/>
          <p:cNvSpPr txBox="1">
            <a:spLocks noChangeArrowheads="1"/>
          </p:cNvSpPr>
          <p:nvPr/>
        </p:nvSpPr>
        <p:spPr bwMode="auto">
          <a:xfrm>
            <a:off x="5943600" y="61722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30776" name="Text Box 94"/>
          <p:cNvSpPr txBox="1">
            <a:spLocks noChangeArrowheads="1"/>
          </p:cNvSpPr>
          <p:nvPr/>
        </p:nvSpPr>
        <p:spPr bwMode="auto">
          <a:xfrm>
            <a:off x="6858000" y="54102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30777" name="Text Box 95"/>
          <p:cNvSpPr txBox="1">
            <a:spLocks noChangeArrowheads="1"/>
          </p:cNvSpPr>
          <p:nvPr/>
        </p:nvSpPr>
        <p:spPr bwMode="auto">
          <a:xfrm>
            <a:off x="7772400" y="61722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30778" name="Text Box 96"/>
          <p:cNvSpPr txBox="1">
            <a:spLocks noChangeArrowheads="1"/>
          </p:cNvSpPr>
          <p:nvPr/>
        </p:nvSpPr>
        <p:spPr bwMode="auto">
          <a:xfrm>
            <a:off x="4191000" y="61722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30779" name="Text Box 97"/>
          <p:cNvSpPr txBox="1">
            <a:spLocks noChangeArrowheads="1"/>
          </p:cNvSpPr>
          <p:nvPr/>
        </p:nvSpPr>
        <p:spPr bwMode="auto">
          <a:xfrm>
            <a:off x="5105400" y="61722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30780" name="Text Box 98"/>
          <p:cNvSpPr txBox="1">
            <a:spLocks noChangeArrowheads="1"/>
          </p:cNvSpPr>
          <p:nvPr/>
        </p:nvSpPr>
        <p:spPr bwMode="auto">
          <a:xfrm>
            <a:off x="6858000" y="61722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30781" name="Text Box 99"/>
          <p:cNvSpPr txBox="1">
            <a:spLocks noChangeArrowheads="1"/>
          </p:cNvSpPr>
          <p:nvPr/>
        </p:nvSpPr>
        <p:spPr bwMode="auto">
          <a:xfrm>
            <a:off x="7772400" y="54102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30782" name="Text Box 100"/>
          <p:cNvSpPr txBox="1">
            <a:spLocks noChangeArrowheads="1"/>
          </p:cNvSpPr>
          <p:nvPr/>
        </p:nvSpPr>
        <p:spPr bwMode="auto">
          <a:xfrm>
            <a:off x="5943600" y="54102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30783" name="AutoShape 101"/>
          <p:cNvSpPr>
            <a:spLocks noChangeArrowheads="1"/>
          </p:cNvSpPr>
          <p:nvPr/>
        </p:nvSpPr>
        <p:spPr bwMode="auto">
          <a:xfrm>
            <a:off x="4876800" y="5181600"/>
            <a:ext cx="685800" cy="1447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0784" name="AutoShape 102"/>
          <p:cNvSpPr>
            <a:spLocks noChangeArrowheads="1"/>
          </p:cNvSpPr>
          <p:nvPr/>
        </p:nvSpPr>
        <p:spPr bwMode="auto">
          <a:xfrm>
            <a:off x="6172200" y="3733800"/>
            <a:ext cx="2590800" cy="1143000"/>
          </a:xfrm>
          <a:prstGeom prst="wedgeRoundRectCallout">
            <a:avLst>
              <a:gd name="adj1" fmla="val -79046"/>
              <a:gd name="adj2" fmla="val 67639"/>
              <a:gd name="adj3" fmla="val 16667"/>
            </a:avLst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at any time, Y is always the inverse of 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Summary</a:t>
            </a:r>
          </a:p>
        </p:txBody>
      </p:sp>
      <p:sp>
        <p:nvSpPr>
          <p:cNvPr id="3174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is a sequential circuit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 smtClean="0">
                <a:solidFill>
                  <a:schemeClr val="folHlink"/>
                </a:solidFill>
              </a:rPr>
              <a:t>Sequential Circuit</a:t>
            </a:r>
            <a:r>
              <a:rPr lang="en-US" altLang="zh-TW" sz="2400" dirty="0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/>
              <a:t>a digital circuit with </a:t>
            </a:r>
            <a:r>
              <a:rPr lang="en-US" altLang="zh-TW" sz="2000" dirty="0" smtClean="0">
                <a:solidFill>
                  <a:schemeClr val="hlink"/>
                </a:solidFill>
              </a:rPr>
              <a:t>storage element</a:t>
            </a:r>
            <a:r>
              <a:rPr lang="en-US" altLang="zh-TW" sz="2000" dirty="0" smtClean="0"/>
              <a:t> to </a:t>
            </a:r>
            <a:r>
              <a:rPr lang="en-US" altLang="zh-TW" sz="2000" dirty="0" smtClean="0">
                <a:solidFill>
                  <a:schemeClr val="hlink"/>
                </a:solidFill>
              </a:rPr>
              <a:t>memorize</a:t>
            </a:r>
            <a:r>
              <a:rPr lang="en-US" altLang="zh-TW" sz="2000" dirty="0" smtClean="0"/>
              <a:t> current </a:t>
            </a:r>
            <a:r>
              <a:rPr lang="en-US" altLang="zh-TW" sz="2000" dirty="0" smtClean="0">
                <a:solidFill>
                  <a:schemeClr val="hlink"/>
                </a:solidFill>
              </a:rPr>
              <a:t>state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/>
              <a:t>Figure 4-1: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z="2000" dirty="0" smtClean="0"/>
          </a:p>
          <a:p>
            <a:pPr lvl="1" eaLnBrk="1" hangingPunct="1">
              <a:lnSpc>
                <a:spcPct val="90000"/>
              </a:lnSpc>
            </a:pPr>
            <a:endParaRPr lang="en-US" altLang="zh-TW" sz="2000" dirty="0" smtClean="0"/>
          </a:p>
          <a:p>
            <a:pPr lvl="1" eaLnBrk="1" hangingPunct="1">
              <a:lnSpc>
                <a:spcPct val="90000"/>
              </a:lnSpc>
            </a:pPr>
            <a:endParaRPr lang="en-US" altLang="zh-TW" sz="2000" dirty="0" smtClean="0"/>
          </a:p>
          <a:p>
            <a:pPr lvl="1" eaLnBrk="1" hangingPunct="1">
              <a:lnSpc>
                <a:spcPct val="90000"/>
              </a:lnSpc>
            </a:pPr>
            <a:endParaRPr lang="en-US" altLang="zh-TW" sz="2000" dirty="0" smtClean="0"/>
          </a:p>
          <a:p>
            <a:pPr lvl="1" eaLnBrk="1" hangingPunct="1">
              <a:lnSpc>
                <a:spcPct val="90000"/>
              </a:lnSpc>
            </a:pPr>
            <a:endParaRPr lang="en-US" altLang="zh-TW" sz="2000" dirty="0" smtClean="0"/>
          </a:p>
          <a:p>
            <a:pPr eaLnBrk="1" hangingPunct="1">
              <a:lnSpc>
                <a:spcPct val="90000"/>
              </a:lnSpc>
            </a:pPr>
            <a:endParaRPr lang="en-US" altLang="zh-TW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/>
              <a:t>the counter part -- </a:t>
            </a:r>
            <a:r>
              <a:rPr lang="en-US" altLang="zh-TW" sz="2400" dirty="0" smtClean="0">
                <a:solidFill>
                  <a:schemeClr val="folHlink"/>
                </a:solidFill>
              </a:rPr>
              <a:t>Combinational Circuit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/>
              <a:t>a digital circuit without storage element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124200"/>
            <a:ext cx="609600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Answer these questions briefly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Q1: What is a sequential circuit?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Q2: What’s the clock signal for?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Q3: When a D flip flop will memorize it’s input?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Q4: How long a D flip flop will keep it’s memory?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Skipped Part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latches</a:t>
            </a:r>
          </a:p>
          <a:p>
            <a:pPr eaLnBrk="1" hangingPunct="1"/>
            <a:r>
              <a:rPr lang="en-US" altLang="zh-TW" smtClean="0"/>
              <a:t>J-K flip flop</a:t>
            </a:r>
          </a:p>
          <a:p>
            <a:pPr eaLnBrk="1" hangingPunct="1"/>
            <a:r>
              <a:rPr lang="en-US" altLang="zh-TW" smtClean="0"/>
              <a:t>T flip-flop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>
                <a:solidFill>
                  <a:schemeClr val="hlink"/>
                </a:solidFill>
              </a:rPr>
              <a:t>Remark: only D flip-flop is available in modern IC design!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Next Lecture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sequential circuit analysis</a:t>
            </a:r>
          </a:p>
          <a:p>
            <a:pPr lvl="1" eaLnBrk="1" hangingPunct="1"/>
            <a:r>
              <a:rPr lang="en-US" altLang="zh-TW" dirty="0" smtClean="0"/>
              <a:t>to draw the timing waveform from a circuit diagram</a:t>
            </a:r>
          </a:p>
          <a:p>
            <a:pPr lvl="1" eaLnBrk="1" hangingPunct="1"/>
            <a:endParaRPr lang="en-US" altLang="zh-TW" dirty="0" smtClean="0"/>
          </a:p>
          <a:p>
            <a:pPr eaLnBrk="1" hangingPunct="1"/>
            <a:r>
              <a:rPr lang="en-US" altLang="zh-TW" dirty="0" smtClean="0">
                <a:solidFill>
                  <a:schemeClr val="hlink"/>
                </a:solidFill>
              </a:rPr>
              <a:t>Please study Section 4.4 before the class!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1: combinational circuit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724400"/>
            <a:ext cx="7772400" cy="114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dirty="0" smtClean="0"/>
              <a:t>turn-on the RED LED when both of the two buttons pressed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dirty="0" smtClean="0"/>
              <a:t>turn-on the Green LED when </a:t>
            </a:r>
            <a:r>
              <a:rPr lang="en-US" altLang="zh-TW" sz="2000" dirty="0" smtClean="0"/>
              <a:t>at least one </a:t>
            </a:r>
            <a:r>
              <a:rPr lang="en-US" altLang="zh-TW" sz="2000" dirty="0" smtClean="0"/>
              <a:t>the two buttons pressed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dirty="0" smtClean="0">
                <a:solidFill>
                  <a:srgbClr val="FF0000"/>
                </a:solidFill>
              </a:rPr>
              <a:t>turn-off the two LEDs when no buttons pressed</a:t>
            </a:r>
          </a:p>
        </p:txBody>
      </p:sp>
      <p:grpSp>
        <p:nvGrpSpPr>
          <p:cNvPr id="6148" name="Group 4"/>
          <p:cNvGrpSpPr>
            <a:grpSpLocks/>
          </p:cNvGrpSpPr>
          <p:nvPr/>
        </p:nvGrpSpPr>
        <p:grpSpPr bwMode="auto">
          <a:xfrm>
            <a:off x="2057400" y="2895600"/>
            <a:ext cx="4429125" cy="1265238"/>
            <a:chOff x="1242" y="1863"/>
            <a:chExt cx="2790" cy="797"/>
          </a:xfrm>
        </p:grpSpPr>
        <p:sp>
          <p:nvSpPr>
            <p:cNvPr id="6149" name="Rectangle 5"/>
            <p:cNvSpPr>
              <a:spLocks noChangeArrowheads="1"/>
            </p:cNvSpPr>
            <p:nvPr/>
          </p:nvSpPr>
          <p:spPr bwMode="auto">
            <a:xfrm>
              <a:off x="2256" y="1920"/>
              <a:ext cx="1248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combinational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circuit</a:t>
              </a:r>
            </a:p>
          </p:txBody>
        </p:sp>
        <p:grpSp>
          <p:nvGrpSpPr>
            <p:cNvPr id="6150" name="Group 6"/>
            <p:cNvGrpSpPr>
              <a:grpSpLocks/>
            </p:cNvGrpSpPr>
            <p:nvPr/>
          </p:nvGrpSpPr>
          <p:grpSpPr bwMode="auto">
            <a:xfrm>
              <a:off x="1242" y="2016"/>
              <a:ext cx="679" cy="118"/>
              <a:chOff x="1242" y="2016"/>
              <a:chExt cx="679" cy="118"/>
            </a:xfrm>
          </p:grpSpPr>
          <p:sp>
            <p:nvSpPr>
              <p:cNvPr id="6167" name="Line 7"/>
              <p:cNvSpPr>
                <a:spLocks noChangeShapeType="1"/>
              </p:cNvSpPr>
              <p:nvPr/>
            </p:nvSpPr>
            <p:spPr bwMode="auto">
              <a:xfrm flipV="1">
                <a:off x="1488" y="2016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68" name="Line 8"/>
              <p:cNvSpPr>
                <a:spLocks noChangeShapeType="1"/>
              </p:cNvSpPr>
              <p:nvPr/>
            </p:nvSpPr>
            <p:spPr bwMode="auto">
              <a:xfrm>
                <a:off x="1296" y="211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69" name="Line 9"/>
              <p:cNvSpPr>
                <a:spLocks noChangeShapeType="1"/>
              </p:cNvSpPr>
              <p:nvPr/>
            </p:nvSpPr>
            <p:spPr bwMode="auto">
              <a:xfrm>
                <a:off x="1680" y="211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70" name="Oval 10"/>
              <p:cNvSpPr>
                <a:spLocks noChangeArrowheads="1"/>
              </p:cNvSpPr>
              <p:nvPr/>
            </p:nvSpPr>
            <p:spPr bwMode="auto">
              <a:xfrm>
                <a:off x="1242" y="2085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6171" name="Oval 11"/>
              <p:cNvSpPr>
                <a:spLocks noChangeArrowheads="1"/>
              </p:cNvSpPr>
              <p:nvPr/>
            </p:nvSpPr>
            <p:spPr bwMode="auto">
              <a:xfrm>
                <a:off x="1873" y="208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6151" name="Line 12"/>
            <p:cNvSpPr>
              <a:spLocks noChangeShapeType="1"/>
            </p:cNvSpPr>
            <p:nvPr/>
          </p:nvSpPr>
          <p:spPr bwMode="auto">
            <a:xfrm>
              <a:off x="1920" y="21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6152" name="Group 13"/>
            <p:cNvGrpSpPr>
              <a:grpSpLocks/>
            </p:cNvGrpSpPr>
            <p:nvPr/>
          </p:nvGrpSpPr>
          <p:grpSpPr bwMode="auto">
            <a:xfrm>
              <a:off x="1248" y="2304"/>
              <a:ext cx="679" cy="118"/>
              <a:chOff x="1242" y="2016"/>
              <a:chExt cx="679" cy="118"/>
            </a:xfrm>
          </p:grpSpPr>
          <p:sp>
            <p:nvSpPr>
              <p:cNvPr id="6162" name="Line 14"/>
              <p:cNvSpPr>
                <a:spLocks noChangeShapeType="1"/>
              </p:cNvSpPr>
              <p:nvPr/>
            </p:nvSpPr>
            <p:spPr bwMode="auto">
              <a:xfrm flipV="1">
                <a:off x="1488" y="2016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63" name="Line 15"/>
              <p:cNvSpPr>
                <a:spLocks noChangeShapeType="1"/>
              </p:cNvSpPr>
              <p:nvPr/>
            </p:nvSpPr>
            <p:spPr bwMode="auto">
              <a:xfrm>
                <a:off x="1296" y="211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64" name="Line 16"/>
              <p:cNvSpPr>
                <a:spLocks noChangeShapeType="1"/>
              </p:cNvSpPr>
              <p:nvPr/>
            </p:nvSpPr>
            <p:spPr bwMode="auto">
              <a:xfrm>
                <a:off x="1680" y="211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65" name="Oval 17"/>
              <p:cNvSpPr>
                <a:spLocks noChangeArrowheads="1"/>
              </p:cNvSpPr>
              <p:nvPr/>
            </p:nvSpPr>
            <p:spPr bwMode="auto">
              <a:xfrm>
                <a:off x="1242" y="2085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6166" name="Oval 18"/>
              <p:cNvSpPr>
                <a:spLocks noChangeArrowheads="1"/>
              </p:cNvSpPr>
              <p:nvPr/>
            </p:nvSpPr>
            <p:spPr bwMode="auto">
              <a:xfrm>
                <a:off x="1873" y="208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6153" name="Line 19"/>
            <p:cNvSpPr>
              <a:spLocks noChangeShapeType="1"/>
            </p:cNvSpPr>
            <p:nvPr/>
          </p:nvSpPr>
          <p:spPr bwMode="auto">
            <a:xfrm>
              <a:off x="1920" y="240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54" name="Text Box 20"/>
            <p:cNvSpPr txBox="1">
              <a:spLocks noChangeArrowheads="1"/>
            </p:cNvSpPr>
            <p:nvPr/>
          </p:nvSpPr>
          <p:spPr bwMode="auto">
            <a:xfrm>
              <a:off x="2016" y="187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6155" name="Text Box 21"/>
            <p:cNvSpPr txBox="1">
              <a:spLocks noChangeArrowheads="1"/>
            </p:cNvSpPr>
            <p:nvPr/>
          </p:nvSpPr>
          <p:spPr bwMode="auto">
            <a:xfrm>
              <a:off x="2016" y="2400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6156" name="Line 22"/>
            <p:cNvSpPr>
              <a:spLocks noChangeShapeType="1"/>
            </p:cNvSpPr>
            <p:nvPr/>
          </p:nvSpPr>
          <p:spPr bwMode="auto">
            <a:xfrm>
              <a:off x="3504" y="211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57" name="Line 23"/>
            <p:cNvSpPr>
              <a:spLocks noChangeShapeType="1"/>
            </p:cNvSpPr>
            <p:nvPr/>
          </p:nvSpPr>
          <p:spPr bwMode="auto">
            <a:xfrm>
              <a:off x="3504" y="244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58" name="Text Box 24"/>
            <p:cNvSpPr txBox="1">
              <a:spLocks noChangeArrowheads="1"/>
            </p:cNvSpPr>
            <p:nvPr/>
          </p:nvSpPr>
          <p:spPr bwMode="auto">
            <a:xfrm>
              <a:off x="3542" y="1863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</a:t>
              </a:r>
            </a:p>
          </p:txBody>
        </p:sp>
        <p:sp>
          <p:nvSpPr>
            <p:cNvPr id="6159" name="Text Box 25"/>
            <p:cNvSpPr txBox="1">
              <a:spLocks noChangeArrowheads="1"/>
            </p:cNvSpPr>
            <p:nvPr/>
          </p:nvSpPr>
          <p:spPr bwMode="auto">
            <a:xfrm>
              <a:off x="3552" y="2448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G</a:t>
              </a:r>
            </a:p>
          </p:txBody>
        </p:sp>
        <p:sp>
          <p:nvSpPr>
            <p:cNvPr id="6160" name="Oval 26"/>
            <p:cNvSpPr>
              <a:spLocks noChangeArrowheads="1"/>
            </p:cNvSpPr>
            <p:nvPr/>
          </p:nvSpPr>
          <p:spPr bwMode="auto">
            <a:xfrm>
              <a:off x="3888" y="2016"/>
              <a:ext cx="144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6161" name="Oval 27"/>
            <p:cNvSpPr>
              <a:spLocks noChangeArrowheads="1"/>
            </p:cNvSpPr>
            <p:nvPr/>
          </p:nvSpPr>
          <p:spPr bwMode="auto">
            <a:xfrm>
              <a:off x="3888" y="2352"/>
              <a:ext cx="144" cy="144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1: combinational circuit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724400"/>
            <a:ext cx="7772400" cy="1828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 smtClean="0"/>
              <a:t>turn-on the RED light when </a:t>
            </a:r>
            <a:r>
              <a:rPr lang="en-US" altLang="zh-TW" sz="2400" dirty="0" smtClean="0"/>
              <a:t>both the </a:t>
            </a:r>
            <a:r>
              <a:rPr lang="en-US" altLang="zh-TW" sz="2400" dirty="0" smtClean="0"/>
              <a:t>two buttons pressed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/>
              <a:t>turn-on the Green light when </a:t>
            </a:r>
            <a:r>
              <a:rPr lang="en-US" altLang="zh-TW" sz="2400" dirty="0" smtClean="0"/>
              <a:t>one of </a:t>
            </a:r>
            <a:r>
              <a:rPr lang="en-US" altLang="zh-TW" sz="2400" dirty="0" smtClean="0"/>
              <a:t>the two buttons pressed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>
                <a:solidFill>
                  <a:schemeClr val="hlink"/>
                </a:solidFill>
              </a:rPr>
              <a:t>none of the LED ON when you release the buttons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>
                <a:solidFill>
                  <a:schemeClr val="hlink"/>
                </a:solidFill>
              </a:rPr>
              <a:t>there is no memory in this circuit</a:t>
            </a:r>
          </a:p>
        </p:txBody>
      </p:sp>
      <p:pic>
        <p:nvPicPr>
          <p:cNvPr id="7172" name="Picture 4" descr="comb_circu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286000"/>
            <a:ext cx="266700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2: sequential circuit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4419600"/>
            <a:ext cx="7772400" cy="1981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turn ON/OFF the LED by press button 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1st hit: 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2nd hit: OFF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3rd hit: 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4th hit: OFF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...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362325" y="2605088"/>
            <a:ext cx="19812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sequential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circuit</a:t>
            </a:r>
          </a:p>
        </p:txBody>
      </p:sp>
      <p:grpSp>
        <p:nvGrpSpPr>
          <p:cNvPr id="8197" name="Group 5"/>
          <p:cNvGrpSpPr>
            <a:grpSpLocks/>
          </p:cNvGrpSpPr>
          <p:nvPr/>
        </p:nvGrpSpPr>
        <p:grpSpPr bwMode="auto">
          <a:xfrm>
            <a:off x="1743075" y="2971800"/>
            <a:ext cx="1077913" cy="187325"/>
            <a:chOff x="1242" y="2016"/>
            <a:chExt cx="679" cy="118"/>
          </a:xfrm>
        </p:grpSpPr>
        <p:sp>
          <p:nvSpPr>
            <p:cNvPr id="8203" name="Line 6"/>
            <p:cNvSpPr>
              <a:spLocks noChangeShapeType="1"/>
            </p:cNvSpPr>
            <p:nvPr/>
          </p:nvSpPr>
          <p:spPr bwMode="auto">
            <a:xfrm flipV="1">
              <a:off x="1488" y="2016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04" name="Line 7"/>
            <p:cNvSpPr>
              <a:spLocks noChangeShapeType="1"/>
            </p:cNvSpPr>
            <p:nvPr/>
          </p:nvSpPr>
          <p:spPr bwMode="auto">
            <a:xfrm>
              <a:off x="1296" y="211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05" name="Line 8"/>
            <p:cNvSpPr>
              <a:spLocks noChangeShapeType="1"/>
            </p:cNvSpPr>
            <p:nvPr/>
          </p:nvSpPr>
          <p:spPr bwMode="auto">
            <a:xfrm>
              <a:off x="1680" y="211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06" name="Oval 9"/>
            <p:cNvSpPr>
              <a:spLocks noChangeArrowheads="1"/>
            </p:cNvSpPr>
            <p:nvPr/>
          </p:nvSpPr>
          <p:spPr bwMode="auto">
            <a:xfrm>
              <a:off x="1242" y="208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8207" name="Oval 10"/>
            <p:cNvSpPr>
              <a:spLocks noChangeArrowheads="1"/>
            </p:cNvSpPr>
            <p:nvPr/>
          </p:nvSpPr>
          <p:spPr bwMode="auto">
            <a:xfrm>
              <a:off x="1873" y="208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sp>
        <p:nvSpPr>
          <p:cNvPr id="8198" name="Line 11"/>
          <p:cNvSpPr>
            <a:spLocks noChangeShapeType="1"/>
          </p:cNvSpPr>
          <p:nvPr/>
        </p:nvSpPr>
        <p:spPr bwMode="auto">
          <a:xfrm>
            <a:off x="2819400" y="3124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199" name="Text Box 12"/>
          <p:cNvSpPr txBox="1">
            <a:spLocks noChangeArrowheads="1"/>
          </p:cNvSpPr>
          <p:nvPr/>
        </p:nvSpPr>
        <p:spPr bwMode="auto">
          <a:xfrm>
            <a:off x="2971800" y="2743200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</a:t>
            </a:r>
          </a:p>
        </p:txBody>
      </p:sp>
      <p:sp>
        <p:nvSpPr>
          <p:cNvPr id="8200" name="Line 13"/>
          <p:cNvSpPr>
            <a:spLocks noChangeShapeType="1"/>
          </p:cNvSpPr>
          <p:nvPr/>
        </p:nvSpPr>
        <p:spPr bwMode="auto">
          <a:xfrm>
            <a:off x="5334000" y="3200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201" name="Text Box 14"/>
          <p:cNvSpPr txBox="1">
            <a:spLocks noChangeArrowheads="1"/>
          </p:cNvSpPr>
          <p:nvPr/>
        </p:nvSpPr>
        <p:spPr bwMode="auto">
          <a:xfrm>
            <a:off x="5410200" y="2819400"/>
            <a:ext cx="319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R</a:t>
            </a:r>
          </a:p>
        </p:txBody>
      </p:sp>
      <p:sp>
        <p:nvSpPr>
          <p:cNvPr id="8202" name="Oval 15"/>
          <p:cNvSpPr>
            <a:spLocks noChangeArrowheads="1"/>
          </p:cNvSpPr>
          <p:nvPr/>
        </p:nvSpPr>
        <p:spPr bwMode="auto">
          <a:xfrm>
            <a:off x="5943600" y="3048000"/>
            <a:ext cx="228600" cy="228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2: sequential circuit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257800"/>
            <a:ext cx="7772400" cy="1219200"/>
          </a:xfrm>
        </p:spPr>
        <p:txBody>
          <a:bodyPr/>
          <a:lstStyle/>
          <a:p>
            <a:pPr eaLnBrk="1" hangingPunct="1"/>
            <a:r>
              <a:rPr lang="en-US" altLang="zh-TW" smtClean="0"/>
              <a:t>the LED may keep ON after you release the button</a:t>
            </a:r>
          </a:p>
        </p:txBody>
      </p:sp>
      <p:pic>
        <p:nvPicPr>
          <p:cNvPr id="9220" name="Picture 4" descr="seq_circuit_ex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362200"/>
            <a:ext cx="4191000" cy="234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2: sequential circuit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257800"/>
            <a:ext cx="7772400" cy="1219200"/>
          </a:xfrm>
        </p:spPr>
        <p:txBody>
          <a:bodyPr/>
          <a:lstStyle/>
          <a:p>
            <a:pPr eaLnBrk="1" hangingPunct="1"/>
            <a:r>
              <a:rPr lang="en-US" altLang="zh-TW" smtClean="0"/>
              <a:t>the LED may keep ON after you release the button</a:t>
            </a:r>
          </a:p>
        </p:txBody>
      </p:sp>
      <p:pic>
        <p:nvPicPr>
          <p:cNvPr id="10244" name="Picture 4" descr="seq_circuit_ex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362200"/>
            <a:ext cx="4191000" cy="234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AutoShape 5"/>
          <p:cNvSpPr>
            <a:spLocks noChangeArrowheads="1"/>
          </p:cNvSpPr>
          <p:nvPr/>
        </p:nvSpPr>
        <p:spPr bwMode="auto">
          <a:xfrm>
            <a:off x="3429000" y="2667000"/>
            <a:ext cx="838200" cy="1600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0246" name="AutoShape 6"/>
          <p:cNvSpPr>
            <a:spLocks noChangeArrowheads="1"/>
          </p:cNvSpPr>
          <p:nvPr/>
        </p:nvSpPr>
        <p:spPr bwMode="auto">
          <a:xfrm>
            <a:off x="5029200" y="2743200"/>
            <a:ext cx="3810000" cy="1066800"/>
          </a:xfrm>
          <a:prstGeom prst="wedgeRoundRectCallout">
            <a:avLst>
              <a:gd name="adj1" fmla="val -67125"/>
              <a:gd name="adj2" fmla="val 30208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storage element (D flip-flop) to memorize the </a:t>
            </a:r>
            <a:r>
              <a:rPr lang="en-US" altLang="zh-TW" sz="2000">
                <a:solidFill>
                  <a:schemeClr val="hlink"/>
                </a:solidFill>
              </a:rPr>
              <a:t>state</a:t>
            </a:r>
            <a:r>
              <a:rPr lang="en-US" altLang="zh-TW" sz="2000"/>
              <a:t>: ON/OFF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2: sequential circuit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5029200"/>
            <a:ext cx="7315200" cy="133191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1800" smtClean="0"/>
              <a:t>hit the button A to control which LED 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600" smtClean="0"/>
              <a:t>1st hit: turn on 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600" smtClean="0"/>
              <a:t>2nd hit: turn off 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600" smtClean="0"/>
              <a:t>3rd hit: turn on R again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600" smtClean="0"/>
              <a:t>...</a:t>
            </a:r>
          </a:p>
        </p:txBody>
      </p:sp>
      <p:pic>
        <p:nvPicPr>
          <p:cNvPr id="1126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362200"/>
            <a:ext cx="51816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AutoShape 6"/>
          <p:cNvSpPr>
            <a:spLocks noChangeArrowheads="1"/>
          </p:cNvSpPr>
          <p:nvPr/>
        </p:nvSpPr>
        <p:spPr bwMode="auto">
          <a:xfrm>
            <a:off x="4343400" y="3810000"/>
            <a:ext cx="4038600" cy="990600"/>
          </a:xfrm>
          <a:prstGeom prst="wedgeRoundRectCallout">
            <a:avLst>
              <a:gd name="adj1" fmla="val 17569"/>
              <a:gd name="adj2" fmla="val -91986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to memorize state ON/OFF with one D flip-flop</a:t>
            </a:r>
          </a:p>
        </p:txBody>
      </p:sp>
      <p:pic>
        <p:nvPicPr>
          <p:cNvPr id="11270" name="Picture 7" descr="seq_circuit_ex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90800"/>
            <a:ext cx="3048000" cy="170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  <a:cs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  <a:cs typeface="新細明體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lec_template</Template>
  <TotalTime>192</TotalTime>
  <Words>862</Words>
  <Application>Microsoft Office PowerPoint</Application>
  <PresentationFormat>如螢幕大小 (4:3)</PresentationFormat>
  <Paragraphs>306</Paragraphs>
  <Slides>32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7" baseType="lpstr">
      <vt:lpstr>新細明體</vt:lpstr>
      <vt:lpstr>標楷體</vt:lpstr>
      <vt:lpstr>Times New Roman</vt:lpstr>
      <vt:lpstr>Wingdings</vt:lpstr>
      <vt:lpstr>Blends</vt:lpstr>
      <vt:lpstr>Basic Concepts of Sequential Circuits</vt:lpstr>
      <vt:lpstr>Definitions of Sequential Circuit</vt:lpstr>
      <vt:lpstr>What is a sequential circuit</vt:lpstr>
      <vt:lpstr>Example 1: combinational circuit</vt:lpstr>
      <vt:lpstr>Example 1: combinational circuit</vt:lpstr>
      <vt:lpstr>Example 2: sequential circuit</vt:lpstr>
      <vt:lpstr>Example 2: sequential circuit</vt:lpstr>
      <vt:lpstr>Example 2: sequential circuit</vt:lpstr>
      <vt:lpstr>Example 2: sequential circuit</vt:lpstr>
      <vt:lpstr>How to distinguish combinational and sequential circuit?</vt:lpstr>
      <vt:lpstr>Storage elements</vt:lpstr>
      <vt:lpstr>Storage elements</vt:lpstr>
      <vt:lpstr>Example 1: combinational circuit</vt:lpstr>
      <vt:lpstr>Example 2: sequential circuit</vt:lpstr>
      <vt:lpstr>Storage Element</vt:lpstr>
      <vt:lpstr>Recall: What is a sequential circuit</vt:lpstr>
      <vt:lpstr>The D Flip-Flop</vt:lpstr>
      <vt:lpstr>Timing Waveform of the D Flip-Flop</vt:lpstr>
      <vt:lpstr>The D Flip-Flop</vt:lpstr>
      <vt:lpstr>Timing Waveform of the D Flip-Flop</vt:lpstr>
      <vt:lpstr>Timing Waveform of the D Flip-Flop</vt:lpstr>
      <vt:lpstr>Timing Waveform of the D Flip-Flop</vt:lpstr>
      <vt:lpstr>Timing Waveform of the D Flip-Flop</vt:lpstr>
      <vt:lpstr>Timing Waveform of the D Flip-Flop</vt:lpstr>
      <vt:lpstr>The D Flip-Flop</vt:lpstr>
      <vt:lpstr>Timing Waveform of the D Flip-Flop</vt:lpstr>
      <vt:lpstr>Timing Waveform of the D Flip-Flop</vt:lpstr>
      <vt:lpstr>Timing Waveform of the D Flip-Flop</vt:lpstr>
      <vt:lpstr>Summary</vt:lpstr>
      <vt:lpstr>Answer these questions briefly</vt:lpstr>
      <vt:lpstr>Skipped Part</vt:lpstr>
      <vt:lpstr>Next Lecture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odie</cp:lastModifiedBy>
  <cp:revision>27</cp:revision>
  <cp:lastPrinted>1601-01-01T00:00:00Z</cp:lastPrinted>
  <dcterms:created xsi:type="dcterms:W3CDTF">2009-09-21T13:36:00Z</dcterms:created>
  <dcterms:modified xsi:type="dcterms:W3CDTF">2017-09-24T16:52:14Z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