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335" r:id="rId6"/>
    <p:sldId id="261" r:id="rId7"/>
    <p:sldId id="328" r:id="rId8"/>
    <p:sldId id="336" r:id="rId9"/>
    <p:sldId id="330" r:id="rId10"/>
    <p:sldId id="260" r:id="rId11"/>
    <p:sldId id="322" r:id="rId12"/>
    <p:sldId id="323" r:id="rId13"/>
    <p:sldId id="324" r:id="rId14"/>
    <p:sldId id="325" r:id="rId15"/>
    <p:sldId id="326" r:id="rId16"/>
    <p:sldId id="327" r:id="rId17"/>
    <p:sldId id="262" r:id="rId18"/>
    <p:sldId id="264" r:id="rId19"/>
    <p:sldId id="263" r:id="rId20"/>
    <p:sldId id="265" r:id="rId21"/>
    <p:sldId id="266" r:id="rId22"/>
    <p:sldId id="267" r:id="rId23"/>
    <p:sldId id="268" r:id="rId24"/>
    <p:sldId id="269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70" r:id="rId37"/>
    <p:sldId id="271" r:id="rId38"/>
    <p:sldId id="272" r:id="rId39"/>
    <p:sldId id="273" r:id="rId40"/>
    <p:sldId id="275" r:id="rId41"/>
    <p:sldId id="276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98" r:id="rId51"/>
    <p:sldId id="299" r:id="rId52"/>
    <p:sldId id="300" r:id="rId53"/>
    <p:sldId id="301" r:id="rId54"/>
    <p:sldId id="313" r:id="rId55"/>
    <p:sldId id="314" r:id="rId56"/>
    <p:sldId id="315" r:id="rId57"/>
    <p:sldId id="316" r:id="rId58"/>
    <p:sldId id="317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8" r:id="rId71"/>
    <p:sldId id="319" r:id="rId72"/>
    <p:sldId id="320" r:id="rId73"/>
    <p:sldId id="321" r:id="rId7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B2B2B2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9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0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8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B2BCEE-97BC-4EE2-8140-EA684F68CA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999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3F139-3BCD-4167-A549-A50FE0BA6E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870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E3444-6E1D-4351-9B44-57A2A2199E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30634-D2B1-4DDB-A839-A770DF4307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1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F02E4-A418-46F2-AFA0-9BC5390C2B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59D4C-AEAB-4D3B-A7D8-84EA2EEABC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7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2F695-E7A5-496A-8CF0-0B05C54CE1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531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0B90C-27D5-4327-96AA-FC7DE122F3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38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6243C-3907-4340-8465-F0F24EA047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69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EA728-7F73-4462-B26F-1D98A1E1C9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97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37F0A-2C88-4EAC-92A2-5D84AF7030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60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F8D40B1-E2BF-4004-B20A-758A4C80F8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6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3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0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6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3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6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13.wmf"/><Relationship Id="rId1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2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2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8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23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2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9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07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5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Sequential Circuit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Draw the timing diagram from the circuit</a:t>
            </a:r>
          </a:p>
          <a:p>
            <a:pPr eaLnBrk="1" hangingPunct="1"/>
            <a:r>
              <a:rPr lang="en-US" altLang="zh-TW" dirty="0" smtClean="0"/>
              <a:t>Section </a:t>
            </a:r>
            <a:r>
              <a:rPr lang="en-US" altLang="zh-TW" dirty="0" smtClean="0"/>
              <a:t>4.4</a:t>
            </a:r>
            <a:endParaRPr lang="en-US" altLang="zh-TW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050925" y="1111250"/>
            <a:ext cx="290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Lecture 01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Preliminary: timing of logic elements (2)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elements for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combinational circuit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signal value changes immediately without waiting for the clock trigger</a:t>
            </a:r>
          </a:p>
        </p:txBody>
      </p:sp>
      <p:pic>
        <p:nvPicPr>
          <p:cNvPr id="39940" name="Picture 4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36"/>
          <p:cNvGrpSpPr>
            <a:grpSpLocks/>
          </p:cNvGrpSpPr>
          <p:nvPr/>
        </p:nvGrpSpPr>
        <p:grpSpPr bwMode="auto">
          <a:xfrm>
            <a:off x="3352800" y="2590800"/>
            <a:ext cx="4919663" cy="3217863"/>
            <a:chOff x="2112" y="1968"/>
            <a:chExt cx="3099" cy="2027"/>
          </a:xfrm>
        </p:grpSpPr>
        <p:sp>
          <p:nvSpPr>
            <p:cNvPr id="39944" name="Text Box 5"/>
            <p:cNvSpPr txBox="1">
              <a:spLocks noChangeArrowheads="1"/>
            </p:cNvSpPr>
            <p:nvPr/>
          </p:nvSpPr>
          <p:spPr bwMode="auto">
            <a:xfrm>
              <a:off x="2160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grpSp>
          <p:nvGrpSpPr>
            <p:cNvPr id="39945" name="Group 24"/>
            <p:cNvGrpSpPr>
              <a:grpSpLocks/>
            </p:cNvGrpSpPr>
            <p:nvPr/>
          </p:nvGrpSpPr>
          <p:grpSpPr bwMode="auto">
            <a:xfrm>
              <a:off x="2496" y="2304"/>
              <a:ext cx="2688" cy="192"/>
              <a:chOff x="720" y="2880"/>
              <a:chExt cx="2688" cy="192"/>
            </a:xfrm>
          </p:grpSpPr>
          <p:sp>
            <p:nvSpPr>
              <p:cNvPr id="39964" name="Line 7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5" name="Line 8"/>
              <p:cNvSpPr>
                <a:spLocks noChangeShapeType="1"/>
              </p:cNvSpPr>
              <p:nvPr/>
            </p:nvSpPr>
            <p:spPr bwMode="auto">
              <a:xfrm flipV="1">
                <a:off x="110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6" name="Line 9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7" name="Line 10"/>
              <p:cNvSpPr>
                <a:spLocks noChangeShapeType="1"/>
              </p:cNvSpPr>
              <p:nvPr/>
            </p:nvSpPr>
            <p:spPr bwMode="auto">
              <a:xfrm>
                <a:off x="182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8" name="Line 11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9" name="Line 12"/>
              <p:cNvSpPr>
                <a:spLocks noChangeShapeType="1"/>
              </p:cNvSpPr>
              <p:nvPr/>
            </p:nvSpPr>
            <p:spPr bwMode="auto">
              <a:xfrm flipV="1">
                <a:off x="2400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0" name="Line 13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1" name="Line 14"/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2" name="Line 15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9946" name="Text Box 16"/>
            <p:cNvSpPr txBox="1">
              <a:spLocks noChangeArrowheads="1"/>
            </p:cNvSpPr>
            <p:nvPr/>
          </p:nvSpPr>
          <p:spPr bwMode="auto">
            <a:xfrm>
              <a:off x="2112" y="2352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>
              <a:off x="249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8" name="Line 19"/>
            <p:cNvSpPr>
              <a:spLocks noChangeShapeType="1"/>
            </p:cNvSpPr>
            <p:nvPr/>
          </p:nvSpPr>
          <p:spPr bwMode="auto">
            <a:xfrm flipV="1">
              <a:off x="26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9" name="Line 20"/>
            <p:cNvSpPr>
              <a:spLocks noChangeShapeType="1"/>
            </p:cNvSpPr>
            <p:nvPr/>
          </p:nvSpPr>
          <p:spPr bwMode="auto">
            <a:xfrm>
              <a:off x="2688" y="273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0" name="Text Box 21"/>
            <p:cNvSpPr txBox="1">
              <a:spLocks noChangeArrowheads="1"/>
            </p:cNvSpPr>
            <p:nvPr/>
          </p:nvSpPr>
          <p:spPr bwMode="auto">
            <a:xfrm>
              <a:off x="2150" y="306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39951" name="Line 22"/>
            <p:cNvSpPr>
              <a:spLocks noChangeShapeType="1"/>
            </p:cNvSpPr>
            <p:nvPr/>
          </p:nvSpPr>
          <p:spPr bwMode="auto">
            <a:xfrm>
              <a:off x="2496" y="321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2" name="Text Box 23"/>
            <p:cNvSpPr txBox="1">
              <a:spLocks noChangeArrowheads="1"/>
            </p:cNvSpPr>
            <p:nvPr/>
          </p:nvSpPr>
          <p:spPr bwMode="auto">
            <a:xfrm>
              <a:off x="2160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39953" name="Text Box 25"/>
            <p:cNvSpPr txBox="1">
              <a:spLocks noChangeArrowheads="1"/>
            </p:cNvSpPr>
            <p:nvPr/>
          </p:nvSpPr>
          <p:spPr bwMode="auto">
            <a:xfrm>
              <a:off x="4656" y="3024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(logic 0)</a:t>
              </a:r>
            </a:p>
          </p:txBody>
        </p:sp>
        <p:sp>
          <p:nvSpPr>
            <p:cNvPr id="39954" name="Line 26"/>
            <p:cNvSpPr>
              <a:spLocks noChangeShapeType="1"/>
            </p:cNvSpPr>
            <p:nvPr/>
          </p:nvSpPr>
          <p:spPr bwMode="auto">
            <a:xfrm>
              <a:off x="2496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5" name="Line 27"/>
            <p:cNvSpPr>
              <a:spLocks noChangeShapeType="1"/>
            </p:cNvSpPr>
            <p:nvPr/>
          </p:nvSpPr>
          <p:spPr bwMode="auto">
            <a:xfrm flipV="1">
              <a:off x="307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Line 28"/>
            <p:cNvSpPr>
              <a:spLocks noChangeShapeType="1"/>
            </p:cNvSpPr>
            <p:nvPr/>
          </p:nvSpPr>
          <p:spPr bwMode="auto">
            <a:xfrm>
              <a:off x="3072" y="336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7" name="Text Box 29"/>
            <p:cNvSpPr txBox="1">
              <a:spLocks noChangeArrowheads="1"/>
            </p:cNvSpPr>
            <p:nvPr/>
          </p:nvSpPr>
          <p:spPr bwMode="auto">
            <a:xfrm>
              <a:off x="2150" y="378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39958" name="Line 30"/>
            <p:cNvSpPr>
              <a:spLocks noChangeShapeType="1"/>
            </p:cNvSpPr>
            <p:nvPr/>
          </p:nvSpPr>
          <p:spPr bwMode="auto">
            <a:xfrm>
              <a:off x="2496" y="39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Line 31"/>
            <p:cNvSpPr>
              <a:spLocks noChangeShapeType="1"/>
            </p:cNvSpPr>
            <p:nvPr/>
          </p:nvSpPr>
          <p:spPr bwMode="auto">
            <a:xfrm flipV="1">
              <a:off x="331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32"/>
            <p:cNvSpPr>
              <a:spLocks noChangeShapeType="1"/>
            </p:cNvSpPr>
            <p:nvPr/>
          </p:nvSpPr>
          <p:spPr bwMode="auto">
            <a:xfrm>
              <a:off x="3312" y="36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9961" name="Group 35"/>
            <p:cNvGrpSpPr>
              <a:grpSpLocks/>
            </p:cNvGrpSpPr>
            <p:nvPr/>
          </p:nvGrpSpPr>
          <p:grpSpPr bwMode="auto">
            <a:xfrm>
              <a:off x="3312" y="1968"/>
              <a:ext cx="681" cy="212"/>
              <a:chOff x="3312" y="1968"/>
              <a:chExt cx="681" cy="212"/>
            </a:xfrm>
          </p:grpSpPr>
          <p:sp>
            <p:nvSpPr>
              <p:cNvPr id="39962" name="Line 33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3" name="Text Box 34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</p:grpSp>
      <p:sp>
        <p:nvSpPr>
          <p:cNvPr id="39942" name="Line 37"/>
          <p:cNvSpPr>
            <a:spLocks noChangeShapeType="1"/>
          </p:cNvSpPr>
          <p:nvPr/>
        </p:nvSpPr>
        <p:spPr bwMode="auto">
          <a:xfrm>
            <a:off x="4572000" y="34290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3" name="Line 38"/>
          <p:cNvSpPr>
            <a:spLocks noChangeShapeType="1"/>
          </p:cNvSpPr>
          <p:nvPr/>
        </p:nvSpPr>
        <p:spPr bwMode="auto">
          <a:xfrm>
            <a:off x="6629400" y="34290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combinational circuit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signal value changes immediately without waiting for the clock trigger</a:t>
            </a:r>
          </a:p>
        </p:txBody>
      </p:sp>
      <p:pic>
        <p:nvPicPr>
          <p:cNvPr id="40964" name="Picture 4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3352800" y="2590800"/>
            <a:ext cx="4919663" cy="3217863"/>
            <a:chOff x="2112" y="1968"/>
            <a:chExt cx="3099" cy="2027"/>
          </a:xfrm>
        </p:grpSpPr>
        <p:sp>
          <p:nvSpPr>
            <p:cNvPr id="40970" name="Text Box 6"/>
            <p:cNvSpPr txBox="1">
              <a:spLocks noChangeArrowheads="1"/>
            </p:cNvSpPr>
            <p:nvPr/>
          </p:nvSpPr>
          <p:spPr bwMode="auto">
            <a:xfrm>
              <a:off x="2160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grpSp>
          <p:nvGrpSpPr>
            <p:cNvPr id="40971" name="Group 7"/>
            <p:cNvGrpSpPr>
              <a:grpSpLocks/>
            </p:cNvGrpSpPr>
            <p:nvPr/>
          </p:nvGrpSpPr>
          <p:grpSpPr bwMode="auto">
            <a:xfrm>
              <a:off x="2496" y="2304"/>
              <a:ext cx="2688" cy="192"/>
              <a:chOff x="720" y="2880"/>
              <a:chExt cx="2688" cy="192"/>
            </a:xfrm>
          </p:grpSpPr>
          <p:sp>
            <p:nvSpPr>
              <p:cNvPr id="40990" name="Line 8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1" name="Line 9"/>
              <p:cNvSpPr>
                <a:spLocks noChangeShapeType="1"/>
              </p:cNvSpPr>
              <p:nvPr/>
            </p:nvSpPr>
            <p:spPr bwMode="auto">
              <a:xfrm flipV="1">
                <a:off x="110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2" name="Line 1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3" name="Line 11"/>
              <p:cNvSpPr>
                <a:spLocks noChangeShapeType="1"/>
              </p:cNvSpPr>
              <p:nvPr/>
            </p:nvSpPr>
            <p:spPr bwMode="auto">
              <a:xfrm>
                <a:off x="182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4" name="Line 1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5" name="Line 13"/>
              <p:cNvSpPr>
                <a:spLocks noChangeShapeType="1"/>
              </p:cNvSpPr>
              <p:nvPr/>
            </p:nvSpPr>
            <p:spPr bwMode="auto">
              <a:xfrm flipV="1">
                <a:off x="2400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6" name="Line 14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7" name="Line 15"/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8" name="Line 16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972" name="Text Box 17"/>
            <p:cNvSpPr txBox="1">
              <a:spLocks noChangeArrowheads="1"/>
            </p:cNvSpPr>
            <p:nvPr/>
          </p:nvSpPr>
          <p:spPr bwMode="auto">
            <a:xfrm>
              <a:off x="2112" y="2352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0973" name="Line 18"/>
            <p:cNvSpPr>
              <a:spLocks noChangeShapeType="1"/>
            </p:cNvSpPr>
            <p:nvPr/>
          </p:nvSpPr>
          <p:spPr bwMode="auto">
            <a:xfrm>
              <a:off x="249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Line 19"/>
            <p:cNvSpPr>
              <a:spLocks noChangeShapeType="1"/>
            </p:cNvSpPr>
            <p:nvPr/>
          </p:nvSpPr>
          <p:spPr bwMode="auto">
            <a:xfrm flipV="1">
              <a:off x="26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5" name="Line 20"/>
            <p:cNvSpPr>
              <a:spLocks noChangeShapeType="1"/>
            </p:cNvSpPr>
            <p:nvPr/>
          </p:nvSpPr>
          <p:spPr bwMode="auto">
            <a:xfrm>
              <a:off x="2688" y="273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6" name="Text Box 21"/>
            <p:cNvSpPr txBox="1">
              <a:spLocks noChangeArrowheads="1"/>
            </p:cNvSpPr>
            <p:nvPr/>
          </p:nvSpPr>
          <p:spPr bwMode="auto">
            <a:xfrm>
              <a:off x="2150" y="306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0977" name="Line 22"/>
            <p:cNvSpPr>
              <a:spLocks noChangeShapeType="1"/>
            </p:cNvSpPr>
            <p:nvPr/>
          </p:nvSpPr>
          <p:spPr bwMode="auto">
            <a:xfrm>
              <a:off x="2496" y="321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8" name="Text Box 23"/>
            <p:cNvSpPr txBox="1">
              <a:spLocks noChangeArrowheads="1"/>
            </p:cNvSpPr>
            <p:nvPr/>
          </p:nvSpPr>
          <p:spPr bwMode="auto">
            <a:xfrm>
              <a:off x="2160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40979" name="Text Box 24"/>
            <p:cNvSpPr txBox="1">
              <a:spLocks noChangeArrowheads="1"/>
            </p:cNvSpPr>
            <p:nvPr/>
          </p:nvSpPr>
          <p:spPr bwMode="auto">
            <a:xfrm>
              <a:off x="4656" y="3024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(logic 0)</a:t>
              </a:r>
            </a:p>
          </p:txBody>
        </p:sp>
        <p:sp>
          <p:nvSpPr>
            <p:cNvPr id="40980" name="Line 25"/>
            <p:cNvSpPr>
              <a:spLocks noChangeShapeType="1"/>
            </p:cNvSpPr>
            <p:nvPr/>
          </p:nvSpPr>
          <p:spPr bwMode="auto">
            <a:xfrm>
              <a:off x="2496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1" name="Line 26"/>
            <p:cNvSpPr>
              <a:spLocks noChangeShapeType="1"/>
            </p:cNvSpPr>
            <p:nvPr/>
          </p:nvSpPr>
          <p:spPr bwMode="auto">
            <a:xfrm flipV="1">
              <a:off x="307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2" name="Line 27"/>
            <p:cNvSpPr>
              <a:spLocks noChangeShapeType="1"/>
            </p:cNvSpPr>
            <p:nvPr/>
          </p:nvSpPr>
          <p:spPr bwMode="auto">
            <a:xfrm>
              <a:off x="3072" y="336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3" name="Text Box 28"/>
            <p:cNvSpPr txBox="1">
              <a:spLocks noChangeArrowheads="1"/>
            </p:cNvSpPr>
            <p:nvPr/>
          </p:nvSpPr>
          <p:spPr bwMode="auto">
            <a:xfrm>
              <a:off x="2150" y="378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0984" name="Line 29"/>
            <p:cNvSpPr>
              <a:spLocks noChangeShapeType="1"/>
            </p:cNvSpPr>
            <p:nvPr/>
          </p:nvSpPr>
          <p:spPr bwMode="auto">
            <a:xfrm>
              <a:off x="2496" y="39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5" name="Line 30"/>
            <p:cNvSpPr>
              <a:spLocks noChangeShapeType="1"/>
            </p:cNvSpPr>
            <p:nvPr/>
          </p:nvSpPr>
          <p:spPr bwMode="auto">
            <a:xfrm flipV="1">
              <a:off x="331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6" name="Line 31"/>
            <p:cNvSpPr>
              <a:spLocks noChangeShapeType="1"/>
            </p:cNvSpPr>
            <p:nvPr/>
          </p:nvSpPr>
          <p:spPr bwMode="auto">
            <a:xfrm>
              <a:off x="3312" y="36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0987" name="Group 32"/>
            <p:cNvGrpSpPr>
              <a:grpSpLocks/>
            </p:cNvGrpSpPr>
            <p:nvPr/>
          </p:nvGrpSpPr>
          <p:grpSpPr bwMode="auto">
            <a:xfrm>
              <a:off x="3312" y="1968"/>
              <a:ext cx="681" cy="212"/>
              <a:chOff x="3312" y="1968"/>
              <a:chExt cx="681" cy="212"/>
            </a:xfrm>
          </p:grpSpPr>
          <p:sp>
            <p:nvSpPr>
              <p:cNvPr id="40988" name="Line 33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89" name="Text Box 34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</p:grpSp>
      <p:sp>
        <p:nvSpPr>
          <p:cNvPr id="40966" name="Line 35"/>
          <p:cNvSpPr>
            <a:spLocks noChangeShapeType="1"/>
          </p:cNvSpPr>
          <p:nvPr/>
        </p:nvSpPr>
        <p:spPr bwMode="auto">
          <a:xfrm>
            <a:off x="4572000" y="34290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Line 36"/>
          <p:cNvSpPr>
            <a:spLocks noChangeShapeType="1"/>
          </p:cNvSpPr>
          <p:nvPr/>
        </p:nvSpPr>
        <p:spPr bwMode="auto">
          <a:xfrm>
            <a:off x="6629400" y="34290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8" name="Line 37"/>
          <p:cNvSpPr>
            <a:spLocks noChangeShapeType="1"/>
          </p:cNvSpPr>
          <p:nvPr/>
        </p:nvSpPr>
        <p:spPr bwMode="auto">
          <a:xfrm>
            <a:off x="4953000" y="4953000"/>
            <a:ext cx="228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9" name="AutoShape 38"/>
          <p:cNvSpPr>
            <a:spLocks noChangeArrowheads="1"/>
          </p:cNvSpPr>
          <p:nvPr/>
        </p:nvSpPr>
        <p:spPr bwMode="auto">
          <a:xfrm>
            <a:off x="5257800" y="3733800"/>
            <a:ext cx="2590800" cy="990600"/>
          </a:xfrm>
          <a:prstGeom prst="wedgeRoundRectCallout">
            <a:avLst>
              <a:gd name="adj1" fmla="val -50060"/>
              <a:gd name="adj2" fmla="val 796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changes on C causes the signal value changes on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combinational circuit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signal value changes immediately without waiting for the clock trigger</a:t>
            </a:r>
          </a:p>
        </p:txBody>
      </p:sp>
      <p:pic>
        <p:nvPicPr>
          <p:cNvPr id="41988" name="Picture 4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3352800" y="2590800"/>
            <a:ext cx="4919663" cy="3217863"/>
            <a:chOff x="2112" y="1968"/>
            <a:chExt cx="3099" cy="2027"/>
          </a:xfrm>
        </p:grpSpPr>
        <p:sp>
          <p:nvSpPr>
            <p:cNvPr id="41997" name="Text Box 6"/>
            <p:cNvSpPr txBox="1">
              <a:spLocks noChangeArrowheads="1"/>
            </p:cNvSpPr>
            <p:nvPr/>
          </p:nvSpPr>
          <p:spPr bwMode="auto">
            <a:xfrm>
              <a:off x="2160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grpSp>
          <p:nvGrpSpPr>
            <p:cNvPr id="41998" name="Group 7"/>
            <p:cNvGrpSpPr>
              <a:grpSpLocks/>
            </p:cNvGrpSpPr>
            <p:nvPr/>
          </p:nvGrpSpPr>
          <p:grpSpPr bwMode="auto">
            <a:xfrm>
              <a:off x="2496" y="2304"/>
              <a:ext cx="2688" cy="192"/>
              <a:chOff x="720" y="2880"/>
              <a:chExt cx="2688" cy="192"/>
            </a:xfrm>
          </p:grpSpPr>
          <p:sp>
            <p:nvSpPr>
              <p:cNvPr id="42017" name="Line 8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8" name="Line 9"/>
              <p:cNvSpPr>
                <a:spLocks noChangeShapeType="1"/>
              </p:cNvSpPr>
              <p:nvPr/>
            </p:nvSpPr>
            <p:spPr bwMode="auto">
              <a:xfrm flipV="1">
                <a:off x="110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9" name="Line 1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0" name="Line 11"/>
              <p:cNvSpPr>
                <a:spLocks noChangeShapeType="1"/>
              </p:cNvSpPr>
              <p:nvPr/>
            </p:nvSpPr>
            <p:spPr bwMode="auto">
              <a:xfrm>
                <a:off x="182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1" name="Line 1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2" name="Line 13"/>
              <p:cNvSpPr>
                <a:spLocks noChangeShapeType="1"/>
              </p:cNvSpPr>
              <p:nvPr/>
            </p:nvSpPr>
            <p:spPr bwMode="auto">
              <a:xfrm flipV="1">
                <a:off x="2400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3" name="Line 14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4" name="Line 15"/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5" name="Line 16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999" name="Text Box 17"/>
            <p:cNvSpPr txBox="1">
              <a:spLocks noChangeArrowheads="1"/>
            </p:cNvSpPr>
            <p:nvPr/>
          </p:nvSpPr>
          <p:spPr bwMode="auto">
            <a:xfrm>
              <a:off x="2112" y="2352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2000" name="Line 18"/>
            <p:cNvSpPr>
              <a:spLocks noChangeShapeType="1"/>
            </p:cNvSpPr>
            <p:nvPr/>
          </p:nvSpPr>
          <p:spPr bwMode="auto">
            <a:xfrm>
              <a:off x="249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19"/>
            <p:cNvSpPr>
              <a:spLocks noChangeShapeType="1"/>
            </p:cNvSpPr>
            <p:nvPr/>
          </p:nvSpPr>
          <p:spPr bwMode="auto">
            <a:xfrm flipV="1">
              <a:off x="26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2" name="Line 20"/>
            <p:cNvSpPr>
              <a:spLocks noChangeShapeType="1"/>
            </p:cNvSpPr>
            <p:nvPr/>
          </p:nvSpPr>
          <p:spPr bwMode="auto">
            <a:xfrm>
              <a:off x="2688" y="273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3" name="Text Box 21"/>
            <p:cNvSpPr txBox="1">
              <a:spLocks noChangeArrowheads="1"/>
            </p:cNvSpPr>
            <p:nvPr/>
          </p:nvSpPr>
          <p:spPr bwMode="auto">
            <a:xfrm>
              <a:off x="2150" y="306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2004" name="Line 22"/>
            <p:cNvSpPr>
              <a:spLocks noChangeShapeType="1"/>
            </p:cNvSpPr>
            <p:nvPr/>
          </p:nvSpPr>
          <p:spPr bwMode="auto">
            <a:xfrm>
              <a:off x="2496" y="321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Text Box 23"/>
            <p:cNvSpPr txBox="1">
              <a:spLocks noChangeArrowheads="1"/>
            </p:cNvSpPr>
            <p:nvPr/>
          </p:nvSpPr>
          <p:spPr bwMode="auto">
            <a:xfrm>
              <a:off x="2160" y="340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42006" name="Text Box 24"/>
            <p:cNvSpPr txBox="1">
              <a:spLocks noChangeArrowheads="1"/>
            </p:cNvSpPr>
            <p:nvPr/>
          </p:nvSpPr>
          <p:spPr bwMode="auto">
            <a:xfrm>
              <a:off x="4656" y="3024"/>
              <a:ext cx="5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(logic 0)</a:t>
              </a:r>
            </a:p>
          </p:txBody>
        </p:sp>
        <p:sp>
          <p:nvSpPr>
            <p:cNvPr id="42007" name="Line 25"/>
            <p:cNvSpPr>
              <a:spLocks noChangeShapeType="1"/>
            </p:cNvSpPr>
            <p:nvPr/>
          </p:nvSpPr>
          <p:spPr bwMode="auto">
            <a:xfrm>
              <a:off x="2496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8" name="Line 26"/>
            <p:cNvSpPr>
              <a:spLocks noChangeShapeType="1"/>
            </p:cNvSpPr>
            <p:nvPr/>
          </p:nvSpPr>
          <p:spPr bwMode="auto">
            <a:xfrm flipV="1">
              <a:off x="307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9" name="Line 27"/>
            <p:cNvSpPr>
              <a:spLocks noChangeShapeType="1"/>
            </p:cNvSpPr>
            <p:nvPr/>
          </p:nvSpPr>
          <p:spPr bwMode="auto">
            <a:xfrm>
              <a:off x="3072" y="336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0" name="Text Box 28"/>
            <p:cNvSpPr txBox="1">
              <a:spLocks noChangeArrowheads="1"/>
            </p:cNvSpPr>
            <p:nvPr/>
          </p:nvSpPr>
          <p:spPr bwMode="auto">
            <a:xfrm>
              <a:off x="2150" y="378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2011" name="Line 29"/>
            <p:cNvSpPr>
              <a:spLocks noChangeShapeType="1"/>
            </p:cNvSpPr>
            <p:nvPr/>
          </p:nvSpPr>
          <p:spPr bwMode="auto">
            <a:xfrm>
              <a:off x="2496" y="39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2" name="Line 30"/>
            <p:cNvSpPr>
              <a:spLocks noChangeShapeType="1"/>
            </p:cNvSpPr>
            <p:nvPr/>
          </p:nvSpPr>
          <p:spPr bwMode="auto">
            <a:xfrm flipV="1">
              <a:off x="331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3" name="Line 31"/>
            <p:cNvSpPr>
              <a:spLocks noChangeShapeType="1"/>
            </p:cNvSpPr>
            <p:nvPr/>
          </p:nvSpPr>
          <p:spPr bwMode="auto">
            <a:xfrm>
              <a:off x="3312" y="369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2014" name="Group 32"/>
            <p:cNvGrpSpPr>
              <a:grpSpLocks/>
            </p:cNvGrpSpPr>
            <p:nvPr/>
          </p:nvGrpSpPr>
          <p:grpSpPr bwMode="auto">
            <a:xfrm>
              <a:off x="3312" y="1968"/>
              <a:ext cx="681" cy="212"/>
              <a:chOff x="3312" y="1968"/>
              <a:chExt cx="681" cy="212"/>
            </a:xfrm>
          </p:grpSpPr>
          <p:sp>
            <p:nvSpPr>
              <p:cNvPr id="42015" name="Line 33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6" name="Text Box 34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</p:grpSp>
      <p:sp>
        <p:nvSpPr>
          <p:cNvPr id="41990" name="Line 35"/>
          <p:cNvSpPr>
            <a:spLocks noChangeShapeType="1"/>
          </p:cNvSpPr>
          <p:nvPr/>
        </p:nvSpPr>
        <p:spPr bwMode="auto">
          <a:xfrm>
            <a:off x="4572000" y="34290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1" name="Line 36"/>
          <p:cNvSpPr>
            <a:spLocks noChangeShapeType="1"/>
          </p:cNvSpPr>
          <p:nvPr/>
        </p:nvSpPr>
        <p:spPr bwMode="auto">
          <a:xfrm>
            <a:off x="6629400" y="34290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AutoShape 38"/>
          <p:cNvSpPr>
            <a:spLocks noChangeArrowheads="1"/>
          </p:cNvSpPr>
          <p:nvPr/>
        </p:nvSpPr>
        <p:spPr bwMode="auto">
          <a:xfrm>
            <a:off x="5334000" y="4343400"/>
            <a:ext cx="2590800" cy="990600"/>
          </a:xfrm>
          <a:prstGeom prst="wedgeRoundRectCallout">
            <a:avLst>
              <a:gd name="adj1" fmla="val -50060"/>
              <a:gd name="adj2" fmla="val 796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the delay will be ignored through-out this course</a:t>
            </a:r>
          </a:p>
        </p:txBody>
      </p:sp>
      <p:grpSp>
        <p:nvGrpSpPr>
          <p:cNvPr id="41993" name="Group 39"/>
          <p:cNvGrpSpPr>
            <a:grpSpLocks/>
          </p:cNvGrpSpPr>
          <p:nvPr/>
        </p:nvGrpSpPr>
        <p:grpSpPr bwMode="auto">
          <a:xfrm>
            <a:off x="4876800" y="5181600"/>
            <a:ext cx="381000" cy="990600"/>
            <a:chOff x="3072" y="3264"/>
            <a:chExt cx="240" cy="624"/>
          </a:xfrm>
        </p:grpSpPr>
        <p:sp>
          <p:nvSpPr>
            <p:cNvPr id="41994" name="Line 40"/>
            <p:cNvSpPr>
              <a:spLocks noChangeShapeType="1"/>
            </p:cNvSpPr>
            <p:nvPr/>
          </p:nvSpPr>
          <p:spPr bwMode="auto">
            <a:xfrm>
              <a:off x="3072" y="3264"/>
              <a:ext cx="0" cy="6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5" name="Line 41"/>
            <p:cNvSpPr>
              <a:spLocks noChangeShapeType="1"/>
            </p:cNvSpPr>
            <p:nvPr/>
          </p:nvSpPr>
          <p:spPr bwMode="auto">
            <a:xfrm>
              <a:off x="3312" y="3264"/>
              <a:ext cx="0" cy="6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6" name="Line 42"/>
            <p:cNvSpPr>
              <a:spLocks noChangeShapeType="1"/>
            </p:cNvSpPr>
            <p:nvPr/>
          </p:nvSpPr>
          <p:spPr bwMode="auto">
            <a:xfrm>
              <a:off x="3072" y="3696"/>
              <a:ext cx="2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combinational circuit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simply express the timing waveform </a:t>
            </a:r>
            <a:r>
              <a:rPr lang="en-US" altLang="zh-TW" sz="2800" smtClean="0">
                <a:solidFill>
                  <a:schemeClr val="hlink"/>
                </a:solidFill>
              </a:rPr>
              <a:t>cycle by cycle</a:t>
            </a:r>
          </a:p>
        </p:txBody>
      </p:sp>
      <p:pic>
        <p:nvPicPr>
          <p:cNvPr id="43012" name="Picture 4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29987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AutoShape 40"/>
          <p:cNvSpPr>
            <a:spLocks noChangeArrowheads="1"/>
          </p:cNvSpPr>
          <p:nvPr/>
        </p:nvSpPr>
        <p:spPr bwMode="auto">
          <a:xfrm>
            <a:off x="3962400" y="51054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3015" name="Group 69"/>
          <p:cNvGrpSpPr>
            <a:grpSpLocks/>
          </p:cNvGrpSpPr>
          <p:nvPr/>
        </p:nvGrpSpPr>
        <p:grpSpPr bwMode="auto">
          <a:xfrm>
            <a:off x="5181600" y="3124200"/>
            <a:ext cx="2667000" cy="3155950"/>
            <a:chOff x="3072" y="2064"/>
            <a:chExt cx="1680" cy="1988"/>
          </a:xfrm>
        </p:grpSpPr>
        <p:grpSp>
          <p:nvGrpSpPr>
            <p:cNvPr id="43016" name="Group 43"/>
            <p:cNvGrpSpPr>
              <a:grpSpLocks/>
            </p:cNvGrpSpPr>
            <p:nvPr/>
          </p:nvGrpSpPr>
          <p:grpSpPr bwMode="auto">
            <a:xfrm>
              <a:off x="3936" y="2064"/>
              <a:ext cx="633" cy="212"/>
              <a:chOff x="3744" y="2208"/>
              <a:chExt cx="633" cy="212"/>
            </a:xfrm>
          </p:grpSpPr>
          <p:sp>
            <p:nvSpPr>
              <p:cNvPr id="43042" name="Line 41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3" name="Text Box 42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grpSp>
          <p:nvGrpSpPr>
            <p:cNvPr id="43017" name="Group 56"/>
            <p:cNvGrpSpPr>
              <a:grpSpLocks/>
            </p:cNvGrpSpPr>
            <p:nvPr/>
          </p:nvGrpSpPr>
          <p:grpSpPr bwMode="auto">
            <a:xfrm>
              <a:off x="3456" y="2448"/>
              <a:ext cx="1296" cy="192"/>
              <a:chOff x="3456" y="2448"/>
              <a:chExt cx="1296" cy="192"/>
            </a:xfrm>
          </p:grpSpPr>
          <p:sp>
            <p:nvSpPr>
              <p:cNvPr id="43031" name="Line 44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3032" name="Group 49"/>
              <p:cNvGrpSpPr>
                <a:grpSpLocks/>
              </p:cNvGrpSpPr>
              <p:nvPr/>
            </p:nvGrpSpPr>
            <p:grpSpPr bwMode="auto">
              <a:xfrm>
                <a:off x="3696" y="2448"/>
                <a:ext cx="528" cy="192"/>
                <a:chOff x="3408" y="2448"/>
                <a:chExt cx="528" cy="192"/>
              </a:xfrm>
            </p:grpSpPr>
            <p:sp>
              <p:nvSpPr>
                <p:cNvPr id="4303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39" name="Line 46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4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41" name="Line 48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3033" name="Group 50"/>
              <p:cNvGrpSpPr>
                <a:grpSpLocks/>
              </p:cNvGrpSpPr>
              <p:nvPr/>
            </p:nvGrpSpPr>
            <p:grpSpPr bwMode="auto">
              <a:xfrm>
                <a:off x="4224" y="2448"/>
                <a:ext cx="528" cy="192"/>
                <a:chOff x="3408" y="2448"/>
                <a:chExt cx="528" cy="192"/>
              </a:xfrm>
            </p:grpSpPr>
            <p:sp>
              <p:nvSpPr>
                <p:cNvPr id="4303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35" name="Line 52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36" name="Line 53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37" name="Line 54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43018" name="Text Box 55"/>
            <p:cNvSpPr txBox="1">
              <a:spLocks noChangeArrowheads="1"/>
            </p:cNvSpPr>
            <p:nvPr/>
          </p:nvSpPr>
          <p:spPr bwMode="auto">
            <a:xfrm>
              <a:off x="3072" y="24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3019" name="AutoShape 57"/>
            <p:cNvSpPr>
              <a:spLocks noChangeArrowheads="1"/>
            </p:cNvSpPr>
            <p:nvPr/>
          </p:nvSpPr>
          <p:spPr bwMode="auto">
            <a:xfrm>
              <a:off x="3696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0" name="AutoShape 58"/>
            <p:cNvSpPr>
              <a:spLocks noChangeArrowheads="1"/>
            </p:cNvSpPr>
            <p:nvPr/>
          </p:nvSpPr>
          <p:spPr bwMode="auto">
            <a:xfrm>
              <a:off x="3696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3021" name="AutoShape 59"/>
            <p:cNvSpPr>
              <a:spLocks noChangeArrowheads="1"/>
            </p:cNvSpPr>
            <p:nvPr/>
          </p:nvSpPr>
          <p:spPr bwMode="auto">
            <a:xfrm>
              <a:off x="3696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2" name="AutoShape 60"/>
            <p:cNvSpPr>
              <a:spLocks noChangeArrowheads="1"/>
            </p:cNvSpPr>
            <p:nvPr/>
          </p:nvSpPr>
          <p:spPr bwMode="auto">
            <a:xfrm>
              <a:off x="3696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3" name="AutoShape 61"/>
            <p:cNvSpPr>
              <a:spLocks noChangeArrowheads="1"/>
            </p:cNvSpPr>
            <p:nvPr/>
          </p:nvSpPr>
          <p:spPr bwMode="auto">
            <a:xfrm>
              <a:off x="4224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4" name="AutoShape 62"/>
            <p:cNvSpPr>
              <a:spLocks noChangeArrowheads="1"/>
            </p:cNvSpPr>
            <p:nvPr/>
          </p:nvSpPr>
          <p:spPr bwMode="auto">
            <a:xfrm>
              <a:off x="4224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5" name="AutoShape 63"/>
            <p:cNvSpPr>
              <a:spLocks noChangeArrowheads="1"/>
            </p:cNvSpPr>
            <p:nvPr/>
          </p:nvSpPr>
          <p:spPr bwMode="auto">
            <a:xfrm>
              <a:off x="4224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6" name="AutoShape 64"/>
            <p:cNvSpPr>
              <a:spLocks noChangeArrowheads="1"/>
            </p:cNvSpPr>
            <p:nvPr/>
          </p:nvSpPr>
          <p:spPr bwMode="auto">
            <a:xfrm>
              <a:off x="4224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3027" name="Text Box 65"/>
            <p:cNvSpPr txBox="1">
              <a:spLocks noChangeArrowheads="1"/>
            </p:cNvSpPr>
            <p:nvPr/>
          </p:nvSpPr>
          <p:spPr bwMode="auto">
            <a:xfrm>
              <a:off x="3158" y="282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3028" name="Text Box 66"/>
            <p:cNvSpPr txBox="1">
              <a:spLocks noChangeArrowheads="1"/>
            </p:cNvSpPr>
            <p:nvPr/>
          </p:nvSpPr>
          <p:spPr bwMode="auto">
            <a:xfrm>
              <a:off x="3168" y="31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3029" name="Text Box 67"/>
            <p:cNvSpPr txBox="1">
              <a:spLocks noChangeArrowheads="1"/>
            </p:cNvSpPr>
            <p:nvPr/>
          </p:nvSpPr>
          <p:spPr bwMode="auto">
            <a:xfrm>
              <a:off x="3168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43030" name="Text Box 68"/>
            <p:cNvSpPr txBox="1">
              <a:spLocks noChangeArrowheads="1"/>
            </p:cNvSpPr>
            <p:nvPr/>
          </p:nvSpPr>
          <p:spPr bwMode="auto">
            <a:xfrm>
              <a:off x="3168" y="38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combinational circuit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simply express the timing waveform </a:t>
            </a:r>
            <a:r>
              <a:rPr lang="en-US" altLang="zh-TW" sz="2800" smtClean="0">
                <a:solidFill>
                  <a:schemeClr val="hlink"/>
                </a:solidFill>
              </a:rPr>
              <a:t>cycle by cycle</a:t>
            </a:r>
          </a:p>
        </p:txBody>
      </p:sp>
      <p:pic>
        <p:nvPicPr>
          <p:cNvPr id="44036" name="Picture 4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29987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962400" y="51054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5181600" y="3124200"/>
            <a:ext cx="2667000" cy="3155950"/>
            <a:chOff x="3072" y="2064"/>
            <a:chExt cx="1680" cy="1988"/>
          </a:xfrm>
        </p:grpSpPr>
        <p:grpSp>
          <p:nvGrpSpPr>
            <p:cNvPr id="44041" name="Group 8"/>
            <p:cNvGrpSpPr>
              <a:grpSpLocks/>
            </p:cNvGrpSpPr>
            <p:nvPr/>
          </p:nvGrpSpPr>
          <p:grpSpPr bwMode="auto">
            <a:xfrm>
              <a:off x="3936" y="2064"/>
              <a:ext cx="633" cy="212"/>
              <a:chOff x="3744" y="2208"/>
              <a:chExt cx="633" cy="212"/>
            </a:xfrm>
          </p:grpSpPr>
          <p:sp>
            <p:nvSpPr>
              <p:cNvPr id="44067" name="Line 9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Text Box 10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grpSp>
          <p:nvGrpSpPr>
            <p:cNvPr id="44042" name="Group 11"/>
            <p:cNvGrpSpPr>
              <a:grpSpLocks/>
            </p:cNvGrpSpPr>
            <p:nvPr/>
          </p:nvGrpSpPr>
          <p:grpSpPr bwMode="auto">
            <a:xfrm>
              <a:off x="3456" y="2448"/>
              <a:ext cx="1296" cy="192"/>
              <a:chOff x="3456" y="2448"/>
              <a:chExt cx="1296" cy="192"/>
            </a:xfrm>
          </p:grpSpPr>
          <p:sp>
            <p:nvSpPr>
              <p:cNvPr id="44056" name="Line 12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4057" name="Group 13"/>
              <p:cNvGrpSpPr>
                <a:grpSpLocks/>
              </p:cNvGrpSpPr>
              <p:nvPr/>
            </p:nvGrpSpPr>
            <p:grpSpPr bwMode="auto">
              <a:xfrm>
                <a:off x="3696" y="2448"/>
                <a:ext cx="528" cy="192"/>
                <a:chOff x="3408" y="2448"/>
                <a:chExt cx="528" cy="192"/>
              </a:xfrm>
            </p:grpSpPr>
            <p:sp>
              <p:nvSpPr>
                <p:cNvPr id="4406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64" name="Line 15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65" name="Line 16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66" name="Line 17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4058" name="Group 18"/>
              <p:cNvGrpSpPr>
                <a:grpSpLocks/>
              </p:cNvGrpSpPr>
              <p:nvPr/>
            </p:nvGrpSpPr>
            <p:grpSpPr bwMode="auto">
              <a:xfrm>
                <a:off x="4224" y="2448"/>
                <a:ext cx="528" cy="192"/>
                <a:chOff x="3408" y="2448"/>
                <a:chExt cx="528" cy="192"/>
              </a:xfrm>
            </p:grpSpPr>
            <p:sp>
              <p:nvSpPr>
                <p:cNvPr id="4405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60" name="Line 20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61" name="Line 21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62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44043" name="Text Box 23"/>
            <p:cNvSpPr txBox="1">
              <a:spLocks noChangeArrowheads="1"/>
            </p:cNvSpPr>
            <p:nvPr/>
          </p:nvSpPr>
          <p:spPr bwMode="auto">
            <a:xfrm>
              <a:off x="3072" y="24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4044" name="AutoShape 24"/>
            <p:cNvSpPr>
              <a:spLocks noChangeArrowheads="1"/>
            </p:cNvSpPr>
            <p:nvPr/>
          </p:nvSpPr>
          <p:spPr bwMode="auto">
            <a:xfrm>
              <a:off x="3696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45" name="AutoShape 25"/>
            <p:cNvSpPr>
              <a:spLocks noChangeArrowheads="1"/>
            </p:cNvSpPr>
            <p:nvPr/>
          </p:nvSpPr>
          <p:spPr bwMode="auto">
            <a:xfrm>
              <a:off x="3696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4046" name="AutoShape 26"/>
            <p:cNvSpPr>
              <a:spLocks noChangeArrowheads="1"/>
            </p:cNvSpPr>
            <p:nvPr/>
          </p:nvSpPr>
          <p:spPr bwMode="auto">
            <a:xfrm>
              <a:off x="3696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47" name="AutoShape 27"/>
            <p:cNvSpPr>
              <a:spLocks noChangeArrowheads="1"/>
            </p:cNvSpPr>
            <p:nvPr/>
          </p:nvSpPr>
          <p:spPr bwMode="auto">
            <a:xfrm>
              <a:off x="3696" y="3840"/>
              <a:ext cx="528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48" name="AutoShape 28"/>
            <p:cNvSpPr>
              <a:spLocks noChangeArrowheads="1"/>
            </p:cNvSpPr>
            <p:nvPr/>
          </p:nvSpPr>
          <p:spPr bwMode="auto">
            <a:xfrm>
              <a:off x="4224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49" name="AutoShape 29"/>
            <p:cNvSpPr>
              <a:spLocks noChangeArrowheads="1"/>
            </p:cNvSpPr>
            <p:nvPr/>
          </p:nvSpPr>
          <p:spPr bwMode="auto">
            <a:xfrm>
              <a:off x="4224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50" name="AutoShape 30"/>
            <p:cNvSpPr>
              <a:spLocks noChangeArrowheads="1"/>
            </p:cNvSpPr>
            <p:nvPr/>
          </p:nvSpPr>
          <p:spPr bwMode="auto">
            <a:xfrm>
              <a:off x="4224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51" name="AutoShape 31"/>
            <p:cNvSpPr>
              <a:spLocks noChangeArrowheads="1"/>
            </p:cNvSpPr>
            <p:nvPr/>
          </p:nvSpPr>
          <p:spPr bwMode="auto">
            <a:xfrm>
              <a:off x="4224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4052" name="Text Box 32"/>
            <p:cNvSpPr txBox="1">
              <a:spLocks noChangeArrowheads="1"/>
            </p:cNvSpPr>
            <p:nvPr/>
          </p:nvSpPr>
          <p:spPr bwMode="auto">
            <a:xfrm>
              <a:off x="3158" y="282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4053" name="Text Box 33"/>
            <p:cNvSpPr txBox="1">
              <a:spLocks noChangeArrowheads="1"/>
            </p:cNvSpPr>
            <p:nvPr/>
          </p:nvSpPr>
          <p:spPr bwMode="auto">
            <a:xfrm>
              <a:off x="3168" y="31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4054" name="Text Box 34"/>
            <p:cNvSpPr txBox="1">
              <a:spLocks noChangeArrowheads="1"/>
            </p:cNvSpPr>
            <p:nvPr/>
          </p:nvSpPr>
          <p:spPr bwMode="auto">
            <a:xfrm>
              <a:off x="3168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44055" name="Text Box 35"/>
            <p:cNvSpPr txBox="1">
              <a:spLocks noChangeArrowheads="1"/>
            </p:cNvSpPr>
            <p:nvPr/>
          </p:nvSpPr>
          <p:spPr bwMode="auto">
            <a:xfrm>
              <a:off x="3168" y="38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44040" name="AutoShape 36"/>
          <p:cNvSpPr>
            <a:spLocks noChangeArrowheads="1"/>
          </p:cNvSpPr>
          <p:nvPr/>
        </p:nvSpPr>
        <p:spPr bwMode="auto">
          <a:xfrm>
            <a:off x="6705600" y="4572000"/>
            <a:ext cx="2209800" cy="1066800"/>
          </a:xfrm>
          <a:prstGeom prst="wedgeRoundRectCallout">
            <a:avLst>
              <a:gd name="adj1" fmla="val -48634"/>
              <a:gd name="adj2" fmla="val 750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the signal value of C is stable at 1 at the end of this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of combinational circuit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always gets the output </a:t>
            </a:r>
            <a:r>
              <a:rPr lang="en-US" altLang="zh-TW" sz="2800" smtClean="0">
                <a:solidFill>
                  <a:schemeClr val="hlink"/>
                </a:solidFill>
              </a:rPr>
              <a:t>at the same cycle</a:t>
            </a:r>
            <a:r>
              <a:rPr lang="en-US" altLang="zh-TW" sz="2800" smtClean="0"/>
              <a:t>!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  <p:pic>
        <p:nvPicPr>
          <p:cNvPr id="45060" name="Picture 4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29987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3962400" y="51054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5181600" y="3124200"/>
            <a:ext cx="2667000" cy="3155950"/>
            <a:chOff x="3072" y="2064"/>
            <a:chExt cx="1680" cy="1988"/>
          </a:xfrm>
        </p:grpSpPr>
        <p:grpSp>
          <p:nvGrpSpPr>
            <p:cNvPr id="45066" name="Group 8"/>
            <p:cNvGrpSpPr>
              <a:grpSpLocks/>
            </p:cNvGrpSpPr>
            <p:nvPr/>
          </p:nvGrpSpPr>
          <p:grpSpPr bwMode="auto">
            <a:xfrm>
              <a:off x="3936" y="2064"/>
              <a:ext cx="633" cy="212"/>
              <a:chOff x="3744" y="2208"/>
              <a:chExt cx="633" cy="212"/>
            </a:xfrm>
          </p:grpSpPr>
          <p:sp>
            <p:nvSpPr>
              <p:cNvPr id="45092" name="Line 9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3" name="Text Box 10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grpSp>
          <p:nvGrpSpPr>
            <p:cNvPr id="45067" name="Group 11"/>
            <p:cNvGrpSpPr>
              <a:grpSpLocks/>
            </p:cNvGrpSpPr>
            <p:nvPr/>
          </p:nvGrpSpPr>
          <p:grpSpPr bwMode="auto">
            <a:xfrm>
              <a:off x="3456" y="2448"/>
              <a:ext cx="1296" cy="192"/>
              <a:chOff x="3456" y="2448"/>
              <a:chExt cx="1296" cy="192"/>
            </a:xfrm>
          </p:grpSpPr>
          <p:sp>
            <p:nvSpPr>
              <p:cNvPr id="45081" name="Line 12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5082" name="Group 13"/>
              <p:cNvGrpSpPr>
                <a:grpSpLocks/>
              </p:cNvGrpSpPr>
              <p:nvPr/>
            </p:nvGrpSpPr>
            <p:grpSpPr bwMode="auto">
              <a:xfrm>
                <a:off x="3696" y="2448"/>
                <a:ext cx="528" cy="192"/>
                <a:chOff x="3408" y="2448"/>
                <a:chExt cx="528" cy="192"/>
              </a:xfrm>
            </p:grpSpPr>
            <p:sp>
              <p:nvSpPr>
                <p:cNvPr id="4508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9" name="Line 15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0" name="Line 16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1" name="Line 17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83" name="Group 18"/>
              <p:cNvGrpSpPr>
                <a:grpSpLocks/>
              </p:cNvGrpSpPr>
              <p:nvPr/>
            </p:nvGrpSpPr>
            <p:grpSpPr bwMode="auto">
              <a:xfrm>
                <a:off x="4224" y="2448"/>
                <a:ext cx="528" cy="192"/>
                <a:chOff x="3408" y="2448"/>
                <a:chExt cx="528" cy="192"/>
              </a:xfrm>
            </p:grpSpPr>
            <p:sp>
              <p:nvSpPr>
                <p:cNvPr id="4508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5" name="Line 20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6" name="Line 21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7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45068" name="Text Box 23"/>
            <p:cNvSpPr txBox="1">
              <a:spLocks noChangeArrowheads="1"/>
            </p:cNvSpPr>
            <p:nvPr/>
          </p:nvSpPr>
          <p:spPr bwMode="auto">
            <a:xfrm>
              <a:off x="3072" y="24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5069" name="AutoShape 24"/>
            <p:cNvSpPr>
              <a:spLocks noChangeArrowheads="1"/>
            </p:cNvSpPr>
            <p:nvPr/>
          </p:nvSpPr>
          <p:spPr bwMode="auto">
            <a:xfrm>
              <a:off x="3696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70" name="AutoShape 25"/>
            <p:cNvSpPr>
              <a:spLocks noChangeArrowheads="1"/>
            </p:cNvSpPr>
            <p:nvPr/>
          </p:nvSpPr>
          <p:spPr bwMode="auto">
            <a:xfrm>
              <a:off x="3696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5071" name="AutoShape 26"/>
            <p:cNvSpPr>
              <a:spLocks noChangeArrowheads="1"/>
            </p:cNvSpPr>
            <p:nvPr/>
          </p:nvSpPr>
          <p:spPr bwMode="auto">
            <a:xfrm>
              <a:off x="3696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72" name="AutoShape 27"/>
            <p:cNvSpPr>
              <a:spLocks noChangeArrowheads="1"/>
            </p:cNvSpPr>
            <p:nvPr/>
          </p:nvSpPr>
          <p:spPr bwMode="auto">
            <a:xfrm>
              <a:off x="3696" y="3840"/>
              <a:ext cx="528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73" name="AutoShape 28"/>
            <p:cNvSpPr>
              <a:spLocks noChangeArrowheads="1"/>
            </p:cNvSpPr>
            <p:nvPr/>
          </p:nvSpPr>
          <p:spPr bwMode="auto">
            <a:xfrm>
              <a:off x="4224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74" name="AutoShape 29"/>
            <p:cNvSpPr>
              <a:spLocks noChangeArrowheads="1"/>
            </p:cNvSpPr>
            <p:nvPr/>
          </p:nvSpPr>
          <p:spPr bwMode="auto">
            <a:xfrm>
              <a:off x="4224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5075" name="AutoShape 30"/>
            <p:cNvSpPr>
              <a:spLocks noChangeArrowheads="1"/>
            </p:cNvSpPr>
            <p:nvPr/>
          </p:nvSpPr>
          <p:spPr bwMode="auto">
            <a:xfrm>
              <a:off x="4224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76" name="AutoShape 31"/>
            <p:cNvSpPr>
              <a:spLocks noChangeArrowheads="1"/>
            </p:cNvSpPr>
            <p:nvPr/>
          </p:nvSpPr>
          <p:spPr bwMode="auto">
            <a:xfrm>
              <a:off x="4224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5077" name="Text Box 32"/>
            <p:cNvSpPr txBox="1">
              <a:spLocks noChangeArrowheads="1"/>
            </p:cNvSpPr>
            <p:nvPr/>
          </p:nvSpPr>
          <p:spPr bwMode="auto">
            <a:xfrm>
              <a:off x="3158" y="282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5078" name="Text Box 33"/>
            <p:cNvSpPr txBox="1">
              <a:spLocks noChangeArrowheads="1"/>
            </p:cNvSpPr>
            <p:nvPr/>
          </p:nvSpPr>
          <p:spPr bwMode="auto">
            <a:xfrm>
              <a:off x="3168" y="31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5079" name="Text Box 34"/>
            <p:cNvSpPr txBox="1">
              <a:spLocks noChangeArrowheads="1"/>
            </p:cNvSpPr>
            <p:nvPr/>
          </p:nvSpPr>
          <p:spPr bwMode="auto">
            <a:xfrm>
              <a:off x="3168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45080" name="Text Box 35"/>
            <p:cNvSpPr txBox="1">
              <a:spLocks noChangeArrowheads="1"/>
            </p:cNvSpPr>
            <p:nvPr/>
          </p:nvSpPr>
          <p:spPr bwMode="auto">
            <a:xfrm>
              <a:off x="3168" y="38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45064" name="AutoShape 37"/>
          <p:cNvSpPr>
            <a:spLocks noChangeArrowheads="1"/>
          </p:cNvSpPr>
          <p:nvPr/>
        </p:nvSpPr>
        <p:spPr bwMode="auto">
          <a:xfrm>
            <a:off x="6096000" y="4267200"/>
            <a:ext cx="9906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5065" name="AutoShape 38"/>
          <p:cNvSpPr>
            <a:spLocks noChangeArrowheads="1"/>
          </p:cNvSpPr>
          <p:nvPr/>
        </p:nvSpPr>
        <p:spPr bwMode="auto">
          <a:xfrm>
            <a:off x="7086600" y="5029200"/>
            <a:ext cx="457200" cy="12192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begin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draw the timing diagram from a sequential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your goal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077200" cy="1030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establish the ability to </a:t>
            </a:r>
            <a:r>
              <a:rPr lang="en-US" altLang="zh-TW" sz="2800" smtClean="0">
                <a:solidFill>
                  <a:schemeClr val="hlink"/>
                </a:solidFill>
              </a:rPr>
              <a:t>imagine</a:t>
            </a:r>
            <a:r>
              <a:rPr lang="en-US" altLang="zh-TW" sz="2800" smtClean="0"/>
              <a:t> how a circuit works</a:t>
            </a:r>
          </a:p>
          <a:p>
            <a:pPr lvl="1" eaLnBrk="1" hangingPunct="1"/>
            <a:r>
              <a:rPr lang="en-US" altLang="zh-TW" sz="2400" smtClean="0"/>
              <a:t>draw the timing waveform from a circuit diagram</a:t>
            </a:r>
          </a:p>
        </p:txBody>
      </p:sp>
      <p:pic>
        <p:nvPicPr>
          <p:cNvPr id="47108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1939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AutoShape 5"/>
          <p:cNvSpPr>
            <a:spLocks noChangeArrowheads="1"/>
          </p:cNvSpPr>
          <p:nvPr/>
        </p:nvSpPr>
        <p:spPr bwMode="auto">
          <a:xfrm rot="5400000">
            <a:off x="3314700" y="3009900"/>
            <a:ext cx="685800" cy="1066800"/>
          </a:xfrm>
          <a:custGeom>
            <a:avLst/>
            <a:gdLst>
              <a:gd name="T0" fmla="*/ 480250 w 21600"/>
              <a:gd name="T1" fmla="*/ 0 h 21600"/>
              <a:gd name="T2" fmla="*/ 480250 w 21600"/>
              <a:gd name="T3" fmla="*/ 600470 h 21600"/>
              <a:gd name="T4" fmla="*/ 102775 w 21600"/>
              <a:gd name="T5" fmla="*/ 1066800 h 21600"/>
              <a:gd name="T6" fmla="*/ 6858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47110" name="Picture 6" descr="goal_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598487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analyze a sequential circuit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Step 1: derive </a:t>
            </a:r>
            <a:r>
              <a:rPr lang="en-US" altLang="zh-TW" sz="2800" smtClean="0">
                <a:solidFill>
                  <a:schemeClr val="hlink"/>
                </a:solidFill>
              </a:rPr>
              <a:t>input equations</a:t>
            </a:r>
            <a:r>
              <a:rPr lang="en-US" altLang="zh-TW" sz="2800" smtClean="0"/>
              <a:t> to D flip-flops</a:t>
            </a:r>
          </a:p>
          <a:p>
            <a:pPr eaLnBrk="1" hangingPunct="1"/>
            <a:r>
              <a:rPr lang="en-US" altLang="zh-TW" sz="2800" smtClean="0"/>
              <a:t>Step 2: derive the </a:t>
            </a:r>
            <a:r>
              <a:rPr lang="en-US" altLang="zh-TW" sz="2800" smtClean="0">
                <a:solidFill>
                  <a:schemeClr val="hlink"/>
                </a:solidFill>
              </a:rPr>
              <a:t>state table</a:t>
            </a:r>
          </a:p>
          <a:p>
            <a:pPr eaLnBrk="1" hangingPunct="1"/>
            <a:r>
              <a:rPr lang="en-US" altLang="zh-TW" sz="2800" smtClean="0"/>
              <a:t>Step 3: draw the </a:t>
            </a:r>
            <a:r>
              <a:rPr lang="en-US" altLang="zh-TW" sz="2800" smtClean="0">
                <a:solidFill>
                  <a:schemeClr val="hlink"/>
                </a:solidFill>
              </a:rPr>
              <a:t>state-diagram</a:t>
            </a:r>
            <a:r>
              <a:rPr lang="en-US" altLang="zh-TW" sz="2800" smtClean="0"/>
              <a:t> 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457200" y="4495800"/>
            <a:ext cx="80772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Then you can draw the timing waveform from a state-diagram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077200" cy="1030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establish the ability to </a:t>
            </a:r>
            <a:r>
              <a:rPr lang="en-US" altLang="zh-TW" sz="2800" smtClean="0">
                <a:solidFill>
                  <a:schemeClr val="hlink"/>
                </a:solidFill>
              </a:rPr>
              <a:t>imagine</a:t>
            </a:r>
            <a:r>
              <a:rPr lang="en-US" altLang="zh-TW" sz="2800" smtClean="0"/>
              <a:t> how a circuit works</a:t>
            </a:r>
          </a:p>
          <a:p>
            <a:pPr lvl="1" eaLnBrk="1" hangingPunct="1"/>
            <a:r>
              <a:rPr lang="en-US" altLang="zh-TW" sz="2400" smtClean="0"/>
              <a:t>draw the timing waveform from a circuit diagram</a:t>
            </a:r>
          </a:p>
        </p:txBody>
      </p:sp>
      <p:pic>
        <p:nvPicPr>
          <p:cNvPr id="30724" name="Picture 4" descr="goal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86250"/>
            <a:ext cx="68992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seq_circuit_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1939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AutoShape 6"/>
          <p:cNvSpPr>
            <a:spLocks noChangeArrowheads="1"/>
          </p:cNvSpPr>
          <p:nvPr/>
        </p:nvSpPr>
        <p:spPr bwMode="auto">
          <a:xfrm rot="5400000">
            <a:off x="3619500" y="3162300"/>
            <a:ext cx="685800" cy="1066800"/>
          </a:xfrm>
          <a:custGeom>
            <a:avLst/>
            <a:gdLst>
              <a:gd name="T0" fmla="*/ 480250 w 21600"/>
              <a:gd name="T1" fmla="*/ 0 h 21600"/>
              <a:gd name="T2" fmla="*/ 480250 w 21600"/>
              <a:gd name="T3" fmla="*/ 600470 h 21600"/>
              <a:gd name="T4" fmla="*/ 102775 w 21600"/>
              <a:gd name="T5" fmla="*/ 1066800 h 21600"/>
              <a:gd name="T6" fmla="*/ 6858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equations to storage elements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D flip-flops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Circuit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5722938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371600" y="6038722"/>
            <a:ext cx="13869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 dirty="0" smtClean="0">
                <a:solidFill>
                  <a:schemeClr val="hlink"/>
                </a:solidFill>
              </a:rPr>
              <a:t>Figure 4-13</a:t>
            </a:r>
            <a:endParaRPr lang="en-US" altLang="zh-TW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equation to D-FFs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954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Boolean function to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determine the input to D-FFs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from current state (cycle t) and input signals</a:t>
            </a:r>
          </a:p>
        </p:txBody>
      </p:sp>
      <p:pic>
        <p:nvPicPr>
          <p:cNvPr id="10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57993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2766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895600" y="4800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5410200" y="3429000"/>
          <a:ext cx="304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方程式" r:id="rId8" imgW="1854000" imgH="215640" progId="Equation.3">
                  <p:embed/>
                </p:oleObj>
              </mc:Choice>
              <mc:Fallback>
                <p:oleObj name="方程式" r:id="rId8" imgW="18540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304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5410200" y="4114800"/>
          <a:ext cx="304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方程式" r:id="rId10" imgW="1854000" imgH="215640" progId="Equation.3">
                  <p:embed/>
                </p:oleObj>
              </mc:Choice>
              <mc:Fallback>
                <p:oleObj name="方程式" r:id="rId10" imgW="18540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304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derive the input equations?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954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ignore the D-FFs and consider the combinational circuit only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simply write-down the Boolean equation of the combinational circuit</a:t>
            </a:r>
          </a:p>
        </p:txBody>
      </p:sp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57993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2766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2895600" y="4800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5867400" y="34290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/>
        </p:nvGraphicFramePr>
        <p:xfrm>
          <a:off x="5867400" y="41148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457200" y="3200400"/>
            <a:ext cx="3200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98525" y="280511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derive the input equations?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954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ignore the D-FFs and consider the combinational circuit only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simply write-down the Boolean equation of the combinational circuit</a:t>
            </a:r>
          </a:p>
        </p:txBody>
      </p:sp>
      <p:pic>
        <p:nvPicPr>
          <p:cNvPr id="30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57993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2766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895600" y="4800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5867400" y="34290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5867400" y="41148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457200" y="3200400"/>
            <a:ext cx="3200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98525" y="280511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5486400" y="3124200"/>
            <a:ext cx="25146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470525" y="4786313"/>
            <a:ext cx="238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the input equation we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 to D-FFs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410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8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4100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9" name="Group 77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4111" name="Group 12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4148" name="Line 13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149" name="Group 14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417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71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7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73" name="Line 1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50" name="Group 19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416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7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9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51" name="Group 24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416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3" name="Line 2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5" name="Line 2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52" name="Group 29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415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59" name="Line 3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61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53" name="Group 34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415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55" name="Line 3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5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57" name="Line 3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4112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4113" name="Text Box 40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4114" name="Text Box 41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4115" name="AutoShape 42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16" name="AutoShape 43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17" name="AutoShape 44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18" name="AutoShape 45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19" name="AutoShape 46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20" name="AutoShape 47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21" name="AutoShape 48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22" name="AutoShape 49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23" name="AutoShape 50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24" name="AutoShape 51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25" name="AutoShape 52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26" name="AutoShape 53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27" name="AutoShape 54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28" name="AutoShape 55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29" name="AutoShape 56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30" name="Line 57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31" name="Text Box 58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4132" name="Text Box 59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133" name="Text Box 60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4134" name="AutoShape 61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35" name="Text Box 62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4102" name="Object 63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name="方程式" r:id="rId12" imgW="215640" imgH="215640" progId="Equation.3">
                    <p:embed/>
                  </p:oleObj>
                </mc:Choice>
                <mc:Fallback>
                  <p:oleObj name="方程式" r:id="rId12" imgW="215640" imgH="2156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64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方程式" r:id="rId13" imgW="215640" imgH="215640" progId="Equation.3">
                    <p:embed/>
                  </p:oleObj>
                </mc:Choice>
                <mc:Fallback>
                  <p:oleObj name="方程式" r:id="rId13" imgW="215640" imgH="21564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6" name="AutoShape 65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37" name="AutoShape 66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38" name="AutoShape 67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39" name="AutoShape 68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4140" name="AutoShape 69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41" name="AutoShape 70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42" name="AutoShape 71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43" name="AutoShape 72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44" name="AutoShape 73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45" name="AutoShape 74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4146" name="AutoShape 75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47" name="Text Box 76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4110" name="AutoShape 78"/>
          <p:cNvSpPr>
            <a:spLocks noChangeArrowheads="1"/>
          </p:cNvSpPr>
          <p:nvPr/>
        </p:nvSpPr>
        <p:spPr bwMode="auto">
          <a:xfrm>
            <a:off x="2590800" y="60198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513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2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11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5136" name="Group 12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5173" name="Line 13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74" name="Group 14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519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6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8" name="Line 1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75" name="Group 19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519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2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4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76" name="Group 24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518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8" name="Line 2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90" name="Line 2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77" name="Group 29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518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4" name="Line 3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6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178" name="Group 34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517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0" name="Line 3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82" name="Line 3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13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5138" name="Text Box 40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5139" name="Text Box 41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5140" name="AutoShape 42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41" name="AutoShape 43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42" name="AutoShape 44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43" name="AutoShape 45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44" name="AutoShape 46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45" name="AutoShape 47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46" name="AutoShape 48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47" name="AutoShape 49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48" name="AutoShape 50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49" name="AutoShape 51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50" name="AutoShape 52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51" name="AutoShape 53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52" name="AutoShape 54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53" name="AutoShape 55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54" name="AutoShape 56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55" name="Line 57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6" name="Text Box 58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5157" name="Text Box 59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5158" name="Text Box 60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5159" name="AutoShape 61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160" name="Text Box 62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5126" name="Object 63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方程式" r:id="rId12" imgW="215640" imgH="215640" progId="Equation.3">
                    <p:embed/>
                  </p:oleObj>
                </mc:Choice>
                <mc:Fallback>
                  <p:oleObj name="方程式" r:id="rId12" imgW="215640" imgH="2156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64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方程式" r:id="rId13" imgW="215640" imgH="215640" progId="Equation.3">
                    <p:embed/>
                  </p:oleObj>
                </mc:Choice>
                <mc:Fallback>
                  <p:oleObj name="方程式" r:id="rId13" imgW="215640" imgH="21564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" name="AutoShape 65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62" name="AutoShape 66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63" name="AutoShape 67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64" name="AutoShape 68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165" name="AutoShape 69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66" name="AutoShape 70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67" name="AutoShape 71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68" name="AutoShape 72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69" name="AutoShape 73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70" name="AutoShape 74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171" name="AutoShape 75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172" name="Text Box 76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5134" name="AutoShape 77"/>
          <p:cNvSpPr>
            <a:spLocks noChangeArrowheads="1"/>
          </p:cNvSpPr>
          <p:nvPr/>
        </p:nvSpPr>
        <p:spPr bwMode="auto">
          <a:xfrm>
            <a:off x="2590800" y="60198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5" name="AutoShape 78"/>
          <p:cNvSpPr>
            <a:spLocks noChangeArrowheads="1"/>
          </p:cNvSpPr>
          <p:nvPr/>
        </p:nvSpPr>
        <p:spPr bwMode="auto">
          <a:xfrm>
            <a:off x="5486400" y="5562600"/>
            <a:ext cx="32766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Q: How to derive these signal values?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615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11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6161" name="Group 12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6198" name="Line 13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199" name="Group 14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622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21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2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23" name="Line 1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00" name="Group 19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621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7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9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01" name="Group 24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621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3" name="Line 2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5" name="Line 2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02" name="Group 29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620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9" name="Line 3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11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03" name="Group 34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620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5" name="Line 3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207" name="Line 3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162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163" name="Text Box 40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6164" name="Text Box 41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6165" name="AutoShape 42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66" name="AutoShape 43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67" name="AutoShape 44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68" name="AutoShape 45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69" name="AutoShape 46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70" name="AutoShape 47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71" name="AutoShape 48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72" name="AutoShape 49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73" name="AutoShape 50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74" name="AutoShape 51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75" name="AutoShape 52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76" name="AutoShape 53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77" name="AutoShape 54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78" name="AutoShape 55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79" name="AutoShape 56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80" name="Line 57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1" name="Text Box 58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6182" name="Text Box 59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6183" name="Text Box 60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6184" name="AutoShape 61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85" name="Text Box 62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6150" name="Object 63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方程式" r:id="rId12" imgW="215640" imgH="215640" progId="Equation.3">
                    <p:embed/>
                  </p:oleObj>
                </mc:Choice>
                <mc:Fallback>
                  <p:oleObj name="方程式" r:id="rId12" imgW="215640" imgH="2156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64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方程式" r:id="rId13" imgW="215640" imgH="215640" progId="Equation.3">
                    <p:embed/>
                  </p:oleObj>
                </mc:Choice>
                <mc:Fallback>
                  <p:oleObj name="方程式" r:id="rId13" imgW="215640" imgH="21564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AutoShape 65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87" name="AutoShape 66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88" name="AutoShape 67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89" name="AutoShape 68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190" name="AutoShape 69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91" name="AutoShape 70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92" name="AutoShape 71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93" name="AutoShape 72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94" name="AutoShape 73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95" name="AutoShape 74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196" name="AutoShape 75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97" name="Text Box 76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6158" name="AutoShape 77"/>
          <p:cNvSpPr>
            <a:spLocks noChangeArrowheads="1"/>
          </p:cNvSpPr>
          <p:nvPr/>
        </p:nvSpPr>
        <p:spPr bwMode="auto">
          <a:xfrm>
            <a:off x="2590800" y="60198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9" name="AutoShape 78"/>
          <p:cNvSpPr>
            <a:spLocks noChangeArrowheads="1"/>
          </p:cNvSpPr>
          <p:nvPr/>
        </p:nvSpPr>
        <p:spPr bwMode="auto">
          <a:xfrm>
            <a:off x="5486400" y="5562600"/>
            <a:ext cx="32766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Q: How to derive these signal values?</a:t>
            </a:r>
          </a:p>
        </p:txBody>
      </p:sp>
      <p:sp>
        <p:nvSpPr>
          <p:cNvPr id="6160" name="AutoShape 79"/>
          <p:cNvSpPr>
            <a:spLocks noChangeArrowheads="1"/>
          </p:cNvSpPr>
          <p:nvPr/>
        </p:nvSpPr>
        <p:spPr bwMode="auto">
          <a:xfrm>
            <a:off x="6248400" y="4343400"/>
            <a:ext cx="25146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Q: How to derive these states?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71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1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2"/>
          <p:cNvGrpSpPr>
            <a:grpSpLocks/>
          </p:cNvGrpSpPr>
          <p:nvPr/>
        </p:nvGrpSpPr>
        <p:grpSpPr bwMode="auto">
          <a:xfrm>
            <a:off x="5349875" y="3886200"/>
            <a:ext cx="3352800" cy="304800"/>
            <a:chOff x="1584" y="2160"/>
            <a:chExt cx="2112" cy="192"/>
          </a:xfrm>
        </p:grpSpPr>
        <p:sp>
          <p:nvSpPr>
            <p:cNvPr id="7210" name="Line 13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211" name="Group 14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7232" name="Line 15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3" name="Line 16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4" name="Line 17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5" name="Line 18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2" name="Group 19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7228" name="Line 20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9" name="Line 21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0" name="Line 22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1" name="Line 23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3" name="Group 24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7224" name="Line 25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5" name="Line 26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6" name="Line 27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7" name="Line 28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4" name="Group 29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7220" name="Line 30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1" name="Line 31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2" name="Line 32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3" name="Line 33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5" name="Group 34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7216" name="Line 35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7" name="Line 36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8" name="Line 37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9" name="Line 38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7183" name="Text Box 39"/>
          <p:cNvSpPr txBox="1">
            <a:spLocks noChangeArrowheads="1"/>
          </p:cNvSpPr>
          <p:nvPr/>
        </p:nvSpPr>
        <p:spPr bwMode="auto">
          <a:xfrm>
            <a:off x="5121275" y="4343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7184" name="Text Box 40"/>
          <p:cNvSpPr txBox="1">
            <a:spLocks noChangeArrowheads="1"/>
          </p:cNvSpPr>
          <p:nvPr/>
        </p:nvSpPr>
        <p:spPr bwMode="auto">
          <a:xfrm>
            <a:off x="5121275" y="4724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7185" name="Text Box 41"/>
          <p:cNvSpPr txBox="1">
            <a:spLocks noChangeArrowheads="1"/>
          </p:cNvSpPr>
          <p:nvPr/>
        </p:nvSpPr>
        <p:spPr bwMode="auto">
          <a:xfrm>
            <a:off x="5121275" y="5181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7186" name="AutoShape 47"/>
          <p:cNvSpPr>
            <a:spLocks noChangeArrowheads="1"/>
          </p:cNvSpPr>
          <p:nvPr/>
        </p:nvSpPr>
        <p:spPr bwMode="auto">
          <a:xfrm>
            <a:off x="62642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7187" name="AutoShape 50"/>
          <p:cNvSpPr>
            <a:spLocks noChangeArrowheads="1"/>
          </p:cNvSpPr>
          <p:nvPr/>
        </p:nvSpPr>
        <p:spPr bwMode="auto">
          <a:xfrm>
            <a:off x="68738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7188" name="AutoShape 53"/>
          <p:cNvSpPr>
            <a:spLocks noChangeArrowheads="1"/>
          </p:cNvSpPr>
          <p:nvPr/>
        </p:nvSpPr>
        <p:spPr bwMode="auto">
          <a:xfrm>
            <a:off x="74834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7189" name="AutoShape 56"/>
          <p:cNvSpPr>
            <a:spLocks noChangeArrowheads="1"/>
          </p:cNvSpPr>
          <p:nvPr/>
        </p:nvSpPr>
        <p:spPr bwMode="auto">
          <a:xfrm>
            <a:off x="80930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7190" name="Line 57"/>
          <p:cNvSpPr>
            <a:spLocks noChangeShapeType="1"/>
          </p:cNvSpPr>
          <p:nvPr/>
        </p:nvSpPr>
        <p:spPr bwMode="auto">
          <a:xfrm>
            <a:off x="6492875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91" name="Text Box 58"/>
          <p:cNvSpPr txBox="1">
            <a:spLocks noChangeArrowheads="1"/>
          </p:cNvSpPr>
          <p:nvPr/>
        </p:nvSpPr>
        <p:spPr bwMode="auto">
          <a:xfrm>
            <a:off x="7026275" y="32766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7192" name="Text Box 59"/>
          <p:cNvSpPr txBox="1">
            <a:spLocks noChangeArrowheads="1"/>
          </p:cNvSpPr>
          <p:nvPr/>
        </p:nvSpPr>
        <p:spPr bwMode="auto">
          <a:xfrm>
            <a:off x="4740275" y="38862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aphicFrame>
        <p:nvGraphicFramePr>
          <p:cNvPr id="7174" name="Object 63"/>
          <p:cNvGraphicFramePr>
            <a:graphicFrameLocks noChangeAspect="1"/>
          </p:cNvGraphicFramePr>
          <p:nvPr/>
        </p:nvGraphicFramePr>
        <p:xfrm>
          <a:off x="5121275" y="5638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638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4"/>
          <p:cNvGraphicFramePr>
            <a:graphicFrameLocks noChangeAspect="1"/>
          </p:cNvGraphicFramePr>
          <p:nvPr/>
        </p:nvGraphicFramePr>
        <p:xfrm>
          <a:off x="5121275" y="609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096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AutoShape 75"/>
          <p:cNvSpPr>
            <a:spLocks/>
          </p:cNvSpPr>
          <p:nvPr/>
        </p:nvSpPr>
        <p:spPr bwMode="auto">
          <a:xfrm>
            <a:off x="4892675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94" name="Text Box 76"/>
          <p:cNvSpPr txBox="1">
            <a:spLocks noChangeArrowheads="1"/>
          </p:cNvSpPr>
          <p:nvPr/>
        </p:nvSpPr>
        <p:spPr bwMode="auto">
          <a:xfrm>
            <a:off x="4191000" y="5776913"/>
            <a:ext cx="808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internal</a:t>
            </a:r>
          </a:p>
          <a:p>
            <a:pPr eaLnBrk="1" hangingPunct="1"/>
            <a:r>
              <a:rPr lang="en-US" altLang="zh-TW"/>
              <a:t>signals</a:t>
            </a:r>
          </a:p>
        </p:txBody>
      </p:sp>
      <p:sp>
        <p:nvSpPr>
          <p:cNvPr id="7195" name="AutoShape 77"/>
          <p:cNvSpPr>
            <a:spLocks noChangeArrowheads="1"/>
          </p:cNvSpPr>
          <p:nvPr/>
        </p:nvSpPr>
        <p:spPr bwMode="auto">
          <a:xfrm>
            <a:off x="2590800" y="60198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7196" name="Group 83"/>
          <p:cNvGrpSpPr>
            <a:grpSpLocks/>
          </p:cNvGrpSpPr>
          <p:nvPr/>
        </p:nvGrpSpPr>
        <p:grpSpPr bwMode="auto">
          <a:xfrm>
            <a:off x="5562600" y="3276600"/>
            <a:ext cx="722313" cy="3124200"/>
            <a:chOff x="3504" y="2064"/>
            <a:chExt cx="455" cy="1968"/>
          </a:xfrm>
        </p:grpSpPr>
        <p:sp>
          <p:nvSpPr>
            <p:cNvPr id="7203" name="AutoShape 42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7204" name="AutoShape 43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7205" name="AutoShape 44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7206" name="Line 79"/>
            <p:cNvSpPr>
              <a:spLocks noChangeShapeType="1"/>
            </p:cNvSpPr>
            <p:nvPr/>
          </p:nvSpPr>
          <p:spPr bwMode="auto">
            <a:xfrm>
              <a:off x="3552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7" name="Line 80"/>
            <p:cNvSpPr>
              <a:spLocks noChangeShapeType="1"/>
            </p:cNvSpPr>
            <p:nvPr/>
          </p:nvSpPr>
          <p:spPr bwMode="auto">
            <a:xfrm>
              <a:off x="3936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8" name="Line 81"/>
            <p:cNvSpPr>
              <a:spLocks noChangeShapeType="1"/>
            </p:cNvSpPr>
            <p:nvPr/>
          </p:nvSpPr>
          <p:spPr bwMode="auto">
            <a:xfrm>
              <a:off x="3552" y="2352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9" name="Text Box 82"/>
            <p:cNvSpPr txBox="1">
              <a:spLocks noChangeArrowheads="1"/>
            </p:cNvSpPr>
            <p:nvPr/>
          </p:nvSpPr>
          <p:spPr bwMode="auto">
            <a:xfrm>
              <a:off x="3504" y="2064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cycle </a:t>
              </a:r>
              <a:r>
                <a:rPr lang="en-US" altLang="zh-TW" i="1">
                  <a:solidFill>
                    <a:schemeClr val="hlink"/>
                  </a:solidFill>
                </a:rPr>
                <a:t>t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2209800" y="4419600"/>
            <a:ext cx="2835275" cy="1084263"/>
            <a:chOff x="1392" y="2784"/>
            <a:chExt cx="1786" cy="683"/>
          </a:xfrm>
        </p:grpSpPr>
        <p:sp>
          <p:nvSpPr>
            <p:cNvPr id="7199" name="Text Box 60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7200" name="AutoShape 61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201" name="Text Box 62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sp>
          <p:nvSpPr>
            <p:cNvPr id="7202" name="AutoShape 84"/>
            <p:cNvSpPr>
              <a:spLocks noChangeArrowheads="1"/>
            </p:cNvSpPr>
            <p:nvPr/>
          </p:nvSpPr>
          <p:spPr bwMode="auto">
            <a:xfrm>
              <a:off x="1392" y="2784"/>
              <a:ext cx="1584" cy="528"/>
            </a:xfrm>
            <a:prstGeom prst="wedgeRoundRectCallout">
              <a:avLst>
                <a:gd name="adj1" fmla="val -48546"/>
                <a:gd name="adj2" fmla="val 10435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7176" name="Object 85"/>
            <p:cNvGraphicFramePr>
              <a:graphicFrameLocks noChangeAspect="1"/>
            </p:cNvGraphicFramePr>
            <p:nvPr/>
          </p:nvGraphicFramePr>
          <p:xfrm>
            <a:off x="1488" y="2928"/>
            <a:ext cx="137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方程式" r:id="rId15" imgW="1726920" imgH="215640" progId="Equation.3">
                    <p:embed/>
                  </p:oleObj>
                </mc:Choice>
                <mc:Fallback>
                  <p:oleObj name="方程式" r:id="rId15" imgW="1726920" imgH="21564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28"/>
                          <a:ext cx="1376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35" name="AutoShape 87"/>
          <p:cNvSpPr>
            <a:spLocks noChangeArrowheads="1"/>
          </p:cNvSpPr>
          <p:nvPr/>
        </p:nvSpPr>
        <p:spPr bwMode="auto">
          <a:xfrm>
            <a:off x="5638800" y="5638800"/>
            <a:ext cx="609600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077200" cy="1030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establish the ability to </a:t>
            </a:r>
            <a:r>
              <a:rPr lang="en-US" altLang="zh-TW" sz="2800" smtClean="0">
                <a:solidFill>
                  <a:schemeClr val="hlink"/>
                </a:solidFill>
              </a:rPr>
              <a:t>imagine</a:t>
            </a:r>
            <a:r>
              <a:rPr lang="en-US" altLang="zh-TW" sz="2800" smtClean="0"/>
              <a:t> how a circuit works</a:t>
            </a:r>
          </a:p>
          <a:p>
            <a:pPr lvl="1" eaLnBrk="1" hangingPunct="1"/>
            <a:r>
              <a:rPr lang="en-US" altLang="zh-TW" sz="2400" smtClean="0"/>
              <a:t>draw the timing waveform from a circuit diagram</a:t>
            </a:r>
          </a:p>
        </p:txBody>
      </p:sp>
      <p:pic>
        <p:nvPicPr>
          <p:cNvPr id="31748" name="Picture 5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1939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6"/>
          <p:cNvSpPr>
            <a:spLocks noChangeArrowheads="1"/>
          </p:cNvSpPr>
          <p:nvPr/>
        </p:nvSpPr>
        <p:spPr bwMode="auto">
          <a:xfrm rot="5400000">
            <a:off x="3314700" y="3009900"/>
            <a:ext cx="685800" cy="1066800"/>
          </a:xfrm>
          <a:custGeom>
            <a:avLst/>
            <a:gdLst>
              <a:gd name="T0" fmla="*/ 480250 w 21600"/>
              <a:gd name="T1" fmla="*/ 0 h 21600"/>
              <a:gd name="T2" fmla="*/ 480250 w 21600"/>
              <a:gd name="T3" fmla="*/ 600470 h 21600"/>
              <a:gd name="T4" fmla="*/ 102775 w 21600"/>
              <a:gd name="T5" fmla="*/ 1066800 h 21600"/>
              <a:gd name="T6" fmla="*/ 6858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1750" name="Picture 7" descr="goal_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598487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8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820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5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6" name="Group 11"/>
          <p:cNvGrpSpPr>
            <a:grpSpLocks/>
          </p:cNvGrpSpPr>
          <p:nvPr/>
        </p:nvGrpSpPr>
        <p:grpSpPr bwMode="auto">
          <a:xfrm>
            <a:off x="5349875" y="3886200"/>
            <a:ext cx="3352800" cy="304800"/>
            <a:chOff x="1584" y="2160"/>
            <a:chExt cx="2112" cy="192"/>
          </a:xfrm>
        </p:grpSpPr>
        <p:sp>
          <p:nvSpPr>
            <p:cNvPr id="8235" name="Line 12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36" name="Group 13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8257" name="Line 1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8" name="Line 1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9" name="Line 1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60" name="Line 1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37" name="Group 18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8253" name="Line 1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4" name="Line 2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5" name="Line 2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6" name="Line 2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38" name="Group 23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8249" name="Line 2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0" name="Line 2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1" name="Line 2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2" name="Line 2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39" name="Group 28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8245" name="Line 2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6" name="Line 3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7" name="Line 3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8" name="Line 3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40" name="Group 33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8241" name="Line 3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2" name="Line 3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3" name="Line 3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4" name="Line 3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8207" name="Text Box 38"/>
          <p:cNvSpPr txBox="1">
            <a:spLocks noChangeArrowheads="1"/>
          </p:cNvSpPr>
          <p:nvPr/>
        </p:nvSpPr>
        <p:spPr bwMode="auto">
          <a:xfrm>
            <a:off x="5121275" y="4343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8208" name="Text Box 39"/>
          <p:cNvSpPr txBox="1">
            <a:spLocks noChangeArrowheads="1"/>
          </p:cNvSpPr>
          <p:nvPr/>
        </p:nvSpPr>
        <p:spPr bwMode="auto">
          <a:xfrm>
            <a:off x="5121275" y="4724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8209" name="Text Box 40"/>
          <p:cNvSpPr txBox="1">
            <a:spLocks noChangeArrowheads="1"/>
          </p:cNvSpPr>
          <p:nvPr/>
        </p:nvSpPr>
        <p:spPr bwMode="auto">
          <a:xfrm>
            <a:off x="5121275" y="5181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8210" name="AutoShape 41"/>
          <p:cNvSpPr>
            <a:spLocks noChangeArrowheads="1"/>
          </p:cNvSpPr>
          <p:nvPr/>
        </p:nvSpPr>
        <p:spPr bwMode="auto">
          <a:xfrm>
            <a:off x="62642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211" name="AutoShape 42"/>
          <p:cNvSpPr>
            <a:spLocks noChangeArrowheads="1"/>
          </p:cNvSpPr>
          <p:nvPr/>
        </p:nvSpPr>
        <p:spPr bwMode="auto">
          <a:xfrm>
            <a:off x="68738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8212" name="AutoShape 43"/>
          <p:cNvSpPr>
            <a:spLocks noChangeArrowheads="1"/>
          </p:cNvSpPr>
          <p:nvPr/>
        </p:nvSpPr>
        <p:spPr bwMode="auto">
          <a:xfrm>
            <a:off x="74834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8213" name="AutoShape 44"/>
          <p:cNvSpPr>
            <a:spLocks noChangeArrowheads="1"/>
          </p:cNvSpPr>
          <p:nvPr/>
        </p:nvSpPr>
        <p:spPr bwMode="auto">
          <a:xfrm>
            <a:off x="80930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8214" name="Line 45"/>
          <p:cNvSpPr>
            <a:spLocks noChangeShapeType="1"/>
          </p:cNvSpPr>
          <p:nvPr/>
        </p:nvSpPr>
        <p:spPr bwMode="auto">
          <a:xfrm>
            <a:off x="6492875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5" name="Text Box 46"/>
          <p:cNvSpPr txBox="1">
            <a:spLocks noChangeArrowheads="1"/>
          </p:cNvSpPr>
          <p:nvPr/>
        </p:nvSpPr>
        <p:spPr bwMode="auto">
          <a:xfrm>
            <a:off x="7026275" y="32766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8216" name="Text Box 47"/>
          <p:cNvSpPr txBox="1">
            <a:spLocks noChangeArrowheads="1"/>
          </p:cNvSpPr>
          <p:nvPr/>
        </p:nvSpPr>
        <p:spPr bwMode="auto">
          <a:xfrm>
            <a:off x="4740275" y="38862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aphicFrame>
        <p:nvGraphicFramePr>
          <p:cNvPr id="8198" name="Object 48"/>
          <p:cNvGraphicFramePr>
            <a:graphicFrameLocks noChangeAspect="1"/>
          </p:cNvGraphicFramePr>
          <p:nvPr/>
        </p:nvGraphicFramePr>
        <p:xfrm>
          <a:off x="5121275" y="5638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638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49"/>
          <p:cNvGraphicFramePr>
            <a:graphicFrameLocks noChangeAspect="1"/>
          </p:cNvGraphicFramePr>
          <p:nvPr/>
        </p:nvGraphicFramePr>
        <p:xfrm>
          <a:off x="5121275" y="609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096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AutoShape 50"/>
          <p:cNvSpPr>
            <a:spLocks/>
          </p:cNvSpPr>
          <p:nvPr/>
        </p:nvSpPr>
        <p:spPr bwMode="auto">
          <a:xfrm>
            <a:off x="4892675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18" name="Text Box 51"/>
          <p:cNvSpPr txBox="1">
            <a:spLocks noChangeArrowheads="1"/>
          </p:cNvSpPr>
          <p:nvPr/>
        </p:nvSpPr>
        <p:spPr bwMode="auto">
          <a:xfrm>
            <a:off x="4191000" y="5776913"/>
            <a:ext cx="808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internal</a:t>
            </a:r>
          </a:p>
          <a:p>
            <a:pPr eaLnBrk="1" hangingPunct="1"/>
            <a:r>
              <a:rPr lang="en-US" altLang="zh-TW"/>
              <a:t>signals</a:t>
            </a:r>
          </a:p>
        </p:txBody>
      </p:sp>
      <p:grpSp>
        <p:nvGrpSpPr>
          <p:cNvPr id="8219" name="Group 53"/>
          <p:cNvGrpSpPr>
            <a:grpSpLocks/>
          </p:cNvGrpSpPr>
          <p:nvPr/>
        </p:nvGrpSpPr>
        <p:grpSpPr bwMode="auto">
          <a:xfrm>
            <a:off x="5562600" y="3276600"/>
            <a:ext cx="722313" cy="3124200"/>
            <a:chOff x="3504" y="2064"/>
            <a:chExt cx="455" cy="1968"/>
          </a:xfrm>
        </p:grpSpPr>
        <p:sp>
          <p:nvSpPr>
            <p:cNvPr id="8228" name="AutoShape 54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8229" name="AutoShape 55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8230" name="AutoShape 56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8231" name="Line 57"/>
            <p:cNvSpPr>
              <a:spLocks noChangeShapeType="1"/>
            </p:cNvSpPr>
            <p:nvPr/>
          </p:nvSpPr>
          <p:spPr bwMode="auto">
            <a:xfrm>
              <a:off x="3552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2" name="Line 58"/>
            <p:cNvSpPr>
              <a:spLocks noChangeShapeType="1"/>
            </p:cNvSpPr>
            <p:nvPr/>
          </p:nvSpPr>
          <p:spPr bwMode="auto">
            <a:xfrm>
              <a:off x="3936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3" name="Line 59"/>
            <p:cNvSpPr>
              <a:spLocks noChangeShapeType="1"/>
            </p:cNvSpPr>
            <p:nvPr/>
          </p:nvSpPr>
          <p:spPr bwMode="auto">
            <a:xfrm>
              <a:off x="3552" y="2352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34" name="Text Box 60"/>
            <p:cNvSpPr txBox="1">
              <a:spLocks noChangeArrowheads="1"/>
            </p:cNvSpPr>
            <p:nvPr/>
          </p:nvSpPr>
          <p:spPr bwMode="auto">
            <a:xfrm>
              <a:off x="3504" y="2064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cycle </a:t>
              </a:r>
              <a:r>
                <a:rPr lang="en-US" altLang="zh-TW" i="1">
                  <a:solidFill>
                    <a:schemeClr val="hlink"/>
                  </a:solidFill>
                </a:rPr>
                <a:t>t</a:t>
              </a:r>
            </a:p>
          </p:txBody>
        </p:sp>
      </p:grpSp>
      <p:sp>
        <p:nvSpPr>
          <p:cNvPr id="8220" name="Text Box 62"/>
          <p:cNvSpPr txBox="1">
            <a:spLocks noChangeArrowheads="1"/>
          </p:cNvSpPr>
          <p:nvPr/>
        </p:nvSpPr>
        <p:spPr bwMode="auto">
          <a:xfrm>
            <a:off x="4267200" y="45720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state</a:t>
            </a:r>
          </a:p>
        </p:txBody>
      </p:sp>
      <p:sp>
        <p:nvSpPr>
          <p:cNvPr id="8221" name="AutoShape 63"/>
          <p:cNvSpPr>
            <a:spLocks/>
          </p:cNvSpPr>
          <p:nvPr/>
        </p:nvSpPr>
        <p:spPr bwMode="auto">
          <a:xfrm>
            <a:off x="4876800" y="4419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22" name="Text Box 64"/>
          <p:cNvSpPr txBox="1">
            <a:spLocks noChangeArrowheads="1"/>
          </p:cNvSpPr>
          <p:nvPr/>
        </p:nvSpPr>
        <p:spPr bwMode="auto">
          <a:xfrm>
            <a:off x="4343400" y="51816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input</a:t>
            </a: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1676400" y="4953000"/>
            <a:ext cx="2514600" cy="1371600"/>
            <a:chOff x="1056" y="3120"/>
            <a:chExt cx="1584" cy="864"/>
          </a:xfrm>
        </p:grpSpPr>
        <p:sp>
          <p:nvSpPr>
            <p:cNvPr id="8226" name="AutoShape 52"/>
            <p:cNvSpPr>
              <a:spLocks noChangeArrowheads="1"/>
            </p:cNvSpPr>
            <p:nvPr/>
          </p:nvSpPr>
          <p:spPr bwMode="auto">
            <a:xfrm>
              <a:off x="1632" y="3792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27" name="AutoShape 65"/>
            <p:cNvSpPr>
              <a:spLocks noChangeArrowheads="1"/>
            </p:cNvSpPr>
            <p:nvPr/>
          </p:nvSpPr>
          <p:spPr bwMode="auto">
            <a:xfrm>
              <a:off x="1056" y="3120"/>
              <a:ext cx="1584" cy="528"/>
            </a:xfrm>
            <a:prstGeom prst="wedgeRoundRectCallout">
              <a:avLst>
                <a:gd name="adj1" fmla="val -48546"/>
                <a:gd name="adj2" fmla="val 10435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8200" name="Object 66"/>
            <p:cNvGraphicFramePr>
              <a:graphicFrameLocks noChangeAspect="1"/>
            </p:cNvGraphicFramePr>
            <p:nvPr/>
          </p:nvGraphicFramePr>
          <p:xfrm>
            <a:off x="1314" y="3264"/>
            <a:ext cx="105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方程式" r:id="rId15" imgW="1320480" imgH="215640" progId="Equation.3">
                    <p:embed/>
                  </p:oleObj>
                </mc:Choice>
                <mc:Fallback>
                  <p:oleObj name="方程式" r:id="rId15" imgW="1320480" imgH="2156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3264"/>
                          <a:ext cx="105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4" name="AutoShape 67"/>
          <p:cNvSpPr>
            <a:spLocks noChangeArrowheads="1"/>
          </p:cNvSpPr>
          <p:nvPr/>
        </p:nvSpPr>
        <p:spPr bwMode="auto">
          <a:xfrm>
            <a:off x="5638800" y="5638800"/>
            <a:ext cx="609600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54340" name="AutoShape 68"/>
          <p:cNvSpPr>
            <a:spLocks noChangeArrowheads="1"/>
          </p:cNvSpPr>
          <p:nvPr/>
        </p:nvSpPr>
        <p:spPr bwMode="auto">
          <a:xfrm>
            <a:off x="5638800" y="60198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922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8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9" name="Group 11"/>
          <p:cNvGrpSpPr>
            <a:grpSpLocks/>
          </p:cNvGrpSpPr>
          <p:nvPr/>
        </p:nvGrpSpPr>
        <p:grpSpPr bwMode="auto">
          <a:xfrm>
            <a:off x="5349875" y="3886200"/>
            <a:ext cx="3352800" cy="304800"/>
            <a:chOff x="1584" y="2160"/>
            <a:chExt cx="2112" cy="192"/>
          </a:xfrm>
        </p:grpSpPr>
        <p:sp>
          <p:nvSpPr>
            <p:cNvPr id="9257" name="Line 12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58" name="Group 13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9279" name="Line 1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80" name="Line 1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81" name="Line 1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82" name="Line 1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59" name="Group 18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9275" name="Line 1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6" name="Line 2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7" name="Line 2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8" name="Line 2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60" name="Group 23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9271" name="Line 2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2" name="Line 2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3" name="Line 2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4" name="Line 2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61" name="Group 28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9267" name="Line 2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8" name="Line 3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9" name="Line 3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0" name="Line 3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62" name="Group 33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9263" name="Line 3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4" name="Line 3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5" name="Line 3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6" name="Line 3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9230" name="Text Box 38"/>
          <p:cNvSpPr txBox="1">
            <a:spLocks noChangeArrowheads="1"/>
          </p:cNvSpPr>
          <p:nvPr/>
        </p:nvSpPr>
        <p:spPr bwMode="auto">
          <a:xfrm>
            <a:off x="5121275" y="4343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9231" name="Text Box 39"/>
          <p:cNvSpPr txBox="1">
            <a:spLocks noChangeArrowheads="1"/>
          </p:cNvSpPr>
          <p:nvPr/>
        </p:nvSpPr>
        <p:spPr bwMode="auto">
          <a:xfrm>
            <a:off x="5121275" y="4724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9232" name="Text Box 40"/>
          <p:cNvSpPr txBox="1">
            <a:spLocks noChangeArrowheads="1"/>
          </p:cNvSpPr>
          <p:nvPr/>
        </p:nvSpPr>
        <p:spPr bwMode="auto">
          <a:xfrm>
            <a:off x="5121275" y="5181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9233" name="AutoShape 41"/>
          <p:cNvSpPr>
            <a:spLocks noChangeArrowheads="1"/>
          </p:cNvSpPr>
          <p:nvPr/>
        </p:nvSpPr>
        <p:spPr bwMode="auto">
          <a:xfrm>
            <a:off x="62642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234" name="AutoShape 42"/>
          <p:cNvSpPr>
            <a:spLocks noChangeArrowheads="1"/>
          </p:cNvSpPr>
          <p:nvPr/>
        </p:nvSpPr>
        <p:spPr bwMode="auto">
          <a:xfrm>
            <a:off x="68738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35" name="AutoShape 43"/>
          <p:cNvSpPr>
            <a:spLocks noChangeArrowheads="1"/>
          </p:cNvSpPr>
          <p:nvPr/>
        </p:nvSpPr>
        <p:spPr bwMode="auto">
          <a:xfrm>
            <a:off x="74834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36" name="AutoShape 44"/>
          <p:cNvSpPr>
            <a:spLocks noChangeArrowheads="1"/>
          </p:cNvSpPr>
          <p:nvPr/>
        </p:nvSpPr>
        <p:spPr bwMode="auto">
          <a:xfrm>
            <a:off x="80930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37" name="Line 45"/>
          <p:cNvSpPr>
            <a:spLocks noChangeShapeType="1"/>
          </p:cNvSpPr>
          <p:nvPr/>
        </p:nvSpPr>
        <p:spPr bwMode="auto">
          <a:xfrm>
            <a:off x="6492875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8" name="Text Box 46"/>
          <p:cNvSpPr txBox="1">
            <a:spLocks noChangeArrowheads="1"/>
          </p:cNvSpPr>
          <p:nvPr/>
        </p:nvSpPr>
        <p:spPr bwMode="auto">
          <a:xfrm>
            <a:off x="7026275" y="32766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9239" name="Text Box 47"/>
          <p:cNvSpPr txBox="1">
            <a:spLocks noChangeArrowheads="1"/>
          </p:cNvSpPr>
          <p:nvPr/>
        </p:nvSpPr>
        <p:spPr bwMode="auto">
          <a:xfrm>
            <a:off x="4740275" y="38862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aphicFrame>
        <p:nvGraphicFramePr>
          <p:cNvPr id="9222" name="Object 48"/>
          <p:cNvGraphicFramePr>
            <a:graphicFrameLocks noChangeAspect="1"/>
          </p:cNvGraphicFramePr>
          <p:nvPr/>
        </p:nvGraphicFramePr>
        <p:xfrm>
          <a:off x="5121275" y="5638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638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9"/>
          <p:cNvGraphicFramePr>
            <a:graphicFrameLocks noChangeAspect="1"/>
          </p:cNvGraphicFramePr>
          <p:nvPr/>
        </p:nvGraphicFramePr>
        <p:xfrm>
          <a:off x="5121275" y="609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096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AutoShape 50"/>
          <p:cNvSpPr>
            <a:spLocks/>
          </p:cNvSpPr>
          <p:nvPr/>
        </p:nvSpPr>
        <p:spPr bwMode="auto">
          <a:xfrm>
            <a:off x="4892675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41" name="Text Box 51"/>
          <p:cNvSpPr txBox="1">
            <a:spLocks noChangeArrowheads="1"/>
          </p:cNvSpPr>
          <p:nvPr/>
        </p:nvSpPr>
        <p:spPr bwMode="auto">
          <a:xfrm>
            <a:off x="4191000" y="5776913"/>
            <a:ext cx="808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internal</a:t>
            </a:r>
          </a:p>
          <a:p>
            <a:pPr eaLnBrk="1" hangingPunct="1"/>
            <a:r>
              <a:rPr lang="en-US" altLang="zh-TW"/>
              <a:t>signals</a:t>
            </a:r>
          </a:p>
        </p:txBody>
      </p:sp>
      <p:sp>
        <p:nvSpPr>
          <p:cNvPr id="9242" name="AutoShape 53"/>
          <p:cNvSpPr>
            <a:spLocks noChangeArrowheads="1"/>
          </p:cNvSpPr>
          <p:nvPr/>
        </p:nvSpPr>
        <p:spPr bwMode="auto">
          <a:xfrm>
            <a:off x="5654675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43" name="AutoShape 54"/>
          <p:cNvSpPr>
            <a:spLocks noChangeArrowheads="1"/>
          </p:cNvSpPr>
          <p:nvPr/>
        </p:nvSpPr>
        <p:spPr bwMode="auto">
          <a:xfrm>
            <a:off x="5654675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44" name="AutoShape 55"/>
          <p:cNvSpPr>
            <a:spLocks noChangeArrowheads="1"/>
          </p:cNvSpPr>
          <p:nvPr/>
        </p:nvSpPr>
        <p:spPr bwMode="auto">
          <a:xfrm>
            <a:off x="56546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grpSp>
        <p:nvGrpSpPr>
          <p:cNvPr id="9245" name="Group 71"/>
          <p:cNvGrpSpPr>
            <a:grpSpLocks/>
          </p:cNvGrpSpPr>
          <p:nvPr/>
        </p:nvGrpSpPr>
        <p:grpSpPr bwMode="auto">
          <a:xfrm>
            <a:off x="6172200" y="3276600"/>
            <a:ext cx="722313" cy="3124200"/>
            <a:chOff x="3504" y="2064"/>
            <a:chExt cx="455" cy="1968"/>
          </a:xfrm>
        </p:grpSpPr>
        <p:sp>
          <p:nvSpPr>
            <p:cNvPr id="9253" name="Line 56"/>
            <p:cNvSpPr>
              <a:spLocks noChangeShapeType="1"/>
            </p:cNvSpPr>
            <p:nvPr/>
          </p:nvSpPr>
          <p:spPr bwMode="auto">
            <a:xfrm>
              <a:off x="3552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4" name="Line 57"/>
            <p:cNvSpPr>
              <a:spLocks noChangeShapeType="1"/>
            </p:cNvSpPr>
            <p:nvPr/>
          </p:nvSpPr>
          <p:spPr bwMode="auto">
            <a:xfrm>
              <a:off x="3936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5" name="Line 58"/>
            <p:cNvSpPr>
              <a:spLocks noChangeShapeType="1"/>
            </p:cNvSpPr>
            <p:nvPr/>
          </p:nvSpPr>
          <p:spPr bwMode="auto">
            <a:xfrm>
              <a:off x="3552" y="2352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6" name="Text Box 59"/>
            <p:cNvSpPr txBox="1">
              <a:spLocks noChangeArrowheads="1"/>
            </p:cNvSpPr>
            <p:nvPr/>
          </p:nvSpPr>
          <p:spPr bwMode="auto">
            <a:xfrm>
              <a:off x="3504" y="2064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cycle </a:t>
              </a:r>
              <a:r>
                <a:rPr lang="en-US" altLang="zh-TW" i="1">
                  <a:solidFill>
                    <a:schemeClr val="hlink"/>
                  </a:solidFill>
                </a:rPr>
                <a:t>t</a:t>
              </a:r>
            </a:p>
          </p:txBody>
        </p:sp>
      </p:grpSp>
      <p:sp>
        <p:nvSpPr>
          <p:cNvPr id="9246" name="Text Box 60"/>
          <p:cNvSpPr txBox="1">
            <a:spLocks noChangeArrowheads="1"/>
          </p:cNvSpPr>
          <p:nvPr/>
        </p:nvSpPr>
        <p:spPr bwMode="auto">
          <a:xfrm>
            <a:off x="4267200" y="45720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state</a:t>
            </a:r>
          </a:p>
        </p:txBody>
      </p:sp>
      <p:sp>
        <p:nvSpPr>
          <p:cNvPr id="9247" name="AutoShape 61"/>
          <p:cNvSpPr>
            <a:spLocks/>
          </p:cNvSpPr>
          <p:nvPr/>
        </p:nvSpPr>
        <p:spPr bwMode="auto">
          <a:xfrm>
            <a:off x="4876800" y="4419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48" name="Text Box 62"/>
          <p:cNvSpPr txBox="1">
            <a:spLocks noChangeArrowheads="1"/>
          </p:cNvSpPr>
          <p:nvPr/>
        </p:nvSpPr>
        <p:spPr bwMode="auto">
          <a:xfrm>
            <a:off x="4343400" y="51816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input</a:t>
            </a:r>
          </a:p>
        </p:txBody>
      </p:sp>
      <p:sp>
        <p:nvSpPr>
          <p:cNvPr id="9249" name="AutoShape 67"/>
          <p:cNvSpPr>
            <a:spLocks noChangeArrowheads="1"/>
          </p:cNvSpPr>
          <p:nvPr/>
        </p:nvSpPr>
        <p:spPr bwMode="auto">
          <a:xfrm>
            <a:off x="5638800" y="5638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50" name="AutoShape 68"/>
          <p:cNvSpPr>
            <a:spLocks noChangeArrowheads="1"/>
          </p:cNvSpPr>
          <p:nvPr/>
        </p:nvSpPr>
        <p:spPr bwMode="auto">
          <a:xfrm>
            <a:off x="5638800" y="6019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9251" name="AutoShape 69"/>
          <p:cNvSpPr>
            <a:spLocks noChangeArrowheads="1"/>
          </p:cNvSpPr>
          <p:nvPr/>
        </p:nvSpPr>
        <p:spPr bwMode="auto">
          <a:xfrm>
            <a:off x="6248400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9252" name="AutoShape 70"/>
          <p:cNvSpPr>
            <a:spLocks noChangeArrowheads="1"/>
          </p:cNvSpPr>
          <p:nvPr/>
        </p:nvSpPr>
        <p:spPr bwMode="auto">
          <a:xfrm>
            <a:off x="6248400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10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1025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3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1"/>
          <p:cNvGrpSpPr>
            <a:grpSpLocks/>
          </p:cNvGrpSpPr>
          <p:nvPr/>
        </p:nvGrpSpPr>
        <p:grpSpPr bwMode="auto">
          <a:xfrm>
            <a:off x="5349875" y="3886200"/>
            <a:ext cx="3352800" cy="304800"/>
            <a:chOff x="1584" y="2160"/>
            <a:chExt cx="2112" cy="192"/>
          </a:xfrm>
        </p:grpSpPr>
        <p:sp>
          <p:nvSpPr>
            <p:cNvPr id="10286" name="Line 12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287" name="Group 13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10308" name="Line 1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9" name="Line 1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0" name="Line 1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" name="Line 1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88" name="Group 18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10304" name="Line 1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5" name="Line 2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6" name="Line 2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7" name="Line 2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89" name="Group 23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10300" name="Line 2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1" name="Line 2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2" name="Line 2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3" name="Line 2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90" name="Group 28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10296" name="Line 2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7" name="Line 3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8" name="Line 3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9" name="Line 3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91" name="Group 33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10292" name="Line 3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3" name="Line 3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4" name="Line 3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5" name="Line 3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55" name="Text Box 38"/>
          <p:cNvSpPr txBox="1">
            <a:spLocks noChangeArrowheads="1"/>
          </p:cNvSpPr>
          <p:nvPr/>
        </p:nvSpPr>
        <p:spPr bwMode="auto">
          <a:xfrm>
            <a:off x="5121275" y="4343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0256" name="Text Box 39"/>
          <p:cNvSpPr txBox="1">
            <a:spLocks noChangeArrowheads="1"/>
          </p:cNvSpPr>
          <p:nvPr/>
        </p:nvSpPr>
        <p:spPr bwMode="auto">
          <a:xfrm>
            <a:off x="5121275" y="4724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10257" name="Text Box 40"/>
          <p:cNvSpPr txBox="1">
            <a:spLocks noChangeArrowheads="1"/>
          </p:cNvSpPr>
          <p:nvPr/>
        </p:nvSpPr>
        <p:spPr bwMode="auto">
          <a:xfrm>
            <a:off x="5121275" y="5181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0258" name="AutoShape 41"/>
          <p:cNvSpPr>
            <a:spLocks noChangeArrowheads="1"/>
          </p:cNvSpPr>
          <p:nvPr/>
        </p:nvSpPr>
        <p:spPr bwMode="auto">
          <a:xfrm>
            <a:off x="62642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0259" name="AutoShape 42"/>
          <p:cNvSpPr>
            <a:spLocks noChangeArrowheads="1"/>
          </p:cNvSpPr>
          <p:nvPr/>
        </p:nvSpPr>
        <p:spPr bwMode="auto">
          <a:xfrm>
            <a:off x="68738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60" name="AutoShape 43"/>
          <p:cNvSpPr>
            <a:spLocks noChangeArrowheads="1"/>
          </p:cNvSpPr>
          <p:nvPr/>
        </p:nvSpPr>
        <p:spPr bwMode="auto">
          <a:xfrm>
            <a:off x="74834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61" name="AutoShape 44"/>
          <p:cNvSpPr>
            <a:spLocks noChangeArrowheads="1"/>
          </p:cNvSpPr>
          <p:nvPr/>
        </p:nvSpPr>
        <p:spPr bwMode="auto">
          <a:xfrm>
            <a:off x="80930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62" name="Line 45"/>
          <p:cNvSpPr>
            <a:spLocks noChangeShapeType="1"/>
          </p:cNvSpPr>
          <p:nvPr/>
        </p:nvSpPr>
        <p:spPr bwMode="auto">
          <a:xfrm>
            <a:off x="6492875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3" name="Text Box 46"/>
          <p:cNvSpPr txBox="1">
            <a:spLocks noChangeArrowheads="1"/>
          </p:cNvSpPr>
          <p:nvPr/>
        </p:nvSpPr>
        <p:spPr bwMode="auto">
          <a:xfrm>
            <a:off x="7026275" y="32766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10264" name="Text Box 47"/>
          <p:cNvSpPr txBox="1">
            <a:spLocks noChangeArrowheads="1"/>
          </p:cNvSpPr>
          <p:nvPr/>
        </p:nvSpPr>
        <p:spPr bwMode="auto">
          <a:xfrm>
            <a:off x="4740275" y="38862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aphicFrame>
        <p:nvGraphicFramePr>
          <p:cNvPr id="10246" name="Object 48"/>
          <p:cNvGraphicFramePr>
            <a:graphicFrameLocks noChangeAspect="1"/>
          </p:cNvGraphicFramePr>
          <p:nvPr/>
        </p:nvGraphicFramePr>
        <p:xfrm>
          <a:off x="5121275" y="5638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638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9"/>
          <p:cNvGraphicFramePr>
            <a:graphicFrameLocks noChangeAspect="1"/>
          </p:cNvGraphicFramePr>
          <p:nvPr/>
        </p:nvGraphicFramePr>
        <p:xfrm>
          <a:off x="5121275" y="609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096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AutoShape 50"/>
          <p:cNvSpPr>
            <a:spLocks/>
          </p:cNvSpPr>
          <p:nvPr/>
        </p:nvSpPr>
        <p:spPr bwMode="auto">
          <a:xfrm>
            <a:off x="4892675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66" name="Text Box 51"/>
          <p:cNvSpPr txBox="1">
            <a:spLocks noChangeArrowheads="1"/>
          </p:cNvSpPr>
          <p:nvPr/>
        </p:nvSpPr>
        <p:spPr bwMode="auto">
          <a:xfrm>
            <a:off x="4191000" y="5776913"/>
            <a:ext cx="808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internal</a:t>
            </a:r>
          </a:p>
          <a:p>
            <a:pPr eaLnBrk="1" hangingPunct="1"/>
            <a:r>
              <a:rPr lang="en-US" altLang="zh-TW"/>
              <a:t>signals</a:t>
            </a:r>
          </a:p>
        </p:txBody>
      </p:sp>
      <p:sp>
        <p:nvSpPr>
          <p:cNvPr id="10267" name="AutoShape 52"/>
          <p:cNvSpPr>
            <a:spLocks noChangeArrowheads="1"/>
          </p:cNvSpPr>
          <p:nvPr/>
        </p:nvSpPr>
        <p:spPr bwMode="auto">
          <a:xfrm>
            <a:off x="5654675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68" name="AutoShape 53"/>
          <p:cNvSpPr>
            <a:spLocks noChangeArrowheads="1"/>
          </p:cNvSpPr>
          <p:nvPr/>
        </p:nvSpPr>
        <p:spPr bwMode="auto">
          <a:xfrm>
            <a:off x="5654675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69" name="AutoShape 54"/>
          <p:cNvSpPr>
            <a:spLocks noChangeArrowheads="1"/>
          </p:cNvSpPr>
          <p:nvPr/>
        </p:nvSpPr>
        <p:spPr bwMode="auto">
          <a:xfrm>
            <a:off x="56546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grpSp>
        <p:nvGrpSpPr>
          <p:cNvPr id="10270" name="Group 55"/>
          <p:cNvGrpSpPr>
            <a:grpSpLocks/>
          </p:cNvGrpSpPr>
          <p:nvPr/>
        </p:nvGrpSpPr>
        <p:grpSpPr bwMode="auto">
          <a:xfrm>
            <a:off x="6172200" y="3276600"/>
            <a:ext cx="722313" cy="3124200"/>
            <a:chOff x="3504" y="2064"/>
            <a:chExt cx="455" cy="1968"/>
          </a:xfrm>
        </p:grpSpPr>
        <p:sp>
          <p:nvSpPr>
            <p:cNvPr id="10282" name="Line 56"/>
            <p:cNvSpPr>
              <a:spLocks noChangeShapeType="1"/>
            </p:cNvSpPr>
            <p:nvPr/>
          </p:nvSpPr>
          <p:spPr bwMode="auto">
            <a:xfrm>
              <a:off x="3552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3" name="Line 57"/>
            <p:cNvSpPr>
              <a:spLocks noChangeShapeType="1"/>
            </p:cNvSpPr>
            <p:nvPr/>
          </p:nvSpPr>
          <p:spPr bwMode="auto">
            <a:xfrm>
              <a:off x="3936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4" name="Line 58"/>
            <p:cNvSpPr>
              <a:spLocks noChangeShapeType="1"/>
            </p:cNvSpPr>
            <p:nvPr/>
          </p:nvSpPr>
          <p:spPr bwMode="auto">
            <a:xfrm>
              <a:off x="3552" y="2352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5" name="Text Box 59"/>
            <p:cNvSpPr txBox="1">
              <a:spLocks noChangeArrowheads="1"/>
            </p:cNvSpPr>
            <p:nvPr/>
          </p:nvSpPr>
          <p:spPr bwMode="auto">
            <a:xfrm>
              <a:off x="3504" y="2064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cycle </a:t>
              </a:r>
              <a:r>
                <a:rPr lang="en-US" altLang="zh-TW" i="1">
                  <a:solidFill>
                    <a:schemeClr val="hlink"/>
                  </a:solidFill>
                </a:rPr>
                <a:t>t</a:t>
              </a:r>
            </a:p>
          </p:txBody>
        </p:sp>
      </p:grpSp>
      <p:sp>
        <p:nvSpPr>
          <p:cNvPr id="10271" name="Text Box 60"/>
          <p:cNvSpPr txBox="1">
            <a:spLocks noChangeArrowheads="1"/>
          </p:cNvSpPr>
          <p:nvPr/>
        </p:nvSpPr>
        <p:spPr bwMode="auto">
          <a:xfrm>
            <a:off x="4267200" y="45720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state</a:t>
            </a:r>
          </a:p>
        </p:txBody>
      </p:sp>
      <p:sp>
        <p:nvSpPr>
          <p:cNvPr id="10272" name="AutoShape 61"/>
          <p:cNvSpPr>
            <a:spLocks/>
          </p:cNvSpPr>
          <p:nvPr/>
        </p:nvSpPr>
        <p:spPr bwMode="auto">
          <a:xfrm>
            <a:off x="4876800" y="4419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3" name="Text Box 62"/>
          <p:cNvSpPr txBox="1">
            <a:spLocks noChangeArrowheads="1"/>
          </p:cNvSpPr>
          <p:nvPr/>
        </p:nvSpPr>
        <p:spPr bwMode="auto">
          <a:xfrm>
            <a:off x="4343400" y="51816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input</a:t>
            </a: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905000" y="4343400"/>
            <a:ext cx="2514600" cy="1371600"/>
            <a:chOff x="1056" y="3120"/>
            <a:chExt cx="1584" cy="864"/>
          </a:xfrm>
        </p:grpSpPr>
        <p:sp>
          <p:nvSpPr>
            <p:cNvPr id="10280" name="AutoShape 64"/>
            <p:cNvSpPr>
              <a:spLocks noChangeArrowheads="1"/>
            </p:cNvSpPr>
            <p:nvPr/>
          </p:nvSpPr>
          <p:spPr bwMode="auto">
            <a:xfrm>
              <a:off x="1632" y="3792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81" name="AutoShape 65"/>
            <p:cNvSpPr>
              <a:spLocks noChangeArrowheads="1"/>
            </p:cNvSpPr>
            <p:nvPr/>
          </p:nvSpPr>
          <p:spPr bwMode="auto">
            <a:xfrm>
              <a:off x="1056" y="3120"/>
              <a:ext cx="1584" cy="528"/>
            </a:xfrm>
            <a:prstGeom prst="wedgeRoundRectCallout">
              <a:avLst>
                <a:gd name="adj1" fmla="val -48546"/>
                <a:gd name="adj2" fmla="val 10435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0248" name="Object 66"/>
            <p:cNvGraphicFramePr>
              <a:graphicFrameLocks noChangeAspect="1"/>
            </p:cNvGraphicFramePr>
            <p:nvPr/>
          </p:nvGraphicFramePr>
          <p:xfrm>
            <a:off x="1173" y="3264"/>
            <a:ext cx="133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方程式" r:id="rId15" imgW="1676160" imgH="215640" progId="Equation.3">
                    <p:embed/>
                  </p:oleObj>
                </mc:Choice>
                <mc:Fallback>
                  <p:oleObj name="方程式" r:id="rId15" imgW="1676160" imgH="2156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264"/>
                          <a:ext cx="133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5" name="AutoShape 67"/>
          <p:cNvSpPr>
            <a:spLocks noChangeArrowheads="1"/>
          </p:cNvSpPr>
          <p:nvPr/>
        </p:nvSpPr>
        <p:spPr bwMode="auto">
          <a:xfrm>
            <a:off x="5638800" y="5638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76" name="AutoShape 68"/>
          <p:cNvSpPr>
            <a:spLocks noChangeArrowheads="1"/>
          </p:cNvSpPr>
          <p:nvPr/>
        </p:nvSpPr>
        <p:spPr bwMode="auto">
          <a:xfrm>
            <a:off x="5638800" y="6019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0277" name="AutoShape 69"/>
          <p:cNvSpPr>
            <a:spLocks noChangeArrowheads="1"/>
          </p:cNvSpPr>
          <p:nvPr/>
        </p:nvSpPr>
        <p:spPr bwMode="auto">
          <a:xfrm>
            <a:off x="6248400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0278" name="AutoShape 70"/>
          <p:cNvSpPr>
            <a:spLocks noChangeArrowheads="1"/>
          </p:cNvSpPr>
          <p:nvPr/>
        </p:nvSpPr>
        <p:spPr bwMode="auto">
          <a:xfrm>
            <a:off x="6248400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56391" name="AutoShape 71"/>
          <p:cNvSpPr>
            <a:spLocks noChangeArrowheads="1"/>
          </p:cNvSpPr>
          <p:nvPr/>
        </p:nvSpPr>
        <p:spPr bwMode="auto">
          <a:xfrm>
            <a:off x="6248400" y="5638800"/>
            <a:ext cx="609600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112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7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8" name="Group 11"/>
          <p:cNvGrpSpPr>
            <a:grpSpLocks/>
          </p:cNvGrpSpPr>
          <p:nvPr/>
        </p:nvGrpSpPr>
        <p:grpSpPr bwMode="auto">
          <a:xfrm>
            <a:off x="5349875" y="3886200"/>
            <a:ext cx="3352800" cy="304800"/>
            <a:chOff x="1584" y="2160"/>
            <a:chExt cx="2112" cy="192"/>
          </a:xfrm>
        </p:grpSpPr>
        <p:sp>
          <p:nvSpPr>
            <p:cNvPr id="11311" name="Line 12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312" name="Group 13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11333" name="Line 1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34" name="Line 1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35" name="Line 1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36" name="Line 1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313" name="Group 18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11329" name="Line 1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30" name="Line 2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31" name="Line 2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32" name="Line 2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314" name="Group 23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11325" name="Line 2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6" name="Line 2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7" name="Line 2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8" name="Line 2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315" name="Group 28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11321" name="Line 2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2" name="Line 3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3" name="Line 3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4" name="Line 3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316" name="Group 33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11317" name="Line 3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8" name="Line 3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9" name="Line 3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0" name="Line 3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1279" name="Text Box 38"/>
          <p:cNvSpPr txBox="1">
            <a:spLocks noChangeArrowheads="1"/>
          </p:cNvSpPr>
          <p:nvPr/>
        </p:nvSpPr>
        <p:spPr bwMode="auto">
          <a:xfrm>
            <a:off x="5121275" y="4343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5121275" y="4724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11281" name="Text Box 40"/>
          <p:cNvSpPr txBox="1">
            <a:spLocks noChangeArrowheads="1"/>
          </p:cNvSpPr>
          <p:nvPr/>
        </p:nvSpPr>
        <p:spPr bwMode="auto">
          <a:xfrm>
            <a:off x="5121275" y="5181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1282" name="AutoShape 41"/>
          <p:cNvSpPr>
            <a:spLocks noChangeArrowheads="1"/>
          </p:cNvSpPr>
          <p:nvPr/>
        </p:nvSpPr>
        <p:spPr bwMode="auto">
          <a:xfrm>
            <a:off x="62642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1283" name="AutoShape 42"/>
          <p:cNvSpPr>
            <a:spLocks noChangeArrowheads="1"/>
          </p:cNvSpPr>
          <p:nvPr/>
        </p:nvSpPr>
        <p:spPr bwMode="auto">
          <a:xfrm>
            <a:off x="68738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284" name="AutoShape 43"/>
          <p:cNvSpPr>
            <a:spLocks noChangeArrowheads="1"/>
          </p:cNvSpPr>
          <p:nvPr/>
        </p:nvSpPr>
        <p:spPr bwMode="auto">
          <a:xfrm>
            <a:off x="74834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285" name="AutoShape 44"/>
          <p:cNvSpPr>
            <a:spLocks noChangeArrowheads="1"/>
          </p:cNvSpPr>
          <p:nvPr/>
        </p:nvSpPr>
        <p:spPr bwMode="auto">
          <a:xfrm>
            <a:off x="80930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286" name="Line 45"/>
          <p:cNvSpPr>
            <a:spLocks noChangeShapeType="1"/>
          </p:cNvSpPr>
          <p:nvPr/>
        </p:nvSpPr>
        <p:spPr bwMode="auto">
          <a:xfrm>
            <a:off x="6492875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Text Box 46"/>
          <p:cNvSpPr txBox="1">
            <a:spLocks noChangeArrowheads="1"/>
          </p:cNvSpPr>
          <p:nvPr/>
        </p:nvSpPr>
        <p:spPr bwMode="auto">
          <a:xfrm>
            <a:off x="7026275" y="32766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11288" name="Text Box 47"/>
          <p:cNvSpPr txBox="1">
            <a:spLocks noChangeArrowheads="1"/>
          </p:cNvSpPr>
          <p:nvPr/>
        </p:nvSpPr>
        <p:spPr bwMode="auto">
          <a:xfrm>
            <a:off x="4740275" y="38862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aphicFrame>
        <p:nvGraphicFramePr>
          <p:cNvPr id="11270" name="Object 48"/>
          <p:cNvGraphicFramePr>
            <a:graphicFrameLocks noChangeAspect="1"/>
          </p:cNvGraphicFramePr>
          <p:nvPr/>
        </p:nvGraphicFramePr>
        <p:xfrm>
          <a:off x="5121275" y="5638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638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49"/>
          <p:cNvGraphicFramePr>
            <a:graphicFrameLocks noChangeAspect="1"/>
          </p:cNvGraphicFramePr>
          <p:nvPr/>
        </p:nvGraphicFramePr>
        <p:xfrm>
          <a:off x="5121275" y="609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096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AutoShape 50"/>
          <p:cNvSpPr>
            <a:spLocks/>
          </p:cNvSpPr>
          <p:nvPr/>
        </p:nvSpPr>
        <p:spPr bwMode="auto">
          <a:xfrm>
            <a:off x="4892675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90" name="Text Box 51"/>
          <p:cNvSpPr txBox="1">
            <a:spLocks noChangeArrowheads="1"/>
          </p:cNvSpPr>
          <p:nvPr/>
        </p:nvSpPr>
        <p:spPr bwMode="auto">
          <a:xfrm>
            <a:off x="4191000" y="5776913"/>
            <a:ext cx="808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internal</a:t>
            </a:r>
          </a:p>
          <a:p>
            <a:pPr eaLnBrk="1" hangingPunct="1"/>
            <a:r>
              <a:rPr lang="en-US" altLang="zh-TW"/>
              <a:t>signals</a:t>
            </a:r>
          </a:p>
        </p:txBody>
      </p:sp>
      <p:sp>
        <p:nvSpPr>
          <p:cNvPr id="11291" name="AutoShape 52"/>
          <p:cNvSpPr>
            <a:spLocks noChangeArrowheads="1"/>
          </p:cNvSpPr>
          <p:nvPr/>
        </p:nvSpPr>
        <p:spPr bwMode="auto">
          <a:xfrm>
            <a:off x="5654675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292" name="AutoShape 53"/>
          <p:cNvSpPr>
            <a:spLocks noChangeArrowheads="1"/>
          </p:cNvSpPr>
          <p:nvPr/>
        </p:nvSpPr>
        <p:spPr bwMode="auto">
          <a:xfrm>
            <a:off x="5654675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293" name="AutoShape 54"/>
          <p:cNvSpPr>
            <a:spLocks noChangeArrowheads="1"/>
          </p:cNvSpPr>
          <p:nvPr/>
        </p:nvSpPr>
        <p:spPr bwMode="auto">
          <a:xfrm>
            <a:off x="56546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grpSp>
        <p:nvGrpSpPr>
          <p:cNvPr id="11294" name="Group 55"/>
          <p:cNvGrpSpPr>
            <a:grpSpLocks/>
          </p:cNvGrpSpPr>
          <p:nvPr/>
        </p:nvGrpSpPr>
        <p:grpSpPr bwMode="auto">
          <a:xfrm>
            <a:off x="6172200" y="3276600"/>
            <a:ext cx="722313" cy="3124200"/>
            <a:chOff x="3504" y="2064"/>
            <a:chExt cx="455" cy="1968"/>
          </a:xfrm>
        </p:grpSpPr>
        <p:sp>
          <p:nvSpPr>
            <p:cNvPr id="11307" name="Line 56"/>
            <p:cNvSpPr>
              <a:spLocks noChangeShapeType="1"/>
            </p:cNvSpPr>
            <p:nvPr/>
          </p:nvSpPr>
          <p:spPr bwMode="auto">
            <a:xfrm>
              <a:off x="3552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Line 57"/>
            <p:cNvSpPr>
              <a:spLocks noChangeShapeType="1"/>
            </p:cNvSpPr>
            <p:nvPr/>
          </p:nvSpPr>
          <p:spPr bwMode="auto">
            <a:xfrm>
              <a:off x="3936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Line 58"/>
            <p:cNvSpPr>
              <a:spLocks noChangeShapeType="1"/>
            </p:cNvSpPr>
            <p:nvPr/>
          </p:nvSpPr>
          <p:spPr bwMode="auto">
            <a:xfrm>
              <a:off x="3552" y="2352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Text Box 59"/>
            <p:cNvSpPr txBox="1">
              <a:spLocks noChangeArrowheads="1"/>
            </p:cNvSpPr>
            <p:nvPr/>
          </p:nvSpPr>
          <p:spPr bwMode="auto">
            <a:xfrm>
              <a:off x="3504" y="2064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cycle </a:t>
              </a:r>
              <a:r>
                <a:rPr lang="en-US" altLang="zh-TW" i="1">
                  <a:solidFill>
                    <a:schemeClr val="hlink"/>
                  </a:solidFill>
                </a:rPr>
                <a:t>t</a:t>
              </a:r>
            </a:p>
          </p:txBody>
        </p:sp>
      </p:grpSp>
      <p:sp>
        <p:nvSpPr>
          <p:cNvPr id="11295" name="Text Box 60"/>
          <p:cNvSpPr txBox="1">
            <a:spLocks noChangeArrowheads="1"/>
          </p:cNvSpPr>
          <p:nvPr/>
        </p:nvSpPr>
        <p:spPr bwMode="auto">
          <a:xfrm>
            <a:off x="4267200" y="45720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state</a:t>
            </a:r>
          </a:p>
        </p:txBody>
      </p:sp>
      <p:sp>
        <p:nvSpPr>
          <p:cNvPr id="11296" name="AutoShape 61"/>
          <p:cNvSpPr>
            <a:spLocks/>
          </p:cNvSpPr>
          <p:nvPr/>
        </p:nvSpPr>
        <p:spPr bwMode="auto">
          <a:xfrm>
            <a:off x="4876800" y="4419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97" name="Text Box 62"/>
          <p:cNvSpPr txBox="1">
            <a:spLocks noChangeArrowheads="1"/>
          </p:cNvSpPr>
          <p:nvPr/>
        </p:nvSpPr>
        <p:spPr bwMode="auto">
          <a:xfrm>
            <a:off x="4343400" y="51816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input</a:t>
            </a: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676400" y="4724400"/>
            <a:ext cx="2514600" cy="1371600"/>
            <a:chOff x="1056" y="3120"/>
            <a:chExt cx="1584" cy="864"/>
          </a:xfrm>
        </p:grpSpPr>
        <p:sp>
          <p:nvSpPr>
            <p:cNvPr id="11305" name="AutoShape 64"/>
            <p:cNvSpPr>
              <a:spLocks noChangeArrowheads="1"/>
            </p:cNvSpPr>
            <p:nvPr/>
          </p:nvSpPr>
          <p:spPr bwMode="auto">
            <a:xfrm>
              <a:off x="1632" y="3792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306" name="AutoShape 65"/>
            <p:cNvSpPr>
              <a:spLocks noChangeArrowheads="1"/>
            </p:cNvSpPr>
            <p:nvPr/>
          </p:nvSpPr>
          <p:spPr bwMode="auto">
            <a:xfrm>
              <a:off x="1056" y="3120"/>
              <a:ext cx="1584" cy="528"/>
            </a:xfrm>
            <a:prstGeom prst="wedgeRoundRectCallout">
              <a:avLst>
                <a:gd name="adj1" fmla="val -48546"/>
                <a:gd name="adj2" fmla="val 10435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1272" name="Object 66"/>
            <p:cNvGraphicFramePr>
              <a:graphicFrameLocks noChangeAspect="1"/>
            </p:cNvGraphicFramePr>
            <p:nvPr/>
          </p:nvGraphicFramePr>
          <p:xfrm>
            <a:off x="1314" y="3264"/>
            <a:ext cx="105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方程式" r:id="rId15" imgW="1320480" imgH="215640" progId="Equation.3">
                    <p:embed/>
                  </p:oleObj>
                </mc:Choice>
                <mc:Fallback>
                  <p:oleObj name="方程式" r:id="rId15" imgW="1320480" imgH="2156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3264"/>
                          <a:ext cx="105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9" name="AutoShape 67"/>
          <p:cNvSpPr>
            <a:spLocks noChangeArrowheads="1"/>
          </p:cNvSpPr>
          <p:nvPr/>
        </p:nvSpPr>
        <p:spPr bwMode="auto">
          <a:xfrm>
            <a:off x="5638800" y="5638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300" name="AutoShape 68"/>
          <p:cNvSpPr>
            <a:spLocks noChangeArrowheads="1"/>
          </p:cNvSpPr>
          <p:nvPr/>
        </p:nvSpPr>
        <p:spPr bwMode="auto">
          <a:xfrm>
            <a:off x="5638800" y="6019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1301" name="AutoShape 69"/>
          <p:cNvSpPr>
            <a:spLocks noChangeArrowheads="1"/>
          </p:cNvSpPr>
          <p:nvPr/>
        </p:nvSpPr>
        <p:spPr bwMode="auto">
          <a:xfrm>
            <a:off x="6248400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1302" name="AutoShape 70"/>
          <p:cNvSpPr>
            <a:spLocks noChangeArrowheads="1"/>
          </p:cNvSpPr>
          <p:nvPr/>
        </p:nvSpPr>
        <p:spPr bwMode="auto">
          <a:xfrm>
            <a:off x="6248400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1303" name="AutoShape 71"/>
          <p:cNvSpPr>
            <a:spLocks noChangeArrowheads="1"/>
          </p:cNvSpPr>
          <p:nvPr/>
        </p:nvSpPr>
        <p:spPr bwMode="auto">
          <a:xfrm>
            <a:off x="6248400" y="5638800"/>
            <a:ext cx="609600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57416" name="AutoShape 72"/>
          <p:cNvSpPr>
            <a:spLocks noChangeArrowheads="1"/>
          </p:cNvSpPr>
          <p:nvPr/>
        </p:nvSpPr>
        <p:spPr bwMode="auto">
          <a:xfrm>
            <a:off x="6248400" y="6019800"/>
            <a:ext cx="609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the input equations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signal value at the end of the current cycle </a:t>
            </a:r>
            <a:r>
              <a:rPr lang="en-US" altLang="zh-TW" sz="28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122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300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1" name="Group 11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12304" name="Group 12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12341" name="Line 13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42" name="Group 14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236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64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6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66" name="Line 1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43" name="Group 19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235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60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6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62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44" name="Group 24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235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6" name="Line 2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8" name="Line 2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45" name="Group 29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235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2" name="Line 31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4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46" name="Group 34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234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8" name="Line 3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0" name="Line 38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230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2306" name="Text Box 40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2307" name="Text Box 41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2308" name="AutoShape 42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09" name="AutoShape 43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10" name="AutoShape 44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11" name="AutoShape 45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12" name="AutoShape 46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13" name="AutoShape 47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14" name="AutoShape 48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15" name="AutoShape 49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16" name="AutoShape 50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17" name="AutoShape 51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18" name="AutoShape 52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19" name="AutoShape 53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20" name="AutoShape 54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21" name="AutoShape 55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22" name="AutoShape 56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23" name="Line 57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4" name="Text Box 58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2325" name="Text Box 59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2326" name="Text Box 60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2327" name="AutoShape 61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328" name="Text Box 62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12294" name="Object 63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3" name="方程式" r:id="rId12" imgW="215640" imgH="215640" progId="Equation.3">
                    <p:embed/>
                  </p:oleObj>
                </mc:Choice>
                <mc:Fallback>
                  <p:oleObj name="方程式" r:id="rId12" imgW="215640" imgH="2156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64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4" name="方程式" r:id="rId13" imgW="215640" imgH="215640" progId="Equation.3">
                    <p:embed/>
                  </p:oleObj>
                </mc:Choice>
                <mc:Fallback>
                  <p:oleObj name="方程式" r:id="rId13" imgW="215640" imgH="21564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AutoShape 65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0" name="AutoShape 66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31" name="AutoShape 67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32" name="AutoShape 68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33" name="AutoShape 69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4" name="AutoShape 70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5" name="AutoShape 71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6" name="AutoShape 72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7" name="AutoShape 73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8" name="AutoShape 74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39" name="AutoShape 75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340" name="Text Box 76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12302" name="AutoShape 77"/>
          <p:cNvSpPr>
            <a:spLocks noChangeArrowheads="1"/>
          </p:cNvSpPr>
          <p:nvPr/>
        </p:nvSpPr>
        <p:spPr bwMode="auto">
          <a:xfrm>
            <a:off x="2590800" y="60198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303" name="AutoShape 78"/>
          <p:cNvSpPr>
            <a:spLocks noChangeArrowheads="1"/>
          </p:cNvSpPr>
          <p:nvPr/>
        </p:nvSpPr>
        <p:spPr bwMode="auto">
          <a:xfrm>
            <a:off x="4191000" y="2667000"/>
            <a:ext cx="41910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Derive remaining part by yourself!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13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</a:t>
            </a:r>
            <a:r>
              <a:rPr lang="en-US" altLang="zh-TW" sz="2000" smtClean="0">
                <a:solidFill>
                  <a:schemeClr val="folHlink"/>
                </a:solidFill>
              </a:rPr>
              <a:t>combinational circuit</a:t>
            </a:r>
            <a:r>
              <a:rPr lang="en-US" altLang="zh-TW" sz="2000" smtClean="0"/>
              <a:t> always generates the outputs </a:t>
            </a:r>
            <a:r>
              <a:rPr lang="en-US" altLang="zh-TW" sz="2000" smtClean="0">
                <a:solidFill>
                  <a:schemeClr val="hlink"/>
                </a:solidFill>
              </a:rPr>
              <a:t>at the same cycle</a:t>
            </a:r>
            <a:endParaRPr lang="en-US" altLang="zh-TW" sz="2000" i="1" smtClean="0">
              <a:solidFill>
                <a:schemeClr val="hlink"/>
              </a:solidFill>
            </a:endParaRPr>
          </a:p>
        </p:txBody>
      </p:sp>
      <p:pic>
        <p:nvPicPr>
          <p:cNvPr id="133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667000" y="2895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2209800" y="3886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AutoShape 7"/>
          <p:cNvSpPr>
            <a:spLocks noChangeArrowheads="1"/>
          </p:cNvSpPr>
          <p:nvPr/>
        </p:nvSpPr>
        <p:spPr bwMode="auto">
          <a:xfrm>
            <a:off x="228600" y="2819400"/>
            <a:ext cx="2438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24" name="Text Box 8"/>
          <p:cNvSpPr txBox="1">
            <a:spLocks noChangeArrowheads="1"/>
          </p:cNvSpPr>
          <p:nvPr/>
        </p:nvSpPr>
        <p:spPr bwMode="auto">
          <a:xfrm>
            <a:off x="609600" y="2514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685800" y="56388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方程式" r:id="rId8" imgW="965160" imgH="215640" progId="Equation.3">
                  <p:embed/>
                </p:oleObj>
              </mc:Choice>
              <mc:Fallback>
                <p:oleObj name="方程式" r:id="rId8" imgW="9651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685800" y="60960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方程式" r:id="rId10" imgW="609480" imgH="241200" progId="Equation.3">
                  <p:embed/>
                </p:oleObj>
              </mc:Choice>
              <mc:Fallback>
                <p:oleObj name="方程式" r:id="rId10" imgW="609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5" name="Group 11"/>
          <p:cNvGrpSpPr>
            <a:grpSpLocks/>
          </p:cNvGrpSpPr>
          <p:nvPr/>
        </p:nvGrpSpPr>
        <p:grpSpPr bwMode="auto">
          <a:xfrm>
            <a:off x="5349875" y="3886200"/>
            <a:ext cx="3352800" cy="304800"/>
            <a:chOff x="1584" y="2160"/>
            <a:chExt cx="2112" cy="192"/>
          </a:xfrm>
        </p:grpSpPr>
        <p:sp>
          <p:nvSpPr>
            <p:cNvPr id="13358" name="Line 12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3359" name="Group 13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13380" name="Line 1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1" name="Line 1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2" name="Line 1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3" name="Line 1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60" name="Group 18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13376" name="Line 1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7" name="Line 2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8" name="Line 2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9" name="Line 2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61" name="Group 23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13372" name="Line 2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3" name="Line 2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4" name="Line 2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5" name="Line 2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62" name="Group 28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13368" name="Line 2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9" name="Line 3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0" name="Line 3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1" name="Line 3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3363" name="Group 33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13364" name="Line 3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5" name="Line 3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6" name="Line 3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67" name="Line 3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3326" name="Text Box 38"/>
          <p:cNvSpPr txBox="1">
            <a:spLocks noChangeArrowheads="1"/>
          </p:cNvSpPr>
          <p:nvPr/>
        </p:nvSpPr>
        <p:spPr bwMode="auto">
          <a:xfrm>
            <a:off x="5121275" y="4343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13327" name="Text Box 39"/>
          <p:cNvSpPr txBox="1">
            <a:spLocks noChangeArrowheads="1"/>
          </p:cNvSpPr>
          <p:nvPr/>
        </p:nvSpPr>
        <p:spPr bwMode="auto">
          <a:xfrm>
            <a:off x="5121275" y="47244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13328" name="Text Box 40"/>
          <p:cNvSpPr txBox="1">
            <a:spLocks noChangeArrowheads="1"/>
          </p:cNvSpPr>
          <p:nvPr/>
        </p:nvSpPr>
        <p:spPr bwMode="auto">
          <a:xfrm>
            <a:off x="5121275" y="51816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3329" name="AutoShape 41"/>
          <p:cNvSpPr>
            <a:spLocks noChangeArrowheads="1"/>
          </p:cNvSpPr>
          <p:nvPr/>
        </p:nvSpPr>
        <p:spPr bwMode="auto">
          <a:xfrm>
            <a:off x="62642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3330" name="AutoShape 42"/>
          <p:cNvSpPr>
            <a:spLocks noChangeArrowheads="1"/>
          </p:cNvSpPr>
          <p:nvPr/>
        </p:nvSpPr>
        <p:spPr bwMode="auto">
          <a:xfrm>
            <a:off x="68738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31" name="AutoShape 43"/>
          <p:cNvSpPr>
            <a:spLocks noChangeArrowheads="1"/>
          </p:cNvSpPr>
          <p:nvPr/>
        </p:nvSpPr>
        <p:spPr bwMode="auto">
          <a:xfrm>
            <a:off x="74834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32" name="AutoShape 44"/>
          <p:cNvSpPr>
            <a:spLocks noChangeArrowheads="1"/>
          </p:cNvSpPr>
          <p:nvPr/>
        </p:nvSpPr>
        <p:spPr bwMode="auto">
          <a:xfrm>
            <a:off x="80930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33" name="Line 45"/>
          <p:cNvSpPr>
            <a:spLocks noChangeShapeType="1"/>
          </p:cNvSpPr>
          <p:nvPr/>
        </p:nvSpPr>
        <p:spPr bwMode="auto">
          <a:xfrm>
            <a:off x="6492875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4" name="Text Box 46"/>
          <p:cNvSpPr txBox="1">
            <a:spLocks noChangeArrowheads="1"/>
          </p:cNvSpPr>
          <p:nvPr/>
        </p:nvSpPr>
        <p:spPr bwMode="auto">
          <a:xfrm>
            <a:off x="7026275" y="32766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740275" y="38862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aphicFrame>
        <p:nvGraphicFramePr>
          <p:cNvPr id="13318" name="Object 48"/>
          <p:cNvGraphicFramePr>
            <a:graphicFrameLocks noChangeAspect="1"/>
          </p:cNvGraphicFramePr>
          <p:nvPr/>
        </p:nvGraphicFramePr>
        <p:xfrm>
          <a:off x="5121275" y="5638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5638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9"/>
          <p:cNvGraphicFramePr>
            <a:graphicFrameLocks noChangeAspect="1"/>
          </p:cNvGraphicFramePr>
          <p:nvPr/>
        </p:nvGraphicFramePr>
        <p:xfrm>
          <a:off x="5121275" y="6096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096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AutoShape 50"/>
          <p:cNvSpPr>
            <a:spLocks/>
          </p:cNvSpPr>
          <p:nvPr/>
        </p:nvSpPr>
        <p:spPr bwMode="auto">
          <a:xfrm>
            <a:off x="4892675" y="57150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37" name="Text Box 51"/>
          <p:cNvSpPr txBox="1">
            <a:spLocks noChangeArrowheads="1"/>
          </p:cNvSpPr>
          <p:nvPr/>
        </p:nvSpPr>
        <p:spPr bwMode="auto">
          <a:xfrm>
            <a:off x="4191000" y="5776913"/>
            <a:ext cx="808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internal</a:t>
            </a:r>
          </a:p>
          <a:p>
            <a:pPr eaLnBrk="1" hangingPunct="1"/>
            <a:r>
              <a:rPr lang="en-US" altLang="zh-TW"/>
              <a:t>signals</a:t>
            </a:r>
          </a:p>
        </p:txBody>
      </p:sp>
      <p:sp>
        <p:nvSpPr>
          <p:cNvPr id="13338" name="AutoShape 52"/>
          <p:cNvSpPr>
            <a:spLocks noChangeArrowheads="1"/>
          </p:cNvSpPr>
          <p:nvPr/>
        </p:nvSpPr>
        <p:spPr bwMode="auto">
          <a:xfrm>
            <a:off x="5654675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39" name="AutoShape 53"/>
          <p:cNvSpPr>
            <a:spLocks noChangeArrowheads="1"/>
          </p:cNvSpPr>
          <p:nvPr/>
        </p:nvSpPr>
        <p:spPr bwMode="auto">
          <a:xfrm>
            <a:off x="5654675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40" name="AutoShape 54"/>
          <p:cNvSpPr>
            <a:spLocks noChangeArrowheads="1"/>
          </p:cNvSpPr>
          <p:nvPr/>
        </p:nvSpPr>
        <p:spPr bwMode="auto">
          <a:xfrm>
            <a:off x="5654675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grpSp>
        <p:nvGrpSpPr>
          <p:cNvPr id="13341" name="Group 55"/>
          <p:cNvGrpSpPr>
            <a:grpSpLocks/>
          </p:cNvGrpSpPr>
          <p:nvPr/>
        </p:nvGrpSpPr>
        <p:grpSpPr bwMode="auto">
          <a:xfrm>
            <a:off x="6172200" y="3276600"/>
            <a:ext cx="722313" cy="3124200"/>
            <a:chOff x="3504" y="2064"/>
            <a:chExt cx="455" cy="1968"/>
          </a:xfrm>
        </p:grpSpPr>
        <p:sp>
          <p:nvSpPr>
            <p:cNvPr id="13354" name="Line 56"/>
            <p:cNvSpPr>
              <a:spLocks noChangeShapeType="1"/>
            </p:cNvSpPr>
            <p:nvPr/>
          </p:nvSpPr>
          <p:spPr bwMode="auto">
            <a:xfrm>
              <a:off x="3552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Line 57"/>
            <p:cNvSpPr>
              <a:spLocks noChangeShapeType="1"/>
            </p:cNvSpPr>
            <p:nvPr/>
          </p:nvSpPr>
          <p:spPr bwMode="auto">
            <a:xfrm>
              <a:off x="3936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6" name="Line 58"/>
            <p:cNvSpPr>
              <a:spLocks noChangeShapeType="1"/>
            </p:cNvSpPr>
            <p:nvPr/>
          </p:nvSpPr>
          <p:spPr bwMode="auto">
            <a:xfrm>
              <a:off x="3552" y="2352"/>
              <a:ext cx="33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Text Box 59"/>
            <p:cNvSpPr txBox="1">
              <a:spLocks noChangeArrowheads="1"/>
            </p:cNvSpPr>
            <p:nvPr/>
          </p:nvSpPr>
          <p:spPr bwMode="auto">
            <a:xfrm>
              <a:off x="3504" y="2064"/>
              <a:ext cx="4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cycle </a:t>
              </a:r>
              <a:r>
                <a:rPr lang="en-US" altLang="zh-TW" i="1">
                  <a:solidFill>
                    <a:schemeClr val="hlink"/>
                  </a:solidFill>
                </a:rPr>
                <a:t>t</a:t>
              </a:r>
            </a:p>
          </p:txBody>
        </p:sp>
      </p:grpSp>
      <p:sp>
        <p:nvSpPr>
          <p:cNvPr id="13342" name="Text Box 60"/>
          <p:cNvSpPr txBox="1">
            <a:spLocks noChangeArrowheads="1"/>
          </p:cNvSpPr>
          <p:nvPr/>
        </p:nvSpPr>
        <p:spPr bwMode="auto">
          <a:xfrm>
            <a:off x="4267200" y="45720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state</a:t>
            </a:r>
          </a:p>
        </p:txBody>
      </p:sp>
      <p:sp>
        <p:nvSpPr>
          <p:cNvPr id="13343" name="AutoShape 61"/>
          <p:cNvSpPr>
            <a:spLocks/>
          </p:cNvSpPr>
          <p:nvPr/>
        </p:nvSpPr>
        <p:spPr bwMode="auto">
          <a:xfrm>
            <a:off x="4876800" y="4419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44" name="Text Box 62"/>
          <p:cNvSpPr txBox="1">
            <a:spLocks noChangeArrowheads="1"/>
          </p:cNvSpPr>
          <p:nvPr/>
        </p:nvSpPr>
        <p:spPr bwMode="auto">
          <a:xfrm>
            <a:off x="4343400" y="51816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input</a:t>
            </a:r>
          </a:p>
        </p:txBody>
      </p:sp>
      <p:sp>
        <p:nvSpPr>
          <p:cNvPr id="13345" name="AutoShape 67"/>
          <p:cNvSpPr>
            <a:spLocks noChangeArrowheads="1"/>
          </p:cNvSpPr>
          <p:nvPr/>
        </p:nvSpPr>
        <p:spPr bwMode="auto">
          <a:xfrm>
            <a:off x="5638800" y="5638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46" name="AutoShape 68"/>
          <p:cNvSpPr>
            <a:spLocks noChangeArrowheads="1"/>
          </p:cNvSpPr>
          <p:nvPr/>
        </p:nvSpPr>
        <p:spPr bwMode="auto">
          <a:xfrm>
            <a:off x="5638800" y="60198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13347" name="AutoShape 69"/>
          <p:cNvSpPr>
            <a:spLocks noChangeArrowheads="1"/>
          </p:cNvSpPr>
          <p:nvPr/>
        </p:nvSpPr>
        <p:spPr bwMode="auto">
          <a:xfrm>
            <a:off x="6248400" y="4343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13348" name="AutoShape 70"/>
          <p:cNvSpPr>
            <a:spLocks noChangeArrowheads="1"/>
          </p:cNvSpPr>
          <p:nvPr/>
        </p:nvSpPr>
        <p:spPr bwMode="auto">
          <a:xfrm>
            <a:off x="6248400" y="47244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6248400" y="5638800"/>
            <a:ext cx="609600" cy="685800"/>
            <a:chOff x="3936" y="3552"/>
            <a:chExt cx="384" cy="432"/>
          </a:xfrm>
        </p:grpSpPr>
        <p:sp>
          <p:nvSpPr>
            <p:cNvPr id="13352" name="AutoShape 71"/>
            <p:cNvSpPr>
              <a:spLocks noChangeArrowheads="1"/>
            </p:cNvSpPr>
            <p:nvPr/>
          </p:nvSpPr>
          <p:spPr bwMode="auto">
            <a:xfrm>
              <a:off x="3936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3353" name="AutoShape 72"/>
            <p:cNvSpPr>
              <a:spLocks noChangeArrowheads="1"/>
            </p:cNvSpPr>
            <p:nvPr/>
          </p:nvSpPr>
          <p:spPr bwMode="auto">
            <a:xfrm>
              <a:off x="3936" y="379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13350" name="AutoShape 73"/>
          <p:cNvSpPr>
            <a:spLocks noChangeArrowheads="1"/>
          </p:cNvSpPr>
          <p:nvPr/>
        </p:nvSpPr>
        <p:spPr bwMode="auto">
          <a:xfrm>
            <a:off x="6172200" y="4267200"/>
            <a:ext cx="7620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51" name="AutoShape 74"/>
          <p:cNvSpPr>
            <a:spLocks noChangeArrowheads="1"/>
          </p:cNvSpPr>
          <p:nvPr/>
        </p:nvSpPr>
        <p:spPr bwMode="auto">
          <a:xfrm>
            <a:off x="7010400" y="4800600"/>
            <a:ext cx="457200" cy="13716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 table of a sequential circuit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analyze a sequential circuit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B2B2B2"/>
                </a:solidFill>
              </a:rPr>
              <a:t>Step 1: derive input equations to D flip-flops</a:t>
            </a:r>
          </a:p>
          <a:p>
            <a:pPr eaLnBrk="1" hangingPunct="1"/>
            <a:r>
              <a:rPr lang="en-US" altLang="zh-TW" sz="2800" smtClean="0"/>
              <a:t>Step 2: derive the </a:t>
            </a:r>
            <a:r>
              <a:rPr lang="en-US" altLang="zh-TW" sz="2800" smtClean="0">
                <a:solidFill>
                  <a:schemeClr val="hlink"/>
                </a:solidFill>
              </a:rPr>
              <a:t>state table</a:t>
            </a:r>
          </a:p>
          <a:p>
            <a:pPr eaLnBrk="1" hangingPunct="1"/>
            <a:r>
              <a:rPr lang="en-US" altLang="zh-TW" sz="2800" smtClean="0">
                <a:solidFill>
                  <a:srgbClr val="B2B2B2"/>
                </a:solidFill>
              </a:rPr>
              <a:t>Step 3: draw the state-diagram</a:t>
            </a:r>
            <a:r>
              <a:rPr lang="en-US" altLang="zh-TW" sz="2800" smtClean="0"/>
              <a:t> 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57200" y="4495800"/>
            <a:ext cx="80772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Then you can draw the timing waveform from a state-diagram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state table?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5181600" cy="1600200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like a truth table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rules to determine the </a:t>
            </a:r>
            <a:r>
              <a:rPr lang="en-US" altLang="zh-TW" sz="2000" smtClean="0">
                <a:solidFill>
                  <a:schemeClr val="hlink"/>
                </a:solidFill>
              </a:rPr>
              <a:t>state</a:t>
            </a:r>
            <a:r>
              <a:rPr lang="en-US" altLang="zh-TW" sz="2000" smtClean="0"/>
              <a:t> at cycle </a:t>
            </a:r>
            <a:r>
              <a:rPr lang="en-US" altLang="zh-TW" sz="2000" i="1" smtClean="0">
                <a:solidFill>
                  <a:schemeClr val="hlink"/>
                </a:solidFill>
              </a:rPr>
              <a:t>t</a:t>
            </a:r>
            <a:r>
              <a:rPr lang="en-US" altLang="zh-TW" sz="2000" smtClean="0">
                <a:solidFill>
                  <a:schemeClr val="hlink"/>
                </a:solidFill>
              </a:rPr>
              <a:t>+1</a:t>
            </a:r>
            <a:r>
              <a:rPr lang="en-US" altLang="zh-TW" sz="2000" smtClean="0"/>
              <a:t> from</a:t>
            </a:r>
          </a:p>
          <a:p>
            <a:pPr marL="682625" lvl="1" indent="-28257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/>
              <a:t>, and</a:t>
            </a:r>
          </a:p>
          <a:p>
            <a:pPr marL="682625" lvl="1" indent="-28257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input signals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endParaRPr lang="en-US" altLang="zh-TW" sz="1800" smtClean="0">
              <a:solidFill>
                <a:schemeClr val="hlink"/>
              </a:solidFill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state: content of D-FFs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66553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4038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41910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state table?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5181600" cy="1600200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like a truth table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rules to determine the </a:t>
            </a:r>
            <a:r>
              <a:rPr lang="en-US" altLang="zh-TW" sz="2000" smtClean="0">
                <a:solidFill>
                  <a:schemeClr val="hlink"/>
                </a:solidFill>
              </a:rPr>
              <a:t>state</a:t>
            </a:r>
            <a:r>
              <a:rPr lang="en-US" altLang="zh-TW" sz="2000" smtClean="0"/>
              <a:t> at cycle </a:t>
            </a:r>
            <a:r>
              <a:rPr lang="en-US" altLang="zh-TW" sz="2000" i="1" smtClean="0">
                <a:solidFill>
                  <a:schemeClr val="hlink"/>
                </a:solidFill>
              </a:rPr>
              <a:t>t</a:t>
            </a:r>
            <a:r>
              <a:rPr lang="en-US" altLang="zh-TW" sz="2000" smtClean="0">
                <a:solidFill>
                  <a:schemeClr val="hlink"/>
                </a:solidFill>
              </a:rPr>
              <a:t>+1</a:t>
            </a:r>
            <a:r>
              <a:rPr lang="en-US" altLang="zh-TW" sz="2000" smtClean="0"/>
              <a:t> from</a:t>
            </a:r>
          </a:p>
          <a:p>
            <a:pPr marL="682625" lvl="1" indent="-28257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/>
              <a:t>, and</a:t>
            </a:r>
          </a:p>
          <a:p>
            <a:pPr marL="682625" lvl="1" indent="-28257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input signals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endParaRPr lang="en-US" altLang="zh-TW" sz="1800" smtClean="0">
              <a:solidFill>
                <a:schemeClr val="hlink"/>
              </a:solidFill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state: content of D-FFs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66553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4038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41910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6934200" y="37338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4" name="AutoShape 8"/>
          <p:cNvSpPr>
            <a:spLocks/>
          </p:cNvSpPr>
          <p:nvPr/>
        </p:nvSpPr>
        <p:spPr bwMode="auto">
          <a:xfrm rot="-5400000">
            <a:off x="5753100" y="51435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953000" y="6096000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enumerate all</a:t>
            </a:r>
          </a:p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possible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0772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That’s why we call it </a:t>
            </a:r>
            <a:r>
              <a:rPr lang="en-US" altLang="zh-TW" smtClean="0">
                <a:solidFill>
                  <a:schemeClr val="hlink"/>
                </a:solidFill>
              </a:rPr>
              <a:t>sequential circuit</a:t>
            </a:r>
          </a:p>
        </p:txBody>
      </p:sp>
      <p:pic>
        <p:nvPicPr>
          <p:cNvPr id="32772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1939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 rot="5400000">
            <a:off x="3314700" y="3009900"/>
            <a:ext cx="685800" cy="1066800"/>
          </a:xfrm>
          <a:custGeom>
            <a:avLst/>
            <a:gdLst>
              <a:gd name="T0" fmla="*/ 480250 w 21600"/>
              <a:gd name="T1" fmla="*/ 0 h 21600"/>
              <a:gd name="T2" fmla="*/ 480250 w 21600"/>
              <a:gd name="T3" fmla="*/ 600470 h 21600"/>
              <a:gd name="T4" fmla="*/ 102775 w 21600"/>
              <a:gd name="T5" fmla="*/ 1066800 h 21600"/>
              <a:gd name="T6" fmla="*/ 6858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2774" name="Picture 6" descr="goal_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598487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AutoShape 7"/>
          <p:cNvSpPr>
            <a:spLocks/>
          </p:cNvSpPr>
          <p:nvPr/>
        </p:nvSpPr>
        <p:spPr bwMode="auto">
          <a:xfrm rot="-5400000">
            <a:off x="6057900" y="4229100"/>
            <a:ext cx="228600" cy="4114800"/>
          </a:xfrm>
          <a:prstGeom prst="leftBrace">
            <a:avLst>
              <a:gd name="adj1" fmla="val 1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953000" y="6400800"/>
            <a:ext cx="2282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sequence of state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state table?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5181600" cy="1600200"/>
          </a:xfrm>
        </p:spPr>
        <p:txBody>
          <a:bodyPr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like a truth table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rules to determine the </a:t>
            </a:r>
            <a:r>
              <a:rPr lang="en-US" altLang="zh-TW" sz="2000" smtClean="0">
                <a:solidFill>
                  <a:schemeClr val="hlink"/>
                </a:solidFill>
              </a:rPr>
              <a:t>state</a:t>
            </a:r>
            <a:r>
              <a:rPr lang="en-US" altLang="zh-TW" sz="2000" smtClean="0"/>
              <a:t> at cycle </a:t>
            </a:r>
            <a:r>
              <a:rPr lang="en-US" altLang="zh-TW" sz="2000" i="1" smtClean="0">
                <a:solidFill>
                  <a:schemeClr val="hlink"/>
                </a:solidFill>
              </a:rPr>
              <a:t>t</a:t>
            </a:r>
            <a:r>
              <a:rPr lang="en-US" altLang="zh-TW" sz="2000" smtClean="0">
                <a:solidFill>
                  <a:schemeClr val="hlink"/>
                </a:solidFill>
              </a:rPr>
              <a:t>+1</a:t>
            </a:r>
            <a:r>
              <a:rPr lang="en-US" altLang="zh-TW" sz="2000" smtClean="0"/>
              <a:t> from</a:t>
            </a:r>
          </a:p>
          <a:p>
            <a:pPr marL="682625" lvl="1" indent="-28257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/>
              <a:t>, and</a:t>
            </a:r>
          </a:p>
          <a:p>
            <a:pPr marL="682625" lvl="1" indent="-28257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input signals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endParaRPr lang="en-US" altLang="zh-TW" sz="1800" smtClean="0">
              <a:solidFill>
                <a:schemeClr val="hlink"/>
              </a:solidFill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TW" sz="2000" smtClean="0"/>
              <a:t>state: content of D-FFs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66553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4038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41910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6934200" y="37338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8" name="AutoShape 8"/>
          <p:cNvSpPr>
            <a:spLocks/>
          </p:cNvSpPr>
          <p:nvPr/>
        </p:nvSpPr>
        <p:spPr bwMode="auto">
          <a:xfrm rot="-5400000">
            <a:off x="5753100" y="51435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953000" y="6096000"/>
            <a:ext cx="1752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enumerate all</a:t>
            </a:r>
          </a:p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possible conditions</a:t>
            </a:r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4800600" y="3505200"/>
            <a:ext cx="19812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800600" y="3048000"/>
            <a:ext cx="1625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state at cycle 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auto">
          <a:xfrm>
            <a:off x="7010400" y="3581400"/>
            <a:ext cx="9906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858000" y="3124200"/>
            <a:ext cx="18954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state at cycle 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  <a:r>
              <a:rPr lang="en-US" altLang="zh-TW" sz="2000">
                <a:solidFill>
                  <a:schemeClr val="hlink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timing waveform can be drawn from the state table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49" name="Group 60"/>
          <p:cNvGrpSpPr>
            <a:grpSpLocks/>
          </p:cNvGrpSpPr>
          <p:nvPr/>
        </p:nvGrpSpPr>
        <p:grpSpPr bwMode="auto">
          <a:xfrm>
            <a:off x="3962400" y="3886200"/>
            <a:ext cx="4648200" cy="2546350"/>
            <a:chOff x="2448" y="2448"/>
            <a:chExt cx="2928" cy="1604"/>
          </a:xfrm>
        </p:grpSpPr>
        <p:grpSp>
          <p:nvGrpSpPr>
            <p:cNvPr id="57351" name="Group 55"/>
            <p:cNvGrpSpPr>
              <a:grpSpLocks/>
            </p:cNvGrpSpPr>
            <p:nvPr/>
          </p:nvGrpSpPr>
          <p:grpSpPr bwMode="auto">
            <a:xfrm>
              <a:off x="2880" y="2448"/>
              <a:ext cx="2496" cy="1412"/>
              <a:chOff x="2736" y="1872"/>
              <a:chExt cx="2496" cy="1412"/>
            </a:xfrm>
          </p:grpSpPr>
          <p:grpSp>
            <p:nvGrpSpPr>
              <p:cNvPr id="57356" name="Group 5"/>
              <p:cNvGrpSpPr>
                <a:grpSpLocks/>
              </p:cNvGrpSpPr>
              <p:nvPr/>
            </p:nvGrpSpPr>
            <p:grpSpPr bwMode="auto">
              <a:xfrm>
                <a:off x="2736" y="1872"/>
                <a:ext cx="2496" cy="1412"/>
                <a:chOff x="1728" y="1776"/>
                <a:chExt cx="2496" cy="1412"/>
              </a:xfrm>
            </p:grpSpPr>
            <p:grpSp>
              <p:nvGrpSpPr>
                <p:cNvPr id="57358" name="Group 6"/>
                <p:cNvGrpSpPr>
                  <a:grpSpLocks/>
                </p:cNvGrpSpPr>
                <p:nvPr/>
              </p:nvGrpSpPr>
              <p:grpSpPr bwMode="auto">
                <a:xfrm>
                  <a:off x="2112" y="2160"/>
                  <a:ext cx="2112" cy="192"/>
                  <a:chOff x="1584" y="2160"/>
                  <a:chExt cx="2112" cy="192"/>
                </a:xfrm>
              </p:grpSpPr>
              <p:sp>
                <p:nvSpPr>
                  <p:cNvPr id="5738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35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57381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776" y="2160"/>
                    <a:ext cx="384" cy="192"/>
                    <a:chOff x="1776" y="2160"/>
                    <a:chExt cx="384" cy="192"/>
                  </a:xfrm>
                </p:grpSpPr>
                <p:sp>
                  <p:nvSpPr>
                    <p:cNvPr id="57402" name="Line 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403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60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404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405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235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57382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160" y="2160"/>
                    <a:ext cx="384" cy="192"/>
                    <a:chOff x="1776" y="2160"/>
                    <a:chExt cx="384" cy="192"/>
                  </a:xfrm>
                </p:grpSpPr>
                <p:sp>
                  <p:nvSpPr>
                    <p:cNvPr id="57398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60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400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40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235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57383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544" y="2160"/>
                    <a:ext cx="384" cy="192"/>
                    <a:chOff x="1776" y="2160"/>
                    <a:chExt cx="384" cy="192"/>
                  </a:xfrm>
                </p:grpSpPr>
                <p:sp>
                  <p:nvSpPr>
                    <p:cNvPr id="5739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60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6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7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235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5738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28" y="2160"/>
                    <a:ext cx="384" cy="192"/>
                    <a:chOff x="1776" y="2160"/>
                    <a:chExt cx="384" cy="192"/>
                  </a:xfrm>
                </p:grpSpPr>
                <p:sp>
                  <p:nvSpPr>
                    <p:cNvPr id="57390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60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2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9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235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57385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312" y="2160"/>
                    <a:ext cx="384" cy="192"/>
                    <a:chOff x="1776" y="2160"/>
                    <a:chExt cx="384" cy="192"/>
                  </a:xfrm>
                </p:grpSpPr>
                <p:sp>
                  <p:nvSpPr>
                    <p:cNvPr id="57386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87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2160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88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21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5738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2352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5735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A</a:t>
                  </a:r>
                </a:p>
              </p:txBody>
            </p:sp>
            <p:sp>
              <p:nvSpPr>
                <p:cNvPr id="5736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24" y="2688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B</a:t>
                  </a:r>
                </a:p>
              </p:txBody>
            </p:sp>
            <p:sp>
              <p:nvSpPr>
                <p:cNvPr id="5736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824" y="297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X</a:t>
                  </a:r>
                </a:p>
              </p:txBody>
            </p:sp>
            <p:sp>
              <p:nvSpPr>
                <p:cNvPr id="57362" name="AutoShape 36"/>
                <p:cNvSpPr>
                  <a:spLocks noChangeArrowheads="1"/>
                </p:cNvSpPr>
                <p:nvPr/>
              </p:nvSpPr>
              <p:spPr bwMode="auto">
                <a:xfrm>
                  <a:off x="2304" y="244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63" name="AutoShape 37"/>
                <p:cNvSpPr>
                  <a:spLocks noChangeArrowheads="1"/>
                </p:cNvSpPr>
                <p:nvPr/>
              </p:nvSpPr>
              <p:spPr bwMode="auto">
                <a:xfrm>
                  <a:off x="2304" y="268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64" name="AutoShape 38"/>
                <p:cNvSpPr>
                  <a:spLocks noChangeArrowheads="1"/>
                </p:cNvSpPr>
                <p:nvPr/>
              </p:nvSpPr>
              <p:spPr bwMode="auto">
                <a:xfrm>
                  <a:off x="2304" y="2976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57365" name="AutoShape 39"/>
                <p:cNvSpPr>
                  <a:spLocks noChangeArrowheads="1"/>
                </p:cNvSpPr>
                <p:nvPr/>
              </p:nvSpPr>
              <p:spPr bwMode="auto">
                <a:xfrm>
                  <a:off x="2688" y="244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66" name="AutoShape 40"/>
                <p:cNvSpPr>
                  <a:spLocks noChangeArrowheads="1"/>
                </p:cNvSpPr>
                <p:nvPr/>
              </p:nvSpPr>
              <p:spPr bwMode="auto">
                <a:xfrm>
                  <a:off x="2688" y="268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57367" name="AutoShape 41"/>
                <p:cNvSpPr>
                  <a:spLocks noChangeArrowheads="1"/>
                </p:cNvSpPr>
                <p:nvPr/>
              </p:nvSpPr>
              <p:spPr bwMode="auto">
                <a:xfrm>
                  <a:off x="2688" y="2976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57368" name="AutoShape 42"/>
                <p:cNvSpPr>
                  <a:spLocks noChangeArrowheads="1"/>
                </p:cNvSpPr>
                <p:nvPr/>
              </p:nvSpPr>
              <p:spPr bwMode="auto">
                <a:xfrm>
                  <a:off x="3072" y="244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57369" name="AutoShape 43"/>
                <p:cNvSpPr>
                  <a:spLocks noChangeArrowheads="1"/>
                </p:cNvSpPr>
                <p:nvPr/>
              </p:nvSpPr>
              <p:spPr bwMode="auto">
                <a:xfrm>
                  <a:off x="3072" y="268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57370" name="AutoShape 44"/>
                <p:cNvSpPr>
                  <a:spLocks noChangeArrowheads="1"/>
                </p:cNvSpPr>
                <p:nvPr/>
              </p:nvSpPr>
              <p:spPr bwMode="auto">
                <a:xfrm>
                  <a:off x="3072" y="2976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1" name="AutoShape 45"/>
                <p:cNvSpPr>
                  <a:spLocks noChangeArrowheads="1"/>
                </p:cNvSpPr>
                <p:nvPr/>
              </p:nvSpPr>
              <p:spPr bwMode="auto">
                <a:xfrm>
                  <a:off x="3456" y="244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2" name="AutoShape 46"/>
                <p:cNvSpPr>
                  <a:spLocks noChangeArrowheads="1"/>
                </p:cNvSpPr>
                <p:nvPr/>
              </p:nvSpPr>
              <p:spPr bwMode="auto">
                <a:xfrm>
                  <a:off x="3456" y="268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3" name="AutoShape 47"/>
                <p:cNvSpPr>
                  <a:spLocks noChangeArrowheads="1"/>
                </p:cNvSpPr>
                <p:nvPr/>
              </p:nvSpPr>
              <p:spPr bwMode="auto">
                <a:xfrm>
                  <a:off x="3456" y="2976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4" name="AutoShape 48"/>
                <p:cNvSpPr>
                  <a:spLocks noChangeArrowheads="1"/>
                </p:cNvSpPr>
                <p:nvPr/>
              </p:nvSpPr>
              <p:spPr bwMode="auto">
                <a:xfrm>
                  <a:off x="3840" y="244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5" name="AutoShape 49"/>
                <p:cNvSpPr>
                  <a:spLocks noChangeArrowheads="1"/>
                </p:cNvSpPr>
                <p:nvPr/>
              </p:nvSpPr>
              <p:spPr bwMode="auto">
                <a:xfrm>
                  <a:off x="3840" y="2688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6" name="AutoShape 50"/>
                <p:cNvSpPr>
                  <a:spLocks noChangeArrowheads="1"/>
                </p:cNvSpPr>
                <p:nvPr/>
              </p:nvSpPr>
              <p:spPr bwMode="auto">
                <a:xfrm>
                  <a:off x="3840" y="2976"/>
                  <a:ext cx="38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0</a:t>
                  </a:r>
                </a:p>
              </p:txBody>
            </p:sp>
            <p:sp>
              <p:nvSpPr>
                <p:cNvPr id="57377" name="Line 51"/>
                <p:cNvSpPr>
                  <a:spLocks noChangeShapeType="1"/>
                </p:cNvSpPr>
                <p:nvPr/>
              </p:nvSpPr>
              <p:spPr bwMode="auto">
                <a:xfrm>
                  <a:off x="2832" y="192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37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168" y="17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time</a:t>
                  </a:r>
                </a:p>
              </p:txBody>
            </p:sp>
            <p:sp>
              <p:nvSpPr>
                <p:cNvPr id="5737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28" y="2160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clock</a:t>
                  </a:r>
                </a:p>
              </p:txBody>
            </p:sp>
          </p:grpSp>
          <p:sp>
            <p:nvSpPr>
              <p:cNvPr id="57357" name="Rectangle 54"/>
              <p:cNvSpPr>
                <a:spLocks noChangeArrowheads="1"/>
              </p:cNvSpPr>
              <p:nvPr/>
            </p:nvSpPr>
            <p:spPr bwMode="auto">
              <a:xfrm>
                <a:off x="3696" y="2544"/>
                <a:ext cx="1536" cy="4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solidFill>
                      <a:schemeClr val="hlink"/>
                    </a:solidFill>
                  </a:rPr>
                  <a:t>?</a:t>
                </a:r>
              </a:p>
            </p:txBody>
          </p:sp>
        </p:grpSp>
        <p:sp>
          <p:nvSpPr>
            <p:cNvPr id="57352" name="Text Box 56"/>
            <p:cNvSpPr txBox="1">
              <a:spLocks noChangeArrowheads="1"/>
            </p:cNvSpPr>
            <p:nvPr/>
          </p:nvSpPr>
          <p:spPr bwMode="auto">
            <a:xfrm>
              <a:off x="2448" y="3840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input</a:t>
              </a:r>
            </a:p>
          </p:txBody>
        </p:sp>
        <p:sp>
          <p:nvSpPr>
            <p:cNvPr id="57353" name="Line 57"/>
            <p:cNvSpPr>
              <a:spLocks noChangeShapeType="1"/>
            </p:cNvSpPr>
            <p:nvPr/>
          </p:nvSpPr>
          <p:spPr bwMode="auto">
            <a:xfrm flipV="1">
              <a:off x="2832" y="3840"/>
              <a:ext cx="14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4" name="Text Box 58"/>
            <p:cNvSpPr txBox="1">
              <a:spLocks noChangeArrowheads="1"/>
            </p:cNvSpPr>
            <p:nvPr/>
          </p:nvSpPr>
          <p:spPr bwMode="auto">
            <a:xfrm>
              <a:off x="2448" y="3264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state</a:t>
              </a:r>
            </a:p>
          </p:txBody>
        </p:sp>
        <p:sp>
          <p:nvSpPr>
            <p:cNvPr id="57355" name="AutoShape 59"/>
            <p:cNvSpPr>
              <a:spLocks/>
            </p:cNvSpPr>
            <p:nvPr/>
          </p:nvSpPr>
          <p:spPr bwMode="auto">
            <a:xfrm>
              <a:off x="2832" y="316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57350" name="AutoShape 61"/>
          <p:cNvSpPr>
            <a:spLocks noChangeArrowheads="1"/>
          </p:cNvSpPr>
          <p:nvPr/>
        </p:nvSpPr>
        <p:spPr bwMode="auto">
          <a:xfrm flipV="1">
            <a:off x="2667000" y="53340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timing waveform can be drawn from the state table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3" name="Group 7"/>
          <p:cNvGrpSpPr>
            <a:grpSpLocks/>
          </p:cNvGrpSpPr>
          <p:nvPr/>
        </p:nvGrpSpPr>
        <p:grpSpPr bwMode="auto">
          <a:xfrm>
            <a:off x="4648200" y="3886200"/>
            <a:ext cx="3962400" cy="2241550"/>
            <a:chOff x="1728" y="1776"/>
            <a:chExt cx="2496" cy="1412"/>
          </a:xfrm>
        </p:grpSpPr>
        <p:grpSp>
          <p:nvGrpSpPr>
            <p:cNvPr id="58379" name="Group 8"/>
            <p:cNvGrpSpPr>
              <a:grpSpLocks/>
            </p:cNvGrpSpPr>
            <p:nvPr/>
          </p:nvGrpSpPr>
          <p:grpSpPr bwMode="auto">
            <a:xfrm>
              <a:off x="2112" y="2160"/>
              <a:ext cx="2112" cy="192"/>
              <a:chOff x="1584" y="2160"/>
              <a:chExt cx="2112" cy="192"/>
            </a:xfrm>
          </p:grpSpPr>
          <p:sp>
            <p:nvSpPr>
              <p:cNvPr id="58401" name="Line 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8402" name="Group 1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584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24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2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26" name="Line 1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8403" name="Group 1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5841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20" name="Line 1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2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22" name="Line 1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8404" name="Group 2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5841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6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8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8405" name="Group 2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5841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2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4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8406" name="Group 3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5840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08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8410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8380" name="Text Box 35"/>
            <p:cNvSpPr txBox="1">
              <a:spLocks noChangeArrowheads="1"/>
            </p:cNvSpPr>
            <p:nvPr/>
          </p:nvSpPr>
          <p:spPr bwMode="auto">
            <a:xfrm>
              <a:off x="1824" y="24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58381" name="Text Box 36"/>
            <p:cNvSpPr txBox="1">
              <a:spLocks noChangeArrowheads="1"/>
            </p:cNvSpPr>
            <p:nvPr/>
          </p:nvSpPr>
          <p:spPr bwMode="auto">
            <a:xfrm>
              <a:off x="1824" y="26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58382" name="Text Box 37"/>
            <p:cNvSpPr txBox="1">
              <a:spLocks noChangeArrowheads="1"/>
            </p:cNvSpPr>
            <p:nvPr/>
          </p:nvSpPr>
          <p:spPr bwMode="auto">
            <a:xfrm>
              <a:off x="1824" y="29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58383" name="AutoShape 38"/>
            <p:cNvSpPr>
              <a:spLocks noChangeArrowheads="1"/>
            </p:cNvSpPr>
            <p:nvPr/>
          </p:nvSpPr>
          <p:spPr bwMode="auto">
            <a:xfrm>
              <a:off x="2304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84" name="AutoShape 39"/>
            <p:cNvSpPr>
              <a:spLocks noChangeArrowheads="1"/>
            </p:cNvSpPr>
            <p:nvPr/>
          </p:nvSpPr>
          <p:spPr bwMode="auto">
            <a:xfrm>
              <a:off x="2304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85" name="AutoShape 40"/>
            <p:cNvSpPr>
              <a:spLocks noChangeArrowheads="1"/>
            </p:cNvSpPr>
            <p:nvPr/>
          </p:nvSpPr>
          <p:spPr bwMode="auto">
            <a:xfrm>
              <a:off x="230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8386" name="AutoShape 41"/>
            <p:cNvSpPr>
              <a:spLocks noChangeArrowheads="1"/>
            </p:cNvSpPr>
            <p:nvPr/>
          </p:nvSpPr>
          <p:spPr bwMode="auto">
            <a:xfrm>
              <a:off x="2688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87" name="AutoShape 42"/>
            <p:cNvSpPr>
              <a:spLocks noChangeArrowheads="1"/>
            </p:cNvSpPr>
            <p:nvPr/>
          </p:nvSpPr>
          <p:spPr bwMode="auto">
            <a:xfrm>
              <a:off x="2688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8388" name="AutoShape 43"/>
            <p:cNvSpPr>
              <a:spLocks noChangeArrowheads="1"/>
            </p:cNvSpPr>
            <p:nvPr/>
          </p:nvSpPr>
          <p:spPr bwMode="auto">
            <a:xfrm>
              <a:off x="268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8389" name="AutoShape 44"/>
            <p:cNvSpPr>
              <a:spLocks noChangeArrowheads="1"/>
            </p:cNvSpPr>
            <p:nvPr/>
          </p:nvSpPr>
          <p:spPr bwMode="auto">
            <a:xfrm>
              <a:off x="3072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8390" name="AutoShape 45"/>
            <p:cNvSpPr>
              <a:spLocks noChangeArrowheads="1"/>
            </p:cNvSpPr>
            <p:nvPr/>
          </p:nvSpPr>
          <p:spPr bwMode="auto">
            <a:xfrm>
              <a:off x="3072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58391" name="AutoShape 46"/>
            <p:cNvSpPr>
              <a:spLocks noChangeArrowheads="1"/>
            </p:cNvSpPr>
            <p:nvPr/>
          </p:nvSpPr>
          <p:spPr bwMode="auto">
            <a:xfrm>
              <a:off x="307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2" name="AutoShape 47"/>
            <p:cNvSpPr>
              <a:spLocks noChangeArrowheads="1"/>
            </p:cNvSpPr>
            <p:nvPr/>
          </p:nvSpPr>
          <p:spPr bwMode="auto">
            <a:xfrm>
              <a:off x="3456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3" name="AutoShape 48"/>
            <p:cNvSpPr>
              <a:spLocks noChangeArrowheads="1"/>
            </p:cNvSpPr>
            <p:nvPr/>
          </p:nvSpPr>
          <p:spPr bwMode="auto">
            <a:xfrm>
              <a:off x="3456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4" name="AutoShape 49"/>
            <p:cNvSpPr>
              <a:spLocks noChangeArrowheads="1"/>
            </p:cNvSpPr>
            <p:nvPr/>
          </p:nvSpPr>
          <p:spPr bwMode="auto">
            <a:xfrm>
              <a:off x="345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5" name="AutoShape 50"/>
            <p:cNvSpPr>
              <a:spLocks noChangeArrowheads="1"/>
            </p:cNvSpPr>
            <p:nvPr/>
          </p:nvSpPr>
          <p:spPr bwMode="auto">
            <a:xfrm>
              <a:off x="3840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6" name="AutoShape 51"/>
            <p:cNvSpPr>
              <a:spLocks noChangeArrowheads="1"/>
            </p:cNvSpPr>
            <p:nvPr/>
          </p:nvSpPr>
          <p:spPr bwMode="auto">
            <a:xfrm>
              <a:off x="3840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7" name="AutoShape 52"/>
            <p:cNvSpPr>
              <a:spLocks noChangeArrowheads="1"/>
            </p:cNvSpPr>
            <p:nvPr/>
          </p:nvSpPr>
          <p:spPr bwMode="auto">
            <a:xfrm>
              <a:off x="384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58398" name="Line 53"/>
            <p:cNvSpPr>
              <a:spLocks noChangeShapeType="1"/>
            </p:cNvSpPr>
            <p:nvPr/>
          </p:nvSpPr>
          <p:spPr bwMode="auto">
            <a:xfrm>
              <a:off x="283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99" name="Text Box 54"/>
            <p:cNvSpPr txBox="1">
              <a:spLocks noChangeArrowheads="1"/>
            </p:cNvSpPr>
            <p:nvPr/>
          </p:nvSpPr>
          <p:spPr bwMode="auto">
            <a:xfrm>
              <a:off x="3168" y="17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58400" name="Text Box 55"/>
            <p:cNvSpPr txBox="1">
              <a:spLocks noChangeArrowheads="1"/>
            </p:cNvSpPr>
            <p:nvPr/>
          </p:nvSpPr>
          <p:spPr bwMode="auto">
            <a:xfrm>
              <a:off x="1728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</p:grpSp>
      <p:sp>
        <p:nvSpPr>
          <p:cNvPr id="58374" name="Text Box 57"/>
          <p:cNvSpPr txBox="1">
            <a:spLocks noChangeArrowheads="1"/>
          </p:cNvSpPr>
          <p:nvPr/>
        </p:nvSpPr>
        <p:spPr bwMode="auto">
          <a:xfrm>
            <a:off x="3962400" y="60960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58375" name="Line 58"/>
          <p:cNvSpPr>
            <a:spLocks noChangeShapeType="1"/>
          </p:cNvSpPr>
          <p:nvPr/>
        </p:nvSpPr>
        <p:spPr bwMode="auto">
          <a:xfrm flipV="1">
            <a:off x="4572000" y="6096000"/>
            <a:ext cx="228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6" name="Text Box 59"/>
          <p:cNvSpPr txBox="1">
            <a:spLocks noChangeArrowheads="1"/>
          </p:cNvSpPr>
          <p:nvPr/>
        </p:nvSpPr>
        <p:spPr bwMode="auto">
          <a:xfrm>
            <a:off x="3962400" y="51816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58377" name="AutoShape 60"/>
          <p:cNvSpPr>
            <a:spLocks/>
          </p:cNvSpPr>
          <p:nvPr/>
        </p:nvSpPr>
        <p:spPr bwMode="auto">
          <a:xfrm>
            <a:off x="4572000" y="5029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8378" name="AutoShape 61"/>
          <p:cNvSpPr>
            <a:spLocks noChangeArrowheads="1"/>
          </p:cNvSpPr>
          <p:nvPr/>
        </p:nvSpPr>
        <p:spPr bwMode="auto">
          <a:xfrm flipV="1">
            <a:off x="2667000" y="53340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017713"/>
            <a:ext cx="4535488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rules to determine the 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>
                <a:solidFill>
                  <a:schemeClr val="hlink"/>
                </a:solidFill>
              </a:rPr>
              <a:t>+1</a:t>
            </a:r>
            <a:r>
              <a:rPr lang="en-US" altLang="zh-TW" sz="1800" smtClean="0"/>
              <a:t> from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state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  <a:r>
              <a:rPr lang="en-US" altLang="zh-TW" sz="1600" smtClean="0"/>
              <a:t>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input signals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7" name="Group 6"/>
          <p:cNvGrpSpPr>
            <a:grpSpLocks/>
          </p:cNvGrpSpPr>
          <p:nvPr/>
        </p:nvGrpSpPr>
        <p:grpSpPr bwMode="auto">
          <a:xfrm>
            <a:off x="5257800" y="4495800"/>
            <a:ext cx="3352800" cy="304800"/>
            <a:chOff x="1584" y="2160"/>
            <a:chExt cx="2112" cy="192"/>
          </a:xfrm>
        </p:grpSpPr>
        <p:sp>
          <p:nvSpPr>
            <p:cNvPr id="59424" name="Line 7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9425" name="Group 8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59446" name="Line 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7" name="Line 1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8" name="Line 1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9" name="Line 1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9426" name="Group 13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59442" name="Line 1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3" name="Line 1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4" name="Line 1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5" name="Line 1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9427" name="Group 18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59438" name="Line 1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9" name="Line 2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0" name="Line 2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41" name="Line 2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9428" name="Group 23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59434" name="Line 24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5" name="Line 25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6" name="Line 26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7" name="Line 27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9429" name="Group 28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59430" name="Line 29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1" name="Line 30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2" name="Line 31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33" name="Line 32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59398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59399" name="Text Box 34"/>
          <p:cNvSpPr txBox="1">
            <a:spLocks noChangeArrowheads="1"/>
          </p:cNvSpPr>
          <p:nvPr/>
        </p:nvSpPr>
        <p:spPr bwMode="auto">
          <a:xfrm>
            <a:off x="4800600" y="533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59400" name="Text Box 35"/>
          <p:cNvSpPr txBox="1">
            <a:spLocks noChangeArrowheads="1"/>
          </p:cNvSpPr>
          <p:nvPr/>
        </p:nvSpPr>
        <p:spPr bwMode="auto">
          <a:xfrm>
            <a:off x="4800600" y="5791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59401" name="AutoShape 36"/>
          <p:cNvSpPr>
            <a:spLocks noChangeArrowheads="1"/>
          </p:cNvSpPr>
          <p:nvPr/>
        </p:nvSpPr>
        <p:spPr bwMode="auto">
          <a:xfrm>
            <a:off x="5562600" y="4953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59402" name="AutoShape 37"/>
          <p:cNvSpPr>
            <a:spLocks noChangeArrowheads="1"/>
          </p:cNvSpPr>
          <p:nvPr/>
        </p:nvSpPr>
        <p:spPr bwMode="auto">
          <a:xfrm>
            <a:off x="55626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59403" name="AutoShape 38"/>
          <p:cNvSpPr>
            <a:spLocks noChangeArrowheads="1"/>
          </p:cNvSpPr>
          <p:nvPr/>
        </p:nvSpPr>
        <p:spPr bwMode="auto">
          <a:xfrm>
            <a:off x="5562600" y="57912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>
            <a:off x="6400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6934200" y="3886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59406" name="Text Box 53"/>
          <p:cNvSpPr txBox="1">
            <a:spLocks noChangeArrowheads="1"/>
          </p:cNvSpPr>
          <p:nvPr/>
        </p:nvSpPr>
        <p:spPr bwMode="auto">
          <a:xfrm>
            <a:off x="4648200" y="4495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sp>
        <p:nvSpPr>
          <p:cNvPr id="59407" name="Text Box 54"/>
          <p:cNvSpPr txBox="1">
            <a:spLocks noChangeArrowheads="1"/>
          </p:cNvSpPr>
          <p:nvPr/>
        </p:nvSpPr>
        <p:spPr bwMode="auto">
          <a:xfrm>
            <a:off x="3962400" y="60960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59408" name="Line 55"/>
          <p:cNvSpPr>
            <a:spLocks noChangeShapeType="1"/>
          </p:cNvSpPr>
          <p:nvPr/>
        </p:nvSpPr>
        <p:spPr bwMode="auto">
          <a:xfrm flipV="1">
            <a:off x="4572000" y="6096000"/>
            <a:ext cx="228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9" name="Text Box 56"/>
          <p:cNvSpPr txBox="1">
            <a:spLocks noChangeArrowheads="1"/>
          </p:cNvSpPr>
          <p:nvPr/>
        </p:nvSpPr>
        <p:spPr bwMode="auto">
          <a:xfrm>
            <a:off x="3962400" y="51816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59410" name="AutoShape 57"/>
          <p:cNvSpPr>
            <a:spLocks/>
          </p:cNvSpPr>
          <p:nvPr/>
        </p:nvSpPr>
        <p:spPr bwMode="auto">
          <a:xfrm>
            <a:off x="4572000" y="5029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9411" name="AutoShape 58"/>
          <p:cNvSpPr>
            <a:spLocks noChangeArrowheads="1"/>
          </p:cNvSpPr>
          <p:nvPr/>
        </p:nvSpPr>
        <p:spPr bwMode="auto">
          <a:xfrm flipV="1">
            <a:off x="2590800" y="56388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9412" name="Line 60"/>
          <p:cNvSpPr>
            <a:spLocks noChangeShapeType="1"/>
          </p:cNvSpPr>
          <p:nvPr/>
        </p:nvSpPr>
        <p:spPr bwMode="auto">
          <a:xfrm>
            <a:off x="2209800" y="2590800"/>
            <a:ext cx="0" cy="2667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3" name="Text Box 61"/>
          <p:cNvSpPr txBox="1">
            <a:spLocks noChangeArrowheads="1"/>
          </p:cNvSpPr>
          <p:nvPr/>
        </p:nvSpPr>
        <p:spPr bwMode="auto">
          <a:xfrm>
            <a:off x="762000" y="5257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59414" name="Text Box 62"/>
          <p:cNvSpPr txBox="1">
            <a:spLocks noChangeArrowheads="1"/>
          </p:cNvSpPr>
          <p:nvPr/>
        </p:nvSpPr>
        <p:spPr bwMode="auto">
          <a:xfrm>
            <a:off x="2286000" y="51816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59415" name="AutoShape 64"/>
          <p:cNvSpPr>
            <a:spLocks/>
          </p:cNvSpPr>
          <p:nvPr/>
        </p:nvSpPr>
        <p:spPr bwMode="auto">
          <a:xfrm rot="-5400000">
            <a:off x="990600" y="44196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9416" name="AutoShape 65"/>
          <p:cNvSpPr>
            <a:spLocks/>
          </p:cNvSpPr>
          <p:nvPr/>
        </p:nvSpPr>
        <p:spPr bwMode="auto">
          <a:xfrm rot="-5400000">
            <a:off x="2743200" y="4572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9417" name="Line 66"/>
          <p:cNvSpPr>
            <a:spLocks noChangeShapeType="1"/>
          </p:cNvSpPr>
          <p:nvPr/>
        </p:nvSpPr>
        <p:spPr bwMode="auto">
          <a:xfrm>
            <a:off x="55626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8" name="Line 67"/>
          <p:cNvSpPr>
            <a:spLocks noChangeShapeType="1"/>
          </p:cNvSpPr>
          <p:nvPr/>
        </p:nvSpPr>
        <p:spPr bwMode="auto">
          <a:xfrm>
            <a:off x="61722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19" name="Text Box 68"/>
          <p:cNvSpPr txBox="1">
            <a:spLocks noChangeArrowheads="1"/>
          </p:cNvSpPr>
          <p:nvPr/>
        </p:nvSpPr>
        <p:spPr bwMode="auto">
          <a:xfrm>
            <a:off x="5486400" y="6400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59420" name="Line 69"/>
          <p:cNvSpPr>
            <a:spLocks noChangeShapeType="1"/>
          </p:cNvSpPr>
          <p:nvPr/>
        </p:nvSpPr>
        <p:spPr bwMode="auto">
          <a:xfrm>
            <a:off x="67818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21" name="Text Box 70"/>
          <p:cNvSpPr txBox="1">
            <a:spLocks noChangeArrowheads="1"/>
          </p:cNvSpPr>
          <p:nvPr/>
        </p:nvSpPr>
        <p:spPr bwMode="auto">
          <a:xfrm>
            <a:off x="6172200" y="64008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59422" name="AutoShape 71"/>
          <p:cNvSpPr>
            <a:spLocks/>
          </p:cNvSpPr>
          <p:nvPr/>
        </p:nvSpPr>
        <p:spPr bwMode="auto">
          <a:xfrm rot="-5400000">
            <a:off x="57531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9423" name="AutoShape 72"/>
          <p:cNvSpPr>
            <a:spLocks/>
          </p:cNvSpPr>
          <p:nvPr/>
        </p:nvSpPr>
        <p:spPr bwMode="auto">
          <a:xfrm rot="-5400000">
            <a:off x="64389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017713"/>
            <a:ext cx="4535488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rules to determine the 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>
                <a:solidFill>
                  <a:schemeClr val="hlink"/>
                </a:solidFill>
              </a:rPr>
              <a:t>+1</a:t>
            </a:r>
            <a:r>
              <a:rPr lang="en-US" altLang="zh-TW" sz="1800" smtClean="0"/>
              <a:t> from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state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  <a:r>
              <a:rPr lang="en-US" altLang="zh-TW" sz="1600" smtClean="0"/>
              <a:t>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input signals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5257800" y="4495800"/>
            <a:ext cx="3352800" cy="304800"/>
            <a:chOff x="1584" y="2160"/>
            <a:chExt cx="2112" cy="192"/>
          </a:xfrm>
        </p:grpSpPr>
        <p:sp>
          <p:nvSpPr>
            <p:cNvPr id="60453" name="Line 6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0454" name="Group 7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60475" name="Line 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6" name="Line 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7" name="Line 1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8" name="Line 1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0455" name="Group 12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60471" name="Line 13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2" name="Line 14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3" name="Line 15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4" name="Line 16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0456" name="Group 17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60467" name="Line 1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8" name="Line 1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9" name="Line 2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70" name="Line 2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0457" name="Group 22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60463" name="Line 23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4" name="Line 24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5" name="Line 25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6" name="Line 26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0458" name="Group 27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60459" name="Line 2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0" name="Line 2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1" name="Line 3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62" name="Line 3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0422" name="Text Box 32"/>
          <p:cNvSpPr txBox="1">
            <a:spLocks noChangeArrowheads="1"/>
          </p:cNvSpPr>
          <p:nvPr/>
        </p:nvSpPr>
        <p:spPr bwMode="auto">
          <a:xfrm>
            <a:off x="4800600" y="4953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60423" name="Text Box 33"/>
          <p:cNvSpPr txBox="1">
            <a:spLocks noChangeArrowheads="1"/>
          </p:cNvSpPr>
          <p:nvPr/>
        </p:nvSpPr>
        <p:spPr bwMode="auto">
          <a:xfrm>
            <a:off x="4800600" y="533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60424" name="Text Box 34"/>
          <p:cNvSpPr txBox="1">
            <a:spLocks noChangeArrowheads="1"/>
          </p:cNvSpPr>
          <p:nvPr/>
        </p:nvSpPr>
        <p:spPr bwMode="auto">
          <a:xfrm>
            <a:off x="4800600" y="5791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60425" name="AutoShape 35"/>
          <p:cNvSpPr>
            <a:spLocks noChangeArrowheads="1"/>
          </p:cNvSpPr>
          <p:nvPr/>
        </p:nvSpPr>
        <p:spPr bwMode="auto">
          <a:xfrm>
            <a:off x="5562600" y="4953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0426" name="AutoShape 36"/>
          <p:cNvSpPr>
            <a:spLocks noChangeArrowheads="1"/>
          </p:cNvSpPr>
          <p:nvPr/>
        </p:nvSpPr>
        <p:spPr bwMode="auto">
          <a:xfrm>
            <a:off x="55626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0427" name="AutoShape 37"/>
          <p:cNvSpPr>
            <a:spLocks noChangeArrowheads="1"/>
          </p:cNvSpPr>
          <p:nvPr/>
        </p:nvSpPr>
        <p:spPr bwMode="auto">
          <a:xfrm>
            <a:off x="5562600" y="57912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60428" name="Line 38"/>
          <p:cNvSpPr>
            <a:spLocks noChangeShapeType="1"/>
          </p:cNvSpPr>
          <p:nvPr/>
        </p:nvSpPr>
        <p:spPr bwMode="auto">
          <a:xfrm>
            <a:off x="6400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9" name="Text Box 39"/>
          <p:cNvSpPr txBox="1">
            <a:spLocks noChangeArrowheads="1"/>
          </p:cNvSpPr>
          <p:nvPr/>
        </p:nvSpPr>
        <p:spPr bwMode="auto">
          <a:xfrm>
            <a:off x="6934200" y="3886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60430" name="Text Box 40"/>
          <p:cNvSpPr txBox="1">
            <a:spLocks noChangeArrowheads="1"/>
          </p:cNvSpPr>
          <p:nvPr/>
        </p:nvSpPr>
        <p:spPr bwMode="auto">
          <a:xfrm>
            <a:off x="4648200" y="4495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sp>
        <p:nvSpPr>
          <p:cNvPr id="60431" name="Text Box 41"/>
          <p:cNvSpPr txBox="1">
            <a:spLocks noChangeArrowheads="1"/>
          </p:cNvSpPr>
          <p:nvPr/>
        </p:nvSpPr>
        <p:spPr bwMode="auto">
          <a:xfrm>
            <a:off x="3962400" y="60960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60432" name="Line 42"/>
          <p:cNvSpPr>
            <a:spLocks noChangeShapeType="1"/>
          </p:cNvSpPr>
          <p:nvPr/>
        </p:nvSpPr>
        <p:spPr bwMode="auto">
          <a:xfrm flipV="1">
            <a:off x="4572000" y="6096000"/>
            <a:ext cx="228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3" name="Text Box 43"/>
          <p:cNvSpPr txBox="1">
            <a:spLocks noChangeArrowheads="1"/>
          </p:cNvSpPr>
          <p:nvPr/>
        </p:nvSpPr>
        <p:spPr bwMode="auto">
          <a:xfrm>
            <a:off x="3962400" y="51816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60434" name="AutoShape 44"/>
          <p:cNvSpPr>
            <a:spLocks/>
          </p:cNvSpPr>
          <p:nvPr/>
        </p:nvSpPr>
        <p:spPr bwMode="auto">
          <a:xfrm>
            <a:off x="4572000" y="5029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35" name="AutoShape 45"/>
          <p:cNvSpPr>
            <a:spLocks noChangeArrowheads="1"/>
          </p:cNvSpPr>
          <p:nvPr/>
        </p:nvSpPr>
        <p:spPr bwMode="auto">
          <a:xfrm flipV="1">
            <a:off x="2590800" y="56388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36" name="Line 46"/>
          <p:cNvSpPr>
            <a:spLocks noChangeShapeType="1"/>
          </p:cNvSpPr>
          <p:nvPr/>
        </p:nvSpPr>
        <p:spPr bwMode="auto">
          <a:xfrm>
            <a:off x="2209800" y="2590800"/>
            <a:ext cx="0" cy="2667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7" name="Text Box 47"/>
          <p:cNvSpPr txBox="1">
            <a:spLocks noChangeArrowheads="1"/>
          </p:cNvSpPr>
          <p:nvPr/>
        </p:nvSpPr>
        <p:spPr bwMode="auto">
          <a:xfrm>
            <a:off x="762000" y="5257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60438" name="Text Box 48"/>
          <p:cNvSpPr txBox="1">
            <a:spLocks noChangeArrowheads="1"/>
          </p:cNvSpPr>
          <p:nvPr/>
        </p:nvSpPr>
        <p:spPr bwMode="auto">
          <a:xfrm>
            <a:off x="2286000" y="51816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0439" name="AutoShape 49"/>
          <p:cNvSpPr>
            <a:spLocks/>
          </p:cNvSpPr>
          <p:nvPr/>
        </p:nvSpPr>
        <p:spPr bwMode="auto">
          <a:xfrm rot="-5400000">
            <a:off x="990600" y="44196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40" name="AutoShape 50"/>
          <p:cNvSpPr>
            <a:spLocks/>
          </p:cNvSpPr>
          <p:nvPr/>
        </p:nvSpPr>
        <p:spPr bwMode="auto">
          <a:xfrm rot="-5400000">
            <a:off x="2743200" y="4572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41" name="Line 51"/>
          <p:cNvSpPr>
            <a:spLocks noChangeShapeType="1"/>
          </p:cNvSpPr>
          <p:nvPr/>
        </p:nvSpPr>
        <p:spPr bwMode="auto">
          <a:xfrm>
            <a:off x="55626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2" name="Line 52"/>
          <p:cNvSpPr>
            <a:spLocks noChangeShapeType="1"/>
          </p:cNvSpPr>
          <p:nvPr/>
        </p:nvSpPr>
        <p:spPr bwMode="auto">
          <a:xfrm>
            <a:off x="61722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3" name="Text Box 53"/>
          <p:cNvSpPr txBox="1">
            <a:spLocks noChangeArrowheads="1"/>
          </p:cNvSpPr>
          <p:nvPr/>
        </p:nvSpPr>
        <p:spPr bwMode="auto">
          <a:xfrm>
            <a:off x="5486400" y="6400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60444" name="Line 54"/>
          <p:cNvSpPr>
            <a:spLocks noChangeShapeType="1"/>
          </p:cNvSpPr>
          <p:nvPr/>
        </p:nvSpPr>
        <p:spPr bwMode="auto">
          <a:xfrm>
            <a:off x="67818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45" name="Text Box 55"/>
          <p:cNvSpPr txBox="1">
            <a:spLocks noChangeArrowheads="1"/>
          </p:cNvSpPr>
          <p:nvPr/>
        </p:nvSpPr>
        <p:spPr bwMode="auto">
          <a:xfrm>
            <a:off x="6172200" y="64008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0446" name="AutoShape 56"/>
          <p:cNvSpPr>
            <a:spLocks/>
          </p:cNvSpPr>
          <p:nvPr/>
        </p:nvSpPr>
        <p:spPr bwMode="auto">
          <a:xfrm rot="-5400000">
            <a:off x="57531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47" name="AutoShape 57"/>
          <p:cNvSpPr>
            <a:spLocks/>
          </p:cNvSpPr>
          <p:nvPr/>
        </p:nvSpPr>
        <p:spPr bwMode="auto">
          <a:xfrm rot="-5400000">
            <a:off x="64389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48" name="AutoShape 58"/>
          <p:cNvSpPr>
            <a:spLocks noChangeArrowheads="1"/>
          </p:cNvSpPr>
          <p:nvPr/>
        </p:nvSpPr>
        <p:spPr bwMode="auto">
          <a:xfrm>
            <a:off x="152400" y="37338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19" name="AutoShape 59"/>
          <p:cNvSpPr>
            <a:spLocks noChangeArrowheads="1"/>
          </p:cNvSpPr>
          <p:nvPr/>
        </p:nvSpPr>
        <p:spPr bwMode="auto">
          <a:xfrm>
            <a:off x="2362200" y="3733800"/>
            <a:ext cx="838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172200" y="4953000"/>
            <a:ext cx="609600" cy="685800"/>
            <a:chOff x="3888" y="3120"/>
            <a:chExt cx="384" cy="432"/>
          </a:xfrm>
        </p:grpSpPr>
        <p:sp>
          <p:nvSpPr>
            <p:cNvPr id="60451" name="AutoShape 60"/>
            <p:cNvSpPr>
              <a:spLocks noChangeArrowheads="1"/>
            </p:cNvSpPr>
            <p:nvPr/>
          </p:nvSpPr>
          <p:spPr bwMode="auto">
            <a:xfrm>
              <a:off x="3888" y="312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0452" name="AutoShape 61"/>
            <p:cNvSpPr>
              <a:spLocks noChangeArrowheads="1"/>
            </p:cNvSpPr>
            <p:nvPr/>
          </p:nvSpPr>
          <p:spPr bwMode="auto">
            <a:xfrm>
              <a:off x="3888" y="336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017713"/>
            <a:ext cx="4535488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rules to determine the 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>
                <a:solidFill>
                  <a:schemeClr val="hlink"/>
                </a:solidFill>
              </a:rPr>
              <a:t>+1</a:t>
            </a:r>
            <a:r>
              <a:rPr lang="en-US" altLang="zh-TW" sz="1800" smtClean="0"/>
              <a:t> from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state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  <a:r>
              <a:rPr lang="en-US" altLang="zh-TW" sz="1600" smtClean="0"/>
              <a:t>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input signals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5257800" y="4495800"/>
            <a:ext cx="3352800" cy="304800"/>
            <a:chOff x="1584" y="2160"/>
            <a:chExt cx="2112" cy="192"/>
          </a:xfrm>
        </p:grpSpPr>
        <p:sp>
          <p:nvSpPr>
            <p:cNvPr id="61475" name="Line 6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476" name="Group 7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61497" name="Line 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8" name="Line 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9" name="Line 1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00" name="Line 1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77" name="Group 12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61493" name="Line 13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4" name="Line 14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5" name="Line 15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6" name="Line 16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78" name="Group 17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61489" name="Line 1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0" name="Line 1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1" name="Line 2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92" name="Line 2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79" name="Group 22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61485" name="Line 23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6" name="Line 24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7" name="Line 25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8" name="Line 26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80" name="Group 27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61481" name="Line 2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2" name="Line 2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3" name="Line 3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84" name="Line 3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1446" name="Text Box 32"/>
          <p:cNvSpPr txBox="1">
            <a:spLocks noChangeArrowheads="1"/>
          </p:cNvSpPr>
          <p:nvPr/>
        </p:nvSpPr>
        <p:spPr bwMode="auto">
          <a:xfrm>
            <a:off x="4800600" y="4953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61447" name="Text Box 33"/>
          <p:cNvSpPr txBox="1">
            <a:spLocks noChangeArrowheads="1"/>
          </p:cNvSpPr>
          <p:nvPr/>
        </p:nvSpPr>
        <p:spPr bwMode="auto">
          <a:xfrm>
            <a:off x="4800600" y="533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61448" name="Text Box 34"/>
          <p:cNvSpPr txBox="1">
            <a:spLocks noChangeArrowheads="1"/>
          </p:cNvSpPr>
          <p:nvPr/>
        </p:nvSpPr>
        <p:spPr bwMode="auto">
          <a:xfrm>
            <a:off x="4800600" y="5791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61449" name="AutoShape 35"/>
          <p:cNvSpPr>
            <a:spLocks noChangeArrowheads="1"/>
          </p:cNvSpPr>
          <p:nvPr/>
        </p:nvSpPr>
        <p:spPr bwMode="auto">
          <a:xfrm>
            <a:off x="5562600" y="4953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1450" name="AutoShape 36"/>
          <p:cNvSpPr>
            <a:spLocks noChangeArrowheads="1"/>
          </p:cNvSpPr>
          <p:nvPr/>
        </p:nvSpPr>
        <p:spPr bwMode="auto">
          <a:xfrm>
            <a:off x="55626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1451" name="AutoShape 37"/>
          <p:cNvSpPr>
            <a:spLocks noChangeArrowheads="1"/>
          </p:cNvSpPr>
          <p:nvPr/>
        </p:nvSpPr>
        <p:spPr bwMode="auto">
          <a:xfrm>
            <a:off x="5562600" y="57912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61452" name="Line 38"/>
          <p:cNvSpPr>
            <a:spLocks noChangeShapeType="1"/>
          </p:cNvSpPr>
          <p:nvPr/>
        </p:nvSpPr>
        <p:spPr bwMode="auto">
          <a:xfrm>
            <a:off x="6400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3" name="Text Box 39"/>
          <p:cNvSpPr txBox="1">
            <a:spLocks noChangeArrowheads="1"/>
          </p:cNvSpPr>
          <p:nvPr/>
        </p:nvSpPr>
        <p:spPr bwMode="auto">
          <a:xfrm>
            <a:off x="6934200" y="3886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61454" name="Text Box 40"/>
          <p:cNvSpPr txBox="1">
            <a:spLocks noChangeArrowheads="1"/>
          </p:cNvSpPr>
          <p:nvPr/>
        </p:nvSpPr>
        <p:spPr bwMode="auto">
          <a:xfrm>
            <a:off x="4648200" y="4495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sp>
        <p:nvSpPr>
          <p:cNvPr id="61455" name="Text Box 41"/>
          <p:cNvSpPr txBox="1">
            <a:spLocks noChangeArrowheads="1"/>
          </p:cNvSpPr>
          <p:nvPr/>
        </p:nvSpPr>
        <p:spPr bwMode="auto">
          <a:xfrm>
            <a:off x="3962400" y="60960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61456" name="Line 42"/>
          <p:cNvSpPr>
            <a:spLocks noChangeShapeType="1"/>
          </p:cNvSpPr>
          <p:nvPr/>
        </p:nvSpPr>
        <p:spPr bwMode="auto">
          <a:xfrm flipV="1">
            <a:off x="4572000" y="6096000"/>
            <a:ext cx="228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57" name="Text Box 43"/>
          <p:cNvSpPr txBox="1">
            <a:spLocks noChangeArrowheads="1"/>
          </p:cNvSpPr>
          <p:nvPr/>
        </p:nvSpPr>
        <p:spPr bwMode="auto">
          <a:xfrm>
            <a:off x="3962400" y="51816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61458" name="AutoShape 44"/>
          <p:cNvSpPr>
            <a:spLocks/>
          </p:cNvSpPr>
          <p:nvPr/>
        </p:nvSpPr>
        <p:spPr bwMode="auto">
          <a:xfrm>
            <a:off x="4572000" y="5029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59" name="AutoShape 45"/>
          <p:cNvSpPr>
            <a:spLocks noChangeArrowheads="1"/>
          </p:cNvSpPr>
          <p:nvPr/>
        </p:nvSpPr>
        <p:spPr bwMode="auto">
          <a:xfrm flipV="1">
            <a:off x="2590800" y="56388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60" name="Line 46"/>
          <p:cNvSpPr>
            <a:spLocks noChangeShapeType="1"/>
          </p:cNvSpPr>
          <p:nvPr/>
        </p:nvSpPr>
        <p:spPr bwMode="auto">
          <a:xfrm>
            <a:off x="2209800" y="2590800"/>
            <a:ext cx="0" cy="2667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1" name="Text Box 47"/>
          <p:cNvSpPr txBox="1">
            <a:spLocks noChangeArrowheads="1"/>
          </p:cNvSpPr>
          <p:nvPr/>
        </p:nvSpPr>
        <p:spPr bwMode="auto">
          <a:xfrm>
            <a:off x="762000" y="5257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61462" name="Text Box 48"/>
          <p:cNvSpPr txBox="1">
            <a:spLocks noChangeArrowheads="1"/>
          </p:cNvSpPr>
          <p:nvPr/>
        </p:nvSpPr>
        <p:spPr bwMode="auto">
          <a:xfrm>
            <a:off x="2286000" y="51816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1463" name="AutoShape 49"/>
          <p:cNvSpPr>
            <a:spLocks/>
          </p:cNvSpPr>
          <p:nvPr/>
        </p:nvSpPr>
        <p:spPr bwMode="auto">
          <a:xfrm rot="-5400000">
            <a:off x="990600" y="44196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64" name="AutoShape 50"/>
          <p:cNvSpPr>
            <a:spLocks/>
          </p:cNvSpPr>
          <p:nvPr/>
        </p:nvSpPr>
        <p:spPr bwMode="auto">
          <a:xfrm rot="-5400000">
            <a:off x="2743200" y="4572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65" name="Line 51"/>
          <p:cNvSpPr>
            <a:spLocks noChangeShapeType="1"/>
          </p:cNvSpPr>
          <p:nvPr/>
        </p:nvSpPr>
        <p:spPr bwMode="auto">
          <a:xfrm>
            <a:off x="73914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6" name="Line 52"/>
          <p:cNvSpPr>
            <a:spLocks noChangeShapeType="1"/>
          </p:cNvSpPr>
          <p:nvPr/>
        </p:nvSpPr>
        <p:spPr bwMode="auto">
          <a:xfrm>
            <a:off x="61722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7" name="Text Box 53"/>
          <p:cNvSpPr txBox="1">
            <a:spLocks noChangeArrowheads="1"/>
          </p:cNvSpPr>
          <p:nvPr/>
        </p:nvSpPr>
        <p:spPr bwMode="auto">
          <a:xfrm>
            <a:off x="6096000" y="6400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61468" name="Line 54"/>
          <p:cNvSpPr>
            <a:spLocks noChangeShapeType="1"/>
          </p:cNvSpPr>
          <p:nvPr/>
        </p:nvSpPr>
        <p:spPr bwMode="auto">
          <a:xfrm>
            <a:off x="67818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469" name="Text Box 55"/>
          <p:cNvSpPr txBox="1">
            <a:spLocks noChangeArrowheads="1"/>
          </p:cNvSpPr>
          <p:nvPr/>
        </p:nvSpPr>
        <p:spPr bwMode="auto">
          <a:xfrm>
            <a:off x="6781800" y="64008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1470" name="AutoShape 56"/>
          <p:cNvSpPr>
            <a:spLocks/>
          </p:cNvSpPr>
          <p:nvPr/>
        </p:nvSpPr>
        <p:spPr bwMode="auto">
          <a:xfrm rot="-5400000">
            <a:off x="63627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71" name="AutoShape 57"/>
          <p:cNvSpPr>
            <a:spLocks/>
          </p:cNvSpPr>
          <p:nvPr/>
        </p:nvSpPr>
        <p:spPr bwMode="auto">
          <a:xfrm rot="-5400000">
            <a:off x="70485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72" name="AutoShape 61"/>
          <p:cNvSpPr>
            <a:spLocks noChangeArrowheads="1"/>
          </p:cNvSpPr>
          <p:nvPr/>
        </p:nvSpPr>
        <p:spPr bwMode="auto">
          <a:xfrm>
            <a:off x="6172200" y="4953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1473" name="AutoShape 62"/>
          <p:cNvSpPr>
            <a:spLocks noChangeArrowheads="1"/>
          </p:cNvSpPr>
          <p:nvPr/>
        </p:nvSpPr>
        <p:spPr bwMode="auto">
          <a:xfrm>
            <a:off x="61722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61474" name="AutoShape 63"/>
          <p:cNvSpPr>
            <a:spLocks noChangeArrowheads="1"/>
          </p:cNvSpPr>
          <p:nvPr/>
        </p:nvSpPr>
        <p:spPr bwMode="auto">
          <a:xfrm>
            <a:off x="6172200" y="57912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017713"/>
            <a:ext cx="4535488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rules to determine the state at cycle </a:t>
            </a:r>
            <a:r>
              <a:rPr lang="en-US" altLang="zh-TW" sz="1800" i="1" smtClean="0">
                <a:solidFill>
                  <a:schemeClr val="hlink"/>
                </a:solidFill>
              </a:rPr>
              <a:t>t</a:t>
            </a:r>
            <a:r>
              <a:rPr lang="en-US" altLang="zh-TW" sz="1800" smtClean="0">
                <a:solidFill>
                  <a:schemeClr val="hlink"/>
                </a:solidFill>
              </a:rPr>
              <a:t>+1</a:t>
            </a:r>
            <a:r>
              <a:rPr lang="en-US" altLang="zh-TW" sz="1800" smtClean="0"/>
              <a:t> from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state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  <a:r>
              <a:rPr lang="en-US" altLang="zh-TW" sz="1600" smtClean="0"/>
              <a:t>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input signals at cycle </a:t>
            </a:r>
            <a:r>
              <a:rPr lang="en-US" altLang="zh-TW" sz="1600" i="1" smtClean="0">
                <a:solidFill>
                  <a:schemeClr val="hlink"/>
                </a:solidFill>
              </a:rPr>
              <a:t>t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5257800" y="4495800"/>
            <a:ext cx="3352800" cy="304800"/>
            <a:chOff x="1584" y="2160"/>
            <a:chExt cx="2112" cy="192"/>
          </a:xfrm>
        </p:grpSpPr>
        <p:sp>
          <p:nvSpPr>
            <p:cNvPr id="62504" name="Line 6"/>
            <p:cNvSpPr>
              <a:spLocks noChangeShapeType="1"/>
            </p:cNvSpPr>
            <p:nvPr/>
          </p:nvSpPr>
          <p:spPr bwMode="auto">
            <a:xfrm>
              <a:off x="158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2505" name="Group 7"/>
            <p:cNvGrpSpPr>
              <a:grpSpLocks/>
            </p:cNvGrpSpPr>
            <p:nvPr/>
          </p:nvGrpSpPr>
          <p:grpSpPr bwMode="auto">
            <a:xfrm>
              <a:off x="1776" y="2160"/>
              <a:ext cx="384" cy="192"/>
              <a:chOff x="1776" y="2160"/>
              <a:chExt cx="384" cy="192"/>
            </a:xfrm>
          </p:grpSpPr>
          <p:sp>
            <p:nvSpPr>
              <p:cNvPr id="62526" name="Line 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7" name="Line 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8" name="Line 1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9" name="Line 1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506" name="Group 12"/>
            <p:cNvGrpSpPr>
              <a:grpSpLocks/>
            </p:cNvGrpSpPr>
            <p:nvPr/>
          </p:nvGrpSpPr>
          <p:grpSpPr bwMode="auto">
            <a:xfrm>
              <a:off x="2160" y="2160"/>
              <a:ext cx="384" cy="192"/>
              <a:chOff x="1776" y="2160"/>
              <a:chExt cx="384" cy="192"/>
            </a:xfrm>
          </p:grpSpPr>
          <p:sp>
            <p:nvSpPr>
              <p:cNvPr id="62522" name="Line 13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3" name="Line 14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4" name="Line 15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5" name="Line 16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507" name="Group 17"/>
            <p:cNvGrpSpPr>
              <a:grpSpLocks/>
            </p:cNvGrpSpPr>
            <p:nvPr/>
          </p:nvGrpSpPr>
          <p:grpSpPr bwMode="auto">
            <a:xfrm>
              <a:off x="2544" y="2160"/>
              <a:ext cx="384" cy="192"/>
              <a:chOff x="1776" y="2160"/>
              <a:chExt cx="384" cy="192"/>
            </a:xfrm>
          </p:grpSpPr>
          <p:sp>
            <p:nvSpPr>
              <p:cNvPr id="62518" name="Line 1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9" name="Line 1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0" name="Line 2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21" name="Line 2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508" name="Group 22"/>
            <p:cNvGrpSpPr>
              <a:grpSpLocks/>
            </p:cNvGrpSpPr>
            <p:nvPr/>
          </p:nvGrpSpPr>
          <p:grpSpPr bwMode="auto">
            <a:xfrm>
              <a:off x="2928" y="2160"/>
              <a:ext cx="384" cy="192"/>
              <a:chOff x="1776" y="2160"/>
              <a:chExt cx="384" cy="192"/>
            </a:xfrm>
          </p:grpSpPr>
          <p:sp>
            <p:nvSpPr>
              <p:cNvPr id="62514" name="Line 23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5" name="Line 24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6" name="Line 25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7" name="Line 26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2509" name="Group 27"/>
            <p:cNvGrpSpPr>
              <a:grpSpLocks/>
            </p:cNvGrpSpPr>
            <p:nvPr/>
          </p:nvGrpSpPr>
          <p:grpSpPr bwMode="auto">
            <a:xfrm>
              <a:off x="3312" y="2160"/>
              <a:ext cx="384" cy="192"/>
              <a:chOff x="1776" y="2160"/>
              <a:chExt cx="384" cy="192"/>
            </a:xfrm>
          </p:grpSpPr>
          <p:sp>
            <p:nvSpPr>
              <p:cNvPr id="62510" name="Line 28"/>
              <p:cNvSpPr>
                <a:spLocks noChangeShapeType="1"/>
              </p:cNvSpPr>
              <p:nvPr/>
            </p:nvSpPr>
            <p:spPr bwMode="auto">
              <a:xfrm flipV="1">
                <a:off x="177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1" name="Line 29"/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2" name="Line 30"/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513" name="Line 31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2470" name="Text Box 32"/>
          <p:cNvSpPr txBox="1">
            <a:spLocks noChangeArrowheads="1"/>
          </p:cNvSpPr>
          <p:nvPr/>
        </p:nvSpPr>
        <p:spPr bwMode="auto">
          <a:xfrm>
            <a:off x="4800600" y="4953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62471" name="Text Box 33"/>
          <p:cNvSpPr txBox="1">
            <a:spLocks noChangeArrowheads="1"/>
          </p:cNvSpPr>
          <p:nvPr/>
        </p:nvSpPr>
        <p:spPr bwMode="auto">
          <a:xfrm>
            <a:off x="4800600" y="533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62472" name="Text Box 34"/>
          <p:cNvSpPr txBox="1">
            <a:spLocks noChangeArrowheads="1"/>
          </p:cNvSpPr>
          <p:nvPr/>
        </p:nvSpPr>
        <p:spPr bwMode="auto">
          <a:xfrm>
            <a:off x="4800600" y="5791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62473" name="AutoShape 35"/>
          <p:cNvSpPr>
            <a:spLocks noChangeArrowheads="1"/>
          </p:cNvSpPr>
          <p:nvPr/>
        </p:nvSpPr>
        <p:spPr bwMode="auto">
          <a:xfrm>
            <a:off x="5562600" y="4953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2474" name="AutoShape 36"/>
          <p:cNvSpPr>
            <a:spLocks noChangeArrowheads="1"/>
          </p:cNvSpPr>
          <p:nvPr/>
        </p:nvSpPr>
        <p:spPr bwMode="auto">
          <a:xfrm>
            <a:off x="55626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2475" name="AutoShape 37"/>
          <p:cNvSpPr>
            <a:spLocks noChangeArrowheads="1"/>
          </p:cNvSpPr>
          <p:nvPr/>
        </p:nvSpPr>
        <p:spPr bwMode="auto">
          <a:xfrm>
            <a:off x="5562600" y="57912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62476" name="Line 38"/>
          <p:cNvSpPr>
            <a:spLocks noChangeShapeType="1"/>
          </p:cNvSpPr>
          <p:nvPr/>
        </p:nvSpPr>
        <p:spPr bwMode="auto">
          <a:xfrm>
            <a:off x="6400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7" name="Text Box 39"/>
          <p:cNvSpPr txBox="1">
            <a:spLocks noChangeArrowheads="1"/>
          </p:cNvSpPr>
          <p:nvPr/>
        </p:nvSpPr>
        <p:spPr bwMode="auto">
          <a:xfrm>
            <a:off x="6934200" y="3886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62478" name="Text Box 40"/>
          <p:cNvSpPr txBox="1">
            <a:spLocks noChangeArrowheads="1"/>
          </p:cNvSpPr>
          <p:nvPr/>
        </p:nvSpPr>
        <p:spPr bwMode="auto">
          <a:xfrm>
            <a:off x="4648200" y="4495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sp>
        <p:nvSpPr>
          <p:cNvPr id="62479" name="Text Box 41"/>
          <p:cNvSpPr txBox="1">
            <a:spLocks noChangeArrowheads="1"/>
          </p:cNvSpPr>
          <p:nvPr/>
        </p:nvSpPr>
        <p:spPr bwMode="auto">
          <a:xfrm>
            <a:off x="3962400" y="60960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62480" name="Line 42"/>
          <p:cNvSpPr>
            <a:spLocks noChangeShapeType="1"/>
          </p:cNvSpPr>
          <p:nvPr/>
        </p:nvSpPr>
        <p:spPr bwMode="auto">
          <a:xfrm flipV="1">
            <a:off x="4572000" y="6096000"/>
            <a:ext cx="228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1" name="Text Box 43"/>
          <p:cNvSpPr txBox="1">
            <a:spLocks noChangeArrowheads="1"/>
          </p:cNvSpPr>
          <p:nvPr/>
        </p:nvSpPr>
        <p:spPr bwMode="auto">
          <a:xfrm>
            <a:off x="3962400" y="51816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62482" name="AutoShape 44"/>
          <p:cNvSpPr>
            <a:spLocks/>
          </p:cNvSpPr>
          <p:nvPr/>
        </p:nvSpPr>
        <p:spPr bwMode="auto">
          <a:xfrm>
            <a:off x="4572000" y="5029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3" name="AutoShape 45"/>
          <p:cNvSpPr>
            <a:spLocks noChangeArrowheads="1"/>
          </p:cNvSpPr>
          <p:nvPr/>
        </p:nvSpPr>
        <p:spPr bwMode="auto">
          <a:xfrm flipV="1">
            <a:off x="2590800" y="56388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4" name="Line 46"/>
          <p:cNvSpPr>
            <a:spLocks noChangeShapeType="1"/>
          </p:cNvSpPr>
          <p:nvPr/>
        </p:nvSpPr>
        <p:spPr bwMode="auto">
          <a:xfrm>
            <a:off x="2209800" y="2590800"/>
            <a:ext cx="0" cy="2667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5" name="Text Box 47"/>
          <p:cNvSpPr txBox="1">
            <a:spLocks noChangeArrowheads="1"/>
          </p:cNvSpPr>
          <p:nvPr/>
        </p:nvSpPr>
        <p:spPr bwMode="auto">
          <a:xfrm>
            <a:off x="762000" y="5257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62486" name="Text Box 48"/>
          <p:cNvSpPr txBox="1">
            <a:spLocks noChangeArrowheads="1"/>
          </p:cNvSpPr>
          <p:nvPr/>
        </p:nvSpPr>
        <p:spPr bwMode="auto">
          <a:xfrm>
            <a:off x="2286000" y="51816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2487" name="AutoShape 49"/>
          <p:cNvSpPr>
            <a:spLocks/>
          </p:cNvSpPr>
          <p:nvPr/>
        </p:nvSpPr>
        <p:spPr bwMode="auto">
          <a:xfrm rot="-5400000">
            <a:off x="990600" y="44196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8" name="AutoShape 50"/>
          <p:cNvSpPr>
            <a:spLocks/>
          </p:cNvSpPr>
          <p:nvPr/>
        </p:nvSpPr>
        <p:spPr bwMode="auto">
          <a:xfrm rot="-5400000">
            <a:off x="2743200" y="4572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9" name="Line 51"/>
          <p:cNvSpPr>
            <a:spLocks noChangeShapeType="1"/>
          </p:cNvSpPr>
          <p:nvPr/>
        </p:nvSpPr>
        <p:spPr bwMode="auto">
          <a:xfrm>
            <a:off x="73914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0" name="Line 52"/>
          <p:cNvSpPr>
            <a:spLocks noChangeShapeType="1"/>
          </p:cNvSpPr>
          <p:nvPr/>
        </p:nvSpPr>
        <p:spPr bwMode="auto">
          <a:xfrm>
            <a:off x="61722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1" name="Text Box 53"/>
          <p:cNvSpPr txBox="1">
            <a:spLocks noChangeArrowheads="1"/>
          </p:cNvSpPr>
          <p:nvPr/>
        </p:nvSpPr>
        <p:spPr bwMode="auto">
          <a:xfrm>
            <a:off x="6096000" y="6400800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62492" name="Line 54"/>
          <p:cNvSpPr>
            <a:spLocks noChangeShapeType="1"/>
          </p:cNvSpPr>
          <p:nvPr/>
        </p:nvSpPr>
        <p:spPr bwMode="auto">
          <a:xfrm>
            <a:off x="6781800" y="4800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93" name="Text Box 55"/>
          <p:cNvSpPr txBox="1">
            <a:spLocks noChangeArrowheads="1"/>
          </p:cNvSpPr>
          <p:nvPr/>
        </p:nvSpPr>
        <p:spPr bwMode="auto">
          <a:xfrm>
            <a:off x="6781800" y="6400800"/>
            <a:ext cx="938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cycle 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2494" name="AutoShape 56"/>
          <p:cNvSpPr>
            <a:spLocks/>
          </p:cNvSpPr>
          <p:nvPr/>
        </p:nvSpPr>
        <p:spPr bwMode="auto">
          <a:xfrm rot="-5400000">
            <a:off x="63627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95" name="AutoShape 57"/>
          <p:cNvSpPr>
            <a:spLocks/>
          </p:cNvSpPr>
          <p:nvPr/>
        </p:nvSpPr>
        <p:spPr bwMode="auto">
          <a:xfrm rot="-5400000">
            <a:off x="7048500" y="6134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96" name="AutoShape 58"/>
          <p:cNvSpPr>
            <a:spLocks noChangeArrowheads="1"/>
          </p:cNvSpPr>
          <p:nvPr/>
        </p:nvSpPr>
        <p:spPr bwMode="auto">
          <a:xfrm>
            <a:off x="6172200" y="4953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0</a:t>
            </a:r>
          </a:p>
        </p:txBody>
      </p:sp>
      <p:sp>
        <p:nvSpPr>
          <p:cNvPr id="62497" name="AutoShape 59"/>
          <p:cNvSpPr>
            <a:spLocks noChangeArrowheads="1"/>
          </p:cNvSpPr>
          <p:nvPr/>
        </p:nvSpPr>
        <p:spPr bwMode="auto">
          <a:xfrm>
            <a:off x="61722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62498" name="AutoShape 60"/>
          <p:cNvSpPr>
            <a:spLocks noChangeArrowheads="1"/>
          </p:cNvSpPr>
          <p:nvPr/>
        </p:nvSpPr>
        <p:spPr bwMode="auto">
          <a:xfrm>
            <a:off x="6172200" y="57912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62499" name="AutoShape 61"/>
          <p:cNvSpPr>
            <a:spLocks noChangeArrowheads="1"/>
          </p:cNvSpPr>
          <p:nvPr/>
        </p:nvSpPr>
        <p:spPr bwMode="auto">
          <a:xfrm>
            <a:off x="152400" y="40386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2362200" y="4038600"/>
            <a:ext cx="838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6781800" y="4953000"/>
            <a:ext cx="609600" cy="685800"/>
            <a:chOff x="3888" y="3120"/>
            <a:chExt cx="384" cy="432"/>
          </a:xfrm>
        </p:grpSpPr>
        <p:sp>
          <p:nvSpPr>
            <p:cNvPr id="62502" name="AutoShape 64"/>
            <p:cNvSpPr>
              <a:spLocks noChangeArrowheads="1"/>
            </p:cNvSpPr>
            <p:nvPr/>
          </p:nvSpPr>
          <p:spPr bwMode="auto">
            <a:xfrm>
              <a:off x="3888" y="312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2503" name="AutoShape 65"/>
            <p:cNvSpPr>
              <a:spLocks noChangeArrowheads="1"/>
            </p:cNvSpPr>
            <p:nvPr/>
          </p:nvSpPr>
          <p:spPr bwMode="auto">
            <a:xfrm>
              <a:off x="3888" y="336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Meaning of a state-table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timing waveform can be drawn from the state table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4648200" y="3886200"/>
            <a:ext cx="3962400" cy="2241550"/>
            <a:chOff x="1728" y="1776"/>
            <a:chExt cx="2496" cy="1412"/>
          </a:xfrm>
        </p:grpSpPr>
        <p:grpSp>
          <p:nvGrpSpPr>
            <p:cNvPr id="63500" name="Group 6"/>
            <p:cNvGrpSpPr>
              <a:grpSpLocks/>
            </p:cNvGrpSpPr>
            <p:nvPr/>
          </p:nvGrpSpPr>
          <p:grpSpPr bwMode="auto">
            <a:xfrm>
              <a:off x="2112" y="2160"/>
              <a:ext cx="2112" cy="192"/>
              <a:chOff x="1584" y="2160"/>
              <a:chExt cx="2112" cy="192"/>
            </a:xfrm>
          </p:grpSpPr>
          <p:sp>
            <p:nvSpPr>
              <p:cNvPr id="63522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3523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635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45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4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47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24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635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41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4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43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25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635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7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9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26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6353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3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5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27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6352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9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31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3501" name="Text Box 33"/>
            <p:cNvSpPr txBox="1">
              <a:spLocks noChangeArrowheads="1"/>
            </p:cNvSpPr>
            <p:nvPr/>
          </p:nvSpPr>
          <p:spPr bwMode="auto">
            <a:xfrm>
              <a:off x="1824" y="244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3502" name="Text Box 34"/>
            <p:cNvSpPr txBox="1">
              <a:spLocks noChangeArrowheads="1"/>
            </p:cNvSpPr>
            <p:nvPr/>
          </p:nvSpPr>
          <p:spPr bwMode="auto">
            <a:xfrm>
              <a:off x="1824" y="26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63503" name="Text Box 35"/>
            <p:cNvSpPr txBox="1">
              <a:spLocks noChangeArrowheads="1"/>
            </p:cNvSpPr>
            <p:nvPr/>
          </p:nvSpPr>
          <p:spPr bwMode="auto">
            <a:xfrm>
              <a:off x="1824" y="29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63504" name="AutoShape 36"/>
            <p:cNvSpPr>
              <a:spLocks noChangeArrowheads="1"/>
            </p:cNvSpPr>
            <p:nvPr/>
          </p:nvSpPr>
          <p:spPr bwMode="auto">
            <a:xfrm>
              <a:off x="2304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05" name="AutoShape 37"/>
            <p:cNvSpPr>
              <a:spLocks noChangeArrowheads="1"/>
            </p:cNvSpPr>
            <p:nvPr/>
          </p:nvSpPr>
          <p:spPr bwMode="auto">
            <a:xfrm>
              <a:off x="2304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06" name="AutoShape 38"/>
            <p:cNvSpPr>
              <a:spLocks noChangeArrowheads="1"/>
            </p:cNvSpPr>
            <p:nvPr/>
          </p:nvSpPr>
          <p:spPr bwMode="auto">
            <a:xfrm>
              <a:off x="230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3507" name="AutoShape 39"/>
            <p:cNvSpPr>
              <a:spLocks noChangeArrowheads="1"/>
            </p:cNvSpPr>
            <p:nvPr/>
          </p:nvSpPr>
          <p:spPr bwMode="auto">
            <a:xfrm>
              <a:off x="2688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08" name="AutoShape 40"/>
            <p:cNvSpPr>
              <a:spLocks noChangeArrowheads="1"/>
            </p:cNvSpPr>
            <p:nvPr/>
          </p:nvSpPr>
          <p:spPr bwMode="auto">
            <a:xfrm>
              <a:off x="2688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3509" name="AutoShape 41"/>
            <p:cNvSpPr>
              <a:spLocks noChangeArrowheads="1"/>
            </p:cNvSpPr>
            <p:nvPr/>
          </p:nvSpPr>
          <p:spPr bwMode="auto">
            <a:xfrm>
              <a:off x="268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3510" name="AutoShape 42"/>
            <p:cNvSpPr>
              <a:spLocks noChangeArrowheads="1"/>
            </p:cNvSpPr>
            <p:nvPr/>
          </p:nvSpPr>
          <p:spPr bwMode="auto">
            <a:xfrm>
              <a:off x="3072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3511" name="AutoShape 43"/>
            <p:cNvSpPr>
              <a:spLocks noChangeArrowheads="1"/>
            </p:cNvSpPr>
            <p:nvPr/>
          </p:nvSpPr>
          <p:spPr bwMode="auto">
            <a:xfrm>
              <a:off x="3072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63512" name="AutoShape 44"/>
            <p:cNvSpPr>
              <a:spLocks noChangeArrowheads="1"/>
            </p:cNvSpPr>
            <p:nvPr/>
          </p:nvSpPr>
          <p:spPr bwMode="auto">
            <a:xfrm>
              <a:off x="307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3" name="AutoShape 45"/>
            <p:cNvSpPr>
              <a:spLocks noChangeArrowheads="1"/>
            </p:cNvSpPr>
            <p:nvPr/>
          </p:nvSpPr>
          <p:spPr bwMode="auto">
            <a:xfrm>
              <a:off x="3456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4" name="AutoShape 46"/>
            <p:cNvSpPr>
              <a:spLocks noChangeArrowheads="1"/>
            </p:cNvSpPr>
            <p:nvPr/>
          </p:nvSpPr>
          <p:spPr bwMode="auto">
            <a:xfrm>
              <a:off x="3456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5" name="AutoShape 47"/>
            <p:cNvSpPr>
              <a:spLocks noChangeArrowheads="1"/>
            </p:cNvSpPr>
            <p:nvPr/>
          </p:nvSpPr>
          <p:spPr bwMode="auto">
            <a:xfrm>
              <a:off x="345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6" name="AutoShape 48"/>
            <p:cNvSpPr>
              <a:spLocks noChangeArrowheads="1"/>
            </p:cNvSpPr>
            <p:nvPr/>
          </p:nvSpPr>
          <p:spPr bwMode="auto">
            <a:xfrm>
              <a:off x="3840" y="24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7" name="AutoShape 49"/>
            <p:cNvSpPr>
              <a:spLocks noChangeArrowheads="1"/>
            </p:cNvSpPr>
            <p:nvPr/>
          </p:nvSpPr>
          <p:spPr bwMode="auto">
            <a:xfrm>
              <a:off x="3840" y="268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8" name="AutoShape 50"/>
            <p:cNvSpPr>
              <a:spLocks noChangeArrowheads="1"/>
            </p:cNvSpPr>
            <p:nvPr/>
          </p:nvSpPr>
          <p:spPr bwMode="auto">
            <a:xfrm>
              <a:off x="384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63519" name="Line 51"/>
            <p:cNvSpPr>
              <a:spLocks noChangeShapeType="1"/>
            </p:cNvSpPr>
            <p:nvPr/>
          </p:nvSpPr>
          <p:spPr bwMode="auto">
            <a:xfrm>
              <a:off x="283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0" name="Text Box 52"/>
            <p:cNvSpPr txBox="1">
              <a:spLocks noChangeArrowheads="1"/>
            </p:cNvSpPr>
            <p:nvPr/>
          </p:nvSpPr>
          <p:spPr bwMode="auto">
            <a:xfrm>
              <a:off x="3168" y="17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63521" name="Text Box 53"/>
            <p:cNvSpPr txBox="1">
              <a:spLocks noChangeArrowheads="1"/>
            </p:cNvSpPr>
            <p:nvPr/>
          </p:nvSpPr>
          <p:spPr bwMode="auto">
            <a:xfrm>
              <a:off x="1728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</p:grpSp>
      <p:sp>
        <p:nvSpPr>
          <p:cNvPr id="63494" name="Text Box 54"/>
          <p:cNvSpPr txBox="1">
            <a:spLocks noChangeArrowheads="1"/>
          </p:cNvSpPr>
          <p:nvPr/>
        </p:nvSpPr>
        <p:spPr bwMode="auto">
          <a:xfrm>
            <a:off x="3962400" y="609600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input</a:t>
            </a:r>
          </a:p>
        </p:txBody>
      </p:sp>
      <p:sp>
        <p:nvSpPr>
          <p:cNvPr id="63495" name="Line 55"/>
          <p:cNvSpPr>
            <a:spLocks noChangeShapeType="1"/>
          </p:cNvSpPr>
          <p:nvPr/>
        </p:nvSpPr>
        <p:spPr bwMode="auto">
          <a:xfrm flipV="1">
            <a:off x="4572000" y="6096000"/>
            <a:ext cx="228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6" name="Text Box 56"/>
          <p:cNvSpPr txBox="1">
            <a:spLocks noChangeArrowheads="1"/>
          </p:cNvSpPr>
          <p:nvPr/>
        </p:nvSpPr>
        <p:spPr bwMode="auto">
          <a:xfrm>
            <a:off x="3962400" y="5181600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63497" name="AutoShape 57"/>
          <p:cNvSpPr>
            <a:spLocks/>
          </p:cNvSpPr>
          <p:nvPr/>
        </p:nvSpPr>
        <p:spPr bwMode="auto">
          <a:xfrm>
            <a:off x="4572000" y="5029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8" name="AutoShape 58"/>
          <p:cNvSpPr>
            <a:spLocks noChangeArrowheads="1"/>
          </p:cNvSpPr>
          <p:nvPr/>
        </p:nvSpPr>
        <p:spPr bwMode="auto">
          <a:xfrm flipV="1">
            <a:off x="2667000" y="5334000"/>
            <a:ext cx="838200" cy="685800"/>
          </a:xfrm>
          <a:custGeom>
            <a:avLst/>
            <a:gdLst>
              <a:gd name="T0" fmla="*/ 586973 w 21600"/>
              <a:gd name="T1" fmla="*/ 0 h 21600"/>
              <a:gd name="T2" fmla="*/ 586973 w 21600"/>
              <a:gd name="T3" fmla="*/ 386016 h 21600"/>
              <a:gd name="T4" fmla="*/ 125614 w 21600"/>
              <a:gd name="T5" fmla="*/ 685800 h 21600"/>
              <a:gd name="T6" fmla="*/ 838200 w 21600"/>
              <a:gd name="T7" fmla="*/ 193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9" name="AutoShape 59"/>
          <p:cNvSpPr>
            <a:spLocks noChangeArrowheads="1"/>
          </p:cNvSpPr>
          <p:nvPr/>
        </p:nvSpPr>
        <p:spPr bwMode="auto">
          <a:xfrm>
            <a:off x="4648200" y="2743200"/>
            <a:ext cx="36576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complete the timing waveform</a:t>
            </a:r>
          </a:p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by yourself!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derive the state table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analyze a sequential circuit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B2B2B2"/>
                </a:solidFill>
              </a:rPr>
              <a:t>Step 1: derive input equations to D flip-flops</a:t>
            </a:r>
          </a:p>
          <a:p>
            <a:pPr eaLnBrk="1" hangingPunct="1"/>
            <a:r>
              <a:rPr lang="en-US" altLang="zh-TW" sz="2800" smtClean="0"/>
              <a:t>Step 2: derive the </a:t>
            </a:r>
            <a:r>
              <a:rPr lang="en-US" altLang="zh-TW" sz="2800" smtClean="0">
                <a:solidFill>
                  <a:schemeClr val="hlink"/>
                </a:solidFill>
              </a:rPr>
              <a:t>state table</a:t>
            </a:r>
          </a:p>
          <a:p>
            <a:pPr eaLnBrk="1" hangingPunct="1"/>
            <a:r>
              <a:rPr lang="en-US" altLang="zh-TW" sz="2800" smtClean="0">
                <a:solidFill>
                  <a:srgbClr val="B2B2B2"/>
                </a:solidFill>
              </a:rPr>
              <a:t>Step 3: draw the state-diagram</a:t>
            </a:r>
            <a:r>
              <a:rPr lang="en-US" altLang="zh-TW" sz="2800" smtClean="0"/>
              <a:t> 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457200" y="4495800"/>
            <a:ext cx="80772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Then you can draw the timing waveform from a state-diagram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coming from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Section </a:t>
            </a:r>
            <a:r>
              <a:rPr lang="en-US" altLang="zh-TW" dirty="0" smtClean="0"/>
              <a:t>4.4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derive the state-table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Rule of thumb: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input to a D-FF at cycle </a:t>
            </a:r>
            <a:r>
              <a:rPr lang="en-US" altLang="zh-TW" sz="2000" i="1" smtClean="0">
                <a:solidFill>
                  <a:schemeClr val="hlink"/>
                </a:solidFill>
              </a:rPr>
              <a:t>t</a:t>
            </a:r>
            <a:r>
              <a:rPr lang="en-US" altLang="zh-TW" sz="2000" smtClean="0"/>
              <a:t> equals the state of D-FF at cycle</a:t>
            </a:r>
            <a:r>
              <a:rPr lang="en-US" altLang="zh-TW" sz="2000" smtClean="0">
                <a:solidFill>
                  <a:schemeClr val="hlink"/>
                </a:solidFill>
              </a:rPr>
              <a:t> </a:t>
            </a:r>
            <a:r>
              <a:rPr lang="en-US" altLang="zh-TW" sz="2000" i="1" smtClean="0">
                <a:solidFill>
                  <a:schemeClr val="hlink"/>
                </a:solidFill>
              </a:rPr>
              <a:t>t</a:t>
            </a:r>
            <a:r>
              <a:rPr lang="en-US" altLang="zh-TW" sz="2000" smtClean="0">
                <a:solidFill>
                  <a:schemeClr val="hlink"/>
                </a:solidFill>
              </a:rPr>
              <a:t>+1</a:t>
            </a:r>
          </a:p>
        </p:txBody>
      </p: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57993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3276600" y="35052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方程式" r:id="rId4" imgW="215640" imgH="215640" progId="Equation.3">
                  <p:embed/>
                </p:oleObj>
              </mc:Choice>
              <mc:Fallback>
                <p:oleObj name="方程式" r:id="rId4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2895600" y="4800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方程式" r:id="rId6" imgW="215640" imgH="215640" progId="Equation.3">
                  <p:embed/>
                </p:oleObj>
              </mc:Choice>
              <mc:Fallback>
                <p:oleObj name="方程式" r:id="rId6" imgW="215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5029200" y="3124200"/>
          <a:ext cx="38814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方程式" r:id="rId8" imgW="2361960" imgH="215640" progId="Equation.3">
                  <p:embed/>
                </p:oleObj>
              </mc:Choice>
              <mc:Fallback>
                <p:oleObj name="方程式" r:id="rId8" imgW="2361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24200"/>
                        <a:ext cx="38814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5334000" y="3733800"/>
          <a:ext cx="2740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方程式" r:id="rId10" imgW="1663560" imgH="241200" progId="Equation.3">
                  <p:embed/>
                </p:oleObj>
              </mc:Choice>
              <mc:Fallback>
                <p:oleObj name="方程式" r:id="rId10" imgW="16635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2740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457200" y="3200400"/>
            <a:ext cx="32004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98525" y="280511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15367" name="Group 78"/>
          <p:cNvGrpSpPr>
            <a:grpSpLocks/>
          </p:cNvGrpSpPr>
          <p:nvPr/>
        </p:nvGrpSpPr>
        <p:grpSpPr bwMode="auto">
          <a:xfrm>
            <a:off x="2057400" y="3657600"/>
            <a:ext cx="6840538" cy="2960688"/>
            <a:chOff x="480" y="2304"/>
            <a:chExt cx="4309" cy="1865"/>
          </a:xfrm>
        </p:grpSpPr>
        <p:sp>
          <p:nvSpPr>
            <p:cNvPr id="15390" name="Text Box 3"/>
            <p:cNvSpPr txBox="1">
              <a:spLocks noChangeArrowheads="1"/>
            </p:cNvSpPr>
            <p:nvPr/>
          </p:nvSpPr>
          <p:spPr bwMode="auto">
            <a:xfrm>
              <a:off x="3120" y="230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grpSp>
          <p:nvGrpSpPr>
            <p:cNvPr id="15391" name="Group 17"/>
            <p:cNvGrpSpPr>
              <a:grpSpLocks/>
            </p:cNvGrpSpPr>
            <p:nvPr/>
          </p:nvGrpSpPr>
          <p:grpSpPr bwMode="auto">
            <a:xfrm>
              <a:off x="1116" y="2672"/>
              <a:ext cx="544" cy="227"/>
              <a:chOff x="975" y="1525"/>
              <a:chExt cx="544" cy="227"/>
            </a:xfrm>
          </p:grpSpPr>
          <p:sp>
            <p:nvSpPr>
              <p:cNvPr id="15442" name="Line 1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3" name="Line 1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4" name="Line 2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5" name="Line 2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2" name="Group 22"/>
            <p:cNvGrpSpPr>
              <a:grpSpLocks/>
            </p:cNvGrpSpPr>
            <p:nvPr/>
          </p:nvGrpSpPr>
          <p:grpSpPr bwMode="auto">
            <a:xfrm>
              <a:off x="1660" y="2672"/>
              <a:ext cx="544" cy="227"/>
              <a:chOff x="975" y="1525"/>
              <a:chExt cx="544" cy="227"/>
            </a:xfrm>
          </p:grpSpPr>
          <p:sp>
            <p:nvSpPr>
              <p:cNvPr id="15438" name="Line 2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9" name="Line 2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0" name="Line 2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1" name="Line 2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3" name="Group 27"/>
            <p:cNvGrpSpPr>
              <a:grpSpLocks/>
            </p:cNvGrpSpPr>
            <p:nvPr/>
          </p:nvGrpSpPr>
          <p:grpSpPr bwMode="auto">
            <a:xfrm>
              <a:off x="2205" y="2672"/>
              <a:ext cx="544" cy="227"/>
              <a:chOff x="975" y="1525"/>
              <a:chExt cx="544" cy="227"/>
            </a:xfrm>
          </p:grpSpPr>
          <p:sp>
            <p:nvSpPr>
              <p:cNvPr id="15434" name="Line 2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5" name="Line 2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6" name="Line 3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7" name="Line 3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4" name="Group 32"/>
            <p:cNvGrpSpPr>
              <a:grpSpLocks/>
            </p:cNvGrpSpPr>
            <p:nvPr/>
          </p:nvGrpSpPr>
          <p:grpSpPr bwMode="auto">
            <a:xfrm>
              <a:off x="2749" y="2672"/>
              <a:ext cx="544" cy="227"/>
              <a:chOff x="975" y="1525"/>
              <a:chExt cx="544" cy="227"/>
            </a:xfrm>
          </p:grpSpPr>
          <p:sp>
            <p:nvSpPr>
              <p:cNvPr id="15430" name="Line 3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1" name="Line 3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2" name="Line 3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3" name="Line 3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5" name="Group 37"/>
            <p:cNvGrpSpPr>
              <a:grpSpLocks/>
            </p:cNvGrpSpPr>
            <p:nvPr/>
          </p:nvGrpSpPr>
          <p:grpSpPr bwMode="auto">
            <a:xfrm>
              <a:off x="3293" y="2672"/>
              <a:ext cx="544" cy="227"/>
              <a:chOff x="975" y="1525"/>
              <a:chExt cx="544" cy="227"/>
            </a:xfrm>
          </p:grpSpPr>
          <p:sp>
            <p:nvSpPr>
              <p:cNvPr id="15426" name="Line 38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7" name="Line 39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8" name="Line 40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9" name="Line 41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96" name="Group 42"/>
            <p:cNvGrpSpPr>
              <a:grpSpLocks/>
            </p:cNvGrpSpPr>
            <p:nvPr/>
          </p:nvGrpSpPr>
          <p:grpSpPr bwMode="auto">
            <a:xfrm>
              <a:off x="3837" y="2672"/>
              <a:ext cx="544" cy="227"/>
              <a:chOff x="975" y="1525"/>
              <a:chExt cx="544" cy="227"/>
            </a:xfrm>
          </p:grpSpPr>
          <p:sp>
            <p:nvSpPr>
              <p:cNvPr id="15422" name="Line 43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3" name="Line 44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4" name="Line 45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5" name="Line 46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97" name="Text Box 47"/>
            <p:cNvSpPr txBox="1">
              <a:spLocks noChangeArrowheads="1"/>
            </p:cNvSpPr>
            <p:nvPr/>
          </p:nvSpPr>
          <p:spPr bwMode="auto">
            <a:xfrm>
              <a:off x="707" y="3126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15398" name="Text Box 48"/>
            <p:cNvSpPr txBox="1">
              <a:spLocks noChangeArrowheads="1"/>
            </p:cNvSpPr>
            <p:nvPr/>
          </p:nvSpPr>
          <p:spPr bwMode="auto">
            <a:xfrm>
              <a:off x="480" y="3580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content</a:t>
              </a:r>
            </a:p>
          </p:txBody>
        </p:sp>
        <p:sp>
          <p:nvSpPr>
            <p:cNvPr id="15399" name="AutoShape 49"/>
            <p:cNvSpPr>
              <a:spLocks noChangeArrowheads="1"/>
            </p:cNvSpPr>
            <p:nvPr/>
          </p:nvSpPr>
          <p:spPr bwMode="auto">
            <a:xfrm>
              <a:off x="1387" y="3126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v0</a:t>
              </a:r>
            </a:p>
          </p:txBody>
        </p:sp>
        <p:sp>
          <p:nvSpPr>
            <p:cNvPr id="15400" name="Line 50"/>
            <p:cNvSpPr>
              <a:spLocks noChangeShapeType="1"/>
            </p:cNvSpPr>
            <p:nvPr/>
          </p:nvSpPr>
          <p:spPr bwMode="auto">
            <a:xfrm>
              <a:off x="1387" y="2899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51"/>
            <p:cNvSpPr>
              <a:spLocks noChangeShapeType="1"/>
            </p:cNvSpPr>
            <p:nvPr/>
          </p:nvSpPr>
          <p:spPr bwMode="auto">
            <a:xfrm>
              <a:off x="1932" y="2899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52"/>
            <p:cNvSpPr>
              <a:spLocks noChangeShapeType="1"/>
            </p:cNvSpPr>
            <p:nvPr/>
          </p:nvSpPr>
          <p:spPr bwMode="auto">
            <a:xfrm>
              <a:off x="2476" y="2899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Line 53"/>
            <p:cNvSpPr>
              <a:spLocks noChangeShapeType="1"/>
            </p:cNvSpPr>
            <p:nvPr/>
          </p:nvSpPr>
          <p:spPr bwMode="auto">
            <a:xfrm>
              <a:off x="3020" y="2899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54"/>
            <p:cNvSpPr>
              <a:spLocks noChangeShapeType="1"/>
            </p:cNvSpPr>
            <p:nvPr/>
          </p:nvSpPr>
          <p:spPr bwMode="auto">
            <a:xfrm>
              <a:off x="3565" y="2899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Line 55"/>
            <p:cNvSpPr>
              <a:spLocks noChangeShapeType="1"/>
            </p:cNvSpPr>
            <p:nvPr/>
          </p:nvSpPr>
          <p:spPr bwMode="auto">
            <a:xfrm>
              <a:off x="4109" y="2899"/>
              <a:ext cx="0" cy="127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AutoShape 56"/>
            <p:cNvSpPr>
              <a:spLocks noChangeArrowheads="1"/>
            </p:cNvSpPr>
            <p:nvPr/>
          </p:nvSpPr>
          <p:spPr bwMode="auto">
            <a:xfrm>
              <a:off x="1932" y="3534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v0</a:t>
              </a:r>
            </a:p>
          </p:txBody>
        </p:sp>
        <p:sp>
          <p:nvSpPr>
            <p:cNvPr id="15407" name="AutoShape 57"/>
            <p:cNvSpPr>
              <a:spLocks noChangeArrowheads="1"/>
            </p:cNvSpPr>
            <p:nvPr/>
          </p:nvSpPr>
          <p:spPr bwMode="auto">
            <a:xfrm>
              <a:off x="1932" y="3126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v1</a:t>
              </a:r>
            </a:p>
          </p:txBody>
        </p:sp>
        <p:sp>
          <p:nvSpPr>
            <p:cNvPr id="15408" name="AutoShape 58"/>
            <p:cNvSpPr>
              <a:spLocks noChangeArrowheads="1"/>
            </p:cNvSpPr>
            <p:nvPr/>
          </p:nvSpPr>
          <p:spPr bwMode="auto">
            <a:xfrm>
              <a:off x="2476" y="3126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v2</a:t>
              </a:r>
            </a:p>
          </p:txBody>
        </p:sp>
        <p:sp>
          <p:nvSpPr>
            <p:cNvPr id="15409" name="AutoShape 59"/>
            <p:cNvSpPr>
              <a:spLocks noChangeArrowheads="1"/>
            </p:cNvSpPr>
            <p:nvPr/>
          </p:nvSpPr>
          <p:spPr bwMode="auto">
            <a:xfrm>
              <a:off x="3020" y="3126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v3</a:t>
              </a:r>
            </a:p>
          </p:txBody>
        </p:sp>
        <p:sp>
          <p:nvSpPr>
            <p:cNvPr id="15410" name="AutoShape 60"/>
            <p:cNvSpPr>
              <a:spLocks noChangeArrowheads="1"/>
            </p:cNvSpPr>
            <p:nvPr/>
          </p:nvSpPr>
          <p:spPr bwMode="auto">
            <a:xfrm>
              <a:off x="2476" y="3534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v1</a:t>
              </a:r>
            </a:p>
          </p:txBody>
        </p:sp>
        <p:sp>
          <p:nvSpPr>
            <p:cNvPr id="15411" name="AutoShape 61"/>
            <p:cNvSpPr>
              <a:spLocks noChangeArrowheads="1"/>
            </p:cNvSpPr>
            <p:nvPr/>
          </p:nvSpPr>
          <p:spPr bwMode="auto">
            <a:xfrm>
              <a:off x="3020" y="3534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v2</a:t>
              </a:r>
            </a:p>
          </p:txBody>
        </p:sp>
        <p:sp>
          <p:nvSpPr>
            <p:cNvPr id="15412" name="AutoShape 62"/>
            <p:cNvSpPr>
              <a:spLocks noChangeArrowheads="1"/>
            </p:cNvSpPr>
            <p:nvPr/>
          </p:nvSpPr>
          <p:spPr bwMode="auto">
            <a:xfrm>
              <a:off x="3564" y="3534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v3</a:t>
              </a:r>
            </a:p>
          </p:txBody>
        </p:sp>
        <p:sp>
          <p:nvSpPr>
            <p:cNvPr id="15413" name="Line 63"/>
            <p:cNvSpPr>
              <a:spLocks noChangeShapeType="1"/>
            </p:cNvSpPr>
            <p:nvPr/>
          </p:nvSpPr>
          <p:spPr bwMode="auto">
            <a:xfrm>
              <a:off x="4381" y="289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Text Box 64"/>
            <p:cNvSpPr txBox="1">
              <a:spLocks noChangeArrowheads="1"/>
            </p:cNvSpPr>
            <p:nvPr/>
          </p:nvSpPr>
          <p:spPr bwMode="auto">
            <a:xfrm>
              <a:off x="662" y="394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15415" name="AutoShape 65"/>
            <p:cNvSpPr>
              <a:spLocks noChangeArrowheads="1"/>
            </p:cNvSpPr>
            <p:nvPr/>
          </p:nvSpPr>
          <p:spPr bwMode="auto">
            <a:xfrm>
              <a:off x="1932" y="3942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v0</a:t>
              </a:r>
            </a:p>
          </p:txBody>
        </p:sp>
        <p:sp>
          <p:nvSpPr>
            <p:cNvPr id="15416" name="AutoShape 66"/>
            <p:cNvSpPr>
              <a:spLocks noChangeArrowheads="1"/>
            </p:cNvSpPr>
            <p:nvPr/>
          </p:nvSpPr>
          <p:spPr bwMode="auto">
            <a:xfrm>
              <a:off x="2476" y="3942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v1</a:t>
              </a:r>
            </a:p>
          </p:txBody>
        </p:sp>
        <p:sp>
          <p:nvSpPr>
            <p:cNvPr id="15417" name="AutoShape 67"/>
            <p:cNvSpPr>
              <a:spLocks noChangeArrowheads="1"/>
            </p:cNvSpPr>
            <p:nvPr/>
          </p:nvSpPr>
          <p:spPr bwMode="auto">
            <a:xfrm>
              <a:off x="3020" y="3942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v2</a:t>
              </a:r>
            </a:p>
          </p:txBody>
        </p:sp>
        <p:sp>
          <p:nvSpPr>
            <p:cNvPr id="15418" name="AutoShape 68"/>
            <p:cNvSpPr>
              <a:spLocks noChangeArrowheads="1"/>
            </p:cNvSpPr>
            <p:nvPr/>
          </p:nvSpPr>
          <p:spPr bwMode="auto">
            <a:xfrm>
              <a:off x="3564" y="3942"/>
              <a:ext cx="545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v3</a:t>
              </a:r>
            </a:p>
          </p:txBody>
        </p:sp>
        <p:sp>
          <p:nvSpPr>
            <p:cNvPr id="15419" name="Line 69"/>
            <p:cNvSpPr>
              <a:spLocks noChangeShapeType="1"/>
            </p:cNvSpPr>
            <p:nvPr/>
          </p:nvSpPr>
          <p:spPr bwMode="auto">
            <a:xfrm>
              <a:off x="2703" y="240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0" name="Line 70"/>
            <p:cNvSpPr>
              <a:spLocks noChangeShapeType="1"/>
            </p:cNvSpPr>
            <p:nvPr/>
          </p:nvSpPr>
          <p:spPr bwMode="auto">
            <a:xfrm>
              <a:off x="1791" y="3304"/>
              <a:ext cx="273" cy="3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Text Box 71"/>
            <p:cNvSpPr txBox="1">
              <a:spLocks noChangeArrowheads="1"/>
            </p:cNvSpPr>
            <p:nvPr/>
          </p:nvSpPr>
          <p:spPr bwMode="auto">
            <a:xfrm>
              <a:off x="720" y="2741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  <p:grpSp>
        <p:nvGrpSpPr>
          <p:cNvPr id="15368" name="Group 81"/>
          <p:cNvGrpSpPr>
            <a:grpSpLocks/>
          </p:cNvGrpSpPr>
          <p:nvPr/>
        </p:nvGrpSpPr>
        <p:grpSpPr bwMode="auto">
          <a:xfrm>
            <a:off x="762000" y="1905000"/>
            <a:ext cx="4557713" cy="2230438"/>
            <a:chOff x="480" y="1200"/>
            <a:chExt cx="2871" cy="1405"/>
          </a:xfrm>
        </p:grpSpPr>
        <p:grpSp>
          <p:nvGrpSpPr>
            <p:cNvPr id="15373" name="Group 4"/>
            <p:cNvGrpSpPr>
              <a:grpSpLocks/>
            </p:cNvGrpSpPr>
            <p:nvPr/>
          </p:nvGrpSpPr>
          <p:grpSpPr bwMode="auto">
            <a:xfrm>
              <a:off x="1632" y="1440"/>
              <a:ext cx="1719" cy="1165"/>
              <a:chOff x="1701" y="1207"/>
              <a:chExt cx="1719" cy="1165"/>
            </a:xfrm>
          </p:grpSpPr>
          <p:sp>
            <p:nvSpPr>
              <p:cNvPr id="15379" name="Rectangle 5"/>
              <p:cNvSpPr>
                <a:spLocks noChangeArrowheads="1"/>
              </p:cNvSpPr>
              <p:nvPr/>
            </p:nvSpPr>
            <p:spPr bwMode="auto">
              <a:xfrm>
                <a:off x="2245" y="1207"/>
                <a:ext cx="680" cy="8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80" name="Text Box 6"/>
              <p:cNvSpPr txBox="1">
                <a:spLocks noChangeArrowheads="1"/>
              </p:cNvSpPr>
              <p:nvPr/>
            </p:nvSpPr>
            <p:spPr bwMode="auto">
              <a:xfrm>
                <a:off x="2232" y="1327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D</a:t>
                </a:r>
              </a:p>
            </p:txBody>
          </p:sp>
          <p:sp>
            <p:nvSpPr>
              <p:cNvPr id="15381" name="AutoShape 7"/>
              <p:cNvSpPr>
                <a:spLocks noChangeArrowheads="1"/>
              </p:cNvSpPr>
              <p:nvPr/>
            </p:nvSpPr>
            <p:spPr bwMode="auto">
              <a:xfrm rot="5400000">
                <a:off x="2267" y="1775"/>
                <a:ext cx="91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82" name="Text Box 8"/>
              <p:cNvSpPr txBox="1">
                <a:spLocks noChangeArrowheads="1"/>
              </p:cNvSpPr>
              <p:nvPr/>
            </p:nvSpPr>
            <p:spPr bwMode="auto">
              <a:xfrm>
                <a:off x="2699" y="12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Q</a:t>
                </a:r>
              </a:p>
            </p:txBody>
          </p:sp>
          <p:sp>
            <p:nvSpPr>
              <p:cNvPr id="15383" name="Line 9"/>
              <p:cNvSpPr>
                <a:spLocks noChangeShapeType="1"/>
              </p:cNvSpPr>
              <p:nvPr/>
            </p:nvSpPr>
            <p:spPr bwMode="auto">
              <a:xfrm>
                <a:off x="2925" y="143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4" name="Line 10"/>
              <p:cNvSpPr>
                <a:spLocks noChangeShapeType="1"/>
              </p:cNvSpPr>
              <p:nvPr/>
            </p:nvSpPr>
            <p:spPr bwMode="auto">
              <a:xfrm flipH="1">
                <a:off x="1927" y="143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5" name="Line 11"/>
              <p:cNvSpPr>
                <a:spLocks noChangeShapeType="1"/>
              </p:cNvSpPr>
              <p:nvPr/>
            </p:nvSpPr>
            <p:spPr bwMode="auto">
              <a:xfrm flipH="1">
                <a:off x="2109" y="184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6" name="Line 12"/>
              <p:cNvSpPr>
                <a:spLocks noChangeShapeType="1"/>
              </p:cNvSpPr>
              <p:nvPr/>
            </p:nvSpPr>
            <p:spPr bwMode="auto">
              <a:xfrm>
                <a:off x="2109" y="184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7" name="Text Box 13"/>
              <p:cNvSpPr txBox="1">
                <a:spLocks noChangeArrowheads="1"/>
              </p:cNvSpPr>
              <p:nvPr/>
            </p:nvSpPr>
            <p:spPr bwMode="auto">
              <a:xfrm>
                <a:off x="1701" y="129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in</a:t>
                </a:r>
              </a:p>
            </p:txBody>
          </p:sp>
          <p:sp>
            <p:nvSpPr>
              <p:cNvPr id="15388" name="Text Box 14"/>
              <p:cNvSpPr txBox="1">
                <a:spLocks noChangeArrowheads="1"/>
              </p:cNvSpPr>
              <p:nvPr/>
            </p:nvSpPr>
            <p:spPr bwMode="auto">
              <a:xfrm>
                <a:off x="3140" y="1327"/>
                <a:ext cx="2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out</a:t>
                </a:r>
              </a:p>
            </p:txBody>
          </p:sp>
          <p:sp>
            <p:nvSpPr>
              <p:cNvPr id="15389" name="Text Box 15"/>
              <p:cNvSpPr txBox="1">
                <a:spLocks noChangeArrowheads="1"/>
              </p:cNvSpPr>
              <p:nvPr/>
            </p:nvSpPr>
            <p:spPr bwMode="auto">
              <a:xfrm>
                <a:off x="1973" y="2160"/>
                <a:ext cx="2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clk</a:t>
                </a:r>
              </a:p>
            </p:txBody>
          </p:sp>
        </p:grpSp>
        <p:sp>
          <p:nvSpPr>
            <p:cNvPr id="15374" name="AutoShape 72"/>
            <p:cNvSpPr>
              <a:spLocks noChangeArrowheads="1"/>
            </p:cNvSpPr>
            <p:nvPr/>
          </p:nvSpPr>
          <p:spPr bwMode="auto">
            <a:xfrm>
              <a:off x="480" y="1440"/>
              <a:ext cx="816" cy="9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sp>
          <p:nvSpPr>
            <p:cNvPr id="15375" name="Line 73"/>
            <p:cNvSpPr>
              <a:spLocks noChangeShapeType="1"/>
            </p:cNvSpPr>
            <p:nvPr/>
          </p:nvSpPr>
          <p:spPr bwMode="auto">
            <a:xfrm>
              <a:off x="129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Line 74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Line 75"/>
            <p:cNvSpPr>
              <a:spLocks noChangeShapeType="1"/>
            </p:cNvSpPr>
            <p:nvPr/>
          </p:nvSpPr>
          <p:spPr bwMode="auto">
            <a:xfrm flipH="1">
              <a:off x="960" y="120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77"/>
            <p:cNvSpPr>
              <a:spLocks noChangeShapeType="1"/>
            </p:cNvSpPr>
            <p:nvPr/>
          </p:nvSpPr>
          <p:spPr bwMode="auto">
            <a:xfrm>
              <a:off x="960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5364" name="Object 79"/>
            <p:cNvGraphicFramePr>
              <a:graphicFrameLocks noChangeAspect="1"/>
            </p:cNvGraphicFramePr>
            <p:nvPr/>
          </p:nvGraphicFramePr>
          <p:xfrm>
            <a:off x="1392" y="14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4" name="方程式" r:id="rId3" imgW="215640" imgH="215640" progId="Equation.3">
                    <p:embed/>
                  </p:oleObj>
                </mc:Choice>
                <mc:Fallback>
                  <p:oleObj name="方程式" r:id="rId3" imgW="215640" imgH="2156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80"/>
            <p:cNvGraphicFramePr>
              <a:graphicFrameLocks noChangeAspect="1"/>
            </p:cNvGraphicFramePr>
            <p:nvPr/>
          </p:nvGraphicFramePr>
          <p:xfrm>
            <a:off x="2880" y="1680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方程式" r:id="rId5" imgW="152280" imgH="164880" progId="Equation.3">
                    <p:embed/>
                  </p:oleObj>
                </mc:Choice>
                <mc:Fallback>
                  <p:oleObj name="方程式" r:id="rId5" imgW="152280" imgH="16488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80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4191000" y="4038600"/>
            <a:ext cx="1066800" cy="609600"/>
            <a:chOff x="2640" y="2544"/>
            <a:chExt cx="672" cy="384"/>
          </a:xfrm>
        </p:grpSpPr>
        <p:sp>
          <p:nvSpPr>
            <p:cNvPr id="15372" name="AutoShape 82"/>
            <p:cNvSpPr>
              <a:spLocks noChangeArrowheads="1"/>
            </p:cNvSpPr>
            <p:nvPr/>
          </p:nvSpPr>
          <p:spPr bwMode="auto">
            <a:xfrm>
              <a:off x="2640" y="2544"/>
              <a:ext cx="672" cy="384"/>
            </a:xfrm>
            <a:prstGeom prst="wedgeRoundRectCallout">
              <a:avLst>
                <a:gd name="adj1" fmla="val -59375"/>
                <a:gd name="adj2" fmla="val 11015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5363" name="Object 83"/>
            <p:cNvGraphicFramePr>
              <a:graphicFrameLocks noChangeAspect="1"/>
            </p:cNvGraphicFramePr>
            <p:nvPr/>
          </p:nvGraphicFramePr>
          <p:xfrm>
            <a:off x="2784" y="2592"/>
            <a:ext cx="38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6" name="方程式" r:id="rId7" imgW="393480" imgH="215640" progId="Equation.3">
                    <p:embed/>
                  </p:oleObj>
                </mc:Choice>
                <mc:Fallback>
                  <p:oleObj name="方程式" r:id="rId7" imgW="393480" imgH="21564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38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253038" y="4876800"/>
            <a:ext cx="1833562" cy="609600"/>
            <a:chOff x="3309" y="3072"/>
            <a:chExt cx="1155" cy="384"/>
          </a:xfrm>
        </p:grpSpPr>
        <p:sp>
          <p:nvSpPr>
            <p:cNvPr id="15371" name="AutoShape 86"/>
            <p:cNvSpPr>
              <a:spLocks noChangeArrowheads="1"/>
            </p:cNvSpPr>
            <p:nvPr/>
          </p:nvSpPr>
          <p:spPr bwMode="auto">
            <a:xfrm>
              <a:off x="3309" y="3072"/>
              <a:ext cx="1155" cy="384"/>
            </a:xfrm>
            <a:prstGeom prst="wedgeRoundRectCallout">
              <a:avLst>
                <a:gd name="adj1" fmla="val -69306"/>
                <a:gd name="adj2" fmla="val 8125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/>
            </a:p>
          </p:txBody>
        </p:sp>
        <p:graphicFrame>
          <p:nvGraphicFramePr>
            <p:cNvPr id="15362" name="Object 87"/>
            <p:cNvGraphicFramePr>
              <a:graphicFrameLocks noChangeAspect="1"/>
            </p:cNvGraphicFramePr>
            <p:nvPr/>
          </p:nvGraphicFramePr>
          <p:xfrm>
            <a:off x="3408" y="3120"/>
            <a:ext cx="95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7" name="方程式" r:id="rId9" imgW="977760" imgH="215640" progId="Equation.3">
                    <p:embed/>
                  </p:oleObj>
                </mc:Choice>
                <mc:Fallback>
                  <p:oleObj name="方程式" r:id="rId9" imgW="977760" imgH="21564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120"/>
                          <a:ext cx="95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derive the state-table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08912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check the rules and the state-table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  <p:grpSp>
        <p:nvGrpSpPr>
          <p:cNvPr id="16392" name="Group 11"/>
          <p:cNvGrpSpPr>
            <a:grpSpLocks/>
          </p:cNvGrpSpPr>
          <p:nvPr/>
        </p:nvGrpSpPr>
        <p:grpSpPr bwMode="auto">
          <a:xfrm>
            <a:off x="381000" y="2819400"/>
            <a:ext cx="4122738" cy="2973388"/>
            <a:chOff x="240" y="1776"/>
            <a:chExt cx="2597" cy="1873"/>
          </a:xfrm>
        </p:grpSpPr>
        <p:pic>
          <p:nvPicPr>
            <p:cNvPr id="1640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776"/>
              <a:ext cx="2597" cy="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388" name="Object 5"/>
            <p:cNvGraphicFramePr>
              <a:graphicFrameLocks noChangeAspect="1"/>
            </p:cNvGraphicFramePr>
            <p:nvPr/>
          </p:nvGraphicFramePr>
          <p:xfrm>
            <a:off x="1776" y="192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6"/>
            <p:cNvGraphicFramePr>
              <a:graphicFrameLocks noChangeAspect="1"/>
            </p:cNvGraphicFramePr>
            <p:nvPr/>
          </p:nvGraphicFramePr>
          <p:xfrm>
            <a:off x="1680" y="26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4572000" y="2514600"/>
          <a:ext cx="38814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方程式" r:id="rId8" imgW="2361960" imgH="215640" progId="Equation.3">
                  <p:embed/>
                </p:oleObj>
              </mc:Choice>
              <mc:Fallback>
                <p:oleObj name="方程式" r:id="rId8" imgW="2361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38814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"/>
          <p:cNvGraphicFramePr>
            <a:graphicFrameLocks noChangeAspect="1"/>
          </p:cNvGraphicFramePr>
          <p:nvPr/>
        </p:nvGraphicFramePr>
        <p:xfrm>
          <a:off x="4572000" y="2895600"/>
          <a:ext cx="2740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方程式" r:id="rId10" imgW="1663560" imgH="241200" progId="Equation.3">
                  <p:embed/>
                </p:oleObj>
              </mc:Choice>
              <mc:Fallback>
                <p:oleObj name="方程式" r:id="rId10" imgW="16635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740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4038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Line 13"/>
          <p:cNvSpPr>
            <a:spLocks noChangeShapeType="1"/>
          </p:cNvSpPr>
          <p:nvPr/>
        </p:nvSpPr>
        <p:spPr bwMode="auto">
          <a:xfrm>
            <a:off x="6705600" y="3657600"/>
            <a:ext cx="0" cy="27432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Text Box 17"/>
          <p:cNvSpPr txBox="1">
            <a:spLocks noChangeArrowheads="1"/>
          </p:cNvSpPr>
          <p:nvPr/>
        </p:nvSpPr>
        <p:spPr bwMode="auto">
          <a:xfrm>
            <a:off x="4724400" y="3657600"/>
            <a:ext cx="1625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state at cycle 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6705600" y="3657600"/>
            <a:ext cx="18954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state at cycle </a:t>
            </a:r>
            <a:r>
              <a:rPr lang="en-US" altLang="zh-TW" sz="2000" i="1">
                <a:solidFill>
                  <a:schemeClr val="hlink"/>
                </a:solidFill>
              </a:rPr>
              <a:t>t</a:t>
            </a:r>
            <a:r>
              <a:rPr lang="en-US" altLang="zh-TW" sz="2000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63508" name="AutoShape 20"/>
          <p:cNvSpPr>
            <a:spLocks noChangeArrowheads="1"/>
          </p:cNvSpPr>
          <p:nvPr/>
        </p:nvSpPr>
        <p:spPr bwMode="auto">
          <a:xfrm>
            <a:off x="4648200" y="5029200"/>
            <a:ext cx="1752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9" name="AutoShape 21"/>
          <p:cNvSpPr>
            <a:spLocks noChangeArrowheads="1"/>
          </p:cNvSpPr>
          <p:nvPr/>
        </p:nvSpPr>
        <p:spPr bwMode="auto">
          <a:xfrm>
            <a:off x="6858000" y="5029200"/>
            <a:ext cx="762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0" name="AutoShape 22"/>
          <p:cNvSpPr>
            <a:spLocks noChangeArrowheads="1"/>
          </p:cNvSpPr>
          <p:nvPr/>
        </p:nvSpPr>
        <p:spPr bwMode="auto">
          <a:xfrm>
            <a:off x="6400800" y="1828800"/>
            <a:ext cx="1066800" cy="533400"/>
          </a:xfrm>
          <a:prstGeom prst="wedgeRoundRectCallout">
            <a:avLst>
              <a:gd name="adj1" fmla="val -98213"/>
              <a:gd name="adj2" fmla="val 785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i="1">
                <a:solidFill>
                  <a:schemeClr val="hlink"/>
                </a:solidFill>
              </a:rPr>
              <a:t>D</a:t>
            </a:r>
            <a:r>
              <a:rPr lang="en-US" altLang="zh-TW" i="1" baseline="-25000">
                <a:solidFill>
                  <a:schemeClr val="hlink"/>
                </a:solidFill>
              </a:rPr>
              <a:t>A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)=0</a:t>
            </a:r>
          </a:p>
        </p:txBody>
      </p:sp>
      <p:sp>
        <p:nvSpPr>
          <p:cNvPr id="63511" name="AutoShape 23"/>
          <p:cNvSpPr>
            <a:spLocks noChangeArrowheads="1"/>
          </p:cNvSpPr>
          <p:nvPr/>
        </p:nvSpPr>
        <p:spPr bwMode="auto">
          <a:xfrm>
            <a:off x="6477000" y="3276600"/>
            <a:ext cx="1066800" cy="533400"/>
          </a:xfrm>
          <a:prstGeom prst="wedgeRoundRectCallout">
            <a:avLst>
              <a:gd name="adj1" fmla="val -94792"/>
              <a:gd name="adj2" fmla="val -5506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i="1">
                <a:solidFill>
                  <a:schemeClr val="hlink"/>
                </a:solidFill>
              </a:rPr>
              <a:t>D</a:t>
            </a:r>
            <a:r>
              <a:rPr lang="en-US" altLang="zh-TW" i="1" baseline="-25000">
                <a:solidFill>
                  <a:schemeClr val="hlink"/>
                </a:solidFill>
              </a:rPr>
              <a:t>B</a:t>
            </a:r>
            <a:r>
              <a:rPr lang="en-US" altLang="zh-TW">
                <a:solidFill>
                  <a:schemeClr val="hlink"/>
                </a:solidFill>
              </a:rPr>
              <a:t>(</a:t>
            </a:r>
            <a:r>
              <a:rPr lang="en-US" altLang="zh-TW" i="1">
                <a:solidFill>
                  <a:schemeClr val="hlink"/>
                </a:solidFill>
              </a:rPr>
              <a:t>t</a:t>
            </a:r>
            <a:r>
              <a:rPr lang="en-US" altLang="zh-TW">
                <a:solidFill>
                  <a:schemeClr val="hlink"/>
                </a:solidFill>
              </a:rPr>
              <a:t>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8" grpId="0" animBg="1"/>
      <p:bldP spid="63509" grpId="0" animBg="1"/>
      <p:bldP spid="63510" grpId="0" animBg="1"/>
      <p:bldP spid="635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derive the state table and the timing waveform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A(t+1)=D</a:t>
            </a:r>
            <a:r>
              <a:rPr lang="en-US" altLang="zh-TW" sz="1600" baseline="-25000" smtClean="0"/>
              <a:t>A</a:t>
            </a:r>
            <a:r>
              <a:rPr lang="en-US" altLang="zh-TW" sz="1600" smtClean="0"/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</p:txBody>
      </p:sp>
      <p:grpSp>
        <p:nvGrpSpPr>
          <p:cNvPr id="67588" name="Group 31"/>
          <p:cNvGrpSpPr>
            <a:grpSpLocks/>
          </p:cNvGrpSpPr>
          <p:nvPr/>
        </p:nvGrpSpPr>
        <p:grpSpPr bwMode="auto">
          <a:xfrm>
            <a:off x="4267200" y="533400"/>
            <a:ext cx="4597400" cy="2241550"/>
            <a:chOff x="2064" y="2352"/>
            <a:chExt cx="2896" cy="1412"/>
          </a:xfrm>
        </p:grpSpPr>
        <p:sp>
          <p:nvSpPr>
            <p:cNvPr id="67616" name="Rectangle 4"/>
            <p:cNvSpPr>
              <a:spLocks noChangeArrowheads="1"/>
            </p:cNvSpPr>
            <p:nvPr/>
          </p:nvSpPr>
          <p:spPr bwMode="auto">
            <a:xfrm>
              <a:off x="2544" y="259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grpSp>
          <p:nvGrpSpPr>
            <p:cNvPr id="67617" name="Group 9"/>
            <p:cNvGrpSpPr>
              <a:grpSpLocks/>
            </p:cNvGrpSpPr>
            <p:nvPr/>
          </p:nvGrpSpPr>
          <p:grpSpPr bwMode="auto">
            <a:xfrm>
              <a:off x="3840" y="2592"/>
              <a:ext cx="486" cy="528"/>
              <a:chOff x="3552" y="1536"/>
              <a:chExt cx="486" cy="528"/>
            </a:xfrm>
          </p:grpSpPr>
          <p:sp>
            <p:nvSpPr>
              <p:cNvPr id="67633" name="Rectangle 5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48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7634" name="Text Box 6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D</a:t>
                </a:r>
              </a:p>
            </p:txBody>
          </p:sp>
          <p:sp>
            <p:nvSpPr>
              <p:cNvPr id="67635" name="AutoShape 7"/>
              <p:cNvSpPr>
                <a:spLocks noChangeArrowheads="1"/>
              </p:cNvSpPr>
              <p:nvPr/>
            </p:nvSpPr>
            <p:spPr bwMode="auto">
              <a:xfrm rot="5400000">
                <a:off x="3576" y="184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7636" name="Text Box 8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Q</a:t>
                </a:r>
              </a:p>
            </p:txBody>
          </p:sp>
        </p:grpSp>
        <p:sp>
          <p:nvSpPr>
            <p:cNvPr id="67618" name="Line 10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Line 11"/>
            <p:cNvSpPr>
              <a:spLocks noChangeShapeType="1"/>
            </p:cNvSpPr>
            <p:nvPr/>
          </p:nvSpPr>
          <p:spPr bwMode="auto">
            <a:xfrm flipH="1">
              <a:off x="36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0" name="Line 12"/>
            <p:cNvSpPr>
              <a:spLocks noChangeShapeType="1"/>
            </p:cNvSpPr>
            <p:nvPr/>
          </p:nvSpPr>
          <p:spPr bwMode="auto">
            <a:xfrm>
              <a:off x="3696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Text Box 13"/>
            <p:cNvSpPr txBox="1">
              <a:spLocks noChangeArrowheads="1"/>
            </p:cNvSpPr>
            <p:nvPr/>
          </p:nvSpPr>
          <p:spPr bwMode="auto">
            <a:xfrm>
              <a:off x="3504" y="34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67622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3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4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5" name="Line 18"/>
            <p:cNvSpPr>
              <a:spLocks noChangeShapeType="1"/>
            </p:cNvSpPr>
            <p:nvPr/>
          </p:nvSpPr>
          <p:spPr bwMode="auto">
            <a:xfrm>
              <a:off x="316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6" name="Text Box 19"/>
            <p:cNvSpPr txBox="1">
              <a:spLocks noChangeArrowheads="1"/>
            </p:cNvSpPr>
            <p:nvPr/>
          </p:nvSpPr>
          <p:spPr bwMode="auto">
            <a:xfrm>
              <a:off x="4608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7627" name="Text Box 20"/>
            <p:cNvSpPr txBox="1">
              <a:spLocks noChangeArrowheads="1"/>
            </p:cNvSpPr>
            <p:nvPr/>
          </p:nvSpPr>
          <p:spPr bwMode="auto">
            <a:xfrm>
              <a:off x="3504" y="254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  <a:r>
                <a:rPr lang="en-US" altLang="zh-TW" baseline="-25000"/>
                <a:t>A</a:t>
              </a:r>
            </a:p>
          </p:txBody>
        </p:sp>
        <p:sp>
          <p:nvSpPr>
            <p:cNvPr id="67628" name="Line 21"/>
            <p:cNvSpPr>
              <a:spLocks noChangeShapeType="1"/>
            </p:cNvSpPr>
            <p:nvPr/>
          </p:nvSpPr>
          <p:spPr bwMode="auto">
            <a:xfrm>
              <a:off x="302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9" name="Line 22"/>
            <p:cNvSpPr>
              <a:spLocks noChangeShapeType="1"/>
            </p:cNvSpPr>
            <p:nvPr/>
          </p:nvSpPr>
          <p:spPr bwMode="auto">
            <a:xfrm>
              <a:off x="3024" y="36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0" name="Text Box 23"/>
            <p:cNvSpPr txBox="1">
              <a:spLocks noChangeArrowheads="1"/>
            </p:cNvSpPr>
            <p:nvPr/>
          </p:nvSpPr>
          <p:spPr bwMode="auto">
            <a:xfrm>
              <a:off x="4752" y="35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67631" name="Line 29"/>
            <p:cNvSpPr>
              <a:spLocks noChangeShapeType="1"/>
            </p:cNvSpPr>
            <p:nvPr/>
          </p:nvSpPr>
          <p:spPr bwMode="auto">
            <a:xfrm>
              <a:off x="22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32" name="Text Box 30"/>
            <p:cNvSpPr txBox="1">
              <a:spLocks noChangeArrowheads="1"/>
            </p:cNvSpPr>
            <p:nvPr/>
          </p:nvSpPr>
          <p:spPr bwMode="auto">
            <a:xfrm>
              <a:off x="2064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grpSp>
        <p:nvGrpSpPr>
          <p:cNvPr id="67589" name="Group 52"/>
          <p:cNvGrpSpPr>
            <a:grpSpLocks/>
          </p:cNvGrpSpPr>
          <p:nvPr/>
        </p:nvGrpSpPr>
        <p:grpSpPr bwMode="auto">
          <a:xfrm>
            <a:off x="5105400" y="3124200"/>
            <a:ext cx="2530475" cy="3276600"/>
            <a:chOff x="2486" y="2016"/>
            <a:chExt cx="1594" cy="2064"/>
          </a:xfrm>
        </p:grpSpPr>
        <p:sp>
          <p:nvSpPr>
            <p:cNvPr id="67594" name="Line 25"/>
            <p:cNvSpPr>
              <a:spLocks noChangeShapeType="1"/>
            </p:cNvSpPr>
            <p:nvPr/>
          </p:nvSpPr>
          <p:spPr bwMode="auto">
            <a:xfrm>
              <a:off x="321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5" name="Text Box 26"/>
            <p:cNvSpPr txBox="1">
              <a:spLocks noChangeArrowheads="1"/>
            </p:cNvSpPr>
            <p:nvPr/>
          </p:nvSpPr>
          <p:spPr bwMode="auto">
            <a:xfrm>
              <a:off x="3600" y="201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67596" name="AutoShape 32"/>
            <p:cNvSpPr>
              <a:spLocks noChangeArrowheads="1"/>
            </p:cNvSpPr>
            <p:nvPr/>
          </p:nvSpPr>
          <p:spPr bwMode="auto">
            <a:xfrm>
              <a:off x="2928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67597" name="AutoShape 33"/>
            <p:cNvSpPr>
              <a:spLocks noChangeArrowheads="1"/>
            </p:cNvSpPr>
            <p:nvPr/>
          </p:nvSpPr>
          <p:spPr bwMode="auto">
            <a:xfrm>
              <a:off x="2928" y="302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X0</a:t>
              </a:r>
            </a:p>
          </p:txBody>
        </p:sp>
        <p:sp>
          <p:nvSpPr>
            <p:cNvPr id="67598" name="AutoShape 34"/>
            <p:cNvSpPr>
              <a:spLocks noChangeArrowheads="1"/>
            </p:cNvSpPr>
            <p:nvPr/>
          </p:nvSpPr>
          <p:spPr bwMode="auto">
            <a:xfrm>
              <a:off x="2928" y="37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Y0</a:t>
              </a:r>
            </a:p>
          </p:txBody>
        </p:sp>
        <p:grpSp>
          <p:nvGrpSpPr>
            <p:cNvPr id="67599" name="Group 40"/>
            <p:cNvGrpSpPr>
              <a:grpSpLocks/>
            </p:cNvGrpSpPr>
            <p:nvPr/>
          </p:nvGrpSpPr>
          <p:grpSpPr bwMode="auto">
            <a:xfrm>
              <a:off x="2928" y="2304"/>
              <a:ext cx="576" cy="192"/>
              <a:chOff x="2928" y="2304"/>
              <a:chExt cx="576" cy="192"/>
            </a:xfrm>
          </p:grpSpPr>
          <p:sp>
            <p:nvSpPr>
              <p:cNvPr id="67612" name="Line 35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3" name="Line 36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4" name="Line 37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5" name="Line 38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7600" name="Line 39"/>
            <p:cNvSpPr>
              <a:spLocks noChangeShapeType="1"/>
            </p:cNvSpPr>
            <p:nvPr/>
          </p:nvSpPr>
          <p:spPr bwMode="auto">
            <a:xfrm>
              <a:off x="268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7601" name="Group 41"/>
            <p:cNvGrpSpPr>
              <a:grpSpLocks/>
            </p:cNvGrpSpPr>
            <p:nvPr/>
          </p:nvGrpSpPr>
          <p:grpSpPr bwMode="auto">
            <a:xfrm>
              <a:off x="3504" y="2304"/>
              <a:ext cx="576" cy="192"/>
              <a:chOff x="2928" y="2304"/>
              <a:chExt cx="576" cy="192"/>
            </a:xfrm>
          </p:grpSpPr>
          <p:sp>
            <p:nvSpPr>
              <p:cNvPr id="67608" name="Line 42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09" name="Line 43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0" name="Line 44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1" name="Line 45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7602" name="AutoShape 46"/>
            <p:cNvSpPr>
              <a:spLocks noChangeArrowheads="1"/>
            </p:cNvSpPr>
            <p:nvPr/>
          </p:nvSpPr>
          <p:spPr bwMode="auto">
            <a:xfrm>
              <a:off x="3504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67603" name="AutoShape 47"/>
            <p:cNvSpPr>
              <a:spLocks noChangeArrowheads="1"/>
            </p:cNvSpPr>
            <p:nvPr/>
          </p:nvSpPr>
          <p:spPr bwMode="auto">
            <a:xfrm>
              <a:off x="2928" y="3408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D0</a:t>
              </a:r>
            </a:p>
          </p:txBody>
        </p:sp>
        <p:sp>
          <p:nvSpPr>
            <p:cNvPr id="67604" name="Text Box 48"/>
            <p:cNvSpPr txBox="1">
              <a:spLocks noChangeArrowheads="1"/>
            </p:cNvSpPr>
            <p:nvPr/>
          </p:nvSpPr>
          <p:spPr bwMode="auto">
            <a:xfrm>
              <a:off x="2496" y="26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7605" name="Text Box 49"/>
            <p:cNvSpPr txBox="1">
              <a:spLocks noChangeArrowheads="1"/>
            </p:cNvSpPr>
            <p:nvPr/>
          </p:nvSpPr>
          <p:spPr bwMode="auto">
            <a:xfrm>
              <a:off x="2486" y="306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67606" name="Text Box 50"/>
            <p:cNvSpPr txBox="1">
              <a:spLocks noChangeArrowheads="1"/>
            </p:cNvSpPr>
            <p:nvPr/>
          </p:nvSpPr>
          <p:spPr bwMode="auto">
            <a:xfrm>
              <a:off x="2486" y="3447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  <a:r>
                <a:rPr lang="en-US" altLang="zh-TW" baseline="-25000"/>
                <a:t>A</a:t>
              </a:r>
            </a:p>
          </p:txBody>
        </p:sp>
        <p:sp>
          <p:nvSpPr>
            <p:cNvPr id="67607" name="Text Box 51"/>
            <p:cNvSpPr txBox="1">
              <a:spLocks noChangeArrowheads="1"/>
            </p:cNvSpPr>
            <p:nvPr/>
          </p:nvSpPr>
          <p:spPr bwMode="auto">
            <a:xfrm>
              <a:off x="2486" y="38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</p:grpSp>
      <p:grpSp>
        <p:nvGrpSpPr>
          <p:cNvPr id="67590" name="Group 55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67592" name="Line 53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3" name="Line 54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7591" name="Text Box 56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A(t+1)=D</a:t>
            </a:r>
            <a:r>
              <a:rPr lang="en-US" altLang="zh-TW" sz="1600" baseline="-25000" smtClean="0">
                <a:solidFill>
                  <a:srgbClr val="B2B2B2"/>
                </a:solidFill>
              </a:rPr>
              <a:t>A</a:t>
            </a:r>
            <a:r>
              <a:rPr lang="en-US" altLang="zh-TW" sz="1600" smtClean="0">
                <a:solidFill>
                  <a:srgbClr val="B2B2B2"/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5029200" y="914400"/>
            <a:ext cx="1447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combinational</a:t>
            </a:r>
          </a:p>
          <a:p>
            <a:pPr algn="ctr" eaLnBrk="1" hangingPunct="1"/>
            <a:r>
              <a:rPr lang="en-US" altLang="zh-TW"/>
              <a:t>circuit</a:t>
            </a:r>
          </a:p>
        </p:txBody>
      </p:sp>
      <p:grpSp>
        <p:nvGrpSpPr>
          <p:cNvPr id="68613" name="Group 52"/>
          <p:cNvGrpSpPr>
            <a:grpSpLocks/>
          </p:cNvGrpSpPr>
          <p:nvPr/>
        </p:nvGrpSpPr>
        <p:grpSpPr bwMode="auto">
          <a:xfrm>
            <a:off x="7086600" y="914400"/>
            <a:ext cx="771525" cy="838200"/>
            <a:chOff x="4464" y="576"/>
            <a:chExt cx="486" cy="528"/>
          </a:xfrm>
        </p:grpSpPr>
        <p:sp>
          <p:nvSpPr>
            <p:cNvPr id="68656" name="Rectangle 7"/>
            <p:cNvSpPr>
              <a:spLocks noChangeArrowheads="1"/>
            </p:cNvSpPr>
            <p:nvPr/>
          </p:nvSpPr>
          <p:spPr bwMode="auto">
            <a:xfrm>
              <a:off x="4464" y="576"/>
              <a:ext cx="480" cy="528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8657" name="Text Box 8"/>
            <p:cNvSpPr txBox="1">
              <a:spLocks noChangeArrowheads="1"/>
            </p:cNvSpPr>
            <p:nvPr/>
          </p:nvSpPr>
          <p:spPr bwMode="auto">
            <a:xfrm>
              <a:off x="4464" y="62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B2B2B2"/>
                  </a:solidFill>
                </a:rPr>
                <a:t>D</a:t>
              </a:r>
            </a:p>
          </p:txBody>
        </p:sp>
        <p:sp>
          <p:nvSpPr>
            <p:cNvPr id="68658" name="AutoShape 9"/>
            <p:cNvSpPr>
              <a:spLocks noChangeArrowheads="1"/>
            </p:cNvSpPr>
            <p:nvPr/>
          </p:nvSpPr>
          <p:spPr bwMode="auto">
            <a:xfrm rot="5400000">
              <a:off x="4488" y="888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8659" name="Text Box 10"/>
            <p:cNvSpPr txBox="1">
              <a:spLocks noChangeArrowheads="1"/>
            </p:cNvSpPr>
            <p:nvPr/>
          </p:nvSpPr>
          <p:spPr bwMode="auto">
            <a:xfrm>
              <a:off x="4742" y="6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B2B2B2"/>
                  </a:solidFill>
                </a:rPr>
                <a:t>Q</a:t>
              </a:r>
            </a:p>
          </p:txBody>
        </p:sp>
      </p:grpSp>
      <p:sp>
        <p:nvSpPr>
          <p:cNvPr id="68614" name="Line 11"/>
          <p:cNvSpPr>
            <a:spLocks noChangeShapeType="1"/>
          </p:cNvSpPr>
          <p:nvPr/>
        </p:nvSpPr>
        <p:spPr bwMode="auto">
          <a:xfrm>
            <a:off x="64770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5" name="Line 12"/>
          <p:cNvSpPr>
            <a:spLocks noChangeShapeType="1"/>
          </p:cNvSpPr>
          <p:nvPr/>
        </p:nvSpPr>
        <p:spPr bwMode="auto">
          <a:xfrm flipH="1">
            <a:off x="68580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13"/>
          <p:cNvSpPr>
            <a:spLocks noChangeShapeType="1"/>
          </p:cNvSpPr>
          <p:nvPr/>
        </p:nvSpPr>
        <p:spPr bwMode="auto">
          <a:xfrm>
            <a:off x="6858000" y="152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Text Box 14"/>
          <p:cNvSpPr txBox="1">
            <a:spLocks noChangeArrowheads="1"/>
          </p:cNvSpPr>
          <p:nvPr/>
        </p:nvSpPr>
        <p:spPr bwMode="auto">
          <a:xfrm>
            <a:off x="6553200" y="22098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sp>
        <p:nvSpPr>
          <p:cNvPr id="68618" name="Line 15"/>
          <p:cNvSpPr>
            <a:spLocks noChangeShapeType="1"/>
          </p:cNvSpPr>
          <p:nvPr/>
        </p:nvSpPr>
        <p:spPr bwMode="auto">
          <a:xfrm>
            <a:off x="78486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9" name="Line 16"/>
          <p:cNvSpPr>
            <a:spLocks noChangeShapeType="1"/>
          </p:cNvSpPr>
          <p:nvPr/>
        </p:nvSpPr>
        <p:spPr bwMode="auto">
          <a:xfrm flipV="1">
            <a:off x="8077200" y="53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0" name="Line 17"/>
          <p:cNvSpPr>
            <a:spLocks noChangeShapeType="1"/>
          </p:cNvSpPr>
          <p:nvPr/>
        </p:nvSpPr>
        <p:spPr bwMode="auto">
          <a:xfrm flipH="1">
            <a:off x="6019800" y="533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1" name="Line 18"/>
          <p:cNvSpPr>
            <a:spLocks noChangeShapeType="1"/>
          </p:cNvSpPr>
          <p:nvPr/>
        </p:nvSpPr>
        <p:spPr bwMode="auto">
          <a:xfrm>
            <a:off x="6019800" y="53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2" name="Text Box 19"/>
          <p:cNvSpPr txBox="1">
            <a:spLocks noChangeArrowheads="1"/>
          </p:cNvSpPr>
          <p:nvPr/>
        </p:nvSpPr>
        <p:spPr bwMode="auto">
          <a:xfrm>
            <a:off x="8305800" y="914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68623" name="Text Box 20"/>
          <p:cNvSpPr txBox="1">
            <a:spLocks noChangeArrowheads="1"/>
          </p:cNvSpPr>
          <p:nvPr/>
        </p:nvSpPr>
        <p:spPr bwMode="auto">
          <a:xfrm>
            <a:off x="6553200" y="838200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r>
              <a:rPr lang="en-US" altLang="zh-TW" baseline="-25000"/>
              <a:t>A</a:t>
            </a:r>
          </a:p>
        </p:txBody>
      </p:sp>
      <p:sp>
        <p:nvSpPr>
          <p:cNvPr id="68624" name="Line 21"/>
          <p:cNvSpPr>
            <a:spLocks noChangeShapeType="1"/>
          </p:cNvSpPr>
          <p:nvPr/>
        </p:nvSpPr>
        <p:spPr bwMode="auto">
          <a:xfrm>
            <a:off x="5791200" y="190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5" name="Line 22"/>
          <p:cNvSpPr>
            <a:spLocks noChangeShapeType="1"/>
          </p:cNvSpPr>
          <p:nvPr/>
        </p:nvSpPr>
        <p:spPr bwMode="auto">
          <a:xfrm>
            <a:off x="5791200" y="2590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6" name="Text Box 23"/>
          <p:cNvSpPr txBox="1">
            <a:spLocks noChangeArrowheads="1"/>
          </p:cNvSpPr>
          <p:nvPr/>
        </p:nvSpPr>
        <p:spPr bwMode="auto">
          <a:xfrm>
            <a:off x="8534400" y="24384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68627" name="Line 24"/>
          <p:cNvSpPr>
            <a:spLocks noChangeShapeType="1"/>
          </p:cNvSpPr>
          <p:nvPr/>
        </p:nvSpPr>
        <p:spPr bwMode="auto">
          <a:xfrm>
            <a:off x="45720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8" name="Text Box 25"/>
          <p:cNvSpPr txBox="1">
            <a:spLocks noChangeArrowheads="1"/>
          </p:cNvSpPr>
          <p:nvPr/>
        </p:nvSpPr>
        <p:spPr bwMode="auto">
          <a:xfrm>
            <a:off x="4267200" y="1143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grpSp>
        <p:nvGrpSpPr>
          <p:cNvPr id="68629" name="Group 26"/>
          <p:cNvGrpSpPr>
            <a:grpSpLocks/>
          </p:cNvGrpSpPr>
          <p:nvPr/>
        </p:nvGrpSpPr>
        <p:grpSpPr bwMode="auto">
          <a:xfrm>
            <a:off x="5105400" y="3124200"/>
            <a:ext cx="2530475" cy="3276600"/>
            <a:chOff x="2486" y="2016"/>
            <a:chExt cx="1594" cy="2064"/>
          </a:xfrm>
        </p:grpSpPr>
        <p:sp>
          <p:nvSpPr>
            <p:cNvPr id="68634" name="Line 27"/>
            <p:cNvSpPr>
              <a:spLocks noChangeShapeType="1"/>
            </p:cNvSpPr>
            <p:nvPr/>
          </p:nvSpPr>
          <p:spPr bwMode="auto">
            <a:xfrm>
              <a:off x="321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5" name="Text Box 28"/>
            <p:cNvSpPr txBox="1">
              <a:spLocks noChangeArrowheads="1"/>
            </p:cNvSpPr>
            <p:nvPr/>
          </p:nvSpPr>
          <p:spPr bwMode="auto">
            <a:xfrm>
              <a:off x="3600" y="201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68636" name="AutoShape 29"/>
            <p:cNvSpPr>
              <a:spLocks noChangeArrowheads="1"/>
            </p:cNvSpPr>
            <p:nvPr/>
          </p:nvSpPr>
          <p:spPr bwMode="auto">
            <a:xfrm>
              <a:off x="2928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A0</a:t>
              </a:r>
            </a:p>
          </p:txBody>
        </p:sp>
        <p:sp>
          <p:nvSpPr>
            <p:cNvPr id="68637" name="AutoShape 30"/>
            <p:cNvSpPr>
              <a:spLocks noChangeArrowheads="1"/>
            </p:cNvSpPr>
            <p:nvPr/>
          </p:nvSpPr>
          <p:spPr bwMode="auto">
            <a:xfrm>
              <a:off x="2928" y="3024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X0</a:t>
              </a:r>
            </a:p>
          </p:txBody>
        </p:sp>
        <p:sp>
          <p:nvSpPr>
            <p:cNvPr id="68638" name="AutoShape 31"/>
            <p:cNvSpPr>
              <a:spLocks noChangeArrowheads="1"/>
            </p:cNvSpPr>
            <p:nvPr/>
          </p:nvSpPr>
          <p:spPr bwMode="auto">
            <a:xfrm>
              <a:off x="2928" y="37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Y0</a:t>
              </a:r>
            </a:p>
          </p:txBody>
        </p:sp>
        <p:grpSp>
          <p:nvGrpSpPr>
            <p:cNvPr id="68639" name="Group 32"/>
            <p:cNvGrpSpPr>
              <a:grpSpLocks/>
            </p:cNvGrpSpPr>
            <p:nvPr/>
          </p:nvGrpSpPr>
          <p:grpSpPr bwMode="auto">
            <a:xfrm>
              <a:off x="2928" y="2304"/>
              <a:ext cx="576" cy="192"/>
              <a:chOff x="2928" y="2304"/>
              <a:chExt cx="576" cy="192"/>
            </a:xfrm>
          </p:grpSpPr>
          <p:sp>
            <p:nvSpPr>
              <p:cNvPr id="68652" name="Line 33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3" name="Line 34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4" name="Line 35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5" name="Line 36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40" name="Line 37"/>
            <p:cNvSpPr>
              <a:spLocks noChangeShapeType="1"/>
            </p:cNvSpPr>
            <p:nvPr/>
          </p:nvSpPr>
          <p:spPr bwMode="auto">
            <a:xfrm>
              <a:off x="268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8641" name="Group 38"/>
            <p:cNvGrpSpPr>
              <a:grpSpLocks/>
            </p:cNvGrpSpPr>
            <p:nvPr/>
          </p:nvGrpSpPr>
          <p:grpSpPr bwMode="auto">
            <a:xfrm>
              <a:off x="3504" y="2304"/>
              <a:ext cx="576" cy="192"/>
              <a:chOff x="2928" y="2304"/>
              <a:chExt cx="576" cy="192"/>
            </a:xfrm>
          </p:grpSpPr>
          <p:sp>
            <p:nvSpPr>
              <p:cNvPr id="68648" name="Line 39"/>
              <p:cNvSpPr>
                <a:spLocks noChangeShapeType="1"/>
              </p:cNvSpPr>
              <p:nvPr/>
            </p:nvSpPr>
            <p:spPr bwMode="auto">
              <a:xfrm flipV="1">
                <a:off x="292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49" name="Line 40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0" name="Line 41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1" name="Line 42"/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42" name="AutoShape 43"/>
            <p:cNvSpPr>
              <a:spLocks noChangeArrowheads="1"/>
            </p:cNvSpPr>
            <p:nvPr/>
          </p:nvSpPr>
          <p:spPr bwMode="auto">
            <a:xfrm>
              <a:off x="3504" y="25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A1</a:t>
              </a:r>
            </a:p>
          </p:txBody>
        </p:sp>
        <p:sp>
          <p:nvSpPr>
            <p:cNvPr id="68643" name="AutoShape 44"/>
            <p:cNvSpPr>
              <a:spLocks noChangeArrowheads="1"/>
            </p:cNvSpPr>
            <p:nvPr/>
          </p:nvSpPr>
          <p:spPr bwMode="auto">
            <a:xfrm>
              <a:off x="2928" y="3408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D0</a:t>
              </a:r>
            </a:p>
          </p:txBody>
        </p:sp>
        <p:sp>
          <p:nvSpPr>
            <p:cNvPr id="68644" name="Text Box 45"/>
            <p:cNvSpPr txBox="1">
              <a:spLocks noChangeArrowheads="1"/>
            </p:cNvSpPr>
            <p:nvPr/>
          </p:nvSpPr>
          <p:spPr bwMode="auto">
            <a:xfrm>
              <a:off x="2496" y="26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8645" name="Text Box 46"/>
            <p:cNvSpPr txBox="1">
              <a:spLocks noChangeArrowheads="1"/>
            </p:cNvSpPr>
            <p:nvPr/>
          </p:nvSpPr>
          <p:spPr bwMode="auto">
            <a:xfrm>
              <a:off x="2486" y="306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68646" name="Text Box 47"/>
            <p:cNvSpPr txBox="1">
              <a:spLocks noChangeArrowheads="1"/>
            </p:cNvSpPr>
            <p:nvPr/>
          </p:nvSpPr>
          <p:spPr bwMode="auto">
            <a:xfrm>
              <a:off x="2486" y="3447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  <a:r>
                <a:rPr lang="en-US" altLang="zh-TW" baseline="-25000"/>
                <a:t>A</a:t>
              </a:r>
            </a:p>
          </p:txBody>
        </p:sp>
        <p:sp>
          <p:nvSpPr>
            <p:cNvPr id="68647" name="Text Box 48"/>
            <p:cNvSpPr txBox="1">
              <a:spLocks noChangeArrowheads="1"/>
            </p:cNvSpPr>
            <p:nvPr/>
          </p:nvSpPr>
          <p:spPr bwMode="auto">
            <a:xfrm>
              <a:off x="2486" y="38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</p:grpSp>
      <p:grpSp>
        <p:nvGrpSpPr>
          <p:cNvPr id="68630" name="Group 49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68632" name="Line 50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3" name="Line 51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8631" name="Text Box 53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B2B2B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A(t+1)=D</a:t>
            </a:r>
            <a:r>
              <a:rPr lang="en-US" altLang="zh-TW" sz="1600" baseline="-25000" smtClean="0">
                <a:solidFill>
                  <a:srgbClr val="B2B2B2"/>
                </a:solidFill>
              </a:rPr>
              <a:t>A</a:t>
            </a:r>
            <a:r>
              <a:rPr lang="en-US" altLang="zh-TW" sz="1600" smtClean="0">
                <a:solidFill>
                  <a:srgbClr val="B2B2B2"/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B2B2B2"/>
              </a:solidFill>
            </a:endParaRP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4267200" y="533400"/>
            <a:ext cx="4597400" cy="2241550"/>
            <a:chOff x="2064" y="2352"/>
            <a:chExt cx="2896" cy="1412"/>
          </a:xfrm>
        </p:grpSpPr>
        <p:sp>
          <p:nvSpPr>
            <p:cNvPr id="69671" name="Rectangle 5"/>
            <p:cNvSpPr>
              <a:spLocks noChangeArrowheads="1"/>
            </p:cNvSpPr>
            <p:nvPr/>
          </p:nvSpPr>
          <p:spPr bwMode="auto">
            <a:xfrm>
              <a:off x="2544" y="259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grpSp>
          <p:nvGrpSpPr>
            <p:cNvPr id="69672" name="Group 6"/>
            <p:cNvGrpSpPr>
              <a:grpSpLocks/>
            </p:cNvGrpSpPr>
            <p:nvPr/>
          </p:nvGrpSpPr>
          <p:grpSpPr bwMode="auto">
            <a:xfrm>
              <a:off x="3840" y="2592"/>
              <a:ext cx="486" cy="528"/>
              <a:chOff x="3552" y="1536"/>
              <a:chExt cx="486" cy="528"/>
            </a:xfrm>
          </p:grpSpPr>
          <p:sp>
            <p:nvSpPr>
              <p:cNvPr id="69688" name="Rectangle 7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48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9689" name="Text Box 8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D</a:t>
                </a:r>
              </a:p>
            </p:txBody>
          </p:sp>
          <p:sp>
            <p:nvSpPr>
              <p:cNvPr id="69690" name="AutoShape 9"/>
              <p:cNvSpPr>
                <a:spLocks noChangeArrowheads="1"/>
              </p:cNvSpPr>
              <p:nvPr/>
            </p:nvSpPr>
            <p:spPr bwMode="auto">
              <a:xfrm rot="5400000">
                <a:off x="3576" y="184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9691" name="Text Box 1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Q</a:t>
                </a:r>
              </a:p>
            </p:txBody>
          </p:sp>
        </p:grpSp>
        <p:sp>
          <p:nvSpPr>
            <p:cNvPr id="69673" name="Line 11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4" name="Line 12"/>
            <p:cNvSpPr>
              <a:spLocks noChangeShapeType="1"/>
            </p:cNvSpPr>
            <p:nvPr/>
          </p:nvSpPr>
          <p:spPr bwMode="auto">
            <a:xfrm flipH="1">
              <a:off x="36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5" name="Line 13"/>
            <p:cNvSpPr>
              <a:spLocks noChangeShapeType="1"/>
            </p:cNvSpPr>
            <p:nvPr/>
          </p:nvSpPr>
          <p:spPr bwMode="auto">
            <a:xfrm>
              <a:off x="3696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6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69677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8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9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0" name="Line 18"/>
            <p:cNvSpPr>
              <a:spLocks noChangeShapeType="1"/>
            </p:cNvSpPr>
            <p:nvPr/>
          </p:nvSpPr>
          <p:spPr bwMode="auto">
            <a:xfrm>
              <a:off x="316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1" name="Text Box 19"/>
            <p:cNvSpPr txBox="1">
              <a:spLocks noChangeArrowheads="1"/>
            </p:cNvSpPr>
            <p:nvPr/>
          </p:nvSpPr>
          <p:spPr bwMode="auto">
            <a:xfrm>
              <a:off x="4608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69682" name="Text Box 20"/>
            <p:cNvSpPr txBox="1">
              <a:spLocks noChangeArrowheads="1"/>
            </p:cNvSpPr>
            <p:nvPr/>
          </p:nvSpPr>
          <p:spPr bwMode="auto">
            <a:xfrm>
              <a:off x="3504" y="254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  <a:r>
                <a:rPr lang="en-US" altLang="zh-TW" baseline="-25000"/>
                <a:t>A</a:t>
              </a:r>
            </a:p>
          </p:txBody>
        </p:sp>
        <p:sp>
          <p:nvSpPr>
            <p:cNvPr id="69683" name="Line 21"/>
            <p:cNvSpPr>
              <a:spLocks noChangeShapeType="1"/>
            </p:cNvSpPr>
            <p:nvPr/>
          </p:nvSpPr>
          <p:spPr bwMode="auto">
            <a:xfrm>
              <a:off x="302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4" name="Line 22"/>
            <p:cNvSpPr>
              <a:spLocks noChangeShapeType="1"/>
            </p:cNvSpPr>
            <p:nvPr/>
          </p:nvSpPr>
          <p:spPr bwMode="auto">
            <a:xfrm>
              <a:off x="3024" y="36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5" name="Text Box 23"/>
            <p:cNvSpPr txBox="1">
              <a:spLocks noChangeArrowheads="1"/>
            </p:cNvSpPr>
            <p:nvPr/>
          </p:nvSpPr>
          <p:spPr bwMode="auto">
            <a:xfrm>
              <a:off x="4752" y="35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69686" name="Line 24"/>
            <p:cNvSpPr>
              <a:spLocks noChangeShapeType="1"/>
            </p:cNvSpPr>
            <p:nvPr/>
          </p:nvSpPr>
          <p:spPr bwMode="auto">
            <a:xfrm>
              <a:off x="22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7" name="Text Box 25"/>
            <p:cNvSpPr txBox="1">
              <a:spLocks noChangeArrowheads="1"/>
            </p:cNvSpPr>
            <p:nvPr/>
          </p:nvSpPr>
          <p:spPr bwMode="auto">
            <a:xfrm>
              <a:off x="2064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69637" name="Line 27"/>
          <p:cNvSpPr>
            <a:spLocks noChangeShapeType="1"/>
          </p:cNvSpPr>
          <p:nvPr/>
        </p:nvSpPr>
        <p:spPr bwMode="auto">
          <a:xfrm>
            <a:off x="6264275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Text Box 28"/>
          <p:cNvSpPr txBox="1">
            <a:spLocks noChangeArrowheads="1"/>
          </p:cNvSpPr>
          <p:nvPr/>
        </p:nvSpPr>
        <p:spPr bwMode="auto">
          <a:xfrm>
            <a:off x="6873875" y="3124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69639" name="AutoShape 29"/>
          <p:cNvSpPr>
            <a:spLocks noChangeArrowheads="1"/>
          </p:cNvSpPr>
          <p:nvPr/>
        </p:nvSpPr>
        <p:spPr bwMode="auto">
          <a:xfrm>
            <a:off x="5807075" y="4038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A0</a:t>
            </a:r>
          </a:p>
        </p:txBody>
      </p:sp>
      <p:sp>
        <p:nvSpPr>
          <p:cNvPr id="69640" name="AutoShape 30"/>
          <p:cNvSpPr>
            <a:spLocks noChangeArrowheads="1"/>
          </p:cNvSpPr>
          <p:nvPr/>
        </p:nvSpPr>
        <p:spPr bwMode="auto">
          <a:xfrm>
            <a:off x="5807075" y="4724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X0</a:t>
            </a:r>
          </a:p>
        </p:txBody>
      </p:sp>
      <p:grpSp>
        <p:nvGrpSpPr>
          <p:cNvPr id="69641" name="Group 32"/>
          <p:cNvGrpSpPr>
            <a:grpSpLocks/>
          </p:cNvGrpSpPr>
          <p:nvPr/>
        </p:nvGrpSpPr>
        <p:grpSpPr bwMode="auto">
          <a:xfrm>
            <a:off x="5807075" y="3581400"/>
            <a:ext cx="914400" cy="304800"/>
            <a:chOff x="2928" y="2304"/>
            <a:chExt cx="576" cy="192"/>
          </a:xfrm>
        </p:grpSpPr>
        <p:sp>
          <p:nvSpPr>
            <p:cNvPr id="69667" name="Line 33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68" name="Line 34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69" name="Line 35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0" name="Line 36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9642" name="Line 37"/>
          <p:cNvSpPr>
            <a:spLocks noChangeShapeType="1"/>
          </p:cNvSpPr>
          <p:nvPr/>
        </p:nvSpPr>
        <p:spPr bwMode="auto">
          <a:xfrm>
            <a:off x="5426075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9643" name="Group 38"/>
          <p:cNvGrpSpPr>
            <a:grpSpLocks/>
          </p:cNvGrpSpPr>
          <p:nvPr/>
        </p:nvGrpSpPr>
        <p:grpSpPr bwMode="auto">
          <a:xfrm>
            <a:off x="6721475" y="3581400"/>
            <a:ext cx="914400" cy="304800"/>
            <a:chOff x="2928" y="2304"/>
            <a:chExt cx="576" cy="192"/>
          </a:xfrm>
        </p:grpSpPr>
        <p:sp>
          <p:nvSpPr>
            <p:cNvPr id="69663" name="Line 39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64" name="Line 40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65" name="Line 41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66" name="Line 42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9644" name="AutoShape 43"/>
          <p:cNvSpPr>
            <a:spLocks noChangeArrowheads="1"/>
          </p:cNvSpPr>
          <p:nvPr/>
        </p:nvSpPr>
        <p:spPr bwMode="auto">
          <a:xfrm>
            <a:off x="6721475" y="4038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A1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807075" y="5334000"/>
            <a:ext cx="914400" cy="1066800"/>
            <a:chOff x="3658" y="3360"/>
            <a:chExt cx="576" cy="672"/>
          </a:xfrm>
        </p:grpSpPr>
        <p:sp>
          <p:nvSpPr>
            <p:cNvPr id="69661" name="AutoShape 31"/>
            <p:cNvSpPr>
              <a:spLocks noChangeArrowheads="1"/>
            </p:cNvSpPr>
            <p:nvPr/>
          </p:nvSpPr>
          <p:spPr bwMode="auto">
            <a:xfrm>
              <a:off x="3658" y="374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Y0</a:t>
              </a:r>
            </a:p>
          </p:txBody>
        </p:sp>
        <p:sp>
          <p:nvSpPr>
            <p:cNvPr id="69662" name="AutoShape 44"/>
            <p:cNvSpPr>
              <a:spLocks noChangeArrowheads="1"/>
            </p:cNvSpPr>
            <p:nvPr/>
          </p:nvSpPr>
          <p:spPr bwMode="auto">
            <a:xfrm>
              <a:off x="3658" y="3360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D0</a:t>
              </a:r>
            </a:p>
          </p:txBody>
        </p:sp>
      </p:grpSp>
      <p:sp>
        <p:nvSpPr>
          <p:cNvPr id="69646" name="Text Box 45"/>
          <p:cNvSpPr txBox="1">
            <a:spLocks noChangeArrowheads="1"/>
          </p:cNvSpPr>
          <p:nvPr/>
        </p:nvSpPr>
        <p:spPr bwMode="auto">
          <a:xfrm>
            <a:off x="5121275" y="4114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69647" name="Text Box 46"/>
          <p:cNvSpPr txBox="1">
            <a:spLocks noChangeArrowheads="1"/>
          </p:cNvSpPr>
          <p:nvPr/>
        </p:nvSpPr>
        <p:spPr bwMode="auto">
          <a:xfrm>
            <a:off x="5105400" y="4786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69648" name="Text Box 47"/>
          <p:cNvSpPr txBox="1">
            <a:spLocks noChangeArrowheads="1"/>
          </p:cNvSpPr>
          <p:nvPr/>
        </p:nvSpPr>
        <p:spPr bwMode="auto">
          <a:xfrm>
            <a:off x="5105400" y="539591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r>
              <a:rPr lang="en-US" altLang="zh-TW" baseline="-25000"/>
              <a:t>A</a:t>
            </a:r>
          </a:p>
        </p:txBody>
      </p:sp>
      <p:sp>
        <p:nvSpPr>
          <p:cNvPr id="69649" name="Text Box 48"/>
          <p:cNvSpPr txBox="1">
            <a:spLocks noChangeArrowheads="1"/>
          </p:cNvSpPr>
          <p:nvPr/>
        </p:nvSpPr>
        <p:spPr bwMode="auto">
          <a:xfrm>
            <a:off x="5105400" y="60055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</a:t>
            </a:r>
          </a:p>
        </p:txBody>
      </p:sp>
      <p:grpSp>
        <p:nvGrpSpPr>
          <p:cNvPr id="69650" name="Group 49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69659" name="Line 50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60" name="Line 51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6705600" y="4572000"/>
            <a:ext cx="2209800" cy="1854200"/>
            <a:chOff x="4224" y="2880"/>
            <a:chExt cx="1392" cy="1168"/>
          </a:xfrm>
        </p:grpSpPr>
        <p:grpSp>
          <p:nvGrpSpPr>
            <p:cNvPr id="69653" name="Group 55"/>
            <p:cNvGrpSpPr>
              <a:grpSpLocks/>
            </p:cNvGrpSpPr>
            <p:nvPr/>
          </p:nvGrpSpPr>
          <p:grpSpPr bwMode="auto">
            <a:xfrm>
              <a:off x="4272" y="3168"/>
              <a:ext cx="1344" cy="528"/>
              <a:chOff x="4320" y="3264"/>
              <a:chExt cx="1344" cy="528"/>
            </a:xfrm>
          </p:grpSpPr>
          <p:sp>
            <p:nvSpPr>
              <p:cNvPr id="69656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264"/>
                <a:ext cx="13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D0=BoolFunc (A0, X0)</a:t>
                </a:r>
              </a:p>
            </p:txBody>
          </p:sp>
          <p:sp>
            <p:nvSpPr>
              <p:cNvPr id="69657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552"/>
                <a:ext cx="13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Y0=BoolFunc(A0, X0)</a:t>
                </a:r>
              </a:p>
            </p:txBody>
          </p:sp>
          <p:sp>
            <p:nvSpPr>
              <p:cNvPr id="69658" name="AutoShape 54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1344" cy="5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69654" name="AutoShape 56"/>
            <p:cNvSpPr>
              <a:spLocks noChangeArrowheads="1"/>
            </p:cNvSpPr>
            <p:nvPr/>
          </p:nvSpPr>
          <p:spPr bwMode="auto">
            <a:xfrm rot="5400000">
              <a:off x="4304" y="2800"/>
              <a:ext cx="288" cy="448"/>
            </a:xfrm>
            <a:custGeom>
              <a:avLst/>
              <a:gdLst>
                <a:gd name="T0" fmla="*/ 202 w 21600"/>
                <a:gd name="T1" fmla="*/ 0 h 21600"/>
                <a:gd name="T2" fmla="*/ 202 w 21600"/>
                <a:gd name="T3" fmla="*/ 252 h 21600"/>
                <a:gd name="T4" fmla="*/ 43 w 21600"/>
                <a:gd name="T5" fmla="*/ 448 h 21600"/>
                <a:gd name="T6" fmla="*/ 288 w 21600"/>
                <a:gd name="T7" fmla="*/ 126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893 h 21600"/>
                <a:gd name="T14" fmla="*/ 1822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9655" name="AutoShape 57"/>
            <p:cNvSpPr>
              <a:spLocks noChangeArrowheads="1"/>
            </p:cNvSpPr>
            <p:nvPr/>
          </p:nvSpPr>
          <p:spPr bwMode="auto">
            <a:xfrm rot="10800000">
              <a:off x="4224" y="3696"/>
              <a:ext cx="480" cy="352"/>
            </a:xfrm>
            <a:custGeom>
              <a:avLst/>
              <a:gdLst>
                <a:gd name="T0" fmla="*/ 336 w 21600"/>
                <a:gd name="T1" fmla="*/ 0 h 21600"/>
                <a:gd name="T2" fmla="*/ 336 w 21600"/>
                <a:gd name="T3" fmla="*/ 198 h 21600"/>
                <a:gd name="T4" fmla="*/ 72 w 21600"/>
                <a:gd name="T5" fmla="*/ 352 h 21600"/>
                <a:gd name="T6" fmla="*/ 480 w 21600"/>
                <a:gd name="T7" fmla="*/ 9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4 h 21600"/>
                <a:gd name="T14" fmla="*/ 18225 w 21600"/>
                <a:gd name="T15" fmla="*/ 926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9652" name="Text Box 60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draw the timing waveform cycle-by-cycle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B2B2B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1: remove D-FFs and derive Boolean equations for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state A is an input to the combinational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B2B2B2"/>
                </a:solidFill>
              </a:rPr>
              <a:t>Step 2: derive outputs of the combinational circuit at the same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inputs to D-FFs are outputs of the 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rgbClr val="B2B2B2"/>
                </a:solidFill>
              </a:rPr>
              <a:t>the combinational circuit generates output at the same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smtClean="0"/>
              <a:t>Step 3: derive the next state of D-FFs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A(t+1)=D</a:t>
            </a:r>
            <a:r>
              <a:rPr lang="en-US" altLang="zh-TW" sz="1600" baseline="-25000" smtClean="0">
                <a:solidFill>
                  <a:schemeClr val="hlink"/>
                </a:solidFill>
              </a:rPr>
              <a:t>A</a:t>
            </a:r>
            <a:r>
              <a:rPr lang="en-US" altLang="zh-TW" sz="1600" smtClean="0">
                <a:solidFill>
                  <a:schemeClr val="hlink"/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smtClean="0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4267200" y="533400"/>
            <a:ext cx="4597400" cy="2241550"/>
            <a:chOff x="2064" y="2352"/>
            <a:chExt cx="2896" cy="1412"/>
          </a:xfrm>
        </p:grpSpPr>
        <p:sp>
          <p:nvSpPr>
            <p:cNvPr id="70689" name="Rectangle 5"/>
            <p:cNvSpPr>
              <a:spLocks noChangeArrowheads="1"/>
            </p:cNvSpPr>
            <p:nvPr/>
          </p:nvSpPr>
          <p:spPr bwMode="auto">
            <a:xfrm>
              <a:off x="2544" y="259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combinational</a:t>
              </a:r>
            </a:p>
            <a:p>
              <a:pPr algn="ctr" eaLnBrk="1" hangingPunct="1"/>
              <a:r>
                <a:rPr lang="en-US" altLang="zh-TW"/>
                <a:t>circuit</a:t>
              </a:r>
            </a:p>
          </p:txBody>
        </p:sp>
        <p:grpSp>
          <p:nvGrpSpPr>
            <p:cNvPr id="70690" name="Group 6"/>
            <p:cNvGrpSpPr>
              <a:grpSpLocks/>
            </p:cNvGrpSpPr>
            <p:nvPr/>
          </p:nvGrpSpPr>
          <p:grpSpPr bwMode="auto">
            <a:xfrm>
              <a:off x="3840" y="2592"/>
              <a:ext cx="486" cy="528"/>
              <a:chOff x="3552" y="1536"/>
              <a:chExt cx="486" cy="528"/>
            </a:xfrm>
          </p:grpSpPr>
          <p:sp>
            <p:nvSpPr>
              <p:cNvPr id="70706" name="Rectangle 7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48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0707" name="Text Box 8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D</a:t>
                </a:r>
              </a:p>
            </p:txBody>
          </p:sp>
          <p:sp>
            <p:nvSpPr>
              <p:cNvPr id="70708" name="AutoShape 9"/>
              <p:cNvSpPr>
                <a:spLocks noChangeArrowheads="1"/>
              </p:cNvSpPr>
              <p:nvPr/>
            </p:nvSpPr>
            <p:spPr bwMode="auto">
              <a:xfrm rot="5400000">
                <a:off x="3576" y="184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0709" name="Text Box 10"/>
              <p:cNvSpPr txBox="1">
                <a:spLocks noChangeArrowheads="1"/>
              </p:cNvSpPr>
              <p:nvPr/>
            </p:nvSpPr>
            <p:spPr bwMode="auto">
              <a:xfrm>
                <a:off x="3830" y="157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Q</a:t>
                </a:r>
              </a:p>
            </p:txBody>
          </p:sp>
        </p:grpSp>
        <p:sp>
          <p:nvSpPr>
            <p:cNvPr id="70691" name="Line 11"/>
            <p:cNvSpPr>
              <a:spLocks noChangeShapeType="1"/>
            </p:cNvSpPr>
            <p:nvPr/>
          </p:nvSpPr>
          <p:spPr bwMode="auto">
            <a:xfrm>
              <a:off x="345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2" name="Line 12"/>
            <p:cNvSpPr>
              <a:spLocks noChangeShapeType="1"/>
            </p:cNvSpPr>
            <p:nvPr/>
          </p:nvSpPr>
          <p:spPr bwMode="auto">
            <a:xfrm flipH="1">
              <a:off x="3696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3" name="Line 13"/>
            <p:cNvSpPr>
              <a:spLocks noChangeShapeType="1"/>
            </p:cNvSpPr>
            <p:nvPr/>
          </p:nvSpPr>
          <p:spPr bwMode="auto">
            <a:xfrm>
              <a:off x="3696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4" name="Text Box 14"/>
            <p:cNvSpPr txBox="1">
              <a:spLocks noChangeArrowheads="1"/>
            </p:cNvSpPr>
            <p:nvPr/>
          </p:nvSpPr>
          <p:spPr bwMode="auto">
            <a:xfrm>
              <a:off x="3504" y="340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70695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6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7" name="Line 17"/>
            <p:cNvSpPr>
              <a:spLocks noChangeShapeType="1"/>
            </p:cNvSpPr>
            <p:nvPr/>
          </p:nvSpPr>
          <p:spPr bwMode="auto">
            <a:xfrm flipH="1">
              <a:off x="3168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8" name="Line 18"/>
            <p:cNvSpPr>
              <a:spLocks noChangeShapeType="1"/>
            </p:cNvSpPr>
            <p:nvPr/>
          </p:nvSpPr>
          <p:spPr bwMode="auto">
            <a:xfrm>
              <a:off x="316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9" name="Text Box 19"/>
            <p:cNvSpPr txBox="1">
              <a:spLocks noChangeArrowheads="1"/>
            </p:cNvSpPr>
            <p:nvPr/>
          </p:nvSpPr>
          <p:spPr bwMode="auto">
            <a:xfrm>
              <a:off x="4608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70700" name="Text Box 20"/>
            <p:cNvSpPr txBox="1">
              <a:spLocks noChangeArrowheads="1"/>
            </p:cNvSpPr>
            <p:nvPr/>
          </p:nvSpPr>
          <p:spPr bwMode="auto">
            <a:xfrm>
              <a:off x="3504" y="254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  <a:r>
                <a:rPr lang="en-US" altLang="zh-TW" baseline="-25000"/>
                <a:t>A</a:t>
              </a:r>
            </a:p>
          </p:txBody>
        </p:sp>
        <p:sp>
          <p:nvSpPr>
            <p:cNvPr id="70701" name="Line 21"/>
            <p:cNvSpPr>
              <a:spLocks noChangeShapeType="1"/>
            </p:cNvSpPr>
            <p:nvPr/>
          </p:nvSpPr>
          <p:spPr bwMode="auto">
            <a:xfrm>
              <a:off x="3024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702" name="Line 22"/>
            <p:cNvSpPr>
              <a:spLocks noChangeShapeType="1"/>
            </p:cNvSpPr>
            <p:nvPr/>
          </p:nvSpPr>
          <p:spPr bwMode="auto">
            <a:xfrm>
              <a:off x="3024" y="36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703" name="Text Box 23"/>
            <p:cNvSpPr txBox="1">
              <a:spLocks noChangeArrowheads="1"/>
            </p:cNvSpPr>
            <p:nvPr/>
          </p:nvSpPr>
          <p:spPr bwMode="auto">
            <a:xfrm>
              <a:off x="4752" y="355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70704" name="Line 24"/>
            <p:cNvSpPr>
              <a:spLocks noChangeShapeType="1"/>
            </p:cNvSpPr>
            <p:nvPr/>
          </p:nvSpPr>
          <p:spPr bwMode="auto">
            <a:xfrm>
              <a:off x="2256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705" name="Text Box 25"/>
            <p:cNvSpPr txBox="1">
              <a:spLocks noChangeArrowheads="1"/>
            </p:cNvSpPr>
            <p:nvPr/>
          </p:nvSpPr>
          <p:spPr bwMode="auto">
            <a:xfrm>
              <a:off x="2064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70661" name="Line 26"/>
          <p:cNvSpPr>
            <a:spLocks noChangeShapeType="1"/>
          </p:cNvSpPr>
          <p:nvPr/>
        </p:nvSpPr>
        <p:spPr bwMode="auto">
          <a:xfrm>
            <a:off x="6264275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2" name="Text Box 27"/>
          <p:cNvSpPr txBox="1">
            <a:spLocks noChangeArrowheads="1"/>
          </p:cNvSpPr>
          <p:nvPr/>
        </p:nvSpPr>
        <p:spPr bwMode="auto">
          <a:xfrm>
            <a:off x="6873875" y="3124200"/>
            <a:ext cx="547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time</a:t>
            </a:r>
          </a:p>
        </p:txBody>
      </p:sp>
      <p:sp>
        <p:nvSpPr>
          <p:cNvPr id="70663" name="AutoShape 28"/>
          <p:cNvSpPr>
            <a:spLocks noChangeArrowheads="1"/>
          </p:cNvSpPr>
          <p:nvPr/>
        </p:nvSpPr>
        <p:spPr bwMode="auto">
          <a:xfrm>
            <a:off x="5807075" y="40386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A0</a:t>
            </a:r>
          </a:p>
        </p:txBody>
      </p:sp>
      <p:sp>
        <p:nvSpPr>
          <p:cNvPr id="70664" name="AutoShape 29"/>
          <p:cNvSpPr>
            <a:spLocks noChangeArrowheads="1"/>
          </p:cNvSpPr>
          <p:nvPr/>
        </p:nvSpPr>
        <p:spPr bwMode="auto">
          <a:xfrm>
            <a:off x="5807075" y="4724400"/>
            <a:ext cx="9144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X0</a:t>
            </a:r>
          </a:p>
        </p:txBody>
      </p:sp>
      <p:grpSp>
        <p:nvGrpSpPr>
          <p:cNvPr id="70665" name="Group 30"/>
          <p:cNvGrpSpPr>
            <a:grpSpLocks/>
          </p:cNvGrpSpPr>
          <p:nvPr/>
        </p:nvGrpSpPr>
        <p:grpSpPr bwMode="auto">
          <a:xfrm>
            <a:off x="5807075" y="3581400"/>
            <a:ext cx="914400" cy="304800"/>
            <a:chOff x="2928" y="2304"/>
            <a:chExt cx="576" cy="192"/>
          </a:xfrm>
        </p:grpSpPr>
        <p:sp>
          <p:nvSpPr>
            <p:cNvPr id="70685" name="Line 31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6" name="Line 32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7" name="Line 33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8" name="Line 34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0666" name="Line 35"/>
          <p:cNvSpPr>
            <a:spLocks noChangeShapeType="1"/>
          </p:cNvSpPr>
          <p:nvPr/>
        </p:nvSpPr>
        <p:spPr bwMode="auto">
          <a:xfrm>
            <a:off x="5426075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0667" name="Group 36"/>
          <p:cNvGrpSpPr>
            <a:grpSpLocks/>
          </p:cNvGrpSpPr>
          <p:nvPr/>
        </p:nvGrpSpPr>
        <p:grpSpPr bwMode="auto">
          <a:xfrm>
            <a:off x="6721475" y="3581400"/>
            <a:ext cx="914400" cy="304800"/>
            <a:chOff x="2928" y="2304"/>
            <a:chExt cx="576" cy="192"/>
          </a:xfrm>
        </p:grpSpPr>
        <p:sp>
          <p:nvSpPr>
            <p:cNvPr id="70681" name="Line 37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2" name="Line 38"/>
            <p:cNvSpPr>
              <a:spLocks noChangeShapeType="1"/>
            </p:cNvSpPr>
            <p:nvPr/>
          </p:nvSpPr>
          <p:spPr bwMode="auto">
            <a:xfrm>
              <a:off x="2928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3" name="Line 39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4" name="Line 40"/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4009" name="AutoShape 41"/>
          <p:cNvSpPr>
            <a:spLocks noChangeArrowheads="1"/>
          </p:cNvSpPr>
          <p:nvPr/>
        </p:nvSpPr>
        <p:spPr bwMode="auto">
          <a:xfrm>
            <a:off x="6721475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A1=D0</a:t>
            </a:r>
          </a:p>
        </p:txBody>
      </p:sp>
      <p:grpSp>
        <p:nvGrpSpPr>
          <p:cNvPr id="70669" name="Group 42"/>
          <p:cNvGrpSpPr>
            <a:grpSpLocks/>
          </p:cNvGrpSpPr>
          <p:nvPr/>
        </p:nvGrpSpPr>
        <p:grpSpPr bwMode="auto">
          <a:xfrm>
            <a:off x="5807075" y="5334000"/>
            <a:ext cx="914400" cy="1066800"/>
            <a:chOff x="3658" y="3360"/>
            <a:chExt cx="576" cy="672"/>
          </a:xfrm>
        </p:grpSpPr>
        <p:sp>
          <p:nvSpPr>
            <p:cNvPr id="70679" name="AutoShape 43"/>
            <p:cNvSpPr>
              <a:spLocks noChangeArrowheads="1"/>
            </p:cNvSpPr>
            <p:nvPr/>
          </p:nvSpPr>
          <p:spPr bwMode="auto">
            <a:xfrm>
              <a:off x="3658" y="3744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Y0</a:t>
              </a:r>
            </a:p>
          </p:txBody>
        </p:sp>
        <p:sp>
          <p:nvSpPr>
            <p:cNvPr id="70680" name="AutoShape 44"/>
            <p:cNvSpPr>
              <a:spLocks noChangeArrowheads="1"/>
            </p:cNvSpPr>
            <p:nvPr/>
          </p:nvSpPr>
          <p:spPr bwMode="auto">
            <a:xfrm>
              <a:off x="3658" y="3360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D0</a:t>
              </a:r>
            </a:p>
          </p:txBody>
        </p:sp>
      </p:grpSp>
      <p:sp>
        <p:nvSpPr>
          <p:cNvPr id="70670" name="Text Box 45"/>
          <p:cNvSpPr txBox="1">
            <a:spLocks noChangeArrowheads="1"/>
          </p:cNvSpPr>
          <p:nvPr/>
        </p:nvSpPr>
        <p:spPr bwMode="auto">
          <a:xfrm>
            <a:off x="5121275" y="4114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70671" name="Text Box 46"/>
          <p:cNvSpPr txBox="1">
            <a:spLocks noChangeArrowheads="1"/>
          </p:cNvSpPr>
          <p:nvPr/>
        </p:nvSpPr>
        <p:spPr bwMode="auto">
          <a:xfrm>
            <a:off x="5105400" y="4786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70672" name="Text Box 47"/>
          <p:cNvSpPr txBox="1">
            <a:spLocks noChangeArrowheads="1"/>
          </p:cNvSpPr>
          <p:nvPr/>
        </p:nvSpPr>
        <p:spPr bwMode="auto">
          <a:xfrm>
            <a:off x="5105400" y="539591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  <a:r>
              <a:rPr lang="en-US" altLang="zh-TW" baseline="-25000"/>
              <a:t>A</a:t>
            </a:r>
          </a:p>
        </p:txBody>
      </p:sp>
      <p:sp>
        <p:nvSpPr>
          <p:cNvPr id="70673" name="Text Box 48"/>
          <p:cNvSpPr txBox="1">
            <a:spLocks noChangeArrowheads="1"/>
          </p:cNvSpPr>
          <p:nvPr/>
        </p:nvSpPr>
        <p:spPr bwMode="auto">
          <a:xfrm>
            <a:off x="5105400" y="60055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</a:t>
            </a:r>
          </a:p>
        </p:txBody>
      </p:sp>
      <p:grpSp>
        <p:nvGrpSpPr>
          <p:cNvPr id="70674" name="Group 49"/>
          <p:cNvGrpSpPr>
            <a:grpSpLocks/>
          </p:cNvGrpSpPr>
          <p:nvPr/>
        </p:nvGrpSpPr>
        <p:grpSpPr bwMode="auto">
          <a:xfrm>
            <a:off x="5791200" y="3886200"/>
            <a:ext cx="914400" cy="2590800"/>
            <a:chOff x="3648" y="2448"/>
            <a:chExt cx="576" cy="1632"/>
          </a:xfrm>
        </p:grpSpPr>
        <p:sp>
          <p:nvSpPr>
            <p:cNvPr id="70677" name="Line 50"/>
            <p:cNvSpPr>
              <a:spLocks noChangeShapeType="1"/>
            </p:cNvSpPr>
            <p:nvPr/>
          </p:nvSpPr>
          <p:spPr bwMode="auto">
            <a:xfrm>
              <a:off x="3648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78" name="Line 51"/>
            <p:cNvSpPr>
              <a:spLocks noChangeShapeType="1"/>
            </p:cNvSpPr>
            <p:nvPr/>
          </p:nvSpPr>
          <p:spPr bwMode="auto">
            <a:xfrm>
              <a:off x="4224" y="2448"/>
              <a:ext cx="0" cy="16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4025" name="AutoShape 57"/>
          <p:cNvSpPr>
            <a:spLocks noChangeArrowheads="1"/>
          </p:cNvSpPr>
          <p:nvPr/>
        </p:nvSpPr>
        <p:spPr bwMode="auto">
          <a:xfrm rot="16200000" flipV="1">
            <a:off x="6337300" y="4864100"/>
            <a:ext cx="1447800" cy="711200"/>
          </a:xfrm>
          <a:custGeom>
            <a:avLst/>
            <a:gdLst>
              <a:gd name="T0" fmla="*/ 1013862 w 21600"/>
              <a:gd name="T1" fmla="*/ 0 h 21600"/>
              <a:gd name="T2" fmla="*/ 1013862 w 21600"/>
              <a:gd name="T3" fmla="*/ 400313 h 21600"/>
              <a:gd name="T4" fmla="*/ 216969 w 21600"/>
              <a:gd name="T5" fmla="*/ 711200 h 21600"/>
              <a:gd name="T6" fmla="*/ 1447800 w 21600"/>
              <a:gd name="T7" fmla="*/ 2001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0676" name="Text Box 59"/>
          <p:cNvSpPr txBox="1">
            <a:spLocks noChangeArrowheads="1"/>
          </p:cNvSpPr>
          <p:nvPr/>
        </p:nvSpPr>
        <p:spPr bwMode="auto">
          <a:xfrm>
            <a:off x="4876800" y="36576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9" grpId="0" animBg="1"/>
      <p:bldP spid="840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Thumb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Circuit: generate outputs at the same cycle to inputs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 Flip-Flop: A(t+1) = D</a:t>
            </a:r>
            <a:r>
              <a:rPr lang="en-US" altLang="zh-TW" baseline="-25000" smtClean="0"/>
              <a:t>A</a:t>
            </a:r>
            <a:r>
              <a:rPr lang="en-US" altLang="zh-TW" smtClean="0"/>
              <a:t>(t)</a:t>
            </a:r>
          </a:p>
          <a:p>
            <a:pPr lvl="1" eaLnBrk="1" hangingPunct="1"/>
            <a:r>
              <a:rPr lang="en-US" altLang="zh-TW" smtClean="0"/>
              <a:t>state changes at the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1748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412" name="Object 6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5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7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6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0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17423" name="Group 11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17460" name="Line 12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7461" name="Group 13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748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3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5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2" name="Group 18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747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9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81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3" name="Group 23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747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5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7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4" name="Group 28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747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1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2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73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7465" name="Group 33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746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7" name="Line 3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469" name="Line 3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7424" name="Text Box 38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7425" name="Text Box 39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7426" name="Text Box 40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7427" name="AutoShape 41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28" name="AutoShape 42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29" name="AutoShape 43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30" name="AutoShape 44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31" name="AutoShape 45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32" name="AutoShape 46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33" name="AutoShape 47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34" name="AutoShape 48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35" name="AutoShape 49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36" name="AutoShape 50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37" name="AutoShape 51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38" name="AutoShape 52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39" name="AutoShape 53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40" name="AutoShape 54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41" name="AutoShape 55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42" name="Line 56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3" name="Text Box 57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7444" name="Text Box 58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7445" name="Text Box 59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7446" name="AutoShape 60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47" name="Text Box 61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17410" name="Object 62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7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1" name="Object 63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8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8" name="AutoShape 64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49" name="AutoShape 65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50" name="AutoShape 66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51" name="AutoShape 67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7452" name="AutoShape 68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53" name="AutoShape 69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54" name="AutoShape 70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55" name="AutoShape 71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56" name="AutoShape 72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57" name="AutoShape 73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7458" name="AutoShape 74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59" name="Text Box 75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17418" name="AutoShape 76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9" name="Line 77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AutoShape 78"/>
          <p:cNvSpPr>
            <a:spLocks noChangeArrowheads="1"/>
          </p:cNvSpPr>
          <p:nvPr/>
        </p:nvSpPr>
        <p:spPr bwMode="auto">
          <a:xfrm>
            <a:off x="6934200" y="1447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7421" name="AutoShape 79"/>
          <p:cNvSpPr>
            <a:spLocks noChangeArrowheads="1"/>
          </p:cNvSpPr>
          <p:nvPr/>
        </p:nvSpPr>
        <p:spPr bwMode="auto">
          <a:xfrm>
            <a:off x="5562600" y="55626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7422" name="AutoShape 80"/>
          <p:cNvSpPr>
            <a:spLocks noChangeArrowheads="1"/>
          </p:cNvSpPr>
          <p:nvPr/>
        </p:nvSpPr>
        <p:spPr bwMode="auto">
          <a:xfrm>
            <a:off x="6248400" y="4343400"/>
            <a:ext cx="2514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Preliminary: timing of logic elements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storage element: the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18441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1851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8438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8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44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3" name="Group 8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18451" name="Group 9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18488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8489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851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1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13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90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850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7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9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91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850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3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5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92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849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9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01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8493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849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5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97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845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8453" name="Text Box 37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8454" name="Text Box 38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8455" name="AutoShape 39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56" name="AutoShape 40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57" name="AutoShape 41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58" name="AutoShape 42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59" name="AutoShape 43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60" name="AutoShape 44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61" name="AutoShape 45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62" name="AutoShape 46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63" name="AutoShape 47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64" name="AutoShape 48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65" name="AutoShape 49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66" name="AutoShape 50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67" name="AutoShape 51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68" name="AutoShape 52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69" name="AutoShape 53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70" name="Line 54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1" name="Text Box 55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8472" name="Text Box 56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8473" name="Text Box 57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8474" name="AutoShape 58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75" name="Text Box 59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18436" name="Object 60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61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6" name="AutoShape 62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77" name="AutoShape 63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78" name="AutoShape 64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79" name="AutoShape 65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8480" name="AutoShape 66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81" name="AutoShape 67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82" name="AutoShape 68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83" name="AutoShape 69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84" name="AutoShape 70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85" name="AutoShape 71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8486" name="AutoShape 72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87" name="Text Box 73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18444" name="AutoShape 74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45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AutoShape 76"/>
          <p:cNvSpPr>
            <a:spLocks noChangeArrowheads="1"/>
          </p:cNvSpPr>
          <p:nvPr/>
        </p:nvSpPr>
        <p:spPr bwMode="auto">
          <a:xfrm>
            <a:off x="6934200" y="1447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447" name="AutoShape 77"/>
          <p:cNvSpPr>
            <a:spLocks noChangeArrowheads="1"/>
          </p:cNvSpPr>
          <p:nvPr/>
        </p:nvSpPr>
        <p:spPr bwMode="auto">
          <a:xfrm>
            <a:off x="5562600" y="55626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8448" name="AutoShape 78"/>
          <p:cNvSpPr>
            <a:spLocks noChangeArrowheads="1"/>
          </p:cNvSpPr>
          <p:nvPr/>
        </p:nvSpPr>
        <p:spPr bwMode="auto">
          <a:xfrm>
            <a:off x="6248400" y="4343400"/>
            <a:ext cx="2514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?</a:t>
            </a:r>
          </a:p>
        </p:txBody>
      </p:sp>
      <p:graphicFrame>
        <p:nvGraphicFramePr>
          <p:cNvPr id="18434" name="Object 79"/>
          <p:cNvGraphicFramePr>
            <a:graphicFrameLocks noChangeAspect="1"/>
          </p:cNvGraphicFramePr>
          <p:nvPr/>
        </p:nvGraphicFramePr>
        <p:xfrm>
          <a:off x="914400" y="5562600"/>
          <a:ext cx="1585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方程式" r:id="rId12" imgW="965160" imgH="215640" progId="Equation.3">
                  <p:embed/>
                </p:oleObj>
              </mc:Choice>
              <mc:Fallback>
                <p:oleObj name="方程式" r:id="rId12" imgW="965160" imgH="2156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1585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0"/>
          <p:cNvGraphicFramePr>
            <a:graphicFrameLocks noChangeAspect="1"/>
          </p:cNvGraphicFramePr>
          <p:nvPr/>
        </p:nvGraphicFramePr>
        <p:xfrm>
          <a:off x="914400" y="6019800"/>
          <a:ext cx="1003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方程式" r:id="rId14" imgW="609480" imgH="241200" progId="Equation.3">
                  <p:embed/>
                </p:oleObj>
              </mc:Choice>
              <mc:Fallback>
                <p:oleObj name="方程式" r:id="rId14" imgW="609480" imgH="2412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19800"/>
                        <a:ext cx="1003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AutoShape 81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50" name="Text Box 82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19465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1952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62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9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0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46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19524" name="AutoShape 62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9525" name="AutoShape 63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19468" name="AutoShape 74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9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AutoShape 81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1" name="Text Box 82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19472" name="Line 83"/>
          <p:cNvSpPr>
            <a:spLocks noChangeShapeType="1"/>
          </p:cNvSpPr>
          <p:nvPr/>
        </p:nvSpPr>
        <p:spPr bwMode="auto">
          <a:xfrm>
            <a:off x="56388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3" name="Line 84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9474" name="Group 92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19479" name="Group 9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9498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9499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95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21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2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23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00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951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7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9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01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951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3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5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02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950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9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11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9503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950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5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507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9480" name="Text Box 36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9481" name="Text Box 37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9482" name="Text Box 38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9483" name="AutoShape 39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9484" name="AutoShape 40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9485" name="AutoShape 41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9486" name="AutoShape 53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9487" name="Line 54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8" name="Text Box 55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9489" name="Text Box 56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9490" name="Text Box 57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9491" name="AutoShape 58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19460" name="Object 60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1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61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2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AutoShape 72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94" name="Text Box 73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  <p:sp>
          <p:nvSpPr>
            <p:cNvPr id="19495" name="AutoShape 44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9496" name="AutoShape 47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9497" name="AutoShape 50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6248400" y="4419600"/>
            <a:ext cx="1676400" cy="1905000"/>
            <a:chOff x="3936" y="2784"/>
            <a:chExt cx="1056" cy="1200"/>
          </a:xfrm>
        </p:grpSpPr>
        <p:sp>
          <p:nvSpPr>
            <p:cNvPr id="19476" name="AutoShape 85"/>
            <p:cNvSpPr>
              <a:spLocks noChangeArrowheads="1"/>
            </p:cNvSpPr>
            <p:nvPr/>
          </p:nvSpPr>
          <p:spPr bwMode="auto">
            <a:xfrm>
              <a:off x="3984" y="3024"/>
              <a:ext cx="1008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aphicFrame>
          <p:nvGraphicFramePr>
            <p:cNvPr id="19458" name="Object 79"/>
            <p:cNvGraphicFramePr>
              <a:graphicFrameLocks noChangeAspect="1"/>
            </p:cNvGraphicFramePr>
            <p:nvPr/>
          </p:nvGraphicFramePr>
          <p:xfrm>
            <a:off x="4032" y="3120"/>
            <a:ext cx="8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3" name="方程式" r:id="rId12" imgW="965160" imgH="215640" progId="Equation.3">
                    <p:embed/>
                  </p:oleObj>
                </mc:Choice>
                <mc:Fallback>
                  <p:oleObj name="方程式" r:id="rId12" imgW="965160" imgH="2156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8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80"/>
            <p:cNvGraphicFramePr>
              <a:graphicFrameLocks noChangeAspect="1"/>
            </p:cNvGraphicFramePr>
            <p:nvPr/>
          </p:nvGraphicFramePr>
          <p:xfrm>
            <a:off x="4128" y="3312"/>
            <a:ext cx="5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4" name="方程式" r:id="rId14" imgW="609480" imgH="241200" progId="Equation.3">
                    <p:embed/>
                  </p:oleObj>
                </mc:Choice>
                <mc:Fallback>
                  <p:oleObj name="方程式" r:id="rId14" imgW="609480" imgH="2412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12"/>
                          <a:ext cx="5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AutoShape 88"/>
            <p:cNvSpPr>
              <a:spLocks noChangeArrowheads="1"/>
            </p:cNvSpPr>
            <p:nvPr/>
          </p:nvSpPr>
          <p:spPr bwMode="auto">
            <a:xfrm rot="5400000">
              <a:off x="4044" y="2676"/>
              <a:ext cx="264" cy="480"/>
            </a:xfrm>
            <a:custGeom>
              <a:avLst/>
              <a:gdLst>
                <a:gd name="T0" fmla="*/ 185 w 21600"/>
                <a:gd name="T1" fmla="*/ 0 h 21600"/>
                <a:gd name="T2" fmla="*/ 185 w 21600"/>
                <a:gd name="T3" fmla="*/ 270 h 21600"/>
                <a:gd name="T4" fmla="*/ 40 w 21600"/>
                <a:gd name="T5" fmla="*/ 480 h 21600"/>
                <a:gd name="T6" fmla="*/ 264 w 21600"/>
                <a:gd name="T7" fmla="*/ 135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25 h 21600"/>
                <a:gd name="T14" fmla="*/ 1824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8" name="AutoShape 89"/>
            <p:cNvSpPr>
              <a:spLocks noChangeArrowheads="1"/>
            </p:cNvSpPr>
            <p:nvPr/>
          </p:nvSpPr>
          <p:spPr bwMode="auto">
            <a:xfrm rot="10800000">
              <a:off x="3936" y="3600"/>
              <a:ext cx="408" cy="384"/>
            </a:xfrm>
            <a:custGeom>
              <a:avLst/>
              <a:gdLst>
                <a:gd name="T0" fmla="*/ 286 w 21600"/>
                <a:gd name="T1" fmla="*/ 0 h 21600"/>
                <a:gd name="T2" fmla="*/ 286 w 21600"/>
                <a:gd name="T3" fmla="*/ 216 h 21600"/>
                <a:gd name="T4" fmla="*/ 61 w 21600"/>
                <a:gd name="T5" fmla="*/ 384 h 21600"/>
                <a:gd name="T6" fmla="*/ 408 w 21600"/>
                <a:gd name="T7" fmla="*/ 10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1 w 21600"/>
                <a:gd name="T13" fmla="*/ 2925 h 21600"/>
                <a:gd name="T14" fmla="*/ 18212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0487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0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484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8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9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20548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49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0490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56388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496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20503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20522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0523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054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5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7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4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054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1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43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5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053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7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9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6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053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3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5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0527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052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29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31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0504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0505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0506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0507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08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09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0510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11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2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0513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0514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0515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6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20482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7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8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  <p:sp>
          <p:nvSpPr>
            <p:cNvPr id="20519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0520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0521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6248400" y="4343400"/>
            <a:ext cx="609600" cy="1600200"/>
            <a:chOff x="3936" y="2736"/>
            <a:chExt cx="384" cy="1008"/>
          </a:xfrm>
        </p:grpSpPr>
        <p:grpSp>
          <p:nvGrpSpPr>
            <p:cNvPr id="20499" name="Group 74"/>
            <p:cNvGrpSpPr>
              <a:grpSpLocks/>
            </p:cNvGrpSpPr>
            <p:nvPr/>
          </p:nvGrpSpPr>
          <p:grpSpPr bwMode="auto">
            <a:xfrm>
              <a:off x="3936" y="2736"/>
              <a:ext cx="384" cy="432"/>
              <a:chOff x="3936" y="2736"/>
              <a:chExt cx="384" cy="432"/>
            </a:xfrm>
          </p:grpSpPr>
          <p:sp>
            <p:nvSpPr>
              <p:cNvPr id="20501" name="AutoShape 72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20502" name="AutoShape 73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20500" name="AutoShape 77"/>
            <p:cNvSpPr>
              <a:spLocks noChangeArrowheads="1"/>
            </p:cNvSpPr>
            <p:nvPr/>
          </p:nvSpPr>
          <p:spPr bwMode="auto">
            <a:xfrm>
              <a:off x="3984" y="3168"/>
              <a:ext cx="336" cy="576"/>
            </a:xfrm>
            <a:custGeom>
              <a:avLst/>
              <a:gdLst>
                <a:gd name="T0" fmla="*/ 240 w 21600"/>
                <a:gd name="T1" fmla="*/ 0 h 21600"/>
                <a:gd name="T2" fmla="*/ 144 w 21600"/>
                <a:gd name="T3" fmla="*/ 192 h 21600"/>
                <a:gd name="T4" fmla="*/ 0 w 21600"/>
                <a:gd name="T5" fmla="*/ 480 h 21600"/>
                <a:gd name="T6" fmla="*/ 144 w 21600"/>
                <a:gd name="T7" fmla="*/ 576 h 21600"/>
                <a:gd name="T8" fmla="*/ 288 w 21600"/>
                <a:gd name="T9" fmla="*/ 400 h 21600"/>
                <a:gd name="T10" fmla="*/ 336 w 21600"/>
                <a:gd name="T11" fmla="*/ 192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759" name="AutoShape 79"/>
          <p:cNvSpPr>
            <a:spLocks noChangeArrowheads="1"/>
          </p:cNvSpPr>
          <p:nvPr/>
        </p:nvSpPr>
        <p:spPr bwMode="auto">
          <a:xfrm>
            <a:off x="4648200" y="1600200"/>
            <a:ext cx="3124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1513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158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1510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4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1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5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21578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1579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68580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1522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21533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21552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1553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157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5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7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4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157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1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73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5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15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7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9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6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156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3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5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1557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155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59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561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1534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1535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1536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1537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1538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1539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1540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1541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2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1543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1544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1545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46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21508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7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48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  <p:sp>
          <p:nvSpPr>
            <p:cNvPr id="21549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1550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1551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1523" name="Group 66"/>
          <p:cNvGrpSpPr>
            <a:grpSpLocks/>
          </p:cNvGrpSpPr>
          <p:nvPr/>
        </p:nvGrpSpPr>
        <p:grpSpPr bwMode="auto">
          <a:xfrm>
            <a:off x="6248400" y="4343400"/>
            <a:ext cx="609600" cy="685800"/>
            <a:chOff x="3936" y="2736"/>
            <a:chExt cx="384" cy="432"/>
          </a:xfrm>
        </p:grpSpPr>
        <p:sp>
          <p:nvSpPr>
            <p:cNvPr id="21531" name="AutoShape 67"/>
            <p:cNvSpPr>
              <a:spLocks noChangeArrowheads="1"/>
            </p:cNvSpPr>
            <p:nvPr/>
          </p:nvSpPr>
          <p:spPr bwMode="auto">
            <a:xfrm>
              <a:off x="393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1532" name="AutoShape 68"/>
            <p:cNvSpPr>
              <a:spLocks noChangeArrowheads="1"/>
            </p:cNvSpPr>
            <p:nvPr/>
          </p:nvSpPr>
          <p:spPr bwMode="auto">
            <a:xfrm>
              <a:off x="393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6248400" y="5638800"/>
            <a:ext cx="609600" cy="762000"/>
            <a:chOff x="3936" y="3552"/>
            <a:chExt cx="384" cy="480"/>
          </a:xfrm>
        </p:grpSpPr>
        <p:sp>
          <p:nvSpPr>
            <p:cNvPr id="21529" name="AutoShape 73"/>
            <p:cNvSpPr>
              <a:spLocks noChangeArrowheads="1"/>
            </p:cNvSpPr>
            <p:nvPr/>
          </p:nvSpPr>
          <p:spPr bwMode="auto">
            <a:xfrm>
              <a:off x="3936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1530" name="AutoShape 74"/>
            <p:cNvSpPr>
              <a:spLocks noChangeArrowheads="1"/>
            </p:cNvSpPr>
            <p:nvPr/>
          </p:nvSpPr>
          <p:spPr bwMode="auto">
            <a:xfrm>
              <a:off x="3936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858000" y="4419600"/>
            <a:ext cx="1676400" cy="1905000"/>
            <a:chOff x="3936" y="2784"/>
            <a:chExt cx="1056" cy="1200"/>
          </a:xfrm>
        </p:grpSpPr>
        <p:sp>
          <p:nvSpPr>
            <p:cNvPr id="21526" name="AutoShape 77"/>
            <p:cNvSpPr>
              <a:spLocks noChangeArrowheads="1"/>
            </p:cNvSpPr>
            <p:nvPr/>
          </p:nvSpPr>
          <p:spPr bwMode="auto">
            <a:xfrm>
              <a:off x="3984" y="3024"/>
              <a:ext cx="1008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aphicFrame>
          <p:nvGraphicFramePr>
            <p:cNvPr id="21506" name="Object 78"/>
            <p:cNvGraphicFramePr>
              <a:graphicFrameLocks noChangeAspect="1"/>
            </p:cNvGraphicFramePr>
            <p:nvPr/>
          </p:nvGraphicFramePr>
          <p:xfrm>
            <a:off x="4032" y="3120"/>
            <a:ext cx="8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方程式" r:id="rId12" imgW="965160" imgH="215640" progId="Equation.3">
                    <p:embed/>
                  </p:oleObj>
                </mc:Choice>
                <mc:Fallback>
                  <p:oleObj name="方程式" r:id="rId12" imgW="965160" imgH="21564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8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79"/>
            <p:cNvGraphicFramePr>
              <a:graphicFrameLocks noChangeAspect="1"/>
            </p:cNvGraphicFramePr>
            <p:nvPr/>
          </p:nvGraphicFramePr>
          <p:xfrm>
            <a:off x="4128" y="3312"/>
            <a:ext cx="5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name="方程式" r:id="rId14" imgW="609480" imgH="241200" progId="Equation.3">
                    <p:embed/>
                  </p:oleObj>
                </mc:Choice>
                <mc:Fallback>
                  <p:oleObj name="方程式" r:id="rId14" imgW="609480" imgH="2412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12"/>
                          <a:ext cx="5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AutoShape 80"/>
            <p:cNvSpPr>
              <a:spLocks noChangeArrowheads="1"/>
            </p:cNvSpPr>
            <p:nvPr/>
          </p:nvSpPr>
          <p:spPr bwMode="auto">
            <a:xfrm rot="5400000">
              <a:off x="4044" y="2676"/>
              <a:ext cx="264" cy="480"/>
            </a:xfrm>
            <a:custGeom>
              <a:avLst/>
              <a:gdLst>
                <a:gd name="T0" fmla="*/ 185 w 21600"/>
                <a:gd name="T1" fmla="*/ 0 h 21600"/>
                <a:gd name="T2" fmla="*/ 185 w 21600"/>
                <a:gd name="T3" fmla="*/ 270 h 21600"/>
                <a:gd name="T4" fmla="*/ 40 w 21600"/>
                <a:gd name="T5" fmla="*/ 480 h 21600"/>
                <a:gd name="T6" fmla="*/ 264 w 21600"/>
                <a:gd name="T7" fmla="*/ 135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25 h 21600"/>
                <a:gd name="T14" fmla="*/ 1824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28" name="AutoShape 81"/>
            <p:cNvSpPr>
              <a:spLocks noChangeArrowheads="1"/>
            </p:cNvSpPr>
            <p:nvPr/>
          </p:nvSpPr>
          <p:spPr bwMode="auto">
            <a:xfrm rot="10800000">
              <a:off x="3936" y="3600"/>
              <a:ext cx="408" cy="384"/>
            </a:xfrm>
            <a:custGeom>
              <a:avLst/>
              <a:gdLst>
                <a:gd name="T0" fmla="*/ 286 w 21600"/>
                <a:gd name="T1" fmla="*/ 0 h 21600"/>
                <a:gd name="T2" fmla="*/ 286 w 21600"/>
                <a:gd name="T3" fmla="*/ 216 h 21600"/>
                <a:gd name="T4" fmla="*/ 61 w 21600"/>
                <a:gd name="T5" fmla="*/ 384 h 21600"/>
                <a:gd name="T6" fmla="*/ 408 w 21600"/>
                <a:gd name="T7" fmla="*/ 10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1 w 21600"/>
                <a:gd name="T13" fmla="*/ 2925 h 21600"/>
                <a:gd name="T14" fmla="*/ 18212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2535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260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2532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3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4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3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7" name="Group 8"/>
          <p:cNvGrpSpPr>
            <a:grpSpLocks/>
          </p:cNvGrpSpPr>
          <p:nvPr/>
        </p:nvGrpSpPr>
        <p:grpSpPr bwMode="auto">
          <a:xfrm>
            <a:off x="5638800" y="5638800"/>
            <a:ext cx="609600" cy="762000"/>
            <a:chOff x="3562" y="3552"/>
            <a:chExt cx="384" cy="480"/>
          </a:xfrm>
        </p:grpSpPr>
        <p:sp>
          <p:nvSpPr>
            <p:cNvPr id="22602" name="AutoShape 9"/>
            <p:cNvSpPr>
              <a:spLocks noChangeArrowheads="1"/>
            </p:cNvSpPr>
            <p:nvPr/>
          </p:nvSpPr>
          <p:spPr bwMode="auto">
            <a:xfrm>
              <a:off x="3562" y="355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2603" name="AutoShape 10"/>
            <p:cNvSpPr>
              <a:spLocks noChangeArrowheads="1"/>
            </p:cNvSpPr>
            <p:nvPr/>
          </p:nvSpPr>
          <p:spPr bwMode="auto">
            <a:xfrm>
              <a:off x="3562" y="384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2538" name="AutoShape 11"/>
          <p:cNvSpPr>
            <a:spLocks noChangeArrowheads="1"/>
          </p:cNvSpPr>
          <p:nvPr/>
        </p:nvSpPr>
        <p:spPr bwMode="auto">
          <a:xfrm>
            <a:off x="3733800" y="3276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0" name="AutoShape 13"/>
          <p:cNvSpPr>
            <a:spLocks noChangeArrowheads="1"/>
          </p:cNvSpPr>
          <p:nvPr/>
        </p:nvSpPr>
        <p:spPr bwMode="auto">
          <a:xfrm>
            <a:off x="304800" y="2133600"/>
            <a:ext cx="2438400" cy="2057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combinational circuit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8580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6248400" y="4191000"/>
            <a:ext cx="0" cy="2286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2544" name="Group 17"/>
          <p:cNvGrpSpPr>
            <a:grpSpLocks/>
          </p:cNvGrpSpPr>
          <p:nvPr/>
        </p:nvGrpSpPr>
        <p:grpSpPr bwMode="auto">
          <a:xfrm>
            <a:off x="4191000" y="3429000"/>
            <a:ext cx="4511675" cy="2971800"/>
            <a:chOff x="2640" y="2160"/>
            <a:chExt cx="2842" cy="1872"/>
          </a:xfrm>
        </p:grpSpPr>
        <p:grpSp>
          <p:nvGrpSpPr>
            <p:cNvPr id="22557" name="Group 18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22576" name="Line 19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2577" name="Group 20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259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9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0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601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78" name="Group 25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259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5" name="Line 2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7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79" name="Group 30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259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1" name="Line 3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93" name="Line 3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80" name="Group 35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258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7" name="Line 37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9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581" name="Group 40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2582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3" name="Line 42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585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2558" name="Text Box 45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2559" name="Text Box 46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2560" name="Text Box 47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2561" name="AutoShape 48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2562" name="AutoShape 49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2563" name="AutoShape 50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2564" name="AutoShape 51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2565" name="Line 52"/>
            <p:cNvSpPr>
              <a:spLocks noChangeShapeType="1"/>
            </p:cNvSpPr>
            <p:nvPr/>
          </p:nvSpPr>
          <p:spPr bwMode="auto">
            <a:xfrm>
              <a:off x="408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6" name="Text Box 53"/>
            <p:cNvSpPr txBox="1">
              <a:spLocks noChangeArrowheads="1"/>
            </p:cNvSpPr>
            <p:nvPr/>
          </p:nvSpPr>
          <p:spPr bwMode="auto">
            <a:xfrm>
              <a:off x="4416" y="2160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2567" name="Text Box 54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2568" name="Text Box 55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2569" name="AutoShape 56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70" name="Text Box 57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22530" name="Object 58"/>
            <p:cNvGraphicFramePr>
              <a:graphicFrameLocks noChangeAspect="1"/>
            </p:cNvGraphicFramePr>
            <p:nvPr/>
          </p:nvGraphicFramePr>
          <p:xfrm>
            <a:off x="3226" y="35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5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5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1" name="Object 59"/>
            <p:cNvGraphicFramePr>
              <a:graphicFrameLocks noChangeAspect="1"/>
            </p:cNvGraphicFramePr>
            <p:nvPr/>
          </p:nvGraphicFramePr>
          <p:xfrm>
            <a:off x="3226" y="384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6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84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1" name="AutoShape 60"/>
            <p:cNvSpPr>
              <a:spLocks/>
            </p:cNvSpPr>
            <p:nvPr/>
          </p:nvSpPr>
          <p:spPr bwMode="auto">
            <a:xfrm>
              <a:off x="3082" y="360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2572" name="Text Box 61"/>
            <p:cNvSpPr txBox="1">
              <a:spLocks noChangeArrowheads="1"/>
            </p:cNvSpPr>
            <p:nvPr/>
          </p:nvSpPr>
          <p:spPr bwMode="auto">
            <a:xfrm>
              <a:off x="2640" y="3639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  <p:sp>
          <p:nvSpPr>
            <p:cNvPr id="22573" name="AutoShape 62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2574" name="AutoShape 63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2575" name="AutoShape 64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</p:grpSp>
      <p:grpSp>
        <p:nvGrpSpPr>
          <p:cNvPr id="22545" name="Group 65"/>
          <p:cNvGrpSpPr>
            <a:grpSpLocks/>
          </p:cNvGrpSpPr>
          <p:nvPr/>
        </p:nvGrpSpPr>
        <p:grpSpPr bwMode="auto">
          <a:xfrm>
            <a:off x="6248400" y="4343400"/>
            <a:ext cx="609600" cy="685800"/>
            <a:chOff x="3936" y="2736"/>
            <a:chExt cx="384" cy="432"/>
          </a:xfrm>
        </p:grpSpPr>
        <p:sp>
          <p:nvSpPr>
            <p:cNvPr id="22555" name="AutoShape 66"/>
            <p:cNvSpPr>
              <a:spLocks noChangeArrowheads="1"/>
            </p:cNvSpPr>
            <p:nvPr/>
          </p:nvSpPr>
          <p:spPr bwMode="auto">
            <a:xfrm>
              <a:off x="393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2556" name="AutoShape 67"/>
            <p:cNvSpPr>
              <a:spLocks noChangeArrowheads="1"/>
            </p:cNvSpPr>
            <p:nvPr/>
          </p:nvSpPr>
          <p:spPr bwMode="auto">
            <a:xfrm>
              <a:off x="393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grpSp>
        <p:nvGrpSpPr>
          <p:cNvPr id="22546" name="Group 68"/>
          <p:cNvGrpSpPr>
            <a:grpSpLocks/>
          </p:cNvGrpSpPr>
          <p:nvPr/>
        </p:nvGrpSpPr>
        <p:grpSpPr bwMode="auto">
          <a:xfrm>
            <a:off x="6248400" y="5638800"/>
            <a:ext cx="609600" cy="762000"/>
            <a:chOff x="3936" y="3552"/>
            <a:chExt cx="384" cy="480"/>
          </a:xfrm>
        </p:grpSpPr>
        <p:sp>
          <p:nvSpPr>
            <p:cNvPr id="22553" name="AutoShape 69"/>
            <p:cNvSpPr>
              <a:spLocks noChangeArrowheads="1"/>
            </p:cNvSpPr>
            <p:nvPr/>
          </p:nvSpPr>
          <p:spPr bwMode="auto">
            <a:xfrm>
              <a:off x="3936" y="3552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2554" name="AutoShape 70"/>
            <p:cNvSpPr>
              <a:spLocks noChangeArrowheads="1"/>
            </p:cNvSpPr>
            <p:nvPr/>
          </p:nvSpPr>
          <p:spPr bwMode="auto">
            <a:xfrm>
              <a:off x="3936" y="3840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6858000" y="4343400"/>
            <a:ext cx="609600" cy="1828800"/>
            <a:chOff x="4320" y="2736"/>
            <a:chExt cx="384" cy="1152"/>
          </a:xfrm>
        </p:grpSpPr>
        <p:grpSp>
          <p:nvGrpSpPr>
            <p:cNvPr id="22549" name="Group 77"/>
            <p:cNvGrpSpPr>
              <a:grpSpLocks/>
            </p:cNvGrpSpPr>
            <p:nvPr/>
          </p:nvGrpSpPr>
          <p:grpSpPr bwMode="auto">
            <a:xfrm>
              <a:off x="4320" y="2736"/>
              <a:ext cx="384" cy="480"/>
              <a:chOff x="3936" y="3552"/>
              <a:chExt cx="384" cy="480"/>
            </a:xfrm>
          </p:grpSpPr>
          <p:sp>
            <p:nvSpPr>
              <p:cNvPr id="22551" name="AutoShape 78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  <p:sp>
            <p:nvSpPr>
              <p:cNvPr id="22552" name="AutoShape 79"/>
              <p:cNvSpPr>
                <a:spLocks noChangeArrowheads="1"/>
              </p:cNvSpPr>
              <p:nvPr/>
            </p:nvSpPr>
            <p:spPr bwMode="auto">
              <a:xfrm>
                <a:off x="3936" y="3840"/>
                <a:ext cx="384" cy="19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</a:t>
                </a:r>
              </a:p>
            </p:txBody>
          </p:sp>
        </p:grpSp>
        <p:sp>
          <p:nvSpPr>
            <p:cNvPr id="22550" name="AutoShape 80"/>
            <p:cNvSpPr>
              <a:spLocks noChangeArrowheads="1"/>
            </p:cNvSpPr>
            <p:nvPr/>
          </p:nvSpPr>
          <p:spPr bwMode="auto">
            <a:xfrm rot="5400000" flipH="1">
              <a:off x="4152" y="3432"/>
              <a:ext cx="672" cy="240"/>
            </a:xfrm>
            <a:custGeom>
              <a:avLst/>
              <a:gdLst>
                <a:gd name="T0" fmla="*/ 471 w 21600"/>
                <a:gd name="T1" fmla="*/ 0 h 21600"/>
                <a:gd name="T2" fmla="*/ 471 w 21600"/>
                <a:gd name="T3" fmla="*/ 135 h 21600"/>
                <a:gd name="T4" fmla="*/ 101 w 21600"/>
                <a:gd name="T5" fmla="*/ 240 h 21600"/>
                <a:gd name="T6" fmla="*/ 672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880 h 21600"/>
                <a:gd name="T14" fmla="*/ 18225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3810" name="AutoShape 82"/>
          <p:cNvSpPr>
            <a:spLocks noChangeArrowheads="1"/>
          </p:cNvSpPr>
          <p:nvPr/>
        </p:nvSpPr>
        <p:spPr bwMode="auto">
          <a:xfrm>
            <a:off x="4572000" y="1981200"/>
            <a:ext cx="3200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3559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36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3556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7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8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1" name="Group 8"/>
          <p:cNvGrpSpPr>
            <a:grpSpLocks/>
          </p:cNvGrpSpPr>
          <p:nvPr/>
        </p:nvGrpSpPr>
        <p:grpSpPr bwMode="auto">
          <a:xfrm>
            <a:off x="4191000" y="3276600"/>
            <a:ext cx="4511675" cy="3124200"/>
            <a:chOff x="2630" y="1872"/>
            <a:chExt cx="2842" cy="1968"/>
          </a:xfrm>
        </p:grpSpPr>
        <p:grpSp>
          <p:nvGrpSpPr>
            <p:cNvPr id="23565" name="Group 9"/>
            <p:cNvGrpSpPr>
              <a:grpSpLocks/>
            </p:cNvGrpSpPr>
            <p:nvPr/>
          </p:nvGrpSpPr>
          <p:grpSpPr bwMode="auto">
            <a:xfrm>
              <a:off x="3360" y="2256"/>
              <a:ext cx="2112" cy="192"/>
              <a:chOff x="1584" y="2160"/>
              <a:chExt cx="2112" cy="192"/>
            </a:xfrm>
          </p:grpSpPr>
          <p:sp>
            <p:nvSpPr>
              <p:cNvPr id="23602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3603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3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7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4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362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1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23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5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361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7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9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6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361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3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5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607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36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09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611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3566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3567" name="Text Box 37"/>
            <p:cNvSpPr txBox="1">
              <a:spLocks noChangeArrowheads="1"/>
            </p:cNvSpPr>
            <p:nvPr/>
          </p:nvSpPr>
          <p:spPr bwMode="auto">
            <a:xfrm>
              <a:off x="3216" y="278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3568" name="Text Box 38"/>
            <p:cNvSpPr txBox="1">
              <a:spLocks noChangeArrowheads="1"/>
            </p:cNvSpPr>
            <p:nvPr/>
          </p:nvSpPr>
          <p:spPr bwMode="auto">
            <a:xfrm>
              <a:off x="3216" y="307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3569" name="AutoShape 39"/>
            <p:cNvSpPr>
              <a:spLocks noChangeArrowheads="1"/>
            </p:cNvSpPr>
            <p:nvPr/>
          </p:nvSpPr>
          <p:spPr bwMode="auto">
            <a:xfrm>
              <a:off x="3552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0" name="AutoShape 40"/>
            <p:cNvSpPr>
              <a:spLocks noChangeArrowheads="1"/>
            </p:cNvSpPr>
            <p:nvPr/>
          </p:nvSpPr>
          <p:spPr bwMode="auto">
            <a:xfrm>
              <a:off x="3552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1" name="AutoShape 41"/>
            <p:cNvSpPr>
              <a:spLocks noChangeArrowheads="1"/>
            </p:cNvSpPr>
            <p:nvPr/>
          </p:nvSpPr>
          <p:spPr bwMode="auto">
            <a:xfrm>
              <a:off x="355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2" name="AutoShape 42"/>
            <p:cNvSpPr>
              <a:spLocks noChangeArrowheads="1"/>
            </p:cNvSpPr>
            <p:nvPr/>
          </p:nvSpPr>
          <p:spPr bwMode="auto">
            <a:xfrm>
              <a:off x="3936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3" name="AutoShape 43"/>
            <p:cNvSpPr>
              <a:spLocks noChangeArrowheads="1"/>
            </p:cNvSpPr>
            <p:nvPr/>
          </p:nvSpPr>
          <p:spPr bwMode="auto">
            <a:xfrm>
              <a:off x="3936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4" name="AutoShape 44"/>
            <p:cNvSpPr>
              <a:spLocks noChangeArrowheads="1"/>
            </p:cNvSpPr>
            <p:nvPr/>
          </p:nvSpPr>
          <p:spPr bwMode="auto">
            <a:xfrm>
              <a:off x="393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5" name="AutoShape 45"/>
            <p:cNvSpPr>
              <a:spLocks noChangeArrowheads="1"/>
            </p:cNvSpPr>
            <p:nvPr/>
          </p:nvSpPr>
          <p:spPr bwMode="auto">
            <a:xfrm>
              <a:off x="4320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6" name="AutoShape 46"/>
            <p:cNvSpPr>
              <a:spLocks noChangeArrowheads="1"/>
            </p:cNvSpPr>
            <p:nvPr/>
          </p:nvSpPr>
          <p:spPr bwMode="auto">
            <a:xfrm>
              <a:off x="4320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77" name="AutoShape 47"/>
            <p:cNvSpPr>
              <a:spLocks noChangeArrowheads="1"/>
            </p:cNvSpPr>
            <p:nvPr/>
          </p:nvSpPr>
          <p:spPr bwMode="auto">
            <a:xfrm>
              <a:off x="432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8" name="AutoShape 48"/>
            <p:cNvSpPr>
              <a:spLocks noChangeArrowheads="1"/>
            </p:cNvSpPr>
            <p:nvPr/>
          </p:nvSpPr>
          <p:spPr bwMode="auto">
            <a:xfrm>
              <a:off x="4704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79" name="AutoShape 49"/>
            <p:cNvSpPr>
              <a:spLocks noChangeArrowheads="1"/>
            </p:cNvSpPr>
            <p:nvPr/>
          </p:nvSpPr>
          <p:spPr bwMode="auto">
            <a:xfrm>
              <a:off x="4704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80" name="AutoShape 50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81" name="AutoShape 51"/>
            <p:cNvSpPr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82" name="AutoShape 52"/>
            <p:cNvSpPr>
              <a:spLocks noChangeArrowheads="1"/>
            </p:cNvSpPr>
            <p:nvPr/>
          </p:nvSpPr>
          <p:spPr bwMode="auto">
            <a:xfrm>
              <a:off x="5088" y="278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83" name="AutoShape 53"/>
            <p:cNvSpPr>
              <a:spLocks noChangeArrowheads="1"/>
            </p:cNvSpPr>
            <p:nvPr/>
          </p:nvSpPr>
          <p:spPr bwMode="auto">
            <a:xfrm>
              <a:off x="508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84" name="Line 54"/>
            <p:cNvSpPr>
              <a:spLocks noChangeShapeType="1"/>
            </p:cNvSpPr>
            <p:nvPr/>
          </p:nvSpPr>
          <p:spPr bwMode="auto">
            <a:xfrm>
              <a:off x="408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5" name="Text Box 55"/>
            <p:cNvSpPr txBox="1">
              <a:spLocks noChangeArrowheads="1"/>
            </p:cNvSpPr>
            <p:nvPr/>
          </p:nvSpPr>
          <p:spPr bwMode="auto">
            <a:xfrm>
              <a:off x="4416" y="187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3586" name="Text Box 56"/>
            <p:cNvSpPr txBox="1">
              <a:spLocks noChangeArrowheads="1"/>
            </p:cNvSpPr>
            <p:nvPr/>
          </p:nvSpPr>
          <p:spPr bwMode="auto">
            <a:xfrm>
              <a:off x="2976" y="225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3587" name="Text Box 57"/>
            <p:cNvSpPr txBox="1">
              <a:spLocks noChangeArrowheads="1"/>
            </p:cNvSpPr>
            <p:nvPr/>
          </p:nvSpPr>
          <p:spPr bwMode="auto">
            <a:xfrm>
              <a:off x="2736" y="264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3588" name="AutoShape 58"/>
            <p:cNvSpPr>
              <a:spLocks/>
            </p:cNvSpPr>
            <p:nvPr/>
          </p:nvSpPr>
          <p:spPr bwMode="auto">
            <a:xfrm>
              <a:off x="307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589" name="Text Box 59"/>
            <p:cNvSpPr txBox="1">
              <a:spLocks noChangeArrowheads="1"/>
            </p:cNvSpPr>
            <p:nvPr/>
          </p:nvSpPr>
          <p:spPr bwMode="auto">
            <a:xfrm>
              <a:off x="2726" y="306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23554" name="Object 60"/>
            <p:cNvGraphicFramePr>
              <a:graphicFrameLocks noChangeAspect="1"/>
            </p:cNvGraphicFramePr>
            <p:nvPr/>
          </p:nvGraphicFramePr>
          <p:xfrm>
            <a:off x="3216" y="33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5" name="Object 61"/>
            <p:cNvGraphicFramePr>
              <a:graphicFrameLocks noChangeAspect="1"/>
            </p:cNvGraphicFramePr>
            <p:nvPr/>
          </p:nvGraphicFramePr>
          <p:xfrm>
            <a:off x="3216" y="36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0" name="AutoShape 62"/>
            <p:cNvSpPr>
              <a:spLocks noChangeArrowheads="1"/>
            </p:cNvSpPr>
            <p:nvPr/>
          </p:nvSpPr>
          <p:spPr bwMode="auto">
            <a:xfrm>
              <a:off x="355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91" name="AutoShape 63"/>
            <p:cNvSpPr>
              <a:spLocks noChangeArrowheads="1"/>
            </p:cNvSpPr>
            <p:nvPr/>
          </p:nvSpPr>
          <p:spPr bwMode="auto">
            <a:xfrm>
              <a:off x="3552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92" name="AutoShape 64"/>
            <p:cNvSpPr>
              <a:spLocks noChangeArrowheads="1"/>
            </p:cNvSpPr>
            <p:nvPr/>
          </p:nvSpPr>
          <p:spPr bwMode="auto">
            <a:xfrm>
              <a:off x="393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93" name="AutoShape 65"/>
            <p:cNvSpPr>
              <a:spLocks noChangeArrowheads="1"/>
            </p:cNvSpPr>
            <p:nvPr/>
          </p:nvSpPr>
          <p:spPr bwMode="auto">
            <a:xfrm>
              <a:off x="3936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3594" name="AutoShape 66"/>
            <p:cNvSpPr>
              <a:spLocks noChangeArrowheads="1"/>
            </p:cNvSpPr>
            <p:nvPr/>
          </p:nvSpPr>
          <p:spPr bwMode="auto">
            <a:xfrm>
              <a:off x="432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95" name="AutoShape 67"/>
            <p:cNvSpPr>
              <a:spLocks noChangeArrowheads="1"/>
            </p:cNvSpPr>
            <p:nvPr/>
          </p:nvSpPr>
          <p:spPr bwMode="auto">
            <a:xfrm>
              <a:off x="4320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96" name="AutoShape 68"/>
            <p:cNvSpPr>
              <a:spLocks noChangeArrowheads="1"/>
            </p:cNvSpPr>
            <p:nvPr/>
          </p:nvSpPr>
          <p:spPr bwMode="auto">
            <a:xfrm>
              <a:off x="470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97" name="AutoShape 69"/>
            <p:cNvSpPr>
              <a:spLocks noChangeArrowheads="1"/>
            </p:cNvSpPr>
            <p:nvPr/>
          </p:nvSpPr>
          <p:spPr bwMode="auto">
            <a:xfrm>
              <a:off x="4704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98" name="AutoShape 70"/>
            <p:cNvSpPr>
              <a:spLocks noChangeArrowheads="1"/>
            </p:cNvSpPr>
            <p:nvPr/>
          </p:nvSpPr>
          <p:spPr bwMode="auto">
            <a:xfrm>
              <a:off x="508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599" name="AutoShape 71"/>
            <p:cNvSpPr>
              <a:spLocks noChangeArrowheads="1"/>
            </p:cNvSpPr>
            <p:nvPr/>
          </p:nvSpPr>
          <p:spPr bwMode="auto">
            <a:xfrm>
              <a:off x="5088" y="364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3600" name="AutoShape 72"/>
            <p:cNvSpPr>
              <a:spLocks/>
            </p:cNvSpPr>
            <p:nvPr/>
          </p:nvSpPr>
          <p:spPr bwMode="auto">
            <a:xfrm>
              <a:off x="3072" y="340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01" name="Text Box 73"/>
            <p:cNvSpPr txBox="1">
              <a:spLocks noChangeArrowheads="1"/>
            </p:cNvSpPr>
            <p:nvPr/>
          </p:nvSpPr>
          <p:spPr bwMode="auto">
            <a:xfrm>
              <a:off x="2630" y="3447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</p:grpSp>
      <p:sp>
        <p:nvSpPr>
          <p:cNvPr id="23562" name="AutoShape 74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3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4" name="AutoShape 77"/>
          <p:cNvSpPr>
            <a:spLocks noChangeArrowheads="1"/>
          </p:cNvSpPr>
          <p:nvPr/>
        </p:nvSpPr>
        <p:spPr bwMode="auto">
          <a:xfrm>
            <a:off x="533400" y="54102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Complete by yourself!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grpSp>
        <p:nvGrpSpPr>
          <p:cNvPr id="24583" name="Group 3"/>
          <p:cNvGrpSpPr>
            <a:grpSpLocks/>
          </p:cNvGrpSpPr>
          <p:nvPr/>
        </p:nvGrpSpPr>
        <p:grpSpPr bwMode="auto">
          <a:xfrm>
            <a:off x="304800" y="2209800"/>
            <a:ext cx="3436938" cy="2478088"/>
            <a:chOff x="240" y="1331"/>
            <a:chExt cx="2165" cy="1561"/>
          </a:xfrm>
        </p:grpSpPr>
        <p:pic>
          <p:nvPicPr>
            <p:cNvPr id="2465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4580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5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6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1910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AutoShape 74"/>
          <p:cNvSpPr>
            <a:spLocks noChangeArrowheads="1"/>
          </p:cNvSpPr>
          <p:nvPr/>
        </p:nvSpPr>
        <p:spPr bwMode="auto">
          <a:xfrm>
            <a:off x="4038600" y="3429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6" name="Line 75"/>
          <p:cNvSpPr>
            <a:spLocks noChangeShapeType="1"/>
          </p:cNvSpPr>
          <p:nvPr/>
        </p:nvSpPr>
        <p:spPr bwMode="auto">
          <a:xfrm>
            <a:off x="6705600" y="381000"/>
            <a:ext cx="0" cy="2590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7" name="AutoShape 76"/>
          <p:cNvSpPr>
            <a:spLocks noChangeArrowheads="1"/>
          </p:cNvSpPr>
          <p:nvPr/>
        </p:nvSpPr>
        <p:spPr bwMode="auto">
          <a:xfrm>
            <a:off x="457200" y="5105400"/>
            <a:ext cx="3200400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Q: How about output Y?</a:t>
            </a:r>
          </a:p>
        </p:txBody>
      </p:sp>
      <p:grpSp>
        <p:nvGrpSpPr>
          <p:cNvPr id="24588" name="Group 81"/>
          <p:cNvGrpSpPr>
            <a:grpSpLocks/>
          </p:cNvGrpSpPr>
          <p:nvPr/>
        </p:nvGrpSpPr>
        <p:grpSpPr bwMode="auto">
          <a:xfrm>
            <a:off x="4191000" y="3200400"/>
            <a:ext cx="4511675" cy="3384550"/>
            <a:chOff x="2640" y="2016"/>
            <a:chExt cx="2842" cy="2132"/>
          </a:xfrm>
        </p:grpSpPr>
        <p:grpSp>
          <p:nvGrpSpPr>
            <p:cNvPr id="24590" name="Group 9"/>
            <p:cNvGrpSpPr>
              <a:grpSpLocks/>
            </p:cNvGrpSpPr>
            <p:nvPr/>
          </p:nvGrpSpPr>
          <p:grpSpPr bwMode="auto">
            <a:xfrm>
              <a:off x="3370" y="2304"/>
              <a:ext cx="2112" cy="192"/>
              <a:chOff x="1584" y="2160"/>
              <a:chExt cx="2112" cy="192"/>
            </a:xfrm>
          </p:grpSpPr>
          <p:sp>
            <p:nvSpPr>
              <p:cNvPr id="24630" name="Line 1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4631" name="Group 1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46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53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55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632" name="Group 1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464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9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5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51" name="Line 2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633" name="Group 2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464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5" name="Line 2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7" name="Line 2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634" name="Group 2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46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1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43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4635" name="Group 3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463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37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3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39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4591" name="Text Box 36"/>
            <p:cNvSpPr txBox="1">
              <a:spLocks noChangeArrowheads="1"/>
            </p:cNvSpPr>
            <p:nvPr/>
          </p:nvSpPr>
          <p:spPr bwMode="auto">
            <a:xfrm>
              <a:off x="3226" y="25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4592" name="Text Box 37"/>
            <p:cNvSpPr txBox="1">
              <a:spLocks noChangeArrowheads="1"/>
            </p:cNvSpPr>
            <p:nvPr/>
          </p:nvSpPr>
          <p:spPr bwMode="auto">
            <a:xfrm>
              <a:off x="3226" y="283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4593" name="Text Box 38"/>
            <p:cNvSpPr txBox="1">
              <a:spLocks noChangeArrowheads="1"/>
            </p:cNvSpPr>
            <p:nvPr/>
          </p:nvSpPr>
          <p:spPr bwMode="auto">
            <a:xfrm>
              <a:off x="3226" y="31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4594" name="AutoShape 39"/>
            <p:cNvSpPr>
              <a:spLocks noChangeArrowheads="1"/>
            </p:cNvSpPr>
            <p:nvPr/>
          </p:nvSpPr>
          <p:spPr bwMode="auto">
            <a:xfrm>
              <a:off x="3562" y="25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595" name="AutoShape 40"/>
            <p:cNvSpPr>
              <a:spLocks noChangeArrowheads="1"/>
            </p:cNvSpPr>
            <p:nvPr/>
          </p:nvSpPr>
          <p:spPr bwMode="auto">
            <a:xfrm>
              <a:off x="3562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596" name="AutoShape 41"/>
            <p:cNvSpPr>
              <a:spLocks noChangeArrowheads="1"/>
            </p:cNvSpPr>
            <p:nvPr/>
          </p:nvSpPr>
          <p:spPr bwMode="auto">
            <a:xfrm>
              <a:off x="3562" y="312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597" name="AutoShape 42"/>
            <p:cNvSpPr>
              <a:spLocks noChangeArrowheads="1"/>
            </p:cNvSpPr>
            <p:nvPr/>
          </p:nvSpPr>
          <p:spPr bwMode="auto">
            <a:xfrm>
              <a:off x="3946" y="25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598" name="AutoShape 43"/>
            <p:cNvSpPr>
              <a:spLocks noChangeArrowheads="1"/>
            </p:cNvSpPr>
            <p:nvPr/>
          </p:nvSpPr>
          <p:spPr bwMode="auto">
            <a:xfrm>
              <a:off x="3946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599" name="AutoShape 44"/>
            <p:cNvSpPr>
              <a:spLocks noChangeArrowheads="1"/>
            </p:cNvSpPr>
            <p:nvPr/>
          </p:nvSpPr>
          <p:spPr bwMode="auto">
            <a:xfrm>
              <a:off x="3946" y="312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600" name="AutoShape 45"/>
            <p:cNvSpPr>
              <a:spLocks noChangeArrowheads="1"/>
            </p:cNvSpPr>
            <p:nvPr/>
          </p:nvSpPr>
          <p:spPr bwMode="auto">
            <a:xfrm>
              <a:off x="4330" y="25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601" name="AutoShape 46"/>
            <p:cNvSpPr>
              <a:spLocks noChangeArrowheads="1"/>
            </p:cNvSpPr>
            <p:nvPr/>
          </p:nvSpPr>
          <p:spPr bwMode="auto">
            <a:xfrm>
              <a:off x="4330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602" name="AutoShape 47"/>
            <p:cNvSpPr>
              <a:spLocks noChangeArrowheads="1"/>
            </p:cNvSpPr>
            <p:nvPr/>
          </p:nvSpPr>
          <p:spPr bwMode="auto">
            <a:xfrm>
              <a:off x="4330" y="312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03" name="AutoShape 48"/>
            <p:cNvSpPr>
              <a:spLocks noChangeArrowheads="1"/>
            </p:cNvSpPr>
            <p:nvPr/>
          </p:nvSpPr>
          <p:spPr bwMode="auto">
            <a:xfrm>
              <a:off x="4714" y="25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04" name="AutoShape 49"/>
            <p:cNvSpPr>
              <a:spLocks noChangeArrowheads="1"/>
            </p:cNvSpPr>
            <p:nvPr/>
          </p:nvSpPr>
          <p:spPr bwMode="auto">
            <a:xfrm>
              <a:off x="4714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05" name="AutoShape 50"/>
            <p:cNvSpPr>
              <a:spLocks noChangeArrowheads="1"/>
            </p:cNvSpPr>
            <p:nvPr/>
          </p:nvSpPr>
          <p:spPr bwMode="auto">
            <a:xfrm>
              <a:off x="4714" y="312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06" name="AutoShape 51"/>
            <p:cNvSpPr>
              <a:spLocks noChangeArrowheads="1"/>
            </p:cNvSpPr>
            <p:nvPr/>
          </p:nvSpPr>
          <p:spPr bwMode="auto">
            <a:xfrm>
              <a:off x="5098" y="25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07" name="AutoShape 52"/>
            <p:cNvSpPr>
              <a:spLocks noChangeArrowheads="1"/>
            </p:cNvSpPr>
            <p:nvPr/>
          </p:nvSpPr>
          <p:spPr bwMode="auto">
            <a:xfrm>
              <a:off x="5098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08" name="AutoShape 53"/>
            <p:cNvSpPr>
              <a:spLocks noChangeArrowheads="1"/>
            </p:cNvSpPr>
            <p:nvPr/>
          </p:nvSpPr>
          <p:spPr bwMode="auto">
            <a:xfrm>
              <a:off x="5098" y="312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grpSp>
          <p:nvGrpSpPr>
            <p:cNvPr id="24609" name="Group 77"/>
            <p:cNvGrpSpPr>
              <a:grpSpLocks/>
            </p:cNvGrpSpPr>
            <p:nvPr/>
          </p:nvGrpSpPr>
          <p:grpSpPr bwMode="auto">
            <a:xfrm>
              <a:off x="4032" y="2016"/>
              <a:ext cx="681" cy="212"/>
              <a:chOff x="4032" y="2016"/>
              <a:chExt cx="681" cy="212"/>
            </a:xfrm>
          </p:grpSpPr>
          <p:sp>
            <p:nvSpPr>
              <p:cNvPr id="24628" name="Line 54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9" name="Text Box 55"/>
              <p:cNvSpPr txBox="1">
                <a:spLocks noChangeArrowheads="1"/>
              </p:cNvSpPr>
              <p:nvPr/>
            </p:nvSpPr>
            <p:spPr bwMode="auto">
              <a:xfrm>
                <a:off x="4368" y="2016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sp>
          <p:nvSpPr>
            <p:cNvPr id="24610" name="Text Box 56"/>
            <p:cNvSpPr txBox="1">
              <a:spLocks noChangeArrowheads="1"/>
            </p:cNvSpPr>
            <p:nvPr/>
          </p:nvSpPr>
          <p:spPr bwMode="auto">
            <a:xfrm>
              <a:off x="2986" y="230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4611" name="Text Box 57"/>
            <p:cNvSpPr txBox="1">
              <a:spLocks noChangeArrowheads="1"/>
            </p:cNvSpPr>
            <p:nvPr/>
          </p:nvSpPr>
          <p:spPr bwMode="auto">
            <a:xfrm>
              <a:off x="2746" y="2688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4612" name="AutoShape 58"/>
            <p:cNvSpPr>
              <a:spLocks/>
            </p:cNvSpPr>
            <p:nvPr/>
          </p:nvSpPr>
          <p:spPr bwMode="auto">
            <a:xfrm>
              <a:off x="3082" y="264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13" name="Text Box 59"/>
            <p:cNvSpPr txBox="1">
              <a:spLocks noChangeArrowheads="1"/>
            </p:cNvSpPr>
            <p:nvPr/>
          </p:nvSpPr>
          <p:spPr bwMode="auto">
            <a:xfrm>
              <a:off x="2736" y="3111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  <p:graphicFrame>
          <p:nvGraphicFramePr>
            <p:cNvPr id="24578" name="Object 60"/>
            <p:cNvGraphicFramePr>
              <a:graphicFrameLocks noChangeAspect="1"/>
            </p:cNvGraphicFramePr>
            <p:nvPr/>
          </p:nvGraphicFramePr>
          <p:xfrm>
            <a:off x="3226" y="340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7" name="方程式" r:id="rId9" imgW="215640" imgH="215640" progId="Equation.3">
                    <p:embed/>
                  </p:oleObj>
                </mc:Choice>
                <mc:Fallback>
                  <p:oleObj name="方程式" r:id="rId9" imgW="215640" imgH="2156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40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61"/>
            <p:cNvGraphicFramePr>
              <a:graphicFrameLocks noChangeAspect="1"/>
            </p:cNvGraphicFramePr>
            <p:nvPr/>
          </p:nvGraphicFramePr>
          <p:xfrm>
            <a:off x="3226" y="369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8" name="方程式" r:id="rId10" imgW="215640" imgH="215640" progId="Equation.3">
                    <p:embed/>
                  </p:oleObj>
                </mc:Choice>
                <mc:Fallback>
                  <p:oleObj name="方程式" r:id="rId10" imgW="215640" imgH="215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69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AutoShape 62"/>
            <p:cNvSpPr>
              <a:spLocks noChangeArrowheads="1"/>
            </p:cNvSpPr>
            <p:nvPr/>
          </p:nvSpPr>
          <p:spPr bwMode="auto">
            <a:xfrm>
              <a:off x="3562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15" name="AutoShape 63"/>
            <p:cNvSpPr>
              <a:spLocks noChangeArrowheads="1"/>
            </p:cNvSpPr>
            <p:nvPr/>
          </p:nvSpPr>
          <p:spPr bwMode="auto">
            <a:xfrm>
              <a:off x="3562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616" name="AutoShape 64"/>
            <p:cNvSpPr>
              <a:spLocks noChangeArrowheads="1"/>
            </p:cNvSpPr>
            <p:nvPr/>
          </p:nvSpPr>
          <p:spPr bwMode="auto">
            <a:xfrm>
              <a:off x="3946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617" name="AutoShape 65"/>
            <p:cNvSpPr>
              <a:spLocks noChangeArrowheads="1"/>
            </p:cNvSpPr>
            <p:nvPr/>
          </p:nvSpPr>
          <p:spPr bwMode="auto">
            <a:xfrm>
              <a:off x="3946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4618" name="AutoShape 66"/>
            <p:cNvSpPr>
              <a:spLocks noChangeArrowheads="1"/>
            </p:cNvSpPr>
            <p:nvPr/>
          </p:nvSpPr>
          <p:spPr bwMode="auto">
            <a:xfrm>
              <a:off x="4330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19" name="AutoShape 67"/>
            <p:cNvSpPr>
              <a:spLocks noChangeArrowheads="1"/>
            </p:cNvSpPr>
            <p:nvPr/>
          </p:nvSpPr>
          <p:spPr bwMode="auto">
            <a:xfrm>
              <a:off x="4330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20" name="AutoShape 68"/>
            <p:cNvSpPr>
              <a:spLocks noChangeArrowheads="1"/>
            </p:cNvSpPr>
            <p:nvPr/>
          </p:nvSpPr>
          <p:spPr bwMode="auto">
            <a:xfrm>
              <a:off x="4714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21" name="AutoShape 69"/>
            <p:cNvSpPr>
              <a:spLocks noChangeArrowheads="1"/>
            </p:cNvSpPr>
            <p:nvPr/>
          </p:nvSpPr>
          <p:spPr bwMode="auto">
            <a:xfrm>
              <a:off x="4714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22" name="AutoShape 70"/>
            <p:cNvSpPr>
              <a:spLocks noChangeArrowheads="1"/>
            </p:cNvSpPr>
            <p:nvPr/>
          </p:nvSpPr>
          <p:spPr bwMode="auto">
            <a:xfrm>
              <a:off x="5098" y="3408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23" name="AutoShape 71"/>
            <p:cNvSpPr>
              <a:spLocks noChangeArrowheads="1"/>
            </p:cNvSpPr>
            <p:nvPr/>
          </p:nvSpPr>
          <p:spPr bwMode="auto">
            <a:xfrm>
              <a:off x="5098" y="369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4624" name="AutoShape 72"/>
            <p:cNvSpPr>
              <a:spLocks/>
            </p:cNvSpPr>
            <p:nvPr/>
          </p:nvSpPr>
          <p:spPr bwMode="auto">
            <a:xfrm>
              <a:off x="3082" y="3456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25" name="Text Box 73"/>
            <p:cNvSpPr txBox="1">
              <a:spLocks noChangeArrowheads="1"/>
            </p:cNvSpPr>
            <p:nvPr/>
          </p:nvSpPr>
          <p:spPr bwMode="auto">
            <a:xfrm>
              <a:off x="2640" y="3495"/>
              <a:ext cx="50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internal</a:t>
              </a:r>
            </a:p>
            <a:p>
              <a:pPr eaLnBrk="1" hangingPunct="1"/>
              <a:r>
                <a:rPr lang="en-US" altLang="zh-TW"/>
                <a:t>signals</a:t>
              </a:r>
            </a:p>
          </p:txBody>
        </p:sp>
        <p:sp>
          <p:nvSpPr>
            <p:cNvPr id="24626" name="Text Box 78"/>
            <p:cNvSpPr txBox="1">
              <a:spLocks noChangeArrowheads="1"/>
            </p:cNvSpPr>
            <p:nvPr/>
          </p:nvSpPr>
          <p:spPr bwMode="auto">
            <a:xfrm>
              <a:off x="3216" y="39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Y</a:t>
              </a:r>
            </a:p>
          </p:txBody>
        </p:sp>
        <p:sp>
          <p:nvSpPr>
            <p:cNvPr id="24627" name="Text Box 79"/>
            <p:cNvSpPr txBox="1">
              <a:spLocks noChangeArrowheads="1"/>
            </p:cNvSpPr>
            <p:nvPr/>
          </p:nvSpPr>
          <p:spPr bwMode="auto">
            <a:xfrm>
              <a:off x="2688" y="3936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output</a:t>
              </a:r>
            </a:p>
          </p:txBody>
        </p:sp>
      </p:grpSp>
      <p:sp>
        <p:nvSpPr>
          <p:cNvPr id="24589" name="AutoShape 80"/>
          <p:cNvSpPr>
            <a:spLocks noChangeArrowheads="1"/>
          </p:cNvSpPr>
          <p:nvPr/>
        </p:nvSpPr>
        <p:spPr bwMode="auto">
          <a:xfrm>
            <a:off x="5562600" y="6324600"/>
            <a:ext cx="32004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 diagram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finite-state machine model for digital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analyze a sequential circuit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8684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B2B2B2"/>
                </a:solidFill>
              </a:rPr>
              <a:t>Step 1: derive input equations to D flip-flops</a:t>
            </a:r>
          </a:p>
          <a:p>
            <a:pPr eaLnBrk="1" hangingPunct="1"/>
            <a:r>
              <a:rPr lang="en-US" altLang="zh-TW" sz="2800" smtClean="0">
                <a:solidFill>
                  <a:srgbClr val="B2B2B2"/>
                </a:solidFill>
              </a:rPr>
              <a:t>Step 2: derive the state table</a:t>
            </a:r>
          </a:p>
          <a:p>
            <a:pPr eaLnBrk="1" hangingPunct="1"/>
            <a:r>
              <a:rPr lang="en-US" altLang="zh-TW" sz="2800" smtClean="0"/>
              <a:t>Step 3: draw the </a:t>
            </a:r>
            <a:r>
              <a:rPr lang="en-US" altLang="zh-TW" sz="2800" smtClean="0">
                <a:solidFill>
                  <a:schemeClr val="hlink"/>
                </a:solidFill>
              </a:rPr>
              <a:t>state-diagram</a:t>
            </a:r>
            <a:r>
              <a:rPr lang="en-US" altLang="zh-TW" sz="2800" smtClean="0"/>
              <a:t> 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457200" y="4495800"/>
            <a:ext cx="80772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Then you can draw the timing waveform from a state-diagram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state diagram?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graphical way to represent the state table</a:t>
            </a:r>
          </a:p>
        </p:txBody>
      </p: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533400" y="2971800"/>
            <a:ext cx="4191000" cy="2808288"/>
            <a:chOff x="192" y="1872"/>
            <a:chExt cx="2640" cy="1769"/>
          </a:xfrm>
        </p:grpSpPr>
        <p:pic>
          <p:nvPicPr>
            <p:cNvPr id="7477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0"/>
              <a:ext cx="2640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79" name="Line 5"/>
            <p:cNvSpPr>
              <a:spLocks noChangeShapeType="1"/>
            </p:cNvSpPr>
            <p:nvPr/>
          </p:nvSpPr>
          <p:spPr bwMode="auto">
            <a:xfrm>
              <a:off x="1488" y="1872"/>
              <a:ext cx="0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4757" name="Group 29"/>
          <p:cNvGrpSpPr>
            <a:grpSpLocks/>
          </p:cNvGrpSpPr>
          <p:nvPr/>
        </p:nvGrpSpPr>
        <p:grpSpPr bwMode="auto">
          <a:xfrm>
            <a:off x="5334000" y="3048000"/>
            <a:ext cx="3060700" cy="2514600"/>
            <a:chOff x="3600" y="1584"/>
            <a:chExt cx="1928" cy="1584"/>
          </a:xfrm>
        </p:grpSpPr>
        <p:sp>
          <p:nvSpPr>
            <p:cNvPr id="74758" name="Oval 7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74759" name="Oval 8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74760" name="Oval 9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74761" name="Oval 10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cxnSp>
          <p:nvCxnSpPr>
            <p:cNvPr id="74762" name="AutoShape 11"/>
            <p:cNvCxnSpPr>
              <a:cxnSpLocks noChangeShapeType="1"/>
              <a:stCxn id="74758" idx="7"/>
              <a:endCxn id="74758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3" name="Text Box 12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74764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4765" name="AutoShape 15"/>
            <p:cNvCxnSpPr>
              <a:cxnSpLocks noChangeShapeType="1"/>
              <a:stCxn id="74758" idx="2"/>
              <a:endCxn id="74759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6" name="AutoShape 17"/>
            <p:cNvCxnSpPr>
              <a:cxnSpLocks noChangeShapeType="1"/>
              <a:stCxn id="74759" idx="6"/>
              <a:endCxn id="74758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7" name="Text Box 18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74768" name="AutoShape 19"/>
            <p:cNvCxnSpPr>
              <a:cxnSpLocks noChangeShapeType="1"/>
              <a:stCxn id="74759" idx="4"/>
              <a:endCxn id="74760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9" name="Text Box 20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4770" name="AutoShape 21"/>
            <p:cNvCxnSpPr>
              <a:cxnSpLocks noChangeShapeType="1"/>
              <a:stCxn id="74761" idx="0"/>
              <a:endCxn id="74758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1" name="Text Box 22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74772" name="AutoShape 23"/>
            <p:cNvCxnSpPr>
              <a:cxnSpLocks noChangeShapeType="1"/>
              <a:stCxn id="74761" idx="5"/>
              <a:endCxn id="74761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3" name="Text Box 24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4774" name="AutoShape 25"/>
            <p:cNvCxnSpPr>
              <a:cxnSpLocks noChangeShapeType="1"/>
              <a:stCxn id="74760" idx="6"/>
              <a:endCxn id="74761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5" name="Text Box 26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4776" name="AutoShape 27"/>
            <p:cNvCxnSpPr>
              <a:cxnSpLocks noChangeShapeType="1"/>
              <a:stCxn id="74760" idx="0"/>
              <a:endCxn id="74758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7" name="Text Box 28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 Flip-Flop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962400"/>
            <a:ext cx="7772400" cy="2590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Imagine that a D flip-flop is a box of 1-bit memory</a:t>
            </a:r>
          </a:p>
          <a:p>
            <a:pPr eaLnBrk="1" hangingPunct="1"/>
            <a:r>
              <a:rPr lang="en-US" altLang="zh-TW" sz="2800" smtClean="0"/>
              <a:t>When the D flip-flop memorize the input?</a:t>
            </a:r>
          </a:p>
          <a:p>
            <a:pPr lvl="1" eaLnBrk="1" hangingPunct="1"/>
            <a:r>
              <a:rPr lang="en-US" altLang="zh-TW" sz="2400" smtClean="0"/>
              <a:t>at (positive) edge trigger of the clock (clk) signal</a:t>
            </a:r>
          </a:p>
          <a:p>
            <a:pPr lvl="1" eaLnBrk="1" hangingPunct="1"/>
            <a:r>
              <a:rPr lang="en-US" altLang="zh-TW" sz="2400" smtClean="0">
                <a:solidFill>
                  <a:schemeClr val="hlink"/>
                </a:solidFill>
              </a:rPr>
              <a:t>like a snapshot of a camera!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590800" y="1981200"/>
            <a:ext cx="2728913" cy="1849438"/>
            <a:chOff x="1701" y="1207"/>
            <a:chExt cx="1719" cy="1165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35847" name="AutoShape 7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state diagram?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node (state): content of the D-FFs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edge: state transition upon receiving input signal value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533400" y="3733800"/>
            <a:ext cx="4191000" cy="2808288"/>
            <a:chOff x="192" y="1872"/>
            <a:chExt cx="2640" cy="1769"/>
          </a:xfrm>
        </p:grpSpPr>
        <p:pic>
          <p:nvPicPr>
            <p:cNvPr id="7580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0"/>
              <a:ext cx="2640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03" name="Line 6"/>
            <p:cNvSpPr>
              <a:spLocks noChangeShapeType="1"/>
            </p:cNvSpPr>
            <p:nvPr/>
          </p:nvSpPr>
          <p:spPr bwMode="auto">
            <a:xfrm>
              <a:off x="1488" y="1872"/>
              <a:ext cx="0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5781" name="Group 7"/>
          <p:cNvGrpSpPr>
            <a:grpSpLocks/>
          </p:cNvGrpSpPr>
          <p:nvPr/>
        </p:nvGrpSpPr>
        <p:grpSpPr bwMode="auto">
          <a:xfrm>
            <a:off x="5334000" y="3962400"/>
            <a:ext cx="3060700" cy="2514600"/>
            <a:chOff x="3600" y="1584"/>
            <a:chExt cx="1928" cy="1584"/>
          </a:xfrm>
        </p:grpSpPr>
        <p:sp>
          <p:nvSpPr>
            <p:cNvPr id="75782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75783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75784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75785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cxnSp>
          <p:nvCxnSpPr>
            <p:cNvPr id="75786" name="AutoShape 12"/>
            <p:cNvCxnSpPr>
              <a:cxnSpLocks noChangeShapeType="1"/>
              <a:stCxn id="75782" idx="7"/>
              <a:endCxn id="75782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87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75788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5789" name="AutoShape 15"/>
            <p:cNvCxnSpPr>
              <a:cxnSpLocks noChangeShapeType="1"/>
              <a:stCxn id="75782" idx="2"/>
              <a:endCxn id="75783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0" name="AutoShape 16"/>
            <p:cNvCxnSpPr>
              <a:cxnSpLocks noChangeShapeType="1"/>
              <a:stCxn id="75783" idx="6"/>
              <a:endCxn id="75782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1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75792" name="AutoShape 18"/>
            <p:cNvCxnSpPr>
              <a:cxnSpLocks noChangeShapeType="1"/>
              <a:stCxn id="75783" idx="4"/>
              <a:endCxn id="75784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3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5794" name="AutoShape 20"/>
            <p:cNvCxnSpPr>
              <a:cxnSpLocks noChangeShapeType="1"/>
              <a:stCxn id="75785" idx="0"/>
              <a:endCxn id="75782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5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75796" name="AutoShape 22"/>
            <p:cNvCxnSpPr>
              <a:cxnSpLocks noChangeShapeType="1"/>
              <a:stCxn id="75785" idx="5"/>
              <a:endCxn id="75785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7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5798" name="AutoShape 24"/>
            <p:cNvCxnSpPr>
              <a:cxnSpLocks noChangeShapeType="1"/>
              <a:stCxn id="75784" idx="6"/>
              <a:endCxn id="75785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9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5800" name="AutoShape 26"/>
            <p:cNvCxnSpPr>
              <a:cxnSpLocks noChangeShapeType="1"/>
              <a:stCxn id="75784" idx="0"/>
              <a:endCxn id="75782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01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state diagram?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node (state): content of the D-FFs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edge: state transition upon receiving input signal value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533400" y="3733800"/>
            <a:ext cx="4191000" cy="2808288"/>
            <a:chOff x="192" y="1872"/>
            <a:chExt cx="2640" cy="1769"/>
          </a:xfrm>
        </p:grpSpPr>
        <p:pic>
          <p:nvPicPr>
            <p:cNvPr id="7683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0"/>
              <a:ext cx="2640" cy="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7" name="Line 6"/>
            <p:cNvSpPr>
              <a:spLocks noChangeShapeType="1"/>
            </p:cNvSpPr>
            <p:nvPr/>
          </p:nvSpPr>
          <p:spPr bwMode="auto">
            <a:xfrm>
              <a:off x="1488" y="1872"/>
              <a:ext cx="0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6805" name="Group 7"/>
          <p:cNvGrpSpPr>
            <a:grpSpLocks/>
          </p:cNvGrpSpPr>
          <p:nvPr/>
        </p:nvGrpSpPr>
        <p:grpSpPr bwMode="auto">
          <a:xfrm>
            <a:off x="5334000" y="3962400"/>
            <a:ext cx="3060700" cy="2514600"/>
            <a:chOff x="3600" y="1584"/>
            <a:chExt cx="1928" cy="1584"/>
          </a:xfrm>
        </p:grpSpPr>
        <p:sp>
          <p:nvSpPr>
            <p:cNvPr id="76816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76817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76818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76819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cxnSp>
          <p:nvCxnSpPr>
            <p:cNvPr id="76820" name="AutoShape 12"/>
            <p:cNvCxnSpPr>
              <a:cxnSpLocks noChangeShapeType="1"/>
              <a:stCxn id="76816" idx="7"/>
              <a:endCxn id="76816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21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76822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6823" name="AutoShape 15"/>
            <p:cNvCxnSpPr>
              <a:cxnSpLocks noChangeShapeType="1"/>
              <a:stCxn id="76816" idx="2"/>
              <a:endCxn id="76817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24" name="AutoShape 16"/>
            <p:cNvCxnSpPr>
              <a:cxnSpLocks noChangeShapeType="1"/>
              <a:stCxn id="76817" idx="6"/>
              <a:endCxn id="76816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25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76826" name="AutoShape 18"/>
            <p:cNvCxnSpPr>
              <a:cxnSpLocks noChangeShapeType="1"/>
              <a:stCxn id="76817" idx="4"/>
              <a:endCxn id="76818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27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6828" name="AutoShape 20"/>
            <p:cNvCxnSpPr>
              <a:cxnSpLocks noChangeShapeType="1"/>
              <a:stCxn id="76819" idx="0"/>
              <a:endCxn id="76816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29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76830" name="AutoShape 22"/>
            <p:cNvCxnSpPr>
              <a:cxnSpLocks noChangeShapeType="1"/>
              <a:stCxn id="76819" idx="5"/>
              <a:endCxn id="76819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1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6832" name="AutoShape 24"/>
            <p:cNvCxnSpPr>
              <a:cxnSpLocks noChangeShapeType="1"/>
              <a:stCxn id="76818" idx="6"/>
              <a:endCxn id="76819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3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76834" name="AutoShape 26"/>
            <p:cNvCxnSpPr>
              <a:cxnSpLocks noChangeShapeType="1"/>
              <a:stCxn id="76818" idx="0"/>
              <a:endCxn id="76816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5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  <p:sp>
        <p:nvSpPr>
          <p:cNvPr id="76806" name="AutoShape 28"/>
          <p:cNvSpPr>
            <a:spLocks noChangeArrowheads="1"/>
          </p:cNvSpPr>
          <p:nvPr/>
        </p:nvSpPr>
        <p:spPr bwMode="auto">
          <a:xfrm>
            <a:off x="457200" y="5486400"/>
            <a:ext cx="990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495800" y="4876800"/>
            <a:ext cx="1752600" cy="914400"/>
            <a:chOff x="2832" y="3072"/>
            <a:chExt cx="1104" cy="576"/>
          </a:xfrm>
        </p:grpSpPr>
        <p:sp>
          <p:nvSpPr>
            <p:cNvPr id="76814" name="AutoShape 29"/>
            <p:cNvSpPr>
              <a:spLocks noChangeArrowheads="1"/>
            </p:cNvSpPr>
            <p:nvPr/>
          </p:nvSpPr>
          <p:spPr bwMode="auto">
            <a:xfrm>
              <a:off x="3312" y="3312"/>
              <a:ext cx="62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6815" name="Text Box 30"/>
            <p:cNvSpPr txBox="1">
              <a:spLocks noChangeArrowheads="1"/>
            </p:cNvSpPr>
            <p:nvPr/>
          </p:nvSpPr>
          <p:spPr bwMode="auto">
            <a:xfrm>
              <a:off x="2832" y="3072"/>
              <a:ext cx="75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present state</a:t>
              </a:r>
            </a:p>
          </p:txBody>
        </p:sp>
      </p:grpSp>
      <p:sp>
        <p:nvSpPr>
          <p:cNvPr id="87071" name="Freeform 31"/>
          <p:cNvSpPr>
            <a:spLocks/>
          </p:cNvSpPr>
          <p:nvPr/>
        </p:nvSpPr>
        <p:spPr bwMode="auto">
          <a:xfrm>
            <a:off x="5715000" y="5791200"/>
            <a:ext cx="457200" cy="533400"/>
          </a:xfrm>
          <a:custGeom>
            <a:avLst/>
            <a:gdLst>
              <a:gd name="T0" fmla="*/ 0 w 288"/>
              <a:gd name="T1" fmla="*/ 0 h 336"/>
              <a:gd name="T2" fmla="*/ 48 w 288"/>
              <a:gd name="T3" fmla="*/ 192 h 336"/>
              <a:gd name="T4" fmla="*/ 288 w 288"/>
              <a:gd name="T5" fmla="*/ 336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cubicBezTo>
                  <a:pt x="0" y="68"/>
                  <a:pt x="0" y="136"/>
                  <a:pt x="48" y="192"/>
                </a:cubicBezTo>
                <a:cubicBezTo>
                  <a:pt x="96" y="248"/>
                  <a:pt x="192" y="292"/>
                  <a:pt x="288" y="336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172200" y="6019800"/>
            <a:ext cx="1874838" cy="565150"/>
            <a:chOff x="3888" y="3792"/>
            <a:chExt cx="1181" cy="356"/>
          </a:xfrm>
        </p:grpSpPr>
        <p:sp>
          <p:nvSpPr>
            <p:cNvPr id="76812" name="AutoShape 32"/>
            <p:cNvSpPr>
              <a:spLocks noChangeArrowheads="1"/>
            </p:cNvSpPr>
            <p:nvPr/>
          </p:nvSpPr>
          <p:spPr bwMode="auto">
            <a:xfrm>
              <a:off x="3888" y="3792"/>
              <a:ext cx="52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6813" name="Text Box 33"/>
            <p:cNvSpPr txBox="1">
              <a:spLocks noChangeArrowheads="1"/>
            </p:cNvSpPr>
            <p:nvPr/>
          </p:nvSpPr>
          <p:spPr bwMode="auto">
            <a:xfrm>
              <a:off x="4464" y="3936"/>
              <a:ext cx="60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009900"/>
                  </a:solidFill>
                </a:rPr>
                <a:t>next state</a:t>
              </a:r>
            </a:p>
          </p:txBody>
        </p:sp>
      </p:grpSp>
      <p:sp>
        <p:nvSpPr>
          <p:cNvPr id="87074" name="AutoShape 34"/>
          <p:cNvSpPr>
            <a:spLocks noChangeArrowheads="1"/>
          </p:cNvSpPr>
          <p:nvPr/>
        </p:nvSpPr>
        <p:spPr bwMode="auto">
          <a:xfrm>
            <a:off x="1828800" y="5486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2819400" y="5486400"/>
            <a:ext cx="762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1" grpId="0" animBg="1"/>
      <p:bldP spid="87074" grpId="0" animBg="1"/>
      <p:bldP spid="8707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 timing waveform from state-diagram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4419600" y="990600"/>
            <a:ext cx="4191000" cy="2743200"/>
            <a:chOff x="240" y="1331"/>
            <a:chExt cx="2165" cy="1561"/>
          </a:xfrm>
        </p:grpSpPr>
        <p:pic>
          <p:nvPicPr>
            <p:cNvPr id="2568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602" name="Object 6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6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7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7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6" name="Group 8"/>
          <p:cNvGrpSpPr>
            <a:grpSpLocks/>
          </p:cNvGrpSpPr>
          <p:nvPr/>
        </p:nvGrpSpPr>
        <p:grpSpPr bwMode="auto">
          <a:xfrm>
            <a:off x="457200" y="3886200"/>
            <a:ext cx="3060700" cy="2514600"/>
            <a:chOff x="3600" y="1584"/>
            <a:chExt cx="1928" cy="1584"/>
          </a:xfrm>
        </p:grpSpPr>
        <p:sp>
          <p:nvSpPr>
            <p:cNvPr id="25661" name="Oval 9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25662" name="Oval 10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25663" name="Oval 11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5664" name="Oval 12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cxnSp>
          <p:nvCxnSpPr>
            <p:cNvPr id="25665" name="AutoShape 13"/>
            <p:cNvCxnSpPr>
              <a:cxnSpLocks noChangeShapeType="1"/>
              <a:stCxn id="25661" idx="7"/>
              <a:endCxn id="25661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6" name="Text Box 14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25667" name="Text Box 15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5668" name="AutoShape 16"/>
            <p:cNvCxnSpPr>
              <a:cxnSpLocks noChangeShapeType="1"/>
              <a:stCxn id="25661" idx="2"/>
              <a:endCxn id="25662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17"/>
            <p:cNvCxnSpPr>
              <a:cxnSpLocks noChangeShapeType="1"/>
              <a:stCxn id="25662" idx="6"/>
              <a:endCxn id="25661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0" name="Text Box 18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25671" name="AutoShape 19"/>
            <p:cNvCxnSpPr>
              <a:cxnSpLocks noChangeShapeType="1"/>
              <a:stCxn id="25662" idx="4"/>
              <a:endCxn id="25663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2" name="Text Box 20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5673" name="AutoShape 21"/>
            <p:cNvCxnSpPr>
              <a:cxnSpLocks noChangeShapeType="1"/>
              <a:stCxn id="25664" idx="0"/>
              <a:endCxn id="25661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4" name="Text Box 22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25675" name="AutoShape 23"/>
            <p:cNvCxnSpPr>
              <a:cxnSpLocks noChangeShapeType="1"/>
              <a:stCxn id="25664" idx="5"/>
              <a:endCxn id="25664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6" name="Text Box 24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5677" name="AutoShape 25"/>
            <p:cNvCxnSpPr>
              <a:cxnSpLocks noChangeShapeType="1"/>
              <a:stCxn id="25663" idx="6"/>
              <a:endCxn id="25664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8" name="Text Box 26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5679" name="AutoShape 27"/>
            <p:cNvCxnSpPr>
              <a:cxnSpLocks noChangeShapeType="1"/>
              <a:stCxn id="25663" idx="0"/>
              <a:endCxn id="25661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80" name="Text Box 28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  <p:grpSp>
        <p:nvGrpSpPr>
          <p:cNvPr id="25607" name="Group 99"/>
          <p:cNvGrpSpPr>
            <a:grpSpLocks/>
          </p:cNvGrpSpPr>
          <p:nvPr/>
        </p:nvGrpSpPr>
        <p:grpSpPr bwMode="auto">
          <a:xfrm>
            <a:off x="4343400" y="4267200"/>
            <a:ext cx="4359275" cy="2089150"/>
            <a:chOff x="2784" y="2256"/>
            <a:chExt cx="2746" cy="1316"/>
          </a:xfrm>
        </p:grpSpPr>
        <p:grpSp>
          <p:nvGrpSpPr>
            <p:cNvPr id="25609" name="Group 30"/>
            <p:cNvGrpSpPr>
              <a:grpSpLocks/>
            </p:cNvGrpSpPr>
            <p:nvPr/>
          </p:nvGrpSpPr>
          <p:grpSpPr bwMode="auto">
            <a:xfrm>
              <a:off x="3418" y="2544"/>
              <a:ext cx="2112" cy="192"/>
              <a:chOff x="1584" y="2160"/>
              <a:chExt cx="2112" cy="192"/>
            </a:xfrm>
          </p:grpSpPr>
          <p:sp>
            <p:nvSpPr>
              <p:cNvPr id="25635" name="Line 31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5636" name="Group 32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565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8" name="Line 3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60" name="Line 3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37" name="Group 37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565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4" name="Line 3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6" name="Line 4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38" name="Group 42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564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0" name="Line 4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52" name="Line 4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39" name="Group 47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5645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46" name="Line 49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4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48" name="Line 51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640" name="Group 52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564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42" name="Line 5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644" name="Line 56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5610" name="Text Box 57"/>
            <p:cNvSpPr txBox="1">
              <a:spLocks noChangeArrowheads="1"/>
            </p:cNvSpPr>
            <p:nvPr/>
          </p:nvSpPr>
          <p:spPr bwMode="auto">
            <a:xfrm>
              <a:off x="3274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5611" name="Text Box 58"/>
            <p:cNvSpPr txBox="1">
              <a:spLocks noChangeArrowheads="1"/>
            </p:cNvSpPr>
            <p:nvPr/>
          </p:nvSpPr>
          <p:spPr bwMode="auto">
            <a:xfrm>
              <a:off x="3274" y="307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5612" name="Text Box 59"/>
            <p:cNvSpPr txBox="1">
              <a:spLocks noChangeArrowheads="1"/>
            </p:cNvSpPr>
            <p:nvPr/>
          </p:nvSpPr>
          <p:spPr bwMode="auto">
            <a:xfrm>
              <a:off x="3274" y="336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5613" name="AutoShape 60"/>
            <p:cNvSpPr>
              <a:spLocks noChangeArrowheads="1"/>
            </p:cNvSpPr>
            <p:nvPr/>
          </p:nvSpPr>
          <p:spPr bwMode="auto">
            <a:xfrm>
              <a:off x="3610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14" name="AutoShape 61"/>
            <p:cNvSpPr>
              <a:spLocks noChangeArrowheads="1"/>
            </p:cNvSpPr>
            <p:nvPr/>
          </p:nvSpPr>
          <p:spPr bwMode="auto">
            <a:xfrm>
              <a:off x="3610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15" name="AutoShape 62"/>
            <p:cNvSpPr>
              <a:spLocks noChangeArrowheads="1"/>
            </p:cNvSpPr>
            <p:nvPr/>
          </p:nvSpPr>
          <p:spPr bwMode="auto">
            <a:xfrm>
              <a:off x="3610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5616" name="AutoShape 63"/>
            <p:cNvSpPr>
              <a:spLocks noChangeArrowheads="1"/>
            </p:cNvSpPr>
            <p:nvPr/>
          </p:nvSpPr>
          <p:spPr bwMode="auto">
            <a:xfrm>
              <a:off x="3994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17" name="AutoShape 64"/>
            <p:cNvSpPr>
              <a:spLocks noChangeArrowheads="1"/>
            </p:cNvSpPr>
            <p:nvPr/>
          </p:nvSpPr>
          <p:spPr bwMode="auto">
            <a:xfrm>
              <a:off x="3994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5618" name="AutoShape 65"/>
            <p:cNvSpPr>
              <a:spLocks noChangeArrowheads="1"/>
            </p:cNvSpPr>
            <p:nvPr/>
          </p:nvSpPr>
          <p:spPr bwMode="auto">
            <a:xfrm>
              <a:off x="3994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5619" name="AutoShape 66"/>
            <p:cNvSpPr>
              <a:spLocks noChangeArrowheads="1"/>
            </p:cNvSpPr>
            <p:nvPr/>
          </p:nvSpPr>
          <p:spPr bwMode="auto">
            <a:xfrm>
              <a:off x="4378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5620" name="AutoShape 67"/>
            <p:cNvSpPr>
              <a:spLocks noChangeArrowheads="1"/>
            </p:cNvSpPr>
            <p:nvPr/>
          </p:nvSpPr>
          <p:spPr bwMode="auto">
            <a:xfrm>
              <a:off x="4378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5621" name="AutoShape 68"/>
            <p:cNvSpPr>
              <a:spLocks noChangeArrowheads="1"/>
            </p:cNvSpPr>
            <p:nvPr/>
          </p:nvSpPr>
          <p:spPr bwMode="auto">
            <a:xfrm>
              <a:off x="4378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2" name="AutoShape 69"/>
            <p:cNvSpPr>
              <a:spLocks noChangeArrowheads="1"/>
            </p:cNvSpPr>
            <p:nvPr/>
          </p:nvSpPr>
          <p:spPr bwMode="auto">
            <a:xfrm>
              <a:off x="4762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3" name="AutoShape 70"/>
            <p:cNvSpPr>
              <a:spLocks noChangeArrowheads="1"/>
            </p:cNvSpPr>
            <p:nvPr/>
          </p:nvSpPr>
          <p:spPr bwMode="auto">
            <a:xfrm>
              <a:off x="4762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4" name="AutoShape 71"/>
            <p:cNvSpPr>
              <a:spLocks noChangeArrowheads="1"/>
            </p:cNvSpPr>
            <p:nvPr/>
          </p:nvSpPr>
          <p:spPr bwMode="auto">
            <a:xfrm>
              <a:off x="4762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5" name="AutoShape 72"/>
            <p:cNvSpPr>
              <a:spLocks noChangeArrowheads="1"/>
            </p:cNvSpPr>
            <p:nvPr/>
          </p:nvSpPr>
          <p:spPr bwMode="auto">
            <a:xfrm>
              <a:off x="5146" y="283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6" name="AutoShape 73"/>
            <p:cNvSpPr>
              <a:spLocks noChangeArrowheads="1"/>
            </p:cNvSpPr>
            <p:nvPr/>
          </p:nvSpPr>
          <p:spPr bwMode="auto">
            <a:xfrm>
              <a:off x="5146" y="307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5146" y="3360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grpSp>
          <p:nvGrpSpPr>
            <p:cNvPr id="25628" name="Group 75"/>
            <p:cNvGrpSpPr>
              <a:grpSpLocks/>
            </p:cNvGrpSpPr>
            <p:nvPr/>
          </p:nvGrpSpPr>
          <p:grpSpPr bwMode="auto">
            <a:xfrm>
              <a:off x="4080" y="2256"/>
              <a:ext cx="681" cy="212"/>
              <a:chOff x="4032" y="2016"/>
              <a:chExt cx="681" cy="212"/>
            </a:xfrm>
          </p:grpSpPr>
          <p:sp>
            <p:nvSpPr>
              <p:cNvPr id="25633" name="Line 76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4" name="Text Box 77"/>
              <p:cNvSpPr txBox="1">
                <a:spLocks noChangeArrowheads="1"/>
              </p:cNvSpPr>
              <p:nvPr/>
            </p:nvSpPr>
            <p:spPr bwMode="auto">
              <a:xfrm>
                <a:off x="4368" y="2016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sp>
          <p:nvSpPr>
            <p:cNvPr id="25629" name="Text Box 78"/>
            <p:cNvSpPr txBox="1">
              <a:spLocks noChangeArrowheads="1"/>
            </p:cNvSpPr>
            <p:nvPr/>
          </p:nvSpPr>
          <p:spPr bwMode="auto">
            <a:xfrm>
              <a:off x="3034" y="2544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5630" name="Text Box 79"/>
            <p:cNvSpPr txBox="1">
              <a:spLocks noChangeArrowheads="1"/>
            </p:cNvSpPr>
            <p:nvPr/>
          </p:nvSpPr>
          <p:spPr bwMode="auto">
            <a:xfrm>
              <a:off x="2794" y="2928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5631" name="AutoShape 80"/>
            <p:cNvSpPr>
              <a:spLocks/>
            </p:cNvSpPr>
            <p:nvPr/>
          </p:nvSpPr>
          <p:spPr bwMode="auto">
            <a:xfrm>
              <a:off x="3130" y="288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5632" name="Text Box 81"/>
            <p:cNvSpPr txBox="1">
              <a:spLocks noChangeArrowheads="1"/>
            </p:cNvSpPr>
            <p:nvPr/>
          </p:nvSpPr>
          <p:spPr bwMode="auto">
            <a:xfrm>
              <a:off x="2784" y="3351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25608" name="AutoShape 100"/>
          <p:cNvSpPr>
            <a:spLocks noChangeArrowheads="1"/>
          </p:cNvSpPr>
          <p:nvPr/>
        </p:nvSpPr>
        <p:spPr bwMode="auto">
          <a:xfrm>
            <a:off x="3733800" y="5334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 timing waveform from state-diagram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4419600" y="990600"/>
            <a:ext cx="4191000" cy="2743200"/>
            <a:chOff x="240" y="1331"/>
            <a:chExt cx="2165" cy="1561"/>
          </a:xfrm>
        </p:grpSpPr>
        <p:pic>
          <p:nvPicPr>
            <p:cNvPr id="2670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31"/>
              <a:ext cx="2165" cy="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6626" name="Object 5"/>
            <p:cNvGraphicFramePr>
              <a:graphicFrameLocks noChangeAspect="1"/>
            </p:cNvGraphicFramePr>
            <p:nvPr/>
          </p:nvGraphicFramePr>
          <p:xfrm>
            <a:off x="1584" y="14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2" name="方程式" r:id="rId4" imgW="215640" imgH="215640" progId="Equation.3">
                    <p:embed/>
                  </p:oleObj>
                </mc:Choice>
                <mc:Fallback>
                  <p:oleObj name="方程式" r:id="rId4" imgW="2156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" name="Object 6"/>
            <p:cNvGraphicFramePr>
              <a:graphicFrameLocks noChangeAspect="1"/>
            </p:cNvGraphicFramePr>
            <p:nvPr/>
          </p:nvGraphicFramePr>
          <p:xfrm>
            <a:off x="1440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3" name="方程式" r:id="rId6" imgW="215640" imgH="215640" progId="Equation.3">
                    <p:embed/>
                  </p:oleObj>
                </mc:Choice>
                <mc:Fallback>
                  <p:oleObj name="方程式" r:id="rId6" imgW="2156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0" name="Group 7"/>
          <p:cNvGrpSpPr>
            <a:grpSpLocks/>
          </p:cNvGrpSpPr>
          <p:nvPr/>
        </p:nvGrpSpPr>
        <p:grpSpPr bwMode="auto">
          <a:xfrm>
            <a:off x="457200" y="3886200"/>
            <a:ext cx="3060700" cy="2514600"/>
            <a:chOff x="3600" y="1584"/>
            <a:chExt cx="1928" cy="1584"/>
          </a:xfrm>
        </p:grpSpPr>
        <p:sp>
          <p:nvSpPr>
            <p:cNvPr id="26687" name="Oval 8"/>
            <p:cNvSpPr>
              <a:spLocks noChangeArrowheads="1"/>
            </p:cNvSpPr>
            <p:nvPr/>
          </p:nvSpPr>
          <p:spPr bwMode="auto">
            <a:xfrm>
              <a:off x="4176" y="196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00</a:t>
              </a:r>
            </a:p>
          </p:txBody>
        </p:sp>
        <p:sp>
          <p:nvSpPr>
            <p:cNvPr id="26688" name="Oval 9"/>
            <p:cNvSpPr>
              <a:spLocks noChangeArrowheads="1"/>
            </p:cNvSpPr>
            <p:nvPr/>
          </p:nvSpPr>
          <p:spPr bwMode="auto">
            <a:xfrm>
              <a:off x="3648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01</a:t>
              </a:r>
            </a:p>
          </p:txBody>
        </p:sp>
        <p:sp>
          <p:nvSpPr>
            <p:cNvPr id="26689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6690" name="Oval 11"/>
            <p:cNvSpPr>
              <a:spLocks noChangeArrowheads="1"/>
            </p:cNvSpPr>
            <p:nvPr/>
          </p:nvSpPr>
          <p:spPr bwMode="auto">
            <a:xfrm>
              <a:off x="4608" y="240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cxnSp>
          <p:nvCxnSpPr>
            <p:cNvPr id="26691" name="AutoShape 12"/>
            <p:cNvCxnSpPr>
              <a:cxnSpLocks noChangeShapeType="1"/>
              <a:stCxn id="26687" idx="7"/>
              <a:endCxn id="26687" idx="1"/>
            </p:cNvCxnSpPr>
            <p:nvPr/>
          </p:nvCxnSpPr>
          <p:spPr bwMode="auto">
            <a:xfrm rot="-5400000" flipH="1" flipV="1">
              <a:off x="4391" y="1851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92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sp>
          <p:nvSpPr>
            <p:cNvPr id="26693" name="Text Box 14"/>
            <p:cNvSpPr txBox="1">
              <a:spLocks noChangeArrowheads="1"/>
            </p:cNvSpPr>
            <p:nvPr/>
          </p:nvSpPr>
          <p:spPr bwMode="auto">
            <a:xfrm>
              <a:off x="3600" y="211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6694" name="AutoShape 15"/>
            <p:cNvCxnSpPr>
              <a:cxnSpLocks noChangeShapeType="1"/>
              <a:stCxn id="26687" idx="2"/>
              <a:endCxn id="26688" idx="0"/>
            </p:cNvCxnSpPr>
            <p:nvPr/>
          </p:nvCxnSpPr>
          <p:spPr bwMode="auto">
            <a:xfrm rot="10800000" flipV="1">
              <a:off x="3864" y="208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5" name="AutoShape 16"/>
            <p:cNvCxnSpPr>
              <a:cxnSpLocks noChangeShapeType="1"/>
              <a:stCxn id="26688" idx="6"/>
              <a:endCxn id="26687" idx="4"/>
            </p:cNvCxnSpPr>
            <p:nvPr/>
          </p:nvCxnSpPr>
          <p:spPr bwMode="auto">
            <a:xfrm flipV="1">
              <a:off x="4080" y="2208"/>
              <a:ext cx="312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96" name="Text Box 17"/>
            <p:cNvSpPr txBox="1">
              <a:spLocks noChangeArrowheads="1"/>
            </p:cNvSpPr>
            <p:nvPr/>
          </p:nvSpPr>
          <p:spPr bwMode="auto">
            <a:xfrm>
              <a:off x="4032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26697" name="AutoShape 18"/>
            <p:cNvCxnSpPr>
              <a:cxnSpLocks noChangeShapeType="1"/>
              <a:stCxn id="26688" idx="4"/>
              <a:endCxn id="26689" idx="2"/>
            </p:cNvCxnSpPr>
            <p:nvPr/>
          </p:nvCxnSpPr>
          <p:spPr bwMode="auto">
            <a:xfrm rot="16200000" flipH="1">
              <a:off x="3840" y="2712"/>
              <a:ext cx="360" cy="3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98" name="Text Box 19"/>
            <p:cNvSpPr txBox="1">
              <a:spLocks noChangeArrowheads="1"/>
            </p:cNvSpPr>
            <p:nvPr/>
          </p:nvSpPr>
          <p:spPr bwMode="auto">
            <a:xfrm>
              <a:off x="3648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6699" name="AutoShape 20"/>
            <p:cNvCxnSpPr>
              <a:cxnSpLocks noChangeShapeType="1"/>
              <a:stCxn id="26690" idx="0"/>
              <a:endCxn id="26687" idx="6"/>
            </p:cNvCxnSpPr>
            <p:nvPr/>
          </p:nvCxnSpPr>
          <p:spPr bwMode="auto">
            <a:xfrm rot="5400000" flipH="1">
              <a:off x="4560" y="2136"/>
              <a:ext cx="312" cy="2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0" name="Text Box 21"/>
            <p:cNvSpPr txBox="1">
              <a:spLocks noChangeArrowheads="1"/>
            </p:cNvSpPr>
            <p:nvPr/>
          </p:nvSpPr>
          <p:spPr bwMode="auto">
            <a:xfrm>
              <a:off x="4752" y="2064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  <p:cxnSp>
          <p:nvCxnSpPr>
            <p:cNvPr id="26701" name="AutoShape 22"/>
            <p:cNvCxnSpPr>
              <a:cxnSpLocks noChangeShapeType="1"/>
              <a:stCxn id="26690" idx="5"/>
              <a:endCxn id="26690" idx="7"/>
            </p:cNvCxnSpPr>
            <p:nvPr/>
          </p:nvCxnSpPr>
          <p:spPr bwMode="auto">
            <a:xfrm rot="5400000" flipH="1" flipV="1">
              <a:off x="4893" y="2519"/>
              <a:ext cx="170" cy="1"/>
            </a:xfrm>
            <a:prstGeom prst="curvedConnector5">
              <a:avLst>
                <a:gd name="adj1" fmla="val -32944"/>
                <a:gd name="adj2" fmla="val 20800009"/>
                <a:gd name="adj3" fmla="val 131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2" name="Text Box 23"/>
            <p:cNvSpPr txBox="1">
              <a:spLocks noChangeArrowheads="1"/>
            </p:cNvSpPr>
            <p:nvPr/>
          </p:nvSpPr>
          <p:spPr bwMode="auto">
            <a:xfrm>
              <a:off x="5184" y="240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6703" name="AutoShape 24"/>
            <p:cNvCxnSpPr>
              <a:cxnSpLocks noChangeShapeType="1"/>
              <a:stCxn id="26689" idx="6"/>
              <a:endCxn id="26690" idx="4"/>
            </p:cNvCxnSpPr>
            <p:nvPr/>
          </p:nvCxnSpPr>
          <p:spPr bwMode="auto">
            <a:xfrm flipV="1">
              <a:off x="4608" y="2640"/>
              <a:ext cx="216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4" name="Text Box 25"/>
            <p:cNvSpPr txBox="1">
              <a:spLocks noChangeArrowheads="1"/>
            </p:cNvSpPr>
            <p:nvPr/>
          </p:nvSpPr>
          <p:spPr bwMode="auto">
            <a:xfrm>
              <a:off x="4752" y="2832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  <p:cxnSp>
          <p:nvCxnSpPr>
            <p:cNvPr id="26705" name="AutoShape 26"/>
            <p:cNvCxnSpPr>
              <a:cxnSpLocks noChangeShapeType="1"/>
              <a:stCxn id="26689" idx="0"/>
              <a:endCxn id="26687" idx="4"/>
            </p:cNvCxnSpPr>
            <p:nvPr/>
          </p:nvCxnSpPr>
          <p:spPr bwMode="auto">
            <a:xfrm rot="-5400000">
              <a:off x="4032" y="2568"/>
              <a:ext cx="7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6" name="Text Box 27"/>
            <p:cNvSpPr txBox="1">
              <a:spLocks noChangeArrowheads="1"/>
            </p:cNvSpPr>
            <p:nvPr/>
          </p:nvSpPr>
          <p:spPr bwMode="auto">
            <a:xfrm>
              <a:off x="4080" y="2640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  <p:grpSp>
        <p:nvGrpSpPr>
          <p:cNvPr id="26631" name="Group 82"/>
          <p:cNvGrpSpPr>
            <a:grpSpLocks/>
          </p:cNvGrpSpPr>
          <p:nvPr/>
        </p:nvGrpSpPr>
        <p:grpSpPr bwMode="auto">
          <a:xfrm>
            <a:off x="4343400" y="4267200"/>
            <a:ext cx="4359275" cy="2089150"/>
            <a:chOff x="2736" y="2688"/>
            <a:chExt cx="2746" cy="1316"/>
          </a:xfrm>
        </p:grpSpPr>
        <p:grpSp>
          <p:nvGrpSpPr>
            <p:cNvPr id="26647" name="Group 29"/>
            <p:cNvGrpSpPr>
              <a:grpSpLocks/>
            </p:cNvGrpSpPr>
            <p:nvPr/>
          </p:nvGrpSpPr>
          <p:grpSpPr bwMode="auto">
            <a:xfrm>
              <a:off x="3370" y="2976"/>
              <a:ext cx="2112" cy="192"/>
              <a:chOff x="1584" y="2160"/>
              <a:chExt cx="2112" cy="192"/>
            </a:xfrm>
          </p:grpSpPr>
          <p:sp>
            <p:nvSpPr>
              <p:cNvPr id="26661" name="Line 30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6662" name="Group 31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2668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4" name="Line 3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6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63" name="Group 36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2667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0" name="Line 3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82" name="Line 4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64" name="Group 41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2667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6" name="Line 4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8" name="Line 4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65" name="Group 46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2667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2" name="Line 48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4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66" name="Group 51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2666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8" name="Line 53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70" name="Line 55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6648" name="Text Box 56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6649" name="Text Box 57"/>
            <p:cNvSpPr txBox="1">
              <a:spLocks noChangeArrowheads="1"/>
            </p:cNvSpPr>
            <p:nvPr/>
          </p:nvSpPr>
          <p:spPr bwMode="auto">
            <a:xfrm>
              <a:off x="3226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6650" name="Text Box 58"/>
            <p:cNvSpPr txBox="1">
              <a:spLocks noChangeArrowheads="1"/>
            </p:cNvSpPr>
            <p:nvPr/>
          </p:nvSpPr>
          <p:spPr bwMode="auto">
            <a:xfrm>
              <a:off x="3226" y="379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26651" name="AutoShape 59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6652" name="AutoShape 60"/>
            <p:cNvSpPr>
              <a:spLocks noChangeArrowheads="1"/>
            </p:cNvSpPr>
            <p:nvPr/>
          </p:nvSpPr>
          <p:spPr bwMode="auto">
            <a:xfrm>
              <a:off x="3562" y="350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6653" name="AutoShape 61"/>
            <p:cNvSpPr>
              <a:spLocks noChangeArrowheads="1"/>
            </p:cNvSpPr>
            <p:nvPr/>
          </p:nvSpPr>
          <p:spPr bwMode="auto">
            <a:xfrm>
              <a:off x="3562" y="3792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grpSp>
          <p:nvGrpSpPr>
            <p:cNvPr id="26654" name="Group 74"/>
            <p:cNvGrpSpPr>
              <a:grpSpLocks/>
            </p:cNvGrpSpPr>
            <p:nvPr/>
          </p:nvGrpSpPr>
          <p:grpSpPr bwMode="auto">
            <a:xfrm>
              <a:off x="4032" y="2688"/>
              <a:ext cx="681" cy="212"/>
              <a:chOff x="4032" y="2016"/>
              <a:chExt cx="681" cy="212"/>
            </a:xfrm>
          </p:grpSpPr>
          <p:sp>
            <p:nvSpPr>
              <p:cNvPr id="26659" name="Line 75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60" name="Text Box 76"/>
              <p:cNvSpPr txBox="1">
                <a:spLocks noChangeArrowheads="1"/>
              </p:cNvSpPr>
              <p:nvPr/>
            </p:nvSpPr>
            <p:spPr bwMode="auto">
              <a:xfrm>
                <a:off x="4368" y="2016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sp>
          <p:nvSpPr>
            <p:cNvPr id="26655" name="Text Box 77"/>
            <p:cNvSpPr txBox="1">
              <a:spLocks noChangeArrowheads="1"/>
            </p:cNvSpPr>
            <p:nvPr/>
          </p:nvSpPr>
          <p:spPr bwMode="auto">
            <a:xfrm>
              <a:off x="2986" y="297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6656" name="Text Box 78"/>
            <p:cNvSpPr txBox="1">
              <a:spLocks noChangeArrowheads="1"/>
            </p:cNvSpPr>
            <p:nvPr/>
          </p:nvSpPr>
          <p:spPr bwMode="auto">
            <a:xfrm>
              <a:off x="2746" y="3360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26657" name="AutoShape 79"/>
            <p:cNvSpPr>
              <a:spLocks/>
            </p:cNvSpPr>
            <p:nvPr/>
          </p:nvSpPr>
          <p:spPr bwMode="auto">
            <a:xfrm>
              <a:off x="3082" y="33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6658" name="Text Box 80"/>
            <p:cNvSpPr txBox="1">
              <a:spLocks noChangeArrowheads="1"/>
            </p:cNvSpPr>
            <p:nvPr/>
          </p:nvSpPr>
          <p:spPr bwMode="auto">
            <a:xfrm>
              <a:off x="2736" y="3783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26632" name="AutoShape 81"/>
          <p:cNvSpPr>
            <a:spLocks noChangeArrowheads="1"/>
          </p:cNvSpPr>
          <p:nvPr/>
        </p:nvSpPr>
        <p:spPr bwMode="auto">
          <a:xfrm>
            <a:off x="3733800" y="5334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486400" y="4724400"/>
            <a:ext cx="1198563" cy="1219200"/>
            <a:chOff x="3456" y="2976"/>
            <a:chExt cx="755" cy="768"/>
          </a:xfrm>
        </p:grpSpPr>
        <p:sp>
          <p:nvSpPr>
            <p:cNvPr id="26645" name="AutoShape 83"/>
            <p:cNvSpPr>
              <a:spLocks noChangeArrowheads="1"/>
            </p:cNvSpPr>
            <p:nvPr/>
          </p:nvSpPr>
          <p:spPr bwMode="auto">
            <a:xfrm>
              <a:off x="3504" y="3216"/>
              <a:ext cx="480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6646" name="Text Box 84"/>
            <p:cNvSpPr txBox="1">
              <a:spLocks noChangeArrowheads="1"/>
            </p:cNvSpPr>
            <p:nvPr/>
          </p:nvSpPr>
          <p:spPr bwMode="auto">
            <a:xfrm>
              <a:off x="3456" y="2976"/>
              <a:ext cx="75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present state</a:t>
              </a:r>
            </a:p>
          </p:txBody>
        </p:sp>
      </p:grpSp>
      <p:sp>
        <p:nvSpPr>
          <p:cNvPr id="26634" name="AutoShape 85"/>
          <p:cNvSpPr>
            <a:spLocks noChangeArrowheads="1"/>
          </p:cNvSpPr>
          <p:nvPr/>
        </p:nvSpPr>
        <p:spPr bwMode="auto">
          <a:xfrm>
            <a:off x="1371600" y="4419600"/>
            <a:ext cx="685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5" name="Text Box 86"/>
          <p:cNvSpPr txBox="1">
            <a:spLocks noChangeArrowheads="1"/>
          </p:cNvSpPr>
          <p:nvPr/>
        </p:nvSpPr>
        <p:spPr bwMode="auto">
          <a:xfrm>
            <a:off x="1371600" y="4038600"/>
            <a:ext cx="119856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present state</a:t>
            </a:r>
          </a:p>
        </p:txBody>
      </p:sp>
      <p:sp>
        <p:nvSpPr>
          <p:cNvPr id="90199" name="AutoShape 87"/>
          <p:cNvSpPr>
            <a:spLocks noChangeArrowheads="1"/>
          </p:cNvSpPr>
          <p:nvPr/>
        </p:nvSpPr>
        <p:spPr bwMode="auto">
          <a:xfrm>
            <a:off x="5562600" y="5943600"/>
            <a:ext cx="762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7" name="Text Box 89"/>
          <p:cNvSpPr txBox="1">
            <a:spLocks noChangeArrowheads="1"/>
          </p:cNvSpPr>
          <p:nvPr/>
        </p:nvSpPr>
        <p:spPr bwMode="auto">
          <a:xfrm>
            <a:off x="6400800" y="6096000"/>
            <a:ext cx="11414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input signal</a:t>
            </a:r>
          </a:p>
        </p:txBody>
      </p:sp>
      <p:sp>
        <p:nvSpPr>
          <p:cNvPr id="90202" name="Freeform 90"/>
          <p:cNvSpPr>
            <a:spLocks/>
          </p:cNvSpPr>
          <p:nvPr/>
        </p:nvSpPr>
        <p:spPr bwMode="auto">
          <a:xfrm>
            <a:off x="838200" y="4648200"/>
            <a:ext cx="533400" cy="609600"/>
          </a:xfrm>
          <a:custGeom>
            <a:avLst/>
            <a:gdLst>
              <a:gd name="T0" fmla="*/ 336 w 336"/>
              <a:gd name="T1" fmla="*/ 0 h 384"/>
              <a:gd name="T2" fmla="*/ 48 w 336"/>
              <a:gd name="T3" fmla="*/ 144 h 384"/>
              <a:gd name="T4" fmla="*/ 48 w 336"/>
              <a:gd name="T5" fmla="*/ 384 h 384"/>
              <a:gd name="T6" fmla="*/ 0 60000 65536"/>
              <a:gd name="T7" fmla="*/ 0 60000 65536"/>
              <a:gd name="T8" fmla="*/ 0 60000 65536"/>
              <a:gd name="T9" fmla="*/ 0 w 336"/>
              <a:gd name="T10" fmla="*/ 0 h 384"/>
              <a:gd name="T11" fmla="*/ 336 w 33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84">
                <a:moveTo>
                  <a:pt x="336" y="0"/>
                </a:moveTo>
                <a:cubicBezTo>
                  <a:pt x="216" y="40"/>
                  <a:pt x="96" y="80"/>
                  <a:pt x="48" y="144"/>
                </a:cubicBezTo>
                <a:cubicBezTo>
                  <a:pt x="0" y="208"/>
                  <a:pt x="24" y="296"/>
                  <a:pt x="48" y="384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0203" name="AutoShape 91"/>
          <p:cNvSpPr>
            <a:spLocks noChangeArrowheads="1"/>
          </p:cNvSpPr>
          <p:nvPr/>
        </p:nvSpPr>
        <p:spPr bwMode="auto">
          <a:xfrm>
            <a:off x="533400" y="5181600"/>
            <a:ext cx="685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0" name="Text Box 92"/>
          <p:cNvSpPr txBox="1">
            <a:spLocks noChangeArrowheads="1"/>
          </p:cNvSpPr>
          <p:nvPr/>
        </p:nvSpPr>
        <p:spPr bwMode="auto">
          <a:xfrm>
            <a:off x="365125" y="5776913"/>
            <a:ext cx="96043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9900"/>
                </a:solidFill>
              </a:rPr>
              <a:t>next state</a:t>
            </a:r>
          </a:p>
        </p:txBody>
      </p: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6248400" y="5181600"/>
            <a:ext cx="609600" cy="1114425"/>
            <a:chOff x="3936" y="3264"/>
            <a:chExt cx="384" cy="702"/>
          </a:xfrm>
        </p:grpSpPr>
        <p:sp>
          <p:nvSpPr>
            <p:cNvPr id="26642" name="AutoShape 93"/>
            <p:cNvSpPr>
              <a:spLocks noChangeArrowheads="1"/>
            </p:cNvSpPr>
            <p:nvPr/>
          </p:nvSpPr>
          <p:spPr bwMode="auto">
            <a:xfrm>
              <a:off x="3936" y="3264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26643" name="AutoShape 94"/>
            <p:cNvSpPr>
              <a:spLocks noChangeArrowheads="1"/>
            </p:cNvSpPr>
            <p:nvPr/>
          </p:nvSpPr>
          <p:spPr bwMode="auto">
            <a:xfrm>
              <a:off x="3936" y="3504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6644" name="AutoShape 95"/>
            <p:cNvSpPr>
              <a:spLocks noChangeArrowheads="1"/>
            </p:cNvSpPr>
            <p:nvPr/>
          </p:nvSpPr>
          <p:spPr bwMode="auto">
            <a:xfrm>
              <a:off x="3936" y="3696"/>
              <a:ext cx="288" cy="270"/>
            </a:xfrm>
            <a:custGeom>
              <a:avLst/>
              <a:gdLst>
                <a:gd name="T0" fmla="*/ 206 w 21600"/>
                <a:gd name="T1" fmla="*/ 0 h 21600"/>
                <a:gd name="T2" fmla="*/ 123 w 21600"/>
                <a:gd name="T3" fmla="*/ 90 h 21600"/>
                <a:gd name="T4" fmla="*/ 0 w 21600"/>
                <a:gd name="T5" fmla="*/ 225 h 21600"/>
                <a:gd name="T6" fmla="*/ 123 w 21600"/>
                <a:gd name="T7" fmla="*/ 270 h 21600"/>
                <a:gd name="T8" fmla="*/ 247 w 21600"/>
                <a:gd name="T9" fmla="*/ 187 h 21600"/>
                <a:gd name="T10" fmla="*/ 288 w 21600"/>
                <a:gd name="T11" fmla="*/ 9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2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99" grpId="0" animBg="1"/>
      <p:bldP spid="90202" grpId="0" animBg="1"/>
      <p:bldP spid="90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36937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6938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36939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6940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36941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2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3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4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5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6946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36947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  <p:grpSp>
        <p:nvGrpSpPr>
          <p:cNvPr id="36868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36875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6876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content</a:t>
              </a:r>
            </a:p>
          </p:txBody>
        </p:sp>
        <p:sp>
          <p:nvSpPr>
            <p:cNvPr id="36877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36878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  <p:sp>
          <p:nvSpPr>
            <p:cNvPr id="36882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883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36934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35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36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884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885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36931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32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33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886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887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36928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9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30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888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36920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1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2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3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4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5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6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927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889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0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1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2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3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4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5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6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7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8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9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0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1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2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3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4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5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6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7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8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9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0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1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2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3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4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5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6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7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8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19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869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6870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6871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only the last 0 before clock trigger been memorized</a:t>
            </a:r>
          </a:p>
        </p:txBody>
      </p:sp>
      <p:sp>
        <p:nvSpPr>
          <p:cNvPr id="36873" name="AutoShape 82"/>
          <p:cNvSpPr>
            <a:spLocks noChangeArrowheads="1"/>
          </p:cNvSpPr>
          <p:nvPr/>
        </p:nvSpPr>
        <p:spPr bwMode="auto">
          <a:xfrm>
            <a:off x="2209800" y="4724400"/>
            <a:ext cx="2133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6874" name="AutoShape 83"/>
          <p:cNvSpPr>
            <a:spLocks noChangeArrowheads="1"/>
          </p:cNvSpPr>
          <p:nvPr/>
        </p:nvSpPr>
        <p:spPr bwMode="auto">
          <a:xfrm>
            <a:off x="533400" y="3048000"/>
            <a:ext cx="2057400" cy="762000"/>
          </a:xfrm>
          <a:prstGeom prst="wedgeRoundRectCallout">
            <a:avLst>
              <a:gd name="adj1" fmla="val 64815"/>
              <a:gd name="adj2" fmla="val 155625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unstable input signals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Waveform of the D Flip-Flop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37970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7971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37972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7973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37974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5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6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7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78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7979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37980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  <p:grpSp>
        <p:nvGrpSpPr>
          <p:cNvPr id="37892" name="Group 15"/>
          <p:cNvGrpSpPr>
            <a:grpSpLocks/>
          </p:cNvGrpSpPr>
          <p:nvPr/>
        </p:nvGrpSpPr>
        <p:grpSpPr bwMode="auto">
          <a:xfrm>
            <a:off x="762000" y="3505200"/>
            <a:ext cx="7705725" cy="3168650"/>
            <a:chOff x="480" y="2208"/>
            <a:chExt cx="4854" cy="1996"/>
          </a:xfrm>
        </p:grpSpPr>
        <p:grpSp>
          <p:nvGrpSpPr>
            <p:cNvPr id="37893" name="Group 16"/>
            <p:cNvGrpSpPr>
              <a:grpSpLocks/>
            </p:cNvGrpSpPr>
            <p:nvPr/>
          </p:nvGrpSpPr>
          <p:grpSpPr bwMode="auto">
            <a:xfrm>
              <a:off x="1116" y="2571"/>
              <a:ext cx="544" cy="227"/>
              <a:chOff x="975" y="1525"/>
              <a:chExt cx="544" cy="227"/>
            </a:xfrm>
          </p:grpSpPr>
          <p:sp>
            <p:nvSpPr>
              <p:cNvPr id="37966" name="Line 1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7" name="Line 1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8" name="Line 1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9" name="Line 2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4" name="Group 21"/>
            <p:cNvGrpSpPr>
              <a:grpSpLocks/>
            </p:cNvGrpSpPr>
            <p:nvPr/>
          </p:nvGrpSpPr>
          <p:grpSpPr bwMode="auto">
            <a:xfrm>
              <a:off x="1660" y="2571"/>
              <a:ext cx="544" cy="227"/>
              <a:chOff x="975" y="1525"/>
              <a:chExt cx="544" cy="227"/>
            </a:xfrm>
          </p:grpSpPr>
          <p:sp>
            <p:nvSpPr>
              <p:cNvPr id="37962" name="Line 2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3" name="Line 2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4" name="Line 2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5" name="Line 2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5" name="Group 26"/>
            <p:cNvGrpSpPr>
              <a:grpSpLocks/>
            </p:cNvGrpSpPr>
            <p:nvPr/>
          </p:nvGrpSpPr>
          <p:grpSpPr bwMode="auto">
            <a:xfrm>
              <a:off x="2205" y="2571"/>
              <a:ext cx="544" cy="227"/>
              <a:chOff x="975" y="1525"/>
              <a:chExt cx="544" cy="227"/>
            </a:xfrm>
          </p:grpSpPr>
          <p:sp>
            <p:nvSpPr>
              <p:cNvPr id="37958" name="Line 2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9" name="Line 2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0" name="Line 2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61" name="Line 3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6" name="Group 31"/>
            <p:cNvGrpSpPr>
              <a:grpSpLocks/>
            </p:cNvGrpSpPr>
            <p:nvPr/>
          </p:nvGrpSpPr>
          <p:grpSpPr bwMode="auto">
            <a:xfrm>
              <a:off x="2749" y="2571"/>
              <a:ext cx="544" cy="227"/>
              <a:chOff x="975" y="1525"/>
              <a:chExt cx="544" cy="227"/>
            </a:xfrm>
          </p:grpSpPr>
          <p:sp>
            <p:nvSpPr>
              <p:cNvPr id="37954" name="Line 3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5" name="Line 3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6" name="Line 3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7" name="Line 3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7" name="Group 36"/>
            <p:cNvGrpSpPr>
              <a:grpSpLocks/>
            </p:cNvGrpSpPr>
            <p:nvPr/>
          </p:nvGrpSpPr>
          <p:grpSpPr bwMode="auto">
            <a:xfrm>
              <a:off x="3293" y="2571"/>
              <a:ext cx="544" cy="227"/>
              <a:chOff x="975" y="1525"/>
              <a:chExt cx="544" cy="227"/>
            </a:xfrm>
          </p:grpSpPr>
          <p:sp>
            <p:nvSpPr>
              <p:cNvPr id="37950" name="Line 37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1" name="Line 38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2" name="Line 39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53" name="Line 40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8" name="Group 41"/>
            <p:cNvGrpSpPr>
              <a:grpSpLocks/>
            </p:cNvGrpSpPr>
            <p:nvPr/>
          </p:nvGrpSpPr>
          <p:grpSpPr bwMode="auto">
            <a:xfrm>
              <a:off x="3837" y="2571"/>
              <a:ext cx="544" cy="227"/>
              <a:chOff x="975" y="1525"/>
              <a:chExt cx="544" cy="227"/>
            </a:xfrm>
          </p:grpSpPr>
          <p:sp>
            <p:nvSpPr>
              <p:cNvPr id="37946" name="Line 42"/>
              <p:cNvSpPr>
                <a:spLocks noChangeShapeType="1"/>
              </p:cNvSpPr>
              <p:nvPr/>
            </p:nvSpPr>
            <p:spPr bwMode="auto">
              <a:xfrm>
                <a:off x="975" y="175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47" name="Line 43"/>
              <p:cNvSpPr>
                <a:spLocks noChangeShapeType="1"/>
              </p:cNvSpPr>
              <p:nvPr/>
            </p:nvSpPr>
            <p:spPr bwMode="auto">
              <a:xfrm flipV="1">
                <a:off x="1247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48" name="Line 44"/>
              <p:cNvSpPr>
                <a:spLocks noChangeShapeType="1"/>
              </p:cNvSpPr>
              <p:nvPr/>
            </p:nvSpPr>
            <p:spPr bwMode="auto">
              <a:xfrm>
                <a:off x="1247" y="152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49" name="Line 45"/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7899" name="Text Box 46"/>
            <p:cNvSpPr txBox="1">
              <a:spLocks noChangeArrowheads="1"/>
            </p:cNvSpPr>
            <p:nvPr/>
          </p:nvSpPr>
          <p:spPr bwMode="auto">
            <a:xfrm>
              <a:off x="707" y="3025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37900" name="Text Box 47"/>
            <p:cNvSpPr txBox="1">
              <a:spLocks noChangeArrowheads="1"/>
            </p:cNvSpPr>
            <p:nvPr/>
          </p:nvSpPr>
          <p:spPr bwMode="auto">
            <a:xfrm>
              <a:off x="480" y="3479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content</a:t>
              </a:r>
            </a:p>
          </p:txBody>
        </p:sp>
        <p:sp>
          <p:nvSpPr>
            <p:cNvPr id="37901" name="Line 48"/>
            <p:cNvSpPr>
              <a:spLocks noChangeShapeType="1"/>
            </p:cNvSpPr>
            <p:nvPr/>
          </p:nvSpPr>
          <p:spPr bwMode="auto">
            <a:xfrm>
              <a:off x="4381" y="279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Text Box 49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37903" name="Line 50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Text Box 51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37905" name="Line 52"/>
            <p:cNvSpPr>
              <a:spLocks noChangeShapeType="1"/>
            </p:cNvSpPr>
            <p:nvPr/>
          </p:nvSpPr>
          <p:spPr bwMode="auto">
            <a:xfrm>
              <a:off x="1387" y="32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6" name="Line 53"/>
            <p:cNvSpPr>
              <a:spLocks noChangeShapeType="1"/>
            </p:cNvSpPr>
            <p:nvPr/>
          </p:nvSpPr>
          <p:spPr bwMode="auto">
            <a:xfrm flipV="1">
              <a:off x="1931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7" name="Line 54"/>
            <p:cNvSpPr>
              <a:spLocks noChangeShapeType="1"/>
            </p:cNvSpPr>
            <p:nvPr/>
          </p:nvSpPr>
          <p:spPr bwMode="auto">
            <a:xfrm>
              <a:off x="1931" y="2979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8" name="Line 55"/>
            <p:cNvSpPr>
              <a:spLocks noChangeShapeType="1"/>
            </p:cNvSpPr>
            <p:nvPr/>
          </p:nvSpPr>
          <p:spPr bwMode="auto">
            <a:xfrm>
              <a:off x="3020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9" name="Line 56"/>
            <p:cNvSpPr>
              <a:spLocks noChangeShapeType="1"/>
            </p:cNvSpPr>
            <p:nvPr/>
          </p:nvSpPr>
          <p:spPr bwMode="auto">
            <a:xfrm>
              <a:off x="3020" y="32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0" name="Line 57"/>
            <p:cNvSpPr>
              <a:spLocks noChangeShapeType="1"/>
            </p:cNvSpPr>
            <p:nvPr/>
          </p:nvSpPr>
          <p:spPr bwMode="auto">
            <a:xfrm flipV="1">
              <a:off x="3564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1" name="Line 58"/>
            <p:cNvSpPr>
              <a:spLocks noChangeShapeType="1"/>
            </p:cNvSpPr>
            <p:nvPr/>
          </p:nvSpPr>
          <p:spPr bwMode="auto">
            <a:xfrm>
              <a:off x="3564" y="297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2" name="Line 59"/>
            <p:cNvSpPr>
              <a:spLocks noChangeShapeType="1"/>
            </p:cNvSpPr>
            <p:nvPr/>
          </p:nvSpPr>
          <p:spPr bwMode="auto">
            <a:xfrm>
              <a:off x="4109" y="2979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3" name="Line 60"/>
            <p:cNvSpPr>
              <a:spLocks noChangeShapeType="1"/>
            </p:cNvSpPr>
            <p:nvPr/>
          </p:nvSpPr>
          <p:spPr bwMode="auto">
            <a:xfrm>
              <a:off x="4109" y="325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4" name="Line 61"/>
            <p:cNvSpPr>
              <a:spLocks noChangeShapeType="1"/>
            </p:cNvSpPr>
            <p:nvPr/>
          </p:nvSpPr>
          <p:spPr bwMode="auto">
            <a:xfrm>
              <a:off x="1932" y="3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5" name="Line 62"/>
            <p:cNvSpPr>
              <a:spLocks noChangeShapeType="1"/>
            </p:cNvSpPr>
            <p:nvPr/>
          </p:nvSpPr>
          <p:spPr bwMode="auto">
            <a:xfrm flipV="1">
              <a:off x="2476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6" name="Line 63"/>
            <p:cNvSpPr>
              <a:spLocks noChangeShapeType="1"/>
            </p:cNvSpPr>
            <p:nvPr/>
          </p:nvSpPr>
          <p:spPr bwMode="auto">
            <a:xfrm>
              <a:off x="2476" y="343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7" name="Line 64"/>
            <p:cNvSpPr>
              <a:spLocks noChangeShapeType="1"/>
            </p:cNvSpPr>
            <p:nvPr/>
          </p:nvSpPr>
          <p:spPr bwMode="auto">
            <a:xfrm>
              <a:off x="3565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8" name="Line 65"/>
            <p:cNvSpPr>
              <a:spLocks noChangeShapeType="1"/>
            </p:cNvSpPr>
            <p:nvPr/>
          </p:nvSpPr>
          <p:spPr bwMode="auto">
            <a:xfrm>
              <a:off x="3565" y="370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9" name="Line 66"/>
            <p:cNvSpPr>
              <a:spLocks noChangeShapeType="1"/>
            </p:cNvSpPr>
            <p:nvPr/>
          </p:nvSpPr>
          <p:spPr bwMode="auto">
            <a:xfrm flipV="1">
              <a:off x="4109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0" name="Line 67"/>
            <p:cNvSpPr>
              <a:spLocks noChangeShapeType="1"/>
            </p:cNvSpPr>
            <p:nvPr/>
          </p:nvSpPr>
          <p:spPr bwMode="auto">
            <a:xfrm>
              <a:off x="4109" y="343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1" name="Line 68"/>
            <p:cNvSpPr>
              <a:spLocks noChangeShapeType="1"/>
            </p:cNvSpPr>
            <p:nvPr/>
          </p:nvSpPr>
          <p:spPr bwMode="auto">
            <a:xfrm>
              <a:off x="4654" y="343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2" name="Line 69"/>
            <p:cNvSpPr>
              <a:spLocks noChangeShapeType="1"/>
            </p:cNvSpPr>
            <p:nvPr/>
          </p:nvSpPr>
          <p:spPr bwMode="auto">
            <a:xfrm>
              <a:off x="4654" y="370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3" name="Line 70"/>
            <p:cNvSpPr>
              <a:spLocks noChangeShapeType="1"/>
            </p:cNvSpPr>
            <p:nvPr/>
          </p:nvSpPr>
          <p:spPr bwMode="auto">
            <a:xfrm>
              <a:off x="1932" y="406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4" name="Line 71"/>
            <p:cNvSpPr>
              <a:spLocks noChangeShapeType="1"/>
            </p:cNvSpPr>
            <p:nvPr/>
          </p:nvSpPr>
          <p:spPr bwMode="auto">
            <a:xfrm flipV="1">
              <a:off x="2476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5" name="Line 72"/>
            <p:cNvSpPr>
              <a:spLocks noChangeShapeType="1"/>
            </p:cNvSpPr>
            <p:nvPr/>
          </p:nvSpPr>
          <p:spPr bwMode="auto">
            <a:xfrm>
              <a:off x="2476" y="379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6" name="Line 73"/>
            <p:cNvSpPr>
              <a:spLocks noChangeShapeType="1"/>
            </p:cNvSpPr>
            <p:nvPr/>
          </p:nvSpPr>
          <p:spPr bwMode="auto">
            <a:xfrm>
              <a:off x="3565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7" name="Line 74"/>
            <p:cNvSpPr>
              <a:spLocks noChangeShapeType="1"/>
            </p:cNvSpPr>
            <p:nvPr/>
          </p:nvSpPr>
          <p:spPr bwMode="auto">
            <a:xfrm>
              <a:off x="3565" y="406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8" name="Line 75"/>
            <p:cNvSpPr>
              <a:spLocks noChangeShapeType="1"/>
            </p:cNvSpPr>
            <p:nvPr/>
          </p:nvSpPr>
          <p:spPr bwMode="auto">
            <a:xfrm flipV="1">
              <a:off x="4109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9" name="Line 76"/>
            <p:cNvSpPr>
              <a:spLocks noChangeShapeType="1"/>
            </p:cNvSpPr>
            <p:nvPr/>
          </p:nvSpPr>
          <p:spPr bwMode="auto">
            <a:xfrm>
              <a:off x="4109" y="379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0" name="Line 77"/>
            <p:cNvSpPr>
              <a:spLocks noChangeShapeType="1"/>
            </p:cNvSpPr>
            <p:nvPr/>
          </p:nvSpPr>
          <p:spPr bwMode="auto">
            <a:xfrm>
              <a:off x="4654" y="37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1" name="Line 78"/>
            <p:cNvSpPr>
              <a:spLocks noChangeShapeType="1"/>
            </p:cNvSpPr>
            <p:nvPr/>
          </p:nvSpPr>
          <p:spPr bwMode="auto">
            <a:xfrm>
              <a:off x="4654" y="406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2" name="Line 79"/>
            <p:cNvSpPr>
              <a:spLocks noChangeShapeType="1"/>
            </p:cNvSpPr>
            <p:nvPr/>
          </p:nvSpPr>
          <p:spPr bwMode="auto">
            <a:xfrm>
              <a:off x="1931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3" name="Line 80"/>
            <p:cNvSpPr>
              <a:spLocks noChangeShapeType="1"/>
            </p:cNvSpPr>
            <p:nvPr/>
          </p:nvSpPr>
          <p:spPr bwMode="auto">
            <a:xfrm>
              <a:off x="2476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4" name="Line 81"/>
            <p:cNvSpPr>
              <a:spLocks noChangeShapeType="1"/>
            </p:cNvSpPr>
            <p:nvPr/>
          </p:nvSpPr>
          <p:spPr bwMode="auto">
            <a:xfrm>
              <a:off x="3020" y="2753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5" name="Line 82"/>
            <p:cNvSpPr>
              <a:spLocks noChangeShapeType="1"/>
            </p:cNvSpPr>
            <p:nvPr/>
          </p:nvSpPr>
          <p:spPr bwMode="auto">
            <a:xfrm>
              <a:off x="3564" y="2753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6" name="Line 83"/>
            <p:cNvSpPr>
              <a:spLocks noChangeShapeType="1"/>
            </p:cNvSpPr>
            <p:nvPr/>
          </p:nvSpPr>
          <p:spPr bwMode="auto">
            <a:xfrm>
              <a:off x="4109" y="2798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7" name="Text Box 84"/>
            <p:cNvSpPr txBox="1">
              <a:spLocks noChangeArrowheads="1"/>
            </p:cNvSpPr>
            <p:nvPr/>
          </p:nvSpPr>
          <p:spPr bwMode="auto">
            <a:xfrm>
              <a:off x="1375" y="3552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xxxxxxx</a:t>
              </a:r>
            </a:p>
          </p:txBody>
        </p:sp>
        <p:sp>
          <p:nvSpPr>
            <p:cNvPr id="37938" name="Text Box 85"/>
            <p:cNvSpPr txBox="1">
              <a:spLocks noChangeArrowheads="1"/>
            </p:cNvSpPr>
            <p:nvPr/>
          </p:nvSpPr>
          <p:spPr bwMode="auto">
            <a:xfrm>
              <a:off x="1342" y="3887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xxxxxxx</a:t>
              </a:r>
            </a:p>
          </p:txBody>
        </p:sp>
        <p:sp>
          <p:nvSpPr>
            <p:cNvPr id="37939" name="Text Box 86"/>
            <p:cNvSpPr txBox="1">
              <a:spLocks noChangeArrowheads="1"/>
            </p:cNvSpPr>
            <p:nvPr/>
          </p:nvSpPr>
          <p:spPr bwMode="auto">
            <a:xfrm>
              <a:off x="1511" y="300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37940" name="Text Box 87"/>
            <p:cNvSpPr txBox="1">
              <a:spLocks noChangeArrowheads="1"/>
            </p:cNvSpPr>
            <p:nvPr/>
          </p:nvSpPr>
          <p:spPr bwMode="auto">
            <a:xfrm>
              <a:off x="2113" y="347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37941" name="Text Box 88"/>
            <p:cNvSpPr txBox="1">
              <a:spLocks noChangeArrowheads="1"/>
            </p:cNvSpPr>
            <p:nvPr/>
          </p:nvSpPr>
          <p:spPr bwMode="auto">
            <a:xfrm>
              <a:off x="2158" y="302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7942" name="Text Box 89"/>
            <p:cNvSpPr txBox="1">
              <a:spLocks noChangeArrowheads="1"/>
            </p:cNvSpPr>
            <p:nvPr/>
          </p:nvSpPr>
          <p:spPr bwMode="auto">
            <a:xfrm>
              <a:off x="2703" y="347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7943" name="Line 90"/>
            <p:cNvSpPr>
              <a:spLocks noChangeShapeType="1"/>
            </p:cNvSpPr>
            <p:nvPr/>
          </p:nvSpPr>
          <p:spPr bwMode="auto">
            <a:xfrm>
              <a:off x="1659" y="3206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4" name="Line 91"/>
            <p:cNvSpPr>
              <a:spLocks noChangeShapeType="1"/>
            </p:cNvSpPr>
            <p:nvPr/>
          </p:nvSpPr>
          <p:spPr bwMode="auto">
            <a:xfrm>
              <a:off x="2294" y="3206"/>
              <a:ext cx="454" cy="36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45" name="Text Box 92"/>
            <p:cNvSpPr txBox="1">
              <a:spLocks noChangeArrowheads="1"/>
            </p:cNvSpPr>
            <p:nvPr/>
          </p:nvSpPr>
          <p:spPr bwMode="auto">
            <a:xfrm>
              <a:off x="672" y="264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1024</TotalTime>
  <Words>2523</Words>
  <Application>Microsoft Office PowerPoint</Application>
  <PresentationFormat>如螢幕大小 (4:3)</PresentationFormat>
  <Paragraphs>1182</Paragraphs>
  <Slides>73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79" baseType="lpstr">
      <vt:lpstr>新細明體</vt:lpstr>
      <vt:lpstr>標楷體</vt:lpstr>
      <vt:lpstr>Times New Roman</vt:lpstr>
      <vt:lpstr>Wingdings</vt:lpstr>
      <vt:lpstr>Blends</vt:lpstr>
      <vt:lpstr>方程式</vt:lpstr>
      <vt:lpstr>Sequential Circuit Analysis</vt:lpstr>
      <vt:lpstr>Today’s Goal</vt:lpstr>
      <vt:lpstr>Today’s Goal</vt:lpstr>
      <vt:lpstr>Today’s Goal</vt:lpstr>
      <vt:lpstr>Materials coming from</vt:lpstr>
      <vt:lpstr>Preliminary: timing of logic elements (1)</vt:lpstr>
      <vt:lpstr>The D Flip-Flop</vt:lpstr>
      <vt:lpstr>Timing Waveform of the D Flip-Flop</vt:lpstr>
      <vt:lpstr>Timing Waveform of the D Flip-Flop</vt:lpstr>
      <vt:lpstr>Preliminary: timing of logic elements (2)</vt:lpstr>
      <vt:lpstr>Timing of combinational circuit</vt:lpstr>
      <vt:lpstr>Timing of combinational circuit</vt:lpstr>
      <vt:lpstr>Timing of combinational circuit</vt:lpstr>
      <vt:lpstr>Timing of combinational circuit</vt:lpstr>
      <vt:lpstr>Timing of combinational circuit</vt:lpstr>
      <vt:lpstr>Timing of combinational circuit</vt:lpstr>
      <vt:lpstr>Now we begin</vt:lpstr>
      <vt:lpstr>Recall your goal</vt:lpstr>
      <vt:lpstr>Method to analyze a sequential circuit</vt:lpstr>
      <vt:lpstr>Input equations to storage elements</vt:lpstr>
      <vt:lpstr>Example Circuit</vt:lpstr>
      <vt:lpstr>Input equation to D-FFs</vt:lpstr>
      <vt:lpstr>How to derive the input equations?</vt:lpstr>
      <vt:lpstr>How to derive the input equations?</vt:lpstr>
      <vt:lpstr>Meaning of the input equations to D-FFs</vt:lpstr>
      <vt:lpstr>Meaning of the input equations</vt:lpstr>
      <vt:lpstr>Meaning of the input equations</vt:lpstr>
      <vt:lpstr>Meaning of the input equations</vt:lpstr>
      <vt:lpstr>Meaning of the input equations</vt:lpstr>
      <vt:lpstr>Meaning of the input equations</vt:lpstr>
      <vt:lpstr>Meaning of the input equations</vt:lpstr>
      <vt:lpstr>Meaning of the input equations</vt:lpstr>
      <vt:lpstr>Meaning of the input equations</vt:lpstr>
      <vt:lpstr>Meaning of the input equations</vt:lpstr>
      <vt:lpstr>Rule of thumb</vt:lpstr>
      <vt:lpstr>State table of a sequential circuit</vt:lpstr>
      <vt:lpstr>Method to analyze a sequential circuit</vt:lpstr>
      <vt:lpstr>What is a state table?</vt:lpstr>
      <vt:lpstr>What is a state table?</vt:lpstr>
      <vt:lpstr>What is a state table?</vt:lpstr>
      <vt:lpstr>Meaning of a state-table</vt:lpstr>
      <vt:lpstr>Meaning of a state-table</vt:lpstr>
      <vt:lpstr>Meaning of a state-table</vt:lpstr>
      <vt:lpstr>Meaning of a state-table</vt:lpstr>
      <vt:lpstr>Meaning of a state-table</vt:lpstr>
      <vt:lpstr>Meaning of a state-table</vt:lpstr>
      <vt:lpstr>Meaning of a state-table</vt:lpstr>
      <vt:lpstr>How to derive the state table</vt:lpstr>
      <vt:lpstr>Method to analyze a sequential circuit</vt:lpstr>
      <vt:lpstr>How to derive the state-table</vt:lpstr>
      <vt:lpstr>Timing Waveform of the D Flip-Flop</vt:lpstr>
      <vt:lpstr>How to derive the state-table</vt:lpstr>
      <vt:lpstr>Put it all together</vt:lpstr>
      <vt:lpstr>General rule</vt:lpstr>
      <vt:lpstr>General rule</vt:lpstr>
      <vt:lpstr>General rule</vt:lpstr>
      <vt:lpstr>General rule</vt:lpstr>
      <vt:lpstr>Rule of Thumb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State diagram</vt:lpstr>
      <vt:lpstr>Method to analyze a sequential circuit</vt:lpstr>
      <vt:lpstr>What is the state diagram?</vt:lpstr>
      <vt:lpstr>What is the state diagram?</vt:lpstr>
      <vt:lpstr>What is the state diagram?</vt:lpstr>
      <vt:lpstr>Draw timing waveform from state-diagram</vt:lpstr>
      <vt:lpstr>Draw timing waveform from state-diagram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74</cp:revision>
  <cp:lastPrinted>1601-01-01T00:00:00Z</cp:lastPrinted>
  <dcterms:created xsi:type="dcterms:W3CDTF">1601-01-01T00:00:00Z</dcterms:created>
  <dcterms:modified xsi:type="dcterms:W3CDTF">2017-09-24T16:17:36Z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