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77" r:id="rId3"/>
    <p:sldId id="268" r:id="rId4"/>
    <p:sldId id="288" r:id="rId5"/>
    <p:sldId id="269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85" r:id="rId25"/>
    <p:sldId id="286" r:id="rId26"/>
    <p:sldId id="287" r:id="rId27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8B59B18-DAC9-4AA5-AC9A-1AC6A1E7069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3643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2F1B39-FDB7-48F9-8535-9F816830697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0194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0673A-FE06-448E-8B4A-7C7543860F6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3700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FE4CD2-6FFF-4763-BBCF-2105976DB94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477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46E09-6ABD-4071-BE5D-A49AD90FA4A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2359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BC7F63-30E9-4E2E-80BA-361FC2D55B3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72343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EB0619-859A-4DD9-826E-2841E19F347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675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3651B4-938D-48D1-8806-14A73664C1E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2543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BC7F13-7A59-4F8A-B8A8-8C2EF3FD0BB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271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687E43-5E80-44F5-8ECB-153125ED1F9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032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EDFF65-E884-4EB8-AC1A-176346488E4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5442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/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A5306910-837B-4BF2-8436-F5BD2A1373D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6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Timing Analysis of Sequential Circuit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974725" y="628650"/>
            <a:ext cx="22050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3200" u="sng"/>
              <a:t>Lecture 01B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Core Question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01687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What’s the maximum </a:t>
            </a:r>
            <a:r>
              <a:rPr lang="en-US" altLang="zh-TW" sz="2800" smtClean="0">
                <a:solidFill>
                  <a:schemeClr val="hlink"/>
                </a:solidFill>
              </a:rPr>
              <a:t>one-step</a:t>
            </a:r>
            <a:r>
              <a:rPr lang="en-US" altLang="zh-TW" sz="2800" smtClean="0"/>
              <a:t> computation time?</a:t>
            </a:r>
          </a:p>
        </p:txBody>
      </p:sp>
      <p:pic>
        <p:nvPicPr>
          <p:cNvPr id="307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95600"/>
            <a:ext cx="4953000" cy="153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8" name="Group 5"/>
          <p:cNvGrpSpPr>
            <a:grpSpLocks/>
          </p:cNvGrpSpPr>
          <p:nvPr/>
        </p:nvGrpSpPr>
        <p:grpSpPr bwMode="auto">
          <a:xfrm>
            <a:off x="3886200" y="3962400"/>
            <a:ext cx="625475" cy="641350"/>
            <a:chOff x="2544" y="2448"/>
            <a:chExt cx="394" cy="404"/>
          </a:xfrm>
        </p:grpSpPr>
        <p:sp>
          <p:nvSpPr>
            <p:cNvPr id="3085" name="Line 6"/>
            <p:cNvSpPr>
              <a:spLocks noChangeShapeType="1"/>
            </p:cNvSpPr>
            <p:nvPr/>
          </p:nvSpPr>
          <p:spPr bwMode="auto">
            <a:xfrm flipV="1">
              <a:off x="2736" y="2448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6" name="Text Box 7"/>
            <p:cNvSpPr txBox="1">
              <a:spLocks noChangeArrowheads="1"/>
            </p:cNvSpPr>
            <p:nvPr/>
          </p:nvSpPr>
          <p:spPr bwMode="auto">
            <a:xfrm>
              <a:off x="2544" y="2640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tx2"/>
                  </a:solidFill>
                </a:rPr>
                <a:t>clock</a:t>
              </a:r>
            </a:p>
          </p:txBody>
        </p:sp>
      </p:grpSp>
      <p:sp>
        <p:nvSpPr>
          <p:cNvPr id="3079" name="Text Box 8"/>
          <p:cNvSpPr txBox="1">
            <a:spLocks noChangeArrowheads="1"/>
          </p:cNvSpPr>
          <p:nvPr/>
        </p:nvSpPr>
        <p:spPr bwMode="auto">
          <a:xfrm>
            <a:off x="4572000" y="327660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A</a:t>
            </a:r>
          </a:p>
        </p:txBody>
      </p:sp>
      <p:sp>
        <p:nvSpPr>
          <p:cNvPr id="3080" name="Text Box 9"/>
          <p:cNvSpPr txBox="1">
            <a:spLocks noChangeArrowheads="1"/>
          </p:cNvSpPr>
          <p:nvPr/>
        </p:nvSpPr>
        <p:spPr bwMode="auto">
          <a:xfrm>
            <a:off x="3200400" y="37338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B</a:t>
            </a:r>
          </a:p>
        </p:txBody>
      </p:sp>
      <p:sp>
        <p:nvSpPr>
          <p:cNvPr id="3081" name="Oval 10"/>
          <p:cNvSpPr>
            <a:spLocks noChangeArrowheads="1"/>
          </p:cNvSpPr>
          <p:nvPr/>
        </p:nvSpPr>
        <p:spPr bwMode="auto">
          <a:xfrm>
            <a:off x="4648200" y="36576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082" name="Oval 11"/>
          <p:cNvSpPr>
            <a:spLocks noChangeArrowheads="1"/>
          </p:cNvSpPr>
          <p:nvPr/>
        </p:nvSpPr>
        <p:spPr bwMode="auto">
          <a:xfrm>
            <a:off x="3352800" y="36576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3074" name="Object 12"/>
          <p:cNvGraphicFramePr>
            <a:graphicFrameLocks noChangeAspect="1"/>
          </p:cNvGraphicFramePr>
          <p:nvPr/>
        </p:nvGraphicFramePr>
        <p:xfrm>
          <a:off x="6019800" y="3429000"/>
          <a:ext cx="25146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方程式" r:id="rId4" imgW="965160" imgH="203040" progId="Equation.3">
                  <p:embed/>
                </p:oleObj>
              </mc:Choice>
              <mc:Fallback>
                <p:oleObj name="方程式" r:id="rId4" imgW="965160" imgH="203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429000"/>
                        <a:ext cx="251460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3" name="AutoShape 13"/>
          <p:cNvSpPr>
            <a:spLocks noChangeArrowheads="1"/>
          </p:cNvSpPr>
          <p:nvPr/>
        </p:nvSpPr>
        <p:spPr bwMode="auto">
          <a:xfrm>
            <a:off x="1905000" y="5257800"/>
            <a:ext cx="3276600" cy="685800"/>
          </a:xfrm>
          <a:prstGeom prst="wedgeRoundRectCallout">
            <a:avLst>
              <a:gd name="adj1" fmla="val -39097"/>
              <a:gd name="adj2" fmla="val -201852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the one-step computation time</a:t>
            </a:r>
          </a:p>
        </p:txBody>
      </p:sp>
      <p:sp>
        <p:nvSpPr>
          <p:cNvPr id="3084" name="Freeform 14"/>
          <p:cNvSpPr>
            <a:spLocks/>
          </p:cNvSpPr>
          <p:nvPr/>
        </p:nvSpPr>
        <p:spPr bwMode="auto">
          <a:xfrm>
            <a:off x="431800" y="3568700"/>
            <a:ext cx="5168900" cy="698500"/>
          </a:xfrm>
          <a:custGeom>
            <a:avLst/>
            <a:gdLst>
              <a:gd name="T0" fmla="*/ 2147483647 w 3256"/>
              <a:gd name="T1" fmla="*/ 262096277 h 440"/>
              <a:gd name="T2" fmla="*/ 2147483647 w 3256"/>
              <a:gd name="T3" fmla="*/ 383063743 h 440"/>
              <a:gd name="T4" fmla="*/ 2147483647 w 3256"/>
              <a:gd name="T5" fmla="*/ 866933906 h 440"/>
              <a:gd name="T6" fmla="*/ 1008062595 w 3256"/>
              <a:gd name="T7" fmla="*/ 987901373 h 440"/>
              <a:gd name="T8" fmla="*/ 1129030058 w 3256"/>
              <a:gd name="T9" fmla="*/ 141128760 h 440"/>
              <a:gd name="T10" fmla="*/ 2147483647 w 3256"/>
              <a:gd name="T11" fmla="*/ 141128760 h 4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256"/>
              <a:gd name="T19" fmla="*/ 0 h 440"/>
              <a:gd name="T20" fmla="*/ 3256 w 3256"/>
              <a:gd name="T21" fmla="*/ 440 h 44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256" h="440">
                <a:moveTo>
                  <a:pt x="2752" y="104"/>
                </a:moveTo>
                <a:cubicBezTo>
                  <a:pt x="2792" y="108"/>
                  <a:pt x="2832" y="112"/>
                  <a:pt x="2848" y="152"/>
                </a:cubicBezTo>
                <a:cubicBezTo>
                  <a:pt x="2864" y="192"/>
                  <a:pt x="3256" y="304"/>
                  <a:pt x="2848" y="344"/>
                </a:cubicBezTo>
                <a:cubicBezTo>
                  <a:pt x="2440" y="384"/>
                  <a:pt x="800" y="440"/>
                  <a:pt x="400" y="392"/>
                </a:cubicBezTo>
                <a:cubicBezTo>
                  <a:pt x="0" y="344"/>
                  <a:pt x="216" y="112"/>
                  <a:pt x="448" y="56"/>
                </a:cubicBezTo>
                <a:cubicBezTo>
                  <a:pt x="680" y="0"/>
                  <a:pt x="1236" y="28"/>
                  <a:pt x="1792" y="56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Recall: property of D flip-flop</a:t>
            </a:r>
          </a:p>
        </p:txBody>
      </p:sp>
      <p:grpSp>
        <p:nvGrpSpPr>
          <p:cNvPr id="15363" name="Group 3"/>
          <p:cNvGrpSpPr>
            <a:grpSpLocks/>
          </p:cNvGrpSpPr>
          <p:nvPr/>
        </p:nvGrpSpPr>
        <p:grpSpPr bwMode="auto">
          <a:xfrm>
            <a:off x="2843213" y="1916113"/>
            <a:ext cx="2728912" cy="1849437"/>
            <a:chOff x="1701" y="1207"/>
            <a:chExt cx="1719" cy="1165"/>
          </a:xfrm>
        </p:grpSpPr>
        <p:sp>
          <p:nvSpPr>
            <p:cNvPr id="15433" name="Rectangle 4"/>
            <p:cNvSpPr>
              <a:spLocks noChangeArrowheads="1"/>
            </p:cNvSpPr>
            <p:nvPr/>
          </p:nvSpPr>
          <p:spPr bwMode="auto">
            <a:xfrm>
              <a:off x="2245" y="1207"/>
              <a:ext cx="680" cy="8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5434" name="Text Box 5"/>
            <p:cNvSpPr txBox="1">
              <a:spLocks noChangeArrowheads="1"/>
            </p:cNvSpPr>
            <p:nvPr/>
          </p:nvSpPr>
          <p:spPr bwMode="auto">
            <a:xfrm>
              <a:off x="2232" y="1327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D</a:t>
              </a:r>
            </a:p>
          </p:txBody>
        </p:sp>
        <p:sp>
          <p:nvSpPr>
            <p:cNvPr id="15435" name="AutoShape 6"/>
            <p:cNvSpPr>
              <a:spLocks noChangeArrowheads="1"/>
            </p:cNvSpPr>
            <p:nvPr/>
          </p:nvSpPr>
          <p:spPr bwMode="auto">
            <a:xfrm rot="5400000">
              <a:off x="2267" y="1775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5436" name="Text Box 7"/>
            <p:cNvSpPr txBox="1">
              <a:spLocks noChangeArrowheads="1"/>
            </p:cNvSpPr>
            <p:nvPr/>
          </p:nvSpPr>
          <p:spPr bwMode="auto">
            <a:xfrm>
              <a:off x="2699" y="129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Q</a:t>
              </a:r>
            </a:p>
          </p:txBody>
        </p:sp>
        <p:sp>
          <p:nvSpPr>
            <p:cNvPr id="15437" name="Line 8"/>
            <p:cNvSpPr>
              <a:spLocks noChangeShapeType="1"/>
            </p:cNvSpPr>
            <p:nvPr/>
          </p:nvSpPr>
          <p:spPr bwMode="auto">
            <a:xfrm>
              <a:off x="2925" y="1434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38" name="Line 9"/>
            <p:cNvSpPr>
              <a:spLocks noChangeShapeType="1"/>
            </p:cNvSpPr>
            <p:nvPr/>
          </p:nvSpPr>
          <p:spPr bwMode="auto">
            <a:xfrm flipH="1">
              <a:off x="1927" y="1434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39" name="Line 10"/>
            <p:cNvSpPr>
              <a:spLocks noChangeShapeType="1"/>
            </p:cNvSpPr>
            <p:nvPr/>
          </p:nvSpPr>
          <p:spPr bwMode="auto">
            <a:xfrm flipH="1">
              <a:off x="2109" y="184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40" name="Line 11"/>
            <p:cNvSpPr>
              <a:spLocks noChangeShapeType="1"/>
            </p:cNvSpPr>
            <p:nvPr/>
          </p:nvSpPr>
          <p:spPr bwMode="auto">
            <a:xfrm>
              <a:off x="2109" y="1842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41" name="Text Box 12"/>
            <p:cNvSpPr txBox="1">
              <a:spLocks noChangeArrowheads="1"/>
            </p:cNvSpPr>
            <p:nvPr/>
          </p:nvSpPr>
          <p:spPr bwMode="auto">
            <a:xfrm>
              <a:off x="1701" y="1298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in</a:t>
              </a:r>
            </a:p>
          </p:txBody>
        </p:sp>
        <p:sp>
          <p:nvSpPr>
            <p:cNvPr id="15442" name="Text Box 13"/>
            <p:cNvSpPr txBox="1">
              <a:spLocks noChangeArrowheads="1"/>
            </p:cNvSpPr>
            <p:nvPr/>
          </p:nvSpPr>
          <p:spPr bwMode="auto">
            <a:xfrm>
              <a:off x="3140" y="1327"/>
              <a:ext cx="2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out</a:t>
              </a:r>
            </a:p>
          </p:txBody>
        </p:sp>
        <p:sp>
          <p:nvSpPr>
            <p:cNvPr id="15443" name="Text Box 14"/>
            <p:cNvSpPr txBox="1">
              <a:spLocks noChangeArrowheads="1"/>
            </p:cNvSpPr>
            <p:nvPr/>
          </p:nvSpPr>
          <p:spPr bwMode="auto">
            <a:xfrm>
              <a:off x="1973" y="2160"/>
              <a:ext cx="2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clk</a:t>
              </a:r>
            </a:p>
          </p:txBody>
        </p:sp>
      </p:grpSp>
      <p:grpSp>
        <p:nvGrpSpPr>
          <p:cNvPr id="15364" name="Group 15"/>
          <p:cNvGrpSpPr>
            <a:grpSpLocks/>
          </p:cNvGrpSpPr>
          <p:nvPr/>
        </p:nvGrpSpPr>
        <p:grpSpPr bwMode="auto">
          <a:xfrm>
            <a:off x="762000" y="3505200"/>
            <a:ext cx="8001000" cy="3146425"/>
            <a:chOff x="480" y="2208"/>
            <a:chExt cx="5040" cy="1982"/>
          </a:xfrm>
        </p:grpSpPr>
        <p:sp>
          <p:nvSpPr>
            <p:cNvPr id="15371" name="Text Box 16"/>
            <p:cNvSpPr txBox="1">
              <a:spLocks noChangeArrowheads="1"/>
            </p:cNvSpPr>
            <p:nvPr/>
          </p:nvSpPr>
          <p:spPr bwMode="auto">
            <a:xfrm>
              <a:off x="672" y="3168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in</a:t>
              </a:r>
            </a:p>
          </p:txBody>
        </p:sp>
        <p:sp>
          <p:nvSpPr>
            <p:cNvPr id="15372" name="Text Box 17"/>
            <p:cNvSpPr txBox="1">
              <a:spLocks noChangeArrowheads="1"/>
            </p:cNvSpPr>
            <p:nvPr/>
          </p:nvSpPr>
          <p:spPr bwMode="auto">
            <a:xfrm>
              <a:off x="480" y="3552"/>
              <a:ext cx="4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content</a:t>
              </a:r>
            </a:p>
          </p:txBody>
        </p:sp>
        <p:sp>
          <p:nvSpPr>
            <p:cNvPr id="15373" name="Text Box 18"/>
            <p:cNvSpPr txBox="1">
              <a:spLocks noChangeArrowheads="1"/>
            </p:cNvSpPr>
            <p:nvPr/>
          </p:nvSpPr>
          <p:spPr bwMode="auto">
            <a:xfrm>
              <a:off x="661" y="3887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Q</a:t>
              </a:r>
            </a:p>
          </p:txBody>
        </p:sp>
        <p:sp>
          <p:nvSpPr>
            <p:cNvPr id="15374" name="Line 19"/>
            <p:cNvSpPr>
              <a:spLocks noChangeShapeType="1"/>
            </p:cNvSpPr>
            <p:nvPr/>
          </p:nvSpPr>
          <p:spPr bwMode="auto">
            <a:xfrm>
              <a:off x="2703" y="2299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5" name="Text Box 20"/>
            <p:cNvSpPr txBox="1">
              <a:spLocks noChangeArrowheads="1"/>
            </p:cNvSpPr>
            <p:nvPr/>
          </p:nvSpPr>
          <p:spPr bwMode="auto">
            <a:xfrm>
              <a:off x="3156" y="2208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time</a:t>
              </a:r>
            </a:p>
          </p:txBody>
        </p:sp>
        <p:sp>
          <p:nvSpPr>
            <p:cNvPr id="15376" name="Line 21"/>
            <p:cNvSpPr>
              <a:spLocks noChangeShapeType="1"/>
            </p:cNvSpPr>
            <p:nvPr/>
          </p:nvSpPr>
          <p:spPr bwMode="auto">
            <a:xfrm>
              <a:off x="1536" y="2736"/>
              <a:ext cx="0" cy="140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7" name="Text Box 22"/>
            <p:cNvSpPr txBox="1">
              <a:spLocks noChangeArrowheads="1"/>
            </p:cNvSpPr>
            <p:nvPr/>
          </p:nvSpPr>
          <p:spPr bwMode="auto">
            <a:xfrm>
              <a:off x="710" y="2727"/>
              <a:ext cx="2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clk</a:t>
              </a:r>
            </a:p>
          </p:txBody>
        </p:sp>
        <p:sp>
          <p:nvSpPr>
            <p:cNvPr id="15378" name="Line 23"/>
            <p:cNvSpPr>
              <a:spLocks noChangeShapeType="1"/>
            </p:cNvSpPr>
            <p:nvPr/>
          </p:nvSpPr>
          <p:spPr bwMode="auto">
            <a:xfrm>
              <a:off x="1104" y="292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5379" name="Group 24"/>
            <p:cNvGrpSpPr>
              <a:grpSpLocks/>
            </p:cNvGrpSpPr>
            <p:nvPr/>
          </p:nvGrpSpPr>
          <p:grpSpPr bwMode="auto">
            <a:xfrm>
              <a:off x="1536" y="2592"/>
              <a:ext cx="672" cy="336"/>
              <a:chOff x="1536" y="2592"/>
              <a:chExt cx="672" cy="336"/>
            </a:xfrm>
          </p:grpSpPr>
          <p:sp>
            <p:nvSpPr>
              <p:cNvPr id="15430" name="Line 25"/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31" name="Line 26"/>
              <p:cNvSpPr>
                <a:spLocks noChangeShapeType="1"/>
              </p:cNvSpPr>
              <p:nvPr/>
            </p:nvSpPr>
            <p:spPr bwMode="auto">
              <a:xfrm>
                <a:off x="1536" y="259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32" name="Line 27"/>
              <p:cNvSpPr>
                <a:spLocks noChangeShapeType="1"/>
              </p:cNvSpPr>
              <p:nvPr/>
            </p:nvSpPr>
            <p:spPr bwMode="auto">
              <a:xfrm flipV="1">
                <a:off x="2208" y="259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5380" name="Line 28"/>
            <p:cNvSpPr>
              <a:spLocks noChangeShapeType="1"/>
            </p:cNvSpPr>
            <p:nvPr/>
          </p:nvSpPr>
          <p:spPr bwMode="auto">
            <a:xfrm>
              <a:off x="2208" y="292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5381" name="Group 29"/>
            <p:cNvGrpSpPr>
              <a:grpSpLocks/>
            </p:cNvGrpSpPr>
            <p:nvPr/>
          </p:nvGrpSpPr>
          <p:grpSpPr bwMode="auto">
            <a:xfrm>
              <a:off x="3120" y="2592"/>
              <a:ext cx="672" cy="336"/>
              <a:chOff x="1536" y="2592"/>
              <a:chExt cx="672" cy="336"/>
            </a:xfrm>
          </p:grpSpPr>
          <p:sp>
            <p:nvSpPr>
              <p:cNvPr id="15427" name="Line 30"/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28" name="Line 31"/>
              <p:cNvSpPr>
                <a:spLocks noChangeShapeType="1"/>
              </p:cNvSpPr>
              <p:nvPr/>
            </p:nvSpPr>
            <p:spPr bwMode="auto">
              <a:xfrm>
                <a:off x="1536" y="259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29" name="Line 32"/>
              <p:cNvSpPr>
                <a:spLocks noChangeShapeType="1"/>
              </p:cNvSpPr>
              <p:nvPr/>
            </p:nvSpPr>
            <p:spPr bwMode="auto">
              <a:xfrm flipV="1">
                <a:off x="2208" y="259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5382" name="Line 33"/>
            <p:cNvSpPr>
              <a:spLocks noChangeShapeType="1"/>
            </p:cNvSpPr>
            <p:nvPr/>
          </p:nvSpPr>
          <p:spPr bwMode="auto">
            <a:xfrm>
              <a:off x="3792" y="292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5383" name="Group 34"/>
            <p:cNvGrpSpPr>
              <a:grpSpLocks/>
            </p:cNvGrpSpPr>
            <p:nvPr/>
          </p:nvGrpSpPr>
          <p:grpSpPr bwMode="auto">
            <a:xfrm>
              <a:off x="4704" y="2592"/>
              <a:ext cx="672" cy="336"/>
              <a:chOff x="1536" y="2592"/>
              <a:chExt cx="672" cy="336"/>
            </a:xfrm>
          </p:grpSpPr>
          <p:sp>
            <p:nvSpPr>
              <p:cNvPr id="15424" name="Line 35"/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25" name="Line 36"/>
              <p:cNvSpPr>
                <a:spLocks noChangeShapeType="1"/>
              </p:cNvSpPr>
              <p:nvPr/>
            </p:nvSpPr>
            <p:spPr bwMode="auto">
              <a:xfrm>
                <a:off x="1536" y="259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26" name="Line 37"/>
              <p:cNvSpPr>
                <a:spLocks noChangeShapeType="1"/>
              </p:cNvSpPr>
              <p:nvPr/>
            </p:nvSpPr>
            <p:spPr bwMode="auto">
              <a:xfrm flipV="1">
                <a:off x="2208" y="259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5384" name="Group 38"/>
            <p:cNvGrpSpPr>
              <a:grpSpLocks/>
            </p:cNvGrpSpPr>
            <p:nvPr/>
          </p:nvGrpSpPr>
          <p:grpSpPr bwMode="auto">
            <a:xfrm>
              <a:off x="1536" y="3072"/>
              <a:ext cx="1056" cy="288"/>
              <a:chOff x="1680" y="3072"/>
              <a:chExt cx="1056" cy="288"/>
            </a:xfrm>
          </p:grpSpPr>
          <p:sp>
            <p:nvSpPr>
              <p:cNvPr id="15416" name="Line 39"/>
              <p:cNvSpPr>
                <a:spLocks noChangeShapeType="1"/>
              </p:cNvSpPr>
              <p:nvPr/>
            </p:nvSpPr>
            <p:spPr bwMode="auto">
              <a:xfrm>
                <a:off x="1680" y="33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17" name="Line 40"/>
              <p:cNvSpPr>
                <a:spLocks noChangeShapeType="1"/>
              </p:cNvSpPr>
              <p:nvPr/>
            </p:nvSpPr>
            <p:spPr bwMode="auto">
              <a:xfrm flipV="1">
                <a:off x="1872" y="30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18" name="Line 41"/>
              <p:cNvSpPr>
                <a:spLocks noChangeShapeType="1"/>
              </p:cNvSpPr>
              <p:nvPr/>
            </p:nvSpPr>
            <p:spPr bwMode="auto">
              <a:xfrm>
                <a:off x="1872" y="307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19" name="Line 42"/>
              <p:cNvSpPr>
                <a:spLocks noChangeShapeType="1"/>
              </p:cNvSpPr>
              <p:nvPr/>
            </p:nvSpPr>
            <p:spPr bwMode="auto">
              <a:xfrm>
                <a:off x="2304" y="30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20" name="Line 43"/>
              <p:cNvSpPr>
                <a:spLocks noChangeShapeType="1"/>
              </p:cNvSpPr>
              <p:nvPr/>
            </p:nvSpPr>
            <p:spPr bwMode="auto">
              <a:xfrm>
                <a:off x="2304" y="336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21" name="Line 44"/>
              <p:cNvSpPr>
                <a:spLocks noChangeShapeType="1"/>
              </p:cNvSpPr>
              <p:nvPr/>
            </p:nvSpPr>
            <p:spPr bwMode="auto">
              <a:xfrm flipV="1">
                <a:off x="2544" y="30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22" name="Line 45"/>
              <p:cNvSpPr>
                <a:spLocks noChangeShapeType="1"/>
              </p:cNvSpPr>
              <p:nvPr/>
            </p:nvSpPr>
            <p:spPr bwMode="auto">
              <a:xfrm>
                <a:off x="2544" y="307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23" name="Line 46"/>
              <p:cNvSpPr>
                <a:spLocks noChangeShapeType="1"/>
              </p:cNvSpPr>
              <p:nvPr/>
            </p:nvSpPr>
            <p:spPr bwMode="auto">
              <a:xfrm>
                <a:off x="2736" y="30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5385" name="Line 47"/>
            <p:cNvSpPr>
              <a:spLocks noChangeShapeType="1"/>
            </p:cNvSpPr>
            <p:nvPr/>
          </p:nvSpPr>
          <p:spPr bwMode="auto">
            <a:xfrm>
              <a:off x="1104" y="307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6" name="Line 48"/>
            <p:cNvSpPr>
              <a:spLocks noChangeShapeType="1"/>
            </p:cNvSpPr>
            <p:nvPr/>
          </p:nvSpPr>
          <p:spPr bwMode="auto">
            <a:xfrm>
              <a:off x="1536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7" name="Line 49"/>
            <p:cNvSpPr>
              <a:spLocks noChangeShapeType="1"/>
            </p:cNvSpPr>
            <p:nvPr/>
          </p:nvSpPr>
          <p:spPr bwMode="auto">
            <a:xfrm>
              <a:off x="2592" y="336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8" name="Line 50"/>
            <p:cNvSpPr>
              <a:spLocks noChangeShapeType="1"/>
            </p:cNvSpPr>
            <p:nvPr/>
          </p:nvSpPr>
          <p:spPr bwMode="auto">
            <a:xfrm flipV="1">
              <a:off x="3408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9" name="Line 51"/>
            <p:cNvSpPr>
              <a:spLocks noChangeShapeType="1"/>
            </p:cNvSpPr>
            <p:nvPr/>
          </p:nvSpPr>
          <p:spPr bwMode="auto">
            <a:xfrm>
              <a:off x="3408" y="307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90" name="Line 52"/>
            <p:cNvSpPr>
              <a:spLocks noChangeShapeType="1"/>
            </p:cNvSpPr>
            <p:nvPr/>
          </p:nvSpPr>
          <p:spPr bwMode="auto">
            <a:xfrm>
              <a:off x="3648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91" name="Line 53"/>
            <p:cNvSpPr>
              <a:spLocks noChangeShapeType="1"/>
            </p:cNvSpPr>
            <p:nvPr/>
          </p:nvSpPr>
          <p:spPr bwMode="auto">
            <a:xfrm>
              <a:off x="3648" y="33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92" name="Line 54"/>
            <p:cNvSpPr>
              <a:spLocks noChangeShapeType="1"/>
            </p:cNvSpPr>
            <p:nvPr/>
          </p:nvSpPr>
          <p:spPr bwMode="auto">
            <a:xfrm flipV="1">
              <a:off x="3888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93" name="Line 55"/>
            <p:cNvSpPr>
              <a:spLocks noChangeShapeType="1"/>
            </p:cNvSpPr>
            <p:nvPr/>
          </p:nvSpPr>
          <p:spPr bwMode="auto">
            <a:xfrm>
              <a:off x="3888" y="307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94" name="Line 56"/>
            <p:cNvSpPr>
              <a:spLocks noChangeShapeType="1"/>
            </p:cNvSpPr>
            <p:nvPr/>
          </p:nvSpPr>
          <p:spPr bwMode="auto">
            <a:xfrm>
              <a:off x="4080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95" name="Line 57"/>
            <p:cNvSpPr>
              <a:spLocks noChangeShapeType="1"/>
            </p:cNvSpPr>
            <p:nvPr/>
          </p:nvSpPr>
          <p:spPr bwMode="auto">
            <a:xfrm>
              <a:off x="4080" y="33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96" name="Line 58"/>
            <p:cNvSpPr>
              <a:spLocks noChangeShapeType="1"/>
            </p:cNvSpPr>
            <p:nvPr/>
          </p:nvSpPr>
          <p:spPr bwMode="auto">
            <a:xfrm flipV="1">
              <a:off x="4224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97" name="Line 59"/>
            <p:cNvSpPr>
              <a:spLocks noChangeShapeType="1"/>
            </p:cNvSpPr>
            <p:nvPr/>
          </p:nvSpPr>
          <p:spPr bwMode="auto">
            <a:xfrm>
              <a:off x="422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98" name="Line 60"/>
            <p:cNvSpPr>
              <a:spLocks noChangeShapeType="1"/>
            </p:cNvSpPr>
            <p:nvPr/>
          </p:nvSpPr>
          <p:spPr bwMode="auto">
            <a:xfrm>
              <a:off x="4896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99" name="Line 61"/>
            <p:cNvSpPr>
              <a:spLocks noChangeShapeType="1"/>
            </p:cNvSpPr>
            <p:nvPr/>
          </p:nvSpPr>
          <p:spPr bwMode="auto">
            <a:xfrm>
              <a:off x="4896" y="336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0" name="Line 62"/>
            <p:cNvSpPr>
              <a:spLocks noChangeShapeType="1"/>
            </p:cNvSpPr>
            <p:nvPr/>
          </p:nvSpPr>
          <p:spPr bwMode="auto">
            <a:xfrm>
              <a:off x="3120" y="2784"/>
              <a:ext cx="0" cy="140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1" name="Line 63"/>
            <p:cNvSpPr>
              <a:spLocks noChangeShapeType="1"/>
            </p:cNvSpPr>
            <p:nvPr/>
          </p:nvSpPr>
          <p:spPr bwMode="auto">
            <a:xfrm>
              <a:off x="4704" y="2736"/>
              <a:ext cx="0" cy="140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2" name="Line 64"/>
            <p:cNvSpPr>
              <a:spLocks noChangeShapeType="1"/>
            </p:cNvSpPr>
            <p:nvPr/>
          </p:nvSpPr>
          <p:spPr bwMode="auto">
            <a:xfrm>
              <a:off x="1056" y="379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3" name="Line 65"/>
            <p:cNvSpPr>
              <a:spLocks noChangeShapeType="1"/>
            </p:cNvSpPr>
            <p:nvPr/>
          </p:nvSpPr>
          <p:spPr bwMode="auto">
            <a:xfrm flipV="1">
              <a:off x="1536" y="35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4" name="Line 66"/>
            <p:cNvSpPr>
              <a:spLocks noChangeShapeType="1"/>
            </p:cNvSpPr>
            <p:nvPr/>
          </p:nvSpPr>
          <p:spPr bwMode="auto">
            <a:xfrm>
              <a:off x="1536" y="3504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5" name="Line 67"/>
            <p:cNvSpPr>
              <a:spLocks noChangeShapeType="1"/>
            </p:cNvSpPr>
            <p:nvPr/>
          </p:nvSpPr>
          <p:spPr bwMode="auto">
            <a:xfrm>
              <a:off x="3120" y="35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6" name="Line 68"/>
            <p:cNvSpPr>
              <a:spLocks noChangeShapeType="1"/>
            </p:cNvSpPr>
            <p:nvPr/>
          </p:nvSpPr>
          <p:spPr bwMode="auto">
            <a:xfrm>
              <a:off x="3120" y="379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7" name="Line 69"/>
            <p:cNvSpPr>
              <a:spLocks noChangeShapeType="1"/>
            </p:cNvSpPr>
            <p:nvPr/>
          </p:nvSpPr>
          <p:spPr bwMode="auto">
            <a:xfrm flipV="1">
              <a:off x="4704" y="35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8" name="Line 70"/>
            <p:cNvSpPr>
              <a:spLocks noChangeShapeType="1"/>
            </p:cNvSpPr>
            <p:nvPr/>
          </p:nvSpPr>
          <p:spPr bwMode="auto">
            <a:xfrm>
              <a:off x="4704" y="350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9" name="Line 71"/>
            <p:cNvSpPr>
              <a:spLocks noChangeShapeType="1"/>
            </p:cNvSpPr>
            <p:nvPr/>
          </p:nvSpPr>
          <p:spPr bwMode="auto">
            <a:xfrm>
              <a:off x="1056" y="41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10" name="Line 72"/>
            <p:cNvSpPr>
              <a:spLocks noChangeShapeType="1"/>
            </p:cNvSpPr>
            <p:nvPr/>
          </p:nvSpPr>
          <p:spPr bwMode="auto">
            <a:xfrm flipV="1">
              <a:off x="1536" y="38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11" name="Line 73"/>
            <p:cNvSpPr>
              <a:spLocks noChangeShapeType="1"/>
            </p:cNvSpPr>
            <p:nvPr/>
          </p:nvSpPr>
          <p:spPr bwMode="auto">
            <a:xfrm>
              <a:off x="1536" y="3888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12" name="Line 74"/>
            <p:cNvSpPr>
              <a:spLocks noChangeShapeType="1"/>
            </p:cNvSpPr>
            <p:nvPr/>
          </p:nvSpPr>
          <p:spPr bwMode="auto">
            <a:xfrm>
              <a:off x="3120" y="38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13" name="Line 75"/>
            <p:cNvSpPr>
              <a:spLocks noChangeShapeType="1"/>
            </p:cNvSpPr>
            <p:nvPr/>
          </p:nvSpPr>
          <p:spPr bwMode="auto">
            <a:xfrm>
              <a:off x="3120" y="4176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14" name="Line 76"/>
            <p:cNvSpPr>
              <a:spLocks noChangeShapeType="1"/>
            </p:cNvSpPr>
            <p:nvPr/>
          </p:nvSpPr>
          <p:spPr bwMode="auto">
            <a:xfrm flipV="1">
              <a:off x="4704" y="38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15" name="Line 77"/>
            <p:cNvSpPr>
              <a:spLocks noChangeShapeType="1"/>
            </p:cNvSpPr>
            <p:nvPr/>
          </p:nvSpPr>
          <p:spPr bwMode="auto">
            <a:xfrm>
              <a:off x="4704" y="388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5365" name="Text Box 78"/>
          <p:cNvSpPr txBox="1">
            <a:spLocks noChangeArrowheads="1"/>
          </p:cNvSpPr>
          <p:nvPr/>
        </p:nvSpPr>
        <p:spPr bwMode="auto">
          <a:xfrm>
            <a:off x="4495800" y="4876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15366" name="Text Box 79"/>
          <p:cNvSpPr txBox="1">
            <a:spLocks noChangeArrowheads="1"/>
          </p:cNvSpPr>
          <p:nvPr/>
        </p:nvSpPr>
        <p:spPr bwMode="auto">
          <a:xfrm>
            <a:off x="5181600" y="5638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15367" name="Line 80"/>
          <p:cNvSpPr>
            <a:spLocks noChangeShapeType="1"/>
          </p:cNvSpPr>
          <p:nvPr/>
        </p:nvSpPr>
        <p:spPr bwMode="auto">
          <a:xfrm>
            <a:off x="4800600" y="5181600"/>
            <a:ext cx="38100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68" name="AutoShape 81"/>
          <p:cNvSpPr>
            <a:spLocks noChangeArrowheads="1"/>
          </p:cNvSpPr>
          <p:nvPr/>
        </p:nvSpPr>
        <p:spPr bwMode="auto">
          <a:xfrm>
            <a:off x="5029200" y="3276600"/>
            <a:ext cx="2895600" cy="990600"/>
          </a:xfrm>
          <a:prstGeom prst="wedgeRoundRectCallout">
            <a:avLst>
              <a:gd name="adj1" fmla="val -57403"/>
              <a:gd name="adj2" fmla="val 113944"/>
              <a:gd name="adj3" fmla="val 16667"/>
            </a:avLst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only the last 0 before clock trigger been memorized</a:t>
            </a:r>
          </a:p>
        </p:txBody>
      </p:sp>
      <p:sp>
        <p:nvSpPr>
          <p:cNvPr id="15369" name="AutoShape 82"/>
          <p:cNvSpPr>
            <a:spLocks noChangeArrowheads="1"/>
          </p:cNvSpPr>
          <p:nvPr/>
        </p:nvSpPr>
        <p:spPr bwMode="auto">
          <a:xfrm>
            <a:off x="2209800" y="4724400"/>
            <a:ext cx="2133600" cy="914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5370" name="AutoShape 83"/>
          <p:cNvSpPr>
            <a:spLocks noChangeArrowheads="1"/>
          </p:cNvSpPr>
          <p:nvPr/>
        </p:nvSpPr>
        <p:spPr bwMode="auto">
          <a:xfrm>
            <a:off x="533400" y="3048000"/>
            <a:ext cx="2057400" cy="762000"/>
          </a:xfrm>
          <a:prstGeom prst="wedgeRoundRectCallout">
            <a:avLst>
              <a:gd name="adj1" fmla="val 64815"/>
              <a:gd name="adj2" fmla="val 155625"/>
              <a:gd name="adj3" fmla="val 16667"/>
            </a:avLst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the unstable input signals ignored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Core Question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01687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What’s the maximum </a:t>
            </a:r>
            <a:r>
              <a:rPr lang="en-US" altLang="zh-TW" sz="2800" smtClean="0">
                <a:solidFill>
                  <a:schemeClr val="hlink"/>
                </a:solidFill>
              </a:rPr>
              <a:t>one-step</a:t>
            </a:r>
            <a:r>
              <a:rPr lang="en-US" altLang="zh-TW" sz="2800" smtClean="0"/>
              <a:t> computation time?</a:t>
            </a:r>
          </a:p>
        </p:txBody>
      </p:sp>
      <p:grpSp>
        <p:nvGrpSpPr>
          <p:cNvPr id="4102" name="Group 4"/>
          <p:cNvGrpSpPr>
            <a:grpSpLocks/>
          </p:cNvGrpSpPr>
          <p:nvPr/>
        </p:nvGrpSpPr>
        <p:grpSpPr bwMode="auto">
          <a:xfrm>
            <a:off x="3276600" y="4419600"/>
            <a:ext cx="5029200" cy="960438"/>
            <a:chOff x="864" y="1767"/>
            <a:chExt cx="3168" cy="605"/>
          </a:xfrm>
        </p:grpSpPr>
        <p:grpSp>
          <p:nvGrpSpPr>
            <p:cNvPr id="4123" name="Group 5"/>
            <p:cNvGrpSpPr>
              <a:grpSpLocks/>
            </p:cNvGrpSpPr>
            <p:nvPr/>
          </p:nvGrpSpPr>
          <p:grpSpPr bwMode="auto">
            <a:xfrm>
              <a:off x="1296" y="2016"/>
              <a:ext cx="2736" cy="288"/>
              <a:chOff x="1296" y="2016"/>
              <a:chExt cx="2736" cy="288"/>
            </a:xfrm>
          </p:grpSpPr>
          <p:sp>
            <p:nvSpPr>
              <p:cNvPr id="4127" name="Line 6"/>
              <p:cNvSpPr>
                <a:spLocks noChangeShapeType="1"/>
              </p:cNvSpPr>
              <p:nvPr/>
            </p:nvSpPr>
            <p:spPr bwMode="auto">
              <a:xfrm>
                <a:off x="1296" y="230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4128" name="Group 7"/>
              <p:cNvGrpSpPr>
                <a:grpSpLocks/>
              </p:cNvGrpSpPr>
              <p:nvPr/>
            </p:nvGrpSpPr>
            <p:grpSpPr bwMode="auto">
              <a:xfrm>
                <a:off x="1584" y="2016"/>
                <a:ext cx="816" cy="288"/>
                <a:chOff x="1584" y="1920"/>
                <a:chExt cx="816" cy="288"/>
              </a:xfrm>
            </p:grpSpPr>
            <p:sp>
              <p:nvSpPr>
                <p:cNvPr id="4139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1584" y="1920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40" name="Line 9"/>
                <p:cNvSpPr>
                  <a:spLocks noChangeShapeType="1"/>
                </p:cNvSpPr>
                <p:nvPr/>
              </p:nvSpPr>
              <p:spPr bwMode="auto">
                <a:xfrm>
                  <a:off x="1584" y="1920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41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2016" y="1920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42" name="Line 11"/>
                <p:cNvSpPr>
                  <a:spLocks noChangeShapeType="1"/>
                </p:cNvSpPr>
                <p:nvPr/>
              </p:nvSpPr>
              <p:spPr bwMode="auto">
                <a:xfrm>
                  <a:off x="2016" y="2208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4129" name="Group 12"/>
              <p:cNvGrpSpPr>
                <a:grpSpLocks/>
              </p:cNvGrpSpPr>
              <p:nvPr/>
            </p:nvGrpSpPr>
            <p:grpSpPr bwMode="auto">
              <a:xfrm>
                <a:off x="2400" y="2016"/>
                <a:ext cx="816" cy="288"/>
                <a:chOff x="1584" y="1920"/>
                <a:chExt cx="816" cy="288"/>
              </a:xfrm>
            </p:grpSpPr>
            <p:sp>
              <p:nvSpPr>
                <p:cNvPr id="4135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584" y="1920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36" name="Line 14"/>
                <p:cNvSpPr>
                  <a:spLocks noChangeShapeType="1"/>
                </p:cNvSpPr>
                <p:nvPr/>
              </p:nvSpPr>
              <p:spPr bwMode="auto">
                <a:xfrm>
                  <a:off x="1584" y="1920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37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2016" y="1920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38" name="Line 16"/>
                <p:cNvSpPr>
                  <a:spLocks noChangeShapeType="1"/>
                </p:cNvSpPr>
                <p:nvPr/>
              </p:nvSpPr>
              <p:spPr bwMode="auto">
                <a:xfrm>
                  <a:off x="2016" y="2208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4130" name="Group 17"/>
              <p:cNvGrpSpPr>
                <a:grpSpLocks/>
              </p:cNvGrpSpPr>
              <p:nvPr/>
            </p:nvGrpSpPr>
            <p:grpSpPr bwMode="auto">
              <a:xfrm>
                <a:off x="3216" y="2016"/>
                <a:ext cx="816" cy="288"/>
                <a:chOff x="1584" y="1920"/>
                <a:chExt cx="816" cy="288"/>
              </a:xfrm>
            </p:grpSpPr>
            <p:sp>
              <p:nvSpPr>
                <p:cNvPr id="4131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584" y="1920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32" name="Line 19"/>
                <p:cNvSpPr>
                  <a:spLocks noChangeShapeType="1"/>
                </p:cNvSpPr>
                <p:nvPr/>
              </p:nvSpPr>
              <p:spPr bwMode="auto">
                <a:xfrm>
                  <a:off x="1584" y="1920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33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2016" y="1920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34" name="Line 21"/>
                <p:cNvSpPr>
                  <a:spLocks noChangeShapeType="1"/>
                </p:cNvSpPr>
                <p:nvPr/>
              </p:nvSpPr>
              <p:spPr bwMode="auto">
                <a:xfrm>
                  <a:off x="2016" y="2208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4124" name="Text Box 22"/>
            <p:cNvSpPr txBox="1">
              <a:spLocks noChangeArrowheads="1"/>
            </p:cNvSpPr>
            <p:nvPr/>
          </p:nvSpPr>
          <p:spPr bwMode="auto">
            <a:xfrm>
              <a:off x="864" y="2160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clock</a:t>
              </a:r>
            </a:p>
          </p:txBody>
        </p:sp>
        <p:sp>
          <p:nvSpPr>
            <p:cNvPr id="4125" name="Line 23"/>
            <p:cNvSpPr>
              <a:spLocks noChangeShapeType="1"/>
            </p:cNvSpPr>
            <p:nvPr/>
          </p:nvSpPr>
          <p:spPr bwMode="auto">
            <a:xfrm>
              <a:off x="2160" y="187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26" name="Text Box 24"/>
            <p:cNvSpPr txBox="1">
              <a:spLocks noChangeArrowheads="1"/>
            </p:cNvSpPr>
            <p:nvPr/>
          </p:nvSpPr>
          <p:spPr bwMode="auto">
            <a:xfrm>
              <a:off x="2390" y="1767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time</a:t>
              </a:r>
            </a:p>
          </p:txBody>
        </p:sp>
      </p:grpSp>
      <p:grpSp>
        <p:nvGrpSpPr>
          <p:cNvPr id="4103" name="Group 25"/>
          <p:cNvGrpSpPr>
            <a:grpSpLocks/>
          </p:cNvGrpSpPr>
          <p:nvPr/>
        </p:nvGrpSpPr>
        <p:grpSpPr bwMode="auto">
          <a:xfrm>
            <a:off x="609600" y="3124200"/>
            <a:ext cx="4953000" cy="1708150"/>
            <a:chOff x="384" y="1824"/>
            <a:chExt cx="3120" cy="1076"/>
          </a:xfrm>
        </p:grpSpPr>
        <p:pic>
          <p:nvPicPr>
            <p:cNvPr id="4115" name="Picture 2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1824"/>
              <a:ext cx="3120" cy="9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116" name="Group 27"/>
            <p:cNvGrpSpPr>
              <a:grpSpLocks/>
            </p:cNvGrpSpPr>
            <p:nvPr/>
          </p:nvGrpSpPr>
          <p:grpSpPr bwMode="auto">
            <a:xfrm>
              <a:off x="2448" y="2496"/>
              <a:ext cx="394" cy="404"/>
              <a:chOff x="2544" y="2448"/>
              <a:chExt cx="394" cy="404"/>
            </a:xfrm>
          </p:grpSpPr>
          <p:sp>
            <p:nvSpPr>
              <p:cNvPr id="4121" name="Line 28"/>
              <p:cNvSpPr>
                <a:spLocks noChangeShapeType="1"/>
              </p:cNvSpPr>
              <p:nvPr/>
            </p:nvSpPr>
            <p:spPr bwMode="auto">
              <a:xfrm flipV="1">
                <a:off x="2736" y="244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22" name="Text Box 29"/>
              <p:cNvSpPr txBox="1">
                <a:spLocks noChangeArrowheads="1"/>
              </p:cNvSpPr>
              <p:nvPr/>
            </p:nvSpPr>
            <p:spPr bwMode="auto">
              <a:xfrm>
                <a:off x="2544" y="2640"/>
                <a:ext cx="39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>
                    <a:solidFill>
                      <a:schemeClr val="tx2"/>
                    </a:solidFill>
                  </a:rPr>
                  <a:t>clock</a:t>
                </a:r>
              </a:p>
            </p:txBody>
          </p:sp>
        </p:grpSp>
        <p:sp>
          <p:nvSpPr>
            <p:cNvPr id="4117" name="Text Box 30"/>
            <p:cNvSpPr txBox="1">
              <a:spLocks noChangeArrowheads="1"/>
            </p:cNvSpPr>
            <p:nvPr/>
          </p:nvSpPr>
          <p:spPr bwMode="auto">
            <a:xfrm>
              <a:off x="2880" y="2064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4118" name="Text Box 31"/>
            <p:cNvSpPr txBox="1">
              <a:spLocks noChangeArrowheads="1"/>
            </p:cNvSpPr>
            <p:nvPr/>
          </p:nvSpPr>
          <p:spPr bwMode="auto">
            <a:xfrm>
              <a:off x="2016" y="2352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4119" name="Oval 32"/>
            <p:cNvSpPr>
              <a:spLocks noChangeArrowheads="1"/>
            </p:cNvSpPr>
            <p:nvPr/>
          </p:nvSpPr>
          <p:spPr bwMode="auto">
            <a:xfrm>
              <a:off x="2928" y="2304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4120" name="Oval 33"/>
            <p:cNvSpPr>
              <a:spLocks noChangeArrowheads="1"/>
            </p:cNvSpPr>
            <p:nvPr/>
          </p:nvSpPr>
          <p:spPr bwMode="auto">
            <a:xfrm>
              <a:off x="2112" y="2304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graphicFrame>
        <p:nvGraphicFramePr>
          <p:cNvPr id="4098" name="Object 34"/>
          <p:cNvGraphicFramePr>
            <a:graphicFrameLocks noChangeAspect="1"/>
          </p:cNvGraphicFramePr>
          <p:nvPr/>
        </p:nvGraphicFramePr>
        <p:xfrm>
          <a:off x="2209800" y="2590800"/>
          <a:ext cx="49530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方程式" r:id="rId4" imgW="2057400" imgH="203040" progId="Equation.3">
                  <p:embed/>
                </p:oleObj>
              </mc:Choice>
              <mc:Fallback>
                <p:oleObj name="方程式" r:id="rId4" imgW="2057400" imgH="2030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590800"/>
                        <a:ext cx="49530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Text Box 35"/>
          <p:cNvSpPr txBox="1">
            <a:spLocks noChangeArrowheads="1"/>
          </p:cNvSpPr>
          <p:nvPr/>
        </p:nvSpPr>
        <p:spPr bwMode="auto">
          <a:xfrm>
            <a:off x="2879725" y="5548313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A</a:t>
            </a:r>
          </a:p>
        </p:txBody>
      </p:sp>
      <p:sp>
        <p:nvSpPr>
          <p:cNvPr id="4105" name="AutoShape 36"/>
          <p:cNvSpPr>
            <a:spLocks noChangeArrowheads="1"/>
          </p:cNvSpPr>
          <p:nvPr/>
        </p:nvSpPr>
        <p:spPr bwMode="auto">
          <a:xfrm>
            <a:off x="4572000" y="5562600"/>
            <a:ext cx="11430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stable</a:t>
            </a:r>
          </a:p>
        </p:txBody>
      </p:sp>
      <p:sp>
        <p:nvSpPr>
          <p:cNvPr id="4106" name="Text Box 37"/>
          <p:cNvSpPr txBox="1">
            <a:spLocks noChangeArrowheads="1"/>
          </p:cNvSpPr>
          <p:nvPr/>
        </p:nvSpPr>
        <p:spPr bwMode="auto">
          <a:xfrm>
            <a:off x="2895600" y="6019800"/>
            <a:ext cx="319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B</a:t>
            </a:r>
          </a:p>
        </p:txBody>
      </p:sp>
      <p:sp>
        <p:nvSpPr>
          <p:cNvPr id="4107" name="AutoShape 38"/>
          <p:cNvSpPr>
            <a:spLocks noChangeArrowheads="1"/>
          </p:cNvSpPr>
          <p:nvPr/>
        </p:nvSpPr>
        <p:spPr bwMode="auto">
          <a:xfrm>
            <a:off x="5334000" y="6019800"/>
            <a:ext cx="3810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stable</a:t>
            </a:r>
          </a:p>
        </p:txBody>
      </p:sp>
      <p:grpSp>
        <p:nvGrpSpPr>
          <p:cNvPr id="9" name="Group 39"/>
          <p:cNvGrpSpPr>
            <a:grpSpLocks/>
          </p:cNvGrpSpPr>
          <p:nvPr/>
        </p:nvGrpSpPr>
        <p:grpSpPr bwMode="auto">
          <a:xfrm>
            <a:off x="4419600" y="5181600"/>
            <a:ext cx="1295400" cy="1447800"/>
            <a:chOff x="2784" y="3264"/>
            <a:chExt cx="816" cy="912"/>
          </a:xfrm>
        </p:grpSpPr>
        <p:sp>
          <p:nvSpPr>
            <p:cNvPr id="4113" name="Line 40"/>
            <p:cNvSpPr>
              <a:spLocks noChangeShapeType="1"/>
            </p:cNvSpPr>
            <p:nvPr/>
          </p:nvSpPr>
          <p:spPr bwMode="auto">
            <a:xfrm>
              <a:off x="2784" y="3312"/>
              <a:ext cx="0" cy="81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14" name="Line 41"/>
            <p:cNvSpPr>
              <a:spLocks noChangeShapeType="1"/>
            </p:cNvSpPr>
            <p:nvPr/>
          </p:nvSpPr>
          <p:spPr bwMode="auto">
            <a:xfrm>
              <a:off x="3600" y="3264"/>
              <a:ext cx="0" cy="91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0" name="Group 42"/>
          <p:cNvGrpSpPr>
            <a:grpSpLocks/>
          </p:cNvGrpSpPr>
          <p:nvPr/>
        </p:nvGrpSpPr>
        <p:grpSpPr bwMode="auto">
          <a:xfrm>
            <a:off x="4572000" y="5867400"/>
            <a:ext cx="884238" cy="773113"/>
            <a:chOff x="2880" y="3696"/>
            <a:chExt cx="557" cy="487"/>
          </a:xfrm>
        </p:grpSpPr>
        <p:sp>
          <p:nvSpPr>
            <p:cNvPr id="4110" name="Line 43"/>
            <p:cNvSpPr>
              <a:spLocks noChangeShapeType="1"/>
            </p:cNvSpPr>
            <p:nvPr/>
          </p:nvSpPr>
          <p:spPr bwMode="auto">
            <a:xfrm>
              <a:off x="2880" y="3696"/>
              <a:ext cx="0" cy="38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11" name="Line 44"/>
            <p:cNvSpPr>
              <a:spLocks noChangeShapeType="1"/>
            </p:cNvSpPr>
            <p:nvPr/>
          </p:nvSpPr>
          <p:spPr bwMode="auto">
            <a:xfrm>
              <a:off x="3360" y="3696"/>
              <a:ext cx="0" cy="38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12" name="Line 45"/>
            <p:cNvSpPr>
              <a:spLocks noChangeShapeType="1"/>
            </p:cNvSpPr>
            <p:nvPr/>
          </p:nvSpPr>
          <p:spPr bwMode="auto">
            <a:xfrm>
              <a:off x="2880" y="3888"/>
              <a:ext cx="48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4099" name="Object 46"/>
            <p:cNvGraphicFramePr>
              <a:graphicFrameLocks noChangeAspect="1"/>
            </p:cNvGraphicFramePr>
            <p:nvPr/>
          </p:nvGraphicFramePr>
          <p:xfrm>
            <a:off x="2880" y="4032"/>
            <a:ext cx="557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8" name="方程式" r:id="rId6" imgW="749160" imgH="203040" progId="Equation.3">
                    <p:embed/>
                  </p:oleObj>
                </mc:Choice>
                <mc:Fallback>
                  <p:oleObj name="方程式" r:id="rId6" imgW="749160" imgH="20304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4032"/>
                          <a:ext cx="557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Analysis Example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Problem Description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732712" cy="1182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find the maximum clock frequency (minimum clock period time) of the circuit</a:t>
            </a:r>
          </a:p>
        </p:txBody>
      </p:sp>
      <p:sp>
        <p:nvSpPr>
          <p:cNvPr id="17412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228600" y="4114800"/>
            <a:ext cx="3581400" cy="198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delay of AND-gate: </a:t>
            </a:r>
            <a:r>
              <a:rPr lang="en-US" altLang="zh-TW" sz="2400" smtClean="0">
                <a:solidFill>
                  <a:schemeClr val="folHlink"/>
                </a:solidFill>
              </a:rPr>
              <a:t>3 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delay of OR-gate: </a:t>
            </a:r>
            <a:r>
              <a:rPr lang="en-US" altLang="zh-TW" sz="2400" smtClean="0">
                <a:solidFill>
                  <a:schemeClr val="folHlink"/>
                </a:solidFill>
              </a:rPr>
              <a:t>4 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setup time of D-FF: </a:t>
            </a:r>
            <a:r>
              <a:rPr lang="en-US" altLang="zh-TW" sz="2400" smtClean="0">
                <a:solidFill>
                  <a:schemeClr val="folHlink"/>
                </a:solidFill>
              </a:rPr>
              <a:t>2 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clock-to-output time of D-FF: </a:t>
            </a:r>
            <a:r>
              <a:rPr lang="en-US" altLang="zh-TW" sz="2400" smtClean="0">
                <a:solidFill>
                  <a:schemeClr val="folHlink"/>
                </a:solidFill>
              </a:rPr>
              <a:t>1 ns</a:t>
            </a:r>
          </a:p>
        </p:txBody>
      </p:sp>
      <p:pic>
        <p:nvPicPr>
          <p:cNvPr id="17413" name="Picture 4" descr="sample_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124200"/>
            <a:ext cx="50292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Delay of a gate</a:t>
            </a:r>
          </a:p>
        </p:txBody>
      </p:sp>
      <p:pic>
        <p:nvPicPr>
          <p:cNvPr id="18435" name="Picture 4" descr="delay_t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133600"/>
            <a:ext cx="4800600" cy="257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Delay for a flip-flop</a:t>
            </a:r>
          </a:p>
        </p:txBody>
      </p:sp>
      <p:pic>
        <p:nvPicPr>
          <p:cNvPr id="19459" name="Picture 4" descr="setup_t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2200"/>
            <a:ext cx="7162800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Problem Description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732712" cy="1182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find the maximum clock frequency (minimum clock period time) of the circuit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28600" y="4114800"/>
            <a:ext cx="3581400" cy="198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delay of AND-gate: </a:t>
            </a:r>
            <a:r>
              <a:rPr lang="en-US" altLang="zh-TW" sz="2400" smtClean="0">
                <a:solidFill>
                  <a:schemeClr val="folHlink"/>
                </a:solidFill>
              </a:rPr>
              <a:t>3 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delay of OR-gate: </a:t>
            </a:r>
            <a:r>
              <a:rPr lang="en-US" altLang="zh-TW" sz="2400" smtClean="0">
                <a:solidFill>
                  <a:schemeClr val="folHlink"/>
                </a:solidFill>
              </a:rPr>
              <a:t>4 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setup time of D-FF: </a:t>
            </a:r>
            <a:r>
              <a:rPr lang="en-US" altLang="zh-TW" sz="2400" smtClean="0">
                <a:solidFill>
                  <a:schemeClr val="folHlink"/>
                </a:solidFill>
              </a:rPr>
              <a:t>2 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clock-to-output time of D-FF: </a:t>
            </a:r>
            <a:r>
              <a:rPr lang="en-US" altLang="zh-TW" sz="2400" smtClean="0">
                <a:solidFill>
                  <a:schemeClr val="folHlink"/>
                </a:solidFill>
              </a:rPr>
              <a:t>1 ns</a:t>
            </a:r>
          </a:p>
        </p:txBody>
      </p:sp>
      <p:pic>
        <p:nvPicPr>
          <p:cNvPr id="20485" name="Picture 5" descr="sample_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124200"/>
            <a:ext cx="50292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Analysis method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258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start from the outputs of D-FFs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mark critical points in the circuit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find-out signal stable time for each point</a:t>
            </a:r>
          </a:p>
        </p:txBody>
      </p:sp>
      <p:pic>
        <p:nvPicPr>
          <p:cNvPr id="21508" name="Picture 4" descr="sample_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733800"/>
            <a:ext cx="62484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276600" y="3276600"/>
            <a:ext cx="2784475" cy="2303463"/>
            <a:chOff x="2054" y="2064"/>
            <a:chExt cx="1754" cy="1451"/>
          </a:xfrm>
        </p:grpSpPr>
        <p:sp>
          <p:nvSpPr>
            <p:cNvPr id="21510" name="Oval 5"/>
            <p:cNvSpPr>
              <a:spLocks noChangeArrowheads="1"/>
            </p:cNvSpPr>
            <p:nvPr/>
          </p:nvSpPr>
          <p:spPr bwMode="auto">
            <a:xfrm>
              <a:off x="3648" y="2304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1511" name="Oval 6"/>
            <p:cNvSpPr>
              <a:spLocks noChangeArrowheads="1"/>
            </p:cNvSpPr>
            <p:nvPr/>
          </p:nvSpPr>
          <p:spPr bwMode="auto">
            <a:xfrm>
              <a:off x="2112" y="2640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1512" name="Oval 7"/>
            <p:cNvSpPr>
              <a:spLocks noChangeArrowheads="1"/>
            </p:cNvSpPr>
            <p:nvPr/>
          </p:nvSpPr>
          <p:spPr bwMode="auto">
            <a:xfrm>
              <a:off x="2160" y="3216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1513" name="Oval 8"/>
            <p:cNvSpPr>
              <a:spLocks noChangeArrowheads="1"/>
            </p:cNvSpPr>
            <p:nvPr/>
          </p:nvSpPr>
          <p:spPr bwMode="auto">
            <a:xfrm>
              <a:off x="2880" y="2688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1514" name="Oval 9"/>
            <p:cNvSpPr>
              <a:spLocks noChangeArrowheads="1"/>
            </p:cNvSpPr>
            <p:nvPr/>
          </p:nvSpPr>
          <p:spPr bwMode="auto">
            <a:xfrm>
              <a:off x="3600" y="2592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1515" name="Text Box 10"/>
            <p:cNvSpPr txBox="1">
              <a:spLocks noChangeArrowheads="1"/>
            </p:cNvSpPr>
            <p:nvPr/>
          </p:nvSpPr>
          <p:spPr bwMode="auto">
            <a:xfrm>
              <a:off x="3600" y="2064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21516" name="Text Box 11"/>
            <p:cNvSpPr txBox="1">
              <a:spLocks noChangeArrowheads="1"/>
            </p:cNvSpPr>
            <p:nvPr/>
          </p:nvSpPr>
          <p:spPr bwMode="auto">
            <a:xfrm>
              <a:off x="2054" y="2391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21517" name="Text Box 12"/>
            <p:cNvSpPr txBox="1">
              <a:spLocks noChangeArrowheads="1"/>
            </p:cNvSpPr>
            <p:nvPr/>
          </p:nvSpPr>
          <p:spPr bwMode="auto">
            <a:xfrm>
              <a:off x="2102" y="3303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21518" name="Text Box 13"/>
            <p:cNvSpPr txBox="1">
              <a:spLocks noChangeArrowheads="1"/>
            </p:cNvSpPr>
            <p:nvPr/>
          </p:nvSpPr>
          <p:spPr bwMode="auto">
            <a:xfrm>
              <a:off x="2822" y="2775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D</a:t>
              </a:r>
            </a:p>
          </p:txBody>
        </p:sp>
        <p:sp>
          <p:nvSpPr>
            <p:cNvPr id="21519" name="Text Box 14"/>
            <p:cNvSpPr txBox="1">
              <a:spLocks noChangeArrowheads="1"/>
            </p:cNvSpPr>
            <p:nvPr/>
          </p:nvSpPr>
          <p:spPr bwMode="auto">
            <a:xfrm>
              <a:off x="3542" y="2679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Timing analysis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0" y="533400"/>
            <a:ext cx="3922713" cy="13350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1800" smtClean="0"/>
              <a:t>delay of AND-gate: </a:t>
            </a:r>
            <a:r>
              <a:rPr lang="en-US" altLang="zh-TW" sz="1800" smtClean="0">
                <a:solidFill>
                  <a:schemeClr val="folHlink"/>
                </a:solidFill>
              </a:rPr>
              <a:t>3 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800" smtClean="0"/>
              <a:t>delay of OR-gate: </a:t>
            </a:r>
            <a:r>
              <a:rPr lang="en-US" altLang="zh-TW" sz="1800" smtClean="0">
                <a:solidFill>
                  <a:schemeClr val="folHlink"/>
                </a:solidFill>
              </a:rPr>
              <a:t>4 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800" smtClean="0"/>
              <a:t>setup time of D-FF: </a:t>
            </a:r>
            <a:r>
              <a:rPr lang="en-US" altLang="zh-TW" sz="1800" smtClean="0">
                <a:solidFill>
                  <a:schemeClr val="folHlink"/>
                </a:solidFill>
              </a:rPr>
              <a:t>2 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800" smtClean="0"/>
              <a:t>clock-to-output time of D-FF: </a:t>
            </a:r>
            <a:r>
              <a:rPr lang="en-US" altLang="zh-TW" sz="1800" smtClean="0">
                <a:solidFill>
                  <a:schemeClr val="folHlink"/>
                </a:solidFill>
              </a:rPr>
              <a:t>1 ns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 smtClean="0"/>
          </a:p>
        </p:txBody>
      </p:sp>
      <p:grpSp>
        <p:nvGrpSpPr>
          <p:cNvPr id="22532" name="Group 19"/>
          <p:cNvGrpSpPr>
            <a:grpSpLocks/>
          </p:cNvGrpSpPr>
          <p:nvPr/>
        </p:nvGrpSpPr>
        <p:grpSpPr bwMode="auto">
          <a:xfrm>
            <a:off x="1295400" y="2362200"/>
            <a:ext cx="6248400" cy="2962275"/>
            <a:chOff x="816" y="1488"/>
            <a:chExt cx="3936" cy="1866"/>
          </a:xfrm>
        </p:grpSpPr>
        <p:pic>
          <p:nvPicPr>
            <p:cNvPr id="22538" name="Picture 4" descr="sample_circui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1776"/>
              <a:ext cx="3936" cy="1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2539" name="Group 18"/>
            <p:cNvGrpSpPr>
              <a:grpSpLocks/>
            </p:cNvGrpSpPr>
            <p:nvPr/>
          </p:nvGrpSpPr>
          <p:grpSpPr bwMode="auto">
            <a:xfrm>
              <a:off x="2016" y="1488"/>
              <a:ext cx="1754" cy="1451"/>
              <a:chOff x="2016" y="1488"/>
              <a:chExt cx="1754" cy="1451"/>
            </a:xfrm>
          </p:grpSpPr>
          <p:sp>
            <p:nvSpPr>
              <p:cNvPr id="22540" name="Oval 6"/>
              <p:cNvSpPr>
                <a:spLocks noChangeArrowheads="1"/>
              </p:cNvSpPr>
              <p:nvPr/>
            </p:nvSpPr>
            <p:spPr bwMode="auto">
              <a:xfrm>
                <a:off x="3600" y="1728"/>
                <a:ext cx="96" cy="96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2541" name="Oval 7"/>
              <p:cNvSpPr>
                <a:spLocks noChangeArrowheads="1"/>
              </p:cNvSpPr>
              <p:nvPr/>
            </p:nvSpPr>
            <p:spPr bwMode="auto">
              <a:xfrm>
                <a:off x="2074" y="2064"/>
                <a:ext cx="96" cy="96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2542" name="Oval 8"/>
              <p:cNvSpPr>
                <a:spLocks noChangeArrowheads="1"/>
              </p:cNvSpPr>
              <p:nvPr/>
            </p:nvSpPr>
            <p:spPr bwMode="auto">
              <a:xfrm>
                <a:off x="2122" y="2640"/>
                <a:ext cx="96" cy="96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2543" name="Oval 9"/>
              <p:cNvSpPr>
                <a:spLocks noChangeArrowheads="1"/>
              </p:cNvSpPr>
              <p:nvPr/>
            </p:nvSpPr>
            <p:spPr bwMode="auto">
              <a:xfrm>
                <a:off x="2842" y="2112"/>
                <a:ext cx="96" cy="96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2544" name="Oval 10"/>
              <p:cNvSpPr>
                <a:spLocks noChangeArrowheads="1"/>
              </p:cNvSpPr>
              <p:nvPr/>
            </p:nvSpPr>
            <p:spPr bwMode="auto">
              <a:xfrm>
                <a:off x="3562" y="2016"/>
                <a:ext cx="96" cy="96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2545" name="Text Box 11"/>
              <p:cNvSpPr txBox="1">
                <a:spLocks noChangeArrowheads="1"/>
              </p:cNvSpPr>
              <p:nvPr/>
            </p:nvSpPr>
            <p:spPr bwMode="auto">
              <a:xfrm>
                <a:off x="3562" y="148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>
                    <a:solidFill>
                      <a:schemeClr val="hlink"/>
                    </a:solidFill>
                  </a:rPr>
                  <a:t>A</a:t>
                </a:r>
              </a:p>
            </p:txBody>
          </p:sp>
          <p:sp>
            <p:nvSpPr>
              <p:cNvPr id="22546" name="Text Box 12"/>
              <p:cNvSpPr txBox="1">
                <a:spLocks noChangeArrowheads="1"/>
              </p:cNvSpPr>
              <p:nvPr/>
            </p:nvSpPr>
            <p:spPr bwMode="auto">
              <a:xfrm>
                <a:off x="2016" y="1815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>
                    <a:solidFill>
                      <a:schemeClr val="hlink"/>
                    </a:solidFill>
                  </a:rPr>
                  <a:t>B</a:t>
                </a:r>
              </a:p>
            </p:txBody>
          </p:sp>
          <p:sp>
            <p:nvSpPr>
              <p:cNvPr id="22547" name="Text Box 13"/>
              <p:cNvSpPr txBox="1">
                <a:spLocks noChangeArrowheads="1"/>
              </p:cNvSpPr>
              <p:nvPr/>
            </p:nvSpPr>
            <p:spPr bwMode="auto">
              <a:xfrm>
                <a:off x="2064" y="2727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>
                    <a:solidFill>
                      <a:schemeClr val="hlink"/>
                    </a:solidFill>
                  </a:rPr>
                  <a:t>C</a:t>
                </a:r>
              </a:p>
            </p:txBody>
          </p:sp>
          <p:sp>
            <p:nvSpPr>
              <p:cNvPr id="22548" name="Text Box 14"/>
              <p:cNvSpPr txBox="1">
                <a:spLocks noChangeArrowheads="1"/>
              </p:cNvSpPr>
              <p:nvPr/>
            </p:nvSpPr>
            <p:spPr bwMode="auto">
              <a:xfrm>
                <a:off x="2784" y="2199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>
                    <a:solidFill>
                      <a:schemeClr val="hlink"/>
                    </a:solidFill>
                  </a:rPr>
                  <a:t>D</a:t>
                </a:r>
              </a:p>
            </p:txBody>
          </p:sp>
          <p:sp>
            <p:nvSpPr>
              <p:cNvPr id="22549" name="Text Box 15"/>
              <p:cNvSpPr txBox="1">
                <a:spLocks noChangeArrowheads="1"/>
              </p:cNvSpPr>
              <p:nvPr/>
            </p:nvSpPr>
            <p:spPr bwMode="auto">
              <a:xfrm>
                <a:off x="3504" y="2103"/>
                <a:ext cx="19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>
                    <a:solidFill>
                      <a:schemeClr val="hlink"/>
                    </a:solidFill>
                  </a:rPr>
                  <a:t>E</a:t>
                </a:r>
              </a:p>
            </p:txBody>
          </p:sp>
        </p:grpSp>
      </p:grpSp>
      <p:sp>
        <p:nvSpPr>
          <p:cNvPr id="19473" name="AutoShape 17"/>
          <p:cNvSpPr>
            <a:spLocks noChangeArrowheads="1"/>
          </p:cNvSpPr>
          <p:nvPr/>
        </p:nvSpPr>
        <p:spPr bwMode="auto">
          <a:xfrm>
            <a:off x="4876800" y="1371600"/>
            <a:ext cx="38862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476" name="Freeform 20"/>
          <p:cNvSpPr>
            <a:spLocks/>
          </p:cNvSpPr>
          <p:nvPr/>
        </p:nvSpPr>
        <p:spPr bwMode="auto">
          <a:xfrm>
            <a:off x="5867400" y="2667000"/>
            <a:ext cx="889000" cy="622300"/>
          </a:xfrm>
          <a:custGeom>
            <a:avLst/>
            <a:gdLst>
              <a:gd name="T0" fmla="*/ 1209674869 w 560"/>
              <a:gd name="T1" fmla="*/ 987901339 h 392"/>
              <a:gd name="T2" fmla="*/ 1209674869 w 560"/>
              <a:gd name="T3" fmla="*/ 141128756 h 392"/>
              <a:gd name="T4" fmla="*/ 0 w 560"/>
              <a:gd name="T5" fmla="*/ 141128756 h 392"/>
              <a:gd name="T6" fmla="*/ 0 60000 65536"/>
              <a:gd name="T7" fmla="*/ 0 60000 65536"/>
              <a:gd name="T8" fmla="*/ 0 60000 65536"/>
              <a:gd name="T9" fmla="*/ 0 w 560"/>
              <a:gd name="T10" fmla="*/ 0 h 392"/>
              <a:gd name="T11" fmla="*/ 560 w 560"/>
              <a:gd name="T12" fmla="*/ 392 h 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0" h="392">
                <a:moveTo>
                  <a:pt x="480" y="392"/>
                </a:moveTo>
                <a:cubicBezTo>
                  <a:pt x="520" y="252"/>
                  <a:pt x="560" y="112"/>
                  <a:pt x="480" y="56"/>
                </a:cubicBezTo>
                <a:cubicBezTo>
                  <a:pt x="400" y="0"/>
                  <a:pt x="200" y="28"/>
                  <a:pt x="0" y="56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6156325" y="2300288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1ns</a:t>
            </a:r>
          </a:p>
        </p:txBody>
      </p:sp>
      <p:sp>
        <p:nvSpPr>
          <p:cNvPr id="19478" name="Text Box 22"/>
          <p:cNvSpPr txBox="1">
            <a:spLocks noChangeArrowheads="1"/>
          </p:cNvSpPr>
          <p:nvPr/>
        </p:nvSpPr>
        <p:spPr bwMode="auto">
          <a:xfrm>
            <a:off x="3124200" y="2543175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1ns</a:t>
            </a:r>
          </a:p>
        </p:txBody>
      </p:sp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3200400" y="4524375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1ns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3" grpId="0" animBg="1"/>
      <p:bldP spid="19476" grpId="0" animBg="1"/>
      <p:bldP spid="19477" grpId="0"/>
      <p:bldP spid="19478" grpId="0"/>
      <p:bldP spid="1947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a sequential circuit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solidFill>
                  <a:schemeClr val="folHlink"/>
                </a:solidFill>
              </a:rPr>
              <a:t>Sequential Circuit</a:t>
            </a:r>
            <a:r>
              <a:rPr lang="en-US" altLang="zh-TW" sz="2400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a digital circuit with </a:t>
            </a:r>
            <a:r>
              <a:rPr lang="en-US" altLang="zh-TW" sz="2000" dirty="0" smtClean="0">
                <a:solidFill>
                  <a:schemeClr val="hlink"/>
                </a:solidFill>
              </a:rPr>
              <a:t>storage element</a:t>
            </a:r>
            <a:r>
              <a:rPr lang="en-US" altLang="zh-TW" sz="2000" dirty="0" smtClean="0"/>
              <a:t> to </a:t>
            </a:r>
            <a:r>
              <a:rPr lang="en-US" altLang="zh-TW" sz="2000" dirty="0" smtClean="0">
                <a:solidFill>
                  <a:schemeClr val="hlink"/>
                </a:solidFill>
              </a:rPr>
              <a:t>memorize</a:t>
            </a:r>
            <a:r>
              <a:rPr lang="en-US" altLang="zh-TW" sz="2000" dirty="0" smtClean="0"/>
              <a:t> current </a:t>
            </a:r>
            <a:r>
              <a:rPr lang="en-US" altLang="zh-TW" sz="2000" dirty="0" smtClean="0">
                <a:solidFill>
                  <a:schemeClr val="hlink"/>
                </a:solidFill>
              </a:rPr>
              <a:t>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Figure </a:t>
            </a:r>
            <a:r>
              <a:rPr lang="en-US" altLang="zh-TW" sz="2000" dirty="0" smtClean="0"/>
              <a:t>4-1</a:t>
            </a:r>
            <a:r>
              <a:rPr lang="en-US" altLang="zh-TW" sz="2000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000" dirty="0" smtClean="0"/>
          </a:p>
          <a:p>
            <a:pPr lvl="1" eaLnBrk="1" hangingPunct="1">
              <a:lnSpc>
                <a:spcPct val="90000"/>
              </a:lnSpc>
            </a:pPr>
            <a:endParaRPr lang="en-US" altLang="zh-TW" sz="2000" dirty="0" smtClean="0"/>
          </a:p>
          <a:p>
            <a:pPr lvl="1" eaLnBrk="1" hangingPunct="1">
              <a:lnSpc>
                <a:spcPct val="90000"/>
              </a:lnSpc>
            </a:pPr>
            <a:endParaRPr lang="en-US" altLang="zh-TW" sz="2000" dirty="0" smtClean="0"/>
          </a:p>
          <a:p>
            <a:pPr lvl="1" eaLnBrk="1" hangingPunct="1">
              <a:lnSpc>
                <a:spcPct val="90000"/>
              </a:lnSpc>
            </a:pPr>
            <a:endParaRPr lang="en-US" altLang="zh-TW" sz="2000" dirty="0" smtClean="0"/>
          </a:p>
          <a:p>
            <a:pPr lvl="1" eaLnBrk="1" hangingPunct="1">
              <a:lnSpc>
                <a:spcPct val="90000"/>
              </a:lnSpc>
            </a:pPr>
            <a:endParaRPr lang="en-US" altLang="zh-TW" sz="2000" dirty="0" smtClean="0"/>
          </a:p>
          <a:p>
            <a:pPr eaLnBrk="1" hangingPunct="1">
              <a:lnSpc>
                <a:spcPct val="90000"/>
              </a:lnSpc>
            </a:pPr>
            <a:endParaRPr lang="en-US" altLang="zh-TW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the counter part -- </a:t>
            </a:r>
            <a:r>
              <a:rPr lang="en-US" altLang="zh-TW" sz="2400" dirty="0" smtClean="0">
                <a:solidFill>
                  <a:schemeClr val="folHlink"/>
                </a:solidFill>
              </a:rPr>
              <a:t>Combinational Circuit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a digital circuit without storage element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124200"/>
            <a:ext cx="60960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Timing analysis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0" y="533400"/>
            <a:ext cx="3922713" cy="13350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1800" smtClean="0"/>
              <a:t>delay of AND-gate: </a:t>
            </a:r>
            <a:r>
              <a:rPr lang="en-US" altLang="zh-TW" sz="1800" smtClean="0">
                <a:solidFill>
                  <a:schemeClr val="folHlink"/>
                </a:solidFill>
              </a:rPr>
              <a:t>3 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800" smtClean="0"/>
              <a:t>delay of OR-gate: </a:t>
            </a:r>
            <a:r>
              <a:rPr lang="en-US" altLang="zh-TW" sz="1800" smtClean="0">
                <a:solidFill>
                  <a:schemeClr val="folHlink"/>
                </a:solidFill>
              </a:rPr>
              <a:t>4 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800" smtClean="0"/>
              <a:t>setup time of D-FF: </a:t>
            </a:r>
            <a:r>
              <a:rPr lang="en-US" altLang="zh-TW" sz="1800" smtClean="0">
                <a:solidFill>
                  <a:schemeClr val="folHlink"/>
                </a:solidFill>
              </a:rPr>
              <a:t>2 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800" smtClean="0"/>
              <a:t>clock-to-output time of D-FF: </a:t>
            </a:r>
            <a:r>
              <a:rPr lang="en-US" altLang="zh-TW" sz="1800" smtClean="0">
                <a:solidFill>
                  <a:schemeClr val="folHlink"/>
                </a:solidFill>
              </a:rPr>
              <a:t>1 ns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 smtClean="0"/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1295400" y="2362200"/>
            <a:ext cx="6248400" cy="2962275"/>
            <a:chOff x="816" y="1488"/>
            <a:chExt cx="3936" cy="1866"/>
          </a:xfrm>
        </p:grpSpPr>
        <p:pic>
          <p:nvPicPr>
            <p:cNvPr id="23562" name="Picture 5" descr="sample_circui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1776"/>
              <a:ext cx="3936" cy="1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3563" name="Group 6"/>
            <p:cNvGrpSpPr>
              <a:grpSpLocks/>
            </p:cNvGrpSpPr>
            <p:nvPr/>
          </p:nvGrpSpPr>
          <p:grpSpPr bwMode="auto">
            <a:xfrm>
              <a:off x="2016" y="1488"/>
              <a:ext cx="1754" cy="1451"/>
              <a:chOff x="2016" y="1488"/>
              <a:chExt cx="1754" cy="1451"/>
            </a:xfrm>
          </p:grpSpPr>
          <p:sp>
            <p:nvSpPr>
              <p:cNvPr id="23564" name="Oval 7"/>
              <p:cNvSpPr>
                <a:spLocks noChangeArrowheads="1"/>
              </p:cNvSpPr>
              <p:nvPr/>
            </p:nvSpPr>
            <p:spPr bwMode="auto">
              <a:xfrm>
                <a:off x="3600" y="1728"/>
                <a:ext cx="96" cy="96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565" name="Oval 8"/>
              <p:cNvSpPr>
                <a:spLocks noChangeArrowheads="1"/>
              </p:cNvSpPr>
              <p:nvPr/>
            </p:nvSpPr>
            <p:spPr bwMode="auto">
              <a:xfrm>
                <a:off x="2074" y="2064"/>
                <a:ext cx="96" cy="96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566" name="Oval 9"/>
              <p:cNvSpPr>
                <a:spLocks noChangeArrowheads="1"/>
              </p:cNvSpPr>
              <p:nvPr/>
            </p:nvSpPr>
            <p:spPr bwMode="auto">
              <a:xfrm>
                <a:off x="2122" y="2640"/>
                <a:ext cx="96" cy="96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567" name="Oval 10"/>
              <p:cNvSpPr>
                <a:spLocks noChangeArrowheads="1"/>
              </p:cNvSpPr>
              <p:nvPr/>
            </p:nvSpPr>
            <p:spPr bwMode="auto">
              <a:xfrm>
                <a:off x="2842" y="2112"/>
                <a:ext cx="96" cy="96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568" name="Oval 11"/>
              <p:cNvSpPr>
                <a:spLocks noChangeArrowheads="1"/>
              </p:cNvSpPr>
              <p:nvPr/>
            </p:nvSpPr>
            <p:spPr bwMode="auto">
              <a:xfrm>
                <a:off x="3562" y="2016"/>
                <a:ext cx="96" cy="96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569" name="Text Box 12"/>
              <p:cNvSpPr txBox="1">
                <a:spLocks noChangeArrowheads="1"/>
              </p:cNvSpPr>
              <p:nvPr/>
            </p:nvSpPr>
            <p:spPr bwMode="auto">
              <a:xfrm>
                <a:off x="3562" y="148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>
                    <a:solidFill>
                      <a:schemeClr val="hlink"/>
                    </a:solidFill>
                  </a:rPr>
                  <a:t>A</a:t>
                </a:r>
              </a:p>
            </p:txBody>
          </p:sp>
          <p:sp>
            <p:nvSpPr>
              <p:cNvPr id="23570" name="Text Box 13"/>
              <p:cNvSpPr txBox="1">
                <a:spLocks noChangeArrowheads="1"/>
              </p:cNvSpPr>
              <p:nvPr/>
            </p:nvSpPr>
            <p:spPr bwMode="auto">
              <a:xfrm>
                <a:off x="2016" y="1815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>
                    <a:solidFill>
                      <a:schemeClr val="hlink"/>
                    </a:solidFill>
                  </a:rPr>
                  <a:t>B</a:t>
                </a:r>
              </a:p>
            </p:txBody>
          </p:sp>
          <p:sp>
            <p:nvSpPr>
              <p:cNvPr id="23571" name="Text Box 14"/>
              <p:cNvSpPr txBox="1">
                <a:spLocks noChangeArrowheads="1"/>
              </p:cNvSpPr>
              <p:nvPr/>
            </p:nvSpPr>
            <p:spPr bwMode="auto">
              <a:xfrm>
                <a:off x="2064" y="2727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>
                    <a:solidFill>
                      <a:schemeClr val="hlink"/>
                    </a:solidFill>
                  </a:rPr>
                  <a:t>C</a:t>
                </a:r>
              </a:p>
            </p:txBody>
          </p:sp>
          <p:sp>
            <p:nvSpPr>
              <p:cNvPr id="23572" name="Text Box 15"/>
              <p:cNvSpPr txBox="1">
                <a:spLocks noChangeArrowheads="1"/>
              </p:cNvSpPr>
              <p:nvPr/>
            </p:nvSpPr>
            <p:spPr bwMode="auto">
              <a:xfrm>
                <a:off x="2784" y="2199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>
                    <a:solidFill>
                      <a:schemeClr val="hlink"/>
                    </a:solidFill>
                  </a:rPr>
                  <a:t>D</a:t>
                </a:r>
              </a:p>
            </p:txBody>
          </p:sp>
          <p:sp>
            <p:nvSpPr>
              <p:cNvPr id="23573" name="Text Box 16"/>
              <p:cNvSpPr txBox="1">
                <a:spLocks noChangeArrowheads="1"/>
              </p:cNvSpPr>
              <p:nvPr/>
            </p:nvSpPr>
            <p:spPr bwMode="auto">
              <a:xfrm>
                <a:off x="3504" y="2103"/>
                <a:ext cx="19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>
                    <a:solidFill>
                      <a:schemeClr val="hlink"/>
                    </a:solidFill>
                  </a:rPr>
                  <a:t>E</a:t>
                </a:r>
              </a:p>
            </p:txBody>
          </p:sp>
        </p:grpSp>
      </p:grpSp>
      <p:sp>
        <p:nvSpPr>
          <p:cNvPr id="20497" name="AutoShape 17"/>
          <p:cNvSpPr>
            <a:spLocks noChangeArrowheads="1"/>
          </p:cNvSpPr>
          <p:nvPr/>
        </p:nvSpPr>
        <p:spPr bwMode="auto">
          <a:xfrm>
            <a:off x="4800600" y="762000"/>
            <a:ext cx="38862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3558" name="Text Box 20"/>
          <p:cNvSpPr txBox="1">
            <a:spLocks noChangeArrowheads="1"/>
          </p:cNvSpPr>
          <p:nvPr/>
        </p:nvSpPr>
        <p:spPr bwMode="auto">
          <a:xfrm>
            <a:off x="3124200" y="2543175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folHlink"/>
                </a:solidFill>
              </a:rPr>
              <a:t>1ns</a:t>
            </a:r>
          </a:p>
        </p:txBody>
      </p:sp>
      <p:sp>
        <p:nvSpPr>
          <p:cNvPr id="23559" name="Text Box 21"/>
          <p:cNvSpPr txBox="1">
            <a:spLocks noChangeArrowheads="1"/>
          </p:cNvSpPr>
          <p:nvPr/>
        </p:nvSpPr>
        <p:spPr bwMode="auto">
          <a:xfrm>
            <a:off x="3200400" y="4524375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folHlink"/>
                </a:solidFill>
              </a:rPr>
              <a:t>1ns</a:t>
            </a:r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4191000" y="2895600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5ns</a:t>
            </a:r>
          </a:p>
        </p:txBody>
      </p:sp>
      <p:sp>
        <p:nvSpPr>
          <p:cNvPr id="20503" name="AutoShape 23"/>
          <p:cNvSpPr>
            <a:spLocks noChangeArrowheads="1"/>
          </p:cNvSpPr>
          <p:nvPr/>
        </p:nvSpPr>
        <p:spPr bwMode="auto">
          <a:xfrm>
            <a:off x="3886200" y="4038600"/>
            <a:ext cx="1600200" cy="533400"/>
          </a:xfrm>
          <a:prstGeom prst="wedgeRoundRectCallout">
            <a:avLst>
              <a:gd name="adj1" fmla="val -36310"/>
              <a:gd name="adj2" fmla="val -14672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chemeClr val="hlink"/>
                </a:solidFill>
              </a:rPr>
              <a:t>4ns delay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7" grpId="0" animBg="1"/>
      <p:bldP spid="20502" grpId="0"/>
      <p:bldP spid="2050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Timing analysis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0" y="533400"/>
            <a:ext cx="3922713" cy="13350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1800" smtClean="0"/>
              <a:t>delay of AND-gate: </a:t>
            </a:r>
            <a:r>
              <a:rPr lang="en-US" altLang="zh-TW" sz="1800" smtClean="0">
                <a:solidFill>
                  <a:schemeClr val="folHlink"/>
                </a:solidFill>
              </a:rPr>
              <a:t>3 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800" smtClean="0"/>
              <a:t>delay of OR-gate: </a:t>
            </a:r>
            <a:r>
              <a:rPr lang="en-US" altLang="zh-TW" sz="1800" smtClean="0">
                <a:solidFill>
                  <a:schemeClr val="folHlink"/>
                </a:solidFill>
              </a:rPr>
              <a:t>4 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800" smtClean="0"/>
              <a:t>setup time of D-FF: </a:t>
            </a:r>
            <a:r>
              <a:rPr lang="en-US" altLang="zh-TW" sz="1800" smtClean="0">
                <a:solidFill>
                  <a:schemeClr val="folHlink"/>
                </a:solidFill>
              </a:rPr>
              <a:t>2 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800" smtClean="0"/>
              <a:t>clock-to-output time of D-FF: </a:t>
            </a:r>
            <a:r>
              <a:rPr lang="en-US" altLang="zh-TW" sz="1800" smtClean="0">
                <a:solidFill>
                  <a:schemeClr val="folHlink"/>
                </a:solidFill>
              </a:rPr>
              <a:t>1 ns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 smtClean="0"/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1295400" y="2362200"/>
            <a:ext cx="6248400" cy="2962275"/>
            <a:chOff x="816" y="1488"/>
            <a:chExt cx="3936" cy="1866"/>
          </a:xfrm>
        </p:grpSpPr>
        <p:pic>
          <p:nvPicPr>
            <p:cNvPr id="24586" name="Picture 5" descr="sample_circui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1776"/>
              <a:ext cx="3936" cy="1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4587" name="Group 6"/>
            <p:cNvGrpSpPr>
              <a:grpSpLocks/>
            </p:cNvGrpSpPr>
            <p:nvPr/>
          </p:nvGrpSpPr>
          <p:grpSpPr bwMode="auto">
            <a:xfrm>
              <a:off x="2016" y="1488"/>
              <a:ext cx="1754" cy="1451"/>
              <a:chOff x="2016" y="1488"/>
              <a:chExt cx="1754" cy="1451"/>
            </a:xfrm>
          </p:grpSpPr>
          <p:sp>
            <p:nvSpPr>
              <p:cNvPr id="24588" name="Oval 7"/>
              <p:cNvSpPr>
                <a:spLocks noChangeArrowheads="1"/>
              </p:cNvSpPr>
              <p:nvPr/>
            </p:nvSpPr>
            <p:spPr bwMode="auto">
              <a:xfrm>
                <a:off x="3600" y="1728"/>
                <a:ext cx="96" cy="96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4589" name="Oval 8"/>
              <p:cNvSpPr>
                <a:spLocks noChangeArrowheads="1"/>
              </p:cNvSpPr>
              <p:nvPr/>
            </p:nvSpPr>
            <p:spPr bwMode="auto">
              <a:xfrm>
                <a:off x="2074" y="2064"/>
                <a:ext cx="96" cy="96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4590" name="Oval 9"/>
              <p:cNvSpPr>
                <a:spLocks noChangeArrowheads="1"/>
              </p:cNvSpPr>
              <p:nvPr/>
            </p:nvSpPr>
            <p:spPr bwMode="auto">
              <a:xfrm>
                <a:off x="2122" y="2640"/>
                <a:ext cx="96" cy="96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4591" name="Oval 10"/>
              <p:cNvSpPr>
                <a:spLocks noChangeArrowheads="1"/>
              </p:cNvSpPr>
              <p:nvPr/>
            </p:nvSpPr>
            <p:spPr bwMode="auto">
              <a:xfrm>
                <a:off x="2842" y="2112"/>
                <a:ext cx="96" cy="96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4592" name="Oval 11"/>
              <p:cNvSpPr>
                <a:spLocks noChangeArrowheads="1"/>
              </p:cNvSpPr>
              <p:nvPr/>
            </p:nvSpPr>
            <p:spPr bwMode="auto">
              <a:xfrm>
                <a:off x="3562" y="2016"/>
                <a:ext cx="96" cy="96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4593" name="Text Box 12"/>
              <p:cNvSpPr txBox="1">
                <a:spLocks noChangeArrowheads="1"/>
              </p:cNvSpPr>
              <p:nvPr/>
            </p:nvSpPr>
            <p:spPr bwMode="auto">
              <a:xfrm>
                <a:off x="3562" y="148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>
                    <a:solidFill>
                      <a:schemeClr val="hlink"/>
                    </a:solidFill>
                  </a:rPr>
                  <a:t>A</a:t>
                </a:r>
              </a:p>
            </p:txBody>
          </p:sp>
          <p:sp>
            <p:nvSpPr>
              <p:cNvPr id="24594" name="Text Box 13"/>
              <p:cNvSpPr txBox="1">
                <a:spLocks noChangeArrowheads="1"/>
              </p:cNvSpPr>
              <p:nvPr/>
            </p:nvSpPr>
            <p:spPr bwMode="auto">
              <a:xfrm>
                <a:off x="2016" y="1815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>
                    <a:solidFill>
                      <a:schemeClr val="hlink"/>
                    </a:solidFill>
                  </a:rPr>
                  <a:t>B</a:t>
                </a:r>
              </a:p>
            </p:txBody>
          </p:sp>
          <p:sp>
            <p:nvSpPr>
              <p:cNvPr id="24595" name="Text Box 14"/>
              <p:cNvSpPr txBox="1">
                <a:spLocks noChangeArrowheads="1"/>
              </p:cNvSpPr>
              <p:nvPr/>
            </p:nvSpPr>
            <p:spPr bwMode="auto">
              <a:xfrm>
                <a:off x="2064" y="2727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>
                    <a:solidFill>
                      <a:schemeClr val="hlink"/>
                    </a:solidFill>
                  </a:rPr>
                  <a:t>C</a:t>
                </a:r>
              </a:p>
            </p:txBody>
          </p:sp>
          <p:sp>
            <p:nvSpPr>
              <p:cNvPr id="24596" name="Text Box 15"/>
              <p:cNvSpPr txBox="1">
                <a:spLocks noChangeArrowheads="1"/>
              </p:cNvSpPr>
              <p:nvPr/>
            </p:nvSpPr>
            <p:spPr bwMode="auto">
              <a:xfrm>
                <a:off x="2784" y="2199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>
                    <a:solidFill>
                      <a:schemeClr val="hlink"/>
                    </a:solidFill>
                  </a:rPr>
                  <a:t>D</a:t>
                </a:r>
              </a:p>
            </p:txBody>
          </p:sp>
          <p:sp>
            <p:nvSpPr>
              <p:cNvPr id="24597" name="Text Box 16"/>
              <p:cNvSpPr txBox="1">
                <a:spLocks noChangeArrowheads="1"/>
              </p:cNvSpPr>
              <p:nvPr/>
            </p:nvSpPr>
            <p:spPr bwMode="auto">
              <a:xfrm>
                <a:off x="3504" y="2103"/>
                <a:ext cx="19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>
                    <a:solidFill>
                      <a:schemeClr val="hlink"/>
                    </a:solidFill>
                  </a:rPr>
                  <a:t>E</a:t>
                </a:r>
              </a:p>
            </p:txBody>
          </p:sp>
        </p:grpSp>
      </p:grpSp>
      <p:sp>
        <p:nvSpPr>
          <p:cNvPr id="21521" name="AutoShape 17"/>
          <p:cNvSpPr>
            <a:spLocks noChangeArrowheads="1"/>
          </p:cNvSpPr>
          <p:nvPr/>
        </p:nvSpPr>
        <p:spPr bwMode="auto">
          <a:xfrm>
            <a:off x="4724400" y="457200"/>
            <a:ext cx="38862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4582" name="Text Box 18"/>
          <p:cNvSpPr txBox="1">
            <a:spLocks noChangeArrowheads="1"/>
          </p:cNvSpPr>
          <p:nvPr/>
        </p:nvSpPr>
        <p:spPr bwMode="auto">
          <a:xfrm>
            <a:off x="5486400" y="2057400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folHlink"/>
                </a:solidFill>
              </a:rPr>
              <a:t>1ns</a:t>
            </a:r>
          </a:p>
        </p:txBody>
      </p:sp>
      <p:sp>
        <p:nvSpPr>
          <p:cNvPr id="24583" name="Text Box 21"/>
          <p:cNvSpPr txBox="1">
            <a:spLocks noChangeArrowheads="1"/>
          </p:cNvSpPr>
          <p:nvPr/>
        </p:nvSpPr>
        <p:spPr bwMode="auto">
          <a:xfrm>
            <a:off x="4267200" y="3657600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folHlink"/>
                </a:solidFill>
              </a:rPr>
              <a:t>5ns</a:t>
            </a:r>
          </a:p>
        </p:txBody>
      </p:sp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5334000" y="3505200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8ns</a:t>
            </a:r>
          </a:p>
        </p:txBody>
      </p:sp>
      <p:sp>
        <p:nvSpPr>
          <p:cNvPr id="21527" name="AutoShape 23"/>
          <p:cNvSpPr>
            <a:spLocks noChangeArrowheads="1"/>
          </p:cNvSpPr>
          <p:nvPr/>
        </p:nvSpPr>
        <p:spPr bwMode="auto">
          <a:xfrm>
            <a:off x="4724400" y="4495800"/>
            <a:ext cx="1600200" cy="533400"/>
          </a:xfrm>
          <a:prstGeom prst="wedgeRoundRectCallout">
            <a:avLst>
              <a:gd name="adj1" fmla="val -24106"/>
              <a:gd name="adj2" fmla="val -26547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chemeClr val="hlink"/>
                </a:solidFill>
              </a:rPr>
              <a:t>3ns delay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1" grpId="0" animBg="1"/>
      <p:bldP spid="21526" grpId="0"/>
      <p:bldP spid="215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Timing analysis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0" y="533400"/>
            <a:ext cx="3922713" cy="13350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1800" smtClean="0"/>
              <a:t>delay of AND-gate: </a:t>
            </a:r>
            <a:r>
              <a:rPr lang="en-US" altLang="zh-TW" sz="1800" smtClean="0">
                <a:solidFill>
                  <a:schemeClr val="folHlink"/>
                </a:solidFill>
              </a:rPr>
              <a:t>3 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800" smtClean="0"/>
              <a:t>delay of OR-gate: </a:t>
            </a:r>
            <a:r>
              <a:rPr lang="en-US" altLang="zh-TW" sz="1800" smtClean="0">
                <a:solidFill>
                  <a:schemeClr val="folHlink"/>
                </a:solidFill>
              </a:rPr>
              <a:t>4 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800" smtClean="0"/>
              <a:t>setup time of D-FF: </a:t>
            </a:r>
            <a:r>
              <a:rPr lang="en-US" altLang="zh-TW" sz="1800" smtClean="0">
                <a:solidFill>
                  <a:schemeClr val="folHlink"/>
                </a:solidFill>
              </a:rPr>
              <a:t>2 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800" smtClean="0"/>
              <a:t>clock-to-output time of D-FF: </a:t>
            </a:r>
            <a:r>
              <a:rPr lang="en-US" altLang="zh-TW" sz="1800" smtClean="0">
                <a:solidFill>
                  <a:schemeClr val="folHlink"/>
                </a:solidFill>
              </a:rPr>
              <a:t>1 ns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 smtClean="0"/>
          </a:p>
        </p:txBody>
      </p:sp>
      <p:grpSp>
        <p:nvGrpSpPr>
          <p:cNvPr id="25604" name="Group 4"/>
          <p:cNvGrpSpPr>
            <a:grpSpLocks/>
          </p:cNvGrpSpPr>
          <p:nvPr/>
        </p:nvGrpSpPr>
        <p:grpSpPr bwMode="auto">
          <a:xfrm>
            <a:off x="1295400" y="2362200"/>
            <a:ext cx="6248400" cy="2962275"/>
            <a:chOff x="816" y="1488"/>
            <a:chExt cx="3936" cy="1866"/>
          </a:xfrm>
        </p:grpSpPr>
        <p:pic>
          <p:nvPicPr>
            <p:cNvPr id="25609" name="Picture 5" descr="sample_circui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1776"/>
              <a:ext cx="3936" cy="1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5610" name="Group 6"/>
            <p:cNvGrpSpPr>
              <a:grpSpLocks/>
            </p:cNvGrpSpPr>
            <p:nvPr/>
          </p:nvGrpSpPr>
          <p:grpSpPr bwMode="auto">
            <a:xfrm>
              <a:off x="2016" y="1488"/>
              <a:ext cx="1754" cy="1451"/>
              <a:chOff x="2016" y="1488"/>
              <a:chExt cx="1754" cy="1451"/>
            </a:xfrm>
          </p:grpSpPr>
          <p:sp>
            <p:nvSpPr>
              <p:cNvPr id="25611" name="Oval 7"/>
              <p:cNvSpPr>
                <a:spLocks noChangeArrowheads="1"/>
              </p:cNvSpPr>
              <p:nvPr/>
            </p:nvSpPr>
            <p:spPr bwMode="auto">
              <a:xfrm>
                <a:off x="3600" y="1728"/>
                <a:ext cx="96" cy="96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5612" name="Oval 8"/>
              <p:cNvSpPr>
                <a:spLocks noChangeArrowheads="1"/>
              </p:cNvSpPr>
              <p:nvPr/>
            </p:nvSpPr>
            <p:spPr bwMode="auto">
              <a:xfrm>
                <a:off x="2074" y="2064"/>
                <a:ext cx="96" cy="96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5613" name="Oval 9"/>
              <p:cNvSpPr>
                <a:spLocks noChangeArrowheads="1"/>
              </p:cNvSpPr>
              <p:nvPr/>
            </p:nvSpPr>
            <p:spPr bwMode="auto">
              <a:xfrm>
                <a:off x="2122" y="2640"/>
                <a:ext cx="96" cy="96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5614" name="Oval 10"/>
              <p:cNvSpPr>
                <a:spLocks noChangeArrowheads="1"/>
              </p:cNvSpPr>
              <p:nvPr/>
            </p:nvSpPr>
            <p:spPr bwMode="auto">
              <a:xfrm>
                <a:off x="2842" y="2112"/>
                <a:ext cx="96" cy="96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5615" name="Oval 11"/>
              <p:cNvSpPr>
                <a:spLocks noChangeArrowheads="1"/>
              </p:cNvSpPr>
              <p:nvPr/>
            </p:nvSpPr>
            <p:spPr bwMode="auto">
              <a:xfrm>
                <a:off x="3562" y="2016"/>
                <a:ext cx="96" cy="96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5616" name="Text Box 12"/>
              <p:cNvSpPr txBox="1">
                <a:spLocks noChangeArrowheads="1"/>
              </p:cNvSpPr>
              <p:nvPr/>
            </p:nvSpPr>
            <p:spPr bwMode="auto">
              <a:xfrm>
                <a:off x="3562" y="148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>
                    <a:solidFill>
                      <a:schemeClr val="hlink"/>
                    </a:solidFill>
                  </a:rPr>
                  <a:t>A</a:t>
                </a:r>
              </a:p>
            </p:txBody>
          </p:sp>
          <p:sp>
            <p:nvSpPr>
              <p:cNvPr id="25617" name="Text Box 13"/>
              <p:cNvSpPr txBox="1">
                <a:spLocks noChangeArrowheads="1"/>
              </p:cNvSpPr>
              <p:nvPr/>
            </p:nvSpPr>
            <p:spPr bwMode="auto">
              <a:xfrm>
                <a:off x="2016" y="1815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>
                    <a:solidFill>
                      <a:schemeClr val="hlink"/>
                    </a:solidFill>
                  </a:rPr>
                  <a:t>B</a:t>
                </a:r>
              </a:p>
            </p:txBody>
          </p:sp>
          <p:sp>
            <p:nvSpPr>
              <p:cNvPr id="25618" name="Text Box 14"/>
              <p:cNvSpPr txBox="1">
                <a:spLocks noChangeArrowheads="1"/>
              </p:cNvSpPr>
              <p:nvPr/>
            </p:nvSpPr>
            <p:spPr bwMode="auto">
              <a:xfrm>
                <a:off x="2064" y="2727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>
                    <a:solidFill>
                      <a:schemeClr val="hlink"/>
                    </a:solidFill>
                  </a:rPr>
                  <a:t>C</a:t>
                </a:r>
              </a:p>
            </p:txBody>
          </p:sp>
          <p:sp>
            <p:nvSpPr>
              <p:cNvPr id="25619" name="Text Box 15"/>
              <p:cNvSpPr txBox="1">
                <a:spLocks noChangeArrowheads="1"/>
              </p:cNvSpPr>
              <p:nvPr/>
            </p:nvSpPr>
            <p:spPr bwMode="auto">
              <a:xfrm>
                <a:off x="2784" y="2199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>
                    <a:solidFill>
                      <a:schemeClr val="hlink"/>
                    </a:solidFill>
                  </a:rPr>
                  <a:t>D</a:t>
                </a:r>
              </a:p>
            </p:txBody>
          </p:sp>
          <p:sp>
            <p:nvSpPr>
              <p:cNvPr id="25620" name="Text Box 16"/>
              <p:cNvSpPr txBox="1">
                <a:spLocks noChangeArrowheads="1"/>
              </p:cNvSpPr>
              <p:nvPr/>
            </p:nvSpPr>
            <p:spPr bwMode="auto">
              <a:xfrm>
                <a:off x="3504" y="2103"/>
                <a:ext cx="19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>
                    <a:solidFill>
                      <a:schemeClr val="hlink"/>
                    </a:solidFill>
                  </a:rPr>
                  <a:t>E</a:t>
                </a:r>
              </a:p>
            </p:txBody>
          </p:sp>
        </p:grpSp>
      </p:grpSp>
      <p:sp>
        <p:nvSpPr>
          <p:cNvPr id="22545" name="AutoShape 17"/>
          <p:cNvSpPr>
            <a:spLocks noChangeArrowheads="1"/>
          </p:cNvSpPr>
          <p:nvPr/>
        </p:nvSpPr>
        <p:spPr bwMode="auto">
          <a:xfrm>
            <a:off x="4724400" y="990600"/>
            <a:ext cx="38862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5606" name="Text Box 20"/>
          <p:cNvSpPr txBox="1">
            <a:spLocks noChangeArrowheads="1"/>
          </p:cNvSpPr>
          <p:nvPr/>
        </p:nvSpPr>
        <p:spPr bwMode="auto">
          <a:xfrm>
            <a:off x="5334000" y="3505200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folHlink"/>
                </a:solidFill>
              </a:rPr>
              <a:t>8ns</a:t>
            </a:r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>
            <a:off x="5715000" y="3276600"/>
            <a:ext cx="533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6156325" y="2757488"/>
            <a:ext cx="72707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10 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5" grpId="0" animBg="1"/>
      <p:bldP spid="22549" grpId="0" animBg="1"/>
      <p:bldP spid="2255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Clock period time and frequency</a:t>
            </a:r>
          </a:p>
        </p:txBody>
      </p:sp>
      <p:grpSp>
        <p:nvGrpSpPr>
          <p:cNvPr id="5124" name="Group 21"/>
          <p:cNvGrpSpPr>
            <a:grpSpLocks/>
          </p:cNvGrpSpPr>
          <p:nvPr/>
        </p:nvGrpSpPr>
        <p:grpSpPr bwMode="auto">
          <a:xfrm>
            <a:off x="1066800" y="1600200"/>
            <a:ext cx="6248400" cy="2962275"/>
            <a:chOff x="912" y="1584"/>
            <a:chExt cx="3936" cy="1866"/>
          </a:xfrm>
        </p:grpSpPr>
        <p:grpSp>
          <p:nvGrpSpPr>
            <p:cNvPr id="5151" name="Group 5"/>
            <p:cNvGrpSpPr>
              <a:grpSpLocks/>
            </p:cNvGrpSpPr>
            <p:nvPr/>
          </p:nvGrpSpPr>
          <p:grpSpPr bwMode="auto">
            <a:xfrm>
              <a:off x="912" y="1584"/>
              <a:ext cx="3936" cy="1866"/>
              <a:chOff x="816" y="1488"/>
              <a:chExt cx="3936" cy="1866"/>
            </a:xfrm>
          </p:grpSpPr>
          <p:pic>
            <p:nvPicPr>
              <p:cNvPr id="5154" name="Picture 6" descr="sample_circuit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" y="1776"/>
                <a:ext cx="3936" cy="15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5155" name="Group 7"/>
              <p:cNvGrpSpPr>
                <a:grpSpLocks/>
              </p:cNvGrpSpPr>
              <p:nvPr/>
            </p:nvGrpSpPr>
            <p:grpSpPr bwMode="auto">
              <a:xfrm>
                <a:off x="2016" y="1488"/>
                <a:ext cx="1754" cy="1451"/>
                <a:chOff x="2016" y="1488"/>
                <a:chExt cx="1754" cy="1451"/>
              </a:xfrm>
            </p:grpSpPr>
            <p:sp>
              <p:nvSpPr>
                <p:cNvPr id="5156" name="Oval 8"/>
                <p:cNvSpPr>
                  <a:spLocks noChangeArrowheads="1"/>
                </p:cNvSpPr>
                <p:nvPr/>
              </p:nvSpPr>
              <p:spPr bwMode="auto">
                <a:xfrm>
                  <a:off x="3600" y="1728"/>
                  <a:ext cx="96" cy="96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5157" name="Oval 9"/>
                <p:cNvSpPr>
                  <a:spLocks noChangeArrowheads="1"/>
                </p:cNvSpPr>
                <p:nvPr/>
              </p:nvSpPr>
              <p:spPr bwMode="auto">
                <a:xfrm>
                  <a:off x="2074" y="2064"/>
                  <a:ext cx="96" cy="96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5158" name="Oval 10"/>
                <p:cNvSpPr>
                  <a:spLocks noChangeArrowheads="1"/>
                </p:cNvSpPr>
                <p:nvPr/>
              </p:nvSpPr>
              <p:spPr bwMode="auto">
                <a:xfrm>
                  <a:off x="2122" y="2640"/>
                  <a:ext cx="96" cy="96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5159" name="Oval 11"/>
                <p:cNvSpPr>
                  <a:spLocks noChangeArrowheads="1"/>
                </p:cNvSpPr>
                <p:nvPr/>
              </p:nvSpPr>
              <p:spPr bwMode="auto">
                <a:xfrm>
                  <a:off x="2842" y="2112"/>
                  <a:ext cx="96" cy="96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5160" name="Oval 12"/>
                <p:cNvSpPr>
                  <a:spLocks noChangeArrowheads="1"/>
                </p:cNvSpPr>
                <p:nvPr/>
              </p:nvSpPr>
              <p:spPr bwMode="auto">
                <a:xfrm>
                  <a:off x="3562" y="2016"/>
                  <a:ext cx="96" cy="96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5161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562" y="1488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>
                      <a:solidFill>
                        <a:schemeClr val="hlink"/>
                      </a:solidFill>
                    </a:rPr>
                    <a:t>A</a:t>
                  </a:r>
                </a:p>
              </p:txBody>
            </p:sp>
            <p:sp>
              <p:nvSpPr>
                <p:cNvPr id="516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016" y="1815"/>
                  <a:ext cx="201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>
                      <a:solidFill>
                        <a:schemeClr val="hlink"/>
                      </a:solidFill>
                    </a:rPr>
                    <a:t>B</a:t>
                  </a:r>
                </a:p>
              </p:txBody>
            </p:sp>
            <p:sp>
              <p:nvSpPr>
                <p:cNvPr id="5163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064" y="2727"/>
                  <a:ext cx="201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>
                      <a:solidFill>
                        <a:schemeClr val="hlink"/>
                      </a:solidFill>
                    </a:rPr>
                    <a:t>C</a:t>
                  </a:r>
                </a:p>
              </p:txBody>
            </p:sp>
            <p:sp>
              <p:nvSpPr>
                <p:cNvPr id="516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784" y="2199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>
                      <a:solidFill>
                        <a:schemeClr val="hlink"/>
                      </a:solidFill>
                    </a:rPr>
                    <a:t>D</a:t>
                  </a:r>
                </a:p>
              </p:txBody>
            </p:sp>
            <p:sp>
              <p:nvSpPr>
                <p:cNvPr id="516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3504" y="2103"/>
                  <a:ext cx="19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>
                      <a:solidFill>
                        <a:schemeClr val="hlink"/>
                      </a:solidFill>
                    </a:rPr>
                    <a:t>E</a:t>
                  </a:r>
                </a:p>
              </p:txBody>
            </p:sp>
          </p:grpSp>
        </p:grpSp>
        <p:sp>
          <p:nvSpPr>
            <p:cNvPr id="5152" name="Line 19"/>
            <p:cNvSpPr>
              <a:spLocks noChangeShapeType="1"/>
            </p:cNvSpPr>
            <p:nvPr/>
          </p:nvSpPr>
          <p:spPr bwMode="auto">
            <a:xfrm>
              <a:off x="3696" y="2160"/>
              <a:ext cx="33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53" name="Text Box 20"/>
            <p:cNvSpPr txBox="1">
              <a:spLocks noChangeArrowheads="1"/>
            </p:cNvSpPr>
            <p:nvPr/>
          </p:nvSpPr>
          <p:spPr bwMode="auto">
            <a:xfrm>
              <a:off x="3974" y="1833"/>
              <a:ext cx="458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chemeClr val="hlink"/>
                  </a:solidFill>
                </a:rPr>
                <a:t>10 ns</a:t>
              </a:r>
            </a:p>
          </p:txBody>
        </p:sp>
      </p:grpSp>
      <p:grpSp>
        <p:nvGrpSpPr>
          <p:cNvPr id="5125" name="Group 41"/>
          <p:cNvGrpSpPr>
            <a:grpSpLocks/>
          </p:cNvGrpSpPr>
          <p:nvPr/>
        </p:nvGrpSpPr>
        <p:grpSpPr bwMode="auto">
          <a:xfrm>
            <a:off x="1066800" y="5791200"/>
            <a:ext cx="5257800" cy="457200"/>
            <a:chOff x="816" y="3552"/>
            <a:chExt cx="3312" cy="288"/>
          </a:xfrm>
        </p:grpSpPr>
        <p:sp>
          <p:nvSpPr>
            <p:cNvPr id="5135" name="Line 22"/>
            <p:cNvSpPr>
              <a:spLocks noChangeShapeType="1"/>
            </p:cNvSpPr>
            <p:nvPr/>
          </p:nvSpPr>
          <p:spPr bwMode="auto">
            <a:xfrm>
              <a:off x="816" y="38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5136" name="Group 30"/>
            <p:cNvGrpSpPr>
              <a:grpSpLocks/>
            </p:cNvGrpSpPr>
            <p:nvPr/>
          </p:nvGrpSpPr>
          <p:grpSpPr bwMode="auto">
            <a:xfrm>
              <a:off x="1104" y="3552"/>
              <a:ext cx="1008" cy="288"/>
              <a:chOff x="1104" y="3552"/>
              <a:chExt cx="1008" cy="288"/>
            </a:xfrm>
          </p:grpSpPr>
          <p:sp>
            <p:nvSpPr>
              <p:cNvPr id="5147" name="Line 23"/>
              <p:cNvSpPr>
                <a:spLocks noChangeShapeType="1"/>
              </p:cNvSpPr>
              <p:nvPr/>
            </p:nvSpPr>
            <p:spPr bwMode="auto">
              <a:xfrm flipV="1">
                <a:off x="1104" y="355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8" name="Line 24"/>
              <p:cNvSpPr>
                <a:spLocks noChangeShapeType="1"/>
              </p:cNvSpPr>
              <p:nvPr/>
            </p:nvSpPr>
            <p:spPr bwMode="auto">
              <a:xfrm>
                <a:off x="1104" y="355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9" name="Line 25"/>
              <p:cNvSpPr>
                <a:spLocks noChangeShapeType="1"/>
              </p:cNvSpPr>
              <p:nvPr/>
            </p:nvSpPr>
            <p:spPr bwMode="auto">
              <a:xfrm>
                <a:off x="1584" y="355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0" name="Line 26"/>
              <p:cNvSpPr>
                <a:spLocks noChangeShapeType="1"/>
              </p:cNvSpPr>
              <p:nvPr/>
            </p:nvSpPr>
            <p:spPr bwMode="auto">
              <a:xfrm>
                <a:off x="1584" y="384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5137" name="Group 31"/>
            <p:cNvGrpSpPr>
              <a:grpSpLocks/>
            </p:cNvGrpSpPr>
            <p:nvPr/>
          </p:nvGrpSpPr>
          <p:grpSpPr bwMode="auto">
            <a:xfrm>
              <a:off x="2112" y="3552"/>
              <a:ext cx="1008" cy="288"/>
              <a:chOff x="1104" y="3552"/>
              <a:chExt cx="1008" cy="288"/>
            </a:xfrm>
          </p:grpSpPr>
          <p:sp>
            <p:nvSpPr>
              <p:cNvPr id="5143" name="Line 32"/>
              <p:cNvSpPr>
                <a:spLocks noChangeShapeType="1"/>
              </p:cNvSpPr>
              <p:nvPr/>
            </p:nvSpPr>
            <p:spPr bwMode="auto">
              <a:xfrm flipV="1">
                <a:off x="1104" y="355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4" name="Line 33"/>
              <p:cNvSpPr>
                <a:spLocks noChangeShapeType="1"/>
              </p:cNvSpPr>
              <p:nvPr/>
            </p:nvSpPr>
            <p:spPr bwMode="auto">
              <a:xfrm>
                <a:off x="1104" y="355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5" name="Line 34"/>
              <p:cNvSpPr>
                <a:spLocks noChangeShapeType="1"/>
              </p:cNvSpPr>
              <p:nvPr/>
            </p:nvSpPr>
            <p:spPr bwMode="auto">
              <a:xfrm>
                <a:off x="1584" y="355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6" name="Line 35"/>
              <p:cNvSpPr>
                <a:spLocks noChangeShapeType="1"/>
              </p:cNvSpPr>
              <p:nvPr/>
            </p:nvSpPr>
            <p:spPr bwMode="auto">
              <a:xfrm>
                <a:off x="1584" y="384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5138" name="Group 36"/>
            <p:cNvGrpSpPr>
              <a:grpSpLocks/>
            </p:cNvGrpSpPr>
            <p:nvPr/>
          </p:nvGrpSpPr>
          <p:grpSpPr bwMode="auto">
            <a:xfrm>
              <a:off x="3120" y="3552"/>
              <a:ext cx="1008" cy="288"/>
              <a:chOff x="1104" y="3552"/>
              <a:chExt cx="1008" cy="288"/>
            </a:xfrm>
          </p:grpSpPr>
          <p:sp>
            <p:nvSpPr>
              <p:cNvPr id="5139" name="Line 37"/>
              <p:cNvSpPr>
                <a:spLocks noChangeShapeType="1"/>
              </p:cNvSpPr>
              <p:nvPr/>
            </p:nvSpPr>
            <p:spPr bwMode="auto">
              <a:xfrm flipV="1">
                <a:off x="1104" y="355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0" name="Line 38"/>
              <p:cNvSpPr>
                <a:spLocks noChangeShapeType="1"/>
              </p:cNvSpPr>
              <p:nvPr/>
            </p:nvSpPr>
            <p:spPr bwMode="auto">
              <a:xfrm>
                <a:off x="1104" y="355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1" name="Line 39"/>
              <p:cNvSpPr>
                <a:spLocks noChangeShapeType="1"/>
              </p:cNvSpPr>
              <p:nvPr/>
            </p:nvSpPr>
            <p:spPr bwMode="auto">
              <a:xfrm>
                <a:off x="1584" y="355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2" name="Line 40"/>
              <p:cNvSpPr>
                <a:spLocks noChangeShapeType="1"/>
              </p:cNvSpPr>
              <p:nvPr/>
            </p:nvSpPr>
            <p:spPr bwMode="auto">
              <a:xfrm>
                <a:off x="1584" y="384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5126" name="Text Box 42"/>
          <p:cNvSpPr txBox="1">
            <a:spLocks noChangeArrowheads="1"/>
          </p:cNvSpPr>
          <p:nvPr/>
        </p:nvSpPr>
        <p:spPr bwMode="auto">
          <a:xfrm>
            <a:off x="381000" y="6096000"/>
            <a:ext cx="625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clock</a:t>
            </a:r>
          </a:p>
        </p:txBody>
      </p:sp>
      <p:grpSp>
        <p:nvGrpSpPr>
          <p:cNvPr id="5127" name="Group 45"/>
          <p:cNvGrpSpPr>
            <a:grpSpLocks/>
          </p:cNvGrpSpPr>
          <p:nvPr/>
        </p:nvGrpSpPr>
        <p:grpSpPr bwMode="auto">
          <a:xfrm>
            <a:off x="4191000" y="5181600"/>
            <a:ext cx="1157288" cy="336550"/>
            <a:chOff x="3120" y="3216"/>
            <a:chExt cx="729" cy="212"/>
          </a:xfrm>
        </p:grpSpPr>
        <p:sp>
          <p:nvSpPr>
            <p:cNvPr id="5133" name="Line 43"/>
            <p:cNvSpPr>
              <a:spLocks noChangeShapeType="1"/>
            </p:cNvSpPr>
            <p:nvPr/>
          </p:nvSpPr>
          <p:spPr bwMode="auto">
            <a:xfrm>
              <a:off x="3120" y="33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4" name="Text Box 44"/>
            <p:cNvSpPr txBox="1">
              <a:spLocks noChangeArrowheads="1"/>
            </p:cNvSpPr>
            <p:nvPr/>
          </p:nvSpPr>
          <p:spPr bwMode="auto">
            <a:xfrm>
              <a:off x="3504" y="3216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time</a:t>
              </a:r>
            </a:p>
          </p:txBody>
        </p:sp>
      </p:grpSp>
      <p:grpSp>
        <p:nvGrpSpPr>
          <p:cNvPr id="10" name="Group 50"/>
          <p:cNvGrpSpPr>
            <a:grpSpLocks/>
          </p:cNvGrpSpPr>
          <p:nvPr/>
        </p:nvGrpSpPr>
        <p:grpSpPr bwMode="auto">
          <a:xfrm>
            <a:off x="1524000" y="5029200"/>
            <a:ext cx="1600200" cy="762000"/>
            <a:chOff x="1440" y="3120"/>
            <a:chExt cx="1008" cy="480"/>
          </a:xfrm>
        </p:grpSpPr>
        <p:sp>
          <p:nvSpPr>
            <p:cNvPr id="5129" name="Line 46"/>
            <p:cNvSpPr>
              <a:spLocks noChangeShapeType="1"/>
            </p:cNvSpPr>
            <p:nvPr/>
          </p:nvSpPr>
          <p:spPr bwMode="auto">
            <a:xfrm>
              <a:off x="1440" y="3264"/>
              <a:ext cx="0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0" name="Line 47"/>
            <p:cNvSpPr>
              <a:spLocks noChangeShapeType="1"/>
            </p:cNvSpPr>
            <p:nvPr/>
          </p:nvSpPr>
          <p:spPr bwMode="auto">
            <a:xfrm>
              <a:off x="2448" y="3264"/>
              <a:ext cx="0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1" name="Line 48"/>
            <p:cNvSpPr>
              <a:spLocks noChangeShapeType="1"/>
            </p:cNvSpPr>
            <p:nvPr/>
          </p:nvSpPr>
          <p:spPr bwMode="auto">
            <a:xfrm>
              <a:off x="1440" y="3408"/>
              <a:ext cx="100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2" name="Text Box 49"/>
            <p:cNvSpPr txBox="1">
              <a:spLocks noChangeArrowheads="1"/>
            </p:cNvSpPr>
            <p:nvPr/>
          </p:nvSpPr>
          <p:spPr bwMode="auto">
            <a:xfrm>
              <a:off x="1632" y="3120"/>
              <a:ext cx="5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chemeClr val="hlink"/>
                  </a:solidFill>
                  <a:sym typeface="Symbol" panose="05050102010706020507" pitchFamily="18" charset="2"/>
                </a:rPr>
                <a:t></a:t>
              </a:r>
              <a:r>
                <a:rPr lang="en-US" altLang="zh-TW" sz="2000">
                  <a:solidFill>
                    <a:schemeClr val="hlink"/>
                  </a:solidFill>
                </a:rPr>
                <a:t>10 ns</a:t>
              </a:r>
            </a:p>
          </p:txBody>
        </p:sp>
      </p:grpSp>
      <p:graphicFrame>
        <p:nvGraphicFramePr>
          <p:cNvPr id="23603" name="Object 51"/>
          <p:cNvGraphicFramePr>
            <a:graphicFrameLocks noChangeAspect="1"/>
          </p:cNvGraphicFramePr>
          <p:nvPr/>
        </p:nvGraphicFramePr>
        <p:xfrm>
          <a:off x="5638800" y="4572000"/>
          <a:ext cx="3048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方程式" r:id="rId4" imgW="1815840" imgH="393480" progId="Equation.3">
                  <p:embed/>
                </p:oleObj>
              </mc:Choice>
              <mc:Fallback>
                <p:oleObj name="方程式" r:id="rId4" imgW="1815840" imgH="39348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572000"/>
                        <a:ext cx="30480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next lecture</a:t>
            </a:r>
          </a:p>
        </p:txBody>
      </p:sp>
      <p:sp>
        <p:nvSpPr>
          <p:cNvPr id="2662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Next Lecture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77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circuit design to realize a state-diagram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solidFill>
                  <a:schemeClr val="hlink"/>
                </a:solidFill>
              </a:rPr>
              <a:t>Section </a:t>
            </a:r>
            <a:r>
              <a:rPr lang="en-US" altLang="zh-TW" sz="2400" dirty="0" smtClean="0">
                <a:solidFill>
                  <a:schemeClr val="hlink"/>
                </a:solidFill>
              </a:rPr>
              <a:t>4-5</a:t>
            </a:r>
            <a:endParaRPr lang="en-US" altLang="zh-TW" sz="2400" dirty="0" smtClean="0">
              <a:solidFill>
                <a:schemeClr val="hlink"/>
              </a:solidFill>
            </a:endParaRP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716338"/>
            <a:ext cx="4032250" cy="177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3284538"/>
            <a:ext cx="3892550" cy="252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AutoShape 6"/>
          <p:cNvSpPr>
            <a:spLocks noChangeArrowheads="1"/>
          </p:cNvSpPr>
          <p:nvPr/>
        </p:nvSpPr>
        <p:spPr bwMode="auto">
          <a:xfrm>
            <a:off x="4500563" y="4437063"/>
            <a:ext cx="358775" cy="36036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Your work before the next meeting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Preview the textbook: </a:t>
            </a:r>
            <a:r>
              <a:rPr lang="en-US" altLang="zh-TW" sz="2800" dirty="0" smtClean="0">
                <a:solidFill>
                  <a:schemeClr val="hlink"/>
                </a:solidFill>
              </a:rPr>
              <a:t>Section </a:t>
            </a:r>
            <a:r>
              <a:rPr lang="en-US" altLang="zh-TW" sz="2800" dirty="0" smtClean="0">
                <a:solidFill>
                  <a:schemeClr val="hlink"/>
                </a:solidFill>
              </a:rPr>
              <a:t>4-5</a:t>
            </a:r>
            <a:endParaRPr lang="en-US" altLang="zh-TW" sz="2800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Review “</a:t>
            </a:r>
            <a:r>
              <a:rPr lang="en-US" altLang="zh-TW" sz="2800" dirty="0" smtClean="0">
                <a:solidFill>
                  <a:schemeClr val="hlink"/>
                </a:solidFill>
              </a:rPr>
              <a:t>digital circuit</a:t>
            </a:r>
            <a:r>
              <a:rPr lang="en-US" altLang="zh-TW" sz="2800" dirty="0" smtClean="0"/>
              <a:t>”: combinational circuit design from the truth 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Chap. 2: Boolean algebra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Chap. 3: K-map simplification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Review “</a:t>
            </a:r>
            <a:r>
              <a:rPr lang="en-US" altLang="zh-TW" sz="2800" dirty="0" smtClean="0">
                <a:solidFill>
                  <a:schemeClr val="hlink"/>
                </a:solidFill>
              </a:rPr>
              <a:t>discrete mathematics</a:t>
            </a:r>
            <a:r>
              <a:rPr lang="en-US" altLang="zh-TW" sz="2800" dirty="0" smtClean="0"/>
              <a:t>”: finite automata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also named finite-state machine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key to design hardware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49287"/>
          </a:xfrm>
        </p:spPr>
        <p:txBody>
          <a:bodyPr/>
          <a:lstStyle/>
          <a:p>
            <a:pPr eaLnBrk="1" hangingPunct="1"/>
            <a:r>
              <a:rPr lang="en-US" altLang="zh-TW" smtClean="0"/>
              <a:t>imagine how a circuit works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429000"/>
            <a:ext cx="3665538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45" name="Group 5"/>
          <p:cNvGrpSpPr>
            <a:grpSpLocks/>
          </p:cNvGrpSpPr>
          <p:nvPr/>
        </p:nvGrpSpPr>
        <p:grpSpPr bwMode="auto">
          <a:xfrm>
            <a:off x="4343400" y="3505200"/>
            <a:ext cx="4359275" cy="2241550"/>
            <a:chOff x="2736" y="2064"/>
            <a:chExt cx="2746" cy="1412"/>
          </a:xfrm>
        </p:grpSpPr>
        <p:grpSp>
          <p:nvGrpSpPr>
            <p:cNvPr id="10247" name="Group 6"/>
            <p:cNvGrpSpPr>
              <a:grpSpLocks/>
            </p:cNvGrpSpPr>
            <p:nvPr/>
          </p:nvGrpSpPr>
          <p:grpSpPr bwMode="auto">
            <a:xfrm>
              <a:off x="3370" y="2448"/>
              <a:ext cx="2112" cy="192"/>
              <a:chOff x="1584" y="2160"/>
              <a:chExt cx="2112" cy="192"/>
            </a:xfrm>
          </p:grpSpPr>
          <p:sp>
            <p:nvSpPr>
              <p:cNvPr id="10272" name="Line 7"/>
              <p:cNvSpPr>
                <a:spLocks noChangeShapeType="1"/>
              </p:cNvSpPr>
              <p:nvPr/>
            </p:nvSpPr>
            <p:spPr bwMode="auto">
              <a:xfrm>
                <a:off x="1584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10273" name="Group 8"/>
              <p:cNvGrpSpPr>
                <a:grpSpLocks/>
              </p:cNvGrpSpPr>
              <p:nvPr/>
            </p:nvGrpSpPr>
            <p:grpSpPr bwMode="auto">
              <a:xfrm>
                <a:off x="1776" y="2160"/>
                <a:ext cx="384" cy="192"/>
                <a:chOff x="1776" y="2160"/>
                <a:chExt cx="384" cy="192"/>
              </a:xfrm>
            </p:grpSpPr>
            <p:sp>
              <p:nvSpPr>
                <p:cNvPr id="10294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95" name="Line 10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96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97" name="Line 12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0274" name="Group 13"/>
              <p:cNvGrpSpPr>
                <a:grpSpLocks/>
              </p:cNvGrpSpPr>
              <p:nvPr/>
            </p:nvGrpSpPr>
            <p:grpSpPr bwMode="auto">
              <a:xfrm>
                <a:off x="2160" y="2160"/>
                <a:ext cx="384" cy="192"/>
                <a:chOff x="1776" y="2160"/>
                <a:chExt cx="384" cy="192"/>
              </a:xfrm>
            </p:grpSpPr>
            <p:sp>
              <p:nvSpPr>
                <p:cNvPr id="10290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91" name="Line 15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92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93" name="Line 17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0275" name="Group 18"/>
              <p:cNvGrpSpPr>
                <a:grpSpLocks/>
              </p:cNvGrpSpPr>
              <p:nvPr/>
            </p:nvGrpSpPr>
            <p:grpSpPr bwMode="auto">
              <a:xfrm>
                <a:off x="2544" y="2160"/>
                <a:ext cx="384" cy="192"/>
                <a:chOff x="1776" y="2160"/>
                <a:chExt cx="384" cy="192"/>
              </a:xfrm>
            </p:grpSpPr>
            <p:sp>
              <p:nvSpPr>
                <p:cNvPr id="10286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87" name="Line 20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88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89" name="Line 22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0276" name="Group 23"/>
              <p:cNvGrpSpPr>
                <a:grpSpLocks/>
              </p:cNvGrpSpPr>
              <p:nvPr/>
            </p:nvGrpSpPr>
            <p:grpSpPr bwMode="auto">
              <a:xfrm>
                <a:off x="2928" y="2160"/>
                <a:ext cx="384" cy="192"/>
                <a:chOff x="1776" y="2160"/>
                <a:chExt cx="384" cy="192"/>
              </a:xfrm>
            </p:grpSpPr>
            <p:sp>
              <p:nvSpPr>
                <p:cNvPr id="10282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83" name="Line 25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84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85" name="Line 27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0277" name="Group 28"/>
              <p:cNvGrpSpPr>
                <a:grpSpLocks/>
              </p:cNvGrpSpPr>
              <p:nvPr/>
            </p:nvGrpSpPr>
            <p:grpSpPr bwMode="auto">
              <a:xfrm>
                <a:off x="3312" y="2160"/>
                <a:ext cx="384" cy="192"/>
                <a:chOff x="1776" y="2160"/>
                <a:chExt cx="384" cy="192"/>
              </a:xfrm>
            </p:grpSpPr>
            <p:sp>
              <p:nvSpPr>
                <p:cNvPr id="10278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79" name="Line 30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80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81" name="Line 32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10248" name="Text Box 33"/>
            <p:cNvSpPr txBox="1">
              <a:spLocks noChangeArrowheads="1"/>
            </p:cNvSpPr>
            <p:nvPr/>
          </p:nvSpPr>
          <p:spPr bwMode="auto">
            <a:xfrm>
              <a:off x="3226" y="273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10249" name="Text Box 34"/>
            <p:cNvSpPr txBox="1">
              <a:spLocks noChangeArrowheads="1"/>
            </p:cNvSpPr>
            <p:nvPr/>
          </p:nvSpPr>
          <p:spPr bwMode="auto">
            <a:xfrm>
              <a:off x="3226" y="2976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10250" name="Text Box 35"/>
            <p:cNvSpPr txBox="1">
              <a:spLocks noChangeArrowheads="1"/>
            </p:cNvSpPr>
            <p:nvPr/>
          </p:nvSpPr>
          <p:spPr bwMode="auto">
            <a:xfrm>
              <a:off x="3226" y="3264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  <p:sp>
          <p:nvSpPr>
            <p:cNvPr id="10251" name="AutoShape 36"/>
            <p:cNvSpPr>
              <a:spLocks noChangeArrowheads="1"/>
            </p:cNvSpPr>
            <p:nvPr/>
          </p:nvSpPr>
          <p:spPr bwMode="auto">
            <a:xfrm>
              <a:off x="3562" y="273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0252" name="AutoShape 37"/>
            <p:cNvSpPr>
              <a:spLocks noChangeArrowheads="1"/>
            </p:cNvSpPr>
            <p:nvPr/>
          </p:nvSpPr>
          <p:spPr bwMode="auto">
            <a:xfrm>
              <a:off x="3562" y="297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0253" name="AutoShape 38"/>
            <p:cNvSpPr>
              <a:spLocks noChangeArrowheads="1"/>
            </p:cNvSpPr>
            <p:nvPr/>
          </p:nvSpPr>
          <p:spPr bwMode="auto">
            <a:xfrm>
              <a:off x="3562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10254" name="AutoShape 39"/>
            <p:cNvSpPr>
              <a:spLocks noChangeArrowheads="1"/>
            </p:cNvSpPr>
            <p:nvPr/>
          </p:nvSpPr>
          <p:spPr bwMode="auto">
            <a:xfrm>
              <a:off x="3946" y="273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0255" name="AutoShape 40"/>
            <p:cNvSpPr>
              <a:spLocks noChangeArrowheads="1"/>
            </p:cNvSpPr>
            <p:nvPr/>
          </p:nvSpPr>
          <p:spPr bwMode="auto">
            <a:xfrm>
              <a:off x="3946" y="297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10256" name="AutoShape 41"/>
            <p:cNvSpPr>
              <a:spLocks noChangeArrowheads="1"/>
            </p:cNvSpPr>
            <p:nvPr/>
          </p:nvSpPr>
          <p:spPr bwMode="auto">
            <a:xfrm>
              <a:off x="3946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10257" name="AutoShape 42"/>
            <p:cNvSpPr>
              <a:spLocks noChangeArrowheads="1"/>
            </p:cNvSpPr>
            <p:nvPr/>
          </p:nvSpPr>
          <p:spPr bwMode="auto">
            <a:xfrm>
              <a:off x="4330" y="273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10258" name="AutoShape 43"/>
            <p:cNvSpPr>
              <a:spLocks noChangeArrowheads="1"/>
            </p:cNvSpPr>
            <p:nvPr/>
          </p:nvSpPr>
          <p:spPr bwMode="auto">
            <a:xfrm>
              <a:off x="4330" y="297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10259" name="AutoShape 44"/>
            <p:cNvSpPr>
              <a:spLocks noChangeArrowheads="1"/>
            </p:cNvSpPr>
            <p:nvPr/>
          </p:nvSpPr>
          <p:spPr bwMode="auto">
            <a:xfrm>
              <a:off x="4330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0260" name="AutoShape 45"/>
            <p:cNvSpPr>
              <a:spLocks noChangeArrowheads="1"/>
            </p:cNvSpPr>
            <p:nvPr/>
          </p:nvSpPr>
          <p:spPr bwMode="auto">
            <a:xfrm>
              <a:off x="4714" y="273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0261" name="AutoShape 46"/>
            <p:cNvSpPr>
              <a:spLocks noChangeArrowheads="1"/>
            </p:cNvSpPr>
            <p:nvPr/>
          </p:nvSpPr>
          <p:spPr bwMode="auto">
            <a:xfrm>
              <a:off x="4714" y="297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0262" name="AutoShape 47"/>
            <p:cNvSpPr>
              <a:spLocks noChangeArrowheads="1"/>
            </p:cNvSpPr>
            <p:nvPr/>
          </p:nvSpPr>
          <p:spPr bwMode="auto">
            <a:xfrm>
              <a:off x="4714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0263" name="AutoShape 48"/>
            <p:cNvSpPr>
              <a:spLocks noChangeArrowheads="1"/>
            </p:cNvSpPr>
            <p:nvPr/>
          </p:nvSpPr>
          <p:spPr bwMode="auto">
            <a:xfrm>
              <a:off x="5098" y="273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0264" name="AutoShape 49"/>
            <p:cNvSpPr>
              <a:spLocks noChangeArrowheads="1"/>
            </p:cNvSpPr>
            <p:nvPr/>
          </p:nvSpPr>
          <p:spPr bwMode="auto">
            <a:xfrm>
              <a:off x="5098" y="297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0265" name="AutoShape 50"/>
            <p:cNvSpPr>
              <a:spLocks noChangeArrowheads="1"/>
            </p:cNvSpPr>
            <p:nvPr/>
          </p:nvSpPr>
          <p:spPr bwMode="auto">
            <a:xfrm>
              <a:off x="5098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0266" name="Line 51"/>
            <p:cNvSpPr>
              <a:spLocks noChangeShapeType="1"/>
            </p:cNvSpPr>
            <p:nvPr/>
          </p:nvSpPr>
          <p:spPr bwMode="auto">
            <a:xfrm>
              <a:off x="4090" y="22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7" name="Text Box 52"/>
            <p:cNvSpPr txBox="1">
              <a:spLocks noChangeArrowheads="1"/>
            </p:cNvSpPr>
            <p:nvPr/>
          </p:nvSpPr>
          <p:spPr bwMode="auto">
            <a:xfrm>
              <a:off x="4426" y="2064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time</a:t>
              </a:r>
            </a:p>
          </p:txBody>
        </p:sp>
        <p:sp>
          <p:nvSpPr>
            <p:cNvPr id="10268" name="Text Box 53"/>
            <p:cNvSpPr txBox="1">
              <a:spLocks noChangeArrowheads="1"/>
            </p:cNvSpPr>
            <p:nvPr/>
          </p:nvSpPr>
          <p:spPr bwMode="auto">
            <a:xfrm>
              <a:off x="2986" y="2448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clock</a:t>
              </a:r>
            </a:p>
          </p:txBody>
        </p:sp>
        <p:sp>
          <p:nvSpPr>
            <p:cNvPr id="10269" name="Text Box 54"/>
            <p:cNvSpPr txBox="1">
              <a:spLocks noChangeArrowheads="1"/>
            </p:cNvSpPr>
            <p:nvPr/>
          </p:nvSpPr>
          <p:spPr bwMode="auto">
            <a:xfrm>
              <a:off x="2746" y="2832"/>
              <a:ext cx="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state</a:t>
              </a:r>
            </a:p>
          </p:txBody>
        </p:sp>
        <p:sp>
          <p:nvSpPr>
            <p:cNvPr id="10270" name="AutoShape 55"/>
            <p:cNvSpPr>
              <a:spLocks/>
            </p:cNvSpPr>
            <p:nvPr/>
          </p:nvSpPr>
          <p:spPr bwMode="auto">
            <a:xfrm>
              <a:off x="3082" y="2784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0271" name="Text Box 56"/>
            <p:cNvSpPr txBox="1">
              <a:spLocks noChangeArrowheads="1"/>
            </p:cNvSpPr>
            <p:nvPr/>
          </p:nvSpPr>
          <p:spPr bwMode="auto">
            <a:xfrm>
              <a:off x="2736" y="3255"/>
              <a:ext cx="3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input</a:t>
              </a:r>
            </a:p>
          </p:txBody>
        </p:sp>
      </p:grpSp>
      <p:sp>
        <p:nvSpPr>
          <p:cNvPr id="10246" name="AutoShape 57"/>
          <p:cNvSpPr>
            <a:spLocks noChangeArrowheads="1"/>
          </p:cNvSpPr>
          <p:nvPr/>
        </p:nvSpPr>
        <p:spPr bwMode="auto">
          <a:xfrm>
            <a:off x="3810000" y="44196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Note: we are talking about </a:t>
            </a:r>
            <a:r>
              <a:rPr lang="en-US" altLang="zh-TW" smtClean="0">
                <a:solidFill>
                  <a:srgbClr val="FF0000"/>
                </a:solidFill>
              </a:rPr>
              <a:t>Synchronous Clocked Circuit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49287"/>
          </a:xfrm>
        </p:spPr>
        <p:txBody>
          <a:bodyPr/>
          <a:lstStyle/>
          <a:p>
            <a:pPr eaLnBrk="1" hangingPunct="1"/>
            <a:r>
              <a:rPr lang="en-US" altLang="zh-TW" smtClean="0"/>
              <a:t>All flip flops receive the same clock signal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429000"/>
            <a:ext cx="3665538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9" name="Group 5"/>
          <p:cNvGrpSpPr>
            <a:grpSpLocks/>
          </p:cNvGrpSpPr>
          <p:nvPr/>
        </p:nvGrpSpPr>
        <p:grpSpPr bwMode="auto">
          <a:xfrm>
            <a:off x="4343400" y="3505200"/>
            <a:ext cx="4359275" cy="2241550"/>
            <a:chOff x="2736" y="2064"/>
            <a:chExt cx="2746" cy="1412"/>
          </a:xfrm>
        </p:grpSpPr>
        <p:grpSp>
          <p:nvGrpSpPr>
            <p:cNvPr id="11271" name="Group 6"/>
            <p:cNvGrpSpPr>
              <a:grpSpLocks/>
            </p:cNvGrpSpPr>
            <p:nvPr/>
          </p:nvGrpSpPr>
          <p:grpSpPr bwMode="auto">
            <a:xfrm>
              <a:off x="3370" y="2448"/>
              <a:ext cx="2112" cy="192"/>
              <a:chOff x="1584" y="2160"/>
              <a:chExt cx="2112" cy="192"/>
            </a:xfrm>
          </p:grpSpPr>
          <p:sp>
            <p:nvSpPr>
              <p:cNvPr id="11296" name="Line 7"/>
              <p:cNvSpPr>
                <a:spLocks noChangeShapeType="1"/>
              </p:cNvSpPr>
              <p:nvPr/>
            </p:nvSpPr>
            <p:spPr bwMode="auto">
              <a:xfrm>
                <a:off x="1584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11297" name="Group 8"/>
              <p:cNvGrpSpPr>
                <a:grpSpLocks/>
              </p:cNvGrpSpPr>
              <p:nvPr/>
            </p:nvGrpSpPr>
            <p:grpSpPr bwMode="auto">
              <a:xfrm>
                <a:off x="1776" y="2160"/>
                <a:ext cx="384" cy="192"/>
                <a:chOff x="1776" y="2160"/>
                <a:chExt cx="384" cy="192"/>
              </a:xfrm>
            </p:grpSpPr>
            <p:sp>
              <p:nvSpPr>
                <p:cNvPr id="11318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19" name="Line 10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20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21" name="Line 12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1298" name="Group 13"/>
              <p:cNvGrpSpPr>
                <a:grpSpLocks/>
              </p:cNvGrpSpPr>
              <p:nvPr/>
            </p:nvGrpSpPr>
            <p:grpSpPr bwMode="auto">
              <a:xfrm>
                <a:off x="2160" y="2160"/>
                <a:ext cx="384" cy="192"/>
                <a:chOff x="1776" y="2160"/>
                <a:chExt cx="384" cy="192"/>
              </a:xfrm>
            </p:grpSpPr>
            <p:sp>
              <p:nvSpPr>
                <p:cNvPr id="11314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15" name="Line 15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16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17" name="Line 17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1299" name="Group 18"/>
              <p:cNvGrpSpPr>
                <a:grpSpLocks/>
              </p:cNvGrpSpPr>
              <p:nvPr/>
            </p:nvGrpSpPr>
            <p:grpSpPr bwMode="auto">
              <a:xfrm>
                <a:off x="2544" y="2160"/>
                <a:ext cx="384" cy="192"/>
                <a:chOff x="1776" y="2160"/>
                <a:chExt cx="384" cy="192"/>
              </a:xfrm>
            </p:grpSpPr>
            <p:sp>
              <p:nvSpPr>
                <p:cNvPr id="11310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11" name="Line 20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12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13" name="Line 22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1300" name="Group 23"/>
              <p:cNvGrpSpPr>
                <a:grpSpLocks/>
              </p:cNvGrpSpPr>
              <p:nvPr/>
            </p:nvGrpSpPr>
            <p:grpSpPr bwMode="auto">
              <a:xfrm>
                <a:off x="2928" y="2160"/>
                <a:ext cx="384" cy="192"/>
                <a:chOff x="1776" y="2160"/>
                <a:chExt cx="384" cy="192"/>
              </a:xfrm>
            </p:grpSpPr>
            <p:sp>
              <p:nvSpPr>
                <p:cNvPr id="11306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07" name="Line 25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08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09" name="Line 27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1301" name="Group 28"/>
              <p:cNvGrpSpPr>
                <a:grpSpLocks/>
              </p:cNvGrpSpPr>
              <p:nvPr/>
            </p:nvGrpSpPr>
            <p:grpSpPr bwMode="auto">
              <a:xfrm>
                <a:off x="3312" y="2160"/>
                <a:ext cx="384" cy="192"/>
                <a:chOff x="1776" y="2160"/>
                <a:chExt cx="384" cy="192"/>
              </a:xfrm>
            </p:grpSpPr>
            <p:sp>
              <p:nvSpPr>
                <p:cNvPr id="11302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03" name="Line 30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04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05" name="Line 32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11272" name="Text Box 33"/>
            <p:cNvSpPr txBox="1">
              <a:spLocks noChangeArrowheads="1"/>
            </p:cNvSpPr>
            <p:nvPr/>
          </p:nvSpPr>
          <p:spPr bwMode="auto">
            <a:xfrm>
              <a:off x="3226" y="273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11273" name="Text Box 34"/>
            <p:cNvSpPr txBox="1">
              <a:spLocks noChangeArrowheads="1"/>
            </p:cNvSpPr>
            <p:nvPr/>
          </p:nvSpPr>
          <p:spPr bwMode="auto">
            <a:xfrm>
              <a:off x="3226" y="2976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11274" name="Text Box 35"/>
            <p:cNvSpPr txBox="1">
              <a:spLocks noChangeArrowheads="1"/>
            </p:cNvSpPr>
            <p:nvPr/>
          </p:nvSpPr>
          <p:spPr bwMode="auto">
            <a:xfrm>
              <a:off x="3226" y="3264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  <p:sp>
          <p:nvSpPr>
            <p:cNvPr id="11275" name="AutoShape 36"/>
            <p:cNvSpPr>
              <a:spLocks noChangeArrowheads="1"/>
            </p:cNvSpPr>
            <p:nvPr/>
          </p:nvSpPr>
          <p:spPr bwMode="auto">
            <a:xfrm>
              <a:off x="3562" y="273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1276" name="AutoShape 37"/>
            <p:cNvSpPr>
              <a:spLocks noChangeArrowheads="1"/>
            </p:cNvSpPr>
            <p:nvPr/>
          </p:nvSpPr>
          <p:spPr bwMode="auto">
            <a:xfrm>
              <a:off x="3562" y="297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1277" name="AutoShape 38"/>
            <p:cNvSpPr>
              <a:spLocks noChangeArrowheads="1"/>
            </p:cNvSpPr>
            <p:nvPr/>
          </p:nvSpPr>
          <p:spPr bwMode="auto">
            <a:xfrm>
              <a:off x="3562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11278" name="AutoShape 39"/>
            <p:cNvSpPr>
              <a:spLocks noChangeArrowheads="1"/>
            </p:cNvSpPr>
            <p:nvPr/>
          </p:nvSpPr>
          <p:spPr bwMode="auto">
            <a:xfrm>
              <a:off x="3946" y="273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1279" name="AutoShape 40"/>
            <p:cNvSpPr>
              <a:spLocks noChangeArrowheads="1"/>
            </p:cNvSpPr>
            <p:nvPr/>
          </p:nvSpPr>
          <p:spPr bwMode="auto">
            <a:xfrm>
              <a:off x="3946" y="297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11280" name="AutoShape 41"/>
            <p:cNvSpPr>
              <a:spLocks noChangeArrowheads="1"/>
            </p:cNvSpPr>
            <p:nvPr/>
          </p:nvSpPr>
          <p:spPr bwMode="auto">
            <a:xfrm>
              <a:off x="3946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11281" name="AutoShape 42"/>
            <p:cNvSpPr>
              <a:spLocks noChangeArrowheads="1"/>
            </p:cNvSpPr>
            <p:nvPr/>
          </p:nvSpPr>
          <p:spPr bwMode="auto">
            <a:xfrm>
              <a:off x="4330" y="273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11282" name="AutoShape 43"/>
            <p:cNvSpPr>
              <a:spLocks noChangeArrowheads="1"/>
            </p:cNvSpPr>
            <p:nvPr/>
          </p:nvSpPr>
          <p:spPr bwMode="auto">
            <a:xfrm>
              <a:off x="4330" y="297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11283" name="AutoShape 44"/>
            <p:cNvSpPr>
              <a:spLocks noChangeArrowheads="1"/>
            </p:cNvSpPr>
            <p:nvPr/>
          </p:nvSpPr>
          <p:spPr bwMode="auto">
            <a:xfrm>
              <a:off x="4330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1284" name="AutoShape 45"/>
            <p:cNvSpPr>
              <a:spLocks noChangeArrowheads="1"/>
            </p:cNvSpPr>
            <p:nvPr/>
          </p:nvSpPr>
          <p:spPr bwMode="auto">
            <a:xfrm>
              <a:off x="4714" y="273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1285" name="AutoShape 46"/>
            <p:cNvSpPr>
              <a:spLocks noChangeArrowheads="1"/>
            </p:cNvSpPr>
            <p:nvPr/>
          </p:nvSpPr>
          <p:spPr bwMode="auto">
            <a:xfrm>
              <a:off x="4714" y="297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1286" name="AutoShape 47"/>
            <p:cNvSpPr>
              <a:spLocks noChangeArrowheads="1"/>
            </p:cNvSpPr>
            <p:nvPr/>
          </p:nvSpPr>
          <p:spPr bwMode="auto">
            <a:xfrm>
              <a:off x="4714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1287" name="AutoShape 48"/>
            <p:cNvSpPr>
              <a:spLocks noChangeArrowheads="1"/>
            </p:cNvSpPr>
            <p:nvPr/>
          </p:nvSpPr>
          <p:spPr bwMode="auto">
            <a:xfrm>
              <a:off x="5098" y="273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1288" name="AutoShape 49"/>
            <p:cNvSpPr>
              <a:spLocks noChangeArrowheads="1"/>
            </p:cNvSpPr>
            <p:nvPr/>
          </p:nvSpPr>
          <p:spPr bwMode="auto">
            <a:xfrm>
              <a:off x="5098" y="297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1289" name="AutoShape 50"/>
            <p:cNvSpPr>
              <a:spLocks noChangeArrowheads="1"/>
            </p:cNvSpPr>
            <p:nvPr/>
          </p:nvSpPr>
          <p:spPr bwMode="auto">
            <a:xfrm>
              <a:off x="5098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1290" name="Line 51"/>
            <p:cNvSpPr>
              <a:spLocks noChangeShapeType="1"/>
            </p:cNvSpPr>
            <p:nvPr/>
          </p:nvSpPr>
          <p:spPr bwMode="auto">
            <a:xfrm>
              <a:off x="4090" y="22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91" name="Text Box 52"/>
            <p:cNvSpPr txBox="1">
              <a:spLocks noChangeArrowheads="1"/>
            </p:cNvSpPr>
            <p:nvPr/>
          </p:nvSpPr>
          <p:spPr bwMode="auto">
            <a:xfrm>
              <a:off x="4426" y="2064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time</a:t>
              </a:r>
            </a:p>
          </p:txBody>
        </p:sp>
        <p:sp>
          <p:nvSpPr>
            <p:cNvPr id="11292" name="Text Box 53"/>
            <p:cNvSpPr txBox="1">
              <a:spLocks noChangeArrowheads="1"/>
            </p:cNvSpPr>
            <p:nvPr/>
          </p:nvSpPr>
          <p:spPr bwMode="auto">
            <a:xfrm>
              <a:off x="2986" y="2448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clock</a:t>
              </a:r>
            </a:p>
          </p:txBody>
        </p:sp>
        <p:sp>
          <p:nvSpPr>
            <p:cNvPr id="11293" name="Text Box 54"/>
            <p:cNvSpPr txBox="1">
              <a:spLocks noChangeArrowheads="1"/>
            </p:cNvSpPr>
            <p:nvPr/>
          </p:nvSpPr>
          <p:spPr bwMode="auto">
            <a:xfrm>
              <a:off x="2746" y="2832"/>
              <a:ext cx="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state</a:t>
              </a:r>
            </a:p>
          </p:txBody>
        </p:sp>
        <p:sp>
          <p:nvSpPr>
            <p:cNvPr id="11294" name="AutoShape 55"/>
            <p:cNvSpPr>
              <a:spLocks/>
            </p:cNvSpPr>
            <p:nvPr/>
          </p:nvSpPr>
          <p:spPr bwMode="auto">
            <a:xfrm>
              <a:off x="3082" y="2784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1295" name="Text Box 56"/>
            <p:cNvSpPr txBox="1">
              <a:spLocks noChangeArrowheads="1"/>
            </p:cNvSpPr>
            <p:nvPr/>
          </p:nvSpPr>
          <p:spPr bwMode="auto">
            <a:xfrm>
              <a:off x="2736" y="3255"/>
              <a:ext cx="3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input</a:t>
              </a:r>
            </a:p>
          </p:txBody>
        </p:sp>
      </p:grpSp>
      <p:sp>
        <p:nvSpPr>
          <p:cNvPr id="11270" name="AutoShape 57"/>
          <p:cNvSpPr>
            <a:spLocks noChangeArrowheads="1"/>
          </p:cNvSpPr>
          <p:nvPr/>
        </p:nvSpPr>
        <p:spPr bwMode="auto">
          <a:xfrm>
            <a:off x="3810000" y="44196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Cycle-based vs. Actual Timing</a:t>
            </a:r>
          </a:p>
        </p:txBody>
      </p:sp>
      <p:pic>
        <p:nvPicPr>
          <p:cNvPr id="12291" name="Picture 6" descr="comb_circuit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38400"/>
            <a:ext cx="2320925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657600"/>
            <a:ext cx="2998788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AutoShape 8"/>
          <p:cNvSpPr>
            <a:spLocks noChangeArrowheads="1"/>
          </p:cNvSpPr>
          <p:nvPr/>
        </p:nvSpPr>
        <p:spPr bwMode="auto">
          <a:xfrm>
            <a:off x="3886200" y="4495800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12294" name="Group 9"/>
          <p:cNvGrpSpPr>
            <a:grpSpLocks/>
          </p:cNvGrpSpPr>
          <p:nvPr/>
        </p:nvGrpSpPr>
        <p:grpSpPr bwMode="auto">
          <a:xfrm>
            <a:off x="4800600" y="2514600"/>
            <a:ext cx="2667000" cy="3155950"/>
            <a:chOff x="3072" y="2064"/>
            <a:chExt cx="1680" cy="1988"/>
          </a:xfrm>
        </p:grpSpPr>
        <p:grpSp>
          <p:nvGrpSpPr>
            <p:cNvPr id="12297" name="Group 10"/>
            <p:cNvGrpSpPr>
              <a:grpSpLocks/>
            </p:cNvGrpSpPr>
            <p:nvPr/>
          </p:nvGrpSpPr>
          <p:grpSpPr bwMode="auto">
            <a:xfrm>
              <a:off x="3936" y="2064"/>
              <a:ext cx="633" cy="212"/>
              <a:chOff x="3744" y="2208"/>
              <a:chExt cx="633" cy="212"/>
            </a:xfrm>
          </p:grpSpPr>
          <p:sp>
            <p:nvSpPr>
              <p:cNvPr id="12323" name="Line 11"/>
              <p:cNvSpPr>
                <a:spLocks noChangeShapeType="1"/>
              </p:cNvSpPr>
              <p:nvPr/>
            </p:nvSpPr>
            <p:spPr bwMode="auto">
              <a:xfrm>
                <a:off x="3744" y="235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24" name="Text Box 12"/>
              <p:cNvSpPr txBox="1">
                <a:spLocks noChangeArrowheads="1"/>
              </p:cNvSpPr>
              <p:nvPr/>
            </p:nvSpPr>
            <p:spPr bwMode="auto">
              <a:xfrm>
                <a:off x="4032" y="2208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time</a:t>
                </a:r>
              </a:p>
            </p:txBody>
          </p:sp>
        </p:grpSp>
        <p:grpSp>
          <p:nvGrpSpPr>
            <p:cNvPr id="12298" name="Group 13"/>
            <p:cNvGrpSpPr>
              <a:grpSpLocks/>
            </p:cNvGrpSpPr>
            <p:nvPr/>
          </p:nvGrpSpPr>
          <p:grpSpPr bwMode="auto">
            <a:xfrm>
              <a:off x="3456" y="2448"/>
              <a:ext cx="1296" cy="192"/>
              <a:chOff x="3456" y="2448"/>
              <a:chExt cx="1296" cy="192"/>
            </a:xfrm>
          </p:grpSpPr>
          <p:sp>
            <p:nvSpPr>
              <p:cNvPr id="12312" name="Line 14"/>
              <p:cNvSpPr>
                <a:spLocks noChangeShapeType="1"/>
              </p:cNvSpPr>
              <p:nvPr/>
            </p:nvSpPr>
            <p:spPr bwMode="auto">
              <a:xfrm>
                <a:off x="345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12313" name="Group 15"/>
              <p:cNvGrpSpPr>
                <a:grpSpLocks/>
              </p:cNvGrpSpPr>
              <p:nvPr/>
            </p:nvGrpSpPr>
            <p:grpSpPr bwMode="auto">
              <a:xfrm>
                <a:off x="3696" y="2448"/>
                <a:ext cx="528" cy="192"/>
                <a:chOff x="3408" y="2448"/>
                <a:chExt cx="528" cy="192"/>
              </a:xfrm>
            </p:grpSpPr>
            <p:sp>
              <p:nvSpPr>
                <p:cNvPr id="12319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3408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20" name="Line 17"/>
                <p:cNvSpPr>
                  <a:spLocks noChangeShapeType="1"/>
                </p:cNvSpPr>
                <p:nvPr/>
              </p:nvSpPr>
              <p:spPr bwMode="auto">
                <a:xfrm>
                  <a:off x="3408" y="244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21" name="Line 18"/>
                <p:cNvSpPr>
                  <a:spLocks noChangeShapeType="1"/>
                </p:cNvSpPr>
                <p:nvPr/>
              </p:nvSpPr>
              <p:spPr bwMode="auto">
                <a:xfrm>
                  <a:off x="3648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22" name="Line 19"/>
                <p:cNvSpPr>
                  <a:spLocks noChangeShapeType="1"/>
                </p:cNvSpPr>
                <p:nvPr/>
              </p:nvSpPr>
              <p:spPr bwMode="auto">
                <a:xfrm>
                  <a:off x="3648" y="264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2314" name="Group 20"/>
              <p:cNvGrpSpPr>
                <a:grpSpLocks/>
              </p:cNvGrpSpPr>
              <p:nvPr/>
            </p:nvGrpSpPr>
            <p:grpSpPr bwMode="auto">
              <a:xfrm>
                <a:off x="4224" y="2448"/>
                <a:ext cx="528" cy="192"/>
                <a:chOff x="3408" y="2448"/>
                <a:chExt cx="528" cy="192"/>
              </a:xfrm>
            </p:grpSpPr>
            <p:sp>
              <p:nvSpPr>
                <p:cNvPr id="12315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3408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16" name="Line 22"/>
                <p:cNvSpPr>
                  <a:spLocks noChangeShapeType="1"/>
                </p:cNvSpPr>
                <p:nvPr/>
              </p:nvSpPr>
              <p:spPr bwMode="auto">
                <a:xfrm>
                  <a:off x="3408" y="244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17" name="Line 23"/>
                <p:cNvSpPr>
                  <a:spLocks noChangeShapeType="1"/>
                </p:cNvSpPr>
                <p:nvPr/>
              </p:nvSpPr>
              <p:spPr bwMode="auto">
                <a:xfrm>
                  <a:off x="3648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18" name="Line 24"/>
                <p:cNvSpPr>
                  <a:spLocks noChangeShapeType="1"/>
                </p:cNvSpPr>
                <p:nvPr/>
              </p:nvSpPr>
              <p:spPr bwMode="auto">
                <a:xfrm>
                  <a:off x="3648" y="264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12299" name="Text Box 25"/>
            <p:cNvSpPr txBox="1">
              <a:spLocks noChangeArrowheads="1"/>
            </p:cNvSpPr>
            <p:nvPr/>
          </p:nvSpPr>
          <p:spPr bwMode="auto">
            <a:xfrm>
              <a:off x="3072" y="2496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clock</a:t>
              </a:r>
            </a:p>
          </p:txBody>
        </p:sp>
        <p:sp>
          <p:nvSpPr>
            <p:cNvPr id="12300" name="AutoShape 26"/>
            <p:cNvSpPr>
              <a:spLocks noChangeArrowheads="1"/>
            </p:cNvSpPr>
            <p:nvPr/>
          </p:nvSpPr>
          <p:spPr bwMode="auto">
            <a:xfrm>
              <a:off x="3696" y="2832"/>
              <a:ext cx="528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12301" name="AutoShape 27"/>
            <p:cNvSpPr>
              <a:spLocks noChangeArrowheads="1"/>
            </p:cNvSpPr>
            <p:nvPr/>
          </p:nvSpPr>
          <p:spPr bwMode="auto">
            <a:xfrm>
              <a:off x="3696" y="3168"/>
              <a:ext cx="528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2302" name="AutoShape 28"/>
            <p:cNvSpPr>
              <a:spLocks noChangeArrowheads="1"/>
            </p:cNvSpPr>
            <p:nvPr/>
          </p:nvSpPr>
          <p:spPr bwMode="auto">
            <a:xfrm>
              <a:off x="3696" y="3504"/>
              <a:ext cx="528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12303" name="AutoShape 29"/>
            <p:cNvSpPr>
              <a:spLocks noChangeArrowheads="1"/>
            </p:cNvSpPr>
            <p:nvPr/>
          </p:nvSpPr>
          <p:spPr bwMode="auto">
            <a:xfrm>
              <a:off x="3696" y="3840"/>
              <a:ext cx="528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12304" name="AutoShape 30"/>
            <p:cNvSpPr>
              <a:spLocks noChangeArrowheads="1"/>
            </p:cNvSpPr>
            <p:nvPr/>
          </p:nvSpPr>
          <p:spPr bwMode="auto">
            <a:xfrm>
              <a:off x="4224" y="2832"/>
              <a:ext cx="528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12305" name="AutoShape 31"/>
            <p:cNvSpPr>
              <a:spLocks noChangeArrowheads="1"/>
            </p:cNvSpPr>
            <p:nvPr/>
          </p:nvSpPr>
          <p:spPr bwMode="auto">
            <a:xfrm>
              <a:off x="4224" y="3168"/>
              <a:ext cx="528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12306" name="AutoShape 32"/>
            <p:cNvSpPr>
              <a:spLocks noChangeArrowheads="1"/>
            </p:cNvSpPr>
            <p:nvPr/>
          </p:nvSpPr>
          <p:spPr bwMode="auto">
            <a:xfrm>
              <a:off x="4224" y="3504"/>
              <a:ext cx="528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12307" name="AutoShape 33"/>
            <p:cNvSpPr>
              <a:spLocks noChangeArrowheads="1"/>
            </p:cNvSpPr>
            <p:nvPr/>
          </p:nvSpPr>
          <p:spPr bwMode="auto">
            <a:xfrm>
              <a:off x="4224" y="3840"/>
              <a:ext cx="528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12308" name="Text Box 34"/>
            <p:cNvSpPr txBox="1">
              <a:spLocks noChangeArrowheads="1"/>
            </p:cNvSpPr>
            <p:nvPr/>
          </p:nvSpPr>
          <p:spPr bwMode="auto">
            <a:xfrm>
              <a:off x="3158" y="2823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12309" name="Text Box 35"/>
            <p:cNvSpPr txBox="1">
              <a:spLocks noChangeArrowheads="1"/>
            </p:cNvSpPr>
            <p:nvPr/>
          </p:nvSpPr>
          <p:spPr bwMode="auto">
            <a:xfrm>
              <a:off x="3168" y="3120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12310" name="Text Box 36"/>
            <p:cNvSpPr txBox="1">
              <a:spLocks noChangeArrowheads="1"/>
            </p:cNvSpPr>
            <p:nvPr/>
          </p:nvSpPr>
          <p:spPr bwMode="auto">
            <a:xfrm>
              <a:off x="3168" y="3504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</a:t>
              </a:r>
            </a:p>
          </p:txBody>
        </p:sp>
        <p:sp>
          <p:nvSpPr>
            <p:cNvPr id="12311" name="Text Box 37"/>
            <p:cNvSpPr txBox="1">
              <a:spLocks noChangeArrowheads="1"/>
            </p:cNvSpPr>
            <p:nvPr/>
          </p:nvSpPr>
          <p:spPr bwMode="auto">
            <a:xfrm>
              <a:off x="3168" y="3840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</p:grpSp>
      <p:sp>
        <p:nvSpPr>
          <p:cNvPr id="12295" name="Text Box 38"/>
          <p:cNvSpPr txBox="1">
            <a:spLocks noChangeArrowheads="1"/>
          </p:cNvSpPr>
          <p:nvPr/>
        </p:nvSpPr>
        <p:spPr bwMode="auto">
          <a:xfrm>
            <a:off x="1219200" y="5972175"/>
            <a:ext cx="1670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Actual Timing</a:t>
            </a:r>
          </a:p>
        </p:txBody>
      </p:sp>
      <p:sp>
        <p:nvSpPr>
          <p:cNvPr id="12296" name="Text Box 39"/>
          <p:cNvSpPr txBox="1">
            <a:spLocks noChangeArrowheads="1"/>
          </p:cNvSpPr>
          <p:nvPr/>
        </p:nvSpPr>
        <p:spPr bwMode="auto">
          <a:xfrm>
            <a:off x="5486400" y="5943600"/>
            <a:ext cx="2586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Cycle-based reasosning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Analysis for actual timing</a:t>
            </a:r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minimum clock period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Core Question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016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What’s the minimum </a:t>
            </a:r>
            <a:r>
              <a:rPr lang="en-US" altLang="zh-TW" sz="2800" smtClean="0">
                <a:solidFill>
                  <a:schemeClr val="hlink"/>
                </a:solidFill>
              </a:rPr>
              <a:t>clock period time</a:t>
            </a:r>
            <a:r>
              <a:rPr lang="en-US" altLang="zh-TW" sz="2800" smtClean="0"/>
              <a:t> to make the circuit works correctly?</a:t>
            </a:r>
          </a:p>
        </p:txBody>
      </p:sp>
      <p:pic>
        <p:nvPicPr>
          <p:cNvPr id="102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71800"/>
            <a:ext cx="4953000" cy="153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733800" y="4038600"/>
            <a:ext cx="625475" cy="641350"/>
            <a:chOff x="2544" y="2448"/>
            <a:chExt cx="394" cy="404"/>
          </a:xfrm>
        </p:grpSpPr>
        <p:sp>
          <p:nvSpPr>
            <p:cNvPr id="1056" name="Line 6"/>
            <p:cNvSpPr>
              <a:spLocks noChangeShapeType="1"/>
            </p:cNvSpPr>
            <p:nvPr/>
          </p:nvSpPr>
          <p:spPr bwMode="auto">
            <a:xfrm flipV="1">
              <a:off x="2736" y="2448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7" name="Text Box 7"/>
            <p:cNvSpPr txBox="1">
              <a:spLocks noChangeArrowheads="1"/>
            </p:cNvSpPr>
            <p:nvPr/>
          </p:nvSpPr>
          <p:spPr bwMode="auto">
            <a:xfrm>
              <a:off x="2544" y="2640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tx2"/>
                  </a:solidFill>
                </a:rPr>
                <a:t>clock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124200" y="4648200"/>
            <a:ext cx="5029200" cy="960438"/>
            <a:chOff x="864" y="1767"/>
            <a:chExt cx="3168" cy="605"/>
          </a:xfrm>
        </p:grpSpPr>
        <p:grpSp>
          <p:nvGrpSpPr>
            <p:cNvPr id="1036" name="Group 9"/>
            <p:cNvGrpSpPr>
              <a:grpSpLocks/>
            </p:cNvGrpSpPr>
            <p:nvPr/>
          </p:nvGrpSpPr>
          <p:grpSpPr bwMode="auto">
            <a:xfrm>
              <a:off x="1296" y="2016"/>
              <a:ext cx="2736" cy="288"/>
              <a:chOff x="1296" y="2016"/>
              <a:chExt cx="2736" cy="288"/>
            </a:xfrm>
          </p:grpSpPr>
          <p:sp>
            <p:nvSpPr>
              <p:cNvPr id="1040" name="Line 10"/>
              <p:cNvSpPr>
                <a:spLocks noChangeShapeType="1"/>
              </p:cNvSpPr>
              <p:nvPr/>
            </p:nvSpPr>
            <p:spPr bwMode="auto">
              <a:xfrm>
                <a:off x="1296" y="230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1041" name="Group 11"/>
              <p:cNvGrpSpPr>
                <a:grpSpLocks/>
              </p:cNvGrpSpPr>
              <p:nvPr/>
            </p:nvGrpSpPr>
            <p:grpSpPr bwMode="auto">
              <a:xfrm>
                <a:off x="1584" y="2016"/>
                <a:ext cx="816" cy="288"/>
                <a:chOff x="1584" y="1920"/>
                <a:chExt cx="816" cy="288"/>
              </a:xfrm>
            </p:grpSpPr>
            <p:sp>
              <p:nvSpPr>
                <p:cNvPr id="1052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1584" y="1920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53" name="Line 13"/>
                <p:cNvSpPr>
                  <a:spLocks noChangeShapeType="1"/>
                </p:cNvSpPr>
                <p:nvPr/>
              </p:nvSpPr>
              <p:spPr bwMode="auto">
                <a:xfrm>
                  <a:off x="1584" y="1920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54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016" y="1920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55" name="Line 15"/>
                <p:cNvSpPr>
                  <a:spLocks noChangeShapeType="1"/>
                </p:cNvSpPr>
                <p:nvPr/>
              </p:nvSpPr>
              <p:spPr bwMode="auto">
                <a:xfrm>
                  <a:off x="2016" y="2208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042" name="Group 16"/>
              <p:cNvGrpSpPr>
                <a:grpSpLocks/>
              </p:cNvGrpSpPr>
              <p:nvPr/>
            </p:nvGrpSpPr>
            <p:grpSpPr bwMode="auto">
              <a:xfrm>
                <a:off x="2400" y="2016"/>
                <a:ext cx="816" cy="288"/>
                <a:chOff x="1584" y="1920"/>
                <a:chExt cx="816" cy="288"/>
              </a:xfrm>
            </p:grpSpPr>
            <p:sp>
              <p:nvSpPr>
                <p:cNvPr id="1048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1584" y="1920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49" name="Line 18"/>
                <p:cNvSpPr>
                  <a:spLocks noChangeShapeType="1"/>
                </p:cNvSpPr>
                <p:nvPr/>
              </p:nvSpPr>
              <p:spPr bwMode="auto">
                <a:xfrm>
                  <a:off x="1584" y="1920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50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016" y="1920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51" name="Line 20"/>
                <p:cNvSpPr>
                  <a:spLocks noChangeShapeType="1"/>
                </p:cNvSpPr>
                <p:nvPr/>
              </p:nvSpPr>
              <p:spPr bwMode="auto">
                <a:xfrm>
                  <a:off x="2016" y="2208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043" name="Group 21"/>
              <p:cNvGrpSpPr>
                <a:grpSpLocks/>
              </p:cNvGrpSpPr>
              <p:nvPr/>
            </p:nvGrpSpPr>
            <p:grpSpPr bwMode="auto">
              <a:xfrm>
                <a:off x="3216" y="2016"/>
                <a:ext cx="816" cy="288"/>
                <a:chOff x="1584" y="1920"/>
                <a:chExt cx="816" cy="288"/>
              </a:xfrm>
            </p:grpSpPr>
            <p:sp>
              <p:nvSpPr>
                <p:cNvPr id="1044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1584" y="1920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45" name="Line 23"/>
                <p:cNvSpPr>
                  <a:spLocks noChangeShapeType="1"/>
                </p:cNvSpPr>
                <p:nvPr/>
              </p:nvSpPr>
              <p:spPr bwMode="auto">
                <a:xfrm>
                  <a:off x="1584" y="1920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46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2016" y="1920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47" name="Line 25"/>
                <p:cNvSpPr>
                  <a:spLocks noChangeShapeType="1"/>
                </p:cNvSpPr>
                <p:nvPr/>
              </p:nvSpPr>
              <p:spPr bwMode="auto">
                <a:xfrm>
                  <a:off x="2016" y="2208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1037" name="Text Box 26"/>
            <p:cNvSpPr txBox="1">
              <a:spLocks noChangeArrowheads="1"/>
            </p:cNvSpPr>
            <p:nvPr/>
          </p:nvSpPr>
          <p:spPr bwMode="auto">
            <a:xfrm>
              <a:off x="864" y="2160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clock</a:t>
              </a:r>
            </a:p>
          </p:txBody>
        </p:sp>
        <p:sp>
          <p:nvSpPr>
            <p:cNvPr id="1038" name="Line 27"/>
            <p:cNvSpPr>
              <a:spLocks noChangeShapeType="1"/>
            </p:cNvSpPr>
            <p:nvPr/>
          </p:nvSpPr>
          <p:spPr bwMode="auto">
            <a:xfrm>
              <a:off x="2160" y="187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9" name="Text Box 28"/>
            <p:cNvSpPr txBox="1">
              <a:spLocks noChangeArrowheads="1"/>
            </p:cNvSpPr>
            <p:nvPr/>
          </p:nvSpPr>
          <p:spPr bwMode="auto">
            <a:xfrm>
              <a:off x="2390" y="1767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time</a:t>
              </a:r>
            </a:p>
          </p:txBody>
        </p:sp>
      </p:grp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4267200" y="5562600"/>
            <a:ext cx="1295400" cy="703263"/>
            <a:chOff x="2688" y="3504"/>
            <a:chExt cx="816" cy="443"/>
          </a:xfrm>
        </p:grpSpPr>
        <p:sp>
          <p:nvSpPr>
            <p:cNvPr id="1033" name="Line 30"/>
            <p:cNvSpPr>
              <a:spLocks noChangeShapeType="1"/>
            </p:cNvSpPr>
            <p:nvPr/>
          </p:nvSpPr>
          <p:spPr bwMode="auto">
            <a:xfrm>
              <a:off x="2688" y="3504"/>
              <a:ext cx="0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" name="Line 31"/>
            <p:cNvSpPr>
              <a:spLocks noChangeShapeType="1"/>
            </p:cNvSpPr>
            <p:nvPr/>
          </p:nvSpPr>
          <p:spPr bwMode="auto">
            <a:xfrm>
              <a:off x="3504" y="3504"/>
              <a:ext cx="0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" name="Line 32"/>
            <p:cNvSpPr>
              <a:spLocks noChangeShapeType="1"/>
            </p:cNvSpPr>
            <p:nvPr/>
          </p:nvSpPr>
          <p:spPr bwMode="auto">
            <a:xfrm>
              <a:off x="2688" y="3600"/>
              <a:ext cx="81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1026" name="Object 33"/>
            <p:cNvGraphicFramePr>
              <a:graphicFrameLocks noChangeAspect="1"/>
            </p:cNvGraphicFramePr>
            <p:nvPr/>
          </p:nvGraphicFramePr>
          <p:xfrm>
            <a:off x="2880" y="3648"/>
            <a:ext cx="384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0" name="方程式" r:id="rId4" imgW="228600" imgH="177480" progId="Equation.3">
                    <p:embed/>
                  </p:oleObj>
                </mc:Choice>
                <mc:Fallback>
                  <p:oleObj name="方程式" r:id="rId4" imgW="228600" imgH="17748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3648"/>
                          <a:ext cx="384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What’s the clock for?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792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 smtClean="0"/>
              <a:t>Answer: to make the circuit doing </a:t>
            </a:r>
            <a:r>
              <a:rPr lang="en-US" altLang="zh-TW" sz="2000" smtClean="0">
                <a:solidFill>
                  <a:schemeClr val="hlink"/>
                </a:solidFill>
              </a:rPr>
              <a:t>step-by-step</a:t>
            </a:r>
            <a:r>
              <a:rPr lang="en-US" altLang="zh-TW" sz="2000" smtClean="0"/>
              <a:t> computation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 smtClean="0"/>
              <a:t>clock signal is fed to all flip flops of the circuit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 smtClean="0"/>
              <a:t>to let a sequential circuit performs its task in step-by-step manner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 smtClean="0"/>
              <a:t>forms a </a:t>
            </a:r>
            <a:r>
              <a:rPr lang="en-US" altLang="zh-TW" sz="1800" smtClean="0">
                <a:solidFill>
                  <a:schemeClr val="hlink"/>
                </a:solidFill>
              </a:rPr>
              <a:t>sequence of state change</a:t>
            </a:r>
            <a:r>
              <a:rPr lang="en-US" altLang="zh-TW" sz="1800" smtClean="0"/>
              <a:t> on flip flops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smtClean="0"/>
              <a:t>imagine the flip flops as </a:t>
            </a:r>
            <a:r>
              <a:rPr lang="en-US" altLang="zh-TW" sz="1600" smtClean="0">
                <a:solidFill>
                  <a:schemeClr val="hlink"/>
                </a:solidFill>
              </a:rPr>
              <a:t>variables</a:t>
            </a:r>
            <a:r>
              <a:rPr lang="en-US" altLang="zh-TW" sz="1600" smtClean="0"/>
              <a:t> for programming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86200"/>
            <a:ext cx="3665538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1" name="Group 5"/>
          <p:cNvGrpSpPr>
            <a:grpSpLocks/>
          </p:cNvGrpSpPr>
          <p:nvPr/>
        </p:nvGrpSpPr>
        <p:grpSpPr bwMode="auto">
          <a:xfrm>
            <a:off x="4343400" y="3962400"/>
            <a:ext cx="4359275" cy="2241550"/>
            <a:chOff x="2736" y="2064"/>
            <a:chExt cx="2746" cy="1412"/>
          </a:xfrm>
        </p:grpSpPr>
        <p:grpSp>
          <p:nvGrpSpPr>
            <p:cNvPr id="14346" name="Group 6"/>
            <p:cNvGrpSpPr>
              <a:grpSpLocks/>
            </p:cNvGrpSpPr>
            <p:nvPr/>
          </p:nvGrpSpPr>
          <p:grpSpPr bwMode="auto">
            <a:xfrm>
              <a:off x="3370" y="2448"/>
              <a:ext cx="2112" cy="192"/>
              <a:chOff x="1584" y="2160"/>
              <a:chExt cx="2112" cy="192"/>
            </a:xfrm>
          </p:grpSpPr>
          <p:sp>
            <p:nvSpPr>
              <p:cNvPr id="14371" name="Line 7"/>
              <p:cNvSpPr>
                <a:spLocks noChangeShapeType="1"/>
              </p:cNvSpPr>
              <p:nvPr/>
            </p:nvSpPr>
            <p:spPr bwMode="auto">
              <a:xfrm>
                <a:off x="1584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14372" name="Group 8"/>
              <p:cNvGrpSpPr>
                <a:grpSpLocks/>
              </p:cNvGrpSpPr>
              <p:nvPr/>
            </p:nvGrpSpPr>
            <p:grpSpPr bwMode="auto">
              <a:xfrm>
                <a:off x="1776" y="2160"/>
                <a:ext cx="384" cy="192"/>
                <a:chOff x="1776" y="2160"/>
                <a:chExt cx="384" cy="192"/>
              </a:xfrm>
            </p:grpSpPr>
            <p:sp>
              <p:nvSpPr>
                <p:cNvPr id="14393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94" name="Line 10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95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96" name="Line 12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4373" name="Group 13"/>
              <p:cNvGrpSpPr>
                <a:grpSpLocks/>
              </p:cNvGrpSpPr>
              <p:nvPr/>
            </p:nvGrpSpPr>
            <p:grpSpPr bwMode="auto">
              <a:xfrm>
                <a:off x="2160" y="2160"/>
                <a:ext cx="384" cy="192"/>
                <a:chOff x="1776" y="2160"/>
                <a:chExt cx="384" cy="192"/>
              </a:xfrm>
            </p:grpSpPr>
            <p:sp>
              <p:nvSpPr>
                <p:cNvPr id="14389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90" name="Line 15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91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92" name="Line 17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4374" name="Group 18"/>
              <p:cNvGrpSpPr>
                <a:grpSpLocks/>
              </p:cNvGrpSpPr>
              <p:nvPr/>
            </p:nvGrpSpPr>
            <p:grpSpPr bwMode="auto">
              <a:xfrm>
                <a:off x="2544" y="2160"/>
                <a:ext cx="384" cy="192"/>
                <a:chOff x="1776" y="2160"/>
                <a:chExt cx="384" cy="192"/>
              </a:xfrm>
            </p:grpSpPr>
            <p:sp>
              <p:nvSpPr>
                <p:cNvPr id="14385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86" name="Line 20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87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88" name="Line 22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4375" name="Group 23"/>
              <p:cNvGrpSpPr>
                <a:grpSpLocks/>
              </p:cNvGrpSpPr>
              <p:nvPr/>
            </p:nvGrpSpPr>
            <p:grpSpPr bwMode="auto">
              <a:xfrm>
                <a:off x="2928" y="2160"/>
                <a:ext cx="384" cy="192"/>
                <a:chOff x="1776" y="2160"/>
                <a:chExt cx="384" cy="192"/>
              </a:xfrm>
            </p:grpSpPr>
            <p:sp>
              <p:nvSpPr>
                <p:cNvPr id="14381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82" name="Line 25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83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84" name="Line 27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4376" name="Group 28"/>
              <p:cNvGrpSpPr>
                <a:grpSpLocks/>
              </p:cNvGrpSpPr>
              <p:nvPr/>
            </p:nvGrpSpPr>
            <p:grpSpPr bwMode="auto">
              <a:xfrm>
                <a:off x="3312" y="2160"/>
                <a:ext cx="384" cy="192"/>
                <a:chOff x="1776" y="2160"/>
                <a:chExt cx="384" cy="192"/>
              </a:xfrm>
            </p:grpSpPr>
            <p:sp>
              <p:nvSpPr>
                <p:cNvPr id="14377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78" name="Line 30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79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80" name="Line 32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14347" name="Text Box 33"/>
            <p:cNvSpPr txBox="1">
              <a:spLocks noChangeArrowheads="1"/>
            </p:cNvSpPr>
            <p:nvPr/>
          </p:nvSpPr>
          <p:spPr bwMode="auto">
            <a:xfrm>
              <a:off x="3226" y="273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14348" name="Text Box 34"/>
            <p:cNvSpPr txBox="1">
              <a:spLocks noChangeArrowheads="1"/>
            </p:cNvSpPr>
            <p:nvPr/>
          </p:nvSpPr>
          <p:spPr bwMode="auto">
            <a:xfrm>
              <a:off x="3226" y="2976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14349" name="Text Box 35"/>
            <p:cNvSpPr txBox="1">
              <a:spLocks noChangeArrowheads="1"/>
            </p:cNvSpPr>
            <p:nvPr/>
          </p:nvSpPr>
          <p:spPr bwMode="auto">
            <a:xfrm>
              <a:off x="3226" y="3264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  <p:sp>
          <p:nvSpPr>
            <p:cNvPr id="14350" name="AutoShape 36"/>
            <p:cNvSpPr>
              <a:spLocks noChangeArrowheads="1"/>
            </p:cNvSpPr>
            <p:nvPr/>
          </p:nvSpPr>
          <p:spPr bwMode="auto">
            <a:xfrm>
              <a:off x="3562" y="273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4351" name="AutoShape 37"/>
            <p:cNvSpPr>
              <a:spLocks noChangeArrowheads="1"/>
            </p:cNvSpPr>
            <p:nvPr/>
          </p:nvSpPr>
          <p:spPr bwMode="auto">
            <a:xfrm>
              <a:off x="3562" y="297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4352" name="AutoShape 38"/>
            <p:cNvSpPr>
              <a:spLocks noChangeArrowheads="1"/>
            </p:cNvSpPr>
            <p:nvPr/>
          </p:nvSpPr>
          <p:spPr bwMode="auto">
            <a:xfrm>
              <a:off x="3562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14353" name="AutoShape 39"/>
            <p:cNvSpPr>
              <a:spLocks noChangeArrowheads="1"/>
            </p:cNvSpPr>
            <p:nvPr/>
          </p:nvSpPr>
          <p:spPr bwMode="auto">
            <a:xfrm>
              <a:off x="3946" y="273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4354" name="AutoShape 40"/>
            <p:cNvSpPr>
              <a:spLocks noChangeArrowheads="1"/>
            </p:cNvSpPr>
            <p:nvPr/>
          </p:nvSpPr>
          <p:spPr bwMode="auto">
            <a:xfrm>
              <a:off x="3946" y="297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14355" name="AutoShape 41"/>
            <p:cNvSpPr>
              <a:spLocks noChangeArrowheads="1"/>
            </p:cNvSpPr>
            <p:nvPr/>
          </p:nvSpPr>
          <p:spPr bwMode="auto">
            <a:xfrm>
              <a:off x="3946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14356" name="AutoShape 42"/>
            <p:cNvSpPr>
              <a:spLocks noChangeArrowheads="1"/>
            </p:cNvSpPr>
            <p:nvPr/>
          </p:nvSpPr>
          <p:spPr bwMode="auto">
            <a:xfrm>
              <a:off x="4330" y="273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14357" name="AutoShape 43"/>
            <p:cNvSpPr>
              <a:spLocks noChangeArrowheads="1"/>
            </p:cNvSpPr>
            <p:nvPr/>
          </p:nvSpPr>
          <p:spPr bwMode="auto">
            <a:xfrm>
              <a:off x="4330" y="297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14358" name="AutoShape 44"/>
            <p:cNvSpPr>
              <a:spLocks noChangeArrowheads="1"/>
            </p:cNvSpPr>
            <p:nvPr/>
          </p:nvSpPr>
          <p:spPr bwMode="auto">
            <a:xfrm>
              <a:off x="4330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4359" name="AutoShape 45"/>
            <p:cNvSpPr>
              <a:spLocks noChangeArrowheads="1"/>
            </p:cNvSpPr>
            <p:nvPr/>
          </p:nvSpPr>
          <p:spPr bwMode="auto">
            <a:xfrm>
              <a:off x="4714" y="273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4360" name="AutoShape 46"/>
            <p:cNvSpPr>
              <a:spLocks noChangeArrowheads="1"/>
            </p:cNvSpPr>
            <p:nvPr/>
          </p:nvSpPr>
          <p:spPr bwMode="auto">
            <a:xfrm>
              <a:off x="4714" y="297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4361" name="AutoShape 47"/>
            <p:cNvSpPr>
              <a:spLocks noChangeArrowheads="1"/>
            </p:cNvSpPr>
            <p:nvPr/>
          </p:nvSpPr>
          <p:spPr bwMode="auto">
            <a:xfrm>
              <a:off x="4714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4362" name="AutoShape 48"/>
            <p:cNvSpPr>
              <a:spLocks noChangeArrowheads="1"/>
            </p:cNvSpPr>
            <p:nvPr/>
          </p:nvSpPr>
          <p:spPr bwMode="auto">
            <a:xfrm>
              <a:off x="5098" y="273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4363" name="AutoShape 49"/>
            <p:cNvSpPr>
              <a:spLocks noChangeArrowheads="1"/>
            </p:cNvSpPr>
            <p:nvPr/>
          </p:nvSpPr>
          <p:spPr bwMode="auto">
            <a:xfrm>
              <a:off x="5098" y="297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4364" name="AutoShape 50"/>
            <p:cNvSpPr>
              <a:spLocks noChangeArrowheads="1"/>
            </p:cNvSpPr>
            <p:nvPr/>
          </p:nvSpPr>
          <p:spPr bwMode="auto">
            <a:xfrm>
              <a:off x="5098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0</a:t>
              </a:r>
            </a:p>
          </p:txBody>
        </p:sp>
        <p:sp>
          <p:nvSpPr>
            <p:cNvPr id="14365" name="Line 51"/>
            <p:cNvSpPr>
              <a:spLocks noChangeShapeType="1"/>
            </p:cNvSpPr>
            <p:nvPr/>
          </p:nvSpPr>
          <p:spPr bwMode="auto">
            <a:xfrm>
              <a:off x="4090" y="22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66" name="Text Box 52"/>
            <p:cNvSpPr txBox="1">
              <a:spLocks noChangeArrowheads="1"/>
            </p:cNvSpPr>
            <p:nvPr/>
          </p:nvSpPr>
          <p:spPr bwMode="auto">
            <a:xfrm>
              <a:off x="4426" y="2064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time</a:t>
              </a:r>
            </a:p>
          </p:txBody>
        </p:sp>
        <p:sp>
          <p:nvSpPr>
            <p:cNvPr id="14367" name="Text Box 53"/>
            <p:cNvSpPr txBox="1">
              <a:spLocks noChangeArrowheads="1"/>
            </p:cNvSpPr>
            <p:nvPr/>
          </p:nvSpPr>
          <p:spPr bwMode="auto">
            <a:xfrm>
              <a:off x="2986" y="2448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clock</a:t>
              </a:r>
            </a:p>
          </p:txBody>
        </p:sp>
        <p:sp>
          <p:nvSpPr>
            <p:cNvPr id="14368" name="Text Box 54"/>
            <p:cNvSpPr txBox="1">
              <a:spLocks noChangeArrowheads="1"/>
            </p:cNvSpPr>
            <p:nvPr/>
          </p:nvSpPr>
          <p:spPr bwMode="auto">
            <a:xfrm>
              <a:off x="2746" y="2832"/>
              <a:ext cx="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state</a:t>
              </a:r>
            </a:p>
          </p:txBody>
        </p:sp>
        <p:sp>
          <p:nvSpPr>
            <p:cNvPr id="14369" name="AutoShape 55"/>
            <p:cNvSpPr>
              <a:spLocks/>
            </p:cNvSpPr>
            <p:nvPr/>
          </p:nvSpPr>
          <p:spPr bwMode="auto">
            <a:xfrm>
              <a:off x="3082" y="2784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4370" name="Text Box 56"/>
            <p:cNvSpPr txBox="1">
              <a:spLocks noChangeArrowheads="1"/>
            </p:cNvSpPr>
            <p:nvPr/>
          </p:nvSpPr>
          <p:spPr bwMode="auto">
            <a:xfrm>
              <a:off x="2736" y="3255"/>
              <a:ext cx="3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input</a:t>
              </a:r>
            </a:p>
          </p:txBody>
        </p:sp>
      </p:grpSp>
      <p:sp>
        <p:nvSpPr>
          <p:cNvPr id="14342" name="AutoShape 57"/>
          <p:cNvSpPr>
            <a:spLocks noChangeArrowheads="1"/>
          </p:cNvSpPr>
          <p:nvPr/>
        </p:nvSpPr>
        <p:spPr bwMode="auto">
          <a:xfrm>
            <a:off x="3810000" y="48768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9" name="Group 58"/>
          <p:cNvGrpSpPr>
            <a:grpSpLocks/>
          </p:cNvGrpSpPr>
          <p:nvPr/>
        </p:nvGrpSpPr>
        <p:grpSpPr bwMode="auto">
          <a:xfrm>
            <a:off x="5562600" y="3733800"/>
            <a:ext cx="3276600" cy="2057400"/>
            <a:chOff x="3504" y="2352"/>
            <a:chExt cx="2064" cy="1296"/>
          </a:xfrm>
        </p:grpSpPr>
        <p:sp>
          <p:nvSpPr>
            <p:cNvPr id="14344" name="AutoShape 59"/>
            <p:cNvSpPr>
              <a:spLocks noChangeArrowheads="1"/>
            </p:cNvSpPr>
            <p:nvPr/>
          </p:nvSpPr>
          <p:spPr bwMode="auto">
            <a:xfrm>
              <a:off x="3504" y="3120"/>
              <a:ext cx="2064" cy="52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4345" name="AutoShape 60"/>
            <p:cNvSpPr>
              <a:spLocks noChangeArrowheads="1"/>
            </p:cNvSpPr>
            <p:nvPr/>
          </p:nvSpPr>
          <p:spPr bwMode="auto">
            <a:xfrm>
              <a:off x="4272" y="2352"/>
              <a:ext cx="1248" cy="528"/>
            </a:xfrm>
            <a:prstGeom prst="wedgeRoundRectCallout">
              <a:avLst>
                <a:gd name="adj1" fmla="val -42870"/>
                <a:gd name="adj2" fmla="val 96782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sequence of state change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Core Question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01687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What’s the maximum </a:t>
            </a:r>
            <a:r>
              <a:rPr lang="en-US" altLang="zh-TW" sz="2800" smtClean="0">
                <a:solidFill>
                  <a:schemeClr val="hlink"/>
                </a:solidFill>
              </a:rPr>
              <a:t>one-step</a:t>
            </a:r>
            <a:r>
              <a:rPr lang="en-US" altLang="zh-TW" sz="2800" smtClean="0"/>
              <a:t> computation time?</a:t>
            </a:r>
          </a:p>
        </p:txBody>
      </p:sp>
      <p:pic>
        <p:nvPicPr>
          <p:cNvPr id="205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95600"/>
            <a:ext cx="4953000" cy="153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/>
          </p:cNvGrpSpPr>
          <p:nvPr/>
        </p:nvGrpSpPr>
        <p:grpSpPr bwMode="auto">
          <a:xfrm>
            <a:off x="3886200" y="3962400"/>
            <a:ext cx="625475" cy="641350"/>
            <a:chOff x="2544" y="2448"/>
            <a:chExt cx="394" cy="404"/>
          </a:xfrm>
        </p:grpSpPr>
        <p:sp>
          <p:nvSpPr>
            <p:cNvPr id="2060" name="Line 6"/>
            <p:cNvSpPr>
              <a:spLocks noChangeShapeType="1"/>
            </p:cNvSpPr>
            <p:nvPr/>
          </p:nvSpPr>
          <p:spPr bwMode="auto">
            <a:xfrm flipV="1">
              <a:off x="2736" y="2448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1" name="Text Box 7"/>
            <p:cNvSpPr txBox="1">
              <a:spLocks noChangeArrowheads="1"/>
            </p:cNvSpPr>
            <p:nvPr/>
          </p:nvSpPr>
          <p:spPr bwMode="auto">
            <a:xfrm>
              <a:off x="2544" y="2640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tx2"/>
                  </a:solidFill>
                </a:rPr>
                <a:t>clock</a:t>
              </a:r>
            </a:p>
          </p:txBody>
        </p:sp>
      </p:grpSp>
      <p:sp>
        <p:nvSpPr>
          <p:cNvPr id="2055" name="Text Box 8"/>
          <p:cNvSpPr txBox="1">
            <a:spLocks noChangeArrowheads="1"/>
          </p:cNvSpPr>
          <p:nvPr/>
        </p:nvSpPr>
        <p:spPr bwMode="auto">
          <a:xfrm>
            <a:off x="4572000" y="327660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A</a:t>
            </a:r>
          </a:p>
        </p:txBody>
      </p:sp>
      <p:sp>
        <p:nvSpPr>
          <p:cNvPr id="2056" name="Text Box 9"/>
          <p:cNvSpPr txBox="1">
            <a:spLocks noChangeArrowheads="1"/>
          </p:cNvSpPr>
          <p:nvPr/>
        </p:nvSpPr>
        <p:spPr bwMode="auto">
          <a:xfrm>
            <a:off x="3200400" y="37338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B</a:t>
            </a:r>
          </a:p>
        </p:txBody>
      </p:sp>
      <p:sp>
        <p:nvSpPr>
          <p:cNvPr id="2057" name="Oval 10"/>
          <p:cNvSpPr>
            <a:spLocks noChangeArrowheads="1"/>
          </p:cNvSpPr>
          <p:nvPr/>
        </p:nvSpPr>
        <p:spPr bwMode="auto">
          <a:xfrm>
            <a:off x="4648200" y="36576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058" name="Oval 11"/>
          <p:cNvSpPr>
            <a:spLocks noChangeArrowheads="1"/>
          </p:cNvSpPr>
          <p:nvPr/>
        </p:nvSpPr>
        <p:spPr bwMode="auto">
          <a:xfrm>
            <a:off x="3352800" y="36576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2050" name="Object 12"/>
          <p:cNvGraphicFramePr>
            <a:graphicFrameLocks noChangeAspect="1"/>
          </p:cNvGraphicFramePr>
          <p:nvPr/>
        </p:nvGraphicFramePr>
        <p:xfrm>
          <a:off x="6019800" y="3429000"/>
          <a:ext cx="25146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方程式" r:id="rId4" imgW="965160" imgH="203040" progId="Equation.3">
                  <p:embed/>
                </p:oleObj>
              </mc:Choice>
              <mc:Fallback>
                <p:oleObj name="方程式" r:id="rId4" imgW="965160" imgH="203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429000"/>
                        <a:ext cx="251460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9" name="AutoShape 13"/>
          <p:cNvSpPr>
            <a:spLocks noChangeArrowheads="1"/>
          </p:cNvSpPr>
          <p:nvPr/>
        </p:nvSpPr>
        <p:spPr bwMode="auto">
          <a:xfrm>
            <a:off x="1752600" y="4724400"/>
            <a:ext cx="3276600" cy="685800"/>
          </a:xfrm>
          <a:prstGeom prst="wedgeRoundRectCallout">
            <a:avLst>
              <a:gd name="adj1" fmla="val -39097"/>
              <a:gd name="adj2" fmla="val -201852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the combinational circuit is to perform one-step computation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191</TotalTime>
  <Words>670</Words>
  <Application>Microsoft Office PowerPoint</Application>
  <PresentationFormat>如螢幕大小 (4:3)</PresentationFormat>
  <Paragraphs>253</Paragraphs>
  <Slides>26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3" baseType="lpstr">
      <vt:lpstr>新細明體</vt:lpstr>
      <vt:lpstr>標楷體</vt:lpstr>
      <vt:lpstr>Symbol</vt:lpstr>
      <vt:lpstr>Times New Roman</vt:lpstr>
      <vt:lpstr>Wingdings</vt:lpstr>
      <vt:lpstr>Blends</vt:lpstr>
      <vt:lpstr>方程式</vt:lpstr>
      <vt:lpstr>Timing Analysis of Sequential Circuit</vt:lpstr>
      <vt:lpstr>What is a sequential circuit</vt:lpstr>
      <vt:lpstr>The key to design hardware</vt:lpstr>
      <vt:lpstr>Note: we are talking about Synchronous Clocked Circuit</vt:lpstr>
      <vt:lpstr>Cycle-based vs. Actual Timing</vt:lpstr>
      <vt:lpstr>Analysis for actual timing</vt:lpstr>
      <vt:lpstr>Core Question</vt:lpstr>
      <vt:lpstr>What’s the clock for?</vt:lpstr>
      <vt:lpstr>Core Question</vt:lpstr>
      <vt:lpstr>Core Question</vt:lpstr>
      <vt:lpstr>Recall: property of D flip-flop</vt:lpstr>
      <vt:lpstr>Core Question</vt:lpstr>
      <vt:lpstr>Analysis Example</vt:lpstr>
      <vt:lpstr>Problem Description</vt:lpstr>
      <vt:lpstr>Delay of a gate</vt:lpstr>
      <vt:lpstr>Delay for a flip-flop</vt:lpstr>
      <vt:lpstr>Problem Description</vt:lpstr>
      <vt:lpstr>Analysis method</vt:lpstr>
      <vt:lpstr>Timing analysis</vt:lpstr>
      <vt:lpstr>Timing analysis</vt:lpstr>
      <vt:lpstr>Timing analysis</vt:lpstr>
      <vt:lpstr>Timing analysis</vt:lpstr>
      <vt:lpstr>Clock period time and frequency</vt:lpstr>
      <vt:lpstr>The next lecture</vt:lpstr>
      <vt:lpstr>Next Lecture</vt:lpstr>
      <vt:lpstr>Your work before the next meeting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17</cp:revision>
  <cp:lastPrinted>1601-01-01T00:00:00Z</cp:lastPrinted>
  <dcterms:created xsi:type="dcterms:W3CDTF">2010-09-22T12:48:24Z</dcterms:created>
  <dcterms:modified xsi:type="dcterms:W3CDTF">2017-09-24T16:19:11Z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