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73" r:id="rId3"/>
    <p:sldId id="262" r:id="rId4"/>
    <p:sldId id="265" r:id="rId5"/>
    <p:sldId id="275" r:id="rId6"/>
    <p:sldId id="258" r:id="rId7"/>
    <p:sldId id="263" r:id="rId8"/>
    <p:sldId id="259" r:id="rId9"/>
    <p:sldId id="274" r:id="rId10"/>
    <p:sldId id="270" r:id="rId11"/>
    <p:sldId id="272" r:id="rId1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C009994-CCF7-466F-BE7C-0C2410756F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2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48C2-A4B0-493A-936C-9BF357BCDE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7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8353-01AE-4579-A128-4C3DE459C1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45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C5D9F-2477-4A6F-B3DC-AB095FFE4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8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CAA76-75C5-432A-8DFC-0AC11739A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45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4170-014D-4069-9F6E-8400D50CF5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5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E46C0-E109-4214-907C-CDDC71AAB0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0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BED86-3BEE-4F2A-9DD4-CD8131F007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5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488CF-400E-45FE-8FB8-04000AE5C8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6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2306C-6345-4CD1-BC1C-7EFD17D2BB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6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A546A-4517-4602-B9AE-6DE149453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4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258ADE2-0F60-4518-ACAA-3EDC71CB13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ma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Computer Organization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Instructor: Yung-Cheng Ma (</a:t>
            </a:r>
            <a:r>
              <a:rPr lang="zh-TW" altLang="en-US"/>
              <a:t>馬詠程</a:t>
            </a:r>
            <a:r>
              <a:rPr lang="en-US" altLang="zh-TW"/>
              <a:t>)</a:t>
            </a:r>
          </a:p>
          <a:p>
            <a:pPr eaLnBrk="1" hangingPunct="1"/>
            <a:r>
              <a:rPr lang="en-US" altLang="zh-TW"/>
              <a:t>E-mail: </a:t>
            </a:r>
            <a:r>
              <a:rPr lang="en-US" altLang="zh-TW">
                <a:hlinkClick r:id="rId2"/>
              </a:rPr>
              <a:t>ycma@mail.cgu.edu.tw</a:t>
            </a:r>
            <a:endParaRPr lang="en-US" altLang="zh-TW"/>
          </a:p>
          <a:p>
            <a:pPr eaLnBrk="1" hangingPunct="1"/>
            <a:r>
              <a:rPr lang="en-US" altLang="zh-TW"/>
              <a:t>Tel: 3611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next lecture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Recall: sequential circuit design</a:t>
            </a:r>
          </a:p>
          <a:p>
            <a:pPr lvl="1" eaLnBrk="1" hangingPunct="1"/>
            <a:r>
              <a:rPr lang="en-US" altLang="zh-TW" dirty="0"/>
              <a:t>Chap. 4 of our textbook</a:t>
            </a:r>
          </a:p>
          <a:p>
            <a:pPr lvl="1" eaLnBrk="1" hangingPunct="1"/>
            <a:r>
              <a:rPr lang="en-US" altLang="zh-TW" dirty="0"/>
              <a:t>you can also find similar material in your “digital circuit” textbook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Quiz at the next meeting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9/16 (Monday) 10:10-12:00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Coverage: all content of digital circuit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draw the waveform from circuit 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circuit design from functional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Open Book!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" y="4303712"/>
            <a:ext cx="313213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201710" y="4303712"/>
            <a:ext cx="4359275" cy="2241550"/>
            <a:chOff x="2736" y="2064"/>
            <a:chExt cx="2746" cy="1412"/>
          </a:xfrm>
        </p:grpSpPr>
        <p:grpSp>
          <p:nvGrpSpPr>
            <p:cNvPr id="14343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4368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69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439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1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3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0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438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9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1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438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2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437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1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3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437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7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44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4345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4346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4347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48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49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0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0</a:t>
              </a:r>
            </a:p>
          </p:txBody>
        </p:sp>
        <p:sp>
          <p:nvSpPr>
            <p:cNvPr id="14351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2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3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4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5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6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7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8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9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0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1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2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3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4364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4365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14366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367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14342" name="AutoShape 57"/>
          <p:cNvSpPr>
            <a:spLocks noChangeArrowheads="1"/>
          </p:cNvSpPr>
          <p:nvPr/>
        </p:nvSpPr>
        <p:spPr bwMode="auto">
          <a:xfrm>
            <a:off x="3810000" y="4800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Where to get my slides?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https://github.com/CGUSystemCourses/Computer_Org-2018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Text Book: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M. Morris Mano and Charles R. Kime, “Logic and Computer Design Fundamentals,” 5/e, Prentice-Hall, 2016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Reference: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your textbooks of “</a:t>
            </a:r>
            <a:r>
              <a:rPr lang="en-US" altLang="zh-TW">
                <a:solidFill>
                  <a:schemeClr val="hlink"/>
                </a:solidFill>
              </a:rPr>
              <a:t>digital circuit</a:t>
            </a:r>
            <a:r>
              <a:rPr lang="en-US" altLang="zh-TW"/>
              <a:t>”, “</a:t>
            </a:r>
            <a:r>
              <a:rPr lang="en-US" altLang="zh-TW">
                <a:solidFill>
                  <a:schemeClr val="hlink"/>
                </a:solidFill>
              </a:rPr>
              <a:t>physics</a:t>
            </a:r>
            <a:r>
              <a:rPr lang="en-US" altLang="zh-TW"/>
              <a:t>”, “</a:t>
            </a:r>
            <a:r>
              <a:rPr lang="en-US" altLang="zh-TW">
                <a:solidFill>
                  <a:schemeClr val="hlink"/>
                </a:solidFill>
              </a:rPr>
              <a:t>electronics</a:t>
            </a:r>
            <a:r>
              <a:rPr lang="en-US" altLang="zh-TW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… and a lot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read behind syllabus!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Quiz/Homework/Q&amp;A(40%)</a:t>
            </a:r>
          </a:p>
          <a:p>
            <a:pPr eaLnBrk="1" hangingPunct="1"/>
            <a:r>
              <a:rPr lang="en-US" altLang="zh-TW"/>
              <a:t>Mid-term Exam: 30%</a:t>
            </a:r>
          </a:p>
          <a:p>
            <a:pPr eaLnBrk="1" hangingPunct="1"/>
            <a:r>
              <a:rPr lang="en-US" altLang="zh-TW"/>
              <a:t>Final Exam: 30%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you will expect in this course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You have to work harder than EE students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比電機系還操</a:t>
            </a:r>
            <a:r>
              <a:rPr lang="en-US" altLang="zh-TW">
                <a:solidFill>
                  <a:srgbClr val="FF0000"/>
                </a:solidFill>
              </a:rPr>
              <a:t>!!!)</a:t>
            </a:r>
            <a:endParaRPr lang="zh-TW" altLang="zh-TW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Goals of this course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/>
              <a:t>implement a digital IC down-to gate-level</a:t>
            </a:r>
          </a:p>
          <a:p>
            <a:pPr marL="990600" lvl="1" indent="-533400" eaLnBrk="1" hangingPunct="1">
              <a:buSzTx/>
            </a:pPr>
            <a:r>
              <a:rPr lang="en-US" altLang="zh-TW" sz="2400"/>
              <a:t>using RTL (register-transfer level) design</a:t>
            </a:r>
          </a:p>
          <a:p>
            <a:pPr marL="1371600" lvl="2" indent="-457200" eaLnBrk="1" hangingPunct="1">
              <a:buSzTx/>
            </a:pPr>
            <a:endParaRPr lang="en-US" altLang="zh-TW" sz="2000"/>
          </a:p>
          <a:p>
            <a:pPr marL="1371600" lvl="2" indent="-457200" eaLnBrk="1" hangingPunct="1">
              <a:buSzTx/>
            </a:pPr>
            <a:endParaRPr lang="en-US" altLang="zh-TW" sz="2000"/>
          </a:p>
          <a:p>
            <a:pPr marL="1371600" lvl="2" indent="-457200" eaLnBrk="1" hangingPunct="1">
              <a:buSzTx/>
            </a:pPr>
            <a:endParaRPr lang="en-US" altLang="zh-TW" sz="2000"/>
          </a:p>
          <a:p>
            <a:pPr marL="1371600" lvl="2" indent="-457200" eaLnBrk="1" hangingPunct="1">
              <a:buSzTx/>
            </a:pPr>
            <a:endParaRPr lang="en-US" altLang="zh-TW" sz="2000"/>
          </a:p>
          <a:p>
            <a:pPr marL="1371600" lvl="2" indent="-457200" eaLnBrk="1" hangingPunct="1">
              <a:buSzTx/>
            </a:pPr>
            <a:endParaRPr lang="en-US" altLang="zh-TW" sz="2000"/>
          </a:p>
          <a:p>
            <a:pPr marL="1371600" lvl="2" indent="-457200" eaLnBrk="1" hangingPunct="1">
              <a:buSzTx/>
            </a:pPr>
            <a:endParaRPr lang="en-US" altLang="zh-TW" sz="200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/>
              <a:t>implement hardware of a computer</a:t>
            </a:r>
          </a:p>
          <a:p>
            <a:pPr marL="990600" lvl="1" indent="-533400" eaLnBrk="1" hangingPunct="1">
              <a:buSzTx/>
            </a:pPr>
            <a:r>
              <a:rPr lang="en-US" altLang="zh-TW" sz="2400"/>
              <a:t>especially </a:t>
            </a:r>
            <a:r>
              <a:rPr lang="en-US" altLang="zh-TW" sz="2400">
                <a:solidFill>
                  <a:schemeClr val="hlink"/>
                </a:solidFill>
              </a:rPr>
              <a:t>CPU</a:t>
            </a:r>
          </a:p>
        </p:txBody>
      </p:sp>
      <p:pic>
        <p:nvPicPr>
          <p:cNvPr id="8196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259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76400" y="3200400"/>
            <a:ext cx="2840038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always</a:t>
            </a:r>
            <a:r>
              <a:rPr lang="en-US" altLang="zh-TW" sz="1600"/>
              <a:t> @(posedge clock) </a:t>
            </a:r>
            <a:r>
              <a:rPr lang="en-US" altLang="zh-TW" sz="1600" b="1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if</a:t>
            </a:r>
            <a:r>
              <a:rPr lang="en-US" altLang="zh-TW" sz="1600"/>
              <a:t> (A==1’b1)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Q &lt;= ~Q;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Q &lt;=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end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648200" y="3733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459287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Part 0: recall from “digital circuit course”</a:t>
            </a:r>
          </a:p>
          <a:p>
            <a:pPr lvl="1" eaLnBrk="1" hangingPunct="1"/>
            <a:r>
              <a:rPr lang="en-US" altLang="zh-TW" sz="2400" dirty="0"/>
              <a:t>Chap. 4: sequential circuit</a:t>
            </a:r>
          </a:p>
          <a:p>
            <a:pPr eaLnBrk="1" hangingPunct="1"/>
            <a:r>
              <a:rPr lang="en-US" altLang="zh-TW" sz="2800" dirty="0"/>
              <a:t>Part 0.5: basics of VLSI design</a:t>
            </a:r>
          </a:p>
          <a:p>
            <a:pPr lvl="1" eaLnBrk="1" hangingPunct="1"/>
            <a:r>
              <a:rPr lang="en-US" altLang="zh-TW" sz="2400" dirty="0"/>
              <a:t>Chap. 5</a:t>
            </a:r>
          </a:p>
          <a:p>
            <a:pPr eaLnBrk="1" hangingPunct="1"/>
            <a:r>
              <a:rPr lang="en-US" altLang="zh-TW" sz="2800" dirty="0"/>
              <a:t>Part 1: RTL (register transfer level) design</a:t>
            </a:r>
          </a:p>
          <a:p>
            <a:pPr lvl="1" eaLnBrk="1" hangingPunct="1"/>
            <a:r>
              <a:rPr lang="en-US" altLang="zh-TW" sz="2400" dirty="0"/>
              <a:t>Chap. 6</a:t>
            </a:r>
          </a:p>
          <a:p>
            <a:pPr eaLnBrk="1" hangingPunct="1"/>
            <a:r>
              <a:rPr lang="en-US" altLang="zh-TW" sz="2800" dirty="0"/>
              <a:t>Part 2: CPU design</a:t>
            </a:r>
          </a:p>
          <a:p>
            <a:pPr lvl="1" eaLnBrk="1" hangingPunct="1"/>
            <a:r>
              <a:rPr lang="en-US" altLang="zh-TW" sz="2400" dirty="0"/>
              <a:t>Chap.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VLSI design flow</a:t>
            </a:r>
          </a:p>
        </p:txBody>
      </p:sp>
      <p:grpSp>
        <p:nvGrpSpPr>
          <p:cNvPr id="10243" name="Group 18"/>
          <p:cNvGrpSpPr>
            <a:grpSpLocks/>
          </p:cNvGrpSpPr>
          <p:nvPr/>
        </p:nvGrpSpPr>
        <p:grpSpPr bwMode="auto">
          <a:xfrm>
            <a:off x="914400" y="1905000"/>
            <a:ext cx="7810500" cy="2971800"/>
            <a:chOff x="576" y="1200"/>
            <a:chExt cx="4920" cy="1872"/>
          </a:xfrm>
        </p:grpSpPr>
        <p:grpSp>
          <p:nvGrpSpPr>
            <p:cNvPr id="10245" name="Group 17"/>
            <p:cNvGrpSpPr>
              <a:grpSpLocks/>
            </p:cNvGrpSpPr>
            <p:nvPr/>
          </p:nvGrpSpPr>
          <p:grpSpPr bwMode="auto">
            <a:xfrm>
              <a:off x="576" y="1344"/>
              <a:ext cx="1776" cy="1728"/>
              <a:chOff x="576" y="1344"/>
              <a:chExt cx="1776" cy="1728"/>
            </a:xfrm>
          </p:grpSpPr>
          <p:sp>
            <p:nvSpPr>
              <p:cNvPr id="10252" name="Rectangle 5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ESL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(Electronic System Level)</a:t>
                </a:r>
              </a:p>
            </p:txBody>
          </p:sp>
          <p:sp>
            <p:nvSpPr>
              <p:cNvPr id="10253" name="Rectangle 6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1776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RTL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(Register Transfer Level)</a:t>
                </a:r>
              </a:p>
            </p:txBody>
          </p:sp>
          <p:sp>
            <p:nvSpPr>
              <p:cNvPr id="10254" name="Rectangle 7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17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gate-level design</a:t>
                </a:r>
              </a:p>
            </p:txBody>
          </p:sp>
          <p:sp>
            <p:nvSpPr>
              <p:cNvPr id="10255" name="Rectangle 8"/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177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circuit-level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(transistor-level)</a:t>
                </a:r>
              </a:p>
            </p:txBody>
          </p:sp>
          <p:sp>
            <p:nvSpPr>
              <p:cNvPr id="10256" name="Rectangle 9"/>
              <p:cNvSpPr>
                <a:spLocks noChangeArrowheads="1"/>
              </p:cNvSpPr>
              <p:nvPr/>
            </p:nvSpPr>
            <p:spPr bwMode="auto">
              <a:xfrm>
                <a:off x="576" y="2736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physical layout</a:t>
                </a:r>
              </a:p>
            </p:txBody>
          </p:sp>
        </p:grpSp>
        <p:sp>
          <p:nvSpPr>
            <p:cNvPr id="10246" name="Text Box 10"/>
            <p:cNvSpPr txBox="1">
              <a:spLocks noChangeArrowheads="1"/>
            </p:cNvSpPr>
            <p:nvPr/>
          </p:nvSpPr>
          <p:spPr bwMode="auto">
            <a:xfrm>
              <a:off x="2400" y="1536"/>
              <a:ext cx="1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computer architecture</a:t>
              </a:r>
            </a:p>
          </p:txBody>
        </p:sp>
        <p:sp>
          <p:nvSpPr>
            <p:cNvPr id="10247" name="Text Box 11"/>
            <p:cNvSpPr txBox="1">
              <a:spLocks noChangeArrowheads="1"/>
            </p:cNvSpPr>
            <p:nvPr/>
          </p:nvSpPr>
          <p:spPr bwMode="auto">
            <a:xfrm>
              <a:off x="3984" y="1392"/>
              <a:ext cx="15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advanced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computer architecture</a:t>
              </a:r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2496" y="1200"/>
              <a:ext cx="19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hardware/software codesign</a:t>
              </a:r>
            </a:p>
          </p:txBody>
        </p:sp>
        <p:sp>
          <p:nvSpPr>
            <p:cNvPr id="10249" name="Text Box 13"/>
            <p:cNvSpPr txBox="1">
              <a:spLocks noChangeArrowheads="1"/>
            </p:cNvSpPr>
            <p:nvPr/>
          </p:nvSpPr>
          <p:spPr bwMode="auto">
            <a:xfrm>
              <a:off x="2448" y="1697"/>
              <a:ext cx="18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computer organization</a:t>
              </a:r>
            </a:p>
          </p:txBody>
        </p:sp>
        <p:sp>
          <p:nvSpPr>
            <p:cNvPr id="10250" name="Text Box 14"/>
            <p:cNvSpPr txBox="1">
              <a:spLocks noChangeArrowheads="1"/>
            </p:cNvSpPr>
            <p:nvPr/>
          </p:nvSpPr>
          <p:spPr bwMode="auto">
            <a:xfrm>
              <a:off x="2496" y="2082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digital circuit</a:t>
              </a:r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2496" y="2640"/>
              <a:ext cx="8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solidFill>
                    <a:srgbClr val="00B0F0"/>
                  </a:solidFill>
                </a:rPr>
                <a:t>electronics</a:t>
              </a:r>
            </a:p>
          </p:txBody>
        </p:sp>
      </p:grpSp>
      <p:sp>
        <p:nvSpPr>
          <p:cNvPr id="10244" name="Rectangle 16"/>
          <p:cNvSpPr>
            <a:spLocks noChangeArrowheads="1"/>
          </p:cNvSpPr>
          <p:nvPr/>
        </p:nvSpPr>
        <p:spPr bwMode="auto">
          <a:xfrm>
            <a:off x="1447800" y="5181600"/>
            <a:ext cx="678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/>
              <a:t>Preliminary knowledge of this course:</a:t>
            </a:r>
          </a:p>
          <a:p>
            <a:pPr lvl="1" eaLnBrk="1" hangingPunct="1"/>
            <a:r>
              <a:rPr lang="en-US" altLang="zh-TW" sz="2400" dirty="0"/>
              <a:t>digital circuit</a:t>
            </a:r>
          </a:p>
          <a:p>
            <a:pPr lvl="1" eaLnBrk="1" hangingPunct="1"/>
            <a:r>
              <a:rPr lang="en-US" altLang="zh-TW" sz="2400" dirty="0"/>
              <a:t>electronics (will be mentioned if necessary)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Requirements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In-Class Exercises: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quiz may be given without inform you before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In-class Q&amp;A will be part of your grading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What you will find in the exam: things you never learned in the class/textbooks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training your problem-solving ability is my focus!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Learn by yourself!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at least 9 hours per week! (exclude the class/lab hours)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110</TotalTime>
  <Words>446</Words>
  <Application>Microsoft Office PowerPoint</Application>
  <PresentationFormat>如螢幕大小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Times New Roman</vt:lpstr>
      <vt:lpstr>Wingdings</vt:lpstr>
      <vt:lpstr>Blends</vt:lpstr>
      <vt:lpstr>Computer Organization</vt:lpstr>
      <vt:lpstr>Where to get my slides?</vt:lpstr>
      <vt:lpstr>Course Materials</vt:lpstr>
      <vt:lpstr>Grading</vt:lpstr>
      <vt:lpstr>What you will expect in this course</vt:lpstr>
      <vt:lpstr>Goals of this course</vt:lpstr>
      <vt:lpstr>Course Outline</vt:lpstr>
      <vt:lpstr>VLSI design flow</vt:lpstr>
      <vt:lpstr>Course Requirements</vt:lpstr>
      <vt:lpstr>The next lecture</vt:lpstr>
      <vt:lpstr>Quiz at the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41</cp:revision>
  <cp:lastPrinted>1601-01-01T00:00:00Z</cp:lastPrinted>
  <dcterms:created xsi:type="dcterms:W3CDTF">2010-09-10T13:20:58Z</dcterms:created>
  <dcterms:modified xsi:type="dcterms:W3CDTF">2019-09-05T15:58:11Z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