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E82FC0-B3EF-4CBE-9432-7433E1B63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5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45AF-F9A7-4FF5-944C-CE8F68543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20EE-E5FA-499D-96DB-EBD53F998E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8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E118-7AAA-47ED-9418-17E3EDAC0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8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CD40F-F377-45EE-ADEF-AAFE3E279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2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5B79-E231-4957-B304-92B2555224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30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6328-0F77-4F21-A392-83CFEC324C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40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06D29-077B-4015-A1A5-9BAFFE1F4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4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1776-EC31-4152-9DAC-903A42B2F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64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2F356-5D6E-418D-81F3-84CBEDF998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9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6029-1033-4AF8-95CA-3CAF3B6D0F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9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CE42AA6-A29E-44AA-8572-8AD7118DB0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Digit Lock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Work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4760912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a digit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initial: in Lock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turn to Unlock state if a key sequence matched the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at Unock state: turn-back to lock state if any key pressed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folHlink"/>
                </a:solidFill>
              </a:rPr>
              <a:t>Example: the passwd is: 223</a:t>
            </a:r>
          </a:p>
        </p:txBody>
      </p:sp>
      <p:grpSp>
        <p:nvGrpSpPr>
          <p:cNvPr id="4100" name="Group 31"/>
          <p:cNvGrpSpPr>
            <a:grpSpLocks/>
          </p:cNvGrpSpPr>
          <p:nvPr/>
        </p:nvGrpSpPr>
        <p:grpSpPr bwMode="auto">
          <a:xfrm>
            <a:off x="6477000" y="1981200"/>
            <a:ext cx="2286000" cy="2590800"/>
            <a:chOff x="4080" y="1248"/>
            <a:chExt cx="1440" cy="1632"/>
          </a:xfrm>
        </p:grpSpPr>
        <p:sp>
          <p:nvSpPr>
            <p:cNvPr id="4118" name="AutoShape 6"/>
            <p:cNvSpPr>
              <a:spLocks noChangeArrowheads="1"/>
            </p:cNvSpPr>
            <p:nvPr/>
          </p:nvSpPr>
          <p:spPr bwMode="auto">
            <a:xfrm>
              <a:off x="4176" y="1728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9" name="AutoShape 7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20" name="AutoShape 8"/>
            <p:cNvSpPr>
              <a:spLocks noChangeArrowheads="1"/>
            </p:cNvSpPr>
            <p:nvPr/>
          </p:nvSpPr>
          <p:spPr bwMode="auto">
            <a:xfrm>
              <a:off x="4176" y="2496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4121" name="Rectangle 9"/>
            <p:cNvSpPr>
              <a:spLocks noChangeArrowheads="1"/>
            </p:cNvSpPr>
            <p:nvPr/>
          </p:nvSpPr>
          <p:spPr bwMode="auto">
            <a:xfrm>
              <a:off x="4080" y="1248"/>
              <a:ext cx="1440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2" name="Oval 10"/>
            <p:cNvSpPr>
              <a:spLocks noChangeArrowheads="1"/>
            </p:cNvSpPr>
            <p:nvPr/>
          </p:nvSpPr>
          <p:spPr bwMode="auto">
            <a:xfrm>
              <a:off x="4704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3" name="Text Box 11"/>
            <p:cNvSpPr txBox="1">
              <a:spLocks noChangeArrowheads="1"/>
            </p:cNvSpPr>
            <p:nvPr/>
          </p:nvSpPr>
          <p:spPr bwMode="auto">
            <a:xfrm>
              <a:off x="4848" y="1536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Lock</a:t>
              </a:r>
            </a:p>
          </p:txBody>
        </p:sp>
        <p:sp>
          <p:nvSpPr>
            <p:cNvPr id="4124" name="Oval 12"/>
            <p:cNvSpPr>
              <a:spLocks noChangeArrowheads="1"/>
            </p:cNvSpPr>
            <p:nvPr/>
          </p:nvSpPr>
          <p:spPr bwMode="auto">
            <a:xfrm>
              <a:off x="4704" y="22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5" name="Text Box 13"/>
            <p:cNvSpPr txBox="1">
              <a:spLocks noChangeArrowheads="1"/>
            </p:cNvSpPr>
            <p:nvPr/>
          </p:nvSpPr>
          <p:spPr bwMode="auto">
            <a:xfrm>
              <a:off x="4838" y="2199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Unlock</a:t>
              </a:r>
            </a:p>
          </p:txBody>
        </p:sp>
      </p:grpSp>
      <p:grpSp>
        <p:nvGrpSpPr>
          <p:cNvPr id="4101" name="Group 14"/>
          <p:cNvGrpSpPr>
            <a:grpSpLocks/>
          </p:cNvGrpSpPr>
          <p:nvPr/>
        </p:nvGrpSpPr>
        <p:grpSpPr bwMode="auto">
          <a:xfrm>
            <a:off x="1219200" y="4876800"/>
            <a:ext cx="3206750" cy="381000"/>
            <a:chOff x="768" y="3072"/>
            <a:chExt cx="2020" cy="240"/>
          </a:xfrm>
        </p:grpSpPr>
        <p:sp>
          <p:nvSpPr>
            <p:cNvPr id="4108" name="Rectangle 15"/>
            <p:cNvSpPr>
              <a:spLocks noChangeArrowheads="1"/>
            </p:cNvSpPr>
            <p:nvPr/>
          </p:nvSpPr>
          <p:spPr bwMode="auto">
            <a:xfrm>
              <a:off x="76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96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115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134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2" name="Rectangle 19"/>
            <p:cNvSpPr>
              <a:spLocks noChangeArrowheads="1"/>
            </p:cNvSpPr>
            <p:nvPr/>
          </p:nvSpPr>
          <p:spPr bwMode="auto">
            <a:xfrm>
              <a:off x="1536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3" name="Rectangle 20"/>
            <p:cNvSpPr>
              <a:spLocks noChangeArrowheads="1"/>
            </p:cNvSpPr>
            <p:nvPr/>
          </p:nvSpPr>
          <p:spPr bwMode="auto">
            <a:xfrm>
              <a:off x="172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4114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5" name="Rectangle 22"/>
            <p:cNvSpPr>
              <a:spLocks noChangeArrowheads="1"/>
            </p:cNvSpPr>
            <p:nvPr/>
          </p:nvSpPr>
          <p:spPr bwMode="auto">
            <a:xfrm>
              <a:off x="211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6" name="Rectangle 23"/>
            <p:cNvSpPr>
              <a:spLocks noChangeArrowheads="1"/>
            </p:cNvSpPr>
            <p:nvPr/>
          </p:nvSpPr>
          <p:spPr bwMode="auto">
            <a:xfrm>
              <a:off x="230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7" name="Text Box 24"/>
            <p:cNvSpPr txBox="1">
              <a:spLocks noChangeArrowheads="1"/>
            </p:cNvSpPr>
            <p:nvPr/>
          </p:nvSpPr>
          <p:spPr bwMode="auto">
            <a:xfrm>
              <a:off x="2544" y="307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33600" y="4876800"/>
            <a:ext cx="2300288" cy="946150"/>
            <a:chOff x="1344" y="3072"/>
            <a:chExt cx="1449" cy="596"/>
          </a:xfrm>
        </p:grpSpPr>
        <p:sp>
          <p:nvSpPr>
            <p:cNvPr id="4106" name="AutoShape 26"/>
            <p:cNvSpPr>
              <a:spLocks noChangeArrowheads="1"/>
            </p:cNvSpPr>
            <p:nvPr/>
          </p:nvSpPr>
          <p:spPr bwMode="auto">
            <a:xfrm>
              <a:off x="1344" y="307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7" name="Text Box 27"/>
            <p:cNvSpPr txBox="1">
              <a:spLocks noChangeArrowheads="1"/>
            </p:cNvSpPr>
            <p:nvPr/>
          </p:nvSpPr>
          <p:spPr bwMode="auto">
            <a:xfrm>
              <a:off x="1392" y="3456"/>
              <a:ext cx="1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passwd matched, Unlock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0" y="4419600"/>
            <a:ext cx="2911475" cy="838200"/>
            <a:chOff x="2064" y="2784"/>
            <a:chExt cx="1834" cy="528"/>
          </a:xfrm>
        </p:grpSpPr>
        <p:sp>
          <p:nvSpPr>
            <p:cNvPr id="4104" name="AutoShape 29"/>
            <p:cNvSpPr>
              <a:spLocks noChangeArrowheads="1"/>
            </p:cNvSpPr>
            <p:nvPr/>
          </p:nvSpPr>
          <p:spPr bwMode="auto">
            <a:xfrm>
              <a:off x="2064" y="302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5" name="Text Box 30"/>
            <p:cNvSpPr txBox="1">
              <a:spLocks noChangeArrowheads="1"/>
            </p:cNvSpPr>
            <p:nvPr/>
          </p:nvSpPr>
          <p:spPr bwMode="auto">
            <a:xfrm>
              <a:off x="2064" y="2784"/>
              <a:ext cx="18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back to lock after the key pressed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Remark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Each of you will be assigned a distinct password randomly</a:t>
            </a:r>
          </a:p>
          <a:p>
            <a:pPr lvl="1" eaLnBrk="1" hangingPunct="1"/>
            <a:r>
              <a:rPr lang="en-US" altLang="zh-TW" dirty="0"/>
              <a:t>Check the </a:t>
            </a:r>
            <a:r>
              <a:rPr lang="en-US" altLang="zh-TW" dirty="0" err="1"/>
              <a:t>github</a:t>
            </a:r>
            <a:r>
              <a:rPr lang="en-US" altLang="zh-TW" dirty="0"/>
              <a:t> course page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Hint:</a:t>
            </a:r>
          </a:p>
          <a:p>
            <a:pPr lvl="1" eaLnBrk="1" hangingPunct="1"/>
            <a:r>
              <a:rPr lang="en-US" altLang="zh-TW" dirty="0"/>
              <a:t>the most similar design you will learn: the </a:t>
            </a:r>
            <a:r>
              <a:rPr lang="en-US" altLang="zh-TW" dirty="0">
                <a:solidFill>
                  <a:schemeClr val="tx2"/>
                </a:solidFill>
              </a:rPr>
              <a:t>sequence recognizer</a:t>
            </a:r>
            <a:r>
              <a:rPr lang="en-US" altLang="zh-TW" dirty="0"/>
              <a:t> in Section 4.5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Your 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038600" cy="3352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/>
              <a:t>Follow the standard steps to realize your design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draw the state diagram of your design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draw the framework of your design and name each key signal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derive the Boolean equations for the combinational part</a:t>
            </a:r>
          </a:p>
        </p:txBody>
      </p:sp>
      <p:grpSp>
        <p:nvGrpSpPr>
          <p:cNvPr id="6148" name="Group 30"/>
          <p:cNvGrpSpPr>
            <a:grpSpLocks/>
          </p:cNvGrpSpPr>
          <p:nvPr/>
        </p:nvGrpSpPr>
        <p:grpSpPr bwMode="auto">
          <a:xfrm>
            <a:off x="4876800" y="3124200"/>
            <a:ext cx="3622675" cy="2663825"/>
            <a:chOff x="3072" y="1968"/>
            <a:chExt cx="2282" cy="1678"/>
          </a:xfrm>
        </p:grpSpPr>
        <p:grpSp>
          <p:nvGrpSpPr>
            <p:cNvPr id="6149" name="Group 4"/>
            <p:cNvGrpSpPr>
              <a:grpSpLocks/>
            </p:cNvGrpSpPr>
            <p:nvPr/>
          </p:nvGrpSpPr>
          <p:grpSpPr bwMode="auto">
            <a:xfrm>
              <a:off x="3072" y="1968"/>
              <a:ext cx="2282" cy="1678"/>
              <a:chOff x="3061" y="1979"/>
              <a:chExt cx="2282" cy="1678"/>
            </a:xfrm>
          </p:grpSpPr>
          <p:grpSp>
            <p:nvGrpSpPr>
              <p:cNvPr id="6152" name="Group 5"/>
              <p:cNvGrpSpPr>
                <a:grpSpLocks/>
              </p:cNvGrpSpPr>
              <p:nvPr/>
            </p:nvGrpSpPr>
            <p:grpSpPr bwMode="auto">
              <a:xfrm>
                <a:off x="4377" y="2160"/>
                <a:ext cx="771" cy="454"/>
                <a:chOff x="4332" y="2160"/>
                <a:chExt cx="771" cy="454"/>
              </a:xfrm>
            </p:grpSpPr>
            <p:sp>
              <p:nvSpPr>
                <p:cNvPr id="6170" name="Rectangle 6"/>
                <p:cNvSpPr>
                  <a:spLocks noChangeArrowheads="1"/>
                </p:cNvSpPr>
                <p:nvPr/>
              </p:nvSpPr>
              <p:spPr bwMode="auto">
                <a:xfrm>
                  <a:off x="4558" y="2160"/>
                  <a:ext cx="36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58" y="2205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D</a:t>
                  </a:r>
                </a:p>
              </p:txBody>
            </p:sp>
            <p:sp>
              <p:nvSpPr>
                <p:cNvPr id="617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4557" y="2479"/>
                  <a:ext cx="91" cy="9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73" name="Line 9"/>
                <p:cNvSpPr>
                  <a:spLocks noChangeShapeType="1"/>
                </p:cNvSpPr>
                <p:nvPr/>
              </p:nvSpPr>
              <p:spPr bwMode="auto">
                <a:xfrm>
                  <a:off x="4921" y="225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4" name="Line 10"/>
                <p:cNvSpPr>
                  <a:spLocks noChangeShapeType="1"/>
                </p:cNvSpPr>
                <p:nvPr/>
              </p:nvSpPr>
              <p:spPr bwMode="auto">
                <a:xfrm>
                  <a:off x="4332" y="2251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53" name="Group 11"/>
              <p:cNvGrpSpPr>
                <a:grpSpLocks/>
              </p:cNvGrpSpPr>
              <p:nvPr/>
            </p:nvGrpSpPr>
            <p:grpSpPr bwMode="auto">
              <a:xfrm>
                <a:off x="4377" y="2795"/>
                <a:ext cx="771" cy="454"/>
                <a:chOff x="4332" y="2160"/>
                <a:chExt cx="771" cy="454"/>
              </a:xfrm>
            </p:grpSpPr>
            <p:sp>
              <p:nvSpPr>
                <p:cNvPr id="6165" name="Rectangle 12"/>
                <p:cNvSpPr>
                  <a:spLocks noChangeArrowheads="1"/>
                </p:cNvSpPr>
                <p:nvPr/>
              </p:nvSpPr>
              <p:spPr bwMode="auto">
                <a:xfrm>
                  <a:off x="4558" y="2160"/>
                  <a:ext cx="36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58" y="2205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D</a:t>
                  </a:r>
                </a:p>
              </p:txBody>
            </p:sp>
            <p:sp>
              <p:nvSpPr>
                <p:cNvPr id="6167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4557" y="2479"/>
                  <a:ext cx="91" cy="9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8" name="Line 15"/>
                <p:cNvSpPr>
                  <a:spLocks noChangeShapeType="1"/>
                </p:cNvSpPr>
                <p:nvPr/>
              </p:nvSpPr>
              <p:spPr bwMode="auto">
                <a:xfrm>
                  <a:off x="4921" y="225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69" name="Line 16"/>
                <p:cNvSpPr>
                  <a:spLocks noChangeShapeType="1"/>
                </p:cNvSpPr>
                <p:nvPr/>
              </p:nvSpPr>
              <p:spPr bwMode="auto">
                <a:xfrm>
                  <a:off x="4332" y="2251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154" name="AutoShape 17"/>
              <p:cNvSpPr>
                <a:spLocks noChangeArrowheads="1"/>
              </p:cNvSpPr>
              <p:nvPr/>
            </p:nvSpPr>
            <p:spPr bwMode="auto">
              <a:xfrm>
                <a:off x="3606" y="2024"/>
                <a:ext cx="771" cy="1633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combinational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circuit</a:t>
                </a:r>
              </a:p>
            </p:txBody>
          </p:sp>
          <p:sp>
            <p:nvSpPr>
              <p:cNvPr id="6155" name="Line 18"/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" name="Line 19"/>
              <p:cNvSpPr>
                <a:spLocks noChangeShapeType="1"/>
              </p:cNvSpPr>
              <p:nvPr/>
            </p:nvSpPr>
            <p:spPr bwMode="auto">
              <a:xfrm>
                <a:off x="3198" y="261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" name="Line 20"/>
              <p:cNvSpPr>
                <a:spLocks noChangeShapeType="1"/>
              </p:cNvSpPr>
              <p:nvPr/>
            </p:nvSpPr>
            <p:spPr bwMode="auto">
              <a:xfrm>
                <a:off x="3243" y="302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" name="Line 21"/>
              <p:cNvSpPr>
                <a:spLocks noChangeShapeType="1"/>
              </p:cNvSpPr>
              <p:nvPr/>
            </p:nvSpPr>
            <p:spPr bwMode="auto">
              <a:xfrm>
                <a:off x="4377" y="343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159" name="AutoShape 22"/>
              <p:cNvCxnSpPr>
                <a:cxnSpLocks noChangeShapeType="1"/>
                <a:stCxn id="6173" idx="1"/>
                <a:endCxn id="6155" idx="0"/>
              </p:cNvCxnSpPr>
              <p:nvPr/>
            </p:nvCxnSpPr>
            <p:spPr bwMode="auto">
              <a:xfrm rot="5400000">
                <a:off x="4150" y="1435"/>
                <a:ext cx="181" cy="1814"/>
              </a:xfrm>
              <a:prstGeom prst="bentConnector3">
                <a:avLst>
                  <a:gd name="adj1" fmla="val -22707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60" name="AutoShape 23"/>
              <p:cNvCxnSpPr>
                <a:cxnSpLocks noChangeShapeType="1"/>
                <a:stCxn id="6168" idx="1"/>
                <a:endCxn id="6156" idx="0"/>
              </p:cNvCxnSpPr>
              <p:nvPr/>
            </p:nvCxnSpPr>
            <p:spPr bwMode="auto">
              <a:xfrm rot="16200000" flipV="1">
                <a:off x="4037" y="1775"/>
                <a:ext cx="272" cy="1950"/>
              </a:xfrm>
              <a:prstGeom prst="bentConnector5">
                <a:avLst>
                  <a:gd name="adj1" fmla="val -3310"/>
                  <a:gd name="adj2" fmla="val -11491"/>
                  <a:gd name="adj3" fmla="val 44154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61" name="Text Box 24"/>
              <p:cNvSpPr txBox="1">
                <a:spLocks noChangeArrowheads="1"/>
              </p:cNvSpPr>
              <p:nvPr/>
            </p:nvSpPr>
            <p:spPr bwMode="auto">
              <a:xfrm>
                <a:off x="3061" y="288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6162" name="Text Box 25"/>
              <p:cNvSpPr txBox="1">
                <a:spLocks noChangeArrowheads="1"/>
              </p:cNvSpPr>
              <p:nvPr/>
            </p:nvSpPr>
            <p:spPr bwMode="auto">
              <a:xfrm>
                <a:off x="5135" y="327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Y</a:t>
                </a:r>
              </a:p>
            </p:txBody>
          </p:sp>
          <p:sp>
            <p:nvSpPr>
              <p:cNvPr id="6163" name="Text Box 26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6164" name="Text Box 27"/>
              <p:cNvSpPr txBox="1">
                <a:spLocks noChangeArrowheads="1"/>
              </p:cNvSpPr>
              <p:nvPr/>
            </p:nvSpPr>
            <p:spPr bwMode="auto">
              <a:xfrm>
                <a:off x="4967" y="270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aphicFrame>
          <p:nvGraphicFramePr>
            <p:cNvPr id="6150" name="Object 28"/>
            <p:cNvGraphicFramePr>
              <a:graphicFrameLocks noChangeAspect="1"/>
            </p:cNvGraphicFramePr>
            <p:nvPr/>
          </p:nvGraphicFramePr>
          <p:xfrm>
            <a:off x="4368" y="196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方程式" r:id="rId3" imgW="215619" imgH="215619" progId="Equation.3">
                    <p:embed/>
                  </p:oleObj>
                </mc:Choice>
                <mc:Fallback>
                  <p:oleObj name="方程式" r:id="rId3" imgW="215619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29"/>
            <p:cNvGraphicFramePr>
              <a:graphicFrameLocks noChangeAspect="1"/>
            </p:cNvGraphicFramePr>
            <p:nvPr/>
          </p:nvGraphicFramePr>
          <p:xfrm>
            <a:off x="4368" y="264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4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Realize the digit lock: 75%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user does not press 2+ buttons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due today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Fix the bug of hacking the lock by pressing all buttons together: +15%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Your final report: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turn-in the final report is a must!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 realization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dirty="0"/>
              <a:t>use “button/</a:t>
            </a:r>
            <a:r>
              <a:rPr lang="en-US" altLang="zh-TW" sz="2800" dirty="0" err="1"/>
              <a:t>debounce.v</a:t>
            </a:r>
            <a:r>
              <a:rPr lang="en-US" altLang="zh-TW" sz="2800" dirty="0"/>
              <a:t>” to send </a:t>
            </a:r>
            <a:r>
              <a:rPr lang="en-US" altLang="zh-TW" sz="2800" dirty="0">
                <a:solidFill>
                  <a:srgbClr val="FF0000"/>
                </a:solidFill>
              </a:rPr>
              <a:t>one-cycle</a:t>
            </a:r>
            <a:r>
              <a:rPr lang="en-US" altLang="zh-TW" sz="2800" dirty="0"/>
              <a:t> pulse for each press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dirty="0"/>
              <a:t>Quartus II steps: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/>
              <a:t>add “</a:t>
            </a:r>
            <a:r>
              <a:rPr lang="en-US" altLang="zh-TW" sz="2400" dirty="0" err="1"/>
              <a:t>debounce.v</a:t>
            </a:r>
            <a:r>
              <a:rPr lang="en-US" altLang="zh-TW" sz="2400" dirty="0"/>
              <a:t>” as a file in the project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/>
              <a:t>build a symbol over “</a:t>
            </a:r>
            <a:r>
              <a:rPr lang="en-US" altLang="zh-TW" sz="2400" dirty="0" err="1"/>
              <a:t>debounce.v</a:t>
            </a:r>
            <a:r>
              <a:rPr lang="en-US" altLang="zh-TW" sz="2400" dirty="0"/>
              <a:t>”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dirty="0"/>
              <a:t>use the symbol in circuit diagram</a:t>
            </a:r>
          </a:p>
        </p:txBody>
      </p: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2590800" y="2895600"/>
            <a:ext cx="4038600" cy="1066800"/>
            <a:chOff x="1392" y="1824"/>
            <a:chExt cx="2544" cy="672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2112" y="1824"/>
              <a:ext cx="6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button</a:t>
              </a:r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>
              <a:off x="2784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870" y="1959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X1</a:t>
              </a: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39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1632" y="201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87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312" y="1824"/>
              <a:ext cx="624" cy="6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your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design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56</TotalTime>
  <Words>248</Words>
  <Application>Microsoft Office PowerPoint</Application>
  <PresentationFormat>如螢幕大小 (4:3)</PresentationFormat>
  <Paragraphs>64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Times New Roman</vt:lpstr>
      <vt:lpstr>Wingdings</vt:lpstr>
      <vt:lpstr>Blends</vt:lpstr>
      <vt:lpstr>方程式</vt:lpstr>
      <vt:lpstr>Digit Lock</vt:lpstr>
      <vt:lpstr>Your Work</vt:lpstr>
      <vt:lpstr>Remark</vt:lpstr>
      <vt:lpstr>Your Pre-Lab Report</vt:lpstr>
      <vt:lpstr>Grading</vt:lpstr>
      <vt:lpstr>On realization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23</cp:revision>
  <cp:lastPrinted>1601-01-01T00:00:00Z</cp:lastPrinted>
  <dcterms:created xsi:type="dcterms:W3CDTF">2009-09-30T16:59:37Z</dcterms:created>
  <dcterms:modified xsi:type="dcterms:W3CDTF">2019-09-26T15:31:45Z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