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325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4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EE666EF-D551-46E8-AC1B-EE4646BD2A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654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619B9-5BBF-4BD9-A132-04DF6D0CC1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79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BE51D-06A5-47A9-A35E-DE83F23184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944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227ED-378E-4F90-B626-59E9BB5E438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116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32620-E8D9-4BD0-B279-624A99489D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893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7606C-5A4D-460C-8B15-19A5234F3D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557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112B5-5F1D-4B00-9CF5-DEB74F6D0B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879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0F22E-D702-4986-A0D3-8CC839073E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879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69749-0D8C-4AB3-84B4-4ECA4897BB5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005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099C5-99DB-4BD1-8330-7F18082175F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715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710F1-8F76-4C4F-96BC-E917FBE4FC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487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228771B7-5017-4160-B0A8-4789152EE3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Digital Clock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Section 6-6 (Part 2)</a:t>
            </a:r>
          </a:p>
          <a:p>
            <a:pPr eaLnBrk="1" hangingPunct="1"/>
            <a:r>
              <a:rPr lang="en-US" altLang="zh-TW" dirty="0"/>
              <a:t>An application of counters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38200" y="990600"/>
            <a:ext cx="21723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 dirty="0"/>
              <a:t>Lecture 05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Pulser design (1)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use an up counter with parallel load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Scheme to design the pulser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182687"/>
          </a:xfrm>
        </p:spPr>
        <p:txBody>
          <a:bodyPr/>
          <a:lstStyle/>
          <a:p>
            <a:pPr eaLnBrk="1" hangingPunct="1"/>
            <a:r>
              <a:rPr lang="en-US" altLang="zh-TW"/>
              <a:t>up-counter within the pulser</a:t>
            </a:r>
          </a:p>
          <a:p>
            <a:pPr eaLnBrk="1" hangingPunct="1"/>
            <a:r>
              <a:rPr lang="en-US" altLang="zh-TW"/>
              <a:t>send out a pulse when counter==999</a:t>
            </a:r>
          </a:p>
          <a:p>
            <a:pPr eaLnBrk="1" hangingPunct="1"/>
            <a:endParaRPr lang="en-US" altLang="zh-TW"/>
          </a:p>
        </p:txBody>
      </p:sp>
      <p:grpSp>
        <p:nvGrpSpPr>
          <p:cNvPr id="99332" name="Group 4"/>
          <p:cNvGrpSpPr>
            <a:grpSpLocks/>
          </p:cNvGrpSpPr>
          <p:nvPr/>
        </p:nvGrpSpPr>
        <p:grpSpPr bwMode="auto">
          <a:xfrm>
            <a:off x="1371600" y="3810000"/>
            <a:ext cx="6934200" cy="2241550"/>
            <a:chOff x="816" y="2256"/>
            <a:chExt cx="4368" cy="1412"/>
          </a:xfrm>
        </p:grpSpPr>
        <p:grpSp>
          <p:nvGrpSpPr>
            <p:cNvPr id="99333" name="Group 5"/>
            <p:cNvGrpSpPr>
              <a:grpSpLocks/>
            </p:cNvGrpSpPr>
            <p:nvPr/>
          </p:nvGrpSpPr>
          <p:grpSpPr bwMode="auto">
            <a:xfrm>
              <a:off x="816" y="2256"/>
              <a:ext cx="4368" cy="1104"/>
              <a:chOff x="480" y="2448"/>
              <a:chExt cx="4368" cy="1104"/>
            </a:xfrm>
          </p:grpSpPr>
          <p:sp>
            <p:nvSpPr>
              <p:cNvPr id="99339" name="Line 6"/>
              <p:cNvSpPr>
                <a:spLocks noChangeShapeType="1"/>
              </p:cNvSpPr>
              <p:nvPr/>
            </p:nvSpPr>
            <p:spPr bwMode="auto">
              <a:xfrm>
                <a:off x="105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99340" name="Group 7"/>
              <p:cNvGrpSpPr>
                <a:grpSpLocks/>
              </p:cNvGrpSpPr>
              <p:nvPr/>
            </p:nvGrpSpPr>
            <p:grpSpPr bwMode="auto">
              <a:xfrm>
                <a:off x="1296" y="2448"/>
                <a:ext cx="480" cy="192"/>
                <a:chOff x="1296" y="2448"/>
                <a:chExt cx="480" cy="192"/>
              </a:xfrm>
            </p:grpSpPr>
            <p:sp>
              <p:nvSpPr>
                <p:cNvPr id="99396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296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9397" name="Line 9"/>
                <p:cNvSpPr>
                  <a:spLocks noChangeShapeType="1"/>
                </p:cNvSpPr>
                <p:nvPr/>
              </p:nvSpPr>
              <p:spPr bwMode="auto">
                <a:xfrm>
                  <a:off x="1296" y="244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9398" name="Line 10"/>
                <p:cNvSpPr>
                  <a:spLocks noChangeShapeType="1"/>
                </p:cNvSpPr>
                <p:nvPr/>
              </p:nvSpPr>
              <p:spPr bwMode="auto">
                <a:xfrm>
                  <a:off x="1536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9399" name="Line 11"/>
                <p:cNvSpPr>
                  <a:spLocks noChangeShapeType="1"/>
                </p:cNvSpPr>
                <p:nvPr/>
              </p:nvSpPr>
              <p:spPr bwMode="auto">
                <a:xfrm>
                  <a:off x="1536" y="264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99341" name="Group 12"/>
              <p:cNvGrpSpPr>
                <a:grpSpLocks/>
              </p:cNvGrpSpPr>
              <p:nvPr/>
            </p:nvGrpSpPr>
            <p:grpSpPr bwMode="auto">
              <a:xfrm>
                <a:off x="1776" y="2448"/>
                <a:ext cx="480" cy="192"/>
                <a:chOff x="1296" y="2448"/>
                <a:chExt cx="480" cy="192"/>
              </a:xfrm>
            </p:grpSpPr>
            <p:sp>
              <p:nvSpPr>
                <p:cNvPr id="99392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296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9393" name="Line 14"/>
                <p:cNvSpPr>
                  <a:spLocks noChangeShapeType="1"/>
                </p:cNvSpPr>
                <p:nvPr/>
              </p:nvSpPr>
              <p:spPr bwMode="auto">
                <a:xfrm>
                  <a:off x="1296" y="244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9394" name="Line 15"/>
                <p:cNvSpPr>
                  <a:spLocks noChangeShapeType="1"/>
                </p:cNvSpPr>
                <p:nvPr/>
              </p:nvSpPr>
              <p:spPr bwMode="auto">
                <a:xfrm>
                  <a:off x="1536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9395" name="Line 16"/>
                <p:cNvSpPr>
                  <a:spLocks noChangeShapeType="1"/>
                </p:cNvSpPr>
                <p:nvPr/>
              </p:nvSpPr>
              <p:spPr bwMode="auto">
                <a:xfrm>
                  <a:off x="1536" y="264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99342" name="Group 17"/>
              <p:cNvGrpSpPr>
                <a:grpSpLocks/>
              </p:cNvGrpSpPr>
              <p:nvPr/>
            </p:nvGrpSpPr>
            <p:grpSpPr bwMode="auto">
              <a:xfrm>
                <a:off x="2256" y="2448"/>
                <a:ext cx="480" cy="192"/>
                <a:chOff x="1296" y="2448"/>
                <a:chExt cx="480" cy="192"/>
              </a:xfrm>
            </p:grpSpPr>
            <p:sp>
              <p:nvSpPr>
                <p:cNvPr id="99388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296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9389" name="Line 19"/>
                <p:cNvSpPr>
                  <a:spLocks noChangeShapeType="1"/>
                </p:cNvSpPr>
                <p:nvPr/>
              </p:nvSpPr>
              <p:spPr bwMode="auto">
                <a:xfrm>
                  <a:off x="1296" y="244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9390" name="Line 20"/>
                <p:cNvSpPr>
                  <a:spLocks noChangeShapeType="1"/>
                </p:cNvSpPr>
                <p:nvPr/>
              </p:nvSpPr>
              <p:spPr bwMode="auto">
                <a:xfrm>
                  <a:off x="1536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9391" name="Line 21"/>
                <p:cNvSpPr>
                  <a:spLocks noChangeShapeType="1"/>
                </p:cNvSpPr>
                <p:nvPr/>
              </p:nvSpPr>
              <p:spPr bwMode="auto">
                <a:xfrm>
                  <a:off x="1536" y="264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99343" name="Line 22"/>
              <p:cNvSpPr>
                <a:spLocks noChangeShapeType="1"/>
              </p:cNvSpPr>
              <p:nvPr/>
            </p:nvSpPr>
            <p:spPr bwMode="auto">
              <a:xfrm>
                <a:off x="1296" y="2640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9344" name="Text Box 23"/>
              <p:cNvSpPr txBox="1">
                <a:spLocks noChangeArrowheads="1"/>
              </p:cNvSpPr>
              <p:nvPr/>
            </p:nvSpPr>
            <p:spPr bwMode="auto">
              <a:xfrm>
                <a:off x="624" y="2496"/>
                <a:ext cx="3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clock</a:t>
                </a:r>
              </a:p>
            </p:txBody>
          </p:sp>
          <p:sp>
            <p:nvSpPr>
              <p:cNvPr id="99345" name="Text Box 24"/>
              <p:cNvSpPr txBox="1">
                <a:spLocks noChangeArrowheads="1"/>
              </p:cNvSpPr>
              <p:nvPr/>
            </p:nvSpPr>
            <p:spPr bwMode="auto">
              <a:xfrm>
                <a:off x="480" y="2880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counter</a:t>
                </a:r>
              </a:p>
            </p:txBody>
          </p:sp>
          <p:sp>
            <p:nvSpPr>
              <p:cNvPr id="99346" name="Text Box 25"/>
              <p:cNvSpPr txBox="1">
                <a:spLocks noChangeArrowheads="1"/>
              </p:cNvSpPr>
              <p:nvPr/>
            </p:nvSpPr>
            <p:spPr bwMode="auto">
              <a:xfrm>
                <a:off x="576" y="3216"/>
                <a:ext cx="3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pout</a:t>
                </a:r>
              </a:p>
            </p:txBody>
          </p:sp>
          <p:sp>
            <p:nvSpPr>
              <p:cNvPr id="99347" name="Line 26"/>
              <p:cNvSpPr>
                <a:spLocks noChangeShapeType="1"/>
              </p:cNvSpPr>
              <p:nvPr/>
            </p:nvSpPr>
            <p:spPr bwMode="auto">
              <a:xfrm>
                <a:off x="1776" y="2640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9348" name="Line 27"/>
              <p:cNvSpPr>
                <a:spLocks noChangeShapeType="1"/>
              </p:cNvSpPr>
              <p:nvPr/>
            </p:nvSpPr>
            <p:spPr bwMode="auto">
              <a:xfrm>
                <a:off x="2256" y="2640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9349" name="AutoShape 28"/>
              <p:cNvSpPr>
                <a:spLocks noChangeArrowheads="1"/>
              </p:cNvSpPr>
              <p:nvPr/>
            </p:nvSpPr>
            <p:spPr bwMode="auto">
              <a:xfrm>
                <a:off x="1296" y="2832"/>
                <a:ext cx="480" cy="2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99350" name="AutoShape 29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480" cy="2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99351" name="Text Box 30"/>
              <p:cNvSpPr txBox="1">
                <a:spLocks noChangeArrowheads="1"/>
              </p:cNvSpPr>
              <p:nvPr/>
            </p:nvSpPr>
            <p:spPr bwMode="auto">
              <a:xfrm>
                <a:off x="2726" y="248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grpSp>
            <p:nvGrpSpPr>
              <p:cNvPr id="99352" name="Group 31"/>
              <p:cNvGrpSpPr>
                <a:grpSpLocks/>
              </p:cNvGrpSpPr>
              <p:nvPr/>
            </p:nvGrpSpPr>
            <p:grpSpPr bwMode="auto">
              <a:xfrm>
                <a:off x="2928" y="2448"/>
                <a:ext cx="480" cy="192"/>
                <a:chOff x="1296" y="2448"/>
                <a:chExt cx="480" cy="192"/>
              </a:xfrm>
            </p:grpSpPr>
            <p:sp>
              <p:nvSpPr>
                <p:cNvPr id="99384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1296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9385" name="Line 33"/>
                <p:cNvSpPr>
                  <a:spLocks noChangeShapeType="1"/>
                </p:cNvSpPr>
                <p:nvPr/>
              </p:nvSpPr>
              <p:spPr bwMode="auto">
                <a:xfrm>
                  <a:off x="1296" y="244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9386" name="Line 34"/>
                <p:cNvSpPr>
                  <a:spLocks noChangeShapeType="1"/>
                </p:cNvSpPr>
                <p:nvPr/>
              </p:nvSpPr>
              <p:spPr bwMode="auto">
                <a:xfrm>
                  <a:off x="1536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9387" name="Line 35"/>
                <p:cNvSpPr>
                  <a:spLocks noChangeShapeType="1"/>
                </p:cNvSpPr>
                <p:nvPr/>
              </p:nvSpPr>
              <p:spPr bwMode="auto">
                <a:xfrm>
                  <a:off x="1536" y="264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99353" name="Line 36"/>
              <p:cNvSpPr>
                <a:spLocks noChangeShapeType="1"/>
              </p:cNvSpPr>
              <p:nvPr/>
            </p:nvSpPr>
            <p:spPr bwMode="auto">
              <a:xfrm>
                <a:off x="2928" y="2640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99354" name="Group 37"/>
              <p:cNvGrpSpPr>
                <a:grpSpLocks/>
              </p:cNvGrpSpPr>
              <p:nvPr/>
            </p:nvGrpSpPr>
            <p:grpSpPr bwMode="auto">
              <a:xfrm>
                <a:off x="3408" y="2448"/>
                <a:ext cx="480" cy="192"/>
                <a:chOff x="1296" y="2448"/>
                <a:chExt cx="480" cy="192"/>
              </a:xfrm>
            </p:grpSpPr>
            <p:sp>
              <p:nvSpPr>
                <p:cNvPr id="99380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1296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9381" name="Line 39"/>
                <p:cNvSpPr>
                  <a:spLocks noChangeShapeType="1"/>
                </p:cNvSpPr>
                <p:nvPr/>
              </p:nvSpPr>
              <p:spPr bwMode="auto">
                <a:xfrm>
                  <a:off x="1296" y="244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9382" name="Line 40"/>
                <p:cNvSpPr>
                  <a:spLocks noChangeShapeType="1"/>
                </p:cNvSpPr>
                <p:nvPr/>
              </p:nvSpPr>
              <p:spPr bwMode="auto">
                <a:xfrm>
                  <a:off x="1536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9383" name="Line 41"/>
                <p:cNvSpPr>
                  <a:spLocks noChangeShapeType="1"/>
                </p:cNvSpPr>
                <p:nvPr/>
              </p:nvSpPr>
              <p:spPr bwMode="auto">
                <a:xfrm>
                  <a:off x="1536" y="264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99355" name="Line 42"/>
              <p:cNvSpPr>
                <a:spLocks noChangeShapeType="1"/>
              </p:cNvSpPr>
              <p:nvPr/>
            </p:nvSpPr>
            <p:spPr bwMode="auto">
              <a:xfrm>
                <a:off x="3408" y="2688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99356" name="Group 43"/>
              <p:cNvGrpSpPr>
                <a:grpSpLocks/>
              </p:cNvGrpSpPr>
              <p:nvPr/>
            </p:nvGrpSpPr>
            <p:grpSpPr bwMode="auto">
              <a:xfrm>
                <a:off x="3888" y="2448"/>
                <a:ext cx="480" cy="192"/>
                <a:chOff x="1296" y="2448"/>
                <a:chExt cx="480" cy="192"/>
              </a:xfrm>
            </p:grpSpPr>
            <p:sp>
              <p:nvSpPr>
                <p:cNvPr id="99376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1296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9377" name="Line 45"/>
                <p:cNvSpPr>
                  <a:spLocks noChangeShapeType="1"/>
                </p:cNvSpPr>
                <p:nvPr/>
              </p:nvSpPr>
              <p:spPr bwMode="auto">
                <a:xfrm>
                  <a:off x="1296" y="244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9378" name="Line 46"/>
                <p:cNvSpPr>
                  <a:spLocks noChangeShapeType="1"/>
                </p:cNvSpPr>
                <p:nvPr/>
              </p:nvSpPr>
              <p:spPr bwMode="auto">
                <a:xfrm>
                  <a:off x="1536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9379" name="Line 47"/>
                <p:cNvSpPr>
                  <a:spLocks noChangeShapeType="1"/>
                </p:cNvSpPr>
                <p:nvPr/>
              </p:nvSpPr>
              <p:spPr bwMode="auto">
                <a:xfrm>
                  <a:off x="1536" y="264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99357" name="Line 48"/>
              <p:cNvSpPr>
                <a:spLocks noChangeShapeType="1"/>
              </p:cNvSpPr>
              <p:nvPr/>
            </p:nvSpPr>
            <p:spPr bwMode="auto">
              <a:xfrm>
                <a:off x="3888" y="2640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9358" name="Text Box 49"/>
              <p:cNvSpPr txBox="1">
                <a:spLocks noChangeArrowheads="1"/>
              </p:cNvSpPr>
              <p:nvPr/>
            </p:nvSpPr>
            <p:spPr bwMode="auto">
              <a:xfrm>
                <a:off x="2438" y="2871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99359" name="AutoShape 50"/>
              <p:cNvSpPr>
                <a:spLocks noChangeArrowheads="1"/>
              </p:cNvSpPr>
              <p:nvPr/>
            </p:nvSpPr>
            <p:spPr bwMode="auto">
              <a:xfrm>
                <a:off x="3408" y="3264"/>
                <a:ext cx="480" cy="24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99360" name="AutoShape 51"/>
              <p:cNvSpPr>
                <a:spLocks noChangeArrowheads="1"/>
              </p:cNvSpPr>
              <p:nvPr/>
            </p:nvSpPr>
            <p:spPr bwMode="auto">
              <a:xfrm>
                <a:off x="3408" y="2832"/>
                <a:ext cx="480" cy="2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999</a:t>
                </a:r>
              </a:p>
            </p:txBody>
          </p:sp>
          <p:sp>
            <p:nvSpPr>
              <p:cNvPr id="99361" name="AutoShape 52"/>
              <p:cNvSpPr>
                <a:spLocks noChangeArrowheads="1"/>
              </p:cNvSpPr>
              <p:nvPr/>
            </p:nvSpPr>
            <p:spPr bwMode="auto">
              <a:xfrm>
                <a:off x="3888" y="2832"/>
                <a:ext cx="480" cy="2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grpSp>
            <p:nvGrpSpPr>
              <p:cNvPr id="99362" name="Group 53"/>
              <p:cNvGrpSpPr>
                <a:grpSpLocks/>
              </p:cNvGrpSpPr>
              <p:nvPr/>
            </p:nvGrpSpPr>
            <p:grpSpPr bwMode="auto">
              <a:xfrm>
                <a:off x="4368" y="2448"/>
                <a:ext cx="480" cy="192"/>
                <a:chOff x="1296" y="2448"/>
                <a:chExt cx="480" cy="192"/>
              </a:xfrm>
            </p:grpSpPr>
            <p:sp>
              <p:nvSpPr>
                <p:cNvPr id="99372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1296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9373" name="Line 55"/>
                <p:cNvSpPr>
                  <a:spLocks noChangeShapeType="1"/>
                </p:cNvSpPr>
                <p:nvPr/>
              </p:nvSpPr>
              <p:spPr bwMode="auto">
                <a:xfrm>
                  <a:off x="1296" y="244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9374" name="Line 56"/>
                <p:cNvSpPr>
                  <a:spLocks noChangeShapeType="1"/>
                </p:cNvSpPr>
                <p:nvPr/>
              </p:nvSpPr>
              <p:spPr bwMode="auto">
                <a:xfrm>
                  <a:off x="1536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9375" name="Line 57"/>
                <p:cNvSpPr>
                  <a:spLocks noChangeShapeType="1"/>
                </p:cNvSpPr>
                <p:nvPr/>
              </p:nvSpPr>
              <p:spPr bwMode="auto">
                <a:xfrm>
                  <a:off x="1536" y="264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99363" name="Line 58"/>
              <p:cNvSpPr>
                <a:spLocks noChangeShapeType="1"/>
              </p:cNvSpPr>
              <p:nvPr/>
            </p:nvSpPr>
            <p:spPr bwMode="auto">
              <a:xfrm>
                <a:off x="4368" y="2640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9364" name="AutoShape 59"/>
              <p:cNvSpPr>
                <a:spLocks noChangeArrowheads="1"/>
              </p:cNvSpPr>
              <p:nvPr/>
            </p:nvSpPr>
            <p:spPr bwMode="auto">
              <a:xfrm>
                <a:off x="4368" y="2832"/>
                <a:ext cx="480" cy="2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99365" name="AutoShape 60"/>
              <p:cNvSpPr>
                <a:spLocks noChangeArrowheads="1"/>
              </p:cNvSpPr>
              <p:nvPr/>
            </p:nvSpPr>
            <p:spPr bwMode="auto">
              <a:xfrm>
                <a:off x="1296" y="3264"/>
                <a:ext cx="480" cy="2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99366" name="AutoShape 61"/>
              <p:cNvSpPr>
                <a:spLocks noChangeArrowheads="1"/>
              </p:cNvSpPr>
              <p:nvPr/>
            </p:nvSpPr>
            <p:spPr bwMode="auto">
              <a:xfrm>
                <a:off x="1776" y="3264"/>
                <a:ext cx="480" cy="2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99367" name="AutoShape 62"/>
              <p:cNvSpPr>
                <a:spLocks noChangeArrowheads="1"/>
              </p:cNvSpPr>
              <p:nvPr/>
            </p:nvSpPr>
            <p:spPr bwMode="auto">
              <a:xfrm>
                <a:off x="2256" y="3264"/>
                <a:ext cx="672" cy="2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99368" name="AutoShape 63"/>
              <p:cNvSpPr>
                <a:spLocks noChangeArrowheads="1"/>
              </p:cNvSpPr>
              <p:nvPr/>
            </p:nvSpPr>
            <p:spPr bwMode="auto">
              <a:xfrm>
                <a:off x="2928" y="3264"/>
                <a:ext cx="480" cy="2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99369" name="AutoShape 64"/>
              <p:cNvSpPr>
                <a:spLocks noChangeArrowheads="1"/>
              </p:cNvSpPr>
              <p:nvPr/>
            </p:nvSpPr>
            <p:spPr bwMode="auto">
              <a:xfrm>
                <a:off x="2928" y="2832"/>
                <a:ext cx="480" cy="2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998</a:t>
                </a:r>
              </a:p>
            </p:txBody>
          </p:sp>
          <p:sp>
            <p:nvSpPr>
              <p:cNvPr id="99370" name="AutoShape 65"/>
              <p:cNvSpPr>
                <a:spLocks noChangeArrowheads="1"/>
              </p:cNvSpPr>
              <p:nvPr/>
            </p:nvSpPr>
            <p:spPr bwMode="auto">
              <a:xfrm>
                <a:off x="3888" y="3264"/>
                <a:ext cx="480" cy="2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99371" name="AutoShape 66"/>
              <p:cNvSpPr>
                <a:spLocks noChangeArrowheads="1"/>
              </p:cNvSpPr>
              <p:nvPr/>
            </p:nvSpPr>
            <p:spPr bwMode="auto">
              <a:xfrm>
                <a:off x="4368" y="3264"/>
                <a:ext cx="480" cy="2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99334" name="Group 67"/>
            <p:cNvGrpSpPr>
              <a:grpSpLocks/>
            </p:cNvGrpSpPr>
            <p:nvPr/>
          </p:nvGrpSpPr>
          <p:grpSpPr bwMode="auto">
            <a:xfrm>
              <a:off x="1632" y="3360"/>
              <a:ext cx="2592" cy="308"/>
              <a:chOff x="1632" y="3360"/>
              <a:chExt cx="2592" cy="308"/>
            </a:xfrm>
          </p:grpSpPr>
          <p:sp>
            <p:nvSpPr>
              <p:cNvPr id="99335" name="Line 68"/>
              <p:cNvSpPr>
                <a:spLocks noChangeShapeType="1"/>
              </p:cNvSpPr>
              <p:nvPr/>
            </p:nvSpPr>
            <p:spPr bwMode="auto">
              <a:xfrm>
                <a:off x="1632" y="336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9336" name="Line 69"/>
              <p:cNvSpPr>
                <a:spLocks noChangeShapeType="1"/>
              </p:cNvSpPr>
              <p:nvPr/>
            </p:nvSpPr>
            <p:spPr bwMode="auto">
              <a:xfrm>
                <a:off x="4224" y="336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9337" name="Line 70"/>
              <p:cNvSpPr>
                <a:spLocks noChangeShapeType="1"/>
              </p:cNvSpPr>
              <p:nvPr/>
            </p:nvSpPr>
            <p:spPr bwMode="auto">
              <a:xfrm>
                <a:off x="1632" y="3456"/>
                <a:ext cx="2592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9338" name="Text Box 71"/>
              <p:cNvSpPr txBox="1">
                <a:spLocks noChangeArrowheads="1"/>
              </p:cNvSpPr>
              <p:nvPr/>
            </p:nvSpPr>
            <p:spPr bwMode="auto">
              <a:xfrm>
                <a:off x="2784" y="3456"/>
                <a:ext cx="56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hlink"/>
                    </a:solidFill>
                  </a:rPr>
                  <a:t>1 second</a:t>
                </a: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Pulser design</a:t>
            </a:r>
          </a:p>
        </p:txBody>
      </p:sp>
      <p:grpSp>
        <p:nvGrpSpPr>
          <p:cNvPr id="100355" name="Group 3"/>
          <p:cNvGrpSpPr>
            <a:grpSpLocks/>
          </p:cNvGrpSpPr>
          <p:nvPr/>
        </p:nvGrpSpPr>
        <p:grpSpPr bwMode="auto">
          <a:xfrm>
            <a:off x="1676400" y="2590800"/>
            <a:ext cx="4889500" cy="2503488"/>
            <a:chOff x="1056" y="1632"/>
            <a:chExt cx="3080" cy="1577"/>
          </a:xfrm>
        </p:grpSpPr>
        <p:sp>
          <p:nvSpPr>
            <p:cNvPr id="100356" name="Rectangle 4"/>
            <p:cNvSpPr>
              <a:spLocks noChangeArrowheads="1"/>
            </p:cNvSpPr>
            <p:nvPr/>
          </p:nvSpPr>
          <p:spPr bwMode="auto">
            <a:xfrm>
              <a:off x="1632" y="1632"/>
              <a:ext cx="590" cy="11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up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100357" name="AutoShape 5"/>
            <p:cNvSpPr>
              <a:spLocks noChangeArrowheads="1"/>
            </p:cNvSpPr>
            <p:nvPr/>
          </p:nvSpPr>
          <p:spPr bwMode="auto">
            <a:xfrm>
              <a:off x="1865" y="2651"/>
              <a:ext cx="90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00358" name="Line 6"/>
            <p:cNvSpPr>
              <a:spLocks noChangeShapeType="1"/>
            </p:cNvSpPr>
            <p:nvPr/>
          </p:nvSpPr>
          <p:spPr bwMode="auto">
            <a:xfrm flipV="1">
              <a:off x="1910" y="278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0359" name="Text Box 7"/>
            <p:cNvSpPr txBox="1">
              <a:spLocks noChangeArrowheads="1"/>
            </p:cNvSpPr>
            <p:nvPr/>
          </p:nvSpPr>
          <p:spPr bwMode="auto">
            <a:xfrm>
              <a:off x="1761" y="2997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grpSp>
          <p:nvGrpSpPr>
            <p:cNvPr id="100360" name="Group 8"/>
            <p:cNvGrpSpPr>
              <a:grpSpLocks/>
            </p:cNvGrpSpPr>
            <p:nvPr/>
          </p:nvGrpSpPr>
          <p:grpSpPr bwMode="auto">
            <a:xfrm>
              <a:off x="1320" y="2561"/>
              <a:ext cx="318" cy="285"/>
              <a:chOff x="521" y="1979"/>
              <a:chExt cx="318" cy="285"/>
            </a:xfrm>
          </p:grpSpPr>
          <p:sp>
            <p:nvSpPr>
              <p:cNvPr id="100377" name="Line 9"/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0378" name="Line 10"/>
              <p:cNvSpPr>
                <a:spLocks noChangeShapeType="1"/>
              </p:cNvSpPr>
              <p:nvPr/>
            </p:nvSpPr>
            <p:spPr bwMode="auto">
              <a:xfrm>
                <a:off x="612" y="197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0379" name="Text Box 11"/>
              <p:cNvSpPr txBox="1">
                <a:spLocks noChangeArrowheads="1"/>
              </p:cNvSpPr>
              <p:nvPr/>
            </p:nvSpPr>
            <p:spPr bwMode="auto">
              <a:xfrm>
                <a:off x="554" y="2052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10</a:t>
                </a:r>
              </a:p>
            </p:txBody>
          </p:sp>
        </p:grpSp>
        <p:sp>
          <p:nvSpPr>
            <p:cNvPr id="100361" name="Text Box 12"/>
            <p:cNvSpPr txBox="1">
              <a:spLocks noChangeArrowheads="1"/>
            </p:cNvSpPr>
            <p:nvPr/>
          </p:nvSpPr>
          <p:spPr bwMode="auto">
            <a:xfrm>
              <a:off x="1392" y="240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100362" name="Line 13"/>
            <p:cNvSpPr>
              <a:spLocks noChangeShapeType="1"/>
            </p:cNvSpPr>
            <p:nvPr/>
          </p:nvSpPr>
          <p:spPr bwMode="auto">
            <a:xfrm>
              <a:off x="2208" y="259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0363" name="Line 14"/>
            <p:cNvSpPr>
              <a:spLocks noChangeShapeType="1"/>
            </p:cNvSpPr>
            <p:nvPr/>
          </p:nvSpPr>
          <p:spPr bwMode="auto">
            <a:xfrm>
              <a:off x="2299" y="2544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0364" name="Text Box 15"/>
            <p:cNvSpPr txBox="1">
              <a:spLocks noChangeArrowheads="1"/>
            </p:cNvSpPr>
            <p:nvPr/>
          </p:nvSpPr>
          <p:spPr bwMode="auto">
            <a:xfrm>
              <a:off x="2241" y="2617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</a:t>
              </a:r>
            </a:p>
          </p:txBody>
        </p:sp>
        <p:sp>
          <p:nvSpPr>
            <p:cNvPr id="100365" name="Text Box 16"/>
            <p:cNvSpPr txBox="1">
              <a:spLocks noChangeArrowheads="1"/>
            </p:cNvSpPr>
            <p:nvPr/>
          </p:nvSpPr>
          <p:spPr bwMode="auto">
            <a:xfrm>
              <a:off x="2256" y="230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100366" name="Line 17"/>
            <p:cNvSpPr>
              <a:spLocks noChangeShapeType="1"/>
            </p:cNvSpPr>
            <p:nvPr/>
          </p:nvSpPr>
          <p:spPr bwMode="auto">
            <a:xfrm>
              <a:off x="1056" y="1920"/>
              <a:ext cx="5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0367" name="Text Box 18"/>
            <p:cNvSpPr txBox="1">
              <a:spLocks noChangeArrowheads="1"/>
            </p:cNvSpPr>
            <p:nvPr/>
          </p:nvSpPr>
          <p:spPr bwMode="auto">
            <a:xfrm>
              <a:off x="1200" y="1680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100368" name="Line 19"/>
            <p:cNvSpPr>
              <a:spLocks noChangeShapeType="1"/>
            </p:cNvSpPr>
            <p:nvPr/>
          </p:nvSpPr>
          <p:spPr bwMode="auto">
            <a:xfrm>
              <a:off x="1248" y="2208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0369" name="Text Box 20"/>
            <p:cNvSpPr txBox="1">
              <a:spLocks noChangeArrowheads="1"/>
            </p:cNvSpPr>
            <p:nvPr/>
          </p:nvSpPr>
          <p:spPr bwMode="auto">
            <a:xfrm>
              <a:off x="1248" y="1968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</a:t>
              </a:r>
            </a:p>
          </p:txBody>
        </p:sp>
        <p:sp>
          <p:nvSpPr>
            <p:cNvPr id="100370" name="Rectangle 21"/>
            <p:cNvSpPr>
              <a:spLocks noChangeArrowheads="1"/>
            </p:cNvSpPr>
            <p:nvPr/>
          </p:nvSpPr>
          <p:spPr bwMode="auto">
            <a:xfrm>
              <a:off x="2688" y="2304"/>
              <a:ext cx="43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Q==999</a:t>
              </a:r>
            </a:p>
          </p:txBody>
        </p:sp>
        <p:sp>
          <p:nvSpPr>
            <p:cNvPr id="100371" name="Line 22"/>
            <p:cNvSpPr>
              <a:spLocks noChangeShapeType="1"/>
            </p:cNvSpPr>
            <p:nvPr/>
          </p:nvSpPr>
          <p:spPr bwMode="auto">
            <a:xfrm>
              <a:off x="3120" y="25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0372" name="Text Box 23"/>
            <p:cNvSpPr txBox="1">
              <a:spLocks noChangeArrowheads="1"/>
            </p:cNvSpPr>
            <p:nvPr/>
          </p:nvSpPr>
          <p:spPr bwMode="auto">
            <a:xfrm>
              <a:off x="3792" y="2448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pout</a:t>
              </a:r>
            </a:p>
          </p:txBody>
        </p:sp>
        <p:sp>
          <p:nvSpPr>
            <p:cNvPr id="100373" name="Text Box 24"/>
            <p:cNvSpPr txBox="1">
              <a:spLocks noChangeArrowheads="1"/>
            </p:cNvSpPr>
            <p:nvPr/>
          </p:nvSpPr>
          <p:spPr bwMode="auto">
            <a:xfrm>
              <a:off x="1104" y="249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00374" name="Text Box 25"/>
            <p:cNvSpPr txBox="1">
              <a:spLocks noChangeArrowheads="1"/>
            </p:cNvSpPr>
            <p:nvPr/>
          </p:nvSpPr>
          <p:spPr bwMode="auto">
            <a:xfrm>
              <a:off x="1056" y="211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00375" name="Oval 26"/>
            <p:cNvSpPr>
              <a:spLocks noChangeArrowheads="1"/>
            </p:cNvSpPr>
            <p:nvPr/>
          </p:nvSpPr>
          <p:spPr bwMode="auto">
            <a:xfrm>
              <a:off x="3360" y="256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cxnSp>
          <p:nvCxnSpPr>
            <p:cNvPr id="100376" name="AutoShape 27"/>
            <p:cNvCxnSpPr>
              <a:cxnSpLocks noChangeShapeType="1"/>
              <a:stCxn id="100375" idx="0"/>
              <a:endCxn id="100366" idx="0"/>
            </p:cNvCxnSpPr>
            <p:nvPr/>
          </p:nvCxnSpPr>
          <p:spPr bwMode="auto">
            <a:xfrm rot="5400000" flipH="1">
              <a:off x="1899" y="1077"/>
              <a:ext cx="642" cy="2328"/>
            </a:xfrm>
            <a:prstGeom prst="bentConnector3">
              <a:avLst>
                <a:gd name="adj1" fmla="val 16697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How the pulser</a:t>
            </a:r>
            <a:br>
              <a:rPr lang="en-US" altLang="zh-TW"/>
            </a:br>
            <a:r>
              <a:rPr lang="en-US" altLang="zh-TW"/>
              <a:t>works</a:t>
            </a:r>
          </a:p>
        </p:txBody>
      </p:sp>
      <p:grpSp>
        <p:nvGrpSpPr>
          <p:cNvPr id="101379" name="Group 3"/>
          <p:cNvGrpSpPr>
            <a:grpSpLocks/>
          </p:cNvGrpSpPr>
          <p:nvPr/>
        </p:nvGrpSpPr>
        <p:grpSpPr bwMode="auto">
          <a:xfrm>
            <a:off x="1828800" y="3048000"/>
            <a:ext cx="6934200" cy="2895600"/>
            <a:chOff x="384" y="1440"/>
            <a:chExt cx="4368" cy="1824"/>
          </a:xfrm>
        </p:grpSpPr>
        <p:sp>
          <p:nvSpPr>
            <p:cNvPr id="101383" name="Line 4"/>
            <p:cNvSpPr>
              <a:spLocks noChangeShapeType="1"/>
            </p:cNvSpPr>
            <p:nvPr/>
          </p:nvSpPr>
          <p:spPr bwMode="auto">
            <a:xfrm>
              <a:off x="960" y="19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01384" name="Group 5"/>
            <p:cNvGrpSpPr>
              <a:grpSpLocks/>
            </p:cNvGrpSpPr>
            <p:nvPr/>
          </p:nvGrpSpPr>
          <p:grpSpPr bwMode="auto">
            <a:xfrm>
              <a:off x="1200" y="1728"/>
              <a:ext cx="480" cy="192"/>
              <a:chOff x="1296" y="2448"/>
              <a:chExt cx="480" cy="192"/>
            </a:xfrm>
          </p:grpSpPr>
          <p:sp>
            <p:nvSpPr>
              <p:cNvPr id="101450" name="Line 6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1451" name="Line 7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1452" name="Line 8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1453" name="Line 9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01385" name="Group 10"/>
            <p:cNvGrpSpPr>
              <a:grpSpLocks/>
            </p:cNvGrpSpPr>
            <p:nvPr/>
          </p:nvGrpSpPr>
          <p:grpSpPr bwMode="auto">
            <a:xfrm>
              <a:off x="1680" y="1728"/>
              <a:ext cx="480" cy="192"/>
              <a:chOff x="1296" y="2448"/>
              <a:chExt cx="480" cy="192"/>
            </a:xfrm>
          </p:grpSpPr>
          <p:sp>
            <p:nvSpPr>
              <p:cNvPr id="101446" name="Line 11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1447" name="Line 12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1448" name="Line 13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1449" name="Line 14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01386" name="Group 15"/>
            <p:cNvGrpSpPr>
              <a:grpSpLocks/>
            </p:cNvGrpSpPr>
            <p:nvPr/>
          </p:nvGrpSpPr>
          <p:grpSpPr bwMode="auto">
            <a:xfrm>
              <a:off x="2160" y="1728"/>
              <a:ext cx="480" cy="192"/>
              <a:chOff x="1296" y="2448"/>
              <a:chExt cx="480" cy="192"/>
            </a:xfrm>
          </p:grpSpPr>
          <p:sp>
            <p:nvSpPr>
              <p:cNvPr id="101442" name="Line 16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1443" name="Line 17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1444" name="Line 18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1445" name="Line 19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01387" name="Line 20"/>
            <p:cNvSpPr>
              <a:spLocks noChangeShapeType="1"/>
            </p:cNvSpPr>
            <p:nvPr/>
          </p:nvSpPr>
          <p:spPr bwMode="auto">
            <a:xfrm>
              <a:off x="1200" y="1920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1388" name="Text Box 21"/>
            <p:cNvSpPr txBox="1">
              <a:spLocks noChangeArrowheads="1"/>
            </p:cNvSpPr>
            <p:nvPr/>
          </p:nvSpPr>
          <p:spPr bwMode="auto">
            <a:xfrm>
              <a:off x="528" y="1776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101389" name="Text Box 22"/>
            <p:cNvSpPr txBox="1">
              <a:spLocks noChangeArrowheads="1"/>
            </p:cNvSpPr>
            <p:nvPr/>
          </p:nvSpPr>
          <p:spPr bwMode="auto">
            <a:xfrm>
              <a:off x="384" y="2160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101390" name="Text Box 23"/>
            <p:cNvSpPr txBox="1">
              <a:spLocks noChangeArrowheads="1"/>
            </p:cNvSpPr>
            <p:nvPr/>
          </p:nvSpPr>
          <p:spPr bwMode="auto">
            <a:xfrm>
              <a:off x="480" y="2496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pout</a:t>
              </a:r>
            </a:p>
          </p:txBody>
        </p:sp>
        <p:sp>
          <p:nvSpPr>
            <p:cNvPr id="101391" name="Line 24"/>
            <p:cNvSpPr>
              <a:spLocks noChangeShapeType="1"/>
            </p:cNvSpPr>
            <p:nvPr/>
          </p:nvSpPr>
          <p:spPr bwMode="auto">
            <a:xfrm>
              <a:off x="1680" y="1920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1392" name="Line 25"/>
            <p:cNvSpPr>
              <a:spLocks noChangeShapeType="1"/>
            </p:cNvSpPr>
            <p:nvPr/>
          </p:nvSpPr>
          <p:spPr bwMode="auto">
            <a:xfrm>
              <a:off x="2160" y="1920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1393" name="AutoShape 26"/>
            <p:cNvSpPr>
              <a:spLocks noChangeArrowheads="1"/>
            </p:cNvSpPr>
            <p:nvPr/>
          </p:nvSpPr>
          <p:spPr bwMode="auto">
            <a:xfrm>
              <a:off x="1200" y="2112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01394" name="AutoShape 27"/>
            <p:cNvSpPr>
              <a:spLocks noChangeArrowheads="1"/>
            </p:cNvSpPr>
            <p:nvPr/>
          </p:nvSpPr>
          <p:spPr bwMode="auto">
            <a:xfrm>
              <a:off x="1680" y="2112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01395" name="Text Box 28"/>
            <p:cNvSpPr txBox="1">
              <a:spLocks noChangeArrowheads="1"/>
            </p:cNvSpPr>
            <p:nvPr/>
          </p:nvSpPr>
          <p:spPr bwMode="auto">
            <a:xfrm>
              <a:off x="2630" y="1767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grpSp>
          <p:nvGrpSpPr>
            <p:cNvPr id="101396" name="Group 29"/>
            <p:cNvGrpSpPr>
              <a:grpSpLocks/>
            </p:cNvGrpSpPr>
            <p:nvPr/>
          </p:nvGrpSpPr>
          <p:grpSpPr bwMode="auto">
            <a:xfrm>
              <a:off x="2832" y="1728"/>
              <a:ext cx="480" cy="192"/>
              <a:chOff x="1296" y="2448"/>
              <a:chExt cx="480" cy="192"/>
            </a:xfrm>
          </p:grpSpPr>
          <p:sp>
            <p:nvSpPr>
              <p:cNvPr id="101438" name="Line 30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1439" name="Line 31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1440" name="Line 32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1441" name="Line 33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01397" name="Line 34"/>
            <p:cNvSpPr>
              <a:spLocks noChangeShapeType="1"/>
            </p:cNvSpPr>
            <p:nvPr/>
          </p:nvSpPr>
          <p:spPr bwMode="auto">
            <a:xfrm>
              <a:off x="2832" y="1920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01398" name="Group 35"/>
            <p:cNvGrpSpPr>
              <a:grpSpLocks/>
            </p:cNvGrpSpPr>
            <p:nvPr/>
          </p:nvGrpSpPr>
          <p:grpSpPr bwMode="auto">
            <a:xfrm>
              <a:off x="3312" y="1728"/>
              <a:ext cx="480" cy="192"/>
              <a:chOff x="1296" y="2448"/>
              <a:chExt cx="480" cy="192"/>
            </a:xfrm>
          </p:grpSpPr>
          <p:sp>
            <p:nvSpPr>
              <p:cNvPr id="101434" name="Line 36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1435" name="Line 37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1436" name="Line 38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1437" name="Line 39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01399" name="Line 40"/>
            <p:cNvSpPr>
              <a:spLocks noChangeShapeType="1"/>
            </p:cNvSpPr>
            <p:nvPr/>
          </p:nvSpPr>
          <p:spPr bwMode="auto">
            <a:xfrm>
              <a:off x="3312" y="1968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01400" name="Group 41"/>
            <p:cNvGrpSpPr>
              <a:grpSpLocks/>
            </p:cNvGrpSpPr>
            <p:nvPr/>
          </p:nvGrpSpPr>
          <p:grpSpPr bwMode="auto">
            <a:xfrm>
              <a:off x="3792" y="1728"/>
              <a:ext cx="480" cy="192"/>
              <a:chOff x="1296" y="2448"/>
              <a:chExt cx="480" cy="192"/>
            </a:xfrm>
          </p:grpSpPr>
          <p:sp>
            <p:nvSpPr>
              <p:cNvPr id="101430" name="Line 42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1431" name="Line 43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1432" name="Line 44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1433" name="Line 45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01401" name="Line 46"/>
            <p:cNvSpPr>
              <a:spLocks noChangeShapeType="1"/>
            </p:cNvSpPr>
            <p:nvPr/>
          </p:nvSpPr>
          <p:spPr bwMode="auto">
            <a:xfrm>
              <a:off x="3792" y="1920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1402" name="Text Box 47"/>
            <p:cNvSpPr txBox="1">
              <a:spLocks noChangeArrowheads="1"/>
            </p:cNvSpPr>
            <p:nvPr/>
          </p:nvSpPr>
          <p:spPr bwMode="auto">
            <a:xfrm>
              <a:off x="2342" y="2151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101403" name="AutoShape 48"/>
            <p:cNvSpPr>
              <a:spLocks noChangeArrowheads="1"/>
            </p:cNvSpPr>
            <p:nvPr/>
          </p:nvSpPr>
          <p:spPr bwMode="auto">
            <a:xfrm>
              <a:off x="3312" y="2544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01404" name="AutoShape 49"/>
            <p:cNvSpPr>
              <a:spLocks noChangeArrowheads="1"/>
            </p:cNvSpPr>
            <p:nvPr/>
          </p:nvSpPr>
          <p:spPr bwMode="auto">
            <a:xfrm>
              <a:off x="3312" y="2112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999</a:t>
              </a:r>
            </a:p>
          </p:txBody>
        </p:sp>
        <p:sp>
          <p:nvSpPr>
            <p:cNvPr id="101405" name="AutoShape 50"/>
            <p:cNvSpPr>
              <a:spLocks noChangeArrowheads="1"/>
            </p:cNvSpPr>
            <p:nvPr/>
          </p:nvSpPr>
          <p:spPr bwMode="auto">
            <a:xfrm>
              <a:off x="3792" y="2112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pSp>
          <p:nvGrpSpPr>
            <p:cNvPr id="101406" name="Group 51"/>
            <p:cNvGrpSpPr>
              <a:grpSpLocks/>
            </p:cNvGrpSpPr>
            <p:nvPr/>
          </p:nvGrpSpPr>
          <p:grpSpPr bwMode="auto">
            <a:xfrm>
              <a:off x="4272" y="1728"/>
              <a:ext cx="480" cy="192"/>
              <a:chOff x="1296" y="2448"/>
              <a:chExt cx="480" cy="192"/>
            </a:xfrm>
          </p:grpSpPr>
          <p:sp>
            <p:nvSpPr>
              <p:cNvPr id="101426" name="Line 52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1427" name="Line 53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1428" name="Line 54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1429" name="Line 55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01407" name="Line 56"/>
            <p:cNvSpPr>
              <a:spLocks noChangeShapeType="1"/>
            </p:cNvSpPr>
            <p:nvPr/>
          </p:nvSpPr>
          <p:spPr bwMode="auto">
            <a:xfrm>
              <a:off x="4272" y="1920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1408" name="AutoShape 57"/>
            <p:cNvSpPr>
              <a:spLocks noChangeArrowheads="1"/>
            </p:cNvSpPr>
            <p:nvPr/>
          </p:nvSpPr>
          <p:spPr bwMode="auto">
            <a:xfrm>
              <a:off x="4272" y="2112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01409" name="AutoShape 58"/>
            <p:cNvSpPr>
              <a:spLocks noChangeArrowheads="1"/>
            </p:cNvSpPr>
            <p:nvPr/>
          </p:nvSpPr>
          <p:spPr bwMode="auto">
            <a:xfrm>
              <a:off x="1200" y="2544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01410" name="AutoShape 59"/>
            <p:cNvSpPr>
              <a:spLocks noChangeArrowheads="1"/>
            </p:cNvSpPr>
            <p:nvPr/>
          </p:nvSpPr>
          <p:spPr bwMode="auto">
            <a:xfrm>
              <a:off x="1680" y="2544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01411" name="AutoShape 60"/>
            <p:cNvSpPr>
              <a:spLocks noChangeArrowheads="1"/>
            </p:cNvSpPr>
            <p:nvPr/>
          </p:nvSpPr>
          <p:spPr bwMode="auto">
            <a:xfrm>
              <a:off x="2160" y="2544"/>
              <a:ext cx="67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01412" name="AutoShape 61"/>
            <p:cNvSpPr>
              <a:spLocks noChangeArrowheads="1"/>
            </p:cNvSpPr>
            <p:nvPr/>
          </p:nvSpPr>
          <p:spPr bwMode="auto">
            <a:xfrm>
              <a:off x="2832" y="2544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01413" name="AutoShape 62"/>
            <p:cNvSpPr>
              <a:spLocks noChangeArrowheads="1"/>
            </p:cNvSpPr>
            <p:nvPr/>
          </p:nvSpPr>
          <p:spPr bwMode="auto">
            <a:xfrm>
              <a:off x="2832" y="2112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998</a:t>
              </a:r>
            </a:p>
          </p:txBody>
        </p:sp>
        <p:sp>
          <p:nvSpPr>
            <p:cNvPr id="101414" name="AutoShape 63"/>
            <p:cNvSpPr>
              <a:spLocks noChangeArrowheads="1"/>
            </p:cNvSpPr>
            <p:nvPr/>
          </p:nvSpPr>
          <p:spPr bwMode="auto">
            <a:xfrm>
              <a:off x="3792" y="2544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01415" name="AutoShape 64"/>
            <p:cNvSpPr>
              <a:spLocks noChangeArrowheads="1"/>
            </p:cNvSpPr>
            <p:nvPr/>
          </p:nvSpPr>
          <p:spPr bwMode="auto">
            <a:xfrm>
              <a:off x="4272" y="2544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01416" name="Line 65"/>
            <p:cNvSpPr>
              <a:spLocks noChangeShapeType="1"/>
            </p:cNvSpPr>
            <p:nvPr/>
          </p:nvSpPr>
          <p:spPr bwMode="auto">
            <a:xfrm>
              <a:off x="2544" y="15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1417" name="Text Box 66"/>
            <p:cNvSpPr txBox="1">
              <a:spLocks noChangeArrowheads="1"/>
            </p:cNvSpPr>
            <p:nvPr/>
          </p:nvSpPr>
          <p:spPr bwMode="auto">
            <a:xfrm>
              <a:off x="2832" y="1440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101418" name="AutoShape 67"/>
            <p:cNvSpPr>
              <a:spLocks noChangeArrowheads="1"/>
            </p:cNvSpPr>
            <p:nvPr/>
          </p:nvSpPr>
          <p:spPr bwMode="auto">
            <a:xfrm>
              <a:off x="3312" y="292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01419" name="AutoShape 68"/>
            <p:cNvSpPr>
              <a:spLocks noChangeArrowheads="1"/>
            </p:cNvSpPr>
            <p:nvPr/>
          </p:nvSpPr>
          <p:spPr bwMode="auto">
            <a:xfrm>
              <a:off x="1200" y="2928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01420" name="AutoShape 69"/>
            <p:cNvSpPr>
              <a:spLocks noChangeArrowheads="1"/>
            </p:cNvSpPr>
            <p:nvPr/>
          </p:nvSpPr>
          <p:spPr bwMode="auto">
            <a:xfrm>
              <a:off x="1680" y="2928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01421" name="AutoShape 70"/>
            <p:cNvSpPr>
              <a:spLocks noChangeArrowheads="1"/>
            </p:cNvSpPr>
            <p:nvPr/>
          </p:nvSpPr>
          <p:spPr bwMode="auto">
            <a:xfrm>
              <a:off x="2160" y="2928"/>
              <a:ext cx="67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01422" name="AutoShape 71"/>
            <p:cNvSpPr>
              <a:spLocks noChangeArrowheads="1"/>
            </p:cNvSpPr>
            <p:nvPr/>
          </p:nvSpPr>
          <p:spPr bwMode="auto">
            <a:xfrm>
              <a:off x="2832" y="2928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01423" name="AutoShape 72"/>
            <p:cNvSpPr>
              <a:spLocks noChangeArrowheads="1"/>
            </p:cNvSpPr>
            <p:nvPr/>
          </p:nvSpPr>
          <p:spPr bwMode="auto">
            <a:xfrm>
              <a:off x="3792" y="2928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01424" name="AutoShape 73"/>
            <p:cNvSpPr>
              <a:spLocks noChangeArrowheads="1"/>
            </p:cNvSpPr>
            <p:nvPr/>
          </p:nvSpPr>
          <p:spPr bwMode="auto">
            <a:xfrm>
              <a:off x="4272" y="2928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01425" name="Text Box 74"/>
            <p:cNvSpPr txBox="1">
              <a:spLocks noChangeArrowheads="1"/>
            </p:cNvSpPr>
            <p:nvPr/>
          </p:nvSpPr>
          <p:spPr bwMode="auto">
            <a:xfrm>
              <a:off x="480" y="2928"/>
              <a:ext cx="3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</p:grpSp>
      <p:sp>
        <p:nvSpPr>
          <p:cNvPr id="91211" name="AutoShape 75"/>
          <p:cNvSpPr>
            <a:spLocks noChangeArrowheads="1"/>
          </p:cNvSpPr>
          <p:nvPr/>
        </p:nvSpPr>
        <p:spPr bwMode="auto">
          <a:xfrm>
            <a:off x="7239000" y="4495800"/>
            <a:ext cx="533400" cy="12954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212" name="Text Box 76"/>
          <p:cNvSpPr txBox="1">
            <a:spLocks noChangeArrowheads="1"/>
          </p:cNvSpPr>
          <p:nvPr/>
        </p:nvSpPr>
        <p:spPr bwMode="auto">
          <a:xfrm>
            <a:off x="6689725" y="5929313"/>
            <a:ext cx="18192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force the up counter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to load input 0</a:t>
            </a:r>
          </a:p>
        </p:txBody>
      </p:sp>
      <p:pic>
        <p:nvPicPr>
          <p:cNvPr id="101382" name="Picture 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81000"/>
            <a:ext cx="4144963" cy="231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11" grpId="0" animBg="1"/>
      <p:bldP spid="912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How to check equal?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54087"/>
          </a:xfrm>
        </p:spPr>
        <p:txBody>
          <a:bodyPr/>
          <a:lstStyle/>
          <a:p>
            <a:pPr eaLnBrk="1" hangingPunct="1"/>
            <a:r>
              <a:rPr lang="en-US" altLang="zh-TW"/>
              <a:t>pout=1 iff Q=999?</a:t>
            </a:r>
          </a:p>
        </p:txBody>
      </p:sp>
      <p:grpSp>
        <p:nvGrpSpPr>
          <p:cNvPr id="102404" name="Group 4"/>
          <p:cNvGrpSpPr>
            <a:grpSpLocks/>
          </p:cNvGrpSpPr>
          <p:nvPr/>
        </p:nvGrpSpPr>
        <p:grpSpPr bwMode="auto">
          <a:xfrm>
            <a:off x="1143000" y="3733800"/>
            <a:ext cx="2451100" cy="838200"/>
            <a:chOff x="2208" y="2304"/>
            <a:chExt cx="1544" cy="528"/>
          </a:xfrm>
        </p:grpSpPr>
        <p:sp>
          <p:nvSpPr>
            <p:cNvPr id="102405" name="Line 5"/>
            <p:cNvSpPr>
              <a:spLocks noChangeShapeType="1"/>
            </p:cNvSpPr>
            <p:nvPr/>
          </p:nvSpPr>
          <p:spPr bwMode="auto">
            <a:xfrm>
              <a:off x="2208" y="259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406" name="Line 6"/>
            <p:cNvSpPr>
              <a:spLocks noChangeShapeType="1"/>
            </p:cNvSpPr>
            <p:nvPr/>
          </p:nvSpPr>
          <p:spPr bwMode="auto">
            <a:xfrm>
              <a:off x="2299" y="2544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407" name="Text Box 7"/>
            <p:cNvSpPr txBox="1">
              <a:spLocks noChangeArrowheads="1"/>
            </p:cNvSpPr>
            <p:nvPr/>
          </p:nvSpPr>
          <p:spPr bwMode="auto">
            <a:xfrm>
              <a:off x="2241" y="2617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</a:t>
              </a:r>
            </a:p>
          </p:txBody>
        </p:sp>
        <p:sp>
          <p:nvSpPr>
            <p:cNvPr id="102408" name="Text Box 8"/>
            <p:cNvSpPr txBox="1">
              <a:spLocks noChangeArrowheads="1"/>
            </p:cNvSpPr>
            <p:nvPr/>
          </p:nvSpPr>
          <p:spPr bwMode="auto">
            <a:xfrm>
              <a:off x="2256" y="230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102409" name="Rectangle 9"/>
            <p:cNvSpPr>
              <a:spLocks noChangeArrowheads="1"/>
            </p:cNvSpPr>
            <p:nvPr/>
          </p:nvSpPr>
          <p:spPr bwMode="auto">
            <a:xfrm>
              <a:off x="2688" y="2304"/>
              <a:ext cx="43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Q==999</a:t>
              </a:r>
            </a:p>
          </p:txBody>
        </p:sp>
        <p:sp>
          <p:nvSpPr>
            <p:cNvPr id="102410" name="Line 10"/>
            <p:cNvSpPr>
              <a:spLocks noChangeShapeType="1"/>
            </p:cNvSpPr>
            <p:nvPr/>
          </p:nvSpPr>
          <p:spPr bwMode="auto">
            <a:xfrm>
              <a:off x="3120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411" name="Text Box 11"/>
            <p:cNvSpPr txBox="1">
              <a:spLocks noChangeArrowheads="1"/>
            </p:cNvSpPr>
            <p:nvPr/>
          </p:nvSpPr>
          <p:spPr bwMode="auto">
            <a:xfrm>
              <a:off x="3408" y="2496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pout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General scheme to check A==B?</a:t>
            </a:r>
          </a:p>
        </p:txBody>
      </p:sp>
      <p:grpSp>
        <p:nvGrpSpPr>
          <p:cNvPr id="103427" name="Group 3"/>
          <p:cNvGrpSpPr>
            <a:grpSpLocks/>
          </p:cNvGrpSpPr>
          <p:nvPr/>
        </p:nvGrpSpPr>
        <p:grpSpPr bwMode="auto">
          <a:xfrm>
            <a:off x="381000" y="4267200"/>
            <a:ext cx="2714625" cy="1327150"/>
            <a:chOff x="720" y="1776"/>
            <a:chExt cx="1710" cy="836"/>
          </a:xfrm>
        </p:grpSpPr>
        <p:sp>
          <p:nvSpPr>
            <p:cNvPr id="103466" name="Rectangle 4"/>
            <p:cNvSpPr>
              <a:spLocks noChangeArrowheads="1"/>
            </p:cNvSpPr>
            <p:nvPr/>
          </p:nvSpPr>
          <p:spPr bwMode="auto">
            <a:xfrm>
              <a:off x="1248" y="1776"/>
              <a:ext cx="624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equal</a:t>
              </a:r>
            </a:p>
          </p:txBody>
        </p:sp>
        <p:grpSp>
          <p:nvGrpSpPr>
            <p:cNvPr id="103467" name="Group 5"/>
            <p:cNvGrpSpPr>
              <a:grpSpLocks/>
            </p:cNvGrpSpPr>
            <p:nvPr/>
          </p:nvGrpSpPr>
          <p:grpSpPr bwMode="auto">
            <a:xfrm>
              <a:off x="720" y="1920"/>
              <a:ext cx="528" cy="308"/>
              <a:chOff x="720" y="1920"/>
              <a:chExt cx="528" cy="308"/>
            </a:xfrm>
          </p:grpSpPr>
          <p:sp>
            <p:nvSpPr>
              <p:cNvPr id="103477" name="Line 6"/>
              <p:cNvSpPr>
                <a:spLocks noChangeShapeType="1"/>
              </p:cNvSpPr>
              <p:nvPr/>
            </p:nvSpPr>
            <p:spPr bwMode="auto">
              <a:xfrm>
                <a:off x="912" y="201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3478" name="Line 7"/>
              <p:cNvSpPr>
                <a:spLocks noChangeShapeType="1"/>
              </p:cNvSpPr>
              <p:nvPr/>
            </p:nvSpPr>
            <p:spPr bwMode="auto">
              <a:xfrm>
                <a:off x="1008" y="1968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3479" name="Text Box 8"/>
              <p:cNvSpPr txBox="1">
                <a:spLocks noChangeArrowheads="1"/>
              </p:cNvSpPr>
              <p:nvPr/>
            </p:nvSpPr>
            <p:spPr bwMode="auto">
              <a:xfrm>
                <a:off x="960" y="201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103480" name="Text Box 9"/>
              <p:cNvSpPr txBox="1">
                <a:spLocks noChangeArrowheads="1"/>
              </p:cNvSpPr>
              <p:nvPr/>
            </p:nvSpPr>
            <p:spPr bwMode="auto">
              <a:xfrm>
                <a:off x="720" y="1920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103468" name="Group 10"/>
            <p:cNvGrpSpPr>
              <a:grpSpLocks/>
            </p:cNvGrpSpPr>
            <p:nvPr/>
          </p:nvGrpSpPr>
          <p:grpSpPr bwMode="auto">
            <a:xfrm>
              <a:off x="720" y="2304"/>
              <a:ext cx="528" cy="308"/>
              <a:chOff x="720" y="1920"/>
              <a:chExt cx="528" cy="308"/>
            </a:xfrm>
          </p:grpSpPr>
          <p:sp>
            <p:nvSpPr>
              <p:cNvPr id="103473" name="Line 11"/>
              <p:cNvSpPr>
                <a:spLocks noChangeShapeType="1"/>
              </p:cNvSpPr>
              <p:nvPr/>
            </p:nvSpPr>
            <p:spPr bwMode="auto">
              <a:xfrm>
                <a:off x="912" y="201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3474" name="Line 12"/>
              <p:cNvSpPr>
                <a:spLocks noChangeShapeType="1"/>
              </p:cNvSpPr>
              <p:nvPr/>
            </p:nvSpPr>
            <p:spPr bwMode="auto">
              <a:xfrm>
                <a:off x="1008" y="1968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3475" name="Text Box 13"/>
              <p:cNvSpPr txBox="1">
                <a:spLocks noChangeArrowheads="1"/>
              </p:cNvSpPr>
              <p:nvPr/>
            </p:nvSpPr>
            <p:spPr bwMode="auto">
              <a:xfrm>
                <a:off x="960" y="201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103476" name="Text Box 14"/>
              <p:cNvSpPr txBox="1">
                <a:spLocks noChangeArrowheads="1"/>
              </p:cNvSpPr>
              <p:nvPr/>
            </p:nvSpPr>
            <p:spPr bwMode="auto">
              <a:xfrm>
                <a:off x="720" y="192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sp>
          <p:nvSpPr>
            <p:cNvPr id="103469" name="Line 15"/>
            <p:cNvSpPr>
              <a:spLocks noChangeShapeType="1"/>
            </p:cNvSpPr>
            <p:nvPr/>
          </p:nvSpPr>
          <p:spPr bwMode="auto">
            <a:xfrm>
              <a:off x="1872" y="22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70" name="Text Box 16"/>
            <p:cNvSpPr txBox="1">
              <a:spLocks noChangeArrowheads="1"/>
            </p:cNvSpPr>
            <p:nvPr/>
          </p:nvSpPr>
          <p:spPr bwMode="auto">
            <a:xfrm>
              <a:off x="2150" y="2103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out</a:t>
              </a:r>
            </a:p>
          </p:txBody>
        </p:sp>
        <p:sp>
          <p:nvSpPr>
            <p:cNvPr id="103471" name="Line 17"/>
            <p:cNvSpPr>
              <a:spLocks noChangeShapeType="1"/>
            </p:cNvSpPr>
            <p:nvPr/>
          </p:nvSpPr>
          <p:spPr bwMode="auto">
            <a:xfrm>
              <a:off x="1968" y="2160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72" name="Text Box 18"/>
            <p:cNvSpPr txBox="1">
              <a:spLocks noChangeArrowheads="1"/>
            </p:cNvSpPr>
            <p:nvPr/>
          </p:nvSpPr>
          <p:spPr bwMode="auto">
            <a:xfrm>
              <a:off x="1910" y="1959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  <p:sp>
        <p:nvSpPr>
          <p:cNvPr id="103428" name="Text Box 19"/>
          <p:cNvSpPr txBox="1">
            <a:spLocks noChangeArrowheads="1"/>
          </p:cNvSpPr>
          <p:nvPr/>
        </p:nvSpPr>
        <p:spPr bwMode="auto">
          <a:xfrm>
            <a:off x="838200" y="3810000"/>
            <a:ext cx="1465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out=1 iff A==B</a:t>
            </a:r>
          </a:p>
        </p:txBody>
      </p:sp>
      <p:grpSp>
        <p:nvGrpSpPr>
          <p:cNvPr id="103429" name="Group 20"/>
          <p:cNvGrpSpPr>
            <a:grpSpLocks/>
          </p:cNvGrpSpPr>
          <p:nvPr/>
        </p:nvGrpSpPr>
        <p:grpSpPr bwMode="auto">
          <a:xfrm>
            <a:off x="3962400" y="3505200"/>
            <a:ext cx="4864100" cy="2452688"/>
            <a:chOff x="1824" y="2352"/>
            <a:chExt cx="3064" cy="1545"/>
          </a:xfrm>
        </p:grpSpPr>
        <p:grpSp>
          <p:nvGrpSpPr>
            <p:cNvPr id="103431" name="Group 21"/>
            <p:cNvGrpSpPr>
              <a:grpSpLocks/>
            </p:cNvGrpSpPr>
            <p:nvPr/>
          </p:nvGrpSpPr>
          <p:grpSpPr bwMode="auto">
            <a:xfrm>
              <a:off x="1920" y="2352"/>
              <a:ext cx="1536" cy="441"/>
              <a:chOff x="1920" y="2343"/>
              <a:chExt cx="1536" cy="441"/>
            </a:xfrm>
          </p:grpSpPr>
          <p:sp>
            <p:nvSpPr>
              <p:cNvPr id="103459" name="Rectangle 22"/>
              <p:cNvSpPr>
                <a:spLocks noChangeArrowheads="1"/>
              </p:cNvSpPr>
              <p:nvPr/>
            </p:nvSpPr>
            <p:spPr bwMode="auto">
              <a:xfrm>
                <a:off x="2544" y="2448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XOR</a:t>
                </a:r>
              </a:p>
            </p:txBody>
          </p:sp>
          <p:sp>
            <p:nvSpPr>
              <p:cNvPr id="103460" name="Line 23"/>
              <p:cNvSpPr>
                <a:spLocks noChangeShapeType="1"/>
              </p:cNvSpPr>
              <p:nvPr/>
            </p:nvSpPr>
            <p:spPr bwMode="auto">
              <a:xfrm>
                <a:off x="2256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3461" name="Text Box 24"/>
              <p:cNvSpPr txBox="1">
                <a:spLocks noChangeArrowheads="1"/>
              </p:cNvSpPr>
              <p:nvPr/>
            </p:nvSpPr>
            <p:spPr bwMode="auto">
              <a:xfrm>
                <a:off x="1920" y="2400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A[0]</a:t>
                </a:r>
              </a:p>
            </p:txBody>
          </p:sp>
          <p:sp>
            <p:nvSpPr>
              <p:cNvPr id="103462" name="Line 25"/>
              <p:cNvSpPr>
                <a:spLocks noChangeShapeType="1"/>
              </p:cNvSpPr>
              <p:nvPr/>
            </p:nvSpPr>
            <p:spPr bwMode="auto">
              <a:xfrm>
                <a:off x="2256" y="268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3463" name="Text Box 26"/>
              <p:cNvSpPr txBox="1">
                <a:spLocks noChangeArrowheads="1"/>
              </p:cNvSpPr>
              <p:nvPr/>
            </p:nvSpPr>
            <p:spPr bwMode="auto">
              <a:xfrm>
                <a:off x="1920" y="2544"/>
                <a:ext cx="3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B[0]</a:t>
                </a:r>
              </a:p>
            </p:txBody>
          </p:sp>
          <p:sp>
            <p:nvSpPr>
              <p:cNvPr id="103464" name="Line 27"/>
              <p:cNvSpPr>
                <a:spLocks noChangeShapeType="1"/>
              </p:cNvSpPr>
              <p:nvPr/>
            </p:nvSpPr>
            <p:spPr bwMode="auto">
              <a:xfrm>
                <a:off x="2928" y="259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3465" name="Text Box 28"/>
              <p:cNvSpPr txBox="1">
                <a:spLocks noChangeArrowheads="1"/>
              </p:cNvSpPr>
              <p:nvPr/>
            </p:nvSpPr>
            <p:spPr bwMode="auto">
              <a:xfrm>
                <a:off x="2966" y="2343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X[0]</a:t>
                </a:r>
              </a:p>
            </p:txBody>
          </p:sp>
        </p:grpSp>
        <p:grpSp>
          <p:nvGrpSpPr>
            <p:cNvPr id="103432" name="Group 29"/>
            <p:cNvGrpSpPr>
              <a:grpSpLocks/>
            </p:cNvGrpSpPr>
            <p:nvPr/>
          </p:nvGrpSpPr>
          <p:grpSpPr bwMode="auto">
            <a:xfrm>
              <a:off x="1920" y="2832"/>
              <a:ext cx="1536" cy="441"/>
              <a:chOff x="1920" y="2343"/>
              <a:chExt cx="1536" cy="441"/>
            </a:xfrm>
          </p:grpSpPr>
          <p:sp>
            <p:nvSpPr>
              <p:cNvPr id="103452" name="Rectangle 30"/>
              <p:cNvSpPr>
                <a:spLocks noChangeArrowheads="1"/>
              </p:cNvSpPr>
              <p:nvPr/>
            </p:nvSpPr>
            <p:spPr bwMode="auto">
              <a:xfrm>
                <a:off x="2544" y="2448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XOR</a:t>
                </a:r>
              </a:p>
            </p:txBody>
          </p:sp>
          <p:sp>
            <p:nvSpPr>
              <p:cNvPr id="103453" name="Line 31"/>
              <p:cNvSpPr>
                <a:spLocks noChangeShapeType="1"/>
              </p:cNvSpPr>
              <p:nvPr/>
            </p:nvSpPr>
            <p:spPr bwMode="auto">
              <a:xfrm>
                <a:off x="2256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3454" name="Text Box 32"/>
              <p:cNvSpPr txBox="1">
                <a:spLocks noChangeArrowheads="1"/>
              </p:cNvSpPr>
              <p:nvPr/>
            </p:nvSpPr>
            <p:spPr bwMode="auto">
              <a:xfrm>
                <a:off x="1920" y="2400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A[1]</a:t>
                </a:r>
              </a:p>
            </p:txBody>
          </p:sp>
          <p:sp>
            <p:nvSpPr>
              <p:cNvPr id="103455" name="Line 33"/>
              <p:cNvSpPr>
                <a:spLocks noChangeShapeType="1"/>
              </p:cNvSpPr>
              <p:nvPr/>
            </p:nvSpPr>
            <p:spPr bwMode="auto">
              <a:xfrm>
                <a:off x="2256" y="268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3456" name="Text Box 34"/>
              <p:cNvSpPr txBox="1">
                <a:spLocks noChangeArrowheads="1"/>
              </p:cNvSpPr>
              <p:nvPr/>
            </p:nvSpPr>
            <p:spPr bwMode="auto">
              <a:xfrm>
                <a:off x="1920" y="2544"/>
                <a:ext cx="3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B[1]</a:t>
                </a:r>
              </a:p>
            </p:txBody>
          </p:sp>
          <p:sp>
            <p:nvSpPr>
              <p:cNvPr id="103457" name="Line 35"/>
              <p:cNvSpPr>
                <a:spLocks noChangeShapeType="1"/>
              </p:cNvSpPr>
              <p:nvPr/>
            </p:nvSpPr>
            <p:spPr bwMode="auto">
              <a:xfrm>
                <a:off x="2928" y="259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3458" name="Text Box 36"/>
              <p:cNvSpPr txBox="1">
                <a:spLocks noChangeArrowheads="1"/>
              </p:cNvSpPr>
              <p:nvPr/>
            </p:nvSpPr>
            <p:spPr bwMode="auto">
              <a:xfrm>
                <a:off x="2966" y="2343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X[1]</a:t>
                </a:r>
              </a:p>
            </p:txBody>
          </p:sp>
        </p:grpSp>
        <p:grpSp>
          <p:nvGrpSpPr>
            <p:cNvPr id="103433" name="Group 37"/>
            <p:cNvGrpSpPr>
              <a:grpSpLocks/>
            </p:cNvGrpSpPr>
            <p:nvPr/>
          </p:nvGrpSpPr>
          <p:grpSpPr bwMode="auto">
            <a:xfrm>
              <a:off x="1824" y="3456"/>
              <a:ext cx="1632" cy="441"/>
              <a:chOff x="1824" y="3408"/>
              <a:chExt cx="1632" cy="441"/>
            </a:xfrm>
          </p:grpSpPr>
          <p:sp>
            <p:nvSpPr>
              <p:cNvPr id="103445" name="Rectangle 38"/>
              <p:cNvSpPr>
                <a:spLocks noChangeArrowheads="1"/>
              </p:cNvSpPr>
              <p:nvPr/>
            </p:nvSpPr>
            <p:spPr bwMode="auto">
              <a:xfrm>
                <a:off x="2544" y="3513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XOR</a:t>
                </a:r>
              </a:p>
            </p:txBody>
          </p:sp>
          <p:sp>
            <p:nvSpPr>
              <p:cNvPr id="103446" name="Line 39"/>
              <p:cNvSpPr>
                <a:spLocks noChangeShapeType="1"/>
              </p:cNvSpPr>
              <p:nvPr/>
            </p:nvSpPr>
            <p:spPr bwMode="auto">
              <a:xfrm>
                <a:off x="2256" y="3609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3447" name="Text Box 40"/>
              <p:cNvSpPr txBox="1">
                <a:spLocks noChangeArrowheads="1"/>
              </p:cNvSpPr>
              <p:nvPr/>
            </p:nvSpPr>
            <p:spPr bwMode="auto">
              <a:xfrm>
                <a:off x="1824" y="3456"/>
                <a:ext cx="4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A[n-1]</a:t>
                </a:r>
              </a:p>
            </p:txBody>
          </p:sp>
          <p:sp>
            <p:nvSpPr>
              <p:cNvPr id="103448" name="Line 41"/>
              <p:cNvSpPr>
                <a:spLocks noChangeShapeType="1"/>
              </p:cNvSpPr>
              <p:nvPr/>
            </p:nvSpPr>
            <p:spPr bwMode="auto">
              <a:xfrm>
                <a:off x="2256" y="3753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3449" name="Text Box 42"/>
              <p:cNvSpPr txBox="1">
                <a:spLocks noChangeArrowheads="1"/>
              </p:cNvSpPr>
              <p:nvPr/>
            </p:nvSpPr>
            <p:spPr bwMode="auto">
              <a:xfrm>
                <a:off x="1824" y="3600"/>
                <a:ext cx="4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B[n-1]</a:t>
                </a:r>
              </a:p>
            </p:txBody>
          </p:sp>
          <p:sp>
            <p:nvSpPr>
              <p:cNvPr id="103450" name="Line 43"/>
              <p:cNvSpPr>
                <a:spLocks noChangeShapeType="1"/>
              </p:cNvSpPr>
              <p:nvPr/>
            </p:nvSpPr>
            <p:spPr bwMode="auto">
              <a:xfrm>
                <a:off x="2928" y="3648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3451" name="Text Box 44"/>
              <p:cNvSpPr txBox="1">
                <a:spLocks noChangeArrowheads="1"/>
              </p:cNvSpPr>
              <p:nvPr/>
            </p:nvSpPr>
            <p:spPr bwMode="auto">
              <a:xfrm>
                <a:off x="2966" y="3408"/>
                <a:ext cx="4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X[n-1]</a:t>
                </a:r>
              </a:p>
            </p:txBody>
          </p:sp>
        </p:grpSp>
        <p:sp>
          <p:nvSpPr>
            <p:cNvPr id="103434" name="Text Box 45"/>
            <p:cNvSpPr txBox="1">
              <a:spLocks noChangeArrowheads="1"/>
            </p:cNvSpPr>
            <p:nvPr/>
          </p:nvSpPr>
          <p:spPr bwMode="auto">
            <a:xfrm>
              <a:off x="2592" y="3312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103435" name="Rectangle 46"/>
            <p:cNvSpPr>
              <a:spLocks noChangeArrowheads="1"/>
            </p:cNvSpPr>
            <p:nvPr/>
          </p:nvSpPr>
          <p:spPr bwMode="auto">
            <a:xfrm>
              <a:off x="3936" y="2880"/>
              <a:ext cx="528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NOR</a:t>
              </a:r>
            </a:p>
          </p:txBody>
        </p:sp>
        <p:sp>
          <p:nvSpPr>
            <p:cNvPr id="103436" name="Line 47"/>
            <p:cNvSpPr>
              <a:spLocks noChangeShapeType="1"/>
            </p:cNvSpPr>
            <p:nvPr/>
          </p:nvSpPr>
          <p:spPr bwMode="auto">
            <a:xfrm>
              <a:off x="4464" y="31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37" name="Text Box 48"/>
            <p:cNvSpPr txBox="1">
              <a:spLocks noChangeArrowheads="1"/>
            </p:cNvSpPr>
            <p:nvPr/>
          </p:nvSpPr>
          <p:spPr bwMode="auto">
            <a:xfrm>
              <a:off x="4608" y="3024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out</a:t>
              </a:r>
            </a:p>
          </p:txBody>
        </p:sp>
        <p:sp>
          <p:nvSpPr>
            <p:cNvPr id="103438" name="Line 49"/>
            <p:cNvSpPr>
              <a:spLocks noChangeShapeType="1"/>
            </p:cNvSpPr>
            <p:nvPr/>
          </p:nvSpPr>
          <p:spPr bwMode="auto">
            <a:xfrm flipH="1">
              <a:off x="3744" y="29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39" name="Line 50"/>
            <p:cNvSpPr>
              <a:spLocks noChangeShapeType="1"/>
            </p:cNvSpPr>
            <p:nvPr/>
          </p:nvSpPr>
          <p:spPr bwMode="auto">
            <a:xfrm flipH="1">
              <a:off x="3744" y="30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40" name="Text Box 51"/>
            <p:cNvSpPr txBox="1">
              <a:spLocks noChangeArrowheads="1"/>
            </p:cNvSpPr>
            <p:nvPr/>
          </p:nvSpPr>
          <p:spPr bwMode="auto">
            <a:xfrm>
              <a:off x="3696" y="3024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103441" name="Line 52"/>
            <p:cNvSpPr>
              <a:spLocks noChangeShapeType="1"/>
            </p:cNvSpPr>
            <p:nvPr/>
          </p:nvSpPr>
          <p:spPr bwMode="auto">
            <a:xfrm flipH="1">
              <a:off x="3744" y="32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03442" name="AutoShape 53"/>
            <p:cNvCxnSpPr>
              <a:cxnSpLocks noChangeShapeType="1"/>
            </p:cNvCxnSpPr>
            <p:nvPr/>
          </p:nvCxnSpPr>
          <p:spPr bwMode="auto">
            <a:xfrm rot="16200000" flipH="1">
              <a:off x="3412" y="2636"/>
              <a:ext cx="375" cy="288"/>
            </a:xfrm>
            <a:prstGeom prst="bentConnector3">
              <a:avLst>
                <a:gd name="adj1" fmla="val 239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3443" name="Line 54"/>
            <p:cNvSpPr>
              <a:spLocks noChangeShapeType="1"/>
            </p:cNvSpPr>
            <p:nvPr/>
          </p:nvSpPr>
          <p:spPr bwMode="auto">
            <a:xfrm>
              <a:off x="3456" y="30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03444" name="AutoShape 55"/>
            <p:cNvCxnSpPr>
              <a:cxnSpLocks noChangeShapeType="1"/>
              <a:stCxn id="103450" idx="1"/>
              <a:endCxn id="103441" idx="1"/>
            </p:cNvCxnSpPr>
            <p:nvPr/>
          </p:nvCxnSpPr>
          <p:spPr bwMode="auto">
            <a:xfrm rot="5400000" flipH="1" flipV="1">
              <a:off x="3384" y="3336"/>
              <a:ext cx="432" cy="288"/>
            </a:xfrm>
            <a:prstGeom prst="bentConnector3">
              <a:avLst>
                <a:gd name="adj1" fmla="val -393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3430" name="AutoShape 56"/>
          <p:cNvSpPr>
            <a:spLocks noChangeArrowheads="1"/>
          </p:cNvSpPr>
          <p:nvPr/>
        </p:nvSpPr>
        <p:spPr bwMode="auto">
          <a:xfrm>
            <a:off x="3352800" y="46482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General scheme to check A==B?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/>
              <a:t>Case 1: A=0100, B=0101</a:t>
            </a:r>
          </a:p>
          <a:p>
            <a:pPr lvl="1" eaLnBrk="1" hangingPunct="1"/>
            <a:r>
              <a:rPr lang="en-US" altLang="zh-TW"/>
              <a:t>X[i]=1 if</a:t>
            </a:r>
          </a:p>
        </p:txBody>
      </p:sp>
      <p:grpSp>
        <p:nvGrpSpPr>
          <p:cNvPr id="104452" name="Group 4"/>
          <p:cNvGrpSpPr>
            <a:grpSpLocks/>
          </p:cNvGrpSpPr>
          <p:nvPr/>
        </p:nvGrpSpPr>
        <p:grpSpPr bwMode="auto">
          <a:xfrm>
            <a:off x="381000" y="4267200"/>
            <a:ext cx="2714625" cy="1327150"/>
            <a:chOff x="720" y="1776"/>
            <a:chExt cx="1710" cy="836"/>
          </a:xfrm>
        </p:grpSpPr>
        <p:sp>
          <p:nvSpPr>
            <p:cNvPr id="104494" name="Rectangle 5"/>
            <p:cNvSpPr>
              <a:spLocks noChangeArrowheads="1"/>
            </p:cNvSpPr>
            <p:nvPr/>
          </p:nvSpPr>
          <p:spPr bwMode="auto">
            <a:xfrm>
              <a:off x="1248" y="1776"/>
              <a:ext cx="624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equal</a:t>
              </a:r>
            </a:p>
          </p:txBody>
        </p:sp>
        <p:grpSp>
          <p:nvGrpSpPr>
            <p:cNvPr id="104495" name="Group 6"/>
            <p:cNvGrpSpPr>
              <a:grpSpLocks/>
            </p:cNvGrpSpPr>
            <p:nvPr/>
          </p:nvGrpSpPr>
          <p:grpSpPr bwMode="auto">
            <a:xfrm>
              <a:off x="720" y="1920"/>
              <a:ext cx="528" cy="308"/>
              <a:chOff x="720" y="1920"/>
              <a:chExt cx="528" cy="308"/>
            </a:xfrm>
          </p:grpSpPr>
          <p:sp>
            <p:nvSpPr>
              <p:cNvPr id="104505" name="Line 7"/>
              <p:cNvSpPr>
                <a:spLocks noChangeShapeType="1"/>
              </p:cNvSpPr>
              <p:nvPr/>
            </p:nvSpPr>
            <p:spPr bwMode="auto">
              <a:xfrm>
                <a:off x="912" y="201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4506" name="Line 8"/>
              <p:cNvSpPr>
                <a:spLocks noChangeShapeType="1"/>
              </p:cNvSpPr>
              <p:nvPr/>
            </p:nvSpPr>
            <p:spPr bwMode="auto">
              <a:xfrm>
                <a:off x="1008" y="1968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4507" name="Text Box 9"/>
              <p:cNvSpPr txBox="1">
                <a:spLocks noChangeArrowheads="1"/>
              </p:cNvSpPr>
              <p:nvPr/>
            </p:nvSpPr>
            <p:spPr bwMode="auto">
              <a:xfrm>
                <a:off x="960" y="201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104508" name="Text Box 10"/>
              <p:cNvSpPr txBox="1">
                <a:spLocks noChangeArrowheads="1"/>
              </p:cNvSpPr>
              <p:nvPr/>
            </p:nvSpPr>
            <p:spPr bwMode="auto">
              <a:xfrm>
                <a:off x="720" y="1920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104496" name="Group 11"/>
            <p:cNvGrpSpPr>
              <a:grpSpLocks/>
            </p:cNvGrpSpPr>
            <p:nvPr/>
          </p:nvGrpSpPr>
          <p:grpSpPr bwMode="auto">
            <a:xfrm>
              <a:off x="720" y="2304"/>
              <a:ext cx="528" cy="308"/>
              <a:chOff x="720" y="1920"/>
              <a:chExt cx="528" cy="308"/>
            </a:xfrm>
          </p:grpSpPr>
          <p:sp>
            <p:nvSpPr>
              <p:cNvPr id="104501" name="Line 12"/>
              <p:cNvSpPr>
                <a:spLocks noChangeShapeType="1"/>
              </p:cNvSpPr>
              <p:nvPr/>
            </p:nvSpPr>
            <p:spPr bwMode="auto">
              <a:xfrm>
                <a:off x="912" y="201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4502" name="Line 13"/>
              <p:cNvSpPr>
                <a:spLocks noChangeShapeType="1"/>
              </p:cNvSpPr>
              <p:nvPr/>
            </p:nvSpPr>
            <p:spPr bwMode="auto">
              <a:xfrm>
                <a:off x="1008" y="1968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4503" name="Text Box 14"/>
              <p:cNvSpPr txBox="1">
                <a:spLocks noChangeArrowheads="1"/>
              </p:cNvSpPr>
              <p:nvPr/>
            </p:nvSpPr>
            <p:spPr bwMode="auto">
              <a:xfrm>
                <a:off x="960" y="201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104504" name="Text Box 15"/>
              <p:cNvSpPr txBox="1">
                <a:spLocks noChangeArrowheads="1"/>
              </p:cNvSpPr>
              <p:nvPr/>
            </p:nvSpPr>
            <p:spPr bwMode="auto">
              <a:xfrm>
                <a:off x="720" y="192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sp>
          <p:nvSpPr>
            <p:cNvPr id="104497" name="Line 16"/>
            <p:cNvSpPr>
              <a:spLocks noChangeShapeType="1"/>
            </p:cNvSpPr>
            <p:nvPr/>
          </p:nvSpPr>
          <p:spPr bwMode="auto">
            <a:xfrm>
              <a:off x="1872" y="22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498" name="Text Box 17"/>
            <p:cNvSpPr txBox="1">
              <a:spLocks noChangeArrowheads="1"/>
            </p:cNvSpPr>
            <p:nvPr/>
          </p:nvSpPr>
          <p:spPr bwMode="auto">
            <a:xfrm>
              <a:off x="2150" y="2103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out</a:t>
              </a:r>
            </a:p>
          </p:txBody>
        </p:sp>
        <p:sp>
          <p:nvSpPr>
            <p:cNvPr id="104499" name="Line 18"/>
            <p:cNvSpPr>
              <a:spLocks noChangeShapeType="1"/>
            </p:cNvSpPr>
            <p:nvPr/>
          </p:nvSpPr>
          <p:spPr bwMode="auto">
            <a:xfrm>
              <a:off x="1968" y="2160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500" name="Text Box 19"/>
            <p:cNvSpPr txBox="1">
              <a:spLocks noChangeArrowheads="1"/>
            </p:cNvSpPr>
            <p:nvPr/>
          </p:nvSpPr>
          <p:spPr bwMode="auto">
            <a:xfrm>
              <a:off x="1910" y="1959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  <p:sp>
        <p:nvSpPr>
          <p:cNvPr id="104453" name="Text Box 20"/>
          <p:cNvSpPr txBox="1">
            <a:spLocks noChangeArrowheads="1"/>
          </p:cNvSpPr>
          <p:nvPr/>
        </p:nvSpPr>
        <p:spPr bwMode="auto">
          <a:xfrm>
            <a:off x="838200" y="3810000"/>
            <a:ext cx="1465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out=1 iff A==B</a:t>
            </a:r>
          </a:p>
        </p:txBody>
      </p:sp>
      <p:grpSp>
        <p:nvGrpSpPr>
          <p:cNvPr id="104454" name="Group 21"/>
          <p:cNvGrpSpPr>
            <a:grpSpLocks/>
          </p:cNvGrpSpPr>
          <p:nvPr/>
        </p:nvGrpSpPr>
        <p:grpSpPr bwMode="auto">
          <a:xfrm>
            <a:off x="3962400" y="3505200"/>
            <a:ext cx="4864100" cy="2452688"/>
            <a:chOff x="1824" y="2352"/>
            <a:chExt cx="3064" cy="1545"/>
          </a:xfrm>
        </p:grpSpPr>
        <p:grpSp>
          <p:nvGrpSpPr>
            <p:cNvPr id="104459" name="Group 22"/>
            <p:cNvGrpSpPr>
              <a:grpSpLocks/>
            </p:cNvGrpSpPr>
            <p:nvPr/>
          </p:nvGrpSpPr>
          <p:grpSpPr bwMode="auto">
            <a:xfrm>
              <a:off x="1920" y="2352"/>
              <a:ext cx="1536" cy="441"/>
              <a:chOff x="1920" y="2343"/>
              <a:chExt cx="1536" cy="441"/>
            </a:xfrm>
          </p:grpSpPr>
          <p:sp>
            <p:nvSpPr>
              <p:cNvPr id="104487" name="Rectangle 23"/>
              <p:cNvSpPr>
                <a:spLocks noChangeArrowheads="1"/>
              </p:cNvSpPr>
              <p:nvPr/>
            </p:nvSpPr>
            <p:spPr bwMode="auto">
              <a:xfrm>
                <a:off x="2544" y="2448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XOR</a:t>
                </a:r>
              </a:p>
            </p:txBody>
          </p:sp>
          <p:sp>
            <p:nvSpPr>
              <p:cNvPr id="104488" name="Line 24"/>
              <p:cNvSpPr>
                <a:spLocks noChangeShapeType="1"/>
              </p:cNvSpPr>
              <p:nvPr/>
            </p:nvSpPr>
            <p:spPr bwMode="auto">
              <a:xfrm>
                <a:off x="2256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4489" name="Text Box 25"/>
              <p:cNvSpPr txBox="1">
                <a:spLocks noChangeArrowheads="1"/>
              </p:cNvSpPr>
              <p:nvPr/>
            </p:nvSpPr>
            <p:spPr bwMode="auto">
              <a:xfrm>
                <a:off x="1920" y="2400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A[0]</a:t>
                </a:r>
              </a:p>
            </p:txBody>
          </p:sp>
          <p:sp>
            <p:nvSpPr>
              <p:cNvPr id="104490" name="Line 26"/>
              <p:cNvSpPr>
                <a:spLocks noChangeShapeType="1"/>
              </p:cNvSpPr>
              <p:nvPr/>
            </p:nvSpPr>
            <p:spPr bwMode="auto">
              <a:xfrm>
                <a:off x="2256" y="268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4491" name="Text Box 27"/>
              <p:cNvSpPr txBox="1">
                <a:spLocks noChangeArrowheads="1"/>
              </p:cNvSpPr>
              <p:nvPr/>
            </p:nvSpPr>
            <p:spPr bwMode="auto">
              <a:xfrm>
                <a:off x="1920" y="2544"/>
                <a:ext cx="3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B[0]</a:t>
                </a:r>
              </a:p>
            </p:txBody>
          </p:sp>
          <p:sp>
            <p:nvSpPr>
              <p:cNvPr id="104492" name="Line 28"/>
              <p:cNvSpPr>
                <a:spLocks noChangeShapeType="1"/>
              </p:cNvSpPr>
              <p:nvPr/>
            </p:nvSpPr>
            <p:spPr bwMode="auto">
              <a:xfrm>
                <a:off x="2928" y="259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4493" name="Text Box 29"/>
              <p:cNvSpPr txBox="1">
                <a:spLocks noChangeArrowheads="1"/>
              </p:cNvSpPr>
              <p:nvPr/>
            </p:nvSpPr>
            <p:spPr bwMode="auto">
              <a:xfrm>
                <a:off x="2966" y="2343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X[0]</a:t>
                </a:r>
              </a:p>
            </p:txBody>
          </p:sp>
        </p:grpSp>
        <p:grpSp>
          <p:nvGrpSpPr>
            <p:cNvPr id="104460" name="Group 30"/>
            <p:cNvGrpSpPr>
              <a:grpSpLocks/>
            </p:cNvGrpSpPr>
            <p:nvPr/>
          </p:nvGrpSpPr>
          <p:grpSpPr bwMode="auto">
            <a:xfrm>
              <a:off x="1920" y="2832"/>
              <a:ext cx="1536" cy="441"/>
              <a:chOff x="1920" y="2343"/>
              <a:chExt cx="1536" cy="441"/>
            </a:xfrm>
          </p:grpSpPr>
          <p:sp>
            <p:nvSpPr>
              <p:cNvPr id="104480" name="Rectangle 31"/>
              <p:cNvSpPr>
                <a:spLocks noChangeArrowheads="1"/>
              </p:cNvSpPr>
              <p:nvPr/>
            </p:nvSpPr>
            <p:spPr bwMode="auto">
              <a:xfrm>
                <a:off x="2544" y="2448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XOR</a:t>
                </a:r>
              </a:p>
            </p:txBody>
          </p:sp>
          <p:sp>
            <p:nvSpPr>
              <p:cNvPr id="104481" name="Line 32"/>
              <p:cNvSpPr>
                <a:spLocks noChangeShapeType="1"/>
              </p:cNvSpPr>
              <p:nvPr/>
            </p:nvSpPr>
            <p:spPr bwMode="auto">
              <a:xfrm>
                <a:off x="2256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4482" name="Text Box 33"/>
              <p:cNvSpPr txBox="1">
                <a:spLocks noChangeArrowheads="1"/>
              </p:cNvSpPr>
              <p:nvPr/>
            </p:nvSpPr>
            <p:spPr bwMode="auto">
              <a:xfrm>
                <a:off x="1920" y="2400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A[1]</a:t>
                </a:r>
              </a:p>
            </p:txBody>
          </p:sp>
          <p:sp>
            <p:nvSpPr>
              <p:cNvPr id="104483" name="Line 34"/>
              <p:cNvSpPr>
                <a:spLocks noChangeShapeType="1"/>
              </p:cNvSpPr>
              <p:nvPr/>
            </p:nvSpPr>
            <p:spPr bwMode="auto">
              <a:xfrm>
                <a:off x="2256" y="268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4484" name="Text Box 35"/>
              <p:cNvSpPr txBox="1">
                <a:spLocks noChangeArrowheads="1"/>
              </p:cNvSpPr>
              <p:nvPr/>
            </p:nvSpPr>
            <p:spPr bwMode="auto">
              <a:xfrm>
                <a:off x="1920" y="2544"/>
                <a:ext cx="3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B[1]</a:t>
                </a:r>
              </a:p>
            </p:txBody>
          </p:sp>
          <p:sp>
            <p:nvSpPr>
              <p:cNvPr id="104485" name="Line 36"/>
              <p:cNvSpPr>
                <a:spLocks noChangeShapeType="1"/>
              </p:cNvSpPr>
              <p:nvPr/>
            </p:nvSpPr>
            <p:spPr bwMode="auto">
              <a:xfrm>
                <a:off x="2928" y="259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4486" name="Text Box 37"/>
              <p:cNvSpPr txBox="1">
                <a:spLocks noChangeArrowheads="1"/>
              </p:cNvSpPr>
              <p:nvPr/>
            </p:nvSpPr>
            <p:spPr bwMode="auto">
              <a:xfrm>
                <a:off x="2966" y="2343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X[1]</a:t>
                </a:r>
              </a:p>
            </p:txBody>
          </p:sp>
        </p:grpSp>
        <p:grpSp>
          <p:nvGrpSpPr>
            <p:cNvPr id="104461" name="Group 38"/>
            <p:cNvGrpSpPr>
              <a:grpSpLocks/>
            </p:cNvGrpSpPr>
            <p:nvPr/>
          </p:nvGrpSpPr>
          <p:grpSpPr bwMode="auto">
            <a:xfrm>
              <a:off x="1824" y="3456"/>
              <a:ext cx="1632" cy="441"/>
              <a:chOff x="1824" y="3408"/>
              <a:chExt cx="1632" cy="441"/>
            </a:xfrm>
          </p:grpSpPr>
          <p:sp>
            <p:nvSpPr>
              <p:cNvPr id="104473" name="Rectangle 39"/>
              <p:cNvSpPr>
                <a:spLocks noChangeArrowheads="1"/>
              </p:cNvSpPr>
              <p:nvPr/>
            </p:nvSpPr>
            <p:spPr bwMode="auto">
              <a:xfrm>
                <a:off x="2544" y="3513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XOR</a:t>
                </a:r>
              </a:p>
            </p:txBody>
          </p:sp>
          <p:sp>
            <p:nvSpPr>
              <p:cNvPr id="104474" name="Line 40"/>
              <p:cNvSpPr>
                <a:spLocks noChangeShapeType="1"/>
              </p:cNvSpPr>
              <p:nvPr/>
            </p:nvSpPr>
            <p:spPr bwMode="auto">
              <a:xfrm>
                <a:off x="2256" y="3609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4475" name="Text Box 41"/>
              <p:cNvSpPr txBox="1">
                <a:spLocks noChangeArrowheads="1"/>
              </p:cNvSpPr>
              <p:nvPr/>
            </p:nvSpPr>
            <p:spPr bwMode="auto">
              <a:xfrm>
                <a:off x="1824" y="3456"/>
                <a:ext cx="4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A[n-1]</a:t>
                </a:r>
              </a:p>
            </p:txBody>
          </p:sp>
          <p:sp>
            <p:nvSpPr>
              <p:cNvPr id="104476" name="Line 42"/>
              <p:cNvSpPr>
                <a:spLocks noChangeShapeType="1"/>
              </p:cNvSpPr>
              <p:nvPr/>
            </p:nvSpPr>
            <p:spPr bwMode="auto">
              <a:xfrm>
                <a:off x="2256" y="3753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4477" name="Text Box 43"/>
              <p:cNvSpPr txBox="1">
                <a:spLocks noChangeArrowheads="1"/>
              </p:cNvSpPr>
              <p:nvPr/>
            </p:nvSpPr>
            <p:spPr bwMode="auto">
              <a:xfrm>
                <a:off x="1824" y="3600"/>
                <a:ext cx="4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B[n-1]</a:t>
                </a:r>
              </a:p>
            </p:txBody>
          </p:sp>
          <p:sp>
            <p:nvSpPr>
              <p:cNvPr id="104478" name="Line 44"/>
              <p:cNvSpPr>
                <a:spLocks noChangeShapeType="1"/>
              </p:cNvSpPr>
              <p:nvPr/>
            </p:nvSpPr>
            <p:spPr bwMode="auto">
              <a:xfrm>
                <a:off x="2928" y="3648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4479" name="Text Box 45"/>
              <p:cNvSpPr txBox="1">
                <a:spLocks noChangeArrowheads="1"/>
              </p:cNvSpPr>
              <p:nvPr/>
            </p:nvSpPr>
            <p:spPr bwMode="auto">
              <a:xfrm>
                <a:off x="2966" y="3408"/>
                <a:ext cx="4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X[n-1]</a:t>
                </a:r>
              </a:p>
            </p:txBody>
          </p:sp>
        </p:grpSp>
        <p:sp>
          <p:nvSpPr>
            <p:cNvPr id="104462" name="Text Box 46"/>
            <p:cNvSpPr txBox="1">
              <a:spLocks noChangeArrowheads="1"/>
            </p:cNvSpPr>
            <p:nvPr/>
          </p:nvSpPr>
          <p:spPr bwMode="auto">
            <a:xfrm>
              <a:off x="2592" y="3312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104463" name="Rectangle 47"/>
            <p:cNvSpPr>
              <a:spLocks noChangeArrowheads="1"/>
            </p:cNvSpPr>
            <p:nvPr/>
          </p:nvSpPr>
          <p:spPr bwMode="auto">
            <a:xfrm>
              <a:off x="3936" y="2880"/>
              <a:ext cx="528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NOR</a:t>
              </a:r>
            </a:p>
          </p:txBody>
        </p:sp>
        <p:sp>
          <p:nvSpPr>
            <p:cNvPr id="104464" name="Line 48"/>
            <p:cNvSpPr>
              <a:spLocks noChangeShapeType="1"/>
            </p:cNvSpPr>
            <p:nvPr/>
          </p:nvSpPr>
          <p:spPr bwMode="auto">
            <a:xfrm>
              <a:off x="4464" y="31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465" name="Text Box 49"/>
            <p:cNvSpPr txBox="1">
              <a:spLocks noChangeArrowheads="1"/>
            </p:cNvSpPr>
            <p:nvPr/>
          </p:nvSpPr>
          <p:spPr bwMode="auto">
            <a:xfrm>
              <a:off x="4608" y="3024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out</a:t>
              </a:r>
            </a:p>
          </p:txBody>
        </p:sp>
        <p:sp>
          <p:nvSpPr>
            <p:cNvPr id="104466" name="Line 50"/>
            <p:cNvSpPr>
              <a:spLocks noChangeShapeType="1"/>
            </p:cNvSpPr>
            <p:nvPr/>
          </p:nvSpPr>
          <p:spPr bwMode="auto">
            <a:xfrm flipH="1">
              <a:off x="3744" y="29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467" name="Line 51"/>
            <p:cNvSpPr>
              <a:spLocks noChangeShapeType="1"/>
            </p:cNvSpPr>
            <p:nvPr/>
          </p:nvSpPr>
          <p:spPr bwMode="auto">
            <a:xfrm flipH="1">
              <a:off x="3744" y="30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468" name="Text Box 52"/>
            <p:cNvSpPr txBox="1">
              <a:spLocks noChangeArrowheads="1"/>
            </p:cNvSpPr>
            <p:nvPr/>
          </p:nvSpPr>
          <p:spPr bwMode="auto">
            <a:xfrm>
              <a:off x="3696" y="3024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104469" name="Line 53"/>
            <p:cNvSpPr>
              <a:spLocks noChangeShapeType="1"/>
            </p:cNvSpPr>
            <p:nvPr/>
          </p:nvSpPr>
          <p:spPr bwMode="auto">
            <a:xfrm flipH="1">
              <a:off x="3744" y="32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04470" name="AutoShape 54"/>
            <p:cNvCxnSpPr>
              <a:cxnSpLocks noChangeShapeType="1"/>
            </p:cNvCxnSpPr>
            <p:nvPr/>
          </p:nvCxnSpPr>
          <p:spPr bwMode="auto">
            <a:xfrm rot="16200000" flipH="1">
              <a:off x="3412" y="2636"/>
              <a:ext cx="375" cy="288"/>
            </a:xfrm>
            <a:prstGeom prst="bentConnector3">
              <a:avLst>
                <a:gd name="adj1" fmla="val 239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471" name="Line 55"/>
            <p:cNvSpPr>
              <a:spLocks noChangeShapeType="1"/>
            </p:cNvSpPr>
            <p:nvPr/>
          </p:nvSpPr>
          <p:spPr bwMode="auto">
            <a:xfrm>
              <a:off x="3456" y="30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04472" name="AutoShape 56"/>
            <p:cNvCxnSpPr>
              <a:cxnSpLocks noChangeShapeType="1"/>
              <a:stCxn id="104478" idx="1"/>
              <a:endCxn id="104469" idx="1"/>
            </p:cNvCxnSpPr>
            <p:nvPr/>
          </p:nvCxnSpPr>
          <p:spPr bwMode="auto">
            <a:xfrm rot="5400000" flipH="1" flipV="1">
              <a:off x="3384" y="3336"/>
              <a:ext cx="432" cy="288"/>
            </a:xfrm>
            <a:prstGeom prst="bentConnector3">
              <a:avLst>
                <a:gd name="adj1" fmla="val -393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4455" name="AutoShape 57"/>
          <p:cNvSpPr>
            <a:spLocks noChangeArrowheads="1"/>
          </p:cNvSpPr>
          <p:nvPr/>
        </p:nvSpPr>
        <p:spPr bwMode="auto">
          <a:xfrm>
            <a:off x="3352800" y="46482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aphicFrame>
        <p:nvGraphicFramePr>
          <p:cNvPr id="104456" name="Object 58"/>
          <p:cNvGraphicFramePr>
            <a:graphicFrameLocks noChangeAspect="1"/>
          </p:cNvGraphicFramePr>
          <p:nvPr/>
        </p:nvGraphicFramePr>
        <p:xfrm>
          <a:off x="3429000" y="2667000"/>
          <a:ext cx="15240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24" name="方程式" r:id="rId3" imgW="672808" imgH="203112" progId="Equation.3">
                  <p:embed/>
                </p:oleObj>
              </mc:Choice>
              <mc:Fallback>
                <p:oleObj name="方程式" r:id="rId3" imgW="672808" imgH="203112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667000"/>
                        <a:ext cx="15240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67" name="Text Box 59"/>
          <p:cNvSpPr txBox="1">
            <a:spLocks noChangeArrowheads="1"/>
          </p:cNvSpPr>
          <p:nvPr/>
        </p:nvSpPr>
        <p:spPr bwMode="auto">
          <a:xfrm>
            <a:off x="6400800" y="3505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94268" name="Text Box 60"/>
          <p:cNvSpPr txBox="1">
            <a:spLocks noChangeArrowheads="1"/>
          </p:cNvSpPr>
          <p:nvPr/>
        </p:nvSpPr>
        <p:spPr bwMode="auto">
          <a:xfrm>
            <a:off x="8458200" y="4267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67" grpId="0"/>
      <p:bldP spid="942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General scheme to check A==B?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/>
              <a:t>Case 2: A=0101, B=0101</a:t>
            </a:r>
          </a:p>
          <a:p>
            <a:pPr lvl="1" eaLnBrk="1" hangingPunct="1"/>
            <a:r>
              <a:rPr lang="en-US" altLang="zh-TW"/>
              <a:t>X[i]=0 iff A[i]=B[i]</a:t>
            </a:r>
          </a:p>
        </p:txBody>
      </p:sp>
      <p:grpSp>
        <p:nvGrpSpPr>
          <p:cNvPr id="105476" name="Group 4"/>
          <p:cNvGrpSpPr>
            <a:grpSpLocks/>
          </p:cNvGrpSpPr>
          <p:nvPr/>
        </p:nvGrpSpPr>
        <p:grpSpPr bwMode="auto">
          <a:xfrm>
            <a:off x="381000" y="4267200"/>
            <a:ext cx="2714625" cy="1327150"/>
            <a:chOff x="720" y="1776"/>
            <a:chExt cx="1710" cy="836"/>
          </a:xfrm>
        </p:grpSpPr>
        <p:sp>
          <p:nvSpPr>
            <p:cNvPr id="105519" name="Rectangle 5"/>
            <p:cNvSpPr>
              <a:spLocks noChangeArrowheads="1"/>
            </p:cNvSpPr>
            <p:nvPr/>
          </p:nvSpPr>
          <p:spPr bwMode="auto">
            <a:xfrm>
              <a:off x="1248" y="1776"/>
              <a:ext cx="624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equal</a:t>
              </a:r>
            </a:p>
          </p:txBody>
        </p:sp>
        <p:grpSp>
          <p:nvGrpSpPr>
            <p:cNvPr id="105520" name="Group 6"/>
            <p:cNvGrpSpPr>
              <a:grpSpLocks/>
            </p:cNvGrpSpPr>
            <p:nvPr/>
          </p:nvGrpSpPr>
          <p:grpSpPr bwMode="auto">
            <a:xfrm>
              <a:off x="720" y="1920"/>
              <a:ext cx="528" cy="308"/>
              <a:chOff x="720" y="1920"/>
              <a:chExt cx="528" cy="308"/>
            </a:xfrm>
          </p:grpSpPr>
          <p:sp>
            <p:nvSpPr>
              <p:cNvPr id="105530" name="Line 7"/>
              <p:cNvSpPr>
                <a:spLocks noChangeShapeType="1"/>
              </p:cNvSpPr>
              <p:nvPr/>
            </p:nvSpPr>
            <p:spPr bwMode="auto">
              <a:xfrm>
                <a:off x="912" y="201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5531" name="Line 8"/>
              <p:cNvSpPr>
                <a:spLocks noChangeShapeType="1"/>
              </p:cNvSpPr>
              <p:nvPr/>
            </p:nvSpPr>
            <p:spPr bwMode="auto">
              <a:xfrm>
                <a:off x="1008" y="1968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5532" name="Text Box 9"/>
              <p:cNvSpPr txBox="1">
                <a:spLocks noChangeArrowheads="1"/>
              </p:cNvSpPr>
              <p:nvPr/>
            </p:nvSpPr>
            <p:spPr bwMode="auto">
              <a:xfrm>
                <a:off x="960" y="201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105533" name="Text Box 10"/>
              <p:cNvSpPr txBox="1">
                <a:spLocks noChangeArrowheads="1"/>
              </p:cNvSpPr>
              <p:nvPr/>
            </p:nvSpPr>
            <p:spPr bwMode="auto">
              <a:xfrm>
                <a:off x="720" y="1920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105521" name="Group 11"/>
            <p:cNvGrpSpPr>
              <a:grpSpLocks/>
            </p:cNvGrpSpPr>
            <p:nvPr/>
          </p:nvGrpSpPr>
          <p:grpSpPr bwMode="auto">
            <a:xfrm>
              <a:off x="720" y="2304"/>
              <a:ext cx="528" cy="308"/>
              <a:chOff x="720" y="1920"/>
              <a:chExt cx="528" cy="308"/>
            </a:xfrm>
          </p:grpSpPr>
          <p:sp>
            <p:nvSpPr>
              <p:cNvPr id="105526" name="Line 12"/>
              <p:cNvSpPr>
                <a:spLocks noChangeShapeType="1"/>
              </p:cNvSpPr>
              <p:nvPr/>
            </p:nvSpPr>
            <p:spPr bwMode="auto">
              <a:xfrm>
                <a:off x="912" y="201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5527" name="Line 13"/>
              <p:cNvSpPr>
                <a:spLocks noChangeShapeType="1"/>
              </p:cNvSpPr>
              <p:nvPr/>
            </p:nvSpPr>
            <p:spPr bwMode="auto">
              <a:xfrm>
                <a:off x="1008" y="1968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5528" name="Text Box 14"/>
              <p:cNvSpPr txBox="1">
                <a:spLocks noChangeArrowheads="1"/>
              </p:cNvSpPr>
              <p:nvPr/>
            </p:nvSpPr>
            <p:spPr bwMode="auto">
              <a:xfrm>
                <a:off x="960" y="201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105529" name="Text Box 15"/>
              <p:cNvSpPr txBox="1">
                <a:spLocks noChangeArrowheads="1"/>
              </p:cNvSpPr>
              <p:nvPr/>
            </p:nvSpPr>
            <p:spPr bwMode="auto">
              <a:xfrm>
                <a:off x="720" y="192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sp>
          <p:nvSpPr>
            <p:cNvPr id="105522" name="Line 16"/>
            <p:cNvSpPr>
              <a:spLocks noChangeShapeType="1"/>
            </p:cNvSpPr>
            <p:nvPr/>
          </p:nvSpPr>
          <p:spPr bwMode="auto">
            <a:xfrm>
              <a:off x="1872" y="22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523" name="Text Box 17"/>
            <p:cNvSpPr txBox="1">
              <a:spLocks noChangeArrowheads="1"/>
            </p:cNvSpPr>
            <p:nvPr/>
          </p:nvSpPr>
          <p:spPr bwMode="auto">
            <a:xfrm>
              <a:off x="2150" y="2103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out</a:t>
              </a:r>
            </a:p>
          </p:txBody>
        </p:sp>
        <p:sp>
          <p:nvSpPr>
            <p:cNvPr id="105524" name="Line 18"/>
            <p:cNvSpPr>
              <a:spLocks noChangeShapeType="1"/>
            </p:cNvSpPr>
            <p:nvPr/>
          </p:nvSpPr>
          <p:spPr bwMode="auto">
            <a:xfrm>
              <a:off x="1968" y="2160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525" name="Text Box 19"/>
            <p:cNvSpPr txBox="1">
              <a:spLocks noChangeArrowheads="1"/>
            </p:cNvSpPr>
            <p:nvPr/>
          </p:nvSpPr>
          <p:spPr bwMode="auto">
            <a:xfrm>
              <a:off x="1910" y="1959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  <p:sp>
        <p:nvSpPr>
          <p:cNvPr id="105477" name="Text Box 20"/>
          <p:cNvSpPr txBox="1">
            <a:spLocks noChangeArrowheads="1"/>
          </p:cNvSpPr>
          <p:nvPr/>
        </p:nvSpPr>
        <p:spPr bwMode="auto">
          <a:xfrm>
            <a:off x="838200" y="3810000"/>
            <a:ext cx="1465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out=1 iff A==B</a:t>
            </a:r>
          </a:p>
        </p:txBody>
      </p:sp>
      <p:grpSp>
        <p:nvGrpSpPr>
          <p:cNvPr id="105478" name="Group 21"/>
          <p:cNvGrpSpPr>
            <a:grpSpLocks/>
          </p:cNvGrpSpPr>
          <p:nvPr/>
        </p:nvGrpSpPr>
        <p:grpSpPr bwMode="auto">
          <a:xfrm>
            <a:off x="3962400" y="3505200"/>
            <a:ext cx="4864100" cy="2452688"/>
            <a:chOff x="1824" y="2352"/>
            <a:chExt cx="3064" cy="1545"/>
          </a:xfrm>
        </p:grpSpPr>
        <p:grpSp>
          <p:nvGrpSpPr>
            <p:cNvPr id="105484" name="Group 22"/>
            <p:cNvGrpSpPr>
              <a:grpSpLocks/>
            </p:cNvGrpSpPr>
            <p:nvPr/>
          </p:nvGrpSpPr>
          <p:grpSpPr bwMode="auto">
            <a:xfrm>
              <a:off x="1920" y="2352"/>
              <a:ext cx="1536" cy="441"/>
              <a:chOff x="1920" y="2343"/>
              <a:chExt cx="1536" cy="441"/>
            </a:xfrm>
          </p:grpSpPr>
          <p:sp>
            <p:nvSpPr>
              <p:cNvPr id="105512" name="Rectangle 23"/>
              <p:cNvSpPr>
                <a:spLocks noChangeArrowheads="1"/>
              </p:cNvSpPr>
              <p:nvPr/>
            </p:nvSpPr>
            <p:spPr bwMode="auto">
              <a:xfrm>
                <a:off x="2544" y="2448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XOR</a:t>
                </a:r>
              </a:p>
            </p:txBody>
          </p:sp>
          <p:sp>
            <p:nvSpPr>
              <p:cNvPr id="105513" name="Line 24"/>
              <p:cNvSpPr>
                <a:spLocks noChangeShapeType="1"/>
              </p:cNvSpPr>
              <p:nvPr/>
            </p:nvSpPr>
            <p:spPr bwMode="auto">
              <a:xfrm>
                <a:off x="2256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5514" name="Text Box 25"/>
              <p:cNvSpPr txBox="1">
                <a:spLocks noChangeArrowheads="1"/>
              </p:cNvSpPr>
              <p:nvPr/>
            </p:nvSpPr>
            <p:spPr bwMode="auto">
              <a:xfrm>
                <a:off x="1920" y="2400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A[0]</a:t>
                </a:r>
              </a:p>
            </p:txBody>
          </p:sp>
          <p:sp>
            <p:nvSpPr>
              <p:cNvPr id="105515" name="Line 26"/>
              <p:cNvSpPr>
                <a:spLocks noChangeShapeType="1"/>
              </p:cNvSpPr>
              <p:nvPr/>
            </p:nvSpPr>
            <p:spPr bwMode="auto">
              <a:xfrm>
                <a:off x="2256" y="268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5516" name="Text Box 27"/>
              <p:cNvSpPr txBox="1">
                <a:spLocks noChangeArrowheads="1"/>
              </p:cNvSpPr>
              <p:nvPr/>
            </p:nvSpPr>
            <p:spPr bwMode="auto">
              <a:xfrm>
                <a:off x="1920" y="2544"/>
                <a:ext cx="3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B[0]</a:t>
                </a:r>
              </a:p>
            </p:txBody>
          </p:sp>
          <p:sp>
            <p:nvSpPr>
              <p:cNvPr id="105517" name="Line 28"/>
              <p:cNvSpPr>
                <a:spLocks noChangeShapeType="1"/>
              </p:cNvSpPr>
              <p:nvPr/>
            </p:nvSpPr>
            <p:spPr bwMode="auto">
              <a:xfrm>
                <a:off x="2928" y="259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5518" name="Text Box 29"/>
              <p:cNvSpPr txBox="1">
                <a:spLocks noChangeArrowheads="1"/>
              </p:cNvSpPr>
              <p:nvPr/>
            </p:nvSpPr>
            <p:spPr bwMode="auto">
              <a:xfrm>
                <a:off x="2966" y="2343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X[0]</a:t>
                </a:r>
              </a:p>
            </p:txBody>
          </p:sp>
        </p:grpSp>
        <p:grpSp>
          <p:nvGrpSpPr>
            <p:cNvPr id="105485" name="Group 30"/>
            <p:cNvGrpSpPr>
              <a:grpSpLocks/>
            </p:cNvGrpSpPr>
            <p:nvPr/>
          </p:nvGrpSpPr>
          <p:grpSpPr bwMode="auto">
            <a:xfrm>
              <a:off x="1920" y="2832"/>
              <a:ext cx="1536" cy="441"/>
              <a:chOff x="1920" y="2343"/>
              <a:chExt cx="1536" cy="441"/>
            </a:xfrm>
          </p:grpSpPr>
          <p:sp>
            <p:nvSpPr>
              <p:cNvPr id="105505" name="Rectangle 31"/>
              <p:cNvSpPr>
                <a:spLocks noChangeArrowheads="1"/>
              </p:cNvSpPr>
              <p:nvPr/>
            </p:nvSpPr>
            <p:spPr bwMode="auto">
              <a:xfrm>
                <a:off x="2544" y="2448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XOR</a:t>
                </a:r>
              </a:p>
            </p:txBody>
          </p:sp>
          <p:sp>
            <p:nvSpPr>
              <p:cNvPr id="105506" name="Line 32"/>
              <p:cNvSpPr>
                <a:spLocks noChangeShapeType="1"/>
              </p:cNvSpPr>
              <p:nvPr/>
            </p:nvSpPr>
            <p:spPr bwMode="auto">
              <a:xfrm>
                <a:off x="2256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5507" name="Text Box 33"/>
              <p:cNvSpPr txBox="1">
                <a:spLocks noChangeArrowheads="1"/>
              </p:cNvSpPr>
              <p:nvPr/>
            </p:nvSpPr>
            <p:spPr bwMode="auto">
              <a:xfrm>
                <a:off x="1920" y="2400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A[1]</a:t>
                </a:r>
              </a:p>
            </p:txBody>
          </p:sp>
          <p:sp>
            <p:nvSpPr>
              <p:cNvPr id="105508" name="Line 34"/>
              <p:cNvSpPr>
                <a:spLocks noChangeShapeType="1"/>
              </p:cNvSpPr>
              <p:nvPr/>
            </p:nvSpPr>
            <p:spPr bwMode="auto">
              <a:xfrm>
                <a:off x="2256" y="268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5509" name="Text Box 35"/>
              <p:cNvSpPr txBox="1">
                <a:spLocks noChangeArrowheads="1"/>
              </p:cNvSpPr>
              <p:nvPr/>
            </p:nvSpPr>
            <p:spPr bwMode="auto">
              <a:xfrm>
                <a:off x="1920" y="2544"/>
                <a:ext cx="3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B[1]</a:t>
                </a:r>
              </a:p>
            </p:txBody>
          </p:sp>
          <p:sp>
            <p:nvSpPr>
              <p:cNvPr id="105510" name="Line 36"/>
              <p:cNvSpPr>
                <a:spLocks noChangeShapeType="1"/>
              </p:cNvSpPr>
              <p:nvPr/>
            </p:nvSpPr>
            <p:spPr bwMode="auto">
              <a:xfrm>
                <a:off x="2928" y="259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5511" name="Text Box 37"/>
              <p:cNvSpPr txBox="1">
                <a:spLocks noChangeArrowheads="1"/>
              </p:cNvSpPr>
              <p:nvPr/>
            </p:nvSpPr>
            <p:spPr bwMode="auto">
              <a:xfrm>
                <a:off x="2966" y="2343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X[1]</a:t>
                </a:r>
              </a:p>
            </p:txBody>
          </p:sp>
        </p:grpSp>
        <p:grpSp>
          <p:nvGrpSpPr>
            <p:cNvPr id="105486" name="Group 38"/>
            <p:cNvGrpSpPr>
              <a:grpSpLocks/>
            </p:cNvGrpSpPr>
            <p:nvPr/>
          </p:nvGrpSpPr>
          <p:grpSpPr bwMode="auto">
            <a:xfrm>
              <a:off x="1824" y="3456"/>
              <a:ext cx="1632" cy="441"/>
              <a:chOff x="1824" y="3408"/>
              <a:chExt cx="1632" cy="441"/>
            </a:xfrm>
          </p:grpSpPr>
          <p:sp>
            <p:nvSpPr>
              <p:cNvPr id="105498" name="Rectangle 39"/>
              <p:cNvSpPr>
                <a:spLocks noChangeArrowheads="1"/>
              </p:cNvSpPr>
              <p:nvPr/>
            </p:nvSpPr>
            <p:spPr bwMode="auto">
              <a:xfrm>
                <a:off x="2544" y="3513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XOR</a:t>
                </a:r>
              </a:p>
            </p:txBody>
          </p:sp>
          <p:sp>
            <p:nvSpPr>
              <p:cNvPr id="105499" name="Line 40"/>
              <p:cNvSpPr>
                <a:spLocks noChangeShapeType="1"/>
              </p:cNvSpPr>
              <p:nvPr/>
            </p:nvSpPr>
            <p:spPr bwMode="auto">
              <a:xfrm>
                <a:off x="2256" y="3609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5500" name="Text Box 41"/>
              <p:cNvSpPr txBox="1">
                <a:spLocks noChangeArrowheads="1"/>
              </p:cNvSpPr>
              <p:nvPr/>
            </p:nvSpPr>
            <p:spPr bwMode="auto">
              <a:xfrm>
                <a:off x="1824" y="3456"/>
                <a:ext cx="4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A[n-1]</a:t>
                </a:r>
              </a:p>
            </p:txBody>
          </p:sp>
          <p:sp>
            <p:nvSpPr>
              <p:cNvPr id="105501" name="Line 42"/>
              <p:cNvSpPr>
                <a:spLocks noChangeShapeType="1"/>
              </p:cNvSpPr>
              <p:nvPr/>
            </p:nvSpPr>
            <p:spPr bwMode="auto">
              <a:xfrm>
                <a:off x="2256" y="3753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5502" name="Text Box 43"/>
              <p:cNvSpPr txBox="1">
                <a:spLocks noChangeArrowheads="1"/>
              </p:cNvSpPr>
              <p:nvPr/>
            </p:nvSpPr>
            <p:spPr bwMode="auto">
              <a:xfrm>
                <a:off x="1824" y="3600"/>
                <a:ext cx="4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B[n-1]</a:t>
                </a:r>
              </a:p>
            </p:txBody>
          </p:sp>
          <p:sp>
            <p:nvSpPr>
              <p:cNvPr id="105503" name="Line 44"/>
              <p:cNvSpPr>
                <a:spLocks noChangeShapeType="1"/>
              </p:cNvSpPr>
              <p:nvPr/>
            </p:nvSpPr>
            <p:spPr bwMode="auto">
              <a:xfrm>
                <a:off x="2928" y="3648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5504" name="Text Box 45"/>
              <p:cNvSpPr txBox="1">
                <a:spLocks noChangeArrowheads="1"/>
              </p:cNvSpPr>
              <p:nvPr/>
            </p:nvSpPr>
            <p:spPr bwMode="auto">
              <a:xfrm>
                <a:off x="2966" y="3408"/>
                <a:ext cx="4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X[n-1]</a:t>
                </a:r>
              </a:p>
            </p:txBody>
          </p:sp>
        </p:grpSp>
        <p:sp>
          <p:nvSpPr>
            <p:cNvPr id="105487" name="Text Box 46"/>
            <p:cNvSpPr txBox="1">
              <a:spLocks noChangeArrowheads="1"/>
            </p:cNvSpPr>
            <p:nvPr/>
          </p:nvSpPr>
          <p:spPr bwMode="auto">
            <a:xfrm>
              <a:off x="2592" y="3312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105488" name="Rectangle 47"/>
            <p:cNvSpPr>
              <a:spLocks noChangeArrowheads="1"/>
            </p:cNvSpPr>
            <p:nvPr/>
          </p:nvSpPr>
          <p:spPr bwMode="auto">
            <a:xfrm>
              <a:off x="3936" y="2880"/>
              <a:ext cx="528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NOR</a:t>
              </a:r>
            </a:p>
          </p:txBody>
        </p:sp>
        <p:sp>
          <p:nvSpPr>
            <p:cNvPr id="105489" name="Line 48"/>
            <p:cNvSpPr>
              <a:spLocks noChangeShapeType="1"/>
            </p:cNvSpPr>
            <p:nvPr/>
          </p:nvSpPr>
          <p:spPr bwMode="auto">
            <a:xfrm>
              <a:off x="4464" y="31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490" name="Text Box 49"/>
            <p:cNvSpPr txBox="1">
              <a:spLocks noChangeArrowheads="1"/>
            </p:cNvSpPr>
            <p:nvPr/>
          </p:nvSpPr>
          <p:spPr bwMode="auto">
            <a:xfrm>
              <a:off x="4608" y="3024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out</a:t>
              </a:r>
            </a:p>
          </p:txBody>
        </p:sp>
        <p:sp>
          <p:nvSpPr>
            <p:cNvPr id="105491" name="Line 50"/>
            <p:cNvSpPr>
              <a:spLocks noChangeShapeType="1"/>
            </p:cNvSpPr>
            <p:nvPr/>
          </p:nvSpPr>
          <p:spPr bwMode="auto">
            <a:xfrm flipH="1">
              <a:off x="3744" y="29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492" name="Line 51"/>
            <p:cNvSpPr>
              <a:spLocks noChangeShapeType="1"/>
            </p:cNvSpPr>
            <p:nvPr/>
          </p:nvSpPr>
          <p:spPr bwMode="auto">
            <a:xfrm flipH="1">
              <a:off x="3744" y="30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493" name="Text Box 52"/>
            <p:cNvSpPr txBox="1">
              <a:spLocks noChangeArrowheads="1"/>
            </p:cNvSpPr>
            <p:nvPr/>
          </p:nvSpPr>
          <p:spPr bwMode="auto">
            <a:xfrm>
              <a:off x="3696" y="3024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105494" name="Line 53"/>
            <p:cNvSpPr>
              <a:spLocks noChangeShapeType="1"/>
            </p:cNvSpPr>
            <p:nvPr/>
          </p:nvSpPr>
          <p:spPr bwMode="auto">
            <a:xfrm flipH="1">
              <a:off x="3744" y="32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05495" name="AutoShape 54"/>
            <p:cNvCxnSpPr>
              <a:cxnSpLocks noChangeShapeType="1"/>
            </p:cNvCxnSpPr>
            <p:nvPr/>
          </p:nvCxnSpPr>
          <p:spPr bwMode="auto">
            <a:xfrm rot="16200000" flipH="1">
              <a:off x="3412" y="2636"/>
              <a:ext cx="375" cy="288"/>
            </a:xfrm>
            <a:prstGeom prst="bentConnector3">
              <a:avLst>
                <a:gd name="adj1" fmla="val 239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5496" name="Line 55"/>
            <p:cNvSpPr>
              <a:spLocks noChangeShapeType="1"/>
            </p:cNvSpPr>
            <p:nvPr/>
          </p:nvSpPr>
          <p:spPr bwMode="auto">
            <a:xfrm>
              <a:off x="3456" y="30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05497" name="AutoShape 56"/>
            <p:cNvCxnSpPr>
              <a:cxnSpLocks noChangeShapeType="1"/>
              <a:stCxn id="105503" idx="1"/>
              <a:endCxn id="105494" idx="1"/>
            </p:cNvCxnSpPr>
            <p:nvPr/>
          </p:nvCxnSpPr>
          <p:spPr bwMode="auto">
            <a:xfrm rot="5400000" flipH="1" flipV="1">
              <a:off x="3384" y="3336"/>
              <a:ext cx="432" cy="288"/>
            </a:xfrm>
            <a:prstGeom prst="bentConnector3">
              <a:avLst>
                <a:gd name="adj1" fmla="val -393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5479" name="AutoShape 57"/>
          <p:cNvSpPr>
            <a:spLocks noChangeArrowheads="1"/>
          </p:cNvSpPr>
          <p:nvPr/>
        </p:nvSpPr>
        <p:spPr bwMode="auto">
          <a:xfrm>
            <a:off x="3352800" y="46482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95291" name="Text Box 59"/>
          <p:cNvSpPr txBox="1">
            <a:spLocks noChangeArrowheads="1"/>
          </p:cNvSpPr>
          <p:nvPr/>
        </p:nvSpPr>
        <p:spPr bwMode="auto">
          <a:xfrm>
            <a:off x="6400800" y="3505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95292" name="Text Box 60"/>
          <p:cNvSpPr txBox="1">
            <a:spLocks noChangeArrowheads="1"/>
          </p:cNvSpPr>
          <p:nvPr/>
        </p:nvSpPr>
        <p:spPr bwMode="auto">
          <a:xfrm>
            <a:off x="8458200" y="4267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95293" name="Text Box 61"/>
          <p:cNvSpPr txBox="1">
            <a:spLocks noChangeArrowheads="1"/>
          </p:cNvSpPr>
          <p:nvPr/>
        </p:nvSpPr>
        <p:spPr bwMode="auto">
          <a:xfrm>
            <a:off x="6400800" y="4267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95294" name="Text Box 62"/>
          <p:cNvSpPr txBox="1">
            <a:spLocks noChangeArrowheads="1"/>
          </p:cNvSpPr>
          <p:nvPr/>
        </p:nvSpPr>
        <p:spPr bwMode="auto">
          <a:xfrm>
            <a:off x="6477000" y="5257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5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5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91" grpId="0"/>
      <p:bldP spid="95292" grpId="0"/>
      <p:bldP spid="95293" grpId="0"/>
      <p:bldP spid="9529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General scheme to check A==B?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zh-TW"/>
              <a:t>General Rules:</a:t>
            </a:r>
          </a:p>
        </p:txBody>
      </p:sp>
      <p:grpSp>
        <p:nvGrpSpPr>
          <p:cNvPr id="106500" name="Group 4"/>
          <p:cNvGrpSpPr>
            <a:grpSpLocks/>
          </p:cNvGrpSpPr>
          <p:nvPr/>
        </p:nvGrpSpPr>
        <p:grpSpPr bwMode="auto">
          <a:xfrm>
            <a:off x="381000" y="4267200"/>
            <a:ext cx="2714625" cy="1327150"/>
            <a:chOff x="720" y="1776"/>
            <a:chExt cx="1710" cy="836"/>
          </a:xfrm>
        </p:grpSpPr>
        <p:sp>
          <p:nvSpPr>
            <p:cNvPr id="106546" name="Rectangle 5"/>
            <p:cNvSpPr>
              <a:spLocks noChangeArrowheads="1"/>
            </p:cNvSpPr>
            <p:nvPr/>
          </p:nvSpPr>
          <p:spPr bwMode="auto">
            <a:xfrm>
              <a:off x="1248" y="1776"/>
              <a:ext cx="624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equal</a:t>
              </a:r>
            </a:p>
          </p:txBody>
        </p:sp>
        <p:grpSp>
          <p:nvGrpSpPr>
            <p:cNvPr id="106547" name="Group 6"/>
            <p:cNvGrpSpPr>
              <a:grpSpLocks/>
            </p:cNvGrpSpPr>
            <p:nvPr/>
          </p:nvGrpSpPr>
          <p:grpSpPr bwMode="auto">
            <a:xfrm>
              <a:off x="720" y="1920"/>
              <a:ext cx="528" cy="308"/>
              <a:chOff x="720" y="1920"/>
              <a:chExt cx="528" cy="308"/>
            </a:xfrm>
          </p:grpSpPr>
          <p:sp>
            <p:nvSpPr>
              <p:cNvPr id="106557" name="Line 7"/>
              <p:cNvSpPr>
                <a:spLocks noChangeShapeType="1"/>
              </p:cNvSpPr>
              <p:nvPr/>
            </p:nvSpPr>
            <p:spPr bwMode="auto">
              <a:xfrm>
                <a:off x="912" y="201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6558" name="Line 8"/>
              <p:cNvSpPr>
                <a:spLocks noChangeShapeType="1"/>
              </p:cNvSpPr>
              <p:nvPr/>
            </p:nvSpPr>
            <p:spPr bwMode="auto">
              <a:xfrm>
                <a:off x="1008" y="1968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6559" name="Text Box 9"/>
              <p:cNvSpPr txBox="1">
                <a:spLocks noChangeArrowheads="1"/>
              </p:cNvSpPr>
              <p:nvPr/>
            </p:nvSpPr>
            <p:spPr bwMode="auto">
              <a:xfrm>
                <a:off x="960" y="201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106560" name="Text Box 10"/>
              <p:cNvSpPr txBox="1">
                <a:spLocks noChangeArrowheads="1"/>
              </p:cNvSpPr>
              <p:nvPr/>
            </p:nvSpPr>
            <p:spPr bwMode="auto">
              <a:xfrm>
                <a:off x="720" y="1920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106548" name="Group 11"/>
            <p:cNvGrpSpPr>
              <a:grpSpLocks/>
            </p:cNvGrpSpPr>
            <p:nvPr/>
          </p:nvGrpSpPr>
          <p:grpSpPr bwMode="auto">
            <a:xfrm>
              <a:off x="720" y="2304"/>
              <a:ext cx="528" cy="308"/>
              <a:chOff x="720" y="1920"/>
              <a:chExt cx="528" cy="308"/>
            </a:xfrm>
          </p:grpSpPr>
          <p:sp>
            <p:nvSpPr>
              <p:cNvPr id="106553" name="Line 12"/>
              <p:cNvSpPr>
                <a:spLocks noChangeShapeType="1"/>
              </p:cNvSpPr>
              <p:nvPr/>
            </p:nvSpPr>
            <p:spPr bwMode="auto">
              <a:xfrm>
                <a:off x="912" y="201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6554" name="Line 13"/>
              <p:cNvSpPr>
                <a:spLocks noChangeShapeType="1"/>
              </p:cNvSpPr>
              <p:nvPr/>
            </p:nvSpPr>
            <p:spPr bwMode="auto">
              <a:xfrm>
                <a:off x="1008" y="1968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6555" name="Text Box 14"/>
              <p:cNvSpPr txBox="1">
                <a:spLocks noChangeArrowheads="1"/>
              </p:cNvSpPr>
              <p:nvPr/>
            </p:nvSpPr>
            <p:spPr bwMode="auto">
              <a:xfrm>
                <a:off x="960" y="201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106556" name="Text Box 15"/>
              <p:cNvSpPr txBox="1">
                <a:spLocks noChangeArrowheads="1"/>
              </p:cNvSpPr>
              <p:nvPr/>
            </p:nvSpPr>
            <p:spPr bwMode="auto">
              <a:xfrm>
                <a:off x="720" y="192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sp>
          <p:nvSpPr>
            <p:cNvPr id="106549" name="Line 16"/>
            <p:cNvSpPr>
              <a:spLocks noChangeShapeType="1"/>
            </p:cNvSpPr>
            <p:nvPr/>
          </p:nvSpPr>
          <p:spPr bwMode="auto">
            <a:xfrm>
              <a:off x="1872" y="22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550" name="Text Box 17"/>
            <p:cNvSpPr txBox="1">
              <a:spLocks noChangeArrowheads="1"/>
            </p:cNvSpPr>
            <p:nvPr/>
          </p:nvSpPr>
          <p:spPr bwMode="auto">
            <a:xfrm>
              <a:off x="2150" y="2103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out</a:t>
              </a:r>
            </a:p>
          </p:txBody>
        </p:sp>
        <p:sp>
          <p:nvSpPr>
            <p:cNvPr id="106551" name="Line 18"/>
            <p:cNvSpPr>
              <a:spLocks noChangeShapeType="1"/>
            </p:cNvSpPr>
            <p:nvPr/>
          </p:nvSpPr>
          <p:spPr bwMode="auto">
            <a:xfrm>
              <a:off x="1968" y="2160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552" name="Text Box 19"/>
            <p:cNvSpPr txBox="1">
              <a:spLocks noChangeArrowheads="1"/>
            </p:cNvSpPr>
            <p:nvPr/>
          </p:nvSpPr>
          <p:spPr bwMode="auto">
            <a:xfrm>
              <a:off x="1910" y="1959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  <p:sp>
        <p:nvSpPr>
          <p:cNvPr id="106501" name="Text Box 20"/>
          <p:cNvSpPr txBox="1">
            <a:spLocks noChangeArrowheads="1"/>
          </p:cNvSpPr>
          <p:nvPr/>
        </p:nvSpPr>
        <p:spPr bwMode="auto">
          <a:xfrm>
            <a:off x="838200" y="3810000"/>
            <a:ext cx="1465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out=1 iff A==B</a:t>
            </a:r>
          </a:p>
        </p:txBody>
      </p:sp>
      <p:grpSp>
        <p:nvGrpSpPr>
          <p:cNvPr id="106502" name="Group 21"/>
          <p:cNvGrpSpPr>
            <a:grpSpLocks/>
          </p:cNvGrpSpPr>
          <p:nvPr/>
        </p:nvGrpSpPr>
        <p:grpSpPr bwMode="auto">
          <a:xfrm>
            <a:off x="3962400" y="3505200"/>
            <a:ext cx="4864100" cy="2452688"/>
            <a:chOff x="1824" y="2352"/>
            <a:chExt cx="3064" cy="1545"/>
          </a:xfrm>
        </p:grpSpPr>
        <p:grpSp>
          <p:nvGrpSpPr>
            <p:cNvPr id="106511" name="Group 22"/>
            <p:cNvGrpSpPr>
              <a:grpSpLocks/>
            </p:cNvGrpSpPr>
            <p:nvPr/>
          </p:nvGrpSpPr>
          <p:grpSpPr bwMode="auto">
            <a:xfrm>
              <a:off x="1920" y="2352"/>
              <a:ext cx="1536" cy="441"/>
              <a:chOff x="1920" y="2343"/>
              <a:chExt cx="1536" cy="441"/>
            </a:xfrm>
          </p:grpSpPr>
          <p:sp>
            <p:nvSpPr>
              <p:cNvPr id="106539" name="Rectangle 23"/>
              <p:cNvSpPr>
                <a:spLocks noChangeArrowheads="1"/>
              </p:cNvSpPr>
              <p:nvPr/>
            </p:nvSpPr>
            <p:spPr bwMode="auto">
              <a:xfrm>
                <a:off x="2544" y="2448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XOR</a:t>
                </a:r>
              </a:p>
            </p:txBody>
          </p:sp>
          <p:sp>
            <p:nvSpPr>
              <p:cNvPr id="106540" name="Line 24"/>
              <p:cNvSpPr>
                <a:spLocks noChangeShapeType="1"/>
              </p:cNvSpPr>
              <p:nvPr/>
            </p:nvSpPr>
            <p:spPr bwMode="auto">
              <a:xfrm>
                <a:off x="2256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6541" name="Text Box 25"/>
              <p:cNvSpPr txBox="1">
                <a:spLocks noChangeArrowheads="1"/>
              </p:cNvSpPr>
              <p:nvPr/>
            </p:nvSpPr>
            <p:spPr bwMode="auto">
              <a:xfrm>
                <a:off x="1920" y="2400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A[0]</a:t>
                </a:r>
              </a:p>
            </p:txBody>
          </p:sp>
          <p:sp>
            <p:nvSpPr>
              <p:cNvPr id="106542" name="Line 26"/>
              <p:cNvSpPr>
                <a:spLocks noChangeShapeType="1"/>
              </p:cNvSpPr>
              <p:nvPr/>
            </p:nvSpPr>
            <p:spPr bwMode="auto">
              <a:xfrm>
                <a:off x="2256" y="268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6543" name="Text Box 27"/>
              <p:cNvSpPr txBox="1">
                <a:spLocks noChangeArrowheads="1"/>
              </p:cNvSpPr>
              <p:nvPr/>
            </p:nvSpPr>
            <p:spPr bwMode="auto">
              <a:xfrm>
                <a:off x="1920" y="2544"/>
                <a:ext cx="3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B[0]</a:t>
                </a:r>
              </a:p>
            </p:txBody>
          </p:sp>
          <p:sp>
            <p:nvSpPr>
              <p:cNvPr id="106544" name="Line 28"/>
              <p:cNvSpPr>
                <a:spLocks noChangeShapeType="1"/>
              </p:cNvSpPr>
              <p:nvPr/>
            </p:nvSpPr>
            <p:spPr bwMode="auto">
              <a:xfrm>
                <a:off x="2928" y="259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6545" name="Text Box 29"/>
              <p:cNvSpPr txBox="1">
                <a:spLocks noChangeArrowheads="1"/>
              </p:cNvSpPr>
              <p:nvPr/>
            </p:nvSpPr>
            <p:spPr bwMode="auto">
              <a:xfrm>
                <a:off x="2966" y="2343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X[0]</a:t>
                </a:r>
              </a:p>
            </p:txBody>
          </p:sp>
        </p:grpSp>
        <p:grpSp>
          <p:nvGrpSpPr>
            <p:cNvPr id="106512" name="Group 30"/>
            <p:cNvGrpSpPr>
              <a:grpSpLocks/>
            </p:cNvGrpSpPr>
            <p:nvPr/>
          </p:nvGrpSpPr>
          <p:grpSpPr bwMode="auto">
            <a:xfrm>
              <a:off x="1920" y="2832"/>
              <a:ext cx="1536" cy="441"/>
              <a:chOff x="1920" y="2343"/>
              <a:chExt cx="1536" cy="441"/>
            </a:xfrm>
          </p:grpSpPr>
          <p:sp>
            <p:nvSpPr>
              <p:cNvPr id="106532" name="Rectangle 31"/>
              <p:cNvSpPr>
                <a:spLocks noChangeArrowheads="1"/>
              </p:cNvSpPr>
              <p:nvPr/>
            </p:nvSpPr>
            <p:spPr bwMode="auto">
              <a:xfrm>
                <a:off x="2544" y="2448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XOR</a:t>
                </a:r>
              </a:p>
            </p:txBody>
          </p:sp>
          <p:sp>
            <p:nvSpPr>
              <p:cNvPr id="106533" name="Line 32"/>
              <p:cNvSpPr>
                <a:spLocks noChangeShapeType="1"/>
              </p:cNvSpPr>
              <p:nvPr/>
            </p:nvSpPr>
            <p:spPr bwMode="auto">
              <a:xfrm>
                <a:off x="2256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6534" name="Text Box 33"/>
              <p:cNvSpPr txBox="1">
                <a:spLocks noChangeArrowheads="1"/>
              </p:cNvSpPr>
              <p:nvPr/>
            </p:nvSpPr>
            <p:spPr bwMode="auto">
              <a:xfrm>
                <a:off x="1920" y="2400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A[1]</a:t>
                </a:r>
              </a:p>
            </p:txBody>
          </p:sp>
          <p:sp>
            <p:nvSpPr>
              <p:cNvPr id="106535" name="Line 34"/>
              <p:cNvSpPr>
                <a:spLocks noChangeShapeType="1"/>
              </p:cNvSpPr>
              <p:nvPr/>
            </p:nvSpPr>
            <p:spPr bwMode="auto">
              <a:xfrm>
                <a:off x="2256" y="268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6536" name="Text Box 35"/>
              <p:cNvSpPr txBox="1">
                <a:spLocks noChangeArrowheads="1"/>
              </p:cNvSpPr>
              <p:nvPr/>
            </p:nvSpPr>
            <p:spPr bwMode="auto">
              <a:xfrm>
                <a:off x="1920" y="2544"/>
                <a:ext cx="3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B[1]</a:t>
                </a:r>
              </a:p>
            </p:txBody>
          </p:sp>
          <p:sp>
            <p:nvSpPr>
              <p:cNvPr id="106537" name="Line 36"/>
              <p:cNvSpPr>
                <a:spLocks noChangeShapeType="1"/>
              </p:cNvSpPr>
              <p:nvPr/>
            </p:nvSpPr>
            <p:spPr bwMode="auto">
              <a:xfrm>
                <a:off x="2928" y="259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6538" name="Text Box 37"/>
              <p:cNvSpPr txBox="1">
                <a:spLocks noChangeArrowheads="1"/>
              </p:cNvSpPr>
              <p:nvPr/>
            </p:nvSpPr>
            <p:spPr bwMode="auto">
              <a:xfrm>
                <a:off x="2966" y="2343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X[1]</a:t>
                </a:r>
              </a:p>
            </p:txBody>
          </p:sp>
        </p:grpSp>
        <p:grpSp>
          <p:nvGrpSpPr>
            <p:cNvPr id="106513" name="Group 38"/>
            <p:cNvGrpSpPr>
              <a:grpSpLocks/>
            </p:cNvGrpSpPr>
            <p:nvPr/>
          </p:nvGrpSpPr>
          <p:grpSpPr bwMode="auto">
            <a:xfrm>
              <a:off x="1824" y="3456"/>
              <a:ext cx="1632" cy="441"/>
              <a:chOff x="1824" y="3408"/>
              <a:chExt cx="1632" cy="441"/>
            </a:xfrm>
          </p:grpSpPr>
          <p:sp>
            <p:nvSpPr>
              <p:cNvPr id="106525" name="Rectangle 39"/>
              <p:cNvSpPr>
                <a:spLocks noChangeArrowheads="1"/>
              </p:cNvSpPr>
              <p:nvPr/>
            </p:nvSpPr>
            <p:spPr bwMode="auto">
              <a:xfrm>
                <a:off x="2544" y="3513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XOR</a:t>
                </a:r>
              </a:p>
            </p:txBody>
          </p:sp>
          <p:sp>
            <p:nvSpPr>
              <p:cNvPr id="106526" name="Line 40"/>
              <p:cNvSpPr>
                <a:spLocks noChangeShapeType="1"/>
              </p:cNvSpPr>
              <p:nvPr/>
            </p:nvSpPr>
            <p:spPr bwMode="auto">
              <a:xfrm>
                <a:off x="2256" y="3609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6527" name="Text Box 41"/>
              <p:cNvSpPr txBox="1">
                <a:spLocks noChangeArrowheads="1"/>
              </p:cNvSpPr>
              <p:nvPr/>
            </p:nvSpPr>
            <p:spPr bwMode="auto">
              <a:xfrm>
                <a:off x="1824" y="3456"/>
                <a:ext cx="4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A[n-1]</a:t>
                </a:r>
              </a:p>
            </p:txBody>
          </p:sp>
          <p:sp>
            <p:nvSpPr>
              <p:cNvPr id="106528" name="Line 42"/>
              <p:cNvSpPr>
                <a:spLocks noChangeShapeType="1"/>
              </p:cNvSpPr>
              <p:nvPr/>
            </p:nvSpPr>
            <p:spPr bwMode="auto">
              <a:xfrm>
                <a:off x="2256" y="3753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6529" name="Text Box 43"/>
              <p:cNvSpPr txBox="1">
                <a:spLocks noChangeArrowheads="1"/>
              </p:cNvSpPr>
              <p:nvPr/>
            </p:nvSpPr>
            <p:spPr bwMode="auto">
              <a:xfrm>
                <a:off x="1824" y="3600"/>
                <a:ext cx="4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B[n-1]</a:t>
                </a:r>
              </a:p>
            </p:txBody>
          </p:sp>
          <p:sp>
            <p:nvSpPr>
              <p:cNvPr id="106530" name="Line 44"/>
              <p:cNvSpPr>
                <a:spLocks noChangeShapeType="1"/>
              </p:cNvSpPr>
              <p:nvPr/>
            </p:nvSpPr>
            <p:spPr bwMode="auto">
              <a:xfrm>
                <a:off x="2928" y="3648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6531" name="Text Box 45"/>
              <p:cNvSpPr txBox="1">
                <a:spLocks noChangeArrowheads="1"/>
              </p:cNvSpPr>
              <p:nvPr/>
            </p:nvSpPr>
            <p:spPr bwMode="auto">
              <a:xfrm>
                <a:off x="2966" y="3408"/>
                <a:ext cx="4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X[n-1]</a:t>
                </a:r>
              </a:p>
            </p:txBody>
          </p:sp>
        </p:grpSp>
        <p:sp>
          <p:nvSpPr>
            <p:cNvPr id="106514" name="Text Box 46"/>
            <p:cNvSpPr txBox="1">
              <a:spLocks noChangeArrowheads="1"/>
            </p:cNvSpPr>
            <p:nvPr/>
          </p:nvSpPr>
          <p:spPr bwMode="auto">
            <a:xfrm>
              <a:off x="2592" y="3312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106515" name="Rectangle 47"/>
            <p:cNvSpPr>
              <a:spLocks noChangeArrowheads="1"/>
            </p:cNvSpPr>
            <p:nvPr/>
          </p:nvSpPr>
          <p:spPr bwMode="auto">
            <a:xfrm>
              <a:off x="3936" y="2880"/>
              <a:ext cx="528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NOR</a:t>
              </a:r>
            </a:p>
          </p:txBody>
        </p:sp>
        <p:sp>
          <p:nvSpPr>
            <p:cNvPr id="106516" name="Line 48"/>
            <p:cNvSpPr>
              <a:spLocks noChangeShapeType="1"/>
            </p:cNvSpPr>
            <p:nvPr/>
          </p:nvSpPr>
          <p:spPr bwMode="auto">
            <a:xfrm>
              <a:off x="4464" y="31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517" name="Text Box 49"/>
            <p:cNvSpPr txBox="1">
              <a:spLocks noChangeArrowheads="1"/>
            </p:cNvSpPr>
            <p:nvPr/>
          </p:nvSpPr>
          <p:spPr bwMode="auto">
            <a:xfrm>
              <a:off x="4608" y="3024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out</a:t>
              </a:r>
            </a:p>
          </p:txBody>
        </p:sp>
        <p:sp>
          <p:nvSpPr>
            <p:cNvPr id="106518" name="Line 50"/>
            <p:cNvSpPr>
              <a:spLocks noChangeShapeType="1"/>
            </p:cNvSpPr>
            <p:nvPr/>
          </p:nvSpPr>
          <p:spPr bwMode="auto">
            <a:xfrm flipH="1">
              <a:off x="3744" y="29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519" name="Line 51"/>
            <p:cNvSpPr>
              <a:spLocks noChangeShapeType="1"/>
            </p:cNvSpPr>
            <p:nvPr/>
          </p:nvSpPr>
          <p:spPr bwMode="auto">
            <a:xfrm flipH="1">
              <a:off x="3744" y="30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520" name="Text Box 52"/>
            <p:cNvSpPr txBox="1">
              <a:spLocks noChangeArrowheads="1"/>
            </p:cNvSpPr>
            <p:nvPr/>
          </p:nvSpPr>
          <p:spPr bwMode="auto">
            <a:xfrm>
              <a:off x="3696" y="3024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106521" name="Line 53"/>
            <p:cNvSpPr>
              <a:spLocks noChangeShapeType="1"/>
            </p:cNvSpPr>
            <p:nvPr/>
          </p:nvSpPr>
          <p:spPr bwMode="auto">
            <a:xfrm flipH="1">
              <a:off x="3744" y="32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06522" name="AutoShape 54"/>
            <p:cNvCxnSpPr>
              <a:cxnSpLocks noChangeShapeType="1"/>
            </p:cNvCxnSpPr>
            <p:nvPr/>
          </p:nvCxnSpPr>
          <p:spPr bwMode="auto">
            <a:xfrm rot="16200000" flipH="1">
              <a:off x="3412" y="2636"/>
              <a:ext cx="375" cy="288"/>
            </a:xfrm>
            <a:prstGeom prst="bentConnector3">
              <a:avLst>
                <a:gd name="adj1" fmla="val 239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6523" name="Line 55"/>
            <p:cNvSpPr>
              <a:spLocks noChangeShapeType="1"/>
            </p:cNvSpPr>
            <p:nvPr/>
          </p:nvSpPr>
          <p:spPr bwMode="auto">
            <a:xfrm>
              <a:off x="3456" y="30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06524" name="AutoShape 56"/>
            <p:cNvCxnSpPr>
              <a:cxnSpLocks noChangeShapeType="1"/>
              <a:stCxn id="106530" idx="1"/>
              <a:endCxn id="106521" idx="1"/>
            </p:cNvCxnSpPr>
            <p:nvPr/>
          </p:nvCxnSpPr>
          <p:spPr bwMode="auto">
            <a:xfrm rot="5400000" flipH="1" flipV="1">
              <a:off x="3384" y="3336"/>
              <a:ext cx="432" cy="288"/>
            </a:xfrm>
            <a:prstGeom prst="bentConnector3">
              <a:avLst>
                <a:gd name="adj1" fmla="val -393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6503" name="AutoShape 57"/>
          <p:cNvSpPr>
            <a:spLocks noChangeArrowheads="1"/>
          </p:cNvSpPr>
          <p:nvPr/>
        </p:nvSpPr>
        <p:spPr bwMode="auto">
          <a:xfrm>
            <a:off x="3352800" y="46482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96314" name="Text Box 58"/>
          <p:cNvSpPr txBox="1">
            <a:spLocks noChangeArrowheads="1"/>
          </p:cNvSpPr>
          <p:nvPr/>
        </p:nvSpPr>
        <p:spPr bwMode="auto">
          <a:xfrm>
            <a:off x="8458200" y="4267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6400800" y="3505200"/>
            <a:ext cx="361950" cy="2089150"/>
            <a:chOff x="4032" y="2208"/>
            <a:chExt cx="228" cy="1316"/>
          </a:xfrm>
        </p:grpSpPr>
        <p:sp>
          <p:nvSpPr>
            <p:cNvPr id="106508" name="Text Box 60"/>
            <p:cNvSpPr txBox="1">
              <a:spLocks noChangeArrowheads="1"/>
            </p:cNvSpPr>
            <p:nvPr/>
          </p:nvSpPr>
          <p:spPr bwMode="auto">
            <a:xfrm>
              <a:off x="4032" y="220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06509" name="Text Box 61"/>
            <p:cNvSpPr txBox="1">
              <a:spLocks noChangeArrowheads="1"/>
            </p:cNvSpPr>
            <p:nvPr/>
          </p:nvSpPr>
          <p:spPr bwMode="auto">
            <a:xfrm>
              <a:off x="4032" y="268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06510" name="Text Box 62"/>
            <p:cNvSpPr txBox="1">
              <a:spLocks noChangeArrowheads="1"/>
            </p:cNvSpPr>
            <p:nvPr/>
          </p:nvSpPr>
          <p:spPr bwMode="auto">
            <a:xfrm>
              <a:off x="4080" y="331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0</a:t>
              </a:r>
            </a:p>
          </p:txBody>
        </p:sp>
      </p:grpSp>
      <p:graphicFrame>
        <p:nvGraphicFramePr>
          <p:cNvPr id="96319" name="Object 63"/>
          <p:cNvGraphicFramePr>
            <a:graphicFrameLocks noChangeAspect="1"/>
          </p:cNvGraphicFramePr>
          <p:nvPr/>
        </p:nvGraphicFramePr>
        <p:xfrm>
          <a:off x="3657600" y="2057400"/>
          <a:ext cx="40259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91" name="方程式" r:id="rId3" imgW="2032000" imgH="203200" progId="Equation.3">
                  <p:embed/>
                </p:oleObj>
              </mc:Choice>
              <mc:Fallback>
                <p:oleObj name="方程式" r:id="rId3" imgW="2032000" imgH="2032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057400"/>
                        <a:ext cx="40259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20" name="Object 64"/>
          <p:cNvGraphicFramePr>
            <a:graphicFrameLocks noChangeAspect="1"/>
          </p:cNvGraphicFramePr>
          <p:nvPr/>
        </p:nvGraphicFramePr>
        <p:xfrm>
          <a:off x="3733800" y="2743200"/>
          <a:ext cx="28956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92" name="方程式" r:id="rId5" imgW="1307532" imgH="203112" progId="Equation.3">
                  <p:embed/>
                </p:oleObj>
              </mc:Choice>
              <mc:Fallback>
                <p:oleObj name="方程式" r:id="rId5" imgW="1307532" imgH="203112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743200"/>
                        <a:ext cx="28956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6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Pulser design (2)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use a down counter with parallel load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Spec of the digital clock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/>
              <a:t>refresh the time every one second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00:59 -&gt; 01:00</a:t>
            </a:r>
          </a:p>
        </p:txBody>
      </p:sp>
      <p:grpSp>
        <p:nvGrpSpPr>
          <p:cNvPr id="90116" name="Group 4"/>
          <p:cNvGrpSpPr>
            <a:grpSpLocks/>
          </p:cNvGrpSpPr>
          <p:nvPr/>
        </p:nvGrpSpPr>
        <p:grpSpPr bwMode="auto">
          <a:xfrm>
            <a:off x="1143000" y="3352800"/>
            <a:ext cx="6400800" cy="2317750"/>
            <a:chOff x="624" y="1680"/>
            <a:chExt cx="4032" cy="1460"/>
          </a:xfrm>
        </p:grpSpPr>
        <p:grpSp>
          <p:nvGrpSpPr>
            <p:cNvPr id="90117" name="Group 5"/>
            <p:cNvGrpSpPr>
              <a:grpSpLocks/>
            </p:cNvGrpSpPr>
            <p:nvPr/>
          </p:nvGrpSpPr>
          <p:grpSpPr bwMode="auto">
            <a:xfrm>
              <a:off x="624" y="1680"/>
              <a:ext cx="4032" cy="1460"/>
              <a:chOff x="1392" y="1872"/>
              <a:chExt cx="4032" cy="1460"/>
            </a:xfrm>
          </p:grpSpPr>
          <p:sp>
            <p:nvSpPr>
              <p:cNvPr id="90124" name="Rectangle 6"/>
              <p:cNvSpPr>
                <a:spLocks noChangeArrowheads="1"/>
              </p:cNvSpPr>
              <p:nvPr/>
            </p:nvSpPr>
            <p:spPr bwMode="auto">
              <a:xfrm>
                <a:off x="1536" y="2064"/>
                <a:ext cx="1296" cy="8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digital clock</a:t>
                </a:r>
              </a:p>
            </p:txBody>
          </p:sp>
          <p:sp>
            <p:nvSpPr>
              <p:cNvPr id="90125" name="AutoShape 7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0126" name="Line 8"/>
              <p:cNvSpPr>
                <a:spLocks noChangeShapeType="1"/>
              </p:cNvSpPr>
              <p:nvPr/>
            </p:nvSpPr>
            <p:spPr bwMode="auto">
              <a:xfrm>
                <a:off x="1680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0127" name="Text Box 9"/>
              <p:cNvSpPr txBox="1">
                <a:spLocks noChangeArrowheads="1"/>
              </p:cNvSpPr>
              <p:nvPr/>
            </p:nvSpPr>
            <p:spPr bwMode="auto">
              <a:xfrm>
                <a:off x="1392" y="3120"/>
                <a:ext cx="76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 KHz clock</a:t>
                </a:r>
              </a:p>
            </p:txBody>
          </p:sp>
          <p:sp>
            <p:nvSpPr>
              <p:cNvPr id="90128" name="Line 10"/>
              <p:cNvSpPr>
                <a:spLocks noChangeShapeType="1"/>
              </p:cNvSpPr>
              <p:nvPr/>
            </p:nvSpPr>
            <p:spPr bwMode="auto">
              <a:xfrm>
                <a:off x="2832" y="216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0129" name="Line 11"/>
              <p:cNvSpPr>
                <a:spLocks noChangeShapeType="1"/>
              </p:cNvSpPr>
              <p:nvPr/>
            </p:nvSpPr>
            <p:spPr bwMode="auto">
              <a:xfrm>
                <a:off x="2928" y="2112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0130" name="Text Box 12"/>
              <p:cNvSpPr txBox="1">
                <a:spLocks noChangeArrowheads="1"/>
              </p:cNvSpPr>
              <p:nvPr/>
            </p:nvSpPr>
            <p:spPr bwMode="auto">
              <a:xfrm>
                <a:off x="2880" y="216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  <p:sp>
            <p:nvSpPr>
              <p:cNvPr id="90131" name="Text Box 13"/>
              <p:cNvSpPr txBox="1">
                <a:spLocks noChangeArrowheads="1"/>
              </p:cNvSpPr>
              <p:nvPr/>
            </p:nvSpPr>
            <p:spPr bwMode="auto">
              <a:xfrm>
                <a:off x="2880" y="1872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EN</a:t>
                </a:r>
              </a:p>
            </p:txBody>
          </p:sp>
          <p:sp>
            <p:nvSpPr>
              <p:cNvPr id="90132" name="Line 14"/>
              <p:cNvSpPr>
                <a:spLocks noChangeShapeType="1"/>
              </p:cNvSpPr>
              <p:nvPr/>
            </p:nvSpPr>
            <p:spPr bwMode="auto">
              <a:xfrm>
                <a:off x="2832" y="268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0133" name="Line 15"/>
              <p:cNvSpPr>
                <a:spLocks noChangeShapeType="1"/>
              </p:cNvSpPr>
              <p:nvPr/>
            </p:nvSpPr>
            <p:spPr bwMode="auto">
              <a:xfrm>
                <a:off x="2928" y="2640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0134" name="Text Box 16"/>
              <p:cNvSpPr txBox="1">
                <a:spLocks noChangeArrowheads="1"/>
              </p:cNvSpPr>
              <p:nvPr/>
            </p:nvSpPr>
            <p:spPr bwMode="auto">
              <a:xfrm>
                <a:off x="2880" y="268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8</a:t>
                </a:r>
              </a:p>
            </p:txBody>
          </p:sp>
          <p:sp>
            <p:nvSpPr>
              <p:cNvPr id="90135" name="Text Box 17"/>
              <p:cNvSpPr txBox="1">
                <a:spLocks noChangeArrowheads="1"/>
              </p:cNvSpPr>
              <p:nvPr/>
            </p:nvSpPr>
            <p:spPr bwMode="auto">
              <a:xfrm>
                <a:off x="2880" y="2400"/>
                <a:ext cx="4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display</a:t>
                </a:r>
              </a:p>
            </p:txBody>
          </p:sp>
          <p:grpSp>
            <p:nvGrpSpPr>
              <p:cNvPr id="90136" name="Group 18"/>
              <p:cNvGrpSpPr>
                <a:grpSpLocks/>
              </p:cNvGrpSpPr>
              <p:nvPr/>
            </p:nvGrpSpPr>
            <p:grpSpPr bwMode="auto">
              <a:xfrm>
                <a:off x="3504" y="2064"/>
                <a:ext cx="1920" cy="771"/>
                <a:chOff x="3360" y="1440"/>
                <a:chExt cx="1920" cy="771"/>
              </a:xfrm>
            </p:grpSpPr>
            <p:grpSp>
              <p:nvGrpSpPr>
                <p:cNvPr id="90137" name="Group 19"/>
                <p:cNvGrpSpPr>
                  <a:grpSpLocks/>
                </p:cNvGrpSpPr>
                <p:nvPr/>
              </p:nvGrpSpPr>
              <p:grpSpPr bwMode="auto">
                <a:xfrm>
                  <a:off x="3539" y="1622"/>
                  <a:ext cx="318" cy="453"/>
                  <a:chOff x="1519" y="1480"/>
                  <a:chExt cx="318" cy="453"/>
                </a:xfrm>
              </p:grpSpPr>
              <p:sp>
                <p:nvSpPr>
                  <p:cNvPr id="90163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480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64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65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66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70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67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933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68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69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90138" name="Group 27"/>
                <p:cNvGrpSpPr>
                  <a:grpSpLocks/>
                </p:cNvGrpSpPr>
                <p:nvPr/>
              </p:nvGrpSpPr>
              <p:grpSpPr bwMode="auto">
                <a:xfrm>
                  <a:off x="3902" y="1622"/>
                  <a:ext cx="318" cy="453"/>
                  <a:chOff x="1519" y="1480"/>
                  <a:chExt cx="318" cy="453"/>
                </a:xfrm>
              </p:grpSpPr>
              <p:sp>
                <p:nvSpPr>
                  <p:cNvPr id="9015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480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57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58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59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70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60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933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61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62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90139" name="Group 35"/>
                <p:cNvGrpSpPr>
                  <a:grpSpLocks/>
                </p:cNvGrpSpPr>
                <p:nvPr/>
              </p:nvGrpSpPr>
              <p:grpSpPr bwMode="auto">
                <a:xfrm>
                  <a:off x="4310" y="1622"/>
                  <a:ext cx="318" cy="453"/>
                  <a:chOff x="1519" y="1480"/>
                  <a:chExt cx="318" cy="453"/>
                </a:xfrm>
              </p:grpSpPr>
              <p:sp>
                <p:nvSpPr>
                  <p:cNvPr id="90149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480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50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51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52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70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53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933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54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55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90140" name="Group 43"/>
                <p:cNvGrpSpPr>
                  <a:grpSpLocks/>
                </p:cNvGrpSpPr>
                <p:nvPr/>
              </p:nvGrpSpPr>
              <p:grpSpPr bwMode="auto">
                <a:xfrm>
                  <a:off x="4719" y="1622"/>
                  <a:ext cx="318" cy="453"/>
                  <a:chOff x="1519" y="1480"/>
                  <a:chExt cx="318" cy="453"/>
                </a:xfrm>
              </p:grpSpPr>
              <p:sp>
                <p:nvSpPr>
                  <p:cNvPr id="90142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480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43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44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45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70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46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933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47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48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90141" name="AutoShape 51"/>
                <p:cNvSpPr>
                  <a:spLocks noChangeArrowheads="1"/>
                </p:cNvSpPr>
                <p:nvPr/>
              </p:nvSpPr>
              <p:spPr bwMode="auto">
                <a:xfrm>
                  <a:off x="3360" y="1440"/>
                  <a:ext cx="1920" cy="771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</p:grpSp>
        <p:grpSp>
          <p:nvGrpSpPr>
            <p:cNvPr id="90118" name="Group 52"/>
            <p:cNvGrpSpPr>
              <a:grpSpLocks/>
            </p:cNvGrpSpPr>
            <p:nvPr/>
          </p:nvGrpSpPr>
          <p:grpSpPr bwMode="auto">
            <a:xfrm>
              <a:off x="3696" y="2544"/>
              <a:ext cx="720" cy="491"/>
              <a:chOff x="3696" y="2544"/>
              <a:chExt cx="720" cy="491"/>
            </a:xfrm>
          </p:grpSpPr>
          <p:sp>
            <p:nvSpPr>
              <p:cNvPr id="90122" name="AutoShape 53"/>
              <p:cNvSpPr>
                <a:spLocks/>
              </p:cNvSpPr>
              <p:nvPr/>
            </p:nvSpPr>
            <p:spPr bwMode="auto">
              <a:xfrm rot="-5400000">
                <a:off x="3912" y="2328"/>
                <a:ext cx="288" cy="720"/>
              </a:xfrm>
              <a:prstGeom prst="leftBrace">
                <a:avLst>
                  <a:gd name="adj1" fmla="val 20833"/>
                  <a:gd name="adj2" fmla="val 50000"/>
                </a:avLst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0123" name="Text Box 54"/>
              <p:cNvSpPr txBox="1">
                <a:spLocks noChangeArrowheads="1"/>
              </p:cNvSpPr>
              <p:nvPr/>
            </p:nvSpPr>
            <p:spPr bwMode="auto">
              <a:xfrm>
                <a:off x="3830" y="2823"/>
                <a:ext cx="4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hlink"/>
                    </a:solidFill>
                  </a:rPr>
                  <a:t>second</a:t>
                </a:r>
              </a:p>
            </p:txBody>
          </p:sp>
        </p:grpSp>
        <p:grpSp>
          <p:nvGrpSpPr>
            <p:cNvPr id="90119" name="Group 55"/>
            <p:cNvGrpSpPr>
              <a:grpSpLocks/>
            </p:cNvGrpSpPr>
            <p:nvPr/>
          </p:nvGrpSpPr>
          <p:grpSpPr bwMode="auto">
            <a:xfrm>
              <a:off x="2880" y="2544"/>
              <a:ext cx="720" cy="491"/>
              <a:chOff x="3696" y="2544"/>
              <a:chExt cx="720" cy="491"/>
            </a:xfrm>
          </p:grpSpPr>
          <p:sp>
            <p:nvSpPr>
              <p:cNvPr id="90120" name="AutoShape 56"/>
              <p:cNvSpPr>
                <a:spLocks/>
              </p:cNvSpPr>
              <p:nvPr/>
            </p:nvSpPr>
            <p:spPr bwMode="auto">
              <a:xfrm rot="-5400000">
                <a:off x="3912" y="2328"/>
                <a:ext cx="288" cy="720"/>
              </a:xfrm>
              <a:prstGeom prst="leftBrace">
                <a:avLst>
                  <a:gd name="adj1" fmla="val 20833"/>
                  <a:gd name="adj2" fmla="val 50000"/>
                </a:avLst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0121" name="Text Box 57"/>
              <p:cNvSpPr txBox="1">
                <a:spLocks noChangeArrowheads="1"/>
              </p:cNvSpPr>
              <p:nvPr/>
            </p:nvSpPr>
            <p:spPr bwMode="auto">
              <a:xfrm>
                <a:off x="3830" y="2823"/>
                <a:ext cx="47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hlink"/>
                    </a:solidFill>
                  </a:rPr>
                  <a:t>minute</a:t>
                </a: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Scheme to design the pulser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182687"/>
          </a:xfrm>
        </p:spPr>
        <p:txBody>
          <a:bodyPr/>
          <a:lstStyle/>
          <a:p>
            <a:pPr eaLnBrk="1" hangingPunct="1"/>
            <a:r>
              <a:rPr lang="en-US" altLang="zh-TW"/>
              <a:t>a down counter within the pulser</a:t>
            </a:r>
          </a:p>
          <a:p>
            <a:pPr eaLnBrk="1" hangingPunct="1"/>
            <a:r>
              <a:rPr lang="en-US" altLang="zh-TW"/>
              <a:t>send out a pulse when counter==0</a:t>
            </a:r>
          </a:p>
          <a:p>
            <a:pPr eaLnBrk="1" hangingPunct="1"/>
            <a:endParaRPr lang="en-US" altLang="zh-TW"/>
          </a:p>
        </p:txBody>
      </p:sp>
      <p:grpSp>
        <p:nvGrpSpPr>
          <p:cNvPr id="108548" name="Group 4"/>
          <p:cNvGrpSpPr>
            <a:grpSpLocks/>
          </p:cNvGrpSpPr>
          <p:nvPr/>
        </p:nvGrpSpPr>
        <p:grpSpPr bwMode="auto">
          <a:xfrm>
            <a:off x="1371600" y="3810000"/>
            <a:ext cx="6934200" cy="2241550"/>
            <a:chOff x="816" y="2256"/>
            <a:chExt cx="4368" cy="1412"/>
          </a:xfrm>
        </p:grpSpPr>
        <p:grpSp>
          <p:nvGrpSpPr>
            <p:cNvPr id="108549" name="Group 5"/>
            <p:cNvGrpSpPr>
              <a:grpSpLocks/>
            </p:cNvGrpSpPr>
            <p:nvPr/>
          </p:nvGrpSpPr>
          <p:grpSpPr bwMode="auto">
            <a:xfrm>
              <a:off x="816" y="2256"/>
              <a:ext cx="4368" cy="1104"/>
              <a:chOff x="480" y="2448"/>
              <a:chExt cx="4368" cy="1104"/>
            </a:xfrm>
          </p:grpSpPr>
          <p:sp>
            <p:nvSpPr>
              <p:cNvPr id="108555" name="Line 6"/>
              <p:cNvSpPr>
                <a:spLocks noChangeShapeType="1"/>
              </p:cNvSpPr>
              <p:nvPr/>
            </p:nvSpPr>
            <p:spPr bwMode="auto">
              <a:xfrm>
                <a:off x="105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08556" name="Group 7"/>
              <p:cNvGrpSpPr>
                <a:grpSpLocks/>
              </p:cNvGrpSpPr>
              <p:nvPr/>
            </p:nvGrpSpPr>
            <p:grpSpPr bwMode="auto">
              <a:xfrm>
                <a:off x="1296" y="2448"/>
                <a:ext cx="480" cy="192"/>
                <a:chOff x="1296" y="2448"/>
                <a:chExt cx="480" cy="192"/>
              </a:xfrm>
            </p:grpSpPr>
            <p:sp>
              <p:nvSpPr>
                <p:cNvPr id="108612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296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8613" name="Line 9"/>
                <p:cNvSpPr>
                  <a:spLocks noChangeShapeType="1"/>
                </p:cNvSpPr>
                <p:nvPr/>
              </p:nvSpPr>
              <p:spPr bwMode="auto">
                <a:xfrm>
                  <a:off x="1296" y="244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8614" name="Line 10"/>
                <p:cNvSpPr>
                  <a:spLocks noChangeShapeType="1"/>
                </p:cNvSpPr>
                <p:nvPr/>
              </p:nvSpPr>
              <p:spPr bwMode="auto">
                <a:xfrm>
                  <a:off x="1536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8615" name="Line 11"/>
                <p:cNvSpPr>
                  <a:spLocks noChangeShapeType="1"/>
                </p:cNvSpPr>
                <p:nvPr/>
              </p:nvSpPr>
              <p:spPr bwMode="auto">
                <a:xfrm>
                  <a:off x="1536" y="264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08557" name="Group 12"/>
              <p:cNvGrpSpPr>
                <a:grpSpLocks/>
              </p:cNvGrpSpPr>
              <p:nvPr/>
            </p:nvGrpSpPr>
            <p:grpSpPr bwMode="auto">
              <a:xfrm>
                <a:off x="1776" y="2448"/>
                <a:ext cx="480" cy="192"/>
                <a:chOff x="1296" y="2448"/>
                <a:chExt cx="480" cy="192"/>
              </a:xfrm>
            </p:grpSpPr>
            <p:sp>
              <p:nvSpPr>
                <p:cNvPr id="108608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296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8609" name="Line 14"/>
                <p:cNvSpPr>
                  <a:spLocks noChangeShapeType="1"/>
                </p:cNvSpPr>
                <p:nvPr/>
              </p:nvSpPr>
              <p:spPr bwMode="auto">
                <a:xfrm>
                  <a:off x="1296" y="244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8610" name="Line 15"/>
                <p:cNvSpPr>
                  <a:spLocks noChangeShapeType="1"/>
                </p:cNvSpPr>
                <p:nvPr/>
              </p:nvSpPr>
              <p:spPr bwMode="auto">
                <a:xfrm>
                  <a:off x="1536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8611" name="Line 16"/>
                <p:cNvSpPr>
                  <a:spLocks noChangeShapeType="1"/>
                </p:cNvSpPr>
                <p:nvPr/>
              </p:nvSpPr>
              <p:spPr bwMode="auto">
                <a:xfrm>
                  <a:off x="1536" y="264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08558" name="Group 17"/>
              <p:cNvGrpSpPr>
                <a:grpSpLocks/>
              </p:cNvGrpSpPr>
              <p:nvPr/>
            </p:nvGrpSpPr>
            <p:grpSpPr bwMode="auto">
              <a:xfrm>
                <a:off x="2256" y="2448"/>
                <a:ext cx="480" cy="192"/>
                <a:chOff x="1296" y="2448"/>
                <a:chExt cx="480" cy="192"/>
              </a:xfrm>
            </p:grpSpPr>
            <p:sp>
              <p:nvSpPr>
                <p:cNvPr id="108604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296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8605" name="Line 19"/>
                <p:cNvSpPr>
                  <a:spLocks noChangeShapeType="1"/>
                </p:cNvSpPr>
                <p:nvPr/>
              </p:nvSpPr>
              <p:spPr bwMode="auto">
                <a:xfrm>
                  <a:off x="1296" y="244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8606" name="Line 20"/>
                <p:cNvSpPr>
                  <a:spLocks noChangeShapeType="1"/>
                </p:cNvSpPr>
                <p:nvPr/>
              </p:nvSpPr>
              <p:spPr bwMode="auto">
                <a:xfrm>
                  <a:off x="1536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8607" name="Line 21"/>
                <p:cNvSpPr>
                  <a:spLocks noChangeShapeType="1"/>
                </p:cNvSpPr>
                <p:nvPr/>
              </p:nvSpPr>
              <p:spPr bwMode="auto">
                <a:xfrm>
                  <a:off x="1536" y="264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08559" name="Line 22"/>
              <p:cNvSpPr>
                <a:spLocks noChangeShapeType="1"/>
              </p:cNvSpPr>
              <p:nvPr/>
            </p:nvSpPr>
            <p:spPr bwMode="auto">
              <a:xfrm>
                <a:off x="1296" y="2640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8560" name="Text Box 23"/>
              <p:cNvSpPr txBox="1">
                <a:spLocks noChangeArrowheads="1"/>
              </p:cNvSpPr>
              <p:nvPr/>
            </p:nvSpPr>
            <p:spPr bwMode="auto">
              <a:xfrm>
                <a:off x="624" y="2496"/>
                <a:ext cx="3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clock</a:t>
                </a:r>
              </a:p>
            </p:txBody>
          </p:sp>
          <p:sp>
            <p:nvSpPr>
              <p:cNvPr id="108561" name="Text Box 24"/>
              <p:cNvSpPr txBox="1">
                <a:spLocks noChangeArrowheads="1"/>
              </p:cNvSpPr>
              <p:nvPr/>
            </p:nvSpPr>
            <p:spPr bwMode="auto">
              <a:xfrm>
                <a:off x="480" y="2880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counter</a:t>
                </a:r>
              </a:p>
            </p:txBody>
          </p:sp>
          <p:sp>
            <p:nvSpPr>
              <p:cNvPr id="108562" name="Text Box 25"/>
              <p:cNvSpPr txBox="1">
                <a:spLocks noChangeArrowheads="1"/>
              </p:cNvSpPr>
              <p:nvPr/>
            </p:nvSpPr>
            <p:spPr bwMode="auto">
              <a:xfrm>
                <a:off x="576" y="3216"/>
                <a:ext cx="3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pout</a:t>
                </a:r>
              </a:p>
            </p:txBody>
          </p:sp>
          <p:sp>
            <p:nvSpPr>
              <p:cNvPr id="108563" name="Line 26"/>
              <p:cNvSpPr>
                <a:spLocks noChangeShapeType="1"/>
              </p:cNvSpPr>
              <p:nvPr/>
            </p:nvSpPr>
            <p:spPr bwMode="auto">
              <a:xfrm>
                <a:off x="1776" y="2640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8564" name="Line 27"/>
              <p:cNvSpPr>
                <a:spLocks noChangeShapeType="1"/>
              </p:cNvSpPr>
              <p:nvPr/>
            </p:nvSpPr>
            <p:spPr bwMode="auto">
              <a:xfrm>
                <a:off x="2256" y="2640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8565" name="AutoShape 28"/>
              <p:cNvSpPr>
                <a:spLocks noChangeArrowheads="1"/>
              </p:cNvSpPr>
              <p:nvPr/>
            </p:nvSpPr>
            <p:spPr bwMode="auto">
              <a:xfrm>
                <a:off x="1296" y="2832"/>
                <a:ext cx="480" cy="2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999</a:t>
                </a:r>
              </a:p>
            </p:txBody>
          </p:sp>
          <p:sp>
            <p:nvSpPr>
              <p:cNvPr id="108566" name="AutoShape 29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480" cy="2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998</a:t>
                </a:r>
              </a:p>
            </p:txBody>
          </p:sp>
          <p:sp>
            <p:nvSpPr>
              <p:cNvPr id="108567" name="Text Box 30"/>
              <p:cNvSpPr txBox="1">
                <a:spLocks noChangeArrowheads="1"/>
              </p:cNvSpPr>
              <p:nvPr/>
            </p:nvSpPr>
            <p:spPr bwMode="auto">
              <a:xfrm>
                <a:off x="2726" y="248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grpSp>
            <p:nvGrpSpPr>
              <p:cNvPr id="108568" name="Group 31"/>
              <p:cNvGrpSpPr>
                <a:grpSpLocks/>
              </p:cNvGrpSpPr>
              <p:nvPr/>
            </p:nvGrpSpPr>
            <p:grpSpPr bwMode="auto">
              <a:xfrm>
                <a:off x="2928" y="2448"/>
                <a:ext cx="480" cy="192"/>
                <a:chOff x="1296" y="2448"/>
                <a:chExt cx="480" cy="192"/>
              </a:xfrm>
            </p:grpSpPr>
            <p:sp>
              <p:nvSpPr>
                <p:cNvPr id="108600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1296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8601" name="Line 33"/>
                <p:cNvSpPr>
                  <a:spLocks noChangeShapeType="1"/>
                </p:cNvSpPr>
                <p:nvPr/>
              </p:nvSpPr>
              <p:spPr bwMode="auto">
                <a:xfrm>
                  <a:off x="1296" y="244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8602" name="Line 34"/>
                <p:cNvSpPr>
                  <a:spLocks noChangeShapeType="1"/>
                </p:cNvSpPr>
                <p:nvPr/>
              </p:nvSpPr>
              <p:spPr bwMode="auto">
                <a:xfrm>
                  <a:off x="1536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8603" name="Line 35"/>
                <p:cNvSpPr>
                  <a:spLocks noChangeShapeType="1"/>
                </p:cNvSpPr>
                <p:nvPr/>
              </p:nvSpPr>
              <p:spPr bwMode="auto">
                <a:xfrm>
                  <a:off x="1536" y="264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08569" name="Line 36"/>
              <p:cNvSpPr>
                <a:spLocks noChangeShapeType="1"/>
              </p:cNvSpPr>
              <p:nvPr/>
            </p:nvSpPr>
            <p:spPr bwMode="auto">
              <a:xfrm>
                <a:off x="2928" y="2640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08570" name="Group 37"/>
              <p:cNvGrpSpPr>
                <a:grpSpLocks/>
              </p:cNvGrpSpPr>
              <p:nvPr/>
            </p:nvGrpSpPr>
            <p:grpSpPr bwMode="auto">
              <a:xfrm>
                <a:off x="3408" y="2448"/>
                <a:ext cx="480" cy="192"/>
                <a:chOff x="1296" y="2448"/>
                <a:chExt cx="480" cy="192"/>
              </a:xfrm>
            </p:grpSpPr>
            <p:sp>
              <p:nvSpPr>
                <p:cNvPr id="108596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1296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8597" name="Line 39"/>
                <p:cNvSpPr>
                  <a:spLocks noChangeShapeType="1"/>
                </p:cNvSpPr>
                <p:nvPr/>
              </p:nvSpPr>
              <p:spPr bwMode="auto">
                <a:xfrm>
                  <a:off x="1296" y="244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8598" name="Line 40"/>
                <p:cNvSpPr>
                  <a:spLocks noChangeShapeType="1"/>
                </p:cNvSpPr>
                <p:nvPr/>
              </p:nvSpPr>
              <p:spPr bwMode="auto">
                <a:xfrm>
                  <a:off x="1536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8599" name="Line 41"/>
                <p:cNvSpPr>
                  <a:spLocks noChangeShapeType="1"/>
                </p:cNvSpPr>
                <p:nvPr/>
              </p:nvSpPr>
              <p:spPr bwMode="auto">
                <a:xfrm>
                  <a:off x="1536" y="264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08571" name="Line 42"/>
              <p:cNvSpPr>
                <a:spLocks noChangeShapeType="1"/>
              </p:cNvSpPr>
              <p:nvPr/>
            </p:nvSpPr>
            <p:spPr bwMode="auto">
              <a:xfrm>
                <a:off x="3408" y="2688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08572" name="Group 43"/>
              <p:cNvGrpSpPr>
                <a:grpSpLocks/>
              </p:cNvGrpSpPr>
              <p:nvPr/>
            </p:nvGrpSpPr>
            <p:grpSpPr bwMode="auto">
              <a:xfrm>
                <a:off x="3888" y="2448"/>
                <a:ext cx="480" cy="192"/>
                <a:chOff x="1296" y="2448"/>
                <a:chExt cx="480" cy="192"/>
              </a:xfrm>
            </p:grpSpPr>
            <p:sp>
              <p:nvSpPr>
                <p:cNvPr id="108592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1296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8593" name="Line 45"/>
                <p:cNvSpPr>
                  <a:spLocks noChangeShapeType="1"/>
                </p:cNvSpPr>
                <p:nvPr/>
              </p:nvSpPr>
              <p:spPr bwMode="auto">
                <a:xfrm>
                  <a:off x="1296" y="244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8594" name="Line 46"/>
                <p:cNvSpPr>
                  <a:spLocks noChangeShapeType="1"/>
                </p:cNvSpPr>
                <p:nvPr/>
              </p:nvSpPr>
              <p:spPr bwMode="auto">
                <a:xfrm>
                  <a:off x="1536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8595" name="Line 47"/>
                <p:cNvSpPr>
                  <a:spLocks noChangeShapeType="1"/>
                </p:cNvSpPr>
                <p:nvPr/>
              </p:nvSpPr>
              <p:spPr bwMode="auto">
                <a:xfrm>
                  <a:off x="1536" y="264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08573" name="Line 48"/>
              <p:cNvSpPr>
                <a:spLocks noChangeShapeType="1"/>
              </p:cNvSpPr>
              <p:nvPr/>
            </p:nvSpPr>
            <p:spPr bwMode="auto">
              <a:xfrm>
                <a:off x="3888" y="2640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8574" name="Text Box 49"/>
              <p:cNvSpPr txBox="1">
                <a:spLocks noChangeArrowheads="1"/>
              </p:cNvSpPr>
              <p:nvPr/>
            </p:nvSpPr>
            <p:spPr bwMode="auto">
              <a:xfrm>
                <a:off x="2438" y="2871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108575" name="AutoShape 50"/>
              <p:cNvSpPr>
                <a:spLocks noChangeArrowheads="1"/>
              </p:cNvSpPr>
              <p:nvPr/>
            </p:nvSpPr>
            <p:spPr bwMode="auto">
              <a:xfrm>
                <a:off x="3408" y="3264"/>
                <a:ext cx="480" cy="24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08576" name="AutoShape 51"/>
              <p:cNvSpPr>
                <a:spLocks noChangeArrowheads="1"/>
              </p:cNvSpPr>
              <p:nvPr/>
            </p:nvSpPr>
            <p:spPr bwMode="auto">
              <a:xfrm>
                <a:off x="3408" y="2832"/>
                <a:ext cx="480" cy="2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08577" name="AutoShape 52"/>
              <p:cNvSpPr>
                <a:spLocks noChangeArrowheads="1"/>
              </p:cNvSpPr>
              <p:nvPr/>
            </p:nvSpPr>
            <p:spPr bwMode="auto">
              <a:xfrm>
                <a:off x="3888" y="2832"/>
                <a:ext cx="480" cy="2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999</a:t>
                </a:r>
              </a:p>
            </p:txBody>
          </p:sp>
          <p:grpSp>
            <p:nvGrpSpPr>
              <p:cNvPr id="108578" name="Group 53"/>
              <p:cNvGrpSpPr>
                <a:grpSpLocks/>
              </p:cNvGrpSpPr>
              <p:nvPr/>
            </p:nvGrpSpPr>
            <p:grpSpPr bwMode="auto">
              <a:xfrm>
                <a:off x="4368" y="2448"/>
                <a:ext cx="480" cy="192"/>
                <a:chOff x="1296" y="2448"/>
                <a:chExt cx="480" cy="192"/>
              </a:xfrm>
            </p:grpSpPr>
            <p:sp>
              <p:nvSpPr>
                <p:cNvPr id="108588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1296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8589" name="Line 55"/>
                <p:cNvSpPr>
                  <a:spLocks noChangeShapeType="1"/>
                </p:cNvSpPr>
                <p:nvPr/>
              </p:nvSpPr>
              <p:spPr bwMode="auto">
                <a:xfrm>
                  <a:off x="1296" y="244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8590" name="Line 56"/>
                <p:cNvSpPr>
                  <a:spLocks noChangeShapeType="1"/>
                </p:cNvSpPr>
                <p:nvPr/>
              </p:nvSpPr>
              <p:spPr bwMode="auto">
                <a:xfrm>
                  <a:off x="1536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8591" name="Line 57"/>
                <p:cNvSpPr>
                  <a:spLocks noChangeShapeType="1"/>
                </p:cNvSpPr>
                <p:nvPr/>
              </p:nvSpPr>
              <p:spPr bwMode="auto">
                <a:xfrm>
                  <a:off x="1536" y="264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08579" name="Line 58"/>
              <p:cNvSpPr>
                <a:spLocks noChangeShapeType="1"/>
              </p:cNvSpPr>
              <p:nvPr/>
            </p:nvSpPr>
            <p:spPr bwMode="auto">
              <a:xfrm>
                <a:off x="4368" y="2640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8580" name="AutoShape 59"/>
              <p:cNvSpPr>
                <a:spLocks noChangeArrowheads="1"/>
              </p:cNvSpPr>
              <p:nvPr/>
            </p:nvSpPr>
            <p:spPr bwMode="auto">
              <a:xfrm>
                <a:off x="4368" y="2832"/>
                <a:ext cx="480" cy="2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998</a:t>
                </a:r>
              </a:p>
            </p:txBody>
          </p:sp>
          <p:sp>
            <p:nvSpPr>
              <p:cNvPr id="108581" name="AutoShape 60"/>
              <p:cNvSpPr>
                <a:spLocks noChangeArrowheads="1"/>
              </p:cNvSpPr>
              <p:nvPr/>
            </p:nvSpPr>
            <p:spPr bwMode="auto">
              <a:xfrm>
                <a:off x="1296" y="3264"/>
                <a:ext cx="480" cy="2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08582" name="AutoShape 61"/>
              <p:cNvSpPr>
                <a:spLocks noChangeArrowheads="1"/>
              </p:cNvSpPr>
              <p:nvPr/>
            </p:nvSpPr>
            <p:spPr bwMode="auto">
              <a:xfrm>
                <a:off x="1776" y="3264"/>
                <a:ext cx="480" cy="2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08583" name="AutoShape 62"/>
              <p:cNvSpPr>
                <a:spLocks noChangeArrowheads="1"/>
              </p:cNvSpPr>
              <p:nvPr/>
            </p:nvSpPr>
            <p:spPr bwMode="auto">
              <a:xfrm>
                <a:off x="2256" y="3264"/>
                <a:ext cx="672" cy="2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08584" name="AutoShape 63"/>
              <p:cNvSpPr>
                <a:spLocks noChangeArrowheads="1"/>
              </p:cNvSpPr>
              <p:nvPr/>
            </p:nvSpPr>
            <p:spPr bwMode="auto">
              <a:xfrm>
                <a:off x="2928" y="3264"/>
                <a:ext cx="480" cy="2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08585" name="AutoShape 64"/>
              <p:cNvSpPr>
                <a:spLocks noChangeArrowheads="1"/>
              </p:cNvSpPr>
              <p:nvPr/>
            </p:nvSpPr>
            <p:spPr bwMode="auto">
              <a:xfrm>
                <a:off x="2928" y="2832"/>
                <a:ext cx="480" cy="2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08586" name="AutoShape 65"/>
              <p:cNvSpPr>
                <a:spLocks noChangeArrowheads="1"/>
              </p:cNvSpPr>
              <p:nvPr/>
            </p:nvSpPr>
            <p:spPr bwMode="auto">
              <a:xfrm>
                <a:off x="3888" y="3264"/>
                <a:ext cx="480" cy="2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08587" name="AutoShape 66"/>
              <p:cNvSpPr>
                <a:spLocks noChangeArrowheads="1"/>
              </p:cNvSpPr>
              <p:nvPr/>
            </p:nvSpPr>
            <p:spPr bwMode="auto">
              <a:xfrm>
                <a:off x="4368" y="3264"/>
                <a:ext cx="480" cy="2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108550" name="Group 67"/>
            <p:cNvGrpSpPr>
              <a:grpSpLocks/>
            </p:cNvGrpSpPr>
            <p:nvPr/>
          </p:nvGrpSpPr>
          <p:grpSpPr bwMode="auto">
            <a:xfrm>
              <a:off x="1632" y="3360"/>
              <a:ext cx="2592" cy="308"/>
              <a:chOff x="1632" y="3360"/>
              <a:chExt cx="2592" cy="308"/>
            </a:xfrm>
          </p:grpSpPr>
          <p:sp>
            <p:nvSpPr>
              <p:cNvPr id="108551" name="Line 68"/>
              <p:cNvSpPr>
                <a:spLocks noChangeShapeType="1"/>
              </p:cNvSpPr>
              <p:nvPr/>
            </p:nvSpPr>
            <p:spPr bwMode="auto">
              <a:xfrm>
                <a:off x="1632" y="336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8552" name="Line 69"/>
              <p:cNvSpPr>
                <a:spLocks noChangeShapeType="1"/>
              </p:cNvSpPr>
              <p:nvPr/>
            </p:nvSpPr>
            <p:spPr bwMode="auto">
              <a:xfrm>
                <a:off x="4224" y="336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8553" name="Line 70"/>
              <p:cNvSpPr>
                <a:spLocks noChangeShapeType="1"/>
              </p:cNvSpPr>
              <p:nvPr/>
            </p:nvSpPr>
            <p:spPr bwMode="auto">
              <a:xfrm>
                <a:off x="1632" y="3456"/>
                <a:ext cx="2592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8554" name="Text Box 71"/>
              <p:cNvSpPr txBox="1">
                <a:spLocks noChangeArrowheads="1"/>
              </p:cNvSpPr>
              <p:nvPr/>
            </p:nvSpPr>
            <p:spPr bwMode="auto">
              <a:xfrm>
                <a:off x="2784" y="3456"/>
                <a:ext cx="56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hlink"/>
                    </a:solidFill>
                  </a:rPr>
                  <a:t>1 second</a:t>
                </a: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Pulser design</a:t>
            </a:r>
          </a:p>
        </p:txBody>
      </p:sp>
      <p:grpSp>
        <p:nvGrpSpPr>
          <p:cNvPr id="109571" name="Group 3"/>
          <p:cNvGrpSpPr>
            <a:grpSpLocks/>
          </p:cNvGrpSpPr>
          <p:nvPr/>
        </p:nvGrpSpPr>
        <p:grpSpPr bwMode="auto">
          <a:xfrm>
            <a:off x="1600200" y="2590800"/>
            <a:ext cx="4965700" cy="2503488"/>
            <a:chOff x="1056" y="1440"/>
            <a:chExt cx="3128" cy="1577"/>
          </a:xfrm>
        </p:grpSpPr>
        <p:sp>
          <p:nvSpPr>
            <p:cNvPr id="109572" name="Rectangle 4"/>
            <p:cNvSpPr>
              <a:spLocks noChangeArrowheads="1"/>
            </p:cNvSpPr>
            <p:nvPr/>
          </p:nvSpPr>
          <p:spPr bwMode="auto">
            <a:xfrm>
              <a:off x="1680" y="1440"/>
              <a:ext cx="590" cy="11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down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109573" name="AutoShape 5"/>
            <p:cNvSpPr>
              <a:spLocks noChangeArrowheads="1"/>
            </p:cNvSpPr>
            <p:nvPr/>
          </p:nvSpPr>
          <p:spPr bwMode="auto">
            <a:xfrm>
              <a:off x="1913" y="2459"/>
              <a:ext cx="90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09574" name="Line 6"/>
            <p:cNvSpPr>
              <a:spLocks noChangeShapeType="1"/>
            </p:cNvSpPr>
            <p:nvPr/>
          </p:nvSpPr>
          <p:spPr bwMode="auto">
            <a:xfrm flipV="1">
              <a:off x="1958" y="259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9575" name="Text Box 7"/>
            <p:cNvSpPr txBox="1">
              <a:spLocks noChangeArrowheads="1"/>
            </p:cNvSpPr>
            <p:nvPr/>
          </p:nvSpPr>
          <p:spPr bwMode="auto">
            <a:xfrm>
              <a:off x="1809" y="2805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grpSp>
          <p:nvGrpSpPr>
            <p:cNvPr id="109576" name="Group 8"/>
            <p:cNvGrpSpPr>
              <a:grpSpLocks/>
            </p:cNvGrpSpPr>
            <p:nvPr/>
          </p:nvGrpSpPr>
          <p:grpSpPr bwMode="auto">
            <a:xfrm>
              <a:off x="1368" y="2369"/>
              <a:ext cx="318" cy="285"/>
              <a:chOff x="521" y="1979"/>
              <a:chExt cx="318" cy="285"/>
            </a:xfrm>
          </p:grpSpPr>
          <p:sp>
            <p:nvSpPr>
              <p:cNvPr id="109593" name="Line 9"/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9594" name="Line 10"/>
              <p:cNvSpPr>
                <a:spLocks noChangeShapeType="1"/>
              </p:cNvSpPr>
              <p:nvPr/>
            </p:nvSpPr>
            <p:spPr bwMode="auto">
              <a:xfrm>
                <a:off x="612" y="197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9595" name="Text Box 11"/>
              <p:cNvSpPr txBox="1">
                <a:spLocks noChangeArrowheads="1"/>
              </p:cNvSpPr>
              <p:nvPr/>
            </p:nvSpPr>
            <p:spPr bwMode="auto">
              <a:xfrm>
                <a:off x="554" y="2052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10</a:t>
                </a:r>
              </a:p>
            </p:txBody>
          </p:sp>
        </p:grpSp>
        <p:sp>
          <p:nvSpPr>
            <p:cNvPr id="109577" name="Text Box 12"/>
            <p:cNvSpPr txBox="1">
              <a:spLocks noChangeArrowheads="1"/>
            </p:cNvSpPr>
            <p:nvPr/>
          </p:nvSpPr>
          <p:spPr bwMode="auto">
            <a:xfrm>
              <a:off x="1440" y="220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109578" name="Line 13"/>
            <p:cNvSpPr>
              <a:spLocks noChangeShapeType="1"/>
            </p:cNvSpPr>
            <p:nvPr/>
          </p:nvSpPr>
          <p:spPr bwMode="auto">
            <a:xfrm>
              <a:off x="2256" y="240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9579" name="Line 14"/>
            <p:cNvSpPr>
              <a:spLocks noChangeShapeType="1"/>
            </p:cNvSpPr>
            <p:nvPr/>
          </p:nvSpPr>
          <p:spPr bwMode="auto">
            <a:xfrm>
              <a:off x="2347" y="2352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9580" name="Text Box 15"/>
            <p:cNvSpPr txBox="1">
              <a:spLocks noChangeArrowheads="1"/>
            </p:cNvSpPr>
            <p:nvPr/>
          </p:nvSpPr>
          <p:spPr bwMode="auto">
            <a:xfrm>
              <a:off x="2289" y="2425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</a:t>
              </a:r>
            </a:p>
          </p:txBody>
        </p:sp>
        <p:sp>
          <p:nvSpPr>
            <p:cNvPr id="109581" name="Text Box 16"/>
            <p:cNvSpPr txBox="1">
              <a:spLocks noChangeArrowheads="1"/>
            </p:cNvSpPr>
            <p:nvPr/>
          </p:nvSpPr>
          <p:spPr bwMode="auto">
            <a:xfrm>
              <a:off x="2304" y="211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109582" name="Line 17"/>
            <p:cNvSpPr>
              <a:spLocks noChangeShapeType="1"/>
            </p:cNvSpPr>
            <p:nvPr/>
          </p:nvSpPr>
          <p:spPr bwMode="auto">
            <a:xfrm>
              <a:off x="1104" y="1728"/>
              <a:ext cx="5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9583" name="Text Box 18"/>
            <p:cNvSpPr txBox="1">
              <a:spLocks noChangeArrowheads="1"/>
            </p:cNvSpPr>
            <p:nvPr/>
          </p:nvSpPr>
          <p:spPr bwMode="auto">
            <a:xfrm>
              <a:off x="1248" y="1488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109584" name="Line 19"/>
            <p:cNvSpPr>
              <a:spLocks noChangeShapeType="1"/>
            </p:cNvSpPr>
            <p:nvPr/>
          </p:nvSpPr>
          <p:spPr bwMode="auto">
            <a:xfrm>
              <a:off x="1296" y="2016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9585" name="Text Box 20"/>
            <p:cNvSpPr txBox="1">
              <a:spLocks noChangeArrowheads="1"/>
            </p:cNvSpPr>
            <p:nvPr/>
          </p:nvSpPr>
          <p:spPr bwMode="auto">
            <a:xfrm>
              <a:off x="1296" y="1776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</a:t>
              </a:r>
            </a:p>
          </p:txBody>
        </p:sp>
        <p:sp>
          <p:nvSpPr>
            <p:cNvPr id="109586" name="Rectangle 21"/>
            <p:cNvSpPr>
              <a:spLocks noChangeArrowheads="1"/>
            </p:cNvSpPr>
            <p:nvPr/>
          </p:nvSpPr>
          <p:spPr bwMode="auto">
            <a:xfrm>
              <a:off x="2736" y="2112"/>
              <a:ext cx="43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Q==0</a:t>
              </a:r>
            </a:p>
          </p:txBody>
        </p:sp>
        <p:sp>
          <p:nvSpPr>
            <p:cNvPr id="109587" name="Line 22"/>
            <p:cNvSpPr>
              <a:spLocks noChangeShapeType="1"/>
            </p:cNvSpPr>
            <p:nvPr/>
          </p:nvSpPr>
          <p:spPr bwMode="auto">
            <a:xfrm>
              <a:off x="3168" y="24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9588" name="Text Box 23"/>
            <p:cNvSpPr txBox="1">
              <a:spLocks noChangeArrowheads="1"/>
            </p:cNvSpPr>
            <p:nvPr/>
          </p:nvSpPr>
          <p:spPr bwMode="auto">
            <a:xfrm>
              <a:off x="3840" y="2256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pout</a:t>
              </a:r>
            </a:p>
          </p:txBody>
        </p:sp>
        <p:sp>
          <p:nvSpPr>
            <p:cNvPr id="109589" name="Text Box 24"/>
            <p:cNvSpPr txBox="1">
              <a:spLocks noChangeArrowheads="1"/>
            </p:cNvSpPr>
            <p:nvPr/>
          </p:nvSpPr>
          <p:spPr bwMode="auto">
            <a:xfrm>
              <a:off x="1056" y="2304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999</a:t>
              </a:r>
            </a:p>
          </p:txBody>
        </p:sp>
        <p:sp>
          <p:nvSpPr>
            <p:cNvPr id="109590" name="Text Box 25"/>
            <p:cNvSpPr txBox="1">
              <a:spLocks noChangeArrowheads="1"/>
            </p:cNvSpPr>
            <p:nvPr/>
          </p:nvSpPr>
          <p:spPr bwMode="auto">
            <a:xfrm>
              <a:off x="1104" y="192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09591" name="Oval 26"/>
            <p:cNvSpPr>
              <a:spLocks noChangeArrowheads="1"/>
            </p:cNvSpPr>
            <p:nvPr/>
          </p:nvSpPr>
          <p:spPr bwMode="auto">
            <a:xfrm>
              <a:off x="3408" y="237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cxnSp>
          <p:nvCxnSpPr>
            <p:cNvPr id="109592" name="AutoShape 27"/>
            <p:cNvCxnSpPr>
              <a:cxnSpLocks noChangeShapeType="1"/>
              <a:stCxn id="109591" idx="0"/>
              <a:endCxn id="109582" idx="0"/>
            </p:cNvCxnSpPr>
            <p:nvPr/>
          </p:nvCxnSpPr>
          <p:spPr bwMode="auto">
            <a:xfrm rot="5400000" flipH="1">
              <a:off x="1947" y="885"/>
              <a:ext cx="642" cy="2328"/>
            </a:xfrm>
            <a:prstGeom prst="bentConnector3">
              <a:avLst>
                <a:gd name="adj1" fmla="val 16697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Check zero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54087"/>
          </a:xfrm>
        </p:spPr>
        <p:txBody>
          <a:bodyPr/>
          <a:lstStyle/>
          <a:p>
            <a:pPr eaLnBrk="1" hangingPunct="1"/>
            <a:r>
              <a:rPr lang="en-US" altLang="zh-TW"/>
              <a:t>pout=1 iff Q=0</a:t>
            </a:r>
          </a:p>
        </p:txBody>
      </p:sp>
      <p:grpSp>
        <p:nvGrpSpPr>
          <p:cNvPr id="110596" name="Group 4"/>
          <p:cNvGrpSpPr>
            <a:grpSpLocks/>
          </p:cNvGrpSpPr>
          <p:nvPr/>
        </p:nvGrpSpPr>
        <p:grpSpPr bwMode="auto">
          <a:xfrm>
            <a:off x="1143000" y="3733800"/>
            <a:ext cx="2451100" cy="838200"/>
            <a:chOff x="2208" y="2304"/>
            <a:chExt cx="1544" cy="528"/>
          </a:xfrm>
        </p:grpSpPr>
        <p:sp>
          <p:nvSpPr>
            <p:cNvPr id="110613" name="Line 5"/>
            <p:cNvSpPr>
              <a:spLocks noChangeShapeType="1"/>
            </p:cNvSpPr>
            <p:nvPr/>
          </p:nvSpPr>
          <p:spPr bwMode="auto">
            <a:xfrm>
              <a:off x="2208" y="259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0614" name="Line 6"/>
            <p:cNvSpPr>
              <a:spLocks noChangeShapeType="1"/>
            </p:cNvSpPr>
            <p:nvPr/>
          </p:nvSpPr>
          <p:spPr bwMode="auto">
            <a:xfrm>
              <a:off x="2299" y="2544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0615" name="Text Box 7"/>
            <p:cNvSpPr txBox="1">
              <a:spLocks noChangeArrowheads="1"/>
            </p:cNvSpPr>
            <p:nvPr/>
          </p:nvSpPr>
          <p:spPr bwMode="auto">
            <a:xfrm>
              <a:off x="2241" y="2617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</a:t>
              </a:r>
            </a:p>
          </p:txBody>
        </p:sp>
        <p:sp>
          <p:nvSpPr>
            <p:cNvPr id="110616" name="Text Box 8"/>
            <p:cNvSpPr txBox="1">
              <a:spLocks noChangeArrowheads="1"/>
            </p:cNvSpPr>
            <p:nvPr/>
          </p:nvSpPr>
          <p:spPr bwMode="auto">
            <a:xfrm>
              <a:off x="2256" y="230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110617" name="Rectangle 9"/>
            <p:cNvSpPr>
              <a:spLocks noChangeArrowheads="1"/>
            </p:cNvSpPr>
            <p:nvPr/>
          </p:nvSpPr>
          <p:spPr bwMode="auto">
            <a:xfrm>
              <a:off x="2688" y="2304"/>
              <a:ext cx="43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Q==0</a:t>
              </a:r>
            </a:p>
          </p:txBody>
        </p:sp>
        <p:sp>
          <p:nvSpPr>
            <p:cNvPr id="110618" name="Line 10"/>
            <p:cNvSpPr>
              <a:spLocks noChangeShapeType="1"/>
            </p:cNvSpPr>
            <p:nvPr/>
          </p:nvSpPr>
          <p:spPr bwMode="auto">
            <a:xfrm>
              <a:off x="3120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0619" name="Text Box 11"/>
            <p:cNvSpPr txBox="1">
              <a:spLocks noChangeArrowheads="1"/>
            </p:cNvSpPr>
            <p:nvPr/>
          </p:nvSpPr>
          <p:spPr bwMode="auto">
            <a:xfrm>
              <a:off x="3408" y="2496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pout</a:t>
              </a:r>
            </a:p>
          </p:txBody>
        </p:sp>
      </p:grpSp>
      <p:grpSp>
        <p:nvGrpSpPr>
          <p:cNvPr id="110597" name="Group 12"/>
          <p:cNvGrpSpPr>
            <a:grpSpLocks/>
          </p:cNvGrpSpPr>
          <p:nvPr/>
        </p:nvGrpSpPr>
        <p:grpSpPr bwMode="auto">
          <a:xfrm>
            <a:off x="4343400" y="3581400"/>
            <a:ext cx="2908300" cy="1098550"/>
            <a:chOff x="2496" y="2064"/>
            <a:chExt cx="1832" cy="692"/>
          </a:xfrm>
        </p:grpSpPr>
        <p:sp>
          <p:nvSpPr>
            <p:cNvPr id="110599" name="Freeform 13"/>
            <p:cNvSpPr>
              <a:spLocks/>
            </p:cNvSpPr>
            <p:nvPr/>
          </p:nvSpPr>
          <p:spPr bwMode="auto">
            <a:xfrm>
              <a:off x="3072" y="2112"/>
              <a:ext cx="192" cy="576"/>
            </a:xfrm>
            <a:custGeom>
              <a:avLst/>
              <a:gdLst>
                <a:gd name="T0" fmla="*/ 0 w 192"/>
                <a:gd name="T1" fmla="*/ 0 h 576"/>
                <a:gd name="T2" fmla="*/ 192 w 192"/>
                <a:gd name="T3" fmla="*/ 288 h 576"/>
                <a:gd name="T4" fmla="*/ 0 w 192"/>
                <a:gd name="T5" fmla="*/ 576 h 576"/>
                <a:gd name="T6" fmla="*/ 0 60000 65536"/>
                <a:gd name="T7" fmla="*/ 0 60000 65536"/>
                <a:gd name="T8" fmla="*/ 0 60000 65536"/>
                <a:gd name="T9" fmla="*/ 0 w 192"/>
                <a:gd name="T10" fmla="*/ 0 h 576"/>
                <a:gd name="T11" fmla="*/ 192 w 192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576">
                  <a:moveTo>
                    <a:pt x="0" y="0"/>
                  </a:moveTo>
                  <a:cubicBezTo>
                    <a:pt x="96" y="96"/>
                    <a:pt x="192" y="192"/>
                    <a:pt x="192" y="288"/>
                  </a:cubicBezTo>
                  <a:cubicBezTo>
                    <a:pt x="192" y="384"/>
                    <a:pt x="96" y="480"/>
                    <a:pt x="0" y="5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10600" name="AutoShape 14"/>
            <p:cNvCxnSpPr>
              <a:cxnSpLocks noChangeShapeType="1"/>
              <a:stCxn id="110599" idx="0"/>
              <a:endCxn id="110599" idx="2"/>
            </p:cNvCxnSpPr>
            <p:nvPr/>
          </p:nvCxnSpPr>
          <p:spPr bwMode="auto">
            <a:xfrm rot="5400000" flipV="1">
              <a:off x="2785" y="2399"/>
              <a:ext cx="576" cy="1"/>
            </a:xfrm>
            <a:prstGeom prst="curvedConnector5">
              <a:avLst>
                <a:gd name="adj1" fmla="val -1394"/>
                <a:gd name="adj2" fmla="val 60900014"/>
                <a:gd name="adj3" fmla="val 9860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0601" name="Oval 15"/>
            <p:cNvSpPr>
              <a:spLocks noChangeArrowheads="1"/>
            </p:cNvSpPr>
            <p:nvPr/>
          </p:nvSpPr>
          <p:spPr bwMode="auto">
            <a:xfrm>
              <a:off x="3696" y="2352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10602" name="Line 16"/>
            <p:cNvSpPr>
              <a:spLocks noChangeShapeType="1"/>
            </p:cNvSpPr>
            <p:nvPr/>
          </p:nvSpPr>
          <p:spPr bwMode="auto">
            <a:xfrm>
              <a:off x="3792" y="24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0603" name="Text Box 17"/>
            <p:cNvSpPr txBox="1">
              <a:spLocks noChangeArrowheads="1"/>
            </p:cNvSpPr>
            <p:nvPr/>
          </p:nvSpPr>
          <p:spPr bwMode="auto">
            <a:xfrm>
              <a:off x="3984" y="2304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pout</a:t>
              </a:r>
            </a:p>
          </p:txBody>
        </p:sp>
        <p:sp>
          <p:nvSpPr>
            <p:cNvPr id="110604" name="Line 18"/>
            <p:cNvSpPr>
              <a:spLocks noChangeShapeType="1"/>
            </p:cNvSpPr>
            <p:nvPr/>
          </p:nvSpPr>
          <p:spPr bwMode="auto">
            <a:xfrm>
              <a:off x="2880" y="22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0605" name="Text Box 19"/>
            <p:cNvSpPr txBox="1">
              <a:spLocks noChangeArrowheads="1"/>
            </p:cNvSpPr>
            <p:nvPr/>
          </p:nvSpPr>
          <p:spPr bwMode="auto">
            <a:xfrm>
              <a:off x="2592" y="2064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Q[9]</a:t>
              </a:r>
            </a:p>
          </p:txBody>
        </p:sp>
        <p:sp>
          <p:nvSpPr>
            <p:cNvPr id="110606" name="Line 20"/>
            <p:cNvSpPr>
              <a:spLocks noChangeShapeType="1"/>
            </p:cNvSpPr>
            <p:nvPr/>
          </p:nvSpPr>
          <p:spPr bwMode="auto">
            <a:xfrm>
              <a:off x="2928" y="23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0607" name="Text Box 21"/>
            <p:cNvSpPr txBox="1">
              <a:spLocks noChangeArrowheads="1"/>
            </p:cNvSpPr>
            <p:nvPr/>
          </p:nvSpPr>
          <p:spPr bwMode="auto">
            <a:xfrm>
              <a:off x="2640" y="2208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Q[8]</a:t>
              </a:r>
            </a:p>
          </p:txBody>
        </p:sp>
        <p:sp>
          <p:nvSpPr>
            <p:cNvPr id="110608" name="Line 22"/>
            <p:cNvSpPr>
              <a:spLocks noChangeShapeType="1"/>
            </p:cNvSpPr>
            <p:nvPr/>
          </p:nvSpPr>
          <p:spPr bwMode="auto">
            <a:xfrm>
              <a:off x="2880" y="25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0609" name="Text Box 23"/>
            <p:cNvSpPr txBox="1">
              <a:spLocks noChangeArrowheads="1"/>
            </p:cNvSpPr>
            <p:nvPr/>
          </p:nvSpPr>
          <p:spPr bwMode="auto">
            <a:xfrm>
              <a:off x="2592" y="240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Q[1]</a:t>
              </a:r>
            </a:p>
          </p:txBody>
        </p:sp>
        <p:sp>
          <p:nvSpPr>
            <p:cNvPr id="110610" name="Line 24"/>
            <p:cNvSpPr>
              <a:spLocks noChangeShapeType="1"/>
            </p:cNvSpPr>
            <p:nvPr/>
          </p:nvSpPr>
          <p:spPr bwMode="auto">
            <a:xfrm>
              <a:off x="2784" y="26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0611" name="Text Box 25"/>
            <p:cNvSpPr txBox="1">
              <a:spLocks noChangeArrowheads="1"/>
            </p:cNvSpPr>
            <p:nvPr/>
          </p:nvSpPr>
          <p:spPr bwMode="auto">
            <a:xfrm>
              <a:off x="2496" y="2544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Q[0]</a:t>
              </a:r>
            </a:p>
          </p:txBody>
        </p:sp>
        <p:sp>
          <p:nvSpPr>
            <p:cNvPr id="110612" name="Text Box 26"/>
            <p:cNvSpPr txBox="1">
              <a:spLocks noChangeArrowheads="1"/>
            </p:cNvSpPr>
            <p:nvPr/>
          </p:nvSpPr>
          <p:spPr bwMode="auto">
            <a:xfrm>
              <a:off x="2918" y="2343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</p:grpSp>
      <p:sp>
        <p:nvSpPr>
          <p:cNvPr id="110598" name="AutoShape 27"/>
          <p:cNvSpPr>
            <a:spLocks noChangeArrowheads="1"/>
          </p:cNvSpPr>
          <p:nvPr/>
        </p:nvSpPr>
        <p:spPr bwMode="auto">
          <a:xfrm>
            <a:off x="3810000" y="40386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How the pulser</a:t>
            </a:r>
            <a:br>
              <a:rPr lang="en-US" altLang="zh-TW"/>
            </a:br>
            <a:r>
              <a:rPr lang="en-US" altLang="zh-TW"/>
              <a:t>works</a:t>
            </a:r>
          </a:p>
        </p:txBody>
      </p:sp>
      <p:grpSp>
        <p:nvGrpSpPr>
          <p:cNvPr id="111619" name="Group 3"/>
          <p:cNvGrpSpPr>
            <a:grpSpLocks/>
          </p:cNvGrpSpPr>
          <p:nvPr/>
        </p:nvGrpSpPr>
        <p:grpSpPr bwMode="auto">
          <a:xfrm>
            <a:off x="1828800" y="3048000"/>
            <a:ext cx="6934200" cy="2895600"/>
            <a:chOff x="384" y="1440"/>
            <a:chExt cx="4368" cy="1824"/>
          </a:xfrm>
        </p:grpSpPr>
        <p:sp>
          <p:nvSpPr>
            <p:cNvPr id="111623" name="Line 4"/>
            <p:cNvSpPr>
              <a:spLocks noChangeShapeType="1"/>
            </p:cNvSpPr>
            <p:nvPr/>
          </p:nvSpPr>
          <p:spPr bwMode="auto">
            <a:xfrm>
              <a:off x="960" y="19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11624" name="Group 5"/>
            <p:cNvGrpSpPr>
              <a:grpSpLocks/>
            </p:cNvGrpSpPr>
            <p:nvPr/>
          </p:nvGrpSpPr>
          <p:grpSpPr bwMode="auto">
            <a:xfrm>
              <a:off x="1200" y="1728"/>
              <a:ext cx="480" cy="192"/>
              <a:chOff x="1296" y="2448"/>
              <a:chExt cx="480" cy="192"/>
            </a:xfrm>
          </p:grpSpPr>
          <p:sp>
            <p:nvSpPr>
              <p:cNvPr id="111690" name="Line 6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691" name="Line 7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692" name="Line 8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693" name="Line 9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11625" name="Group 10"/>
            <p:cNvGrpSpPr>
              <a:grpSpLocks/>
            </p:cNvGrpSpPr>
            <p:nvPr/>
          </p:nvGrpSpPr>
          <p:grpSpPr bwMode="auto">
            <a:xfrm>
              <a:off x="1680" y="1728"/>
              <a:ext cx="480" cy="192"/>
              <a:chOff x="1296" y="2448"/>
              <a:chExt cx="480" cy="192"/>
            </a:xfrm>
          </p:grpSpPr>
          <p:sp>
            <p:nvSpPr>
              <p:cNvPr id="111686" name="Line 11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687" name="Line 12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688" name="Line 13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689" name="Line 14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11626" name="Group 15"/>
            <p:cNvGrpSpPr>
              <a:grpSpLocks/>
            </p:cNvGrpSpPr>
            <p:nvPr/>
          </p:nvGrpSpPr>
          <p:grpSpPr bwMode="auto">
            <a:xfrm>
              <a:off x="2160" y="1728"/>
              <a:ext cx="480" cy="192"/>
              <a:chOff x="1296" y="2448"/>
              <a:chExt cx="480" cy="192"/>
            </a:xfrm>
          </p:grpSpPr>
          <p:sp>
            <p:nvSpPr>
              <p:cNvPr id="111682" name="Line 16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683" name="Line 17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684" name="Line 18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685" name="Line 19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11627" name="Line 20"/>
            <p:cNvSpPr>
              <a:spLocks noChangeShapeType="1"/>
            </p:cNvSpPr>
            <p:nvPr/>
          </p:nvSpPr>
          <p:spPr bwMode="auto">
            <a:xfrm>
              <a:off x="1200" y="1920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1628" name="Text Box 21"/>
            <p:cNvSpPr txBox="1">
              <a:spLocks noChangeArrowheads="1"/>
            </p:cNvSpPr>
            <p:nvPr/>
          </p:nvSpPr>
          <p:spPr bwMode="auto">
            <a:xfrm>
              <a:off x="528" y="1776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111629" name="Text Box 22"/>
            <p:cNvSpPr txBox="1">
              <a:spLocks noChangeArrowheads="1"/>
            </p:cNvSpPr>
            <p:nvPr/>
          </p:nvSpPr>
          <p:spPr bwMode="auto">
            <a:xfrm>
              <a:off x="384" y="2160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111630" name="Text Box 23"/>
            <p:cNvSpPr txBox="1">
              <a:spLocks noChangeArrowheads="1"/>
            </p:cNvSpPr>
            <p:nvPr/>
          </p:nvSpPr>
          <p:spPr bwMode="auto">
            <a:xfrm>
              <a:off x="480" y="2496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pout</a:t>
              </a:r>
            </a:p>
          </p:txBody>
        </p:sp>
        <p:sp>
          <p:nvSpPr>
            <p:cNvPr id="111631" name="Line 24"/>
            <p:cNvSpPr>
              <a:spLocks noChangeShapeType="1"/>
            </p:cNvSpPr>
            <p:nvPr/>
          </p:nvSpPr>
          <p:spPr bwMode="auto">
            <a:xfrm>
              <a:off x="1680" y="1920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1632" name="Line 25"/>
            <p:cNvSpPr>
              <a:spLocks noChangeShapeType="1"/>
            </p:cNvSpPr>
            <p:nvPr/>
          </p:nvSpPr>
          <p:spPr bwMode="auto">
            <a:xfrm>
              <a:off x="2160" y="1920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1633" name="AutoShape 26"/>
            <p:cNvSpPr>
              <a:spLocks noChangeArrowheads="1"/>
            </p:cNvSpPr>
            <p:nvPr/>
          </p:nvSpPr>
          <p:spPr bwMode="auto">
            <a:xfrm>
              <a:off x="1200" y="2112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999</a:t>
              </a:r>
            </a:p>
          </p:txBody>
        </p:sp>
        <p:sp>
          <p:nvSpPr>
            <p:cNvPr id="111634" name="AutoShape 27"/>
            <p:cNvSpPr>
              <a:spLocks noChangeArrowheads="1"/>
            </p:cNvSpPr>
            <p:nvPr/>
          </p:nvSpPr>
          <p:spPr bwMode="auto">
            <a:xfrm>
              <a:off x="1680" y="2112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998</a:t>
              </a:r>
            </a:p>
          </p:txBody>
        </p:sp>
        <p:sp>
          <p:nvSpPr>
            <p:cNvPr id="111635" name="Text Box 28"/>
            <p:cNvSpPr txBox="1">
              <a:spLocks noChangeArrowheads="1"/>
            </p:cNvSpPr>
            <p:nvPr/>
          </p:nvSpPr>
          <p:spPr bwMode="auto">
            <a:xfrm>
              <a:off x="2630" y="1767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grpSp>
          <p:nvGrpSpPr>
            <p:cNvPr id="111636" name="Group 29"/>
            <p:cNvGrpSpPr>
              <a:grpSpLocks/>
            </p:cNvGrpSpPr>
            <p:nvPr/>
          </p:nvGrpSpPr>
          <p:grpSpPr bwMode="auto">
            <a:xfrm>
              <a:off x="2832" y="1728"/>
              <a:ext cx="480" cy="192"/>
              <a:chOff x="1296" y="2448"/>
              <a:chExt cx="480" cy="192"/>
            </a:xfrm>
          </p:grpSpPr>
          <p:sp>
            <p:nvSpPr>
              <p:cNvPr id="111678" name="Line 30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679" name="Line 31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680" name="Line 32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681" name="Line 33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11637" name="Line 34"/>
            <p:cNvSpPr>
              <a:spLocks noChangeShapeType="1"/>
            </p:cNvSpPr>
            <p:nvPr/>
          </p:nvSpPr>
          <p:spPr bwMode="auto">
            <a:xfrm>
              <a:off x="2832" y="1920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11638" name="Group 35"/>
            <p:cNvGrpSpPr>
              <a:grpSpLocks/>
            </p:cNvGrpSpPr>
            <p:nvPr/>
          </p:nvGrpSpPr>
          <p:grpSpPr bwMode="auto">
            <a:xfrm>
              <a:off x="3312" y="1728"/>
              <a:ext cx="480" cy="192"/>
              <a:chOff x="1296" y="2448"/>
              <a:chExt cx="480" cy="192"/>
            </a:xfrm>
          </p:grpSpPr>
          <p:sp>
            <p:nvSpPr>
              <p:cNvPr id="111674" name="Line 36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675" name="Line 37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676" name="Line 38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677" name="Line 39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11639" name="Line 40"/>
            <p:cNvSpPr>
              <a:spLocks noChangeShapeType="1"/>
            </p:cNvSpPr>
            <p:nvPr/>
          </p:nvSpPr>
          <p:spPr bwMode="auto">
            <a:xfrm>
              <a:off x="3312" y="1968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11640" name="Group 41"/>
            <p:cNvGrpSpPr>
              <a:grpSpLocks/>
            </p:cNvGrpSpPr>
            <p:nvPr/>
          </p:nvGrpSpPr>
          <p:grpSpPr bwMode="auto">
            <a:xfrm>
              <a:off x="3792" y="1728"/>
              <a:ext cx="480" cy="192"/>
              <a:chOff x="1296" y="2448"/>
              <a:chExt cx="480" cy="192"/>
            </a:xfrm>
          </p:grpSpPr>
          <p:sp>
            <p:nvSpPr>
              <p:cNvPr id="111670" name="Line 42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671" name="Line 43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672" name="Line 44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673" name="Line 45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11641" name="Line 46"/>
            <p:cNvSpPr>
              <a:spLocks noChangeShapeType="1"/>
            </p:cNvSpPr>
            <p:nvPr/>
          </p:nvSpPr>
          <p:spPr bwMode="auto">
            <a:xfrm>
              <a:off x="3792" y="1920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1642" name="Text Box 47"/>
            <p:cNvSpPr txBox="1">
              <a:spLocks noChangeArrowheads="1"/>
            </p:cNvSpPr>
            <p:nvPr/>
          </p:nvSpPr>
          <p:spPr bwMode="auto">
            <a:xfrm>
              <a:off x="2342" y="2151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111643" name="AutoShape 48"/>
            <p:cNvSpPr>
              <a:spLocks noChangeArrowheads="1"/>
            </p:cNvSpPr>
            <p:nvPr/>
          </p:nvSpPr>
          <p:spPr bwMode="auto">
            <a:xfrm>
              <a:off x="3312" y="2544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11644" name="AutoShape 49"/>
            <p:cNvSpPr>
              <a:spLocks noChangeArrowheads="1"/>
            </p:cNvSpPr>
            <p:nvPr/>
          </p:nvSpPr>
          <p:spPr bwMode="auto">
            <a:xfrm>
              <a:off x="3312" y="2112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11645" name="AutoShape 50"/>
            <p:cNvSpPr>
              <a:spLocks noChangeArrowheads="1"/>
            </p:cNvSpPr>
            <p:nvPr/>
          </p:nvSpPr>
          <p:spPr bwMode="auto">
            <a:xfrm>
              <a:off x="3792" y="2112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999</a:t>
              </a:r>
            </a:p>
          </p:txBody>
        </p:sp>
        <p:grpSp>
          <p:nvGrpSpPr>
            <p:cNvPr id="111646" name="Group 51"/>
            <p:cNvGrpSpPr>
              <a:grpSpLocks/>
            </p:cNvGrpSpPr>
            <p:nvPr/>
          </p:nvGrpSpPr>
          <p:grpSpPr bwMode="auto">
            <a:xfrm>
              <a:off x="4272" y="1728"/>
              <a:ext cx="480" cy="192"/>
              <a:chOff x="1296" y="2448"/>
              <a:chExt cx="480" cy="192"/>
            </a:xfrm>
          </p:grpSpPr>
          <p:sp>
            <p:nvSpPr>
              <p:cNvPr id="111666" name="Line 52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667" name="Line 53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668" name="Line 54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669" name="Line 55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11647" name="Line 56"/>
            <p:cNvSpPr>
              <a:spLocks noChangeShapeType="1"/>
            </p:cNvSpPr>
            <p:nvPr/>
          </p:nvSpPr>
          <p:spPr bwMode="auto">
            <a:xfrm>
              <a:off x="4272" y="1920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1648" name="AutoShape 57"/>
            <p:cNvSpPr>
              <a:spLocks noChangeArrowheads="1"/>
            </p:cNvSpPr>
            <p:nvPr/>
          </p:nvSpPr>
          <p:spPr bwMode="auto">
            <a:xfrm>
              <a:off x="4272" y="2112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998</a:t>
              </a:r>
            </a:p>
          </p:txBody>
        </p:sp>
        <p:sp>
          <p:nvSpPr>
            <p:cNvPr id="111649" name="AutoShape 58"/>
            <p:cNvSpPr>
              <a:spLocks noChangeArrowheads="1"/>
            </p:cNvSpPr>
            <p:nvPr/>
          </p:nvSpPr>
          <p:spPr bwMode="auto">
            <a:xfrm>
              <a:off x="1200" y="2544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11650" name="AutoShape 59"/>
            <p:cNvSpPr>
              <a:spLocks noChangeArrowheads="1"/>
            </p:cNvSpPr>
            <p:nvPr/>
          </p:nvSpPr>
          <p:spPr bwMode="auto">
            <a:xfrm>
              <a:off x="1680" y="2544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11651" name="AutoShape 60"/>
            <p:cNvSpPr>
              <a:spLocks noChangeArrowheads="1"/>
            </p:cNvSpPr>
            <p:nvPr/>
          </p:nvSpPr>
          <p:spPr bwMode="auto">
            <a:xfrm>
              <a:off x="2160" y="2544"/>
              <a:ext cx="67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11652" name="AutoShape 61"/>
            <p:cNvSpPr>
              <a:spLocks noChangeArrowheads="1"/>
            </p:cNvSpPr>
            <p:nvPr/>
          </p:nvSpPr>
          <p:spPr bwMode="auto">
            <a:xfrm>
              <a:off x="2832" y="2544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11653" name="AutoShape 62"/>
            <p:cNvSpPr>
              <a:spLocks noChangeArrowheads="1"/>
            </p:cNvSpPr>
            <p:nvPr/>
          </p:nvSpPr>
          <p:spPr bwMode="auto">
            <a:xfrm>
              <a:off x="2832" y="2112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11654" name="AutoShape 63"/>
            <p:cNvSpPr>
              <a:spLocks noChangeArrowheads="1"/>
            </p:cNvSpPr>
            <p:nvPr/>
          </p:nvSpPr>
          <p:spPr bwMode="auto">
            <a:xfrm>
              <a:off x="3792" y="2544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11655" name="AutoShape 64"/>
            <p:cNvSpPr>
              <a:spLocks noChangeArrowheads="1"/>
            </p:cNvSpPr>
            <p:nvPr/>
          </p:nvSpPr>
          <p:spPr bwMode="auto">
            <a:xfrm>
              <a:off x="4272" y="2544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11656" name="Line 65"/>
            <p:cNvSpPr>
              <a:spLocks noChangeShapeType="1"/>
            </p:cNvSpPr>
            <p:nvPr/>
          </p:nvSpPr>
          <p:spPr bwMode="auto">
            <a:xfrm>
              <a:off x="2544" y="15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1657" name="Text Box 66"/>
            <p:cNvSpPr txBox="1">
              <a:spLocks noChangeArrowheads="1"/>
            </p:cNvSpPr>
            <p:nvPr/>
          </p:nvSpPr>
          <p:spPr bwMode="auto">
            <a:xfrm>
              <a:off x="2832" y="1440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111658" name="AutoShape 67"/>
            <p:cNvSpPr>
              <a:spLocks noChangeArrowheads="1"/>
            </p:cNvSpPr>
            <p:nvPr/>
          </p:nvSpPr>
          <p:spPr bwMode="auto">
            <a:xfrm>
              <a:off x="3312" y="292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11659" name="AutoShape 68"/>
            <p:cNvSpPr>
              <a:spLocks noChangeArrowheads="1"/>
            </p:cNvSpPr>
            <p:nvPr/>
          </p:nvSpPr>
          <p:spPr bwMode="auto">
            <a:xfrm>
              <a:off x="1200" y="2928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11660" name="AutoShape 69"/>
            <p:cNvSpPr>
              <a:spLocks noChangeArrowheads="1"/>
            </p:cNvSpPr>
            <p:nvPr/>
          </p:nvSpPr>
          <p:spPr bwMode="auto">
            <a:xfrm>
              <a:off x="1680" y="2928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11661" name="AutoShape 70"/>
            <p:cNvSpPr>
              <a:spLocks noChangeArrowheads="1"/>
            </p:cNvSpPr>
            <p:nvPr/>
          </p:nvSpPr>
          <p:spPr bwMode="auto">
            <a:xfrm>
              <a:off x="2160" y="2928"/>
              <a:ext cx="67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11662" name="AutoShape 71"/>
            <p:cNvSpPr>
              <a:spLocks noChangeArrowheads="1"/>
            </p:cNvSpPr>
            <p:nvPr/>
          </p:nvSpPr>
          <p:spPr bwMode="auto">
            <a:xfrm>
              <a:off x="2832" y="2928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11663" name="AutoShape 72"/>
            <p:cNvSpPr>
              <a:spLocks noChangeArrowheads="1"/>
            </p:cNvSpPr>
            <p:nvPr/>
          </p:nvSpPr>
          <p:spPr bwMode="auto">
            <a:xfrm>
              <a:off x="3792" y="2928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11664" name="AutoShape 73"/>
            <p:cNvSpPr>
              <a:spLocks noChangeArrowheads="1"/>
            </p:cNvSpPr>
            <p:nvPr/>
          </p:nvSpPr>
          <p:spPr bwMode="auto">
            <a:xfrm>
              <a:off x="4272" y="2928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11665" name="Text Box 74"/>
            <p:cNvSpPr txBox="1">
              <a:spLocks noChangeArrowheads="1"/>
            </p:cNvSpPr>
            <p:nvPr/>
          </p:nvSpPr>
          <p:spPr bwMode="auto">
            <a:xfrm>
              <a:off x="480" y="2928"/>
              <a:ext cx="3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</p:grpSp>
      <p:sp>
        <p:nvSpPr>
          <p:cNvPr id="101451" name="AutoShape 75"/>
          <p:cNvSpPr>
            <a:spLocks noChangeArrowheads="1"/>
          </p:cNvSpPr>
          <p:nvPr/>
        </p:nvSpPr>
        <p:spPr bwMode="auto">
          <a:xfrm>
            <a:off x="7239000" y="4495800"/>
            <a:ext cx="533400" cy="12954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452" name="Text Box 76"/>
          <p:cNvSpPr txBox="1">
            <a:spLocks noChangeArrowheads="1"/>
          </p:cNvSpPr>
          <p:nvPr/>
        </p:nvSpPr>
        <p:spPr bwMode="auto">
          <a:xfrm>
            <a:off x="6689725" y="5929313"/>
            <a:ext cx="20669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force the down counter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to load input 999</a:t>
            </a:r>
          </a:p>
        </p:txBody>
      </p:sp>
      <p:pic>
        <p:nvPicPr>
          <p:cNvPr id="111622" name="Picture 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04800"/>
            <a:ext cx="3632200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51" grpId="0" animBg="1"/>
      <p:bldP spid="1014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Core counters of the digital clock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core counters for m1m0:s1s0</a:t>
            </a:r>
          </a:p>
        </p:txBody>
      </p:sp>
      <p:grpSp>
        <p:nvGrpSpPr>
          <p:cNvPr id="113667" name="Group 3"/>
          <p:cNvGrpSpPr>
            <a:grpSpLocks/>
          </p:cNvGrpSpPr>
          <p:nvPr/>
        </p:nvGrpSpPr>
        <p:grpSpPr bwMode="auto">
          <a:xfrm>
            <a:off x="685800" y="2178050"/>
            <a:ext cx="8229600" cy="4679950"/>
            <a:chOff x="384" y="1200"/>
            <a:chExt cx="5184" cy="2948"/>
          </a:xfrm>
        </p:grpSpPr>
        <p:grpSp>
          <p:nvGrpSpPr>
            <p:cNvPr id="113668" name="Group 4"/>
            <p:cNvGrpSpPr>
              <a:grpSpLocks/>
            </p:cNvGrpSpPr>
            <p:nvPr/>
          </p:nvGrpSpPr>
          <p:grpSpPr bwMode="auto">
            <a:xfrm>
              <a:off x="384" y="1200"/>
              <a:ext cx="5184" cy="2547"/>
              <a:chOff x="336" y="1344"/>
              <a:chExt cx="5184" cy="2547"/>
            </a:xfrm>
          </p:grpSpPr>
          <p:grpSp>
            <p:nvGrpSpPr>
              <p:cNvPr id="113675" name="Group 5"/>
              <p:cNvGrpSpPr>
                <a:grpSpLocks/>
              </p:cNvGrpSpPr>
              <p:nvPr/>
            </p:nvGrpSpPr>
            <p:grpSpPr bwMode="auto">
              <a:xfrm>
                <a:off x="336" y="1440"/>
                <a:ext cx="768" cy="1728"/>
                <a:chOff x="480" y="1728"/>
                <a:chExt cx="768" cy="1728"/>
              </a:xfrm>
            </p:grpSpPr>
            <p:sp>
              <p:nvSpPr>
                <p:cNvPr id="113752" name="Rectangle 6"/>
                <p:cNvSpPr>
                  <a:spLocks noChangeArrowheads="1"/>
                </p:cNvSpPr>
                <p:nvPr/>
              </p:nvSpPr>
              <p:spPr bwMode="auto">
                <a:xfrm>
                  <a:off x="480" y="1728"/>
                  <a:ext cx="768" cy="172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000"/>
                    <a:t>pulser</a:t>
                  </a:r>
                </a:p>
              </p:txBody>
            </p:sp>
            <p:sp>
              <p:nvSpPr>
                <p:cNvPr id="11375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902" y="1911"/>
                  <a:ext cx="3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pout</a:t>
                  </a:r>
                </a:p>
              </p:txBody>
            </p:sp>
            <p:sp>
              <p:nvSpPr>
                <p:cNvPr id="113754" name="AutoShape 8"/>
                <p:cNvSpPr>
                  <a:spLocks noChangeArrowheads="1"/>
                </p:cNvSpPr>
                <p:nvPr/>
              </p:nvSpPr>
              <p:spPr bwMode="auto">
                <a:xfrm>
                  <a:off x="768" y="3360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grpSp>
            <p:nvGrpSpPr>
              <p:cNvPr id="113676" name="Group 9"/>
              <p:cNvGrpSpPr>
                <a:grpSpLocks/>
              </p:cNvGrpSpPr>
              <p:nvPr/>
            </p:nvGrpSpPr>
            <p:grpSpPr bwMode="auto">
              <a:xfrm>
                <a:off x="1344" y="1584"/>
                <a:ext cx="1344" cy="960"/>
                <a:chOff x="1622" y="1824"/>
                <a:chExt cx="1344" cy="960"/>
              </a:xfrm>
            </p:grpSpPr>
            <p:sp>
              <p:nvSpPr>
                <p:cNvPr id="113745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1824"/>
                  <a:ext cx="1296" cy="960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000" dirty="0"/>
                    <a:t>MCNT4</a:t>
                  </a:r>
                </a:p>
              </p:txBody>
            </p:sp>
            <p:sp>
              <p:nvSpPr>
                <p:cNvPr id="11374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622" y="1911"/>
                  <a:ext cx="40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count</a:t>
                  </a:r>
                </a:p>
              </p:txBody>
            </p:sp>
            <p:sp>
              <p:nvSpPr>
                <p:cNvPr id="11374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678" y="1863"/>
                  <a:ext cx="2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m1</a:t>
                  </a:r>
                </a:p>
              </p:txBody>
            </p:sp>
            <p:sp>
              <p:nvSpPr>
                <p:cNvPr id="113748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678" y="2055"/>
                  <a:ext cx="2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m0</a:t>
                  </a:r>
                </a:p>
              </p:txBody>
            </p:sp>
            <p:sp>
              <p:nvSpPr>
                <p:cNvPr id="11374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36" y="2352"/>
                  <a:ext cx="23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s1</a:t>
                  </a:r>
                </a:p>
              </p:txBody>
            </p:sp>
            <p:sp>
              <p:nvSpPr>
                <p:cNvPr id="11375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726" y="2535"/>
                  <a:ext cx="23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s0</a:t>
                  </a:r>
                </a:p>
              </p:txBody>
            </p:sp>
            <p:sp>
              <p:nvSpPr>
                <p:cNvPr id="113751" name="AutoShape 16"/>
                <p:cNvSpPr>
                  <a:spLocks noChangeArrowheads="1"/>
                </p:cNvSpPr>
                <p:nvPr/>
              </p:nvSpPr>
              <p:spPr bwMode="auto">
                <a:xfrm>
                  <a:off x="1824" y="2688"/>
                  <a:ext cx="48" cy="96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grpSp>
            <p:nvGrpSpPr>
              <p:cNvPr id="113677" name="Group 17"/>
              <p:cNvGrpSpPr>
                <a:grpSpLocks/>
              </p:cNvGrpSpPr>
              <p:nvPr/>
            </p:nvGrpSpPr>
            <p:grpSpPr bwMode="auto">
              <a:xfrm>
                <a:off x="3072" y="1344"/>
                <a:ext cx="775" cy="1536"/>
                <a:chOff x="2976" y="1680"/>
                <a:chExt cx="775" cy="1536"/>
              </a:xfrm>
            </p:grpSpPr>
            <p:sp>
              <p:nvSpPr>
                <p:cNvPr id="113741" name="Rectangle 18"/>
                <p:cNvSpPr>
                  <a:spLocks noChangeArrowheads="1"/>
                </p:cNvSpPr>
                <p:nvPr/>
              </p:nvSpPr>
              <p:spPr bwMode="auto">
                <a:xfrm>
                  <a:off x="2976" y="1680"/>
                  <a:ext cx="720" cy="15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000"/>
                    <a:t>digit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000"/>
                    <a:t>display</a:t>
                  </a:r>
                </a:p>
              </p:txBody>
            </p:sp>
            <p:sp>
              <p:nvSpPr>
                <p:cNvPr id="11374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446" y="1815"/>
                  <a:ext cx="2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EN</a:t>
                  </a:r>
                </a:p>
              </p:txBody>
            </p:sp>
            <p:sp>
              <p:nvSpPr>
                <p:cNvPr id="11374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264" y="2832"/>
                  <a:ext cx="4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display</a:t>
                  </a:r>
                </a:p>
              </p:txBody>
            </p:sp>
            <p:sp>
              <p:nvSpPr>
                <p:cNvPr id="113744" name="AutoShape 21"/>
                <p:cNvSpPr>
                  <a:spLocks noChangeArrowheads="1"/>
                </p:cNvSpPr>
                <p:nvPr/>
              </p:nvSpPr>
              <p:spPr bwMode="auto">
                <a:xfrm>
                  <a:off x="3120" y="3120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grpSp>
            <p:nvGrpSpPr>
              <p:cNvPr id="113678" name="Group 22"/>
              <p:cNvGrpSpPr>
                <a:grpSpLocks/>
              </p:cNvGrpSpPr>
              <p:nvPr/>
            </p:nvGrpSpPr>
            <p:grpSpPr bwMode="auto">
              <a:xfrm>
                <a:off x="3792" y="1536"/>
                <a:ext cx="432" cy="251"/>
                <a:chOff x="3648" y="1824"/>
                <a:chExt cx="432" cy="251"/>
              </a:xfrm>
            </p:grpSpPr>
            <p:sp>
              <p:nvSpPr>
                <p:cNvPr id="113738" name="Line 23"/>
                <p:cNvSpPr>
                  <a:spLocks noChangeShapeType="1"/>
                </p:cNvSpPr>
                <p:nvPr/>
              </p:nvSpPr>
              <p:spPr bwMode="auto">
                <a:xfrm>
                  <a:off x="3648" y="1872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739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824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74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686" y="1863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4</a:t>
                  </a:r>
                </a:p>
              </p:txBody>
            </p:sp>
          </p:grpSp>
          <p:grpSp>
            <p:nvGrpSpPr>
              <p:cNvPr id="113679" name="Group 26"/>
              <p:cNvGrpSpPr>
                <a:grpSpLocks/>
              </p:cNvGrpSpPr>
              <p:nvPr/>
            </p:nvGrpSpPr>
            <p:grpSpPr bwMode="auto">
              <a:xfrm>
                <a:off x="3792" y="2544"/>
                <a:ext cx="432" cy="251"/>
                <a:chOff x="3648" y="1824"/>
                <a:chExt cx="432" cy="251"/>
              </a:xfrm>
            </p:grpSpPr>
            <p:sp>
              <p:nvSpPr>
                <p:cNvPr id="113735" name="Line 27"/>
                <p:cNvSpPr>
                  <a:spLocks noChangeShapeType="1"/>
                </p:cNvSpPr>
                <p:nvPr/>
              </p:nvSpPr>
              <p:spPr bwMode="auto">
                <a:xfrm>
                  <a:off x="3648" y="1872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736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824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737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686" y="1863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8</a:t>
                  </a:r>
                </a:p>
              </p:txBody>
            </p:sp>
          </p:grpSp>
          <p:sp>
            <p:nvSpPr>
              <p:cNvPr id="113680" name="Line 30"/>
              <p:cNvSpPr>
                <a:spLocks noChangeShapeType="1"/>
              </p:cNvSpPr>
              <p:nvPr/>
            </p:nvSpPr>
            <p:spPr bwMode="auto">
              <a:xfrm>
                <a:off x="1104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13681" name="Group 31"/>
              <p:cNvGrpSpPr>
                <a:grpSpLocks/>
              </p:cNvGrpSpPr>
              <p:nvPr/>
            </p:nvGrpSpPr>
            <p:grpSpPr bwMode="auto">
              <a:xfrm>
                <a:off x="2640" y="1680"/>
                <a:ext cx="432" cy="251"/>
                <a:chOff x="3648" y="1824"/>
                <a:chExt cx="432" cy="251"/>
              </a:xfrm>
            </p:grpSpPr>
            <p:sp>
              <p:nvSpPr>
                <p:cNvPr id="113732" name="Line 32"/>
                <p:cNvSpPr>
                  <a:spLocks noChangeShapeType="1"/>
                </p:cNvSpPr>
                <p:nvPr/>
              </p:nvSpPr>
              <p:spPr bwMode="auto">
                <a:xfrm>
                  <a:off x="3648" y="1872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733" name="Line 33"/>
                <p:cNvSpPr>
                  <a:spLocks noChangeShapeType="1"/>
                </p:cNvSpPr>
                <p:nvPr/>
              </p:nvSpPr>
              <p:spPr bwMode="auto">
                <a:xfrm>
                  <a:off x="3744" y="1824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734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686" y="1863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4</a:t>
                  </a:r>
                </a:p>
              </p:txBody>
            </p:sp>
          </p:grpSp>
          <p:grpSp>
            <p:nvGrpSpPr>
              <p:cNvPr id="113682" name="Group 35"/>
              <p:cNvGrpSpPr>
                <a:grpSpLocks/>
              </p:cNvGrpSpPr>
              <p:nvPr/>
            </p:nvGrpSpPr>
            <p:grpSpPr bwMode="auto">
              <a:xfrm>
                <a:off x="2640" y="1920"/>
                <a:ext cx="432" cy="251"/>
                <a:chOff x="3648" y="1824"/>
                <a:chExt cx="432" cy="251"/>
              </a:xfrm>
            </p:grpSpPr>
            <p:sp>
              <p:nvSpPr>
                <p:cNvPr id="113729" name="Line 36"/>
                <p:cNvSpPr>
                  <a:spLocks noChangeShapeType="1"/>
                </p:cNvSpPr>
                <p:nvPr/>
              </p:nvSpPr>
              <p:spPr bwMode="auto">
                <a:xfrm>
                  <a:off x="3648" y="1872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730" name="Line 37"/>
                <p:cNvSpPr>
                  <a:spLocks noChangeShapeType="1"/>
                </p:cNvSpPr>
                <p:nvPr/>
              </p:nvSpPr>
              <p:spPr bwMode="auto">
                <a:xfrm>
                  <a:off x="3744" y="1824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731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686" y="1863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4</a:t>
                  </a:r>
                </a:p>
              </p:txBody>
            </p:sp>
          </p:grpSp>
          <p:grpSp>
            <p:nvGrpSpPr>
              <p:cNvPr id="113683" name="Group 39"/>
              <p:cNvGrpSpPr>
                <a:grpSpLocks/>
              </p:cNvGrpSpPr>
              <p:nvPr/>
            </p:nvGrpSpPr>
            <p:grpSpPr bwMode="auto">
              <a:xfrm>
                <a:off x="2640" y="2160"/>
                <a:ext cx="432" cy="251"/>
                <a:chOff x="3648" y="1824"/>
                <a:chExt cx="432" cy="251"/>
              </a:xfrm>
            </p:grpSpPr>
            <p:sp>
              <p:nvSpPr>
                <p:cNvPr id="113726" name="Line 40"/>
                <p:cNvSpPr>
                  <a:spLocks noChangeShapeType="1"/>
                </p:cNvSpPr>
                <p:nvPr/>
              </p:nvSpPr>
              <p:spPr bwMode="auto">
                <a:xfrm>
                  <a:off x="3648" y="1872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727" name="Line 41"/>
                <p:cNvSpPr>
                  <a:spLocks noChangeShapeType="1"/>
                </p:cNvSpPr>
                <p:nvPr/>
              </p:nvSpPr>
              <p:spPr bwMode="auto">
                <a:xfrm>
                  <a:off x="3744" y="1824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728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686" y="1863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4</a:t>
                  </a:r>
                </a:p>
              </p:txBody>
            </p:sp>
          </p:grpSp>
          <p:grpSp>
            <p:nvGrpSpPr>
              <p:cNvPr id="113684" name="Group 43"/>
              <p:cNvGrpSpPr>
                <a:grpSpLocks/>
              </p:cNvGrpSpPr>
              <p:nvPr/>
            </p:nvGrpSpPr>
            <p:grpSpPr bwMode="auto">
              <a:xfrm>
                <a:off x="2640" y="2400"/>
                <a:ext cx="432" cy="251"/>
                <a:chOff x="3648" y="1824"/>
                <a:chExt cx="432" cy="251"/>
              </a:xfrm>
            </p:grpSpPr>
            <p:sp>
              <p:nvSpPr>
                <p:cNvPr id="113723" name="Line 44"/>
                <p:cNvSpPr>
                  <a:spLocks noChangeShapeType="1"/>
                </p:cNvSpPr>
                <p:nvPr/>
              </p:nvSpPr>
              <p:spPr bwMode="auto">
                <a:xfrm>
                  <a:off x="3648" y="1872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724" name="Line 45"/>
                <p:cNvSpPr>
                  <a:spLocks noChangeShapeType="1"/>
                </p:cNvSpPr>
                <p:nvPr/>
              </p:nvSpPr>
              <p:spPr bwMode="auto">
                <a:xfrm>
                  <a:off x="3744" y="1824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725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686" y="1863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4</a:t>
                  </a:r>
                </a:p>
              </p:txBody>
            </p:sp>
          </p:grpSp>
          <p:grpSp>
            <p:nvGrpSpPr>
              <p:cNvPr id="113685" name="Group 47"/>
              <p:cNvGrpSpPr>
                <a:grpSpLocks/>
              </p:cNvGrpSpPr>
              <p:nvPr/>
            </p:nvGrpSpPr>
            <p:grpSpPr bwMode="auto">
              <a:xfrm>
                <a:off x="3600" y="3120"/>
                <a:ext cx="1920" cy="771"/>
                <a:chOff x="3360" y="1440"/>
                <a:chExt cx="1920" cy="771"/>
              </a:xfrm>
            </p:grpSpPr>
            <p:grpSp>
              <p:nvGrpSpPr>
                <p:cNvPr id="113690" name="Group 48"/>
                <p:cNvGrpSpPr>
                  <a:grpSpLocks/>
                </p:cNvGrpSpPr>
                <p:nvPr/>
              </p:nvGrpSpPr>
              <p:grpSpPr bwMode="auto">
                <a:xfrm>
                  <a:off x="3539" y="1622"/>
                  <a:ext cx="318" cy="453"/>
                  <a:chOff x="1519" y="1480"/>
                  <a:chExt cx="318" cy="453"/>
                </a:xfrm>
              </p:grpSpPr>
              <p:sp>
                <p:nvSpPr>
                  <p:cNvPr id="113716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480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3717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3718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3719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70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3720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933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3721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3722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113691" name="Group 56"/>
                <p:cNvGrpSpPr>
                  <a:grpSpLocks/>
                </p:cNvGrpSpPr>
                <p:nvPr/>
              </p:nvGrpSpPr>
              <p:grpSpPr bwMode="auto">
                <a:xfrm>
                  <a:off x="3902" y="1622"/>
                  <a:ext cx="318" cy="453"/>
                  <a:chOff x="1519" y="1480"/>
                  <a:chExt cx="318" cy="453"/>
                </a:xfrm>
              </p:grpSpPr>
              <p:sp>
                <p:nvSpPr>
                  <p:cNvPr id="113709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480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3710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3711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3712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70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3713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933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3714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3715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113692" name="Group 64"/>
                <p:cNvGrpSpPr>
                  <a:grpSpLocks/>
                </p:cNvGrpSpPr>
                <p:nvPr/>
              </p:nvGrpSpPr>
              <p:grpSpPr bwMode="auto">
                <a:xfrm>
                  <a:off x="4310" y="1622"/>
                  <a:ext cx="318" cy="453"/>
                  <a:chOff x="1519" y="1480"/>
                  <a:chExt cx="318" cy="453"/>
                </a:xfrm>
              </p:grpSpPr>
              <p:sp>
                <p:nvSpPr>
                  <p:cNvPr id="113702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480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3703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3704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3705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70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3706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933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3707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3708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113693" name="Group 72"/>
                <p:cNvGrpSpPr>
                  <a:grpSpLocks/>
                </p:cNvGrpSpPr>
                <p:nvPr/>
              </p:nvGrpSpPr>
              <p:grpSpPr bwMode="auto">
                <a:xfrm>
                  <a:off x="4719" y="1622"/>
                  <a:ext cx="318" cy="453"/>
                  <a:chOff x="1519" y="1480"/>
                  <a:chExt cx="318" cy="453"/>
                </a:xfrm>
              </p:grpSpPr>
              <p:sp>
                <p:nvSpPr>
                  <p:cNvPr id="113695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480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3696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3697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3698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70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3699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933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3700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3701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113694" name="AutoShape 80"/>
                <p:cNvSpPr>
                  <a:spLocks noChangeArrowheads="1"/>
                </p:cNvSpPr>
                <p:nvPr/>
              </p:nvSpPr>
              <p:spPr bwMode="auto">
                <a:xfrm>
                  <a:off x="3360" y="1440"/>
                  <a:ext cx="1920" cy="771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113686" name="Line 81"/>
              <p:cNvSpPr>
                <a:spLocks noChangeShapeType="1"/>
              </p:cNvSpPr>
              <p:nvPr/>
            </p:nvSpPr>
            <p:spPr bwMode="auto">
              <a:xfrm flipV="1">
                <a:off x="4320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687" name="Line 82"/>
              <p:cNvSpPr>
                <a:spLocks noChangeShapeType="1"/>
              </p:cNvSpPr>
              <p:nvPr/>
            </p:nvSpPr>
            <p:spPr bwMode="auto">
              <a:xfrm flipV="1">
                <a:off x="4896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113688" name="AutoShape 83"/>
              <p:cNvCxnSpPr>
                <a:cxnSpLocks noChangeShapeType="1"/>
                <a:stCxn id="113735" idx="1"/>
                <a:endCxn id="113686" idx="1"/>
              </p:cNvCxnSpPr>
              <p:nvPr/>
            </p:nvCxnSpPr>
            <p:spPr bwMode="auto">
              <a:xfrm rot="16200000" flipH="1">
                <a:off x="4104" y="2712"/>
                <a:ext cx="336" cy="96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3689" name="AutoShape 84"/>
              <p:cNvCxnSpPr>
                <a:cxnSpLocks noChangeShapeType="1"/>
                <a:stCxn id="113738" idx="1"/>
                <a:endCxn id="113687" idx="1"/>
              </p:cNvCxnSpPr>
              <p:nvPr/>
            </p:nvCxnSpPr>
            <p:spPr bwMode="auto">
              <a:xfrm rot="16200000" flipH="1">
                <a:off x="3888" y="1920"/>
                <a:ext cx="1344" cy="672"/>
              </a:xfrm>
              <a:prstGeom prst="bentConnector3">
                <a:avLst>
                  <a:gd name="adj1" fmla="val 3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3669" name="Text Box 85"/>
            <p:cNvSpPr txBox="1">
              <a:spLocks noChangeArrowheads="1"/>
            </p:cNvSpPr>
            <p:nvPr/>
          </p:nvSpPr>
          <p:spPr bwMode="auto">
            <a:xfrm>
              <a:off x="5078" y="3735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s0</a:t>
              </a:r>
            </a:p>
          </p:txBody>
        </p:sp>
        <p:sp>
          <p:nvSpPr>
            <p:cNvPr id="113670" name="Text Box 86"/>
            <p:cNvSpPr txBox="1">
              <a:spLocks noChangeArrowheads="1"/>
            </p:cNvSpPr>
            <p:nvPr/>
          </p:nvSpPr>
          <p:spPr bwMode="auto">
            <a:xfrm>
              <a:off x="4656" y="3744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s1</a:t>
              </a:r>
            </a:p>
          </p:txBody>
        </p:sp>
        <p:sp>
          <p:nvSpPr>
            <p:cNvPr id="113671" name="Text Box 87"/>
            <p:cNvSpPr txBox="1">
              <a:spLocks noChangeArrowheads="1"/>
            </p:cNvSpPr>
            <p:nvPr/>
          </p:nvSpPr>
          <p:spPr bwMode="auto">
            <a:xfrm>
              <a:off x="4224" y="3744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m0</a:t>
              </a:r>
            </a:p>
          </p:txBody>
        </p:sp>
        <p:sp>
          <p:nvSpPr>
            <p:cNvPr id="113672" name="Text Box 88"/>
            <p:cNvSpPr txBox="1">
              <a:spLocks noChangeArrowheads="1"/>
            </p:cNvSpPr>
            <p:nvPr/>
          </p:nvSpPr>
          <p:spPr bwMode="auto">
            <a:xfrm>
              <a:off x="3840" y="3744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m1</a:t>
              </a:r>
            </a:p>
          </p:txBody>
        </p:sp>
        <p:sp>
          <p:nvSpPr>
            <p:cNvPr id="113673" name="Text Box 89"/>
            <p:cNvSpPr txBox="1">
              <a:spLocks noChangeArrowheads="1"/>
            </p:cNvSpPr>
            <p:nvPr/>
          </p:nvSpPr>
          <p:spPr bwMode="auto">
            <a:xfrm>
              <a:off x="4704" y="3936"/>
              <a:ext cx="5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(second)</a:t>
              </a:r>
            </a:p>
          </p:txBody>
        </p:sp>
        <p:sp>
          <p:nvSpPr>
            <p:cNvPr id="113674" name="Text Box 90"/>
            <p:cNvSpPr txBox="1">
              <a:spLocks noChangeArrowheads="1"/>
            </p:cNvSpPr>
            <p:nvPr/>
          </p:nvSpPr>
          <p:spPr bwMode="auto">
            <a:xfrm>
              <a:off x="3936" y="3936"/>
              <a:ext cx="5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(minute)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Architecture of the core counter</a:t>
            </a:r>
          </a:p>
        </p:txBody>
      </p:sp>
      <p:grpSp>
        <p:nvGrpSpPr>
          <p:cNvPr id="114691" name="Group 3"/>
          <p:cNvGrpSpPr>
            <a:grpSpLocks/>
          </p:cNvGrpSpPr>
          <p:nvPr/>
        </p:nvGrpSpPr>
        <p:grpSpPr bwMode="auto">
          <a:xfrm>
            <a:off x="457200" y="2819400"/>
            <a:ext cx="8229600" cy="2089150"/>
            <a:chOff x="336" y="1632"/>
            <a:chExt cx="5184" cy="1316"/>
          </a:xfrm>
        </p:grpSpPr>
        <p:grpSp>
          <p:nvGrpSpPr>
            <p:cNvPr id="114704" name="Group 4"/>
            <p:cNvGrpSpPr>
              <a:grpSpLocks/>
            </p:cNvGrpSpPr>
            <p:nvPr/>
          </p:nvGrpSpPr>
          <p:grpSpPr bwMode="auto">
            <a:xfrm>
              <a:off x="4320" y="1632"/>
              <a:ext cx="1016" cy="912"/>
              <a:chOff x="3312" y="1440"/>
              <a:chExt cx="1016" cy="912"/>
            </a:xfrm>
          </p:grpSpPr>
          <p:sp>
            <p:nvSpPr>
              <p:cNvPr id="114739" name="Rectangle 5"/>
              <p:cNvSpPr>
                <a:spLocks noChangeArrowheads="1"/>
              </p:cNvSpPr>
              <p:nvPr/>
            </p:nvSpPr>
            <p:spPr bwMode="auto">
              <a:xfrm>
                <a:off x="3312" y="1440"/>
                <a:ext cx="1008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BCD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Counter</a:t>
                </a:r>
              </a:p>
            </p:txBody>
          </p:sp>
          <p:sp>
            <p:nvSpPr>
              <p:cNvPr id="114740" name="AutoShape 6"/>
              <p:cNvSpPr>
                <a:spLocks noChangeArrowheads="1"/>
              </p:cNvSpPr>
              <p:nvPr/>
            </p:nvSpPr>
            <p:spPr bwMode="auto">
              <a:xfrm>
                <a:off x="3850" y="2208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14741" name="Text Box 7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2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</a:t>
                </a:r>
              </a:p>
            </p:txBody>
          </p:sp>
          <p:sp>
            <p:nvSpPr>
              <p:cNvPr id="114742" name="Text Box 8"/>
              <p:cNvSpPr txBox="1">
                <a:spLocks noChangeArrowheads="1"/>
              </p:cNvSpPr>
              <p:nvPr/>
            </p:nvSpPr>
            <p:spPr bwMode="auto">
              <a:xfrm>
                <a:off x="4042" y="1488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EN</a:t>
                </a:r>
              </a:p>
            </p:txBody>
          </p:sp>
          <p:sp>
            <p:nvSpPr>
              <p:cNvPr id="114743" name="Text Box 9"/>
              <p:cNvSpPr txBox="1">
                <a:spLocks noChangeArrowheads="1"/>
              </p:cNvSpPr>
              <p:nvPr/>
            </p:nvSpPr>
            <p:spPr bwMode="auto">
              <a:xfrm>
                <a:off x="3312" y="182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</p:grpSp>
        <p:grpSp>
          <p:nvGrpSpPr>
            <p:cNvPr id="114705" name="Group 10"/>
            <p:cNvGrpSpPr>
              <a:grpSpLocks/>
            </p:cNvGrpSpPr>
            <p:nvPr/>
          </p:nvGrpSpPr>
          <p:grpSpPr bwMode="auto">
            <a:xfrm>
              <a:off x="3072" y="1632"/>
              <a:ext cx="1016" cy="912"/>
              <a:chOff x="3312" y="1440"/>
              <a:chExt cx="1016" cy="912"/>
            </a:xfrm>
          </p:grpSpPr>
          <p:sp>
            <p:nvSpPr>
              <p:cNvPr id="114734" name="Rectangle 11"/>
              <p:cNvSpPr>
                <a:spLocks noChangeArrowheads="1"/>
              </p:cNvSpPr>
              <p:nvPr/>
            </p:nvSpPr>
            <p:spPr bwMode="auto">
              <a:xfrm>
                <a:off x="3312" y="1440"/>
                <a:ext cx="1008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Mod-6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Counter</a:t>
                </a:r>
              </a:p>
            </p:txBody>
          </p:sp>
          <p:sp>
            <p:nvSpPr>
              <p:cNvPr id="114735" name="AutoShape 12"/>
              <p:cNvSpPr>
                <a:spLocks noChangeArrowheads="1"/>
              </p:cNvSpPr>
              <p:nvPr/>
            </p:nvSpPr>
            <p:spPr bwMode="auto">
              <a:xfrm>
                <a:off x="3850" y="2208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14736" name="Text Box 13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2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</a:t>
                </a:r>
              </a:p>
            </p:txBody>
          </p:sp>
          <p:sp>
            <p:nvSpPr>
              <p:cNvPr id="114737" name="Text Box 14"/>
              <p:cNvSpPr txBox="1">
                <a:spLocks noChangeArrowheads="1"/>
              </p:cNvSpPr>
              <p:nvPr/>
            </p:nvSpPr>
            <p:spPr bwMode="auto">
              <a:xfrm>
                <a:off x="4042" y="1488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EN</a:t>
                </a:r>
              </a:p>
            </p:txBody>
          </p:sp>
          <p:sp>
            <p:nvSpPr>
              <p:cNvPr id="114738" name="Text Box 15"/>
              <p:cNvSpPr txBox="1">
                <a:spLocks noChangeArrowheads="1"/>
              </p:cNvSpPr>
              <p:nvPr/>
            </p:nvSpPr>
            <p:spPr bwMode="auto">
              <a:xfrm>
                <a:off x="3312" y="182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</p:grpSp>
        <p:sp>
          <p:nvSpPr>
            <p:cNvPr id="114706" name="Text Box 16"/>
            <p:cNvSpPr txBox="1">
              <a:spLocks noChangeArrowheads="1"/>
            </p:cNvSpPr>
            <p:nvPr/>
          </p:nvSpPr>
          <p:spPr bwMode="auto">
            <a:xfrm>
              <a:off x="4080" y="2736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s0</a:t>
              </a:r>
            </a:p>
          </p:txBody>
        </p:sp>
        <p:sp>
          <p:nvSpPr>
            <p:cNvPr id="114707" name="Text Box 17"/>
            <p:cNvSpPr txBox="1">
              <a:spLocks noChangeArrowheads="1"/>
            </p:cNvSpPr>
            <p:nvPr/>
          </p:nvSpPr>
          <p:spPr bwMode="auto">
            <a:xfrm>
              <a:off x="2832" y="2688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s1</a:t>
              </a:r>
            </a:p>
          </p:txBody>
        </p:sp>
        <p:sp>
          <p:nvSpPr>
            <p:cNvPr id="114708" name="Line 18"/>
            <p:cNvSpPr>
              <a:spLocks noChangeShapeType="1"/>
            </p:cNvSpPr>
            <p:nvPr/>
          </p:nvSpPr>
          <p:spPr bwMode="auto">
            <a:xfrm flipH="1">
              <a:off x="4176" y="21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4709" name="Line 19"/>
            <p:cNvSpPr>
              <a:spLocks noChangeShapeType="1"/>
            </p:cNvSpPr>
            <p:nvPr/>
          </p:nvSpPr>
          <p:spPr bwMode="auto">
            <a:xfrm flipH="1">
              <a:off x="2928" y="21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14710" name="AutoShape 20"/>
            <p:cNvCxnSpPr>
              <a:cxnSpLocks noChangeShapeType="1"/>
              <a:stCxn id="114709" idx="1"/>
              <a:endCxn id="114707" idx="0"/>
            </p:cNvCxnSpPr>
            <p:nvPr/>
          </p:nvCxnSpPr>
          <p:spPr bwMode="auto">
            <a:xfrm>
              <a:off x="2928" y="2160"/>
              <a:ext cx="19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711" name="AutoShape 21"/>
            <p:cNvCxnSpPr>
              <a:cxnSpLocks noChangeShapeType="1"/>
              <a:endCxn id="114706" idx="0"/>
            </p:cNvCxnSpPr>
            <p:nvPr/>
          </p:nvCxnSpPr>
          <p:spPr bwMode="auto">
            <a:xfrm>
              <a:off x="4176" y="2112"/>
              <a:ext cx="19" cy="6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4712" name="Line 22"/>
            <p:cNvSpPr>
              <a:spLocks noChangeShapeType="1"/>
            </p:cNvSpPr>
            <p:nvPr/>
          </p:nvSpPr>
          <p:spPr bwMode="auto">
            <a:xfrm flipH="1">
              <a:off x="4080" y="17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4713" name="Line 23"/>
            <p:cNvSpPr>
              <a:spLocks noChangeShapeType="1"/>
            </p:cNvSpPr>
            <p:nvPr/>
          </p:nvSpPr>
          <p:spPr bwMode="auto">
            <a:xfrm flipH="1">
              <a:off x="5328" y="17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14714" name="Group 24"/>
            <p:cNvGrpSpPr>
              <a:grpSpLocks/>
            </p:cNvGrpSpPr>
            <p:nvPr/>
          </p:nvGrpSpPr>
          <p:grpSpPr bwMode="auto">
            <a:xfrm>
              <a:off x="1872" y="1632"/>
              <a:ext cx="1016" cy="912"/>
              <a:chOff x="3312" y="1440"/>
              <a:chExt cx="1016" cy="912"/>
            </a:xfrm>
          </p:grpSpPr>
          <p:sp>
            <p:nvSpPr>
              <p:cNvPr id="114729" name="Rectangle 25"/>
              <p:cNvSpPr>
                <a:spLocks noChangeArrowheads="1"/>
              </p:cNvSpPr>
              <p:nvPr/>
            </p:nvSpPr>
            <p:spPr bwMode="auto">
              <a:xfrm>
                <a:off x="3312" y="1440"/>
                <a:ext cx="1008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BCD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Counter</a:t>
                </a:r>
              </a:p>
            </p:txBody>
          </p:sp>
          <p:sp>
            <p:nvSpPr>
              <p:cNvPr id="114730" name="AutoShape 26"/>
              <p:cNvSpPr>
                <a:spLocks noChangeArrowheads="1"/>
              </p:cNvSpPr>
              <p:nvPr/>
            </p:nvSpPr>
            <p:spPr bwMode="auto">
              <a:xfrm>
                <a:off x="3850" y="2208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14731" name="Text Box 27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2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</a:t>
                </a:r>
              </a:p>
            </p:txBody>
          </p:sp>
          <p:sp>
            <p:nvSpPr>
              <p:cNvPr id="114732" name="Text Box 28"/>
              <p:cNvSpPr txBox="1">
                <a:spLocks noChangeArrowheads="1"/>
              </p:cNvSpPr>
              <p:nvPr/>
            </p:nvSpPr>
            <p:spPr bwMode="auto">
              <a:xfrm>
                <a:off x="4042" y="1488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EN</a:t>
                </a:r>
              </a:p>
            </p:txBody>
          </p:sp>
          <p:sp>
            <p:nvSpPr>
              <p:cNvPr id="114733" name="Text Box 29"/>
              <p:cNvSpPr txBox="1">
                <a:spLocks noChangeArrowheads="1"/>
              </p:cNvSpPr>
              <p:nvPr/>
            </p:nvSpPr>
            <p:spPr bwMode="auto">
              <a:xfrm>
                <a:off x="3312" y="182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</p:grpSp>
        <p:grpSp>
          <p:nvGrpSpPr>
            <p:cNvPr id="114715" name="Group 30"/>
            <p:cNvGrpSpPr>
              <a:grpSpLocks/>
            </p:cNvGrpSpPr>
            <p:nvPr/>
          </p:nvGrpSpPr>
          <p:grpSpPr bwMode="auto">
            <a:xfrm>
              <a:off x="624" y="1632"/>
              <a:ext cx="1016" cy="912"/>
              <a:chOff x="3312" y="1440"/>
              <a:chExt cx="1016" cy="912"/>
            </a:xfrm>
          </p:grpSpPr>
          <p:sp>
            <p:nvSpPr>
              <p:cNvPr id="114724" name="Rectangle 31"/>
              <p:cNvSpPr>
                <a:spLocks noChangeArrowheads="1"/>
              </p:cNvSpPr>
              <p:nvPr/>
            </p:nvSpPr>
            <p:spPr bwMode="auto">
              <a:xfrm>
                <a:off x="3312" y="1440"/>
                <a:ext cx="1008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Mod-6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Counter</a:t>
                </a:r>
              </a:p>
            </p:txBody>
          </p:sp>
          <p:sp>
            <p:nvSpPr>
              <p:cNvPr id="114725" name="AutoShape 32"/>
              <p:cNvSpPr>
                <a:spLocks noChangeArrowheads="1"/>
              </p:cNvSpPr>
              <p:nvPr/>
            </p:nvSpPr>
            <p:spPr bwMode="auto">
              <a:xfrm>
                <a:off x="3850" y="2208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14726" name="Text Box 33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2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</a:t>
                </a:r>
              </a:p>
            </p:txBody>
          </p:sp>
          <p:sp>
            <p:nvSpPr>
              <p:cNvPr id="114727" name="Text Box 34"/>
              <p:cNvSpPr txBox="1">
                <a:spLocks noChangeArrowheads="1"/>
              </p:cNvSpPr>
              <p:nvPr/>
            </p:nvSpPr>
            <p:spPr bwMode="auto">
              <a:xfrm>
                <a:off x="4042" y="1488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EN</a:t>
                </a:r>
              </a:p>
            </p:txBody>
          </p:sp>
          <p:sp>
            <p:nvSpPr>
              <p:cNvPr id="114728" name="Text Box 35"/>
              <p:cNvSpPr txBox="1">
                <a:spLocks noChangeArrowheads="1"/>
              </p:cNvSpPr>
              <p:nvPr/>
            </p:nvSpPr>
            <p:spPr bwMode="auto">
              <a:xfrm>
                <a:off x="3312" y="182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</p:grpSp>
        <p:sp>
          <p:nvSpPr>
            <p:cNvPr id="114716" name="Text Box 36"/>
            <p:cNvSpPr txBox="1">
              <a:spLocks noChangeArrowheads="1"/>
            </p:cNvSpPr>
            <p:nvPr/>
          </p:nvSpPr>
          <p:spPr bwMode="auto">
            <a:xfrm>
              <a:off x="1584" y="2688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m0</a:t>
              </a:r>
            </a:p>
          </p:txBody>
        </p:sp>
        <p:sp>
          <p:nvSpPr>
            <p:cNvPr id="114717" name="Text Box 37"/>
            <p:cNvSpPr txBox="1">
              <a:spLocks noChangeArrowheads="1"/>
            </p:cNvSpPr>
            <p:nvPr/>
          </p:nvSpPr>
          <p:spPr bwMode="auto">
            <a:xfrm>
              <a:off x="336" y="2688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m1</a:t>
              </a:r>
            </a:p>
          </p:txBody>
        </p:sp>
        <p:sp>
          <p:nvSpPr>
            <p:cNvPr id="114718" name="Line 38"/>
            <p:cNvSpPr>
              <a:spLocks noChangeShapeType="1"/>
            </p:cNvSpPr>
            <p:nvPr/>
          </p:nvSpPr>
          <p:spPr bwMode="auto">
            <a:xfrm flipH="1">
              <a:off x="1728" y="21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4719" name="Line 39"/>
            <p:cNvSpPr>
              <a:spLocks noChangeShapeType="1"/>
            </p:cNvSpPr>
            <p:nvPr/>
          </p:nvSpPr>
          <p:spPr bwMode="auto">
            <a:xfrm flipH="1">
              <a:off x="480" y="21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14720" name="AutoShape 40"/>
            <p:cNvCxnSpPr>
              <a:cxnSpLocks noChangeShapeType="1"/>
              <a:stCxn id="114719" idx="1"/>
              <a:endCxn id="114717" idx="0"/>
            </p:cNvCxnSpPr>
            <p:nvPr/>
          </p:nvCxnSpPr>
          <p:spPr bwMode="auto">
            <a:xfrm flipH="1">
              <a:off x="476" y="2160"/>
              <a:ext cx="4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721" name="AutoShape 41"/>
            <p:cNvCxnSpPr>
              <a:cxnSpLocks noChangeShapeType="1"/>
              <a:stCxn id="114718" idx="1"/>
            </p:cNvCxnSpPr>
            <p:nvPr/>
          </p:nvCxnSpPr>
          <p:spPr bwMode="auto">
            <a:xfrm>
              <a:off x="1728" y="2112"/>
              <a:ext cx="1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4722" name="Line 42"/>
            <p:cNvSpPr>
              <a:spLocks noChangeShapeType="1"/>
            </p:cNvSpPr>
            <p:nvPr/>
          </p:nvSpPr>
          <p:spPr bwMode="auto">
            <a:xfrm flipH="1">
              <a:off x="1632" y="17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4723" name="Line 43"/>
            <p:cNvSpPr>
              <a:spLocks noChangeShapeType="1"/>
            </p:cNvSpPr>
            <p:nvPr/>
          </p:nvSpPr>
          <p:spPr bwMode="auto">
            <a:xfrm flipH="1">
              <a:off x="2880" y="17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4692" name="Group 44"/>
          <p:cNvGrpSpPr>
            <a:grpSpLocks/>
          </p:cNvGrpSpPr>
          <p:nvPr/>
        </p:nvGrpSpPr>
        <p:grpSpPr bwMode="auto">
          <a:xfrm>
            <a:off x="4800600" y="2133600"/>
            <a:ext cx="3505200" cy="533400"/>
            <a:chOff x="2928" y="1248"/>
            <a:chExt cx="2208" cy="336"/>
          </a:xfrm>
        </p:grpSpPr>
        <p:sp>
          <p:nvSpPr>
            <p:cNvPr id="114702" name="AutoShape 45"/>
            <p:cNvSpPr>
              <a:spLocks/>
            </p:cNvSpPr>
            <p:nvPr/>
          </p:nvSpPr>
          <p:spPr bwMode="auto">
            <a:xfrm rot="5400000">
              <a:off x="3960" y="408"/>
              <a:ext cx="144" cy="2208"/>
            </a:xfrm>
            <a:prstGeom prst="leftBrace">
              <a:avLst>
                <a:gd name="adj1" fmla="val 127778"/>
                <a:gd name="adj2" fmla="val 5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solidFill>
                  <a:schemeClr val="tx2"/>
                </a:solidFill>
              </a:endParaRPr>
            </a:p>
          </p:txBody>
        </p:sp>
        <p:sp>
          <p:nvSpPr>
            <p:cNvPr id="114703" name="Text Box 46"/>
            <p:cNvSpPr txBox="1">
              <a:spLocks noChangeArrowheads="1"/>
            </p:cNvSpPr>
            <p:nvPr/>
          </p:nvSpPr>
          <p:spPr bwMode="auto">
            <a:xfrm>
              <a:off x="3840" y="1248"/>
              <a:ext cx="4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</a:rPr>
                <a:t>second</a:t>
              </a:r>
            </a:p>
          </p:txBody>
        </p:sp>
      </p:grpSp>
      <p:grpSp>
        <p:nvGrpSpPr>
          <p:cNvPr id="114693" name="Group 47"/>
          <p:cNvGrpSpPr>
            <a:grpSpLocks/>
          </p:cNvGrpSpPr>
          <p:nvPr/>
        </p:nvGrpSpPr>
        <p:grpSpPr bwMode="auto">
          <a:xfrm>
            <a:off x="914400" y="2133600"/>
            <a:ext cx="3505200" cy="533400"/>
            <a:chOff x="2928" y="1248"/>
            <a:chExt cx="2208" cy="336"/>
          </a:xfrm>
        </p:grpSpPr>
        <p:sp>
          <p:nvSpPr>
            <p:cNvPr id="114700" name="AutoShape 48"/>
            <p:cNvSpPr>
              <a:spLocks/>
            </p:cNvSpPr>
            <p:nvPr/>
          </p:nvSpPr>
          <p:spPr bwMode="auto">
            <a:xfrm rot="5400000">
              <a:off x="3960" y="408"/>
              <a:ext cx="144" cy="2208"/>
            </a:xfrm>
            <a:prstGeom prst="leftBrace">
              <a:avLst>
                <a:gd name="adj1" fmla="val 127778"/>
                <a:gd name="adj2" fmla="val 5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solidFill>
                  <a:schemeClr val="tx2"/>
                </a:solidFill>
              </a:endParaRPr>
            </a:p>
          </p:txBody>
        </p:sp>
        <p:sp>
          <p:nvSpPr>
            <p:cNvPr id="114701" name="Text Box 49"/>
            <p:cNvSpPr txBox="1">
              <a:spLocks noChangeArrowheads="1"/>
            </p:cNvSpPr>
            <p:nvPr/>
          </p:nvSpPr>
          <p:spPr bwMode="auto">
            <a:xfrm>
              <a:off x="3840" y="1248"/>
              <a:ext cx="4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</a:rPr>
                <a:t>minute</a:t>
              </a:r>
            </a:p>
          </p:txBody>
        </p:sp>
      </p:grpSp>
      <p:grpSp>
        <p:nvGrpSpPr>
          <p:cNvPr id="9" name="Group 50"/>
          <p:cNvGrpSpPr>
            <a:grpSpLocks/>
          </p:cNvGrpSpPr>
          <p:nvPr/>
        </p:nvGrpSpPr>
        <p:grpSpPr bwMode="auto">
          <a:xfrm>
            <a:off x="533400" y="4800600"/>
            <a:ext cx="6229350" cy="336550"/>
            <a:chOff x="336" y="3024"/>
            <a:chExt cx="3924" cy="212"/>
          </a:xfrm>
        </p:grpSpPr>
        <p:sp>
          <p:nvSpPr>
            <p:cNvPr id="114696" name="Text Box 51"/>
            <p:cNvSpPr txBox="1">
              <a:spLocks noChangeArrowheads="1"/>
            </p:cNvSpPr>
            <p:nvPr/>
          </p:nvSpPr>
          <p:spPr bwMode="auto">
            <a:xfrm>
              <a:off x="336" y="3024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14697" name="Text Box 52"/>
            <p:cNvSpPr txBox="1">
              <a:spLocks noChangeArrowheads="1"/>
            </p:cNvSpPr>
            <p:nvPr/>
          </p:nvSpPr>
          <p:spPr bwMode="auto">
            <a:xfrm>
              <a:off x="1584" y="3024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114698" name="Text Box 53"/>
            <p:cNvSpPr txBox="1">
              <a:spLocks noChangeArrowheads="1"/>
            </p:cNvSpPr>
            <p:nvPr/>
          </p:nvSpPr>
          <p:spPr bwMode="auto">
            <a:xfrm>
              <a:off x="2832" y="3024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3</a:t>
              </a:r>
            </a:p>
          </p:txBody>
        </p:sp>
        <p:sp>
          <p:nvSpPr>
            <p:cNvPr id="114699" name="Text Box 54"/>
            <p:cNvSpPr txBox="1">
              <a:spLocks noChangeArrowheads="1"/>
            </p:cNvSpPr>
            <p:nvPr/>
          </p:nvSpPr>
          <p:spPr bwMode="auto">
            <a:xfrm>
              <a:off x="4080" y="3024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4</a:t>
              </a:r>
            </a:p>
          </p:txBody>
        </p:sp>
      </p:grpSp>
      <p:sp>
        <p:nvSpPr>
          <p:cNvPr id="128055" name="Text Box 55"/>
          <p:cNvSpPr txBox="1">
            <a:spLocks noChangeArrowheads="1"/>
          </p:cNvSpPr>
          <p:nvPr/>
        </p:nvSpPr>
        <p:spPr bwMode="auto">
          <a:xfrm>
            <a:off x="990600" y="5334000"/>
            <a:ext cx="1747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current time: 12:34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5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Architecture of the core counter</a:t>
            </a:r>
          </a:p>
        </p:txBody>
      </p:sp>
      <p:grpSp>
        <p:nvGrpSpPr>
          <p:cNvPr id="115715" name="Group 3"/>
          <p:cNvGrpSpPr>
            <a:grpSpLocks/>
          </p:cNvGrpSpPr>
          <p:nvPr/>
        </p:nvGrpSpPr>
        <p:grpSpPr bwMode="auto">
          <a:xfrm>
            <a:off x="457200" y="2819400"/>
            <a:ext cx="8229600" cy="2089150"/>
            <a:chOff x="336" y="1632"/>
            <a:chExt cx="5184" cy="1316"/>
          </a:xfrm>
        </p:grpSpPr>
        <p:grpSp>
          <p:nvGrpSpPr>
            <p:cNvPr id="115748" name="Group 4"/>
            <p:cNvGrpSpPr>
              <a:grpSpLocks/>
            </p:cNvGrpSpPr>
            <p:nvPr/>
          </p:nvGrpSpPr>
          <p:grpSpPr bwMode="auto">
            <a:xfrm>
              <a:off x="4320" y="1632"/>
              <a:ext cx="1016" cy="912"/>
              <a:chOff x="3312" y="1440"/>
              <a:chExt cx="1016" cy="912"/>
            </a:xfrm>
          </p:grpSpPr>
          <p:sp>
            <p:nvSpPr>
              <p:cNvPr id="115783" name="Rectangle 5"/>
              <p:cNvSpPr>
                <a:spLocks noChangeArrowheads="1"/>
              </p:cNvSpPr>
              <p:nvPr/>
            </p:nvSpPr>
            <p:spPr bwMode="auto">
              <a:xfrm>
                <a:off x="3312" y="1440"/>
                <a:ext cx="1008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BCD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Counter</a:t>
                </a:r>
              </a:p>
            </p:txBody>
          </p:sp>
          <p:sp>
            <p:nvSpPr>
              <p:cNvPr id="115784" name="AutoShape 6"/>
              <p:cNvSpPr>
                <a:spLocks noChangeArrowheads="1"/>
              </p:cNvSpPr>
              <p:nvPr/>
            </p:nvSpPr>
            <p:spPr bwMode="auto">
              <a:xfrm>
                <a:off x="3850" y="2208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15785" name="Text Box 7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2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</a:t>
                </a:r>
              </a:p>
            </p:txBody>
          </p:sp>
          <p:sp>
            <p:nvSpPr>
              <p:cNvPr id="115786" name="Text Box 8"/>
              <p:cNvSpPr txBox="1">
                <a:spLocks noChangeArrowheads="1"/>
              </p:cNvSpPr>
              <p:nvPr/>
            </p:nvSpPr>
            <p:spPr bwMode="auto">
              <a:xfrm>
                <a:off x="4042" y="1488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EN</a:t>
                </a:r>
              </a:p>
            </p:txBody>
          </p:sp>
          <p:sp>
            <p:nvSpPr>
              <p:cNvPr id="115787" name="Text Box 9"/>
              <p:cNvSpPr txBox="1">
                <a:spLocks noChangeArrowheads="1"/>
              </p:cNvSpPr>
              <p:nvPr/>
            </p:nvSpPr>
            <p:spPr bwMode="auto">
              <a:xfrm>
                <a:off x="3312" y="182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</p:grpSp>
        <p:grpSp>
          <p:nvGrpSpPr>
            <p:cNvPr id="115749" name="Group 10"/>
            <p:cNvGrpSpPr>
              <a:grpSpLocks/>
            </p:cNvGrpSpPr>
            <p:nvPr/>
          </p:nvGrpSpPr>
          <p:grpSpPr bwMode="auto">
            <a:xfrm>
              <a:off x="3072" y="1632"/>
              <a:ext cx="1016" cy="912"/>
              <a:chOff x="3312" y="1440"/>
              <a:chExt cx="1016" cy="912"/>
            </a:xfrm>
          </p:grpSpPr>
          <p:sp>
            <p:nvSpPr>
              <p:cNvPr id="115778" name="Rectangle 11"/>
              <p:cNvSpPr>
                <a:spLocks noChangeArrowheads="1"/>
              </p:cNvSpPr>
              <p:nvPr/>
            </p:nvSpPr>
            <p:spPr bwMode="auto">
              <a:xfrm>
                <a:off x="3312" y="1440"/>
                <a:ext cx="1008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Mod-6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Counter</a:t>
                </a:r>
              </a:p>
            </p:txBody>
          </p:sp>
          <p:sp>
            <p:nvSpPr>
              <p:cNvPr id="115779" name="AutoShape 12"/>
              <p:cNvSpPr>
                <a:spLocks noChangeArrowheads="1"/>
              </p:cNvSpPr>
              <p:nvPr/>
            </p:nvSpPr>
            <p:spPr bwMode="auto">
              <a:xfrm>
                <a:off x="3850" y="2208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15780" name="Text Box 13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2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</a:t>
                </a:r>
              </a:p>
            </p:txBody>
          </p:sp>
          <p:sp>
            <p:nvSpPr>
              <p:cNvPr id="115781" name="Text Box 14"/>
              <p:cNvSpPr txBox="1">
                <a:spLocks noChangeArrowheads="1"/>
              </p:cNvSpPr>
              <p:nvPr/>
            </p:nvSpPr>
            <p:spPr bwMode="auto">
              <a:xfrm>
                <a:off x="4042" y="1488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EN</a:t>
                </a:r>
              </a:p>
            </p:txBody>
          </p:sp>
          <p:sp>
            <p:nvSpPr>
              <p:cNvPr id="115782" name="Text Box 15"/>
              <p:cNvSpPr txBox="1">
                <a:spLocks noChangeArrowheads="1"/>
              </p:cNvSpPr>
              <p:nvPr/>
            </p:nvSpPr>
            <p:spPr bwMode="auto">
              <a:xfrm>
                <a:off x="3312" y="182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</p:grpSp>
        <p:sp>
          <p:nvSpPr>
            <p:cNvPr id="115750" name="Text Box 16"/>
            <p:cNvSpPr txBox="1">
              <a:spLocks noChangeArrowheads="1"/>
            </p:cNvSpPr>
            <p:nvPr/>
          </p:nvSpPr>
          <p:spPr bwMode="auto">
            <a:xfrm>
              <a:off x="4080" y="2736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s0</a:t>
              </a:r>
            </a:p>
          </p:txBody>
        </p:sp>
        <p:sp>
          <p:nvSpPr>
            <p:cNvPr id="115751" name="Text Box 17"/>
            <p:cNvSpPr txBox="1">
              <a:spLocks noChangeArrowheads="1"/>
            </p:cNvSpPr>
            <p:nvPr/>
          </p:nvSpPr>
          <p:spPr bwMode="auto">
            <a:xfrm>
              <a:off x="2832" y="2688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s1</a:t>
              </a:r>
            </a:p>
          </p:txBody>
        </p:sp>
        <p:sp>
          <p:nvSpPr>
            <p:cNvPr id="115752" name="Line 18"/>
            <p:cNvSpPr>
              <a:spLocks noChangeShapeType="1"/>
            </p:cNvSpPr>
            <p:nvPr/>
          </p:nvSpPr>
          <p:spPr bwMode="auto">
            <a:xfrm flipH="1">
              <a:off x="4176" y="21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5753" name="Line 19"/>
            <p:cNvSpPr>
              <a:spLocks noChangeShapeType="1"/>
            </p:cNvSpPr>
            <p:nvPr/>
          </p:nvSpPr>
          <p:spPr bwMode="auto">
            <a:xfrm flipH="1">
              <a:off x="2928" y="21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15754" name="AutoShape 20"/>
            <p:cNvCxnSpPr>
              <a:cxnSpLocks noChangeShapeType="1"/>
              <a:stCxn id="115753" idx="1"/>
              <a:endCxn id="115751" idx="0"/>
            </p:cNvCxnSpPr>
            <p:nvPr/>
          </p:nvCxnSpPr>
          <p:spPr bwMode="auto">
            <a:xfrm>
              <a:off x="2928" y="2160"/>
              <a:ext cx="19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755" name="AutoShape 21"/>
            <p:cNvCxnSpPr>
              <a:cxnSpLocks noChangeShapeType="1"/>
              <a:endCxn id="115750" idx="0"/>
            </p:cNvCxnSpPr>
            <p:nvPr/>
          </p:nvCxnSpPr>
          <p:spPr bwMode="auto">
            <a:xfrm>
              <a:off x="4176" y="2112"/>
              <a:ext cx="19" cy="6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5756" name="Line 22"/>
            <p:cNvSpPr>
              <a:spLocks noChangeShapeType="1"/>
            </p:cNvSpPr>
            <p:nvPr/>
          </p:nvSpPr>
          <p:spPr bwMode="auto">
            <a:xfrm flipH="1">
              <a:off x="4080" y="17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5757" name="Line 23"/>
            <p:cNvSpPr>
              <a:spLocks noChangeShapeType="1"/>
            </p:cNvSpPr>
            <p:nvPr/>
          </p:nvSpPr>
          <p:spPr bwMode="auto">
            <a:xfrm flipH="1">
              <a:off x="5328" y="17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15758" name="Group 24"/>
            <p:cNvGrpSpPr>
              <a:grpSpLocks/>
            </p:cNvGrpSpPr>
            <p:nvPr/>
          </p:nvGrpSpPr>
          <p:grpSpPr bwMode="auto">
            <a:xfrm>
              <a:off x="1872" y="1632"/>
              <a:ext cx="1016" cy="912"/>
              <a:chOff x="3312" y="1440"/>
              <a:chExt cx="1016" cy="912"/>
            </a:xfrm>
          </p:grpSpPr>
          <p:sp>
            <p:nvSpPr>
              <p:cNvPr id="115773" name="Rectangle 25"/>
              <p:cNvSpPr>
                <a:spLocks noChangeArrowheads="1"/>
              </p:cNvSpPr>
              <p:nvPr/>
            </p:nvSpPr>
            <p:spPr bwMode="auto">
              <a:xfrm>
                <a:off x="3312" y="1440"/>
                <a:ext cx="1008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BCD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Counter</a:t>
                </a:r>
              </a:p>
            </p:txBody>
          </p:sp>
          <p:sp>
            <p:nvSpPr>
              <p:cNvPr id="115774" name="AutoShape 26"/>
              <p:cNvSpPr>
                <a:spLocks noChangeArrowheads="1"/>
              </p:cNvSpPr>
              <p:nvPr/>
            </p:nvSpPr>
            <p:spPr bwMode="auto">
              <a:xfrm>
                <a:off x="3850" y="2208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15775" name="Text Box 27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2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</a:t>
                </a:r>
              </a:p>
            </p:txBody>
          </p:sp>
          <p:sp>
            <p:nvSpPr>
              <p:cNvPr id="115776" name="Text Box 28"/>
              <p:cNvSpPr txBox="1">
                <a:spLocks noChangeArrowheads="1"/>
              </p:cNvSpPr>
              <p:nvPr/>
            </p:nvSpPr>
            <p:spPr bwMode="auto">
              <a:xfrm>
                <a:off x="4042" y="1488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EN</a:t>
                </a:r>
              </a:p>
            </p:txBody>
          </p:sp>
          <p:sp>
            <p:nvSpPr>
              <p:cNvPr id="115777" name="Text Box 29"/>
              <p:cNvSpPr txBox="1">
                <a:spLocks noChangeArrowheads="1"/>
              </p:cNvSpPr>
              <p:nvPr/>
            </p:nvSpPr>
            <p:spPr bwMode="auto">
              <a:xfrm>
                <a:off x="3312" y="182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</p:grpSp>
        <p:grpSp>
          <p:nvGrpSpPr>
            <p:cNvPr id="115759" name="Group 30"/>
            <p:cNvGrpSpPr>
              <a:grpSpLocks/>
            </p:cNvGrpSpPr>
            <p:nvPr/>
          </p:nvGrpSpPr>
          <p:grpSpPr bwMode="auto">
            <a:xfrm>
              <a:off x="624" y="1632"/>
              <a:ext cx="1016" cy="912"/>
              <a:chOff x="3312" y="1440"/>
              <a:chExt cx="1016" cy="912"/>
            </a:xfrm>
          </p:grpSpPr>
          <p:sp>
            <p:nvSpPr>
              <p:cNvPr id="115768" name="Rectangle 31"/>
              <p:cNvSpPr>
                <a:spLocks noChangeArrowheads="1"/>
              </p:cNvSpPr>
              <p:nvPr/>
            </p:nvSpPr>
            <p:spPr bwMode="auto">
              <a:xfrm>
                <a:off x="3312" y="1440"/>
                <a:ext cx="1008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Mod-6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Counter</a:t>
                </a:r>
              </a:p>
            </p:txBody>
          </p:sp>
          <p:sp>
            <p:nvSpPr>
              <p:cNvPr id="115769" name="AutoShape 32"/>
              <p:cNvSpPr>
                <a:spLocks noChangeArrowheads="1"/>
              </p:cNvSpPr>
              <p:nvPr/>
            </p:nvSpPr>
            <p:spPr bwMode="auto">
              <a:xfrm>
                <a:off x="3850" y="2208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15770" name="Text Box 33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2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</a:t>
                </a:r>
              </a:p>
            </p:txBody>
          </p:sp>
          <p:sp>
            <p:nvSpPr>
              <p:cNvPr id="115771" name="Text Box 34"/>
              <p:cNvSpPr txBox="1">
                <a:spLocks noChangeArrowheads="1"/>
              </p:cNvSpPr>
              <p:nvPr/>
            </p:nvSpPr>
            <p:spPr bwMode="auto">
              <a:xfrm>
                <a:off x="4042" y="1488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EN</a:t>
                </a:r>
              </a:p>
            </p:txBody>
          </p:sp>
          <p:sp>
            <p:nvSpPr>
              <p:cNvPr id="115772" name="Text Box 35"/>
              <p:cNvSpPr txBox="1">
                <a:spLocks noChangeArrowheads="1"/>
              </p:cNvSpPr>
              <p:nvPr/>
            </p:nvSpPr>
            <p:spPr bwMode="auto">
              <a:xfrm>
                <a:off x="3312" y="182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</p:grpSp>
        <p:sp>
          <p:nvSpPr>
            <p:cNvPr id="115760" name="Text Box 36"/>
            <p:cNvSpPr txBox="1">
              <a:spLocks noChangeArrowheads="1"/>
            </p:cNvSpPr>
            <p:nvPr/>
          </p:nvSpPr>
          <p:spPr bwMode="auto">
            <a:xfrm>
              <a:off x="1584" y="2688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m0</a:t>
              </a:r>
            </a:p>
          </p:txBody>
        </p:sp>
        <p:sp>
          <p:nvSpPr>
            <p:cNvPr id="115761" name="Text Box 37"/>
            <p:cNvSpPr txBox="1">
              <a:spLocks noChangeArrowheads="1"/>
            </p:cNvSpPr>
            <p:nvPr/>
          </p:nvSpPr>
          <p:spPr bwMode="auto">
            <a:xfrm>
              <a:off x="336" y="2688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m1</a:t>
              </a:r>
            </a:p>
          </p:txBody>
        </p:sp>
        <p:sp>
          <p:nvSpPr>
            <p:cNvPr id="115762" name="Line 38"/>
            <p:cNvSpPr>
              <a:spLocks noChangeShapeType="1"/>
            </p:cNvSpPr>
            <p:nvPr/>
          </p:nvSpPr>
          <p:spPr bwMode="auto">
            <a:xfrm flipH="1">
              <a:off x="1728" y="21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5763" name="Line 39"/>
            <p:cNvSpPr>
              <a:spLocks noChangeShapeType="1"/>
            </p:cNvSpPr>
            <p:nvPr/>
          </p:nvSpPr>
          <p:spPr bwMode="auto">
            <a:xfrm flipH="1">
              <a:off x="480" y="21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15764" name="AutoShape 40"/>
            <p:cNvCxnSpPr>
              <a:cxnSpLocks noChangeShapeType="1"/>
              <a:stCxn id="115763" idx="1"/>
              <a:endCxn id="115761" idx="0"/>
            </p:cNvCxnSpPr>
            <p:nvPr/>
          </p:nvCxnSpPr>
          <p:spPr bwMode="auto">
            <a:xfrm flipH="1">
              <a:off x="476" y="2160"/>
              <a:ext cx="4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765" name="AutoShape 41"/>
            <p:cNvCxnSpPr>
              <a:cxnSpLocks noChangeShapeType="1"/>
              <a:stCxn id="115762" idx="1"/>
            </p:cNvCxnSpPr>
            <p:nvPr/>
          </p:nvCxnSpPr>
          <p:spPr bwMode="auto">
            <a:xfrm>
              <a:off x="1728" y="2112"/>
              <a:ext cx="1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5766" name="Line 42"/>
            <p:cNvSpPr>
              <a:spLocks noChangeShapeType="1"/>
            </p:cNvSpPr>
            <p:nvPr/>
          </p:nvSpPr>
          <p:spPr bwMode="auto">
            <a:xfrm flipH="1">
              <a:off x="1632" y="17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5767" name="Line 43"/>
            <p:cNvSpPr>
              <a:spLocks noChangeShapeType="1"/>
            </p:cNvSpPr>
            <p:nvPr/>
          </p:nvSpPr>
          <p:spPr bwMode="auto">
            <a:xfrm flipH="1">
              <a:off x="2880" y="17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5716" name="Group 44"/>
          <p:cNvGrpSpPr>
            <a:grpSpLocks/>
          </p:cNvGrpSpPr>
          <p:nvPr/>
        </p:nvGrpSpPr>
        <p:grpSpPr bwMode="auto">
          <a:xfrm>
            <a:off x="4800600" y="2133600"/>
            <a:ext cx="3505200" cy="533400"/>
            <a:chOff x="2928" y="1248"/>
            <a:chExt cx="2208" cy="336"/>
          </a:xfrm>
        </p:grpSpPr>
        <p:sp>
          <p:nvSpPr>
            <p:cNvPr id="115746" name="AutoShape 45"/>
            <p:cNvSpPr>
              <a:spLocks/>
            </p:cNvSpPr>
            <p:nvPr/>
          </p:nvSpPr>
          <p:spPr bwMode="auto">
            <a:xfrm rot="5400000">
              <a:off x="3960" y="408"/>
              <a:ext cx="144" cy="2208"/>
            </a:xfrm>
            <a:prstGeom prst="leftBrace">
              <a:avLst>
                <a:gd name="adj1" fmla="val 127778"/>
                <a:gd name="adj2" fmla="val 5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solidFill>
                  <a:schemeClr val="tx2"/>
                </a:solidFill>
              </a:endParaRPr>
            </a:p>
          </p:txBody>
        </p:sp>
        <p:sp>
          <p:nvSpPr>
            <p:cNvPr id="115747" name="Text Box 46"/>
            <p:cNvSpPr txBox="1">
              <a:spLocks noChangeArrowheads="1"/>
            </p:cNvSpPr>
            <p:nvPr/>
          </p:nvSpPr>
          <p:spPr bwMode="auto">
            <a:xfrm>
              <a:off x="3840" y="1248"/>
              <a:ext cx="4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</a:rPr>
                <a:t>second</a:t>
              </a:r>
            </a:p>
          </p:txBody>
        </p:sp>
      </p:grpSp>
      <p:grpSp>
        <p:nvGrpSpPr>
          <p:cNvPr id="115717" name="Group 47"/>
          <p:cNvGrpSpPr>
            <a:grpSpLocks/>
          </p:cNvGrpSpPr>
          <p:nvPr/>
        </p:nvGrpSpPr>
        <p:grpSpPr bwMode="auto">
          <a:xfrm>
            <a:off x="914400" y="2133600"/>
            <a:ext cx="3505200" cy="533400"/>
            <a:chOff x="2928" y="1248"/>
            <a:chExt cx="2208" cy="336"/>
          </a:xfrm>
        </p:grpSpPr>
        <p:sp>
          <p:nvSpPr>
            <p:cNvPr id="115744" name="AutoShape 48"/>
            <p:cNvSpPr>
              <a:spLocks/>
            </p:cNvSpPr>
            <p:nvPr/>
          </p:nvSpPr>
          <p:spPr bwMode="auto">
            <a:xfrm rot="5400000">
              <a:off x="3960" y="408"/>
              <a:ext cx="144" cy="2208"/>
            </a:xfrm>
            <a:prstGeom prst="leftBrace">
              <a:avLst>
                <a:gd name="adj1" fmla="val 127778"/>
                <a:gd name="adj2" fmla="val 5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solidFill>
                  <a:schemeClr val="tx2"/>
                </a:solidFill>
              </a:endParaRPr>
            </a:p>
          </p:txBody>
        </p:sp>
        <p:sp>
          <p:nvSpPr>
            <p:cNvPr id="115745" name="Text Box 49"/>
            <p:cNvSpPr txBox="1">
              <a:spLocks noChangeArrowheads="1"/>
            </p:cNvSpPr>
            <p:nvPr/>
          </p:nvSpPr>
          <p:spPr bwMode="auto">
            <a:xfrm>
              <a:off x="3840" y="1248"/>
              <a:ext cx="4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</a:rPr>
                <a:t>minute</a:t>
              </a:r>
            </a:p>
          </p:txBody>
        </p:sp>
      </p:grpSp>
      <p:grpSp>
        <p:nvGrpSpPr>
          <p:cNvPr id="115718" name="Group 50"/>
          <p:cNvGrpSpPr>
            <a:grpSpLocks/>
          </p:cNvGrpSpPr>
          <p:nvPr/>
        </p:nvGrpSpPr>
        <p:grpSpPr bwMode="auto">
          <a:xfrm>
            <a:off x="2209800" y="3886200"/>
            <a:ext cx="5486400" cy="2667000"/>
            <a:chOff x="1392" y="2448"/>
            <a:chExt cx="3456" cy="1680"/>
          </a:xfrm>
        </p:grpSpPr>
        <p:grpSp>
          <p:nvGrpSpPr>
            <p:cNvPr id="115719" name="Group 51"/>
            <p:cNvGrpSpPr>
              <a:grpSpLocks/>
            </p:cNvGrpSpPr>
            <p:nvPr/>
          </p:nvGrpSpPr>
          <p:grpSpPr bwMode="auto">
            <a:xfrm>
              <a:off x="2160" y="3360"/>
              <a:ext cx="2544" cy="624"/>
              <a:chOff x="2160" y="3360"/>
              <a:chExt cx="2544" cy="624"/>
            </a:xfrm>
          </p:grpSpPr>
          <p:sp>
            <p:nvSpPr>
              <p:cNvPr id="115724" name="AutoShape 52"/>
              <p:cNvSpPr>
                <a:spLocks noChangeArrowheads="1"/>
              </p:cNvSpPr>
              <p:nvPr/>
            </p:nvSpPr>
            <p:spPr bwMode="auto">
              <a:xfrm>
                <a:off x="2160" y="3360"/>
                <a:ext cx="384" cy="2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15725" name="AutoShape 53"/>
              <p:cNvSpPr>
                <a:spLocks noChangeArrowheads="1"/>
              </p:cNvSpPr>
              <p:nvPr/>
            </p:nvSpPr>
            <p:spPr bwMode="auto">
              <a:xfrm>
                <a:off x="2688" y="3360"/>
                <a:ext cx="384" cy="2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15726" name="Line 54"/>
              <p:cNvSpPr>
                <a:spLocks noChangeShapeType="1"/>
              </p:cNvSpPr>
              <p:nvPr/>
            </p:nvSpPr>
            <p:spPr bwMode="auto">
              <a:xfrm>
                <a:off x="2544" y="345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5727" name="AutoShape 55"/>
              <p:cNvSpPr>
                <a:spLocks noChangeArrowheads="1"/>
              </p:cNvSpPr>
              <p:nvPr/>
            </p:nvSpPr>
            <p:spPr bwMode="auto">
              <a:xfrm>
                <a:off x="3216" y="3360"/>
                <a:ext cx="384" cy="2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</a:t>
                </a:r>
              </a:p>
            </p:txBody>
          </p:sp>
          <p:sp>
            <p:nvSpPr>
              <p:cNvPr id="115728" name="Line 56"/>
              <p:cNvSpPr>
                <a:spLocks noChangeShapeType="1"/>
              </p:cNvSpPr>
              <p:nvPr/>
            </p:nvSpPr>
            <p:spPr bwMode="auto">
              <a:xfrm>
                <a:off x="3072" y="345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5729" name="AutoShape 57"/>
              <p:cNvSpPr>
                <a:spLocks noChangeArrowheads="1"/>
              </p:cNvSpPr>
              <p:nvPr/>
            </p:nvSpPr>
            <p:spPr bwMode="auto">
              <a:xfrm>
                <a:off x="3744" y="3360"/>
                <a:ext cx="384" cy="2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</a:t>
                </a:r>
              </a:p>
            </p:txBody>
          </p:sp>
          <p:sp>
            <p:nvSpPr>
              <p:cNvPr id="115730" name="AutoShape 58"/>
              <p:cNvSpPr>
                <a:spLocks noChangeArrowheads="1"/>
              </p:cNvSpPr>
              <p:nvPr/>
            </p:nvSpPr>
            <p:spPr bwMode="auto">
              <a:xfrm>
                <a:off x="4320" y="3360"/>
                <a:ext cx="384" cy="2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  <p:sp>
            <p:nvSpPr>
              <p:cNvPr id="115731" name="AutoShape 59"/>
              <p:cNvSpPr>
                <a:spLocks noChangeArrowheads="1"/>
              </p:cNvSpPr>
              <p:nvPr/>
            </p:nvSpPr>
            <p:spPr bwMode="auto">
              <a:xfrm>
                <a:off x="2160" y="3744"/>
                <a:ext cx="384" cy="2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9</a:t>
                </a:r>
              </a:p>
            </p:txBody>
          </p:sp>
          <p:sp>
            <p:nvSpPr>
              <p:cNvPr id="115732" name="AutoShape 60"/>
              <p:cNvSpPr>
                <a:spLocks noChangeArrowheads="1"/>
              </p:cNvSpPr>
              <p:nvPr/>
            </p:nvSpPr>
            <p:spPr bwMode="auto">
              <a:xfrm>
                <a:off x="2688" y="3744"/>
                <a:ext cx="384" cy="2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8</a:t>
                </a:r>
              </a:p>
            </p:txBody>
          </p:sp>
          <p:sp>
            <p:nvSpPr>
              <p:cNvPr id="115733" name="AutoShape 61"/>
              <p:cNvSpPr>
                <a:spLocks noChangeArrowheads="1"/>
              </p:cNvSpPr>
              <p:nvPr/>
            </p:nvSpPr>
            <p:spPr bwMode="auto">
              <a:xfrm>
                <a:off x="3216" y="3744"/>
                <a:ext cx="384" cy="2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7</a:t>
                </a:r>
              </a:p>
            </p:txBody>
          </p:sp>
          <p:sp>
            <p:nvSpPr>
              <p:cNvPr id="115734" name="AutoShape 62"/>
              <p:cNvSpPr>
                <a:spLocks noChangeArrowheads="1"/>
              </p:cNvSpPr>
              <p:nvPr/>
            </p:nvSpPr>
            <p:spPr bwMode="auto">
              <a:xfrm>
                <a:off x="3744" y="3744"/>
                <a:ext cx="384" cy="2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6</a:t>
                </a:r>
              </a:p>
            </p:txBody>
          </p:sp>
          <p:sp>
            <p:nvSpPr>
              <p:cNvPr id="115735" name="AutoShape 63"/>
              <p:cNvSpPr>
                <a:spLocks noChangeArrowheads="1"/>
              </p:cNvSpPr>
              <p:nvPr/>
            </p:nvSpPr>
            <p:spPr bwMode="auto">
              <a:xfrm>
                <a:off x="4320" y="3744"/>
                <a:ext cx="384" cy="2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5</a:t>
                </a:r>
              </a:p>
            </p:txBody>
          </p:sp>
          <p:sp>
            <p:nvSpPr>
              <p:cNvPr id="115736" name="Line 64"/>
              <p:cNvSpPr>
                <a:spLocks noChangeShapeType="1"/>
              </p:cNvSpPr>
              <p:nvPr/>
            </p:nvSpPr>
            <p:spPr bwMode="auto">
              <a:xfrm>
                <a:off x="3600" y="345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5737" name="Line 65"/>
              <p:cNvSpPr>
                <a:spLocks noChangeShapeType="1"/>
              </p:cNvSpPr>
              <p:nvPr/>
            </p:nvSpPr>
            <p:spPr bwMode="auto">
              <a:xfrm>
                <a:off x="4128" y="345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5738" name="Line 66"/>
              <p:cNvSpPr>
                <a:spLocks noChangeShapeType="1"/>
              </p:cNvSpPr>
              <p:nvPr/>
            </p:nvSpPr>
            <p:spPr bwMode="auto">
              <a:xfrm>
                <a:off x="4512" y="360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5739" name="Line 67"/>
              <p:cNvSpPr>
                <a:spLocks noChangeShapeType="1"/>
              </p:cNvSpPr>
              <p:nvPr/>
            </p:nvSpPr>
            <p:spPr bwMode="auto">
              <a:xfrm flipH="1">
                <a:off x="4128" y="384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5740" name="Line 68"/>
              <p:cNvSpPr>
                <a:spLocks noChangeShapeType="1"/>
              </p:cNvSpPr>
              <p:nvPr/>
            </p:nvSpPr>
            <p:spPr bwMode="auto">
              <a:xfrm flipH="1">
                <a:off x="3600" y="38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5741" name="Line 69"/>
              <p:cNvSpPr>
                <a:spLocks noChangeShapeType="1"/>
              </p:cNvSpPr>
              <p:nvPr/>
            </p:nvSpPr>
            <p:spPr bwMode="auto">
              <a:xfrm flipH="1">
                <a:off x="3072" y="38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5742" name="Line 70"/>
              <p:cNvSpPr>
                <a:spLocks noChangeShapeType="1"/>
              </p:cNvSpPr>
              <p:nvPr/>
            </p:nvSpPr>
            <p:spPr bwMode="auto">
              <a:xfrm flipH="1">
                <a:off x="2544" y="38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5743" name="Line 71"/>
              <p:cNvSpPr>
                <a:spLocks noChangeShapeType="1"/>
              </p:cNvSpPr>
              <p:nvPr/>
            </p:nvSpPr>
            <p:spPr bwMode="auto">
              <a:xfrm flipV="1">
                <a:off x="2352" y="360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15720" name="AutoShape 72"/>
            <p:cNvSpPr>
              <a:spLocks noChangeArrowheads="1"/>
            </p:cNvSpPr>
            <p:nvPr/>
          </p:nvSpPr>
          <p:spPr bwMode="auto">
            <a:xfrm>
              <a:off x="2016" y="3216"/>
              <a:ext cx="2832" cy="912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15721" name="Text Box 73"/>
            <p:cNvSpPr txBox="1">
              <a:spLocks noChangeArrowheads="1"/>
            </p:cNvSpPr>
            <p:nvPr/>
          </p:nvSpPr>
          <p:spPr bwMode="auto">
            <a:xfrm>
              <a:off x="1392" y="3504"/>
              <a:ext cx="58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counting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sequence</a:t>
              </a:r>
            </a:p>
          </p:txBody>
        </p:sp>
        <p:sp>
          <p:nvSpPr>
            <p:cNvPr id="115722" name="Line 74"/>
            <p:cNvSpPr>
              <a:spLocks noChangeShapeType="1"/>
            </p:cNvSpPr>
            <p:nvPr/>
          </p:nvSpPr>
          <p:spPr bwMode="auto">
            <a:xfrm>
              <a:off x="2256" y="2448"/>
              <a:ext cx="240" cy="76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5723" name="Line 75"/>
            <p:cNvSpPr>
              <a:spLocks noChangeShapeType="1"/>
            </p:cNvSpPr>
            <p:nvPr/>
          </p:nvSpPr>
          <p:spPr bwMode="auto">
            <a:xfrm flipH="1">
              <a:off x="4368" y="2448"/>
              <a:ext cx="432" cy="76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Architecture of the core counter</a:t>
            </a:r>
          </a:p>
        </p:txBody>
      </p:sp>
      <p:grpSp>
        <p:nvGrpSpPr>
          <p:cNvPr id="116739" name="Group 3"/>
          <p:cNvGrpSpPr>
            <a:grpSpLocks/>
          </p:cNvGrpSpPr>
          <p:nvPr/>
        </p:nvGrpSpPr>
        <p:grpSpPr bwMode="auto">
          <a:xfrm>
            <a:off x="457200" y="2819400"/>
            <a:ext cx="8229600" cy="2089150"/>
            <a:chOff x="336" y="1632"/>
            <a:chExt cx="5184" cy="1316"/>
          </a:xfrm>
        </p:grpSpPr>
        <p:grpSp>
          <p:nvGrpSpPr>
            <p:cNvPr id="116763" name="Group 4"/>
            <p:cNvGrpSpPr>
              <a:grpSpLocks/>
            </p:cNvGrpSpPr>
            <p:nvPr/>
          </p:nvGrpSpPr>
          <p:grpSpPr bwMode="auto">
            <a:xfrm>
              <a:off x="4320" y="1632"/>
              <a:ext cx="1016" cy="912"/>
              <a:chOff x="3312" y="1440"/>
              <a:chExt cx="1016" cy="912"/>
            </a:xfrm>
          </p:grpSpPr>
          <p:sp>
            <p:nvSpPr>
              <p:cNvPr id="116798" name="Rectangle 5"/>
              <p:cNvSpPr>
                <a:spLocks noChangeArrowheads="1"/>
              </p:cNvSpPr>
              <p:nvPr/>
            </p:nvSpPr>
            <p:spPr bwMode="auto">
              <a:xfrm>
                <a:off x="3312" y="1440"/>
                <a:ext cx="1008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BCD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Counter</a:t>
                </a:r>
              </a:p>
            </p:txBody>
          </p:sp>
          <p:sp>
            <p:nvSpPr>
              <p:cNvPr id="116799" name="AutoShape 6"/>
              <p:cNvSpPr>
                <a:spLocks noChangeArrowheads="1"/>
              </p:cNvSpPr>
              <p:nvPr/>
            </p:nvSpPr>
            <p:spPr bwMode="auto">
              <a:xfrm>
                <a:off x="3850" y="2208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16800" name="Text Box 7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2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</a:t>
                </a:r>
              </a:p>
            </p:txBody>
          </p:sp>
          <p:sp>
            <p:nvSpPr>
              <p:cNvPr id="116801" name="Text Box 8"/>
              <p:cNvSpPr txBox="1">
                <a:spLocks noChangeArrowheads="1"/>
              </p:cNvSpPr>
              <p:nvPr/>
            </p:nvSpPr>
            <p:spPr bwMode="auto">
              <a:xfrm>
                <a:off x="4042" y="1488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EN</a:t>
                </a:r>
              </a:p>
            </p:txBody>
          </p:sp>
          <p:sp>
            <p:nvSpPr>
              <p:cNvPr id="116802" name="Text Box 9"/>
              <p:cNvSpPr txBox="1">
                <a:spLocks noChangeArrowheads="1"/>
              </p:cNvSpPr>
              <p:nvPr/>
            </p:nvSpPr>
            <p:spPr bwMode="auto">
              <a:xfrm>
                <a:off x="3312" y="182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</p:grpSp>
        <p:grpSp>
          <p:nvGrpSpPr>
            <p:cNvPr id="116764" name="Group 10"/>
            <p:cNvGrpSpPr>
              <a:grpSpLocks/>
            </p:cNvGrpSpPr>
            <p:nvPr/>
          </p:nvGrpSpPr>
          <p:grpSpPr bwMode="auto">
            <a:xfrm>
              <a:off x="3072" y="1632"/>
              <a:ext cx="1016" cy="912"/>
              <a:chOff x="3312" y="1440"/>
              <a:chExt cx="1016" cy="912"/>
            </a:xfrm>
          </p:grpSpPr>
          <p:sp>
            <p:nvSpPr>
              <p:cNvPr id="116793" name="Rectangle 11"/>
              <p:cNvSpPr>
                <a:spLocks noChangeArrowheads="1"/>
              </p:cNvSpPr>
              <p:nvPr/>
            </p:nvSpPr>
            <p:spPr bwMode="auto">
              <a:xfrm>
                <a:off x="3312" y="1440"/>
                <a:ext cx="1008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Mod-6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Counter</a:t>
                </a:r>
              </a:p>
            </p:txBody>
          </p:sp>
          <p:sp>
            <p:nvSpPr>
              <p:cNvPr id="116794" name="AutoShape 12"/>
              <p:cNvSpPr>
                <a:spLocks noChangeArrowheads="1"/>
              </p:cNvSpPr>
              <p:nvPr/>
            </p:nvSpPr>
            <p:spPr bwMode="auto">
              <a:xfrm>
                <a:off x="3850" y="2208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16795" name="Text Box 13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2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</a:t>
                </a:r>
              </a:p>
            </p:txBody>
          </p:sp>
          <p:sp>
            <p:nvSpPr>
              <p:cNvPr id="116796" name="Text Box 14"/>
              <p:cNvSpPr txBox="1">
                <a:spLocks noChangeArrowheads="1"/>
              </p:cNvSpPr>
              <p:nvPr/>
            </p:nvSpPr>
            <p:spPr bwMode="auto">
              <a:xfrm>
                <a:off x="4042" y="1488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EN</a:t>
                </a:r>
              </a:p>
            </p:txBody>
          </p:sp>
          <p:sp>
            <p:nvSpPr>
              <p:cNvPr id="116797" name="Text Box 15"/>
              <p:cNvSpPr txBox="1">
                <a:spLocks noChangeArrowheads="1"/>
              </p:cNvSpPr>
              <p:nvPr/>
            </p:nvSpPr>
            <p:spPr bwMode="auto">
              <a:xfrm>
                <a:off x="3312" y="182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</p:grpSp>
        <p:sp>
          <p:nvSpPr>
            <p:cNvPr id="116765" name="Text Box 16"/>
            <p:cNvSpPr txBox="1">
              <a:spLocks noChangeArrowheads="1"/>
            </p:cNvSpPr>
            <p:nvPr/>
          </p:nvSpPr>
          <p:spPr bwMode="auto">
            <a:xfrm>
              <a:off x="4080" y="2736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s0</a:t>
              </a:r>
            </a:p>
          </p:txBody>
        </p:sp>
        <p:sp>
          <p:nvSpPr>
            <p:cNvPr id="116766" name="Text Box 17"/>
            <p:cNvSpPr txBox="1">
              <a:spLocks noChangeArrowheads="1"/>
            </p:cNvSpPr>
            <p:nvPr/>
          </p:nvSpPr>
          <p:spPr bwMode="auto">
            <a:xfrm>
              <a:off x="2832" y="2688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s1</a:t>
              </a:r>
            </a:p>
          </p:txBody>
        </p:sp>
        <p:sp>
          <p:nvSpPr>
            <p:cNvPr id="116767" name="Line 18"/>
            <p:cNvSpPr>
              <a:spLocks noChangeShapeType="1"/>
            </p:cNvSpPr>
            <p:nvPr/>
          </p:nvSpPr>
          <p:spPr bwMode="auto">
            <a:xfrm flipH="1">
              <a:off x="4176" y="21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6768" name="Line 19"/>
            <p:cNvSpPr>
              <a:spLocks noChangeShapeType="1"/>
            </p:cNvSpPr>
            <p:nvPr/>
          </p:nvSpPr>
          <p:spPr bwMode="auto">
            <a:xfrm flipH="1">
              <a:off x="2928" y="21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16769" name="AutoShape 20"/>
            <p:cNvCxnSpPr>
              <a:cxnSpLocks noChangeShapeType="1"/>
              <a:stCxn id="116768" idx="1"/>
              <a:endCxn id="116766" idx="0"/>
            </p:cNvCxnSpPr>
            <p:nvPr/>
          </p:nvCxnSpPr>
          <p:spPr bwMode="auto">
            <a:xfrm>
              <a:off x="2928" y="2160"/>
              <a:ext cx="19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70" name="AutoShape 21"/>
            <p:cNvCxnSpPr>
              <a:cxnSpLocks noChangeShapeType="1"/>
              <a:endCxn id="116765" idx="0"/>
            </p:cNvCxnSpPr>
            <p:nvPr/>
          </p:nvCxnSpPr>
          <p:spPr bwMode="auto">
            <a:xfrm>
              <a:off x="4176" y="2112"/>
              <a:ext cx="19" cy="6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6771" name="Line 22"/>
            <p:cNvSpPr>
              <a:spLocks noChangeShapeType="1"/>
            </p:cNvSpPr>
            <p:nvPr/>
          </p:nvSpPr>
          <p:spPr bwMode="auto">
            <a:xfrm flipH="1">
              <a:off x="4080" y="17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6772" name="Line 23"/>
            <p:cNvSpPr>
              <a:spLocks noChangeShapeType="1"/>
            </p:cNvSpPr>
            <p:nvPr/>
          </p:nvSpPr>
          <p:spPr bwMode="auto">
            <a:xfrm flipH="1">
              <a:off x="5328" y="17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16773" name="Group 24"/>
            <p:cNvGrpSpPr>
              <a:grpSpLocks/>
            </p:cNvGrpSpPr>
            <p:nvPr/>
          </p:nvGrpSpPr>
          <p:grpSpPr bwMode="auto">
            <a:xfrm>
              <a:off x="1872" y="1632"/>
              <a:ext cx="1016" cy="912"/>
              <a:chOff x="3312" y="1440"/>
              <a:chExt cx="1016" cy="912"/>
            </a:xfrm>
          </p:grpSpPr>
          <p:sp>
            <p:nvSpPr>
              <p:cNvPr id="116788" name="Rectangle 25"/>
              <p:cNvSpPr>
                <a:spLocks noChangeArrowheads="1"/>
              </p:cNvSpPr>
              <p:nvPr/>
            </p:nvSpPr>
            <p:spPr bwMode="auto">
              <a:xfrm>
                <a:off x="3312" y="1440"/>
                <a:ext cx="1008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BCD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Counter</a:t>
                </a:r>
              </a:p>
            </p:txBody>
          </p:sp>
          <p:sp>
            <p:nvSpPr>
              <p:cNvPr id="116789" name="AutoShape 26"/>
              <p:cNvSpPr>
                <a:spLocks noChangeArrowheads="1"/>
              </p:cNvSpPr>
              <p:nvPr/>
            </p:nvSpPr>
            <p:spPr bwMode="auto">
              <a:xfrm>
                <a:off x="3850" y="2208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16790" name="Text Box 27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2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</a:t>
                </a:r>
              </a:p>
            </p:txBody>
          </p:sp>
          <p:sp>
            <p:nvSpPr>
              <p:cNvPr id="116791" name="Text Box 28"/>
              <p:cNvSpPr txBox="1">
                <a:spLocks noChangeArrowheads="1"/>
              </p:cNvSpPr>
              <p:nvPr/>
            </p:nvSpPr>
            <p:spPr bwMode="auto">
              <a:xfrm>
                <a:off x="4042" y="1488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EN</a:t>
                </a:r>
              </a:p>
            </p:txBody>
          </p:sp>
          <p:sp>
            <p:nvSpPr>
              <p:cNvPr id="116792" name="Text Box 29"/>
              <p:cNvSpPr txBox="1">
                <a:spLocks noChangeArrowheads="1"/>
              </p:cNvSpPr>
              <p:nvPr/>
            </p:nvSpPr>
            <p:spPr bwMode="auto">
              <a:xfrm>
                <a:off x="3312" y="182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</p:grpSp>
        <p:grpSp>
          <p:nvGrpSpPr>
            <p:cNvPr id="116774" name="Group 30"/>
            <p:cNvGrpSpPr>
              <a:grpSpLocks/>
            </p:cNvGrpSpPr>
            <p:nvPr/>
          </p:nvGrpSpPr>
          <p:grpSpPr bwMode="auto">
            <a:xfrm>
              <a:off x="624" y="1632"/>
              <a:ext cx="1016" cy="912"/>
              <a:chOff x="3312" y="1440"/>
              <a:chExt cx="1016" cy="912"/>
            </a:xfrm>
          </p:grpSpPr>
          <p:sp>
            <p:nvSpPr>
              <p:cNvPr id="116783" name="Rectangle 31"/>
              <p:cNvSpPr>
                <a:spLocks noChangeArrowheads="1"/>
              </p:cNvSpPr>
              <p:nvPr/>
            </p:nvSpPr>
            <p:spPr bwMode="auto">
              <a:xfrm>
                <a:off x="3312" y="1440"/>
                <a:ext cx="1008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Mod-6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Counter</a:t>
                </a:r>
              </a:p>
            </p:txBody>
          </p:sp>
          <p:sp>
            <p:nvSpPr>
              <p:cNvPr id="116784" name="AutoShape 32"/>
              <p:cNvSpPr>
                <a:spLocks noChangeArrowheads="1"/>
              </p:cNvSpPr>
              <p:nvPr/>
            </p:nvSpPr>
            <p:spPr bwMode="auto">
              <a:xfrm>
                <a:off x="3850" y="2208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16785" name="Text Box 33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2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</a:t>
                </a:r>
              </a:p>
            </p:txBody>
          </p:sp>
          <p:sp>
            <p:nvSpPr>
              <p:cNvPr id="116786" name="Text Box 34"/>
              <p:cNvSpPr txBox="1">
                <a:spLocks noChangeArrowheads="1"/>
              </p:cNvSpPr>
              <p:nvPr/>
            </p:nvSpPr>
            <p:spPr bwMode="auto">
              <a:xfrm>
                <a:off x="4042" y="1488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EN</a:t>
                </a:r>
              </a:p>
            </p:txBody>
          </p:sp>
          <p:sp>
            <p:nvSpPr>
              <p:cNvPr id="116787" name="Text Box 35"/>
              <p:cNvSpPr txBox="1">
                <a:spLocks noChangeArrowheads="1"/>
              </p:cNvSpPr>
              <p:nvPr/>
            </p:nvSpPr>
            <p:spPr bwMode="auto">
              <a:xfrm>
                <a:off x="3312" y="182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</p:grpSp>
        <p:sp>
          <p:nvSpPr>
            <p:cNvPr id="116775" name="Text Box 36"/>
            <p:cNvSpPr txBox="1">
              <a:spLocks noChangeArrowheads="1"/>
            </p:cNvSpPr>
            <p:nvPr/>
          </p:nvSpPr>
          <p:spPr bwMode="auto">
            <a:xfrm>
              <a:off x="1584" y="2688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m0</a:t>
              </a:r>
            </a:p>
          </p:txBody>
        </p:sp>
        <p:sp>
          <p:nvSpPr>
            <p:cNvPr id="116776" name="Text Box 37"/>
            <p:cNvSpPr txBox="1">
              <a:spLocks noChangeArrowheads="1"/>
            </p:cNvSpPr>
            <p:nvPr/>
          </p:nvSpPr>
          <p:spPr bwMode="auto">
            <a:xfrm>
              <a:off x="336" y="2688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m1</a:t>
              </a:r>
            </a:p>
          </p:txBody>
        </p:sp>
        <p:sp>
          <p:nvSpPr>
            <p:cNvPr id="116777" name="Line 38"/>
            <p:cNvSpPr>
              <a:spLocks noChangeShapeType="1"/>
            </p:cNvSpPr>
            <p:nvPr/>
          </p:nvSpPr>
          <p:spPr bwMode="auto">
            <a:xfrm flipH="1">
              <a:off x="1728" y="21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6778" name="Line 39"/>
            <p:cNvSpPr>
              <a:spLocks noChangeShapeType="1"/>
            </p:cNvSpPr>
            <p:nvPr/>
          </p:nvSpPr>
          <p:spPr bwMode="auto">
            <a:xfrm flipH="1">
              <a:off x="480" y="21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16779" name="AutoShape 40"/>
            <p:cNvCxnSpPr>
              <a:cxnSpLocks noChangeShapeType="1"/>
              <a:stCxn id="116778" idx="1"/>
              <a:endCxn id="116776" idx="0"/>
            </p:cNvCxnSpPr>
            <p:nvPr/>
          </p:nvCxnSpPr>
          <p:spPr bwMode="auto">
            <a:xfrm flipH="1">
              <a:off x="476" y="2160"/>
              <a:ext cx="4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80" name="AutoShape 41"/>
            <p:cNvCxnSpPr>
              <a:cxnSpLocks noChangeShapeType="1"/>
              <a:stCxn id="116777" idx="1"/>
            </p:cNvCxnSpPr>
            <p:nvPr/>
          </p:nvCxnSpPr>
          <p:spPr bwMode="auto">
            <a:xfrm>
              <a:off x="1728" y="2112"/>
              <a:ext cx="1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6781" name="Line 42"/>
            <p:cNvSpPr>
              <a:spLocks noChangeShapeType="1"/>
            </p:cNvSpPr>
            <p:nvPr/>
          </p:nvSpPr>
          <p:spPr bwMode="auto">
            <a:xfrm flipH="1">
              <a:off x="1632" y="17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6782" name="Line 43"/>
            <p:cNvSpPr>
              <a:spLocks noChangeShapeType="1"/>
            </p:cNvSpPr>
            <p:nvPr/>
          </p:nvSpPr>
          <p:spPr bwMode="auto">
            <a:xfrm flipH="1">
              <a:off x="2880" y="17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6740" name="Group 44"/>
          <p:cNvGrpSpPr>
            <a:grpSpLocks/>
          </p:cNvGrpSpPr>
          <p:nvPr/>
        </p:nvGrpSpPr>
        <p:grpSpPr bwMode="auto">
          <a:xfrm>
            <a:off x="4800600" y="2133600"/>
            <a:ext cx="3505200" cy="533400"/>
            <a:chOff x="2928" y="1248"/>
            <a:chExt cx="2208" cy="336"/>
          </a:xfrm>
        </p:grpSpPr>
        <p:sp>
          <p:nvSpPr>
            <p:cNvPr id="116761" name="AutoShape 45"/>
            <p:cNvSpPr>
              <a:spLocks/>
            </p:cNvSpPr>
            <p:nvPr/>
          </p:nvSpPr>
          <p:spPr bwMode="auto">
            <a:xfrm rot="5400000">
              <a:off x="3960" y="408"/>
              <a:ext cx="144" cy="2208"/>
            </a:xfrm>
            <a:prstGeom prst="leftBrace">
              <a:avLst>
                <a:gd name="adj1" fmla="val 127778"/>
                <a:gd name="adj2" fmla="val 5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solidFill>
                  <a:schemeClr val="tx2"/>
                </a:solidFill>
              </a:endParaRPr>
            </a:p>
          </p:txBody>
        </p:sp>
        <p:sp>
          <p:nvSpPr>
            <p:cNvPr id="116762" name="Text Box 46"/>
            <p:cNvSpPr txBox="1">
              <a:spLocks noChangeArrowheads="1"/>
            </p:cNvSpPr>
            <p:nvPr/>
          </p:nvSpPr>
          <p:spPr bwMode="auto">
            <a:xfrm>
              <a:off x="3840" y="1248"/>
              <a:ext cx="4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</a:rPr>
                <a:t>second</a:t>
              </a:r>
            </a:p>
          </p:txBody>
        </p:sp>
      </p:grpSp>
      <p:grpSp>
        <p:nvGrpSpPr>
          <p:cNvPr id="116741" name="Group 47"/>
          <p:cNvGrpSpPr>
            <a:grpSpLocks/>
          </p:cNvGrpSpPr>
          <p:nvPr/>
        </p:nvGrpSpPr>
        <p:grpSpPr bwMode="auto">
          <a:xfrm>
            <a:off x="914400" y="2133600"/>
            <a:ext cx="3505200" cy="533400"/>
            <a:chOff x="2928" y="1248"/>
            <a:chExt cx="2208" cy="336"/>
          </a:xfrm>
        </p:grpSpPr>
        <p:sp>
          <p:nvSpPr>
            <p:cNvPr id="116759" name="AutoShape 48"/>
            <p:cNvSpPr>
              <a:spLocks/>
            </p:cNvSpPr>
            <p:nvPr/>
          </p:nvSpPr>
          <p:spPr bwMode="auto">
            <a:xfrm rot="5400000">
              <a:off x="3960" y="408"/>
              <a:ext cx="144" cy="2208"/>
            </a:xfrm>
            <a:prstGeom prst="leftBrace">
              <a:avLst>
                <a:gd name="adj1" fmla="val 127778"/>
                <a:gd name="adj2" fmla="val 5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solidFill>
                  <a:schemeClr val="tx2"/>
                </a:solidFill>
              </a:endParaRPr>
            </a:p>
          </p:txBody>
        </p:sp>
        <p:sp>
          <p:nvSpPr>
            <p:cNvPr id="116760" name="Text Box 49"/>
            <p:cNvSpPr txBox="1">
              <a:spLocks noChangeArrowheads="1"/>
            </p:cNvSpPr>
            <p:nvPr/>
          </p:nvSpPr>
          <p:spPr bwMode="auto">
            <a:xfrm>
              <a:off x="3840" y="1248"/>
              <a:ext cx="4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</a:rPr>
                <a:t>minute</a:t>
              </a:r>
            </a:p>
          </p:txBody>
        </p:sp>
      </p:grpSp>
      <p:grpSp>
        <p:nvGrpSpPr>
          <p:cNvPr id="116742" name="Group 50"/>
          <p:cNvGrpSpPr>
            <a:grpSpLocks/>
          </p:cNvGrpSpPr>
          <p:nvPr/>
        </p:nvGrpSpPr>
        <p:grpSpPr bwMode="auto">
          <a:xfrm>
            <a:off x="1828800" y="3810000"/>
            <a:ext cx="4191000" cy="2743200"/>
            <a:chOff x="1152" y="2400"/>
            <a:chExt cx="2640" cy="1728"/>
          </a:xfrm>
        </p:grpSpPr>
        <p:sp>
          <p:nvSpPr>
            <p:cNvPr id="116743" name="AutoShape 51"/>
            <p:cNvSpPr>
              <a:spLocks noChangeArrowheads="1"/>
            </p:cNvSpPr>
            <p:nvPr/>
          </p:nvSpPr>
          <p:spPr bwMode="auto">
            <a:xfrm>
              <a:off x="2160" y="3360"/>
              <a:ext cx="384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16744" name="AutoShape 52"/>
            <p:cNvSpPr>
              <a:spLocks noChangeArrowheads="1"/>
            </p:cNvSpPr>
            <p:nvPr/>
          </p:nvSpPr>
          <p:spPr bwMode="auto">
            <a:xfrm>
              <a:off x="2688" y="3360"/>
              <a:ext cx="384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16745" name="Line 53"/>
            <p:cNvSpPr>
              <a:spLocks noChangeShapeType="1"/>
            </p:cNvSpPr>
            <p:nvPr/>
          </p:nvSpPr>
          <p:spPr bwMode="auto">
            <a:xfrm>
              <a:off x="2544" y="34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6746" name="AutoShape 54"/>
            <p:cNvSpPr>
              <a:spLocks noChangeArrowheads="1"/>
            </p:cNvSpPr>
            <p:nvPr/>
          </p:nvSpPr>
          <p:spPr bwMode="auto">
            <a:xfrm>
              <a:off x="3216" y="3360"/>
              <a:ext cx="384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116747" name="Line 55"/>
            <p:cNvSpPr>
              <a:spLocks noChangeShapeType="1"/>
            </p:cNvSpPr>
            <p:nvPr/>
          </p:nvSpPr>
          <p:spPr bwMode="auto">
            <a:xfrm>
              <a:off x="3072" y="34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6748" name="AutoShape 56"/>
            <p:cNvSpPr>
              <a:spLocks noChangeArrowheads="1"/>
            </p:cNvSpPr>
            <p:nvPr/>
          </p:nvSpPr>
          <p:spPr bwMode="auto">
            <a:xfrm>
              <a:off x="2160" y="3744"/>
              <a:ext cx="384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5</a:t>
              </a:r>
            </a:p>
          </p:txBody>
        </p:sp>
        <p:sp>
          <p:nvSpPr>
            <p:cNvPr id="116749" name="AutoShape 57"/>
            <p:cNvSpPr>
              <a:spLocks noChangeArrowheads="1"/>
            </p:cNvSpPr>
            <p:nvPr/>
          </p:nvSpPr>
          <p:spPr bwMode="auto">
            <a:xfrm>
              <a:off x="2688" y="3744"/>
              <a:ext cx="384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116750" name="AutoShape 58"/>
            <p:cNvSpPr>
              <a:spLocks noChangeArrowheads="1"/>
            </p:cNvSpPr>
            <p:nvPr/>
          </p:nvSpPr>
          <p:spPr bwMode="auto">
            <a:xfrm>
              <a:off x="3216" y="3744"/>
              <a:ext cx="384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</a:t>
              </a:r>
            </a:p>
          </p:txBody>
        </p:sp>
        <p:sp>
          <p:nvSpPr>
            <p:cNvPr id="116751" name="Line 59"/>
            <p:cNvSpPr>
              <a:spLocks noChangeShapeType="1"/>
            </p:cNvSpPr>
            <p:nvPr/>
          </p:nvSpPr>
          <p:spPr bwMode="auto">
            <a:xfrm>
              <a:off x="3408" y="36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6752" name="Line 60"/>
            <p:cNvSpPr>
              <a:spLocks noChangeShapeType="1"/>
            </p:cNvSpPr>
            <p:nvPr/>
          </p:nvSpPr>
          <p:spPr bwMode="auto">
            <a:xfrm flipH="1">
              <a:off x="3072" y="38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6753" name="Line 61"/>
            <p:cNvSpPr>
              <a:spLocks noChangeShapeType="1"/>
            </p:cNvSpPr>
            <p:nvPr/>
          </p:nvSpPr>
          <p:spPr bwMode="auto">
            <a:xfrm flipH="1">
              <a:off x="2544" y="38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6754" name="Line 62"/>
            <p:cNvSpPr>
              <a:spLocks noChangeShapeType="1"/>
            </p:cNvSpPr>
            <p:nvPr/>
          </p:nvSpPr>
          <p:spPr bwMode="auto">
            <a:xfrm flipV="1">
              <a:off x="2352" y="36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6755" name="AutoShape 63"/>
            <p:cNvSpPr>
              <a:spLocks noChangeArrowheads="1"/>
            </p:cNvSpPr>
            <p:nvPr/>
          </p:nvSpPr>
          <p:spPr bwMode="auto">
            <a:xfrm>
              <a:off x="2016" y="3216"/>
              <a:ext cx="1776" cy="912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16756" name="Text Box 64"/>
            <p:cNvSpPr txBox="1">
              <a:spLocks noChangeArrowheads="1"/>
            </p:cNvSpPr>
            <p:nvPr/>
          </p:nvSpPr>
          <p:spPr bwMode="auto">
            <a:xfrm>
              <a:off x="1392" y="3504"/>
              <a:ext cx="58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counting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sequence</a:t>
              </a:r>
            </a:p>
          </p:txBody>
        </p:sp>
        <p:sp>
          <p:nvSpPr>
            <p:cNvPr id="116757" name="Line 65"/>
            <p:cNvSpPr>
              <a:spLocks noChangeShapeType="1"/>
            </p:cNvSpPr>
            <p:nvPr/>
          </p:nvSpPr>
          <p:spPr bwMode="auto">
            <a:xfrm>
              <a:off x="1152" y="2400"/>
              <a:ext cx="1344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6758" name="Line 66"/>
            <p:cNvSpPr>
              <a:spLocks noChangeShapeType="1"/>
            </p:cNvSpPr>
            <p:nvPr/>
          </p:nvSpPr>
          <p:spPr bwMode="auto">
            <a:xfrm flipH="1">
              <a:off x="3072" y="2400"/>
              <a:ext cx="384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Architecture of the core counter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1064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/>
              <a:t>each counter receives an enable signal to make Q(t+1)=Q(t)+1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the counting is triggered by previous digit or pulser</a:t>
            </a:r>
          </a:p>
        </p:txBody>
      </p:sp>
      <p:grpSp>
        <p:nvGrpSpPr>
          <p:cNvPr id="117764" name="Group 4"/>
          <p:cNvGrpSpPr>
            <a:grpSpLocks/>
          </p:cNvGrpSpPr>
          <p:nvPr/>
        </p:nvGrpSpPr>
        <p:grpSpPr bwMode="auto">
          <a:xfrm>
            <a:off x="457200" y="3810000"/>
            <a:ext cx="8229600" cy="2089150"/>
            <a:chOff x="336" y="1632"/>
            <a:chExt cx="5184" cy="1316"/>
          </a:xfrm>
        </p:grpSpPr>
        <p:grpSp>
          <p:nvGrpSpPr>
            <p:cNvPr id="117776" name="Group 5"/>
            <p:cNvGrpSpPr>
              <a:grpSpLocks/>
            </p:cNvGrpSpPr>
            <p:nvPr/>
          </p:nvGrpSpPr>
          <p:grpSpPr bwMode="auto">
            <a:xfrm>
              <a:off x="4320" y="1632"/>
              <a:ext cx="1016" cy="912"/>
              <a:chOff x="3312" y="1440"/>
              <a:chExt cx="1016" cy="912"/>
            </a:xfrm>
          </p:grpSpPr>
          <p:sp>
            <p:nvSpPr>
              <p:cNvPr id="117811" name="Rectangle 6"/>
              <p:cNvSpPr>
                <a:spLocks noChangeArrowheads="1"/>
              </p:cNvSpPr>
              <p:nvPr/>
            </p:nvSpPr>
            <p:spPr bwMode="auto">
              <a:xfrm>
                <a:off x="3312" y="1440"/>
                <a:ext cx="1008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BCD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Counter</a:t>
                </a:r>
              </a:p>
            </p:txBody>
          </p:sp>
          <p:sp>
            <p:nvSpPr>
              <p:cNvPr id="117812" name="AutoShape 7"/>
              <p:cNvSpPr>
                <a:spLocks noChangeArrowheads="1"/>
              </p:cNvSpPr>
              <p:nvPr/>
            </p:nvSpPr>
            <p:spPr bwMode="auto">
              <a:xfrm>
                <a:off x="3850" y="2208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17813" name="Text Box 8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2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</a:t>
                </a:r>
              </a:p>
            </p:txBody>
          </p:sp>
          <p:sp>
            <p:nvSpPr>
              <p:cNvPr id="117814" name="Text Box 9"/>
              <p:cNvSpPr txBox="1">
                <a:spLocks noChangeArrowheads="1"/>
              </p:cNvSpPr>
              <p:nvPr/>
            </p:nvSpPr>
            <p:spPr bwMode="auto">
              <a:xfrm>
                <a:off x="4042" y="1488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EN</a:t>
                </a:r>
              </a:p>
            </p:txBody>
          </p:sp>
          <p:sp>
            <p:nvSpPr>
              <p:cNvPr id="117815" name="Text Box 10"/>
              <p:cNvSpPr txBox="1">
                <a:spLocks noChangeArrowheads="1"/>
              </p:cNvSpPr>
              <p:nvPr/>
            </p:nvSpPr>
            <p:spPr bwMode="auto">
              <a:xfrm>
                <a:off x="3312" y="182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</p:grpSp>
        <p:grpSp>
          <p:nvGrpSpPr>
            <p:cNvPr id="117777" name="Group 11"/>
            <p:cNvGrpSpPr>
              <a:grpSpLocks/>
            </p:cNvGrpSpPr>
            <p:nvPr/>
          </p:nvGrpSpPr>
          <p:grpSpPr bwMode="auto">
            <a:xfrm>
              <a:off x="3072" y="1632"/>
              <a:ext cx="1016" cy="912"/>
              <a:chOff x="3312" y="1440"/>
              <a:chExt cx="1016" cy="912"/>
            </a:xfrm>
          </p:grpSpPr>
          <p:sp>
            <p:nvSpPr>
              <p:cNvPr id="117806" name="Rectangle 12"/>
              <p:cNvSpPr>
                <a:spLocks noChangeArrowheads="1"/>
              </p:cNvSpPr>
              <p:nvPr/>
            </p:nvSpPr>
            <p:spPr bwMode="auto">
              <a:xfrm>
                <a:off x="3312" y="1440"/>
                <a:ext cx="1008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Mod-6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Counter</a:t>
                </a:r>
              </a:p>
            </p:txBody>
          </p:sp>
          <p:sp>
            <p:nvSpPr>
              <p:cNvPr id="117807" name="AutoShape 13"/>
              <p:cNvSpPr>
                <a:spLocks noChangeArrowheads="1"/>
              </p:cNvSpPr>
              <p:nvPr/>
            </p:nvSpPr>
            <p:spPr bwMode="auto">
              <a:xfrm>
                <a:off x="3850" y="2208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17808" name="Text Box 14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2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</a:t>
                </a:r>
              </a:p>
            </p:txBody>
          </p:sp>
          <p:sp>
            <p:nvSpPr>
              <p:cNvPr id="117809" name="Text Box 15"/>
              <p:cNvSpPr txBox="1">
                <a:spLocks noChangeArrowheads="1"/>
              </p:cNvSpPr>
              <p:nvPr/>
            </p:nvSpPr>
            <p:spPr bwMode="auto">
              <a:xfrm>
                <a:off x="4042" y="1488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EN</a:t>
                </a:r>
              </a:p>
            </p:txBody>
          </p:sp>
          <p:sp>
            <p:nvSpPr>
              <p:cNvPr id="117810" name="Text Box 16"/>
              <p:cNvSpPr txBox="1">
                <a:spLocks noChangeArrowheads="1"/>
              </p:cNvSpPr>
              <p:nvPr/>
            </p:nvSpPr>
            <p:spPr bwMode="auto">
              <a:xfrm>
                <a:off x="3312" y="182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</p:grpSp>
        <p:sp>
          <p:nvSpPr>
            <p:cNvPr id="117778" name="Text Box 17"/>
            <p:cNvSpPr txBox="1">
              <a:spLocks noChangeArrowheads="1"/>
            </p:cNvSpPr>
            <p:nvPr/>
          </p:nvSpPr>
          <p:spPr bwMode="auto">
            <a:xfrm>
              <a:off x="4080" y="2736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s0</a:t>
              </a:r>
            </a:p>
          </p:txBody>
        </p:sp>
        <p:sp>
          <p:nvSpPr>
            <p:cNvPr id="117779" name="Text Box 18"/>
            <p:cNvSpPr txBox="1">
              <a:spLocks noChangeArrowheads="1"/>
            </p:cNvSpPr>
            <p:nvPr/>
          </p:nvSpPr>
          <p:spPr bwMode="auto">
            <a:xfrm>
              <a:off x="2832" y="2688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s1</a:t>
              </a:r>
            </a:p>
          </p:txBody>
        </p:sp>
        <p:sp>
          <p:nvSpPr>
            <p:cNvPr id="117780" name="Line 19"/>
            <p:cNvSpPr>
              <a:spLocks noChangeShapeType="1"/>
            </p:cNvSpPr>
            <p:nvPr/>
          </p:nvSpPr>
          <p:spPr bwMode="auto">
            <a:xfrm flipH="1">
              <a:off x="4176" y="21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7781" name="Line 20"/>
            <p:cNvSpPr>
              <a:spLocks noChangeShapeType="1"/>
            </p:cNvSpPr>
            <p:nvPr/>
          </p:nvSpPr>
          <p:spPr bwMode="auto">
            <a:xfrm flipH="1">
              <a:off x="2928" y="21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17782" name="AutoShape 21"/>
            <p:cNvCxnSpPr>
              <a:cxnSpLocks noChangeShapeType="1"/>
              <a:stCxn id="117781" idx="1"/>
              <a:endCxn id="117779" idx="0"/>
            </p:cNvCxnSpPr>
            <p:nvPr/>
          </p:nvCxnSpPr>
          <p:spPr bwMode="auto">
            <a:xfrm>
              <a:off x="2928" y="2160"/>
              <a:ext cx="19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783" name="AutoShape 22"/>
            <p:cNvCxnSpPr>
              <a:cxnSpLocks noChangeShapeType="1"/>
              <a:endCxn id="117778" idx="0"/>
            </p:cNvCxnSpPr>
            <p:nvPr/>
          </p:nvCxnSpPr>
          <p:spPr bwMode="auto">
            <a:xfrm>
              <a:off x="4176" y="2112"/>
              <a:ext cx="19" cy="6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7784" name="Line 23"/>
            <p:cNvSpPr>
              <a:spLocks noChangeShapeType="1"/>
            </p:cNvSpPr>
            <p:nvPr/>
          </p:nvSpPr>
          <p:spPr bwMode="auto">
            <a:xfrm flipH="1">
              <a:off x="4080" y="17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7785" name="Line 24"/>
            <p:cNvSpPr>
              <a:spLocks noChangeShapeType="1"/>
            </p:cNvSpPr>
            <p:nvPr/>
          </p:nvSpPr>
          <p:spPr bwMode="auto">
            <a:xfrm flipH="1">
              <a:off x="5328" y="17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17786" name="Group 25"/>
            <p:cNvGrpSpPr>
              <a:grpSpLocks/>
            </p:cNvGrpSpPr>
            <p:nvPr/>
          </p:nvGrpSpPr>
          <p:grpSpPr bwMode="auto">
            <a:xfrm>
              <a:off x="1872" y="1632"/>
              <a:ext cx="1016" cy="912"/>
              <a:chOff x="3312" y="1440"/>
              <a:chExt cx="1016" cy="912"/>
            </a:xfrm>
          </p:grpSpPr>
          <p:sp>
            <p:nvSpPr>
              <p:cNvPr id="117801" name="Rectangle 26"/>
              <p:cNvSpPr>
                <a:spLocks noChangeArrowheads="1"/>
              </p:cNvSpPr>
              <p:nvPr/>
            </p:nvSpPr>
            <p:spPr bwMode="auto">
              <a:xfrm>
                <a:off x="3312" y="1440"/>
                <a:ext cx="1008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BCD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Counter</a:t>
                </a:r>
              </a:p>
            </p:txBody>
          </p:sp>
          <p:sp>
            <p:nvSpPr>
              <p:cNvPr id="117802" name="AutoShape 27"/>
              <p:cNvSpPr>
                <a:spLocks noChangeArrowheads="1"/>
              </p:cNvSpPr>
              <p:nvPr/>
            </p:nvSpPr>
            <p:spPr bwMode="auto">
              <a:xfrm>
                <a:off x="3850" y="2208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17803" name="Text Box 28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2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</a:t>
                </a:r>
              </a:p>
            </p:txBody>
          </p:sp>
          <p:sp>
            <p:nvSpPr>
              <p:cNvPr id="117804" name="Text Box 29"/>
              <p:cNvSpPr txBox="1">
                <a:spLocks noChangeArrowheads="1"/>
              </p:cNvSpPr>
              <p:nvPr/>
            </p:nvSpPr>
            <p:spPr bwMode="auto">
              <a:xfrm>
                <a:off x="4042" y="1488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EN</a:t>
                </a:r>
              </a:p>
            </p:txBody>
          </p:sp>
          <p:sp>
            <p:nvSpPr>
              <p:cNvPr id="117805" name="Text Box 30"/>
              <p:cNvSpPr txBox="1">
                <a:spLocks noChangeArrowheads="1"/>
              </p:cNvSpPr>
              <p:nvPr/>
            </p:nvSpPr>
            <p:spPr bwMode="auto">
              <a:xfrm>
                <a:off x="3312" y="182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</p:grpSp>
        <p:grpSp>
          <p:nvGrpSpPr>
            <p:cNvPr id="117787" name="Group 31"/>
            <p:cNvGrpSpPr>
              <a:grpSpLocks/>
            </p:cNvGrpSpPr>
            <p:nvPr/>
          </p:nvGrpSpPr>
          <p:grpSpPr bwMode="auto">
            <a:xfrm>
              <a:off x="624" y="1632"/>
              <a:ext cx="1016" cy="912"/>
              <a:chOff x="3312" y="1440"/>
              <a:chExt cx="1016" cy="912"/>
            </a:xfrm>
          </p:grpSpPr>
          <p:sp>
            <p:nvSpPr>
              <p:cNvPr id="117796" name="Rectangle 32"/>
              <p:cNvSpPr>
                <a:spLocks noChangeArrowheads="1"/>
              </p:cNvSpPr>
              <p:nvPr/>
            </p:nvSpPr>
            <p:spPr bwMode="auto">
              <a:xfrm>
                <a:off x="3312" y="1440"/>
                <a:ext cx="1008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Mod-6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Counter</a:t>
                </a:r>
              </a:p>
            </p:txBody>
          </p:sp>
          <p:sp>
            <p:nvSpPr>
              <p:cNvPr id="117797" name="AutoShape 33"/>
              <p:cNvSpPr>
                <a:spLocks noChangeArrowheads="1"/>
              </p:cNvSpPr>
              <p:nvPr/>
            </p:nvSpPr>
            <p:spPr bwMode="auto">
              <a:xfrm>
                <a:off x="3850" y="2208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17798" name="Text Box 34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2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</a:t>
                </a:r>
              </a:p>
            </p:txBody>
          </p:sp>
          <p:sp>
            <p:nvSpPr>
              <p:cNvPr id="117799" name="Text Box 35"/>
              <p:cNvSpPr txBox="1">
                <a:spLocks noChangeArrowheads="1"/>
              </p:cNvSpPr>
              <p:nvPr/>
            </p:nvSpPr>
            <p:spPr bwMode="auto">
              <a:xfrm>
                <a:off x="4042" y="1488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EN</a:t>
                </a:r>
              </a:p>
            </p:txBody>
          </p:sp>
          <p:sp>
            <p:nvSpPr>
              <p:cNvPr id="117800" name="Text Box 36"/>
              <p:cNvSpPr txBox="1">
                <a:spLocks noChangeArrowheads="1"/>
              </p:cNvSpPr>
              <p:nvPr/>
            </p:nvSpPr>
            <p:spPr bwMode="auto">
              <a:xfrm>
                <a:off x="3312" y="182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</p:grpSp>
        <p:sp>
          <p:nvSpPr>
            <p:cNvPr id="117788" name="Text Box 37"/>
            <p:cNvSpPr txBox="1">
              <a:spLocks noChangeArrowheads="1"/>
            </p:cNvSpPr>
            <p:nvPr/>
          </p:nvSpPr>
          <p:spPr bwMode="auto">
            <a:xfrm>
              <a:off x="1584" y="2688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m0</a:t>
              </a:r>
            </a:p>
          </p:txBody>
        </p:sp>
        <p:sp>
          <p:nvSpPr>
            <p:cNvPr id="117789" name="Text Box 38"/>
            <p:cNvSpPr txBox="1">
              <a:spLocks noChangeArrowheads="1"/>
            </p:cNvSpPr>
            <p:nvPr/>
          </p:nvSpPr>
          <p:spPr bwMode="auto">
            <a:xfrm>
              <a:off x="336" y="2688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m1</a:t>
              </a:r>
            </a:p>
          </p:txBody>
        </p:sp>
        <p:sp>
          <p:nvSpPr>
            <p:cNvPr id="117790" name="Line 39"/>
            <p:cNvSpPr>
              <a:spLocks noChangeShapeType="1"/>
            </p:cNvSpPr>
            <p:nvPr/>
          </p:nvSpPr>
          <p:spPr bwMode="auto">
            <a:xfrm flipH="1">
              <a:off x="1728" y="21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7791" name="Line 40"/>
            <p:cNvSpPr>
              <a:spLocks noChangeShapeType="1"/>
            </p:cNvSpPr>
            <p:nvPr/>
          </p:nvSpPr>
          <p:spPr bwMode="auto">
            <a:xfrm flipH="1">
              <a:off x="480" y="21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17792" name="AutoShape 41"/>
            <p:cNvCxnSpPr>
              <a:cxnSpLocks noChangeShapeType="1"/>
              <a:stCxn id="117791" idx="1"/>
              <a:endCxn id="117789" idx="0"/>
            </p:cNvCxnSpPr>
            <p:nvPr/>
          </p:nvCxnSpPr>
          <p:spPr bwMode="auto">
            <a:xfrm flipH="1">
              <a:off x="476" y="2160"/>
              <a:ext cx="4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793" name="AutoShape 42"/>
            <p:cNvCxnSpPr>
              <a:cxnSpLocks noChangeShapeType="1"/>
              <a:stCxn id="117790" idx="1"/>
            </p:cNvCxnSpPr>
            <p:nvPr/>
          </p:nvCxnSpPr>
          <p:spPr bwMode="auto">
            <a:xfrm>
              <a:off x="1728" y="2112"/>
              <a:ext cx="1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7794" name="Line 43"/>
            <p:cNvSpPr>
              <a:spLocks noChangeShapeType="1"/>
            </p:cNvSpPr>
            <p:nvPr/>
          </p:nvSpPr>
          <p:spPr bwMode="auto">
            <a:xfrm flipH="1">
              <a:off x="1632" y="17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7795" name="Line 44"/>
            <p:cNvSpPr>
              <a:spLocks noChangeShapeType="1"/>
            </p:cNvSpPr>
            <p:nvPr/>
          </p:nvSpPr>
          <p:spPr bwMode="auto">
            <a:xfrm flipH="1">
              <a:off x="2880" y="17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7765" name="Group 45"/>
          <p:cNvGrpSpPr>
            <a:grpSpLocks/>
          </p:cNvGrpSpPr>
          <p:nvPr/>
        </p:nvGrpSpPr>
        <p:grpSpPr bwMode="auto">
          <a:xfrm>
            <a:off x="4800600" y="3124200"/>
            <a:ext cx="3505200" cy="533400"/>
            <a:chOff x="2928" y="1248"/>
            <a:chExt cx="2208" cy="336"/>
          </a:xfrm>
        </p:grpSpPr>
        <p:sp>
          <p:nvSpPr>
            <p:cNvPr id="117774" name="AutoShape 46"/>
            <p:cNvSpPr>
              <a:spLocks/>
            </p:cNvSpPr>
            <p:nvPr/>
          </p:nvSpPr>
          <p:spPr bwMode="auto">
            <a:xfrm rot="5400000">
              <a:off x="3960" y="408"/>
              <a:ext cx="144" cy="2208"/>
            </a:xfrm>
            <a:prstGeom prst="leftBrace">
              <a:avLst>
                <a:gd name="adj1" fmla="val 127778"/>
                <a:gd name="adj2" fmla="val 5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solidFill>
                  <a:schemeClr val="tx2"/>
                </a:solidFill>
              </a:endParaRPr>
            </a:p>
          </p:txBody>
        </p:sp>
        <p:sp>
          <p:nvSpPr>
            <p:cNvPr id="117775" name="Text Box 47"/>
            <p:cNvSpPr txBox="1">
              <a:spLocks noChangeArrowheads="1"/>
            </p:cNvSpPr>
            <p:nvPr/>
          </p:nvSpPr>
          <p:spPr bwMode="auto">
            <a:xfrm>
              <a:off x="3840" y="1248"/>
              <a:ext cx="4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</a:rPr>
                <a:t>second</a:t>
              </a:r>
            </a:p>
          </p:txBody>
        </p:sp>
      </p:grpSp>
      <p:grpSp>
        <p:nvGrpSpPr>
          <p:cNvPr id="117766" name="Group 48"/>
          <p:cNvGrpSpPr>
            <a:grpSpLocks/>
          </p:cNvGrpSpPr>
          <p:nvPr/>
        </p:nvGrpSpPr>
        <p:grpSpPr bwMode="auto">
          <a:xfrm>
            <a:off x="914400" y="3124200"/>
            <a:ext cx="3505200" cy="533400"/>
            <a:chOff x="2928" y="1248"/>
            <a:chExt cx="2208" cy="336"/>
          </a:xfrm>
        </p:grpSpPr>
        <p:sp>
          <p:nvSpPr>
            <p:cNvPr id="117772" name="AutoShape 49"/>
            <p:cNvSpPr>
              <a:spLocks/>
            </p:cNvSpPr>
            <p:nvPr/>
          </p:nvSpPr>
          <p:spPr bwMode="auto">
            <a:xfrm rot="5400000">
              <a:off x="3960" y="408"/>
              <a:ext cx="144" cy="2208"/>
            </a:xfrm>
            <a:prstGeom prst="leftBrace">
              <a:avLst>
                <a:gd name="adj1" fmla="val 127778"/>
                <a:gd name="adj2" fmla="val 5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solidFill>
                  <a:schemeClr val="tx2"/>
                </a:solidFill>
              </a:endParaRPr>
            </a:p>
          </p:txBody>
        </p:sp>
        <p:sp>
          <p:nvSpPr>
            <p:cNvPr id="117773" name="Text Box 50"/>
            <p:cNvSpPr txBox="1">
              <a:spLocks noChangeArrowheads="1"/>
            </p:cNvSpPr>
            <p:nvPr/>
          </p:nvSpPr>
          <p:spPr bwMode="auto">
            <a:xfrm>
              <a:off x="3840" y="1248"/>
              <a:ext cx="4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</a:rPr>
                <a:t>minute</a:t>
              </a:r>
            </a:p>
          </p:txBody>
        </p:sp>
      </p:grpSp>
      <p:grpSp>
        <p:nvGrpSpPr>
          <p:cNvPr id="117767" name="Group 51"/>
          <p:cNvGrpSpPr>
            <a:grpSpLocks/>
          </p:cNvGrpSpPr>
          <p:nvPr/>
        </p:nvGrpSpPr>
        <p:grpSpPr bwMode="auto">
          <a:xfrm>
            <a:off x="2057400" y="3733800"/>
            <a:ext cx="6400800" cy="533400"/>
            <a:chOff x="1296" y="2352"/>
            <a:chExt cx="4032" cy="336"/>
          </a:xfrm>
        </p:grpSpPr>
        <p:sp>
          <p:nvSpPr>
            <p:cNvPr id="117768" name="AutoShape 52"/>
            <p:cNvSpPr>
              <a:spLocks noChangeArrowheads="1"/>
            </p:cNvSpPr>
            <p:nvPr/>
          </p:nvSpPr>
          <p:spPr bwMode="auto">
            <a:xfrm>
              <a:off x="1296" y="2352"/>
              <a:ext cx="336" cy="33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17769" name="AutoShape 53"/>
            <p:cNvSpPr>
              <a:spLocks noChangeArrowheads="1"/>
            </p:cNvSpPr>
            <p:nvPr/>
          </p:nvSpPr>
          <p:spPr bwMode="auto">
            <a:xfrm>
              <a:off x="2544" y="2352"/>
              <a:ext cx="336" cy="33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17770" name="AutoShape 54"/>
            <p:cNvSpPr>
              <a:spLocks noChangeArrowheads="1"/>
            </p:cNvSpPr>
            <p:nvPr/>
          </p:nvSpPr>
          <p:spPr bwMode="auto">
            <a:xfrm>
              <a:off x="3744" y="2352"/>
              <a:ext cx="336" cy="33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17771" name="AutoShape 55"/>
            <p:cNvSpPr>
              <a:spLocks noChangeArrowheads="1"/>
            </p:cNvSpPr>
            <p:nvPr/>
          </p:nvSpPr>
          <p:spPr bwMode="auto">
            <a:xfrm>
              <a:off x="4992" y="2352"/>
              <a:ext cx="336" cy="33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Global architecture of the digital clock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Architecture of the core counter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1064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/>
              <a:t>each counter receives an enable signal to make Q(t+1)=Q(t)+1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the counting is triggered by previous digit or pulser</a:t>
            </a:r>
          </a:p>
        </p:txBody>
      </p:sp>
      <p:grpSp>
        <p:nvGrpSpPr>
          <p:cNvPr id="118788" name="Group 4"/>
          <p:cNvGrpSpPr>
            <a:grpSpLocks/>
          </p:cNvGrpSpPr>
          <p:nvPr/>
        </p:nvGrpSpPr>
        <p:grpSpPr bwMode="auto">
          <a:xfrm>
            <a:off x="457200" y="3810000"/>
            <a:ext cx="8229600" cy="2089150"/>
            <a:chOff x="336" y="1632"/>
            <a:chExt cx="5184" cy="1316"/>
          </a:xfrm>
        </p:grpSpPr>
        <p:grpSp>
          <p:nvGrpSpPr>
            <p:cNvPr id="118798" name="Group 5"/>
            <p:cNvGrpSpPr>
              <a:grpSpLocks/>
            </p:cNvGrpSpPr>
            <p:nvPr/>
          </p:nvGrpSpPr>
          <p:grpSpPr bwMode="auto">
            <a:xfrm>
              <a:off x="4320" y="1632"/>
              <a:ext cx="1016" cy="912"/>
              <a:chOff x="3312" y="1440"/>
              <a:chExt cx="1016" cy="912"/>
            </a:xfrm>
          </p:grpSpPr>
          <p:sp>
            <p:nvSpPr>
              <p:cNvPr id="118833" name="Rectangle 6"/>
              <p:cNvSpPr>
                <a:spLocks noChangeArrowheads="1"/>
              </p:cNvSpPr>
              <p:nvPr/>
            </p:nvSpPr>
            <p:spPr bwMode="auto">
              <a:xfrm>
                <a:off x="3312" y="1440"/>
                <a:ext cx="1008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BCD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Counter</a:t>
                </a:r>
              </a:p>
            </p:txBody>
          </p:sp>
          <p:sp>
            <p:nvSpPr>
              <p:cNvPr id="118834" name="AutoShape 7"/>
              <p:cNvSpPr>
                <a:spLocks noChangeArrowheads="1"/>
              </p:cNvSpPr>
              <p:nvPr/>
            </p:nvSpPr>
            <p:spPr bwMode="auto">
              <a:xfrm>
                <a:off x="3850" y="2208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18835" name="Text Box 8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2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</a:t>
                </a:r>
              </a:p>
            </p:txBody>
          </p:sp>
          <p:sp>
            <p:nvSpPr>
              <p:cNvPr id="118836" name="Text Box 9"/>
              <p:cNvSpPr txBox="1">
                <a:spLocks noChangeArrowheads="1"/>
              </p:cNvSpPr>
              <p:nvPr/>
            </p:nvSpPr>
            <p:spPr bwMode="auto">
              <a:xfrm>
                <a:off x="4042" y="1488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EN</a:t>
                </a:r>
              </a:p>
            </p:txBody>
          </p:sp>
          <p:sp>
            <p:nvSpPr>
              <p:cNvPr id="118837" name="Text Box 10"/>
              <p:cNvSpPr txBox="1">
                <a:spLocks noChangeArrowheads="1"/>
              </p:cNvSpPr>
              <p:nvPr/>
            </p:nvSpPr>
            <p:spPr bwMode="auto">
              <a:xfrm>
                <a:off x="3312" y="182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</p:grpSp>
        <p:grpSp>
          <p:nvGrpSpPr>
            <p:cNvPr id="118799" name="Group 11"/>
            <p:cNvGrpSpPr>
              <a:grpSpLocks/>
            </p:cNvGrpSpPr>
            <p:nvPr/>
          </p:nvGrpSpPr>
          <p:grpSpPr bwMode="auto">
            <a:xfrm>
              <a:off x="3072" y="1632"/>
              <a:ext cx="1016" cy="912"/>
              <a:chOff x="3312" y="1440"/>
              <a:chExt cx="1016" cy="912"/>
            </a:xfrm>
          </p:grpSpPr>
          <p:sp>
            <p:nvSpPr>
              <p:cNvPr id="118828" name="Rectangle 12"/>
              <p:cNvSpPr>
                <a:spLocks noChangeArrowheads="1"/>
              </p:cNvSpPr>
              <p:nvPr/>
            </p:nvSpPr>
            <p:spPr bwMode="auto">
              <a:xfrm>
                <a:off x="3312" y="1440"/>
                <a:ext cx="1008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Mod-6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Counter</a:t>
                </a:r>
              </a:p>
            </p:txBody>
          </p:sp>
          <p:sp>
            <p:nvSpPr>
              <p:cNvPr id="118829" name="AutoShape 13"/>
              <p:cNvSpPr>
                <a:spLocks noChangeArrowheads="1"/>
              </p:cNvSpPr>
              <p:nvPr/>
            </p:nvSpPr>
            <p:spPr bwMode="auto">
              <a:xfrm>
                <a:off x="3850" y="2208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18830" name="Text Box 14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2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</a:t>
                </a:r>
              </a:p>
            </p:txBody>
          </p:sp>
          <p:sp>
            <p:nvSpPr>
              <p:cNvPr id="118831" name="Text Box 15"/>
              <p:cNvSpPr txBox="1">
                <a:spLocks noChangeArrowheads="1"/>
              </p:cNvSpPr>
              <p:nvPr/>
            </p:nvSpPr>
            <p:spPr bwMode="auto">
              <a:xfrm>
                <a:off x="4042" y="1488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EN</a:t>
                </a:r>
              </a:p>
            </p:txBody>
          </p:sp>
          <p:sp>
            <p:nvSpPr>
              <p:cNvPr id="118832" name="Text Box 16"/>
              <p:cNvSpPr txBox="1">
                <a:spLocks noChangeArrowheads="1"/>
              </p:cNvSpPr>
              <p:nvPr/>
            </p:nvSpPr>
            <p:spPr bwMode="auto">
              <a:xfrm>
                <a:off x="3312" y="182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</p:grpSp>
        <p:sp>
          <p:nvSpPr>
            <p:cNvPr id="118800" name="Text Box 17"/>
            <p:cNvSpPr txBox="1">
              <a:spLocks noChangeArrowheads="1"/>
            </p:cNvSpPr>
            <p:nvPr/>
          </p:nvSpPr>
          <p:spPr bwMode="auto">
            <a:xfrm>
              <a:off x="4080" y="2736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s0</a:t>
              </a:r>
            </a:p>
          </p:txBody>
        </p:sp>
        <p:sp>
          <p:nvSpPr>
            <p:cNvPr id="118801" name="Text Box 18"/>
            <p:cNvSpPr txBox="1">
              <a:spLocks noChangeArrowheads="1"/>
            </p:cNvSpPr>
            <p:nvPr/>
          </p:nvSpPr>
          <p:spPr bwMode="auto">
            <a:xfrm>
              <a:off x="2832" y="2688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s1</a:t>
              </a:r>
            </a:p>
          </p:txBody>
        </p:sp>
        <p:sp>
          <p:nvSpPr>
            <p:cNvPr id="118802" name="Line 19"/>
            <p:cNvSpPr>
              <a:spLocks noChangeShapeType="1"/>
            </p:cNvSpPr>
            <p:nvPr/>
          </p:nvSpPr>
          <p:spPr bwMode="auto">
            <a:xfrm flipH="1">
              <a:off x="4176" y="21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8803" name="Line 20"/>
            <p:cNvSpPr>
              <a:spLocks noChangeShapeType="1"/>
            </p:cNvSpPr>
            <p:nvPr/>
          </p:nvSpPr>
          <p:spPr bwMode="auto">
            <a:xfrm flipH="1">
              <a:off x="2928" y="21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18804" name="AutoShape 21"/>
            <p:cNvCxnSpPr>
              <a:cxnSpLocks noChangeShapeType="1"/>
              <a:stCxn id="118803" idx="1"/>
              <a:endCxn id="118801" idx="0"/>
            </p:cNvCxnSpPr>
            <p:nvPr/>
          </p:nvCxnSpPr>
          <p:spPr bwMode="auto">
            <a:xfrm>
              <a:off x="2928" y="2160"/>
              <a:ext cx="19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805" name="AutoShape 22"/>
            <p:cNvCxnSpPr>
              <a:cxnSpLocks noChangeShapeType="1"/>
              <a:endCxn id="118800" idx="0"/>
            </p:cNvCxnSpPr>
            <p:nvPr/>
          </p:nvCxnSpPr>
          <p:spPr bwMode="auto">
            <a:xfrm>
              <a:off x="4176" y="2112"/>
              <a:ext cx="19" cy="6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8806" name="Line 23"/>
            <p:cNvSpPr>
              <a:spLocks noChangeShapeType="1"/>
            </p:cNvSpPr>
            <p:nvPr/>
          </p:nvSpPr>
          <p:spPr bwMode="auto">
            <a:xfrm flipH="1">
              <a:off x="4080" y="17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8807" name="Line 24"/>
            <p:cNvSpPr>
              <a:spLocks noChangeShapeType="1"/>
            </p:cNvSpPr>
            <p:nvPr/>
          </p:nvSpPr>
          <p:spPr bwMode="auto">
            <a:xfrm flipH="1">
              <a:off x="5328" y="17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18808" name="Group 25"/>
            <p:cNvGrpSpPr>
              <a:grpSpLocks/>
            </p:cNvGrpSpPr>
            <p:nvPr/>
          </p:nvGrpSpPr>
          <p:grpSpPr bwMode="auto">
            <a:xfrm>
              <a:off x="1872" y="1632"/>
              <a:ext cx="1016" cy="912"/>
              <a:chOff x="3312" y="1440"/>
              <a:chExt cx="1016" cy="912"/>
            </a:xfrm>
          </p:grpSpPr>
          <p:sp>
            <p:nvSpPr>
              <p:cNvPr id="118823" name="Rectangle 26"/>
              <p:cNvSpPr>
                <a:spLocks noChangeArrowheads="1"/>
              </p:cNvSpPr>
              <p:nvPr/>
            </p:nvSpPr>
            <p:spPr bwMode="auto">
              <a:xfrm>
                <a:off x="3312" y="1440"/>
                <a:ext cx="1008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BCD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Counter</a:t>
                </a:r>
              </a:p>
            </p:txBody>
          </p:sp>
          <p:sp>
            <p:nvSpPr>
              <p:cNvPr id="118824" name="AutoShape 27"/>
              <p:cNvSpPr>
                <a:spLocks noChangeArrowheads="1"/>
              </p:cNvSpPr>
              <p:nvPr/>
            </p:nvSpPr>
            <p:spPr bwMode="auto">
              <a:xfrm>
                <a:off x="3850" y="2208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18825" name="Text Box 28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2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</a:t>
                </a:r>
              </a:p>
            </p:txBody>
          </p:sp>
          <p:sp>
            <p:nvSpPr>
              <p:cNvPr id="118826" name="Text Box 29"/>
              <p:cNvSpPr txBox="1">
                <a:spLocks noChangeArrowheads="1"/>
              </p:cNvSpPr>
              <p:nvPr/>
            </p:nvSpPr>
            <p:spPr bwMode="auto">
              <a:xfrm>
                <a:off x="4042" y="1488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EN</a:t>
                </a:r>
              </a:p>
            </p:txBody>
          </p:sp>
          <p:sp>
            <p:nvSpPr>
              <p:cNvPr id="118827" name="Text Box 30"/>
              <p:cNvSpPr txBox="1">
                <a:spLocks noChangeArrowheads="1"/>
              </p:cNvSpPr>
              <p:nvPr/>
            </p:nvSpPr>
            <p:spPr bwMode="auto">
              <a:xfrm>
                <a:off x="3312" y="182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</p:grpSp>
        <p:grpSp>
          <p:nvGrpSpPr>
            <p:cNvPr id="118809" name="Group 31"/>
            <p:cNvGrpSpPr>
              <a:grpSpLocks/>
            </p:cNvGrpSpPr>
            <p:nvPr/>
          </p:nvGrpSpPr>
          <p:grpSpPr bwMode="auto">
            <a:xfrm>
              <a:off x="624" y="1632"/>
              <a:ext cx="1016" cy="912"/>
              <a:chOff x="3312" y="1440"/>
              <a:chExt cx="1016" cy="912"/>
            </a:xfrm>
          </p:grpSpPr>
          <p:sp>
            <p:nvSpPr>
              <p:cNvPr id="118818" name="Rectangle 32"/>
              <p:cNvSpPr>
                <a:spLocks noChangeArrowheads="1"/>
              </p:cNvSpPr>
              <p:nvPr/>
            </p:nvSpPr>
            <p:spPr bwMode="auto">
              <a:xfrm>
                <a:off x="3312" y="1440"/>
                <a:ext cx="1008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Mod-6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Counter</a:t>
                </a:r>
              </a:p>
            </p:txBody>
          </p:sp>
          <p:sp>
            <p:nvSpPr>
              <p:cNvPr id="118819" name="AutoShape 33"/>
              <p:cNvSpPr>
                <a:spLocks noChangeArrowheads="1"/>
              </p:cNvSpPr>
              <p:nvPr/>
            </p:nvSpPr>
            <p:spPr bwMode="auto">
              <a:xfrm>
                <a:off x="3850" y="2208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18820" name="Text Box 34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2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</a:t>
                </a:r>
              </a:p>
            </p:txBody>
          </p:sp>
          <p:sp>
            <p:nvSpPr>
              <p:cNvPr id="118821" name="Text Box 35"/>
              <p:cNvSpPr txBox="1">
                <a:spLocks noChangeArrowheads="1"/>
              </p:cNvSpPr>
              <p:nvPr/>
            </p:nvSpPr>
            <p:spPr bwMode="auto">
              <a:xfrm>
                <a:off x="4042" y="1488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EN</a:t>
                </a:r>
              </a:p>
            </p:txBody>
          </p:sp>
          <p:sp>
            <p:nvSpPr>
              <p:cNvPr id="118822" name="Text Box 36"/>
              <p:cNvSpPr txBox="1">
                <a:spLocks noChangeArrowheads="1"/>
              </p:cNvSpPr>
              <p:nvPr/>
            </p:nvSpPr>
            <p:spPr bwMode="auto">
              <a:xfrm>
                <a:off x="3312" y="182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</p:grpSp>
        <p:sp>
          <p:nvSpPr>
            <p:cNvPr id="118810" name="Text Box 37"/>
            <p:cNvSpPr txBox="1">
              <a:spLocks noChangeArrowheads="1"/>
            </p:cNvSpPr>
            <p:nvPr/>
          </p:nvSpPr>
          <p:spPr bwMode="auto">
            <a:xfrm>
              <a:off x="1584" y="2688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m0</a:t>
              </a:r>
            </a:p>
          </p:txBody>
        </p:sp>
        <p:sp>
          <p:nvSpPr>
            <p:cNvPr id="118811" name="Text Box 38"/>
            <p:cNvSpPr txBox="1">
              <a:spLocks noChangeArrowheads="1"/>
            </p:cNvSpPr>
            <p:nvPr/>
          </p:nvSpPr>
          <p:spPr bwMode="auto">
            <a:xfrm>
              <a:off x="336" y="2688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m1</a:t>
              </a:r>
            </a:p>
          </p:txBody>
        </p:sp>
        <p:sp>
          <p:nvSpPr>
            <p:cNvPr id="118812" name="Line 39"/>
            <p:cNvSpPr>
              <a:spLocks noChangeShapeType="1"/>
            </p:cNvSpPr>
            <p:nvPr/>
          </p:nvSpPr>
          <p:spPr bwMode="auto">
            <a:xfrm flipH="1">
              <a:off x="1728" y="21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8813" name="Line 40"/>
            <p:cNvSpPr>
              <a:spLocks noChangeShapeType="1"/>
            </p:cNvSpPr>
            <p:nvPr/>
          </p:nvSpPr>
          <p:spPr bwMode="auto">
            <a:xfrm flipH="1">
              <a:off x="480" y="21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18814" name="AutoShape 41"/>
            <p:cNvCxnSpPr>
              <a:cxnSpLocks noChangeShapeType="1"/>
              <a:stCxn id="118813" idx="1"/>
              <a:endCxn id="118811" idx="0"/>
            </p:cNvCxnSpPr>
            <p:nvPr/>
          </p:nvCxnSpPr>
          <p:spPr bwMode="auto">
            <a:xfrm flipH="1">
              <a:off x="476" y="2160"/>
              <a:ext cx="4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815" name="AutoShape 42"/>
            <p:cNvCxnSpPr>
              <a:cxnSpLocks noChangeShapeType="1"/>
              <a:stCxn id="118812" idx="1"/>
            </p:cNvCxnSpPr>
            <p:nvPr/>
          </p:nvCxnSpPr>
          <p:spPr bwMode="auto">
            <a:xfrm>
              <a:off x="1728" y="2112"/>
              <a:ext cx="1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8816" name="Line 43"/>
            <p:cNvSpPr>
              <a:spLocks noChangeShapeType="1"/>
            </p:cNvSpPr>
            <p:nvPr/>
          </p:nvSpPr>
          <p:spPr bwMode="auto">
            <a:xfrm flipH="1">
              <a:off x="1632" y="17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8817" name="Line 44"/>
            <p:cNvSpPr>
              <a:spLocks noChangeShapeType="1"/>
            </p:cNvSpPr>
            <p:nvPr/>
          </p:nvSpPr>
          <p:spPr bwMode="auto">
            <a:xfrm flipH="1">
              <a:off x="2880" y="17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8789" name="Group 45"/>
          <p:cNvGrpSpPr>
            <a:grpSpLocks/>
          </p:cNvGrpSpPr>
          <p:nvPr/>
        </p:nvGrpSpPr>
        <p:grpSpPr bwMode="auto">
          <a:xfrm>
            <a:off x="4800600" y="3124200"/>
            <a:ext cx="3505200" cy="533400"/>
            <a:chOff x="2928" y="1248"/>
            <a:chExt cx="2208" cy="336"/>
          </a:xfrm>
        </p:grpSpPr>
        <p:sp>
          <p:nvSpPr>
            <p:cNvPr id="118796" name="AutoShape 46"/>
            <p:cNvSpPr>
              <a:spLocks/>
            </p:cNvSpPr>
            <p:nvPr/>
          </p:nvSpPr>
          <p:spPr bwMode="auto">
            <a:xfrm rot="5400000">
              <a:off x="3960" y="408"/>
              <a:ext cx="144" cy="2208"/>
            </a:xfrm>
            <a:prstGeom prst="leftBrace">
              <a:avLst>
                <a:gd name="adj1" fmla="val 127778"/>
                <a:gd name="adj2" fmla="val 5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solidFill>
                  <a:schemeClr val="tx2"/>
                </a:solidFill>
              </a:endParaRPr>
            </a:p>
          </p:txBody>
        </p:sp>
        <p:sp>
          <p:nvSpPr>
            <p:cNvPr id="118797" name="Text Box 47"/>
            <p:cNvSpPr txBox="1">
              <a:spLocks noChangeArrowheads="1"/>
            </p:cNvSpPr>
            <p:nvPr/>
          </p:nvSpPr>
          <p:spPr bwMode="auto">
            <a:xfrm>
              <a:off x="3840" y="1248"/>
              <a:ext cx="4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</a:rPr>
                <a:t>second</a:t>
              </a:r>
            </a:p>
          </p:txBody>
        </p:sp>
      </p:grpSp>
      <p:grpSp>
        <p:nvGrpSpPr>
          <p:cNvPr id="118790" name="Group 48"/>
          <p:cNvGrpSpPr>
            <a:grpSpLocks/>
          </p:cNvGrpSpPr>
          <p:nvPr/>
        </p:nvGrpSpPr>
        <p:grpSpPr bwMode="auto">
          <a:xfrm>
            <a:off x="914400" y="3124200"/>
            <a:ext cx="3505200" cy="533400"/>
            <a:chOff x="2928" y="1248"/>
            <a:chExt cx="2208" cy="336"/>
          </a:xfrm>
        </p:grpSpPr>
        <p:sp>
          <p:nvSpPr>
            <p:cNvPr id="118794" name="AutoShape 49"/>
            <p:cNvSpPr>
              <a:spLocks/>
            </p:cNvSpPr>
            <p:nvPr/>
          </p:nvSpPr>
          <p:spPr bwMode="auto">
            <a:xfrm rot="5400000">
              <a:off x="3960" y="408"/>
              <a:ext cx="144" cy="2208"/>
            </a:xfrm>
            <a:prstGeom prst="leftBrace">
              <a:avLst>
                <a:gd name="adj1" fmla="val 127778"/>
                <a:gd name="adj2" fmla="val 5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solidFill>
                  <a:schemeClr val="tx2"/>
                </a:solidFill>
              </a:endParaRPr>
            </a:p>
          </p:txBody>
        </p:sp>
        <p:sp>
          <p:nvSpPr>
            <p:cNvPr id="118795" name="Text Box 50"/>
            <p:cNvSpPr txBox="1">
              <a:spLocks noChangeArrowheads="1"/>
            </p:cNvSpPr>
            <p:nvPr/>
          </p:nvSpPr>
          <p:spPr bwMode="auto">
            <a:xfrm>
              <a:off x="3840" y="1248"/>
              <a:ext cx="4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</a:rPr>
                <a:t>minute</a:t>
              </a:r>
            </a:p>
          </p:txBody>
        </p:sp>
      </p:grpSp>
      <p:sp>
        <p:nvSpPr>
          <p:cNvPr id="118791" name="AutoShape 51"/>
          <p:cNvSpPr>
            <a:spLocks noChangeArrowheads="1"/>
          </p:cNvSpPr>
          <p:nvPr/>
        </p:nvSpPr>
        <p:spPr bwMode="auto">
          <a:xfrm>
            <a:off x="7924800" y="3733800"/>
            <a:ext cx="5334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18792" name="AutoShape 52"/>
          <p:cNvSpPr>
            <a:spLocks noChangeArrowheads="1"/>
          </p:cNvSpPr>
          <p:nvPr/>
        </p:nvSpPr>
        <p:spPr bwMode="auto">
          <a:xfrm>
            <a:off x="4800600" y="4648200"/>
            <a:ext cx="2286000" cy="990600"/>
          </a:xfrm>
          <a:prstGeom prst="wedgeRoundRectCallout">
            <a:avLst>
              <a:gd name="adj1" fmla="val 92500"/>
              <a:gd name="adj2" fmla="val -8381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s0++ triggered by the pulser one cycle per second</a:t>
            </a:r>
          </a:p>
        </p:txBody>
      </p:sp>
      <p:sp>
        <p:nvSpPr>
          <p:cNvPr id="118793" name="Text Box 53"/>
          <p:cNvSpPr txBox="1">
            <a:spLocks noChangeArrowheads="1"/>
          </p:cNvSpPr>
          <p:nvPr/>
        </p:nvSpPr>
        <p:spPr bwMode="auto">
          <a:xfrm>
            <a:off x="8382000" y="4267200"/>
            <a:ext cx="546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pout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Timing diagram of carry-in</a:t>
            </a:r>
          </a:p>
        </p:txBody>
      </p:sp>
      <p:grpSp>
        <p:nvGrpSpPr>
          <p:cNvPr id="119811" name="Group 3"/>
          <p:cNvGrpSpPr>
            <a:grpSpLocks/>
          </p:cNvGrpSpPr>
          <p:nvPr/>
        </p:nvGrpSpPr>
        <p:grpSpPr bwMode="auto">
          <a:xfrm>
            <a:off x="1752600" y="2209800"/>
            <a:ext cx="5410200" cy="3200400"/>
            <a:chOff x="1104" y="1632"/>
            <a:chExt cx="3408" cy="2016"/>
          </a:xfrm>
        </p:grpSpPr>
        <p:sp>
          <p:nvSpPr>
            <p:cNvPr id="119823" name="Line 4"/>
            <p:cNvSpPr>
              <a:spLocks noChangeShapeType="1"/>
            </p:cNvSpPr>
            <p:nvPr/>
          </p:nvSpPr>
          <p:spPr bwMode="auto">
            <a:xfrm>
              <a:off x="1776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19824" name="Group 5"/>
            <p:cNvGrpSpPr>
              <a:grpSpLocks/>
            </p:cNvGrpSpPr>
            <p:nvPr/>
          </p:nvGrpSpPr>
          <p:grpSpPr bwMode="auto">
            <a:xfrm>
              <a:off x="2016" y="1632"/>
              <a:ext cx="480" cy="192"/>
              <a:chOff x="1056" y="1920"/>
              <a:chExt cx="480" cy="192"/>
            </a:xfrm>
          </p:grpSpPr>
          <p:sp>
            <p:nvSpPr>
              <p:cNvPr id="119878" name="Line 6"/>
              <p:cNvSpPr>
                <a:spLocks noChangeShapeType="1"/>
              </p:cNvSpPr>
              <p:nvPr/>
            </p:nvSpPr>
            <p:spPr bwMode="auto">
              <a:xfrm flipV="1">
                <a:off x="1056" y="19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9879" name="Line 7"/>
              <p:cNvSpPr>
                <a:spLocks noChangeShapeType="1"/>
              </p:cNvSpPr>
              <p:nvPr/>
            </p:nvSpPr>
            <p:spPr bwMode="auto">
              <a:xfrm>
                <a:off x="1056" y="192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9880" name="Line 8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9881" name="Line 9"/>
              <p:cNvSpPr>
                <a:spLocks noChangeShapeType="1"/>
              </p:cNvSpPr>
              <p:nvPr/>
            </p:nvSpPr>
            <p:spPr bwMode="auto">
              <a:xfrm>
                <a:off x="1296" y="211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19825" name="Line 10"/>
            <p:cNvSpPr>
              <a:spLocks noChangeShapeType="1"/>
            </p:cNvSpPr>
            <p:nvPr/>
          </p:nvSpPr>
          <p:spPr bwMode="auto">
            <a:xfrm>
              <a:off x="2016" y="1824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9826" name="Line 11"/>
            <p:cNvSpPr>
              <a:spLocks noChangeShapeType="1"/>
            </p:cNvSpPr>
            <p:nvPr/>
          </p:nvSpPr>
          <p:spPr bwMode="auto">
            <a:xfrm>
              <a:off x="2496" y="182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9827" name="Text Box 12"/>
            <p:cNvSpPr txBox="1">
              <a:spLocks noChangeArrowheads="1"/>
            </p:cNvSpPr>
            <p:nvPr/>
          </p:nvSpPr>
          <p:spPr bwMode="auto">
            <a:xfrm>
              <a:off x="1334" y="1959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m1</a:t>
              </a:r>
            </a:p>
          </p:txBody>
        </p:sp>
        <p:sp>
          <p:nvSpPr>
            <p:cNvPr id="119828" name="Text Box 13"/>
            <p:cNvSpPr txBox="1">
              <a:spLocks noChangeArrowheads="1"/>
            </p:cNvSpPr>
            <p:nvPr/>
          </p:nvSpPr>
          <p:spPr bwMode="auto">
            <a:xfrm>
              <a:off x="1334" y="2247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m0</a:t>
              </a:r>
            </a:p>
          </p:txBody>
        </p:sp>
        <p:sp>
          <p:nvSpPr>
            <p:cNvPr id="119829" name="Text Box 14"/>
            <p:cNvSpPr txBox="1">
              <a:spLocks noChangeArrowheads="1"/>
            </p:cNvSpPr>
            <p:nvPr/>
          </p:nvSpPr>
          <p:spPr bwMode="auto">
            <a:xfrm>
              <a:off x="1334" y="2535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s1</a:t>
              </a:r>
            </a:p>
          </p:txBody>
        </p:sp>
        <p:sp>
          <p:nvSpPr>
            <p:cNvPr id="119830" name="Text Box 15"/>
            <p:cNvSpPr txBox="1">
              <a:spLocks noChangeArrowheads="1"/>
            </p:cNvSpPr>
            <p:nvPr/>
          </p:nvSpPr>
          <p:spPr bwMode="auto">
            <a:xfrm>
              <a:off x="1334" y="2823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s0</a:t>
              </a:r>
            </a:p>
          </p:txBody>
        </p:sp>
        <p:sp>
          <p:nvSpPr>
            <p:cNvPr id="119831" name="Text Box 16"/>
            <p:cNvSpPr txBox="1">
              <a:spLocks noChangeArrowheads="1"/>
            </p:cNvSpPr>
            <p:nvPr/>
          </p:nvSpPr>
          <p:spPr bwMode="auto">
            <a:xfrm>
              <a:off x="1104" y="3216"/>
              <a:ext cx="79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pout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(from pulser)</a:t>
              </a:r>
            </a:p>
          </p:txBody>
        </p:sp>
        <p:sp>
          <p:nvSpPr>
            <p:cNvPr id="119832" name="AutoShape 17"/>
            <p:cNvSpPr>
              <a:spLocks noChangeArrowheads="1"/>
            </p:cNvSpPr>
            <p:nvPr/>
          </p:nvSpPr>
          <p:spPr bwMode="auto">
            <a:xfrm>
              <a:off x="2016" y="1968"/>
              <a:ext cx="480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19833" name="AutoShape 18"/>
            <p:cNvSpPr>
              <a:spLocks noChangeArrowheads="1"/>
            </p:cNvSpPr>
            <p:nvPr/>
          </p:nvSpPr>
          <p:spPr bwMode="auto">
            <a:xfrm>
              <a:off x="2016" y="2256"/>
              <a:ext cx="480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119834" name="AutoShape 19"/>
            <p:cNvSpPr>
              <a:spLocks noChangeArrowheads="1"/>
            </p:cNvSpPr>
            <p:nvPr/>
          </p:nvSpPr>
          <p:spPr bwMode="auto">
            <a:xfrm>
              <a:off x="2016" y="2544"/>
              <a:ext cx="480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</a:t>
              </a:r>
            </a:p>
          </p:txBody>
        </p:sp>
        <p:sp>
          <p:nvSpPr>
            <p:cNvPr id="119835" name="AutoShape 20"/>
            <p:cNvSpPr>
              <a:spLocks noChangeArrowheads="1"/>
            </p:cNvSpPr>
            <p:nvPr/>
          </p:nvSpPr>
          <p:spPr bwMode="auto">
            <a:xfrm>
              <a:off x="2016" y="2832"/>
              <a:ext cx="480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119836" name="AutoShape 21"/>
            <p:cNvSpPr>
              <a:spLocks noChangeArrowheads="1"/>
            </p:cNvSpPr>
            <p:nvPr/>
          </p:nvSpPr>
          <p:spPr bwMode="auto">
            <a:xfrm>
              <a:off x="2016" y="3168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grpSp>
          <p:nvGrpSpPr>
            <p:cNvPr id="119837" name="Group 22"/>
            <p:cNvGrpSpPr>
              <a:grpSpLocks/>
            </p:cNvGrpSpPr>
            <p:nvPr/>
          </p:nvGrpSpPr>
          <p:grpSpPr bwMode="auto">
            <a:xfrm>
              <a:off x="2496" y="1632"/>
              <a:ext cx="480" cy="192"/>
              <a:chOff x="1056" y="1920"/>
              <a:chExt cx="480" cy="192"/>
            </a:xfrm>
          </p:grpSpPr>
          <p:sp>
            <p:nvSpPr>
              <p:cNvPr id="119874" name="Line 23"/>
              <p:cNvSpPr>
                <a:spLocks noChangeShapeType="1"/>
              </p:cNvSpPr>
              <p:nvPr/>
            </p:nvSpPr>
            <p:spPr bwMode="auto">
              <a:xfrm flipV="1">
                <a:off x="1056" y="19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9875" name="Line 24"/>
              <p:cNvSpPr>
                <a:spLocks noChangeShapeType="1"/>
              </p:cNvSpPr>
              <p:nvPr/>
            </p:nvSpPr>
            <p:spPr bwMode="auto">
              <a:xfrm>
                <a:off x="1056" y="192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9876" name="Line 25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9877" name="Line 26"/>
              <p:cNvSpPr>
                <a:spLocks noChangeShapeType="1"/>
              </p:cNvSpPr>
              <p:nvPr/>
            </p:nvSpPr>
            <p:spPr bwMode="auto">
              <a:xfrm>
                <a:off x="1296" y="211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19838" name="Line 27"/>
            <p:cNvSpPr>
              <a:spLocks noChangeShapeType="1"/>
            </p:cNvSpPr>
            <p:nvPr/>
          </p:nvSpPr>
          <p:spPr bwMode="auto">
            <a:xfrm>
              <a:off x="2976" y="1872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9839" name="AutoShape 28"/>
            <p:cNvSpPr>
              <a:spLocks noChangeArrowheads="1"/>
            </p:cNvSpPr>
            <p:nvPr/>
          </p:nvSpPr>
          <p:spPr bwMode="auto">
            <a:xfrm>
              <a:off x="2496" y="2832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5</a:t>
              </a:r>
            </a:p>
          </p:txBody>
        </p:sp>
        <p:sp>
          <p:nvSpPr>
            <p:cNvPr id="119840" name="AutoShape 29"/>
            <p:cNvSpPr>
              <a:spLocks noChangeArrowheads="1"/>
            </p:cNvSpPr>
            <p:nvPr/>
          </p:nvSpPr>
          <p:spPr bwMode="auto">
            <a:xfrm>
              <a:off x="2496" y="1968"/>
              <a:ext cx="480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19841" name="AutoShape 30"/>
            <p:cNvSpPr>
              <a:spLocks noChangeArrowheads="1"/>
            </p:cNvSpPr>
            <p:nvPr/>
          </p:nvSpPr>
          <p:spPr bwMode="auto">
            <a:xfrm>
              <a:off x="2496" y="2256"/>
              <a:ext cx="480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119842" name="AutoShape 31"/>
            <p:cNvSpPr>
              <a:spLocks noChangeArrowheads="1"/>
            </p:cNvSpPr>
            <p:nvPr/>
          </p:nvSpPr>
          <p:spPr bwMode="auto">
            <a:xfrm>
              <a:off x="2496" y="2544"/>
              <a:ext cx="480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</a:t>
              </a:r>
            </a:p>
          </p:txBody>
        </p:sp>
        <p:sp>
          <p:nvSpPr>
            <p:cNvPr id="119843" name="Text Box 32"/>
            <p:cNvSpPr txBox="1">
              <a:spLocks noChangeArrowheads="1"/>
            </p:cNvSpPr>
            <p:nvPr/>
          </p:nvSpPr>
          <p:spPr bwMode="auto">
            <a:xfrm>
              <a:off x="3062" y="1671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grpSp>
          <p:nvGrpSpPr>
            <p:cNvPr id="119844" name="Group 33"/>
            <p:cNvGrpSpPr>
              <a:grpSpLocks/>
            </p:cNvGrpSpPr>
            <p:nvPr/>
          </p:nvGrpSpPr>
          <p:grpSpPr bwMode="auto">
            <a:xfrm>
              <a:off x="3552" y="1632"/>
              <a:ext cx="480" cy="192"/>
              <a:chOff x="1056" y="1920"/>
              <a:chExt cx="480" cy="192"/>
            </a:xfrm>
          </p:grpSpPr>
          <p:sp>
            <p:nvSpPr>
              <p:cNvPr id="119870" name="Line 34"/>
              <p:cNvSpPr>
                <a:spLocks noChangeShapeType="1"/>
              </p:cNvSpPr>
              <p:nvPr/>
            </p:nvSpPr>
            <p:spPr bwMode="auto">
              <a:xfrm flipV="1">
                <a:off x="1056" y="19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9871" name="Line 35"/>
              <p:cNvSpPr>
                <a:spLocks noChangeShapeType="1"/>
              </p:cNvSpPr>
              <p:nvPr/>
            </p:nvSpPr>
            <p:spPr bwMode="auto">
              <a:xfrm>
                <a:off x="1056" y="192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9872" name="Line 36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9873" name="Line 37"/>
              <p:cNvSpPr>
                <a:spLocks noChangeShapeType="1"/>
              </p:cNvSpPr>
              <p:nvPr/>
            </p:nvSpPr>
            <p:spPr bwMode="auto">
              <a:xfrm>
                <a:off x="1296" y="211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19845" name="Group 38"/>
            <p:cNvGrpSpPr>
              <a:grpSpLocks/>
            </p:cNvGrpSpPr>
            <p:nvPr/>
          </p:nvGrpSpPr>
          <p:grpSpPr bwMode="auto">
            <a:xfrm>
              <a:off x="4032" y="1632"/>
              <a:ext cx="480" cy="192"/>
              <a:chOff x="1056" y="1920"/>
              <a:chExt cx="480" cy="192"/>
            </a:xfrm>
          </p:grpSpPr>
          <p:sp>
            <p:nvSpPr>
              <p:cNvPr id="119866" name="Line 39"/>
              <p:cNvSpPr>
                <a:spLocks noChangeShapeType="1"/>
              </p:cNvSpPr>
              <p:nvPr/>
            </p:nvSpPr>
            <p:spPr bwMode="auto">
              <a:xfrm flipV="1">
                <a:off x="1056" y="19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9867" name="Line 40"/>
              <p:cNvSpPr>
                <a:spLocks noChangeShapeType="1"/>
              </p:cNvSpPr>
              <p:nvPr/>
            </p:nvSpPr>
            <p:spPr bwMode="auto">
              <a:xfrm>
                <a:off x="1056" y="192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9868" name="Line 41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9869" name="Line 42"/>
              <p:cNvSpPr>
                <a:spLocks noChangeShapeType="1"/>
              </p:cNvSpPr>
              <p:nvPr/>
            </p:nvSpPr>
            <p:spPr bwMode="auto">
              <a:xfrm>
                <a:off x="1296" y="211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19846" name="Line 43"/>
            <p:cNvSpPr>
              <a:spLocks noChangeShapeType="1"/>
            </p:cNvSpPr>
            <p:nvPr/>
          </p:nvSpPr>
          <p:spPr bwMode="auto">
            <a:xfrm>
              <a:off x="3552" y="1872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9847" name="Line 44"/>
            <p:cNvSpPr>
              <a:spLocks noChangeShapeType="1"/>
            </p:cNvSpPr>
            <p:nvPr/>
          </p:nvSpPr>
          <p:spPr bwMode="auto">
            <a:xfrm>
              <a:off x="4032" y="1872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9848" name="Line 45"/>
            <p:cNvSpPr>
              <a:spLocks noChangeShapeType="1"/>
            </p:cNvSpPr>
            <p:nvPr/>
          </p:nvSpPr>
          <p:spPr bwMode="auto">
            <a:xfrm>
              <a:off x="4512" y="1872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9849" name="Line 46"/>
            <p:cNvSpPr>
              <a:spLocks noChangeShapeType="1"/>
            </p:cNvSpPr>
            <p:nvPr/>
          </p:nvSpPr>
          <p:spPr bwMode="auto">
            <a:xfrm flipH="1">
              <a:off x="3360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9850" name="AutoShape 47"/>
            <p:cNvSpPr>
              <a:spLocks noChangeArrowheads="1"/>
            </p:cNvSpPr>
            <p:nvPr/>
          </p:nvSpPr>
          <p:spPr bwMode="auto">
            <a:xfrm>
              <a:off x="2496" y="3168"/>
              <a:ext cx="105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19851" name="AutoShape 48"/>
            <p:cNvSpPr>
              <a:spLocks noChangeArrowheads="1"/>
            </p:cNvSpPr>
            <p:nvPr/>
          </p:nvSpPr>
          <p:spPr bwMode="auto">
            <a:xfrm>
              <a:off x="3552" y="3168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19852" name="AutoShape 49"/>
            <p:cNvSpPr>
              <a:spLocks noChangeArrowheads="1"/>
            </p:cNvSpPr>
            <p:nvPr/>
          </p:nvSpPr>
          <p:spPr bwMode="auto">
            <a:xfrm>
              <a:off x="4032" y="3168"/>
              <a:ext cx="480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19853" name="AutoShape 50"/>
            <p:cNvSpPr>
              <a:spLocks noChangeArrowheads="1"/>
            </p:cNvSpPr>
            <p:nvPr/>
          </p:nvSpPr>
          <p:spPr bwMode="auto">
            <a:xfrm>
              <a:off x="2976" y="2832"/>
              <a:ext cx="105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5</a:t>
              </a:r>
            </a:p>
          </p:txBody>
        </p:sp>
        <p:sp>
          <p:nvSpPr>
            <p:cNvPr id="119854" name="AutoShape 51"/>
            <p:cNvSpPr>
              <a:spLocks noChangeArrowheads="1"/>
            </p:cNvSpPr>
            <p:nvPr/>
          </p:nvSpPr>
          <p:spPr bwMode="auto">
            <a:xfrm>
              <a:off x="2976" y="1968"/>
              <a:ext cx="105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19855" name="AutoShape 52"/>
            <p:cNvSpPr>
              <a:spLocks noChangeArrowheads="1"/>
            </p:cNvSpPr>
            <p:nvPr/>
          </p:nvSpPr>
          <p:spPr bwMode="auto">
            <a:xfrm>
              <a:off x="2976" y="2256"/>
              <a:ext cx="105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119856" name="AutoShape 53"/>
            <p:cNvSpPr>
              <a:spLocks noChangeArrowheads="1"/>
            </p:cNvSpPr>
            <p:nvPr/>
          </p:nvSpPr>
          <p:spPr bwMode="auto">
            <a:xfrm>
              <a:off x="2976" y="2544"/>
              <a:ext cx="105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</a:t>
              </a:r>
            </a:p>
          </p:txBody>
        </p:sp>
        <p:grpSp>
          <p:nvGrpSpPr>
            <p:cNvPr id="119857" name="Group 54"/>
            <p:cNvGrpSpPr>
              <a:grpSpLocks/>
            </p:cNvGrpSpPr>
            <p:nvPr/>
          </p:nvGrpSpPr>
          <p:grpSpPr bwMode="auto">
            <a:xfrm>
              <a:off x="4032" y="1632"/>
              <a:ext cx="480" cy="192"/>
              <a:chOff x="1056" y="1920"/>
              <a:chExt cx="480" cy="192"/>
            </a:xfrm>
          </p:grpSpPr>
          <p:sp>
            <p:nvSpPr>
              <p:cNvPr id="119862" name="Line 55"/>
              <p:cNvSpPr>
                <a:spLocks noChangeShapeType="1"/>
              </p:cNvSpPr>
              <p:nvPr/>
            </p:nvSpPr>
            <p:spPr bwMode="auto">
              <a:xfrm flipV="1">
                <a:off x="1056" y="19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9863" name="Line 56"/>
              <p:cNvSpPr>
                <a:spLocks noChangeShapeType="1"/>
              </p:cNvSpPr>
              <p:nvPr/>
            </p:nvSpPr>
            <p:spPr bwMode="auto">
              <a:xfrm>
                <a:off x="1056" y="192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9864" name="Line 57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9865" name="Line 58"/>
              <p:cNvSpPr>
                <a:spLocks noChangeShapeType="1"/>
              </p:cNvSpPr>
              <p:nvPr/>
            </p:nvSpPr>
            <p:spPr bwMode="auto">
              <a:xfrm>
                <a:off x="1296" y="211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19858" name="AutoShape 59"/>
            <p:cNvSpPr>
              <a:spLocks noChangeArrowheads="1"/>
            </p:cNvSpPr>
            <p:nvPr/>
          </p:nvSpPr>
          <p:spPr bwMode="auto">
            <a:xfrm>
              <a:off x="4032" y="2832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6</a:t>
              </a:r>
            </a:p>
          </p:txBody>
        </p:sp>
        <p:sp>
          <p:nvSpPr>
            <p:cNvPr id="119859" name="AutoShape 60"/>
            <p:cNvSpPr>
              <a:spLocks noChangeArrowheads="1"/>
            </p:cNvSpPr>
            <p:nvPr/>
          </p:nvSpPr>
          <p:spPr bwMode="auto">
            <a:xfrm>
              <a:off x="4032" y="1968"/>
              <a:ext cx="480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19860" name="AutoShape 61"/>
            <p:cNvSpPr>
              <a:spLocks noChangeArrowheads="1"/>
            </p:cNvSpPr>
            <p:nvPr/>
          </p:nvSpPr>
          <p:spPr bwMode="auto">
            <a:xfrm>
              <a:off x="4032" y="2256"/>
              <a:ext cx="480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119861" name="AutoShape 62"/>
            <p:cNvSpPr>
              <a:spLocks noChangeArrowheads="1"/>
            </p:cNvSpPr>
            <p:nvPr/>
          </p:nvSpPr>
          <p:spPr bwMode="auto">
            <a:xfrm>
              <a:off x="4032" y="2544"/>
              <a:ext cx="480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</a:t>
              </a:r>
            </a:p>
          </p:txBody>
        </p:sp>
      </p:grpSp>
      <p:grpSp>
        <p:nvGrpSpPr>
          <p:cNvPr id="119812" name="Group 63"/>
          <p:cNvGrpSpPr>
            <a:grpSpLocks/>
          </p:cNvGrpSpPr>
          <p:nvPr/>
        </p:nvGrpSpPr>
        <p:grpSpPr bwMode="auto">
          <a:xfrm>
            <a:off x="6248400" y="4343400"/>
            <a:ext cx="628650" cy="488950"/>
            <a:chOff x="3936" y="2976"/>
            <a:chExt cx="396" cy="308"/>
          </a:xfrm>
        </p:grpSpPr>
        <p:sp>
          <p:nvSpPr>
            <p:cNvPr id="119821" name="Text Box 64"/>
            <p:cNvSpPr txBox="1">
              <a:spLocks noChangeArrowheads="1"/>
            </p:cNvSpPr>
            <p:nvPr/>
          </p:nvSpPr>
          <p:spPr bwMode="auto">
            <a:xfrm>
              <a:off x="4080" y="3072"/>
              <a:ext cx="2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+1</a:t>
              </a:r>
            </a:p>
          </p:txBody>
        </p:sp>
        <p:sp>
          <p:nvSpPr>
            <p:cNvPr id="119822" name="Line 65"/>
            <p:cNvSpPr>
              <a:spLocks noChangeShapeType="1"/>
            </p:cNvSpPr>
            <p:nvPr/>
          </p:nvSpPr>
          <p:spPr bwMode="auto">
            <a:xfrm flipV="1">
              <a:off x="3936" y="2976"/>
              <a:ext cx="336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9813" name="Group 66"/>
          <p:cNvGrpSpPr>
            <a:grpSpLocks/>
          </p:cNvGrpSpPr>
          <p:nvPr/>
        </p:nvGrpSpPr>
        <p:grpSpPr bwMode="auto">
          <a:xfrm>
            <a:off x="3733800" y="4343400"/>
            <a:ext cx="552450" cy="488950"/>
            <a:chOff x="2352" y="2976"/>
            <a:chExt cx="348" cy="308"/>
          </a:xfrm>
        </p:grpSpPr>
        <p:sp>
          <p:nvSpPr>
            <p:cNvPr id="119819" name="Line 67"/>
            <p:cNvSpPr>
              <a:spLocks noChangeShapeType="1"/>
            </p:cNvSpPr>
            <p:nvPr/>
          </p:nvSpPr>
          <p:spPr bwMode="auto">
            <a:xfrm flipV="1">
              <a:off x="2352" y="2976"/>
              <a:ext cx="336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9820" name="Text Box 68"/>
            <p:cNvSpPr txBox="1">
              <a:spLocks noChangeArrowheads="1"/>
            </p:cNvSpPr>
            <p:nvPr/>
          </p:nvSpPr>
          <p:spPr bwMode="auto">
            <a:xfrm>
              <a:off x="2448" y="3072"/>
              <a:ext cx="2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+1</a:t>
              </a:r>
            </a:p>
          </p:txBody>
        </p:sp>
      </p:grpSp>
      <p:grpSp>
        <p:nvGrpSpPr>
          <p:cNvPr id="119814" name="Group 69"/>
          <p:cNvGrpSpPr>
            <a:grpSpLocks/>
          </p:cNvGrpSpPr>
          <p:nvPr/>
        </p:nvGrpSpPr>
        <p:grpSpPr bwMode="auto">
          <a:xfrm>
            <a:off x="3962400" y="5410200"/>
            <a:ext cx="2438400" cy="641350"/>
            <a:chOff x="2496" y="3648"/>
            <a:chExt cx="1536" cy="404"/>
          </a:xfrm>
        </p:grpSpPr>
        <p:sp>
          <p:nvSpPr>
            <p:cNvPr id="119815" name="Line 70"/>
            <p:cNvSpPr>
              <a:spLocks noChangeShapeType="1"/>
            </p:cNvSpPr>
            <p:nvPr/>
          </p:nvSpPr>
          <p:spPr bwMode="auto">
            <a:xfrm>
              <a:off x="2496" y="3648"/>
              <a:ext cx="0" cy="2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9816" name="Line 71"/>
            <p:cNvSpPr>
              <a:spLocks noChangeShapeType="1"/>
            </p:cNvSpPr>
            <p:nvPr/>
          </p:nvSpPr>
          <p:spPr bwMode="auto">
            <a:xfrm>
              <a:off x="4032" y="3648"/>
              <a:ext cx="0" cy="2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9817" name="Line 72"/>
            <p:cNvSpPr>
              <a:spLocks noChangeShapeType="1"/>
            </p:cNvSpPr>
            <p:nvPr/>
          </p:nvSpPr>
          <p:spPr bwMode="auto">
            <a:xfrm>
              <a:off x="2496" y="3792"/>
              <a:ext cx="153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9818" name="Text Box 73"/>
            <p:cNvSpPr txBox="1">
              <a:spLocks noChangeArrowheads="1"/>
            </p:cNvSpPr>
            <p:nvPr/>
          </p:nvSpPr>
          <p:spPr bwMode="auto">
            <a:xfrm>
              <a:off x="2928" y="3840"/>
              <a:ext cx="5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 second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Architecture of the core counter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1064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/>
              <a:t>each counter receives an enable signal to make Q(t+1)=Q(t)+1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the counting is triggered by previous digit or pulser</a:t>
            </a:r>
          </a:p>
        </p:txBody>
      </p:sp>
      <p:grpSp>
        <p:nvGrpSpPr>
          <p:cNvPr id="120836" name="Group 4"/>
          <p:cNvGrpSpPr>
            <a:grpSpLocks/>
          </p:cNvGrpSpPr>
          <p:nvPr/>
        </p:nvGrpSpPr>
        <p:grpSpPr bwMode="auto">
          <a:xfrm>
            <a:off x="457200" y="3810000"/>
            <a:ext cx="8229600" cy="2089150"/>
            <a:chOff x="336" y="1632"/>
            <a:chExt cx="5184" cy="1316"/>
          </a:xfrm>
        </p:grpSpPr>
        <p:grpSp>
          <p:nvGrpSpPr>
            <p:cNvPr id="120847" name="Group 5"/>
            <p:cNvGrpSpPr>
              <a:grpSpLocks/>
            </p:cNvGrpSpPr>
            <p:nvPr/>
          </p:nvGrpSpPr>
          <p:grpSpPr bwMode="auto">
            <a:xfrm>
              <a:off x="4320" y="1632"/>
              <a:ext cx="1016" cy="912"/>
              <a:chOff x="3312" y="1440"/>
              <a:chExt cx="1016" cy="912"/>
            </a:xfrm>
          </p:grpSpPr>
          <p:sp>
            <p:nvSpPr>
              <p:cNvPr id="120882" name="Rectangle 6"/>
              <p:cNvSpPr>
                <a:spLocks noChangeArrowheads="1"/>
              </p:cNvSpPr>
              <p:nvPr/>
            </p:nvSpPr>
            <p:spPr bwMode="auto">
              <a:xfrm>
                <a:off x="3312" y="1440"/>
                <a:ext cx="1008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BCD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Counter</a:t>
                </a:r>
              </a:p>
            </p:txBody>
          </p:sp>
          <p:sp>
            <p:nvSpPr>
              <p:cNvPr id="120883" name="AutoShape 7"/>
              <p:cNvSpPr>
                <a:spLocks noChangeArrowheads="1"/>
              </p:cNvSpPr>
              <p:nvPr/>
            </p:nvSpPr>
            <p:spPr bwMode="auto">
              <a:xfrm>
                <a:off x="3850" y="2208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20884" name="Text Box 8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2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</a:t>
                </a:r>
              </a:p>
            </p:txBody>
          </p:sp>
          <p:sp>
            <p:nvSpPr>
              <p:cNvPr id="120885" name="Text Box 9"/>
              <p:cNvSpPr txBox="1">
                <a:spLocks noChangeArrowheads="1"/>
              </p:cNvSpPr>
              <p:nvPr/>
            </p:nvSpPr>
            <p:spPr bwMode="auto">
              <a:xfrm>
                <a:off x="4042" y="1488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EN</a:t>
                </a:r>
              </a:p>
            </p:txBody>
          </p:sp>
          <p:sp>
            <p:nvSpPr>
              <p:cNvPr id="120886" name="Text Box 10"/>
              <p:cNvSpPr txBox="1">
                <a:spLocks noChangeArrowheads="1"/>
              </p:cNvSpPr>
              <p:nvPr/>
            </p:nvSpPr>
            <p:spPr bwMode="auto">
              <a:xfrm>
                <a:off x="3312" y="182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</p:grpSp>
        <p:grpSp>
          <p:nvGrpSpPr>
            <p:cNvPr id="120848" name="Group 11"/>
            <p:cNvGrpSpPr>
              <a:grpSpLocks/>
            </p:cNvGrpSpPr>
            <p:nvPr/>
          </p:nvGrpSpPr>
          <p:grpSpPr bwMode="auto">
            <a:xfrm>
              <a:off x="3072" y="1632"/>
              <a:ext cx="1016" cy="912"/>
              <a:chOff x="3312" y="1440"/>
              <a:chExt cx="1016" cy="912"/>
            </a:xfrm>
          </p:grpSpPr>
          <p:sp>
            <p:nvSpPr>
              <p:cNvPr id="120877" name="Rectangle 12"/>
              <p:cNvSpPr>
                <a:spLocks noChangeArrowheads="1"/>
              </p:cNvSpPr>
              <p:nvPr/>
            </p:nvSpPr>
            <p:spPr bwMode="auto">
              <a:xfrm>
                <a:off x="3312" y="1440"/>
                <a:ext cx="1008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Mod-6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Counter</a:t>
                </a:r>
              </a:p>
            </p:txBody>
          </p:sp>
          <p:sp>
            <p:nvSpPr>
              <p:cNvPr id="120878" name="AutoShape 13"/>
              <p:cNvSpPr>
                <a:spLocks noChangeArrowheads="1"/>
              </p:cNvSpPr>
              <p:nvPr/>
            </p:nvSpPr>
            <p:spPr bwMode="auto">
              <a:xfrm>
                <a:off x="3850" y="2208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20879" name="Text Box 14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2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</a:t>
                </a:r>
              </a:p>
            </p:txBody>
          </p:sp>
          <p:sp>
            <p:nvSpPr>
              <p:cNvPr id="120880" name="Text Box 15"/>
              <p:cNvSpPr txBox="1">
                <a:spLocks noChangeArrowheads="1"/>
              </p:cNvSpPr>
              <p:nvPr/>
            </p:nvSpPr>
            <p:spPr bwMode="auto">
              <a:xfrm>
                <a:off x="4042" y="1488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EN</a:t>
                </a:r>
              </a:p>
            </p:txBody>
          </p:sp>
          <p:sp>
            <p:nvSpPr>
              <p:cNvPr id="120881" name="Text Box 16"/>
              <p:cNvSpPr txBox="1">
                <a:spLocks noChangeArrowheads="1"/>
              </p:cNvSpPr>
              <p:nvPr/>
            </p:nvSpPr>
            <p:spPr bwMode="auto">
              <a:xfrm>
                <a:off x="3312" y="182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</p:grpSp>
        <p:sp>
          <p:nvSpPr>
            <p:cNvPr id="120849" name="Text Box 17"/>
            <p:cNvSpPr txBox="1">
              <a:spLocks noChangeArrowheads="1"/>
            </p:cNvSpPr>
            <p:nvPr/>
          </p:nvSpPr>
          <p:spPr bwMode="auto">
            <a:xfrm>
              <a:off x="4080" y="2736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s0</a:t>
              </a:r>
            </a:p>
          </p:txBody>
        </p:sp>
        <p:sp>
          <p:nvSpPr>
            <p:cNvPr id="120850" name="Text Box 18"/>
            <p:cNvSpPr txBox="1">
              <a:spLocks noChangeArrowheads="1"/>
            </p:cNvSpPr>
            <p:nvPr/>
          </p:nvSpPr>
          <p:spPr bwMode="auto">
            <a:xfrm>
              <a:off x="2832" y="2688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s1</a:t>
              </a:r>
            </a:p>
          </p:txBody>
        </p:sp>
        <p:sp>
          <p:nvSpPr>
            <p:cNvPr id="120851" name="Line 19"/>
            <p:cNvSpPr>
              <a:spLocks noChangeShapeType="1"/>
            </p:cNvSpPr>
            <p:nvPr/>
          </p:nvSpPr>
          <p:spPr bwMode="auto">
            <a:xfrm flipH="1">
              <a:off x="4176" y="21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0852" name="Line 20"/>
            <p:cNvSpPr>
              <a:spLocks noChangeShapeType="1"/>
            </p:cNvSpPr>
            <p:nvPr/>
          </p:nvSpPr>
          <p:spPr bwMode="auto">
            <a:xfrm flipH="1">
              <a:off x="2928" y="21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20853" name="AutoShape 21"/>
            <p:cNvCxnSpPr>
              <a:cxnSpLocks noChangeShapeType="1"/>
              <a:stCxn id="120852" idx="1"/>
              <a:endCxn id="120850" idx="0"/>
            </p:cNvCxnSpPr>
            <p:nvPr/>
          </p:nvCxnSpPr>
          <p:spPr bwMode="auto">
            <a:xfrm>
              <a:off x="2928" y="2160"/>
              <a:ext cx="19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854" name="AutoShape 22"/>
            <p:cNvCxnSpPr>
              <a:cxnSpLocks noChangeShapeType="1"/>
              <a:endCxn id="120849" idx="0"/>
            </p:cNvCxnSpPr>
            <p:nvPr/>
          </p:nvCxnSpPr>
          <p:spPr bwMode="auto">
            <a:xfrm>
              <a:off x="4176" y="2112"/>
              <a:ext cx="19" cy="6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0855" name="Line 23"/>
            <p:cNvSpPr>
              <a:spLocks noChangeShapeType="1"/>
            </p:cNvSpPr>
            <p:nvPr/>
          </p:nvSpPr>
          <p:spPr bwMode="auto">
            <a:xfrm flipH="1">
              <a:off x="4080" y="17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0856" name="Line 24"/>
            <p:cNvSpPr>
              <a:spLocks noChangeShapeType="1"/>
            </p:cNvSpPr>
            <p:nvPr/>
          </p:nvSpPr>
          <p:spPr bwMode="auto">
            <a:xfrm flipH="1">
              <a:off x="5328" y="17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20857" name="Group 25"/>
            <p:cNvGrpSpPr>
              <a:grpSpLocks/>
            </p:cNvGrpSpPr>
            <p:nvPr/>
          </p:nvGrpSpPr>
          <p:grpSpPr bwMode="auto">
            <a:xfrm>
              <a:off x="1872" y="1632"/>
              <a:ext cx="1016" cy="912"/>
              <a:chOff x="3312" y="1440"/>
              <a:chExt cx="1016" cy="912"/>
            </a:xfrm>
          </p:grpSpPr>
          <p:sp>
            <p:nvSpPr>
              <p:cNvPr id="120872" name="Rectangle 26"/>
              <p:cNvSpPr>
                <a:spLocks noChangeArrowheads="1"/>
              </p:cNvSpPr>
              <p:nvPr/>
            </p:nvSpPr>
            <p:spPr bwMode="auto">
              <a:xfrm>
                <a:off x="3312" y="1440"/>
                <a:ext cx="1008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BCD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Counter</a:t>
                </a:r>
              </a:p>
            </p:txBody>
          </p:sp>
          <p:sp>
            <p:nvSpPr>
              <p:cNvPr id="120873" name="AutoShape 27"/>
              <p:cNvSpPr>
                <a:spLocks noChangeArrowheads="1"/>
              </p:cNvSpPr>
              <p:nvPr/>
            </p:nvSpPr>
            <p:spPr bwMode="auto">
              <a:xfrm>
                <a:off x="3850" y="2208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20874" name="Text Box 28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2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</a:t>
                </a:r>
              </a:p>
            </p:txBody>
          </p:sp>
          <p:sp>
            <p:nvSpPr>
              <p:cNvPr id="120875" name="Text Box 29"/>
              <p:cNvSpPr txBox="1">
                <a:spLocks noChangeArrowheads="1"/>
              </p:cNvSpPr>
              <p:nvPr/>
            </p:nvSpPr>
            <p:spPr bwMode="auto">
              <a:xfrm>
                <a:off x="4042" y="1488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EN</a:t>
                </a:r>
              </a:p>
            </p:txBody>
          </p:sp>
          <p:sp>
            <p:nvSpPr>
              <p:cNvPr id="120876" name="Text Box 30"/>
              <p:cNvSpPr txBox="1">
                <a:spLocks noChangeArrowheads="1"/>
              </p:cNvSpPr>
              <p:nvPr/>
            </p:nvSpPr>
            <p:spPr bwMode="auto">
              <a:xfrm>
                <a:off x="3312" y="182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</p:grpSp>
        <p:grpSp>
          <p:nvGrpSpPr>
            <p:cNvPr id="120858" name="Group 31"/>
            <p:cNvGrpSpPr>
              <a:grpSpLocks/>
            </p:cNvGrpSpPr>
            <p:nvPr/>
          </p:nvGrpSpPr>
          <p:grpSpPr bwMode="auto">
            <a:xfrm>
              <a:off x="624" y="1632"/>
              <a:ext cx="1016" cy="912"/>
              <a:chOff x="3312" y="1440"/>
              <a:chExt cx="1016" cy="912"/>
            </a:xfrm>
          </p:grpSpPr>
          <p:sp>
            <p:nvSpPr>
              <p:cNvPr id="120867" name="Rectangle 32"/>
              <p:cNvSpPr>
                <a:spLocks noChangeArrowheads="1"/>
              </p:cNvSpPr>
              <p:nvPr/>
            </p:nvSpPr>
            <p:spPr bwMode="auto">
              <a:xfrm>
                <a:off x="3312" y="1440"/>
                <a:ext cx="1008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Mod-6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Counter</a:t>
                </a:r>
              </a:p>
            </p:txBody>
          </p:sp>
          <p:sp>
            <p:nvSpPr>
              <p:cNvPr id="120868" name="AutoShape 33"/>
              <p:cNvSpPr>
                <a:spLocks noChangeArrowheads="1"/>
              </p:cNvSpPr>
              <p:nvPr/>
            </p:nvSpPr>
            <p:spPr bwMode="auto">
              <a:xfrm>
                <a:off x="3850" y="2208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20869" name="Text Box 34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2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</a:t>
                </a:r>
              </a:p>
            </p:txBody>
          </p:sp>
          <p:sp>
            <p:nvSpPr>
              <p:cNvPr id="120870" name="Text Box 35"/>
              <p:cNvSpPr txBox="1">
                <a:spLocks noChangeArrowheads="1"/>
              </p:cNvSpPr>
              <p:nvPr/>
            </p:nvSpPr>
            <p:spPr bwMode="auto">
              <a:xfrm>
                <a:off x="4042" y="1488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EN</a:t>
                </a:r>
              </a:p>
            </p:txBody>
          </p:sp>
          <p:sp>
            <p:nvSpPr>
              <p:cNvPr id="120871" name="Text Box 36"/>
              <p:cNvSpPr txBox="1">
                <a:spLocks noChangeArrowheads="1"/>
              </p:cNvSpPr>
              <p:nvPr/>
            </p:nvSpPr>
            <p:spPr bwMode="auto">
              <a:xfrm>
                <a:off x="3312" y="182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</p:grpSp>
        <p:sp>
          <p:nvSpPr>
            <p:cNvPr id="120859" name="Text Box 37"/>
            <p:cNvSpPr txBox="1">
              <a:spLocks noChangeArrowheads="1"/>
            </p:cNvSpPr>
            <p:nvPr/>
          </p:nvSpPr>
          <p:spPr bwMode="auto">
            <a:xfrm>
              <a:off x="1584" y="2688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m0</a:t>
              </a:r>
            </a:p>
          </p:txBody>
        </p:sp>
        <p:sp>
          <p:nvSpPr>
            <p:cNvPr id="120860" name="Text Box 38"/>
            <p:cNvSpPr txBox="1">
              <a:spLocks noChangeArrowheads="1"/>
            </p:cNvSpPr>
            <p:nvPr/>
          </p:nvSpPr>
          <p:spPr bwMode="auto">
            <a:xfrm>
              <a:off x="336" y="2688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m1</a:t>
              </a:r>
            </a:p>
          </p:txBody>
        </p:sp>
        <p:sp>
          <p:nvSpPr>
            <p:cNvPr id="120861" name="Line 39"/>
            <p:cNvSpPr>
              <a:spLocks noChangeShapeType="1"/>
            </p:cNvSpPr>
            <p:nvPr/>
          </p:nvSpPr>
          <p:spPr bwMode="auto">
            <a:xfrm flipH="1">
              <a:off x="1728" y="21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0862" name="Line 40"/>
            <p:cNvSpPr>
              <a:spLocks noChangeShapeType="1"/>
            </p:cNvSpPr>
            <p:nvPr/>
          </p:nvSpPr>
          <p:spPr bwMode="auto">
            <a:xfrm flipH="1">
              <a:off x="480" y="21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20863" name="AutoShape 41"/>
            <p:cNvCxnSpPr>
              <a:cxnSpLocks noChangeShapeType="1"/>
              <a:stCxn id="120862" idx="1"/>
              <a:endCxn id="120860" idx="0"/>
            </p:cNvCxnSpPr>
            <p:nvPr/>
          </p:nvCxnSpPr>
          <p:spPr bwMode="auto">
            <a:xfrm flipH="1">
              <a:off x="476" y="2160"/>
              <a:ext cx="4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864" name="AutoShape 42"/>
            <p:cNvCxnSpPr>
              <a:cxnSpLocks noChangeShapeType="1"/>
              <a:stCxn id="120861" idx="1"/>
            </p:cNvCxnSpPr>
            <p:nvPr/>
          </p:nvCxnSpPr>
          <p:spPr bwMode="auto">
            <a:xfrm>
              <a:off x="1728" y="2112"/>
              <a:ext cx="1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0865" name="Line 43"/>
            <p:cNvSpPr>
              <a:spLocks noChangeShapeType="1"/>
            </p:cNvSpPr>
            <p:nvPr/>
          </p:nvSpPr>
          <p:spPr bwMode="auto">
            <a:xfrm flipH="1">
              <a:off x="1632" y="17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0866" name="Line 44"/>
            <p:cNvSpPr>
              <a:spLocks noChangeShapeType="1"/>
            </p:cNvSpPr>
            <p:nvPr/>
          </p:nvSpPr>
          <p:spPr bwMode="auto">
            <a:xfrm flipH="1">
              <a:off x="2880" y="17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20837" name="Group 45"/>
          <p:cNvGrpSpPr>
            <a:grpSpLocks/>
          </p:cNvGrpSpPr>
          <p:nvPr/>
        </p:nvGrpSpPr>
        <p:grpSpPr bwMode="auto">
          <a:xfrm>
            <a:off x="4800600" y="3124200"/>
            <a:ext cx="3505200" cy="533400"/>
            <a:chOff x="2928" y="1248"/>
            <a:chExt cx="2208" cy="336"/>
          </a:xfrm>
        </p:grpSpPr>
        <p:sp>
          <p:nvSpPr>
            <p:cNvPr id="120845" name="AutoShape 46"/>
            <p:cNvSpPr>
              <a:spLocks/>
            </p:cNvSpPr>
            <p:nvPr/>
          </p:nvSpPr>
          <p:spPr bwMode="auto">
            <a:xfrm rot="5400000">
              <a:off x="3960" y="408"/>
              <a:ext cx="144" cy="2208"/>
            </a:xfrm>
            <a:prstGeom prst="leftBrace">
              <a:avLst>
                <a:gd name="adj1" fmla="val 127778"/>
                <a:gd name="adj2" fmla="val 5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solidFill>
                  <a:schemeClr val="tx2"/>
                </a:solidFill>
              </a:endParaRPr>
            </a:p>
          </p:txBody>
        </p:sp>
        <p:sp>
          <p:nvSpPr>
            <p:cNvPr id="120846" name="Text Box 47"/>
            <p:cNvSpPr txBox="1">
              <a:spLocks noChangeArrowheads="1"/>
            </p:cNvSpPr>
            <p:nvPr/>
          </p:nvSpPr>
          <p:spPr bwMode="auto">
            <a:xfrm>
              <a:off x="3840" y="1248"/>
              <a:ext cx="4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</a:rPr>
                <a:t>second</a:t>
              </a:r>
            </a:p>
          </p:txBody>
        </p:sp>
      </p:grpSp>
      <p:grpSp>
        <p:nvGrpSpPr>
          <p:cNvPr id="120838" name="Group 48"/>
          <p:cNvGrpSpPr>
            <a:grpSpLocks/>
          </p:cNvGrpSpPr>
          <p:nvPr/>
        </p:nvGrpSpPr>
        <p:grpSpPr bwMode="auto">
          <a:xfrm>
            <a:off x="914400" y="3124200"/>
            <a:ext cx="3505200" cy="533400"/>
            <a:chOff x="2928" y="1248"/>
            <a:chExt cx="2208" cy="336"/>
          </a:xfrm>
        </p:grpSpPr>
        <p:sp>
          <p:nvSpPr>
            <p:cNvPr id="120843" name="AutoShape 49"/>
            <p:cNvSpPr>
              <a:spLocks/>
            </p:cNvSpPr>
            <p:nvPr/>
          </p:nvSpPr>
          <p:spPr bwMode="auto">
            <a:xfrm rot="5400000">
              <a:off x="3960" y="408"/>
              <a:ext cx="144" cy="2208"/>
            </a:xfrm>
            <a:prstGeom prst="leftBrace">
              <a:avLst>
                <a:gd name="adj1" fmla="val 127778"/>
                <a:gd name="adj2" fmla="val 5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solidFill>
                  <a:schemeClr val="tx2"/>
                </a:solidFill>
              </a:endParaRPr>
            </a:p>
          </p:txBody>
        </p:sp>
        <p:sp>
          <p:nvSpPr>
            <p:cNvPr id="120844" name="Text Box 50"/>
            <p:cNvSpPr txBox="1">
              <a:spLocks noChangeArrowheads="1"/>
            </p:cNvSpPr>
            <p:nvPr/>
          </p:nvSpPr>
          <p:spPr bwMode="auto">
            <a:xfrm>
              <a:off x="3840" y="1248"/>
              <a:ext cx="4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</a:rPr>
                <a:t>minute</a:t>
              </a:r>
            </a:p>
          </p:txBody>
        </p:sp>
      </p:grpSp>
      <p:sp>
        <p:nvSpPr>
          <p:cNvPr id="120839" name="AutoShape 51"/>
          <p:cNvSpPr>
            <a:spLocks noChangeArrowheads="1"/>
          </p:cNvSpPr>
          <p:nvPr/>
        </p:nvSpPr>
        <p:spPr bwMode="auto">
          <a:xfrm>
            <a:off x="5943600" y="3733800"/>
            <a:ext cx="5334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20840" name="AutoShape 52"/>
          <p:cNvSpPr>
            <a:spLocks noChangeArrowheads="1"/>
          </p:cNvSpPr>
          <p:nvPr/>
        </p:nvSpPr>
        <p:spPr bwMode="auto">
          <a:xfrm>
            <a:off x="4800600" y="4876800"/>
            <a:ext cx="2286000" cy="990600"/>
          </a:xfrm>
          <a:prstGeom prst="wedgeRoundRectCallout">
            <a:avLst>
              <a:gd name="adj1" fmla="val 9236"/>
              <a:gd name="adj2" fmla="val -11138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s1++ triggered when s0==9 and has to increment</a:t>
            </a:r>
          </a:p>
        </p:txBody>
      </p:sp>
      <p:sp>
        <p:nvSpPr>
          <p:cNvPr id="120841" name="AutoShape 53"/>
          <p:cNvSpPr>
            <a:spLocks noChangeArrowheads="1"/>
          </p:cNvSpPr>
          <p:nvPr/>
        </p:nvSpPr>
        <p:spPr bwMode="auto">
          <a:xfrm>
            <a:off x="6781800" y="3810000"/>
            <a:ext cx="5334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20842" name="Text Box 54"/>
          <p:cNvSpPr txBox="1">
            <a:spLocks noChangeArrowheads="1"/>
          </p:cNvSpPr>
          <p:nvPr/>
        </p:nvSpPr>
        <p:spPr bwMode="auto">
          <a:xfrm>
            <a:off x="6461125" y="3643313"/>
            <a:ext cx="319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C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Timing diagram of carry-in</a:t>
            </a:r>
          </a:p>
        </p:txBody>
      </p:sp>
      <p:grpSp>
        <p:nvGrpSpPr>
          <p:cNvPr id="121859" name="Group 3"/>
          <p:cNvGrpSpPr>
            <a:grpSpLocks/>
          </p:cNvGrpSpPr>
          <p:nvPr/>
        </p:nvGrpSpPr>
        <p:grpSpPr bwMode="auto">
          <a:xfrm>
            <a:off x="1447800" y="2362200"/>
            <a:ext cx="5410200" cy="3810000"/>
            <a:chOff x="1104" y="1632"/>
            <a:chExt cx="3408" cy="2400"/>
          </a:xfrm>
        </p:grpSpPr>
        <p:sp>
          <p:nvSpPr>
            <p:cNvPr id="121868" name="Line 4"/>
            <p:cNvSpPr>
              <a:spLocks noChangeShapeType="1"/>
            </p:cNvSpPr>
            <p:nvPr/>
          </p:nvSpPr>
          <p:spPr bwMode="auto">
            <a:xfrm>
              <a:off x="1776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21869" name="Group 5"/>
            <p:cNvGrpSpPr>
              <a:grpSpLocks/>
            </p:cNvGrpSpPr>
            <p:nvPr/>
          </p:nvGrpSpPr>
          <p:grpSpPr bwMode="auto">
            <a:xfrm>
              <a:off x="2016" y="1632"/>
              <a:ext cx="480" cy="192"/>
              <a:chOff x="1056" y="1920"/>
              <a:chExt cx="480" cy="192"/>
            </a:xfrm>
          </p:grpSpPr>
          <p:sp>
            <p:nvSpPr>
              <p:cNvPr id="121928" name="Line 6"/>
              <p:cNvSpPr>
                <a:spLocks noChangeShapeType="1"/>
              </p:cNvSpPr>
              <p:nvPr/>
            </p:nvSpPr>
            <p:spPr bwMode="auto">
              <a:xfrm flipV="1">
                <a:off x="1056" y="19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1929" name="Line 7"/>
              <p:cNvSpPr>
                <a:spLocks noChangeShapeType="1"/>
              </p:cNvSpPr>
              <p:nvPr/>
            </p:nvSpPr>
            <p:spPr bwMode="auto">
              <a:xfrm>
                <a:off x="1056" y="192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1930" name="Line 8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1931" name="Line 9"/>
              <p:cNvSpPr>
                <a:spLocks noChangeShapeType="1"/>
              </p:cNvSpPr>
              <p:nvPr/>
            </p:nvSpPr>
            <p:spPr bwMode="auto">
              <a:xfrm>
                <a:off x="1296" y="211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21870" name="Line 10"/>
            <p:cNvSpPr>
              <a:spLocks noChangeShapeType="1"/>
            </p:cNvSpPr>
            <p:nvPr/>
          </p:nvSpPr>
          <p:spPr bwMode="auto">
            <a:xfrm>
              <a:off x="2016" y="1824"/>
              <a:ext cx="0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1871" name="Line 11"/>
            <p:cNvSpPr>
              <a:spLocks noChangeShapeType="1"/>
            </p:cNvSpPr>
            <p:nvPr/>
          </p:nvSpPr>
          <p:spPr bwMode="auto">
            <a:xfrm>
              <a:off x="2496" y="1824"/>
              <a:ext cx="0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1872" name="Text Box 12"/>
            <p:cNvSpPr txBox="1">
              <a:spLocks noChangeArrowheads="1"/>
            </p:cNvSpPr>
            <p:nvPr/>
          </p:nvSpPr>
          <p:spPr bwMode="auto">
            <a:xfrm>
              <a:off x="1334" y="1959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m1</a:t>
              </a:r>
            </a:p>
          </p:txBody>
        </p:sp>
        <p:sp>
          <p:nvSpPr>
            <p:cNvPr id="121873" name="Text Box 13"/>
            <p:cNvSpPr txBox="1">
              <a:spLocks noChangeArrowheads="1"/>
            </p:cNvSpPr>
            <p:nvPr/>
          </p:nvSpPr>
          <p:spPr bwMode="auto">
            <a:xfrm>
              <a:off x="1334" y="2247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m0</a:t>
              </a:r>
            </a:p>
          </p:txBody>
        </p:sp>
        <p:sp>
          <p:nvSpPr>
            <p:cNvPr id="121874" name="Text Box 14"/>
            <p:cNvSpPr txBox="1">
              <a:spLocks noChangeArrowheads="1"/>
            </p:cNvSpPr>
            <p:nvPr/>
          </p:nvSpPr>
          <p:spPr bwMode="auto">
            <a:xfrm>
              <a:off x="1334" y="2535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s1</a:t>
              </a:r>
            </a:p>
          </p:txBody>
        </p:sp>
        <p:sp>
          <p:nvSpPr>
            <p:cNvPr id="121875" name="Text Box 15"/>
            <p:cNvSpPr txBox="1">
              <a:spLocks noChangeArrowheads="1"/>
            </p:cNvSpPr>
            <p:nvPr/>
          </p:nvSpPr>
          <p:spPr bwMode="auto">
            <a:xfrm>
              <a:off x="1334" y="2823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s0</a:t>
              </a:r>
            </a:p>
          </p:txBody>
        </p:sp>
        <p:sp>
          <p:nvSpPr>
            <p:cNvPr id="121876" name="Text Box 16"/>
            <p:cNvSpPr txBox="1">
              <a:spLocks noChangeArrowheads="1"/>
            </p:cNvSpPr>
            <p:nvPr/>
          </p:nvSpPr>
          <p:spPr bwMode="auto">
            <a:xfrm>
              <a:off x="1104" y="3216"/>
              <a:ext cx="79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pout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(from pulser)</a:t>
              </a:r>
            </a:p>
          </p:txBody>
        </p:sp>
        <p:sp>
          <p:nvSpPr>
            <p:cNvPr id="121877" name="AutoShape 17"/>
            <p:cNvSpPr>
              <a:spLocks noChangeArrowheads="1"/>
            </p:cNvSpPr>
            <p:nvPr/>
          </p:nvSpPr>
          <p:spPr bwMode="auto">
            <a:xfrm>
              <a:off x="2016" y="1968"/>
              <a:ext cx="480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21878" name="AutoShape 18"/>
            <p:cNvSpPr>
              <a:spLocks noChangeArrowheads="1"/>
            </p:cNvSpPr>
            <p:nvPr/>
          </p:nvSpPr>
          <p:spPr bwMode="auto">
            <a:xfrm>
              <a:off x="2016" y="2256"/>
              <a:ext cx="480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121879" name="AutoShape 19"/>
            <p:cNvSpPr>
              <a:spLocks noChangeArrowheads="1"/>
            </p:cNvSpPr>
            <p:nvPr/>
          </p:nvSpPr>
          <p:spPr bwMode="auto">
            <a:xfrm>
              <a:off x="2016" y="2544"/>
              <a:ext cx="480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</a:t>
              </a:r>
            </a:p>
          </p:txBody>
        </p:sp>
        <p:sp>
          <p:nvSpPr>
            <p:cNvPr id="121880" name="AutoShape 20"/>
            <p:cNvSpPr>
              <a:spLocks noChangeArrowheads="1"/>
            </p:cNvSpPr>
            <p:nvPr/>
          </p:nvSpPr>
          <p:spPr bwMode="auto">
            <a:xfrm>
              <a:off x="2016" y="2832"/>
              <a:ext cx="480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8</a:t>
              </a:r>
            </a:p>
          </p:txBody>
        </p:sp>
        <p:sp>
          <p:nvSpPr>
            <p:cNvPr id="121881" name="AutoShape 21"/>
            <p:cNvSpPr>
              <a:spLocks noChangeArrowheads="1"/>
            </p:cNvSpPr>
            <p:nvPr/>
          </p:nvSpPr>
          <p:spPr bwMode="auto">
            <a:xfrm>
              <a:off x="2016" y="3168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grpSp>
          <p:nvGrpSpPr>
            <p:cNvPr id="121882" name="Group 22"/>
            <p:cNvGrpSpPr>
              <a:grpSpLocks/>
            </p:cNvGrpSpPr>
            <p:nvPr/>
          </p:nvGrpSpPr>
          <p:grpSpPr bwMode="auto">
            <a:xfrm>
              <a:off x="2496" y="1632"/>
              <a:ext cx="480" cy="192"/>
              <a:chOff x="1056" y="1920"/>
              <a:chExt cx="480" cy="192"/>
            </a:xfrm>
          </p:grpSpPr>
          <p:sp>
            <p:nvSpPr>
              <p:cNvPr id="121924" name="Line 23"/>
              <p:cNvSpPr>
                <a:spLocks noChangeShapeType="1"/>
              </p:cNvSpPr>
              <p:nvPr/>
            </p:nvSpPr>
            <p:spPr bwMode="auto">
              <a:xfrm flipV="1">
                <a:off x="1056" y="19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1925" name="Line 24"/>
              <p:cNvSpPr>
                <a:spLocks noChangeShapeType="1"/>
              </p:cNvSpPr>
              <p:nvPr/>
            </p:nvSpPr>
            <p:spPr bwMode="auto">
              <a:xfrm>
                <a:off x="1056" y="192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1926" name="Line 25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1927" name="Line 26"/>
              <p:cNvSpPr>
                <a:spLocks noChangeShapeType="1"/>
              </p:cNvSpPr>
              <p:nvPr/>
            </p:nvSpPr>
            <p:spPr bwMode="auto">
              <a:xfrm>
                <a:off x="1296" y="211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21883" name="Line 27"/>
            <p:cNvSpPr>
              <a:spLocks noChangeShapeType="1"/>
            </p:cNvSpPr>
            <p:nvPr/>
          </p:nvSpPr>
          <p:spPr bwMode="auto">
            <a:xfrm>
              <a:off x="2976" y="1872"/>
              <a:ext cx="0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1884" name="AutoShape 28"/>
            <p:cNvSpPr>
              <a:spLocks noChangeArrowheads="1"/>
            </p:cNvSpPr>
            <p:nvPr/>
          </p:nvSpPr>
          <p:spPr bwMode="auto">
            <a:xfrm>
              <a:off x="2496" y="2832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9</a:t>
              </a:r>
            </a:p>
          </p:txBody>
        </p:sp>
        <p:sp>
          <p:nvSpPr>
            <p:cNvPr id="121885" name="AutoShape 29"/>
            <p:cNvSpPr>
              <a:spLocks noChangeArrowheads="1"/>
            </p:cNvSpPr>
            <p:nvPr/>
          </p:nvSpPr>
          <p:spPr bwMode="auto">
            <a:xfrm>
              <a:off x="2496" y="1968"/>
              <a:ext cx="480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21886" name="AutoShape 30"/>
            <p:cNvSpPr>
              <a:spLocks noChangeArrowheads="1"/>
            </p:cNvSpPr>
            <p:nvPr/>
          </p:nvSpPr>
          <p:spPr bwMode="auto">
            <a:xfrm>
              <a:off x="2496" y="2256"/>
              <a:ext cx="480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121887" name="AutoShape 31"/>
            <p:cNvSpPr>
              <a:spLocks noChangeArrowheads="1"/>
            </p:cNvSpPr>
            <p:nvPr/>
          </p:nvSpPr>
          <p:spPr bwMode="auto">
            <a:xfrm>
              <a:off x="2496" y="2544"/>
              <a:ext cx="480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</a:t>
              </a:r>
            </a:p>
          </p:txBody>
        </p:sp>
        <p:sp>
          <p:nvSpPr>
            <p:cNvPr id="121888" name="Text Box 32"/>
            <p:cNvSpPr txBox="1">
              <a:spLocks noChangeArrowheads="1"/>
            </p:cNvSpPr>
            <p:nvPr/>
          </p:nvSpPr>
          <p:spPr bwMode="auto">
            <a:xfrm>
              <a:off x="3062" y="1671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grpSp>
          <p:nvGrpSpPr>
            <p:cNvPr id="121889" name="Group 33"/>
            <p:cNvGrpSpPr>
              <a:grpSpLocks/>
            </p:cNvGrpSpPr>
            <p:nvPr/>
          </p:nvGrpSpPr>
          <p:grpSpPr bwMode="auto">
            <a:xfrm>
              <a:off x="3552" y="1632"/>
              <a:ext cx="480" cy="192"/>
              <a:chOff x="1056" y="1920"/>
              <a:chExt cx="480" cy="192"/>
            </a:xfrm>
          </p:grpSpPr>
          <p:sp>
            <p:nvSpPr>
              <p:cNvPr id="121920" name="Line 34"/>
              <p:cNvSpPr>
                <a:spLocks noChangeShapeType="1"/>
              </p:cNvSpPr>
              <p:nvPr/>
            </p:nvSpPr>
            <p:spPr bwMode="auto">
              <a:xfrm flipV="1">
                <a:off x="1056" y="19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1921" name="Line 35"/>
              <p:cNvSpPr>
                <a:spLocks noChangeShapeType="1"/>
              </p:cNvSpPr>
              <p:nvPr/>
            </p:nvSpPr>
            <p:spPr bwMode="auto">
              <a:xfrm>
                <a:off x="1056" y="192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1922" name="Line 36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1923" name="Line 37"/>
              <p:cNvSpPr>
                <a:spLocks noChangeShapeType="1"/>
              </p:cNvSpPr>
              <p:nvPr/>
            </p:nvSpPr>
            <p:spPr bwMode="auto">
              <a:xfrm>
                <a:off x="1296" y="211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21890" name="Group 38"/>
            <p:cNvGrpSpPr>
              <a:grpSpLocks/>
            </p:cNvGrpSpPr>
            <p:nvPr/>
          </p:nvGrpSpPr>
          <p:grpSpPr bwMode="auto">
            <a:xfrm>
              <a:off x="4032" y="1632"/>
              <a:ext cx="480" cy="192"/>
              <a:chOff x="1056" y="1920"/>
              <a:chExt cx="480" cy="192"/>
            </a:xfrm>
          </p:grpSpPr>
          <p:sp>
            <p:nvSpPr>
              <p:cNvPr id="121916" name="Line 39"/>
              <p:cNvSpPr>
                <a:spLocks noChangeShapeType="1"/>
              </p:cNvSpPr>
              <p:nvPr/>
            </p:nvSpPr>
            <p:spPr bwMode="auto">
              <a:xfrm flipV="1">
                <a:off x="1056" y="19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1917" name="Line 40"/>
              <p:cNvSpPr>
                <a:spLocks noChangeShapeType="1"/>
              </p:cNvSpPr>
              <p:nvPr/>
            </p:nvSpPr>
            <p:spPr bwMode="auto">
              <a:xfrm>
                <a:off x="1056" y="192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1918" name="Line 41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1919" name="Line 42"/>
              <p:cNvSpPr>
                <a:spLocks noChangeShapeType="1"/>
              </p:cNvSpPr>
              <p:nvPr/>
            </p:nvSpPr>
            <p:spPr bwMode="auto">
              <a:xfrm>
                <a:off x="1296" y="211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21891" name="Line 43"/>
            <p:cNvSpPr>
              <a:spLocks noChangeShapeType="1"/>
            </p:cNvSpPr>
            <p:nvPr/>
          </p:nvSpPr>
          <p:spPr bwMode="auto">
            <a:xfrm>
              <a:off x="3552" y="1872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1892" name="Line 44"/>
            <p:cNvSpPr>
              <a:spLocks noChangeShapeType="1"/>
            </p:cNvSpPr>
            <p:nvPr/>
          </p:nvSpPr>
          <p:spPr bwMode="auto">
            <a:xfrm>
              <a:off x="4032" y="1872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1893" name="Line 45"/>
            <p:cNvSpPr>
              <a:spLocks noChangeShapeType="1"/>
            </p:cNvSpPr>
            <p:nvPr/>
          </p:nvSpPr>
          <p:spPr bwMode="auto">
            <a:xfrm>
              <a:off x="4512" y="1872"/>
              <a:ext cx="0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1894" name="Line 46"/>
            <p:cNvSpPr>
              <a:spLocks noChangeShapeType="1"/>
            </p:cNvSpPr>
            <p:nvPr/>
          </p:nvSpPr>
          <p:spPr bwMode="auto">
            <a:xfrm flipH="1">
              <a:off x="3360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1895" name="AutoShape 47"/>
            <p:cNvSpPr>
              <a:spLocks noChangeArrowheads="1"/>
            </p:cNvSpPr>
            <p:nvPr/>
          </p:nvSpPr>
          <p:spPr bwMode="auto">
            <a:xfrm>
              <a:off x="2496" y="3168"/>
              <a:ext cx="105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21896" name="AutoShape 48"/>
            <p:cNvSpPr>
              <a:spLocks noChangeArrowheads="1"/>
            </p:cNvSpPr>
            <p:nvPr/>
          </p:nvSpPr>
          <p:spPr bwMode="auto">
            <a:xfrm>
              <a:off x="3552" y="3168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21897" name="AutoShape 49"/>
            <p:cNvSpPr>
              <a:spLocks noChangeArrowheads="1"/>
            </p:cNvSpPr>
            <p:nvPr/>
          </p:nvSpPr>
          <p:spPr bwMode="auto">
            <a:xfrm>
              <a:off x="4032" y="3168"/>
              <a:ext cx="480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21898" name="AutoShape 50"/>
            <p:cNvSpPr>
              <a:spLocks noChangeArrowheads="1"/>
            </p:cNvSpPr>
            <p:nvPr/>
          </p:nvSpPr>
          <p:spPr bwMode="auto">
            <a:xfrm>
              <a:off x="2976" y="2832"/>
              <a:ext cx="105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9</a:t>
              </a:r>
            </a:p>
          </p:txBody>
        </p:sp>
        <p:sp>
          <p:nvSpPr>
            <p:cNvPr id="121899" name="AutoShape 51"/>
            <p:cNvSpPr>
              <a:spLocks noChangeArrowheads="1"/>
            </p:cNvSpPr>
            <p:nvPr/>
          </p:nvSpPr>
          <p:spPr bwMode="auto">
            <a:xfrm>
              <a:off x="2976" y="1968"/>
              <a:ext cx="105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21900" name="AutoShape 52"/>
            <p:cNvSpPr>
              <a:spLocks noChangeArrowheads="1"/>
            </p:cNvSpPr>
            <p:nvPr/>
          </p:nvSpPr>
          <p:spPr bwMode="auto">
            <a:xfrm>
              <a:off x="2976" y="2256"/>
              <a:ext cx="105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121901" name="AutoShape 53"/>
            <p:cNvSpPr>
              <a:spLocks noChangeArrowheads="1"/>
            </p:cNvSpPr>
            <p:nvPr/>
          </p:nvSpPr>
          <p:spPr bwMode="auto">
            <a:xfrm>
              <a:off x="2976" y="2544"/>
              <a:ext cx="105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</a:t>
              </a:r>
            </a:p>
          </p:txBody>
        </p:sp>
        <p:grpSp>
          <p:nvGrpSpPr>
            <p:cNvPr id="121902" name="Group 54"/>
            <p:cNvGrpSpPr>
              <a:grpSpLocks/>
            </p:cNvGrpSpPr>
            <p:nvPr/>
          </p:nvGrpSpPr>
          <p:grpSpPr bwMode="auto">
            <a:xfrm>
              <a:off x="4032" y="1632"/>
              <a:ext cx="480" cy="192"/>
              <a:chOff x="1056" y="1920"/>
              <a:chExt cx="480" cy="192"/>
            </a:xfrm>
          </p:grpSpPr>
          <p:sp>
            <p:nvSpPr>
              <p:cNvPr id="121912" name="Line 55"/>
              <p:cNvSpPr>
                <a:spLocks noChangeShapeType="1"/>
              </p:cNvSpPr>
              <p:nvPr/>
            </p:nvSpPr>
            <p:spPr bwMode="auto">
              <a:xfrm flipV="1">
                <a:off x="1056" y="19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1913" name="Line 56"/>
              <p:cNvSpPr>
                <a:spLocks noChangeShapeType="1"/>
              </p:cNvSpPr>
              <p:nvPr/>
            </p:nvSpPr>
            <p:spPr bwMode="auto">
              <a:xfrm>
                <a:off x="1056" y="192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1914" name="Line 57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1915" name="Line 58"/>
              <p:cNvSpPr>
                <a:spLocks noChangeShapeType="1"/>
              </p:cNvSpPr>
              <p:nvPr/>
            </p:nvSpPr>
            <p:spPr bwMode="auto">
              <a:xfrm>
                <a:off x="1296" y="211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21903" name="AutoShape 59"/>
            <p:cNvSpPr>
              <a:spLocks noChangeArrowheads="1"/>
            </p:cNvSpPr>
            <p:nvPr/>
          </p:nvSpPr>
          <p:spPr bwMode="auto">
            <a:xfrm>
              <a:off x="4032" y="2832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21904" name="AutoShape 60"/>
            <p:cNvSpPr>
              <a:spLocks noChangeArrowheads="1"/>
            </p:cNvSpPr>
            <p:nvPr/>
          </p:nvSpPr>
          <p:spPr bwMode="auto">
            <a:xfrm>
              <a:off x="4032" y="1968"/>
              <a:ext cx="480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21905" name="AutoShape 61"/>
            <p:cNvSpPr>
              <a:spLocks noChangeArrowheads="1"/>
            </p:cNvSpPr>
            <p:nvPr/>
          </p:nvSpPr>
          <p:spPr bwMode="auto">
            <a:xfrm>
              <a:off x="4032" y="2256"/>
              <a:ext cx="480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121906" name="AutoShape 62"/>
            <p:cNvSpPr>
              <a:spLocks noChangeArrowheads="1"/>
            </p:cNvSpPr>
            <p:nvPr/>
          </p:nvSpPr>
          <p:spPr bwMode="auto">
            <a:xfrm>
              <a:off x="4032" y="2544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121907" name="Text Box 63"/>
            <p:cNvSpPr txBox="1">
              <a:spLocks noChangeArrowheads="1"/>
            </p:cNvSpPr>
            <p:nvPr/>
          </p:nvSpPr>
          <p:spPr bwMode="auto">
            <a:xfrm>
              <a:off x="1382" y="3687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121908" name="AutoShape 64"/>
            <p:cNvSpPr>
              <a:spLocks noChangeArrowheads="1"/>
            </p:cNvSpPr>
            <p:nvPr/>
          </p:nvSpPr>
          <p:spPr bwMode="auto">
            <a:xfrm>
              <a:off x="2016" y="3696"/>
              <a:ext cx="480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21909" name="AutoShape 65"/>
            <p:cNvSpPr>
              <a:spLocks noChangeArrowheads="1"/>
            </p:cNvSpPr>
            <p:nvPr/>
          </p:nvSpPr>
          <p:spPr bwMode="auto">
            <a:xfrm>
              <a:off x="3552" y="3696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21910" name="AutoShape 66"/>
            <p:cNvSpPr>
              <a:spLocks noChangeArrowheads="1"/>
            </p:cNvSpPr>
            <p:nvPr/>
          </p:nvSpPr>
          <p:spPr bwMode="auto">
            <a:xfrm>
              <a:off x="2496" y="3696"/>
              <a:ext cx="105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21911" name="AutoShape 67"/>
            <p:cNvSpPr>
              <a:spLocks noChangeArrowheads="1"/>
            </p:cNvSpPr>
            <p:nvPr/>
          </p:nvSpPr>
          <p:spPr bwMode="auto">
            <a:xfrm>
              <a:off x="4032" y="3696"/>
              <a:ext cx="480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</p:grpSp>
      <p:grpSp>
        <p:nvGrpSpPr>
          <p:cNvPr id="121860" name="Group 68"/>
          <p:cNvGrpSpPr>
            <a:grpSpLocks/>
          </p:cNvGrpSpPr>
          <p:nvPr/>
        </p:nvGrpSpPr>
        <p:grpSpPr bwMode="auto">
          <a:xfrm>
            <a:off x="3352800" y="4419600"/>
            <a:ext cx="552450" cy="488950"/>
            <a:chOff x="2352" y="2976"/>
            <a:chExt cx="348" cy="308"/>
          </a:xfrm>
        </p:grpSpPr>
        <p:sp>
          <p:nvSpPr>
            <p:cNvPr id="121866" name="Line 69"/>
            <p:cNvSpPr>
              <a:spLocks noChangeShapeType="1"/>
            </p:cNvSpPr>
            <p:nvPr/>
          </p:nvSpPr>
          <p:spPr bwMode="auto">
            <a:xfrm flipV="1">
              <a:off x="2352" y="2976"/>
              <a:ext cx="336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1867" name="Text Box 70"/>
            <p:cNvSpPr txBox="1">
              <a:spLocks noChangeArrowheads="1"/>
            </p:cNvSpPr>
            <p:nvPr/>
          </p:nvSpPr>
          <p:spPr bwMode="auto">
            <a:xfrm>
              <a:off x="2448" y="3072"/>
              <a:ext cx="2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+1</a:t>
              </a:r>
            </a:p>
          </p:txBody>
        </p:sp>
      </p:grpSp>
      <p:sp>
        <p:nvSpPr>
          <p:cNvPr id="121861" name="Line 71"/>
          <p:cNvSpPr>
            <a:spLocks noChangeShapeType="1"/>
          </p:cNvSpPr>
          <p:nvPr/>
        </p:nvSpPr>
        <p:spPr bwMode="auto">
          <a:xfrm flipV="1">
            <a:off x="5943600" y="4419600"/>
            <a:ext cx="5334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1862" name="Text Box 72"/>
          <p:cNvSpPr txBox="1">
            <a:spLocks noChangeArrowheads="1"/>
          </p:cNvSpPr>
          <p:nvPr/>
        </p:nvSpPr>
        <p:spPr bwMode="auto">
          <a:xfrm>
            <a:off x="6232525" y="4481513"/>
            <a:ext cx="400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+1</a:t>
            </a:r>
            <a:endParaRPr lang="en-US" altLang="zh-TW" sz="1600"/>
          </a:p>
        </p:txBody>
      </p:sp>
      <p:sp>
        <p:nvSpPr>
          <p:cNvPr id="135241" name="AutoShape 73"/>
          <p:cNvSpPr>
            <a:spLocks noChangeArrowheads="1"/>
          </p:cNvSpPr>
          <p:nvPr/>
        </p:nvSpPr>
        <p:spPr bwMode="auto">
          <a:xfrm>
            <a:off x="5029200" y="5029200"/>
            <a:ext cx="228600" cy="685800"/>
          </a:xfrm>
          <a:prstGeom prst="curvedRightArrow">
            <a:avLst>
              <a:gd name="adj1" fmla="val 60000"/>
              <a:gd name="adj2" fmla="val 120000"/>
              <a:gd name="adj3" fmla="val 33333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35242" name="Text Box 74"/>
          <p:cNvSpPr txBox="1">
            <a:spLocks noChangeArrowheads="1"/>
          </p:cNvSpPr>
          <p:nvPr/>
        </p:nvSpPr>
        <p:spPr bwMode="auto">
          <a:xfrm>
            <a:off x="2743200" y="5181600"/>
            <a:ext cx="2265363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CO=1 if Q==9 and EN=1</a:t>
            </a:r>
          </a:p>
        </p:txBody>
      </p:sp>
      <p:sp>
        <p:nvSpPr>
          <p:cNvPr id="135243" name="AutoShape 75"/>
          <p:cNvSpPr>
            <a:spLocks noChangeArrowheads="1"/>
          </p:cNvSpPr>
          <p:nvPr/>
        </p:nvSpPr>
        <p:spPr bwMode="auto">
          <a:xfrm>
            <a:off x="6096000" y="4114800"/>
            <a:ext cx="609600" cy="18288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41" grpId="0" animBg="1"/>
      <p:bldP spid="135242" grpId="0" animBg="1"/>
      <p:bldP spid="13524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Architecture of the core counter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1064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/>
              <a:t>each counter receives an enable signal to make Q(t+1)=Q(t)+1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the counting is triggered by previous digit or pulser</a:t>
            </a:r>
          </a:p>
        </p:txBody>
      </p:sp>
      <p:grpSp>
        <p:nvGrpSpPr>
          <p:cNvPr id="122884" name="Group 4"/>
          <p:cNvGrpSpPr>
            <a:grpSpLocks/>
          </p:cNvGrpSpPr>
          <p:nvPr/>
        </p:nvGrpSpPr>
        <p:grpSpPr bwMode="auto">
          <a:xfrm>
            <a:off x="457200" y="3810000"/>
            <a:ext cx="8229600" cy="2089150"/>
            <a:chOff x="336" y="1632"/>
            <a:chExt cx="5184" cy="1316"/>
          </a:xfrm>
        </p:grpSpPr>
        <p:grpSp>
          <p:nvGrpSpPr>
            <p:cNvPr id="122894" name="Group 5"/>
            <p:cNvGrpSpPr>
              <a:grpSpLocks/>
            </p:cNvGrpSpPr>
            <p:nvPr/>
          </p:nvGrpSpPr>
          <p:grpSpPr bwMode="auto">
            <a:xfrm>
              <a:off x="4320" y="1632"/>
              <a:ext cx="1016" cy="912"/>
              <a:chOff x="3312" y="1440"/>
              <a:chExt cx="1016" cy="912"/>
            </a:xfrm>
          </p:grpSpPr>
          <p:sp>
            <p:nvSpPr>
              <p:cNvPr id="122929" name="Rectangle 6"/>
              <p:cNvSpPr>
                <a:spLocks noChangeArrowheads="1"/>
              </p:cNvSpPr>
              <p:nvPr/>
            </p:nvSpPr>
            <p:spPr bwMode="auto">
              <a:xfrm>
                <a:off x="3312" y="1440"/>
                <a:ext cx="1008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BCD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Counter</a:t>
                </a:r>
              </a:p>
            </p:txBody>
          </p:sp>
          <p:sp>
            <p:nvSpPr>
              <p:cNvPr id="122930" name="AutoShape 7"/>
              <p:cNvSpPr>
                <a:spLocks noChangeArrowheads="1"/>
              </p:cNvSpPr>
              <p:nvPr/>
            </p:nvSpPr>
            <p:spPr bwMode="auto">
              <a:xfrm>
                <a:off x="3850" y="2208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22931" name="Text Box 8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2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</a:t>
                </a:r>
              </a:p>
            </p:txBody>
          </p:sp>
          <p:sp>
            <p:nvSpPr>
              <p:cNvPr id="122932" name="Text Box 9"/>
              <p:cNvSpPr txBox="1">
                <a:spLocks noChangeArrowheads="1"/>
              </p:cNvSpPr>
              <p:nvPr/>
            </p:nvSpPr>
            <p:spPr bwMode="auto">
              <a:xfrm>
                <a:off x="4042" y="1488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EN</a:t>
                </a:r>
              </a:p>
            </p:txBody>
          </p:sp>
          <p:sp>
            <p:nvSpPr>
              <p:cNvPr id="122933" name="Text Box 10"/>
              <p:cNvSpPr txBox="1">
                <a:spLocks noChangeArrowheads="1"/>
              </p:cNvSpPr>
              <p:nvPr/>
            </p:nvSpPr>
            <p:spPr bwMode="auto">
              <a:xfrm>
                <a:off x="3312" y="182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</p:grpSp>
        <p:grpSp>
          <p:nvGrpSpPr>
            <p:cNvPr id="122895" name="Group 11"/>
            <p:cNvGrpSpPr>
              <a:grpSpLocks/>
            </p:cNvGrpSpPr>
            <p:nvPr/>
          </p:nvGrpSpPr>
          <p:grpSpPr bwMode="auto">
            <a:xfrm>
              <a:off x="3072" y="1632"/>
              <a:ext cx="1016" cy="912"/>
              <a:chOff x="3312" y="1440"/>
              <a:chExt cx="1016" cy="912"/>
            </a:xfrm>
          </p:grpSpPr>
          <p:sp>
            <p:nvSpPr>
              <p:cNvPr id="122924" name="Rectangle 12"/>
              <p:cNvSpPr>
                <a:spLocks noChangeArrowheads="1"/>
              </p:cNvSpPr>
              <p:nvPr/>
            </p:nvSpPr>
            <p:spPr bwMode="auto">
              <a:xfrm>
                <a:off x="3312" y="1440"/>
                <a:ext cx="1008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Mod-6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Counter</a:t>
                </a:r>
              </a:p>
            </p:txBody>
          </p:sp>
          <p:sp>
            <p:nvSpPr>
              <p:cNvPr id="122925" name="AutoShape 13"/>
              <p:cNvSpPr>
                <a:spLocks noChangeArrowheads="1"/>
              </p:cNvSpPr>
              <p:nvPr/>
            </p:nvSpPr>
            <p:spPr bwMode="auto">
              <a:xfrm>
                <a:off x="3850" y="2208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22926" name="Text Box 14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2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</a:t>
                </a:r>
              </a:p>
            </p:txBody>
          </p:sp>
          <p:sp>
            <p:nvSpPr>
              <p:cNvPr id="122927" name="Text Box 15"/>
              <p:cNvSpPr txBox="1">
                <a:spLocks noChangeArrowheads="1"/>
              </p:cNvSpPr>
              <p:nvPr/>
            </p:nvSpPr>
            <p:spPr bwMode="auto">
              <a:xfrm>
                <a:off x="4042" y="1488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EN</a:t>
                </a:r>
              </a:p>
            </p:txBody>
          </p:sp>
          <p:sp>
            <p:nvSpPr>
              <p:cNvPr id="122928" name="Text Box 16"/>
              <p:cNvSpPr txBox="1">
                <a:spLocks noChangeArrowheads="1"/>
              </p:cNvSpPr>
              <p:nvPr/>
            </p:nvSpPr>
            <p:spPr bwMode="auto">
              <a:xfrm>
                <a:off x="3312" y="182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</p:grpSp>
        <p:sp>
          <p:nvSpPr>
            <p:cNvPr id="122896" name="Text Box 17"/>
            <p:cNvSpPr txBox="1">
              <a:spLocks noChangeArrowheads="1"/>
            </p:cNvSpPr>
            <p:nvPr/>
          </p:nvSpPr>
          <p:spPr bwMode="auto">
            <a:xfrm>
              <a:off x="4080" y="2736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s0</a:t>
              </a:r>
            </a:p>
          </p:txBody>
        </p:sp>
        <p:sp>
          <p:nvSpPr>
            <p:cNvPr id="122897" name="Text Box 18"/>
            <p:cNvSpPr txBox="1">
              <a:spLocks noChangeArrowheads="1"/>
            </p:cNvSpPr>
            <p:nvPr/>
          </p:nvSpPr>
          <p:spPr bwMode="auto">
            <a:xfrm>
              <a:off x="2832" y="2688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s1</a:t>
              </a:r>
            </a:p>
          </p:txBody>
        </p:sp>
        <p:sp>
          <p:nvSpPr>
            <p:cNvPr id="122898" name="Line 19"/>
            <p:cNvSpPr>
              <a:spLocks noChangeShapeType="1"/>
            </p:cNvSpPr>
            <p:nvPr/>
          </p:nvSpPr>
          <p:spPr bwMode="auto">
            <a:xfrm flipH="1">
              <a:off x="4176" y="21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899" name="Line 20"/>
            <p:cNvSpPr>
              <a:spLocks noChangeShapeType="1"/>
            </p:cNvSpPr>
            <p:nvPr/>
          </p:nvSpPr>
          <p:spPr bwMode="auto">
            <a:xfrm flipH="1">
              <a:off x="2928" y="21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22900" name="AutoShape 21"/>
            <p:cNvCxnSpPr>
              <a:cxnSpLocks noChangeShapeType="1"/>
              <a:stCxn id="122899" idx="1"/>
              <a:endCxn id="122897" idx="0"/>
            </p:cNvCxnSpPr>
            <p:nvPr/>
          </p:nvCxnSpPr>
          <p:spPr bwMode="auto">
            <a:xfrm>
              <a:off x="2928" y="2160"/>
              <a:ext cx="19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901" name="AutoShape 22"/>
            <p:cNvCxnSpPr>
              <a:cxnSpLocks noChangeShapeType="1"/>
              <a:endCxn id="122896" idx="0"/>
            </p:cNvCxnSpPr>
            <p:nvPr/>
          </p:nvCxnSpPr>
          <p:spPr bwMode="auto">
            <a:xfrm>
              <a:off x="4176" y="2112"/>
              <a:ext cx="19" cy="6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2902" name="Line 23"/>
            <p:cNvSpPr>
              <a:spLocks noChangeShapeType="1"/>
            </p:cNvSpPr>
            <p:nvPr/>
          </p:nvSpPr>
          <p:spPr bwMode="auto">
            <a:xfrm flipH="1">
              <a:off x="4080" y="17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03" name="Line 24"/>
            <p:cNvSpPr>
              <a:spLocks noChangeShapeType="1"/>
            </p:cNvSpPr>
            <p:nvPr/>
          </p:nvSpPr>
          <p:spPr bwMode="auto">
            <a:xfrm flipH="1">
              <a:off x="5328" y="17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22904" name="Group 25"/>
            <p:cNvGrpSpPr>
              <a:grpSpLocks/>
            </p:cNvGrpSpPr>
            <p:nvPr/>
          </p:nvGrpSpPr>
          <p:grpSpPr bwMode="auto">
            <a:xfrm>
              <a:off x="1872" y="1632"/>
              <a:ext cx="1016" cy="912"/>
              <a:chOff x="3312" y="1440"/>
              <a:chExt cx="1016" cy="912"/>
            </a:xfrm>
          </p:grpSpPr>
          <p:sp>
            <p:nvSpPr>
              <p:cNvPr id="122919" name="Rectangle 26"/>
              <p:cNvSpPr>
                <a:spLocks noChangeArrowheads="1"/>
              </p:cNvSpPr>
              <p:nvPr/>
            </p:nvSpPr>
            <p:spPr bwMode="auto">
              <a:xfrm>
                <a:off x="3312" y="1440"/>
                <a:ext cx="1008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BCD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Counter</a:t>
                </a:r>
              </a:p>
            </p:txBody>
          </p:sp>
          <p:sp>
            <p:nvSpPr>
              <p:cNvPr id="122920" name="AutoShape 27"/>
              <p:cNvSpPr>
                <a:spLocks noChangeArrowheads="1"/>
              </p:cNvSpPr>
              <p:nvPr/>
            </p:nvSpPr>
            <p:spPr bwMode="auto">
              <a:xfrm>
                <a:off x="3850" y="2208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22921" name="Text Box 28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2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</a:t>
                </a:r>
              </a:p>
            </p:txBody>
          </p:sp>
          <p:sp>
            <p:nvSpPr>
              <p:cNvPr id="122922" name="Text Box 29"/>
              <p:cNvSpPr txBox="1">
                <a:spLocks noChangeArrowheads="1"/>
              </p:cNvSpPr>
              <p:nvPr/>
            </p:nvSpPr>
            <p:spPr bwMode="auto">
              <a:xfrm>
                <a:off x="4042" y="1488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EN</a:t>
                </a:r>
              </a:p>
            </p:txBody>
          </p:sp>
          <p:sp>
            <p:nvSpPr>
              <p:cNvPr id="122923" name="Text Box 30"/>
              <p:cNvSpPr txBox="1">
                <a:spLocks noChangeArrowheads="1"/>
              </p:cNvSpPr>
              <p:nvPr/>
            </p:nvSpPr>
            <p:spPr bwMode="auto">
              <a:xfrm>
                <a:off x="3312" y="182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</p:grpSp>
        <p:grpSp>
          <p:nvGrpSpPr>
            <p:cNvPr id="122905" name="Group 31"/>
            <p:cNvGrpSpPr>
              <a:grpSpLocks/>
            </p:cNvGrpSpPr>
            <p:nvPr/>
          </p:nvGrpSpPr>
          <p:grpSpPr bwMode="auto">
            <a:xfrm>
              <a:off x="624" y="1632"/>
              <a:ext cx="1016" cy="912"/>
              <a:chOff x="3312" y="1440"/>
              <a:chExt cx="1016" cy="912"/>
            </a:xfrm>
          </p:grpSpPr>
          <p:sp>
            <p:nvSpPr>
              <p:cNvPr id="122914" name="Rectangle 32"/>
              <p:cNvSpPr>
                <a:spLocks noChangeArrowheads="1"/>
              </p:cNvSpPr>
              <p:nvPr/>
            </p:nvSpPr>
            <p:spPr bwMode="auto">
              <a:xfrm>
                <a:off x="3312" y="1440"/>
                <a:ext cx="1008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Mod-6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Counter</a:t>
                </a:r>
              </a:p>
            </p:txBody>
          </p:sp>
          <p:sp>
            <p:nvSpPr>
              <p:cNvPr id="122915" name="AutoShape 33"/>
              <p:cNvSpPr>
                <a:spLocks noChangeArrowheads="1"/>
              </p:cNvSpPr>
              <p:nvPr/>
            </p:nvSpPr>
            <p:spPr bwMode="auto">
              <a:xfrm>
                <a:off x="3850" y="2208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22916" name="Text Box 34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2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</a:t>
                </a:r>
              </a:p>
            </p:txBody>
          </p:sp>
          <p:sp>
            <p:nvSpPr>
              <p:cNvPr id="122917" name="Text Box 35"/>
              <p:cNvSpPr txBox="1">
                <a:spLocks noChangeArrowheads="1"/>
              </p:cNvSpPr>
              <p:nvPr/>
            </p:nvSpPr>
            <p:spPr bwMode="auto">
              <a:xfrm>
                <a:off x="4042" y="1488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EN</a:t>
                </a:r>
              </a:p>
            </p:txBody>
          </p:sp>
          <p:sp>
            <p:nvSpPr>
              <p:cNvPr id="122918" name="Text Box 36"/>
              <p:cNvSpPr txBox="1">
                <a:spLocks noChangeArrowheads="1"/>
              </p:cNvSpPr>
              <p:nvPr/>
            </p:nvSpPr>
            <p:spPr bwMode="auto">
              <a:xfrm>
                <a:off x="3312" y="182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</p:grpSp>
        <p:sp>
          <p:nvSpPr>
            <p:cNvPr id="122906" name="Text Box 37"/>
            <p:cNvSpPr txBox="1">
              <a:spLocks noChangeArrowheads="1"/>
            </p:cNvSpPr>
            <p:nvPr/>
          </p:nvSpPr>
          <p:spPr bwMode="auto">
            <a:xfrm>
              <a:off x="1584" y="2688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m0</a:t>
              </a:r>
            </a:p>
          </p:txBody>
        </p:sp>
        <p:sp>
          <p:nvSpPr>
            <p:cNvPr id="122907" name="Text Box 38"/>
            <p:cNvSpPr txBox="1">
              <a:spLocks noChangeArrowheads="1"/>
            </p:cNvSpPr>
            <p:nvPr/>
          </p:nvSpPr>
          <p:spPr bwMode="auto">
            <a:xfrm>
              <a:off x="336" y="2688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m1</a:t>
              </a:r>
            </a:p>
          </p:txBody>
        </p:sp>
        <p:sp>
          <p:nvSpPr>
            <p:cNvPr id="122908" name="Line 39"/>
            <p:cNvSpPr>
              <a:spLocks noChangeShapeType="1"/>
            </p:cNvSpPr>
            <p:nvPr/>
          </p:nvSpPr>
          <p:spPr bwMode="auto">
            <a:xfrm flipH="1">
              <a:off x="1728" y="21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09" name="Line 40"/>
            <p:cNvSpPr>
              <a:spLocks noChangeShapeType="1"/>
            </p:cNvSpPr>
            <p:nvPr/>
          </p:nvSpPr>
          <p:spPr bwMode="auto">
            <a:xfrm flipH="1">
              <a:off x="480" y="21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22910" name="AutoShape 41"/>
            <p:cNvCxnSpPr>
              <a:cxnSpLocks noChangeShapeType="1"/>
              <a:stCxn id="122909" idx="1"/>
              <a:endCxn id="122907" idx="0"/>
            </p:cNvCxnSpPr>
            <p:nvPr/>
          </p:nvCxnSpPr>
          <p:spPr bwMode="auto">
            <a:xfrm flipH="1">
              <a:off x="476" y="2160"/>
              <a:ext cx="4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911" name="AutoShape 42"/>
            <p:cNvCxnSpPr>
              <a:cxnSpLocks noChangeShapeType="1"/>
              <a:stCxn id="122908" idx="1"/>
            </p:cNvCxnSpPr>
            <p:nvPr/>
          </p:nvCxnSpPr>
          <p:spPr bwMode="auto">
            <a:xfrm>
              <a:off x="1728" y="2112"/>
              <a:ext cx="1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2912" name="Line 43"/>
            <p:cNvSpPr>
              <a:spLocks noChangeShapeType="1"/>
            </p:cNvSpPr>
            <p:nvPr/>
          </p:nvSpPr>
          <p:spPr bwMode="auto">
            <a:xfrm flipH="1">
              <a:off x="1632" y="17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13" name="Line 44"/>
            <p:cNvSpPr>
              <a:spLocks noChangeShapeType="1"/>
            </p:cNvSpPr>
            <p:nvPr/>
          </p:nvSpPr>
          <p:spPr bwMode="auto">
            <a:xfrm flipH="1">
              <a:off x="2880" y="17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22885" name="Group 45"/>
          <p:cNvGrpSpPr>
            <a:grpSpLocks/>
          </p:cNvGrpSpPr>
          <p:nvPr/>
        </p:nvGrpSpPr>
        <p:grpSpPr bwMode="auto">
          <a:xfrm>
            <a:off x="4800600" y="3124200"/>
            <a:ext cx="3505200" cy="533400"/>
            <a:chOff x="2928" y="1248"/>
            <a:chExt cx="2208" cy="336"/>
          </a:xfrm>
        </p:grpSpPr>
        <p:sp>
          <p:nvSpPr>
            <p:cNvPr id="122892" name="AutoShape 46"/>
            <p:cNvSpPr>
              <a:spLocks/>
            </p:cNvSpPr>
            <p:nvPr/>
          </p:nvSpPr>
          <p:spPr bwMode="auto">
            <a:xfrm rot="5400000">
              <a:off x="3960" y="408"/>
              <a:ext cx="144" cy="2208"/>
            </a:xfrm>
            <a:prstGeom prst="leftBrace">
              <a:avLst>
                <a:gd name="adj1" fmla="val 127778"/>
                <a:gd name="adj2" fmla="val 5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solidFill>
                  <a:schemeClr val="tx2"/>
                </a:solidFill>
              </a:endParaRPr>
            </a:p>
          </p:txBody>
        </p:sp>
        <p:sp>
          <p:nvSpPr>
            <p:cNvPr id="122893" name="Text Box 47"/>
            <p:cNvSpPr txBox="1">
              <a:spLocks noChangeArrowheads="1"/>
            </p:cNvSpPr>
            <p:nvPr/>
          </p:nvSpPr>
          <p:spPr bwMode="auto">
            <a:xfrm>
              <a:off x="3840" y="1248"/>
              <a:ext cx="4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</a:rPr>
                <a:t>second</a:t>
              </a:r>
            </a:p>
          </p:txBody>
        </p:sp>
      </p:grpSp>
      <p:grpSp>
        <p:nvGrpSpPr>
          <p:cNvPr id="122886" name="Group 48"/>
          <p:cNvGrpSpPr>
            <a:grpSpLocks/>
          </p:cNvGrpSpPr>
          <p:nvPr/>
        </p:nvGrpSpPr>
        <p:grpSpPr bwMode="auto">
          <a:xfrm>
            <a:off x="914400" y="3124200"/>
            <a:ext cx="3505200" cy="533400"/>
            <a:chOff x="2928" y="1248"/>
            <a:chExt cx="2208" cy="336"/>
          </a:xfrm>
        </p:grpSpPr>
        <p:sp>
          <p:nvSpPr>
            <p:cNvPr id="122890" name="AutoShape 49"/>
            <p:cNvSpPr>
              <a:spLocks/>
            </p:cNvSpPr>
            <p:nvPr/>
          </p:nvSpPr>
          <p:spPr bwMode="auto">
            <a:xfrm rot="5400000">
              <a:off x="3960" y="408"/>
              <a:ext cx="144" cy="2208"/>
            </a:xfrm>
            <a:prstGeom prst="leftBrace">
              <a:avLst>
                <a:gd name="adj1" fmla="val 127778"/>
                <a:gd name="adj2" fmla="val 5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solidFill>
                  <a:schemeClr val="tx2"/>
                </a:solidFill>
              </a:endParaRPr>
            </a:p>
          </p:txBody>
        </p:sp>
        <p:sp>
          <p:nvSpPr>
            <p:cNvPr id="122891" name="Text Box 50"/>
            <p:cNvSpPr txBox="1">
              <a:spLocks noChangeArrowheads="1"/>
            </p:cNvSpPr>
            <p:nvPr/>
          </p:nvSpPr>
          <p:spPr bwMode="auto">
            <a:xfrm>
              <a:off x="3840" y="1248"/>
              <a:ext cx="4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</a:rPr>
                <a:t>minute</a:t>
              </a:r>
            </a:p>
          </p:txBody>
        </p:sp>
      </p:grpSp>
      <p:sp>
        <p:nvSpPr>
          <p:cNvPr id="122887" name="AutoShape 51"/>
          <p:cNvSpPr>
            <a:spLocks noChangeArrowheads="1"/>
          </p:cNvSpPr>
          <p:nvPr/>
        </p:nvSpPr>
        <p:spPr bwMode="auto">
          <a:xfrm>
            <a:off x="4038600" y="3733800"/>
            <a:ext cx="5334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22888" name="AutoShape 52"/>
          <p:cNvSpPr>
            <a:spLocks noChangeArrowheads="1"/>
          </p:cNvSpPr>
          <p:nvPr/>
        </p:nvSpPr>
        <p:spPr bwMode="auto">
          <a:xfrm>
            <a:off x="2057400" y="4876800"/>
            <a:ext cx="2286000" cy="990600"/>
          </a:xfrm>
          <a:prstGeom prst="wedgeRoundRectCallout">
            <a:avLst>
              <a:gd name="adj1" fmla="val 47500"/>
              <a:gd name="adj2" fmla="val -107852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m0++ triggered when s1==5 and has to increment (:59)</a:t>
            </a:r>
          </a:p>
        </p:txBody>
      </p:sp>
      <p:sp>
        <p:nvSpPr>
          <p:cNvPr id="122889" name="AutoShape 53"/>
          <p:cNvSpPr>
            <a:spLocks noChangeArrowheads="1"/>
          </p:cNvSpPr>
          <p:nvPr/>
        </p:nvSpPr>
        <p:spPr bwMode="auto">
          <a:xfrm>
            <a:off x="4800600" y="3810000"/>
            <a:ext cx="5334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462088"/>
          </a:xfrm>
        </p:spPr>
        <p:txBody>
          <a:bodyPr/>
          <a:lstStyle/>
          <a:p>
            <a:pPr eaLnBrk="1" hangingPunct="1"/>
            <a:r>
              <a:rPr lang="en-US" altLang="zh-TW"/>
              <a:t>Global architecture</a:t>
            </a:r>
          </a:p>
        </p:txBody>
      </p:sp>
      <p:grpSp>
        <p:nvGrpSpPr>
          <p:cNvPr id="92163" name="Group 3"/>
          <p:cNvGrpSpPr>
            <a:grpSpLocks/>
          </p:cNvGrpSpPr>
          <p:nvPr/>
        </p:nvGrpSpPr>
        <p:grpSpPr bwMode="auto">
          <a:xfrm>
            <a:off x="609600" y="1905000"/>
            <a:ext cx="8229600" cy="4679950"/>
            <a:chOff x="384" y="1200"/>
            <a:chExt cx="5184" cy="2948"/>
          </a:xfrm>
        </p:grpSpPr>
        <p:grpSp>
          <p:nvGrpSpPr>
            <p:cNvPr id="92164" name="Group 4"/>
            <p:cNvGrpSpPr>
              <a:grpSpLocks/>
            </p:cNvGrpSpPr>
            <p:nvPr/>
          </p:nvGrpSpPr>
          <p:grpSpPr bwMode="auto">
            <a:xfrm>
              <a:off x="384" y="1200"/>
              <a:ext cx="5184" cy="2547"/>
              <a:chOff x="336" y="1344"/>
              <a:chExt cx="5184" cy="2547"/>
            </a:xfrm>
          </p:grpSpPr>
          <p:grpSp>
            <p:nvGrpSpPr>
              <p:cNvPr id="92171" name="Group 5"/>
              <p:cNvGrpSpPr>
                <a:grpSpLocks/>
              </p:cNvGrpSpPr>
              <p:nvPr/>
            </p:nvGrpSpPr>
            <p:grpSpPr bwMode="auto">
              <a:xfrm>
                <a:off x="336" y="1440"/>
                <a:ext cx="768" cy="1728"/>
                <a:chOff x="480" y="1728"/>
                <a:chExt cx="768" cy="1728"/>
              </a:xfrm>
            </p:grpSpPr>
            <p:sp>
              <p:nvSpPr>
                <p:cNvPr id="92248" name="Rectangle 6"/>
                <p:cNvSpPr>
                  <a:spLocks noChangeArrowheads="1"/>
                </p:cNvSpPr>
                <p:nvPr/>
              </p:nvSpPr>
              <p:spPr bwMode="auto">
                <a:xfrm>
                  <a:off x="480" y="1728"/>
                  <a:ext cx="768" cy="172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000"/>
                    <a:t>pulser</a:t>
                  </a:r>
                </a:p>
              </p:txBody>
            </p:sp>
            <p:sp>
              <p:nvSpPr>
                <p:cNvPr id="9224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902" y="1911"/>
                  <a:ext cx="3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pout</a:t>
                  </a:r>
                </a:p>
              </p:txBody>
            </p:sp>
            <p:sp>
              <p:nvSpPr>
                <p:cNvPr id="92250" name="AutoShape 8"/>
                <p:cNvSpPr>
                  <a:spLocks noChangeArrowheads="1"/>
                </p:cNvSpPr>
                <p:nvPr/>
              </p:nvSpPr>
              <p:spPr bwMode="auto">
                <a:xfrm>
                  <a:off x="768" y="3360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grpSp>
            <p:nvGrpSpPr>
              <p:cNvPr id="92172" name="Group 9"/>
              <p:cNvGrpSpPr>
                <a:grpSpLocks/>
              </p:cNvGrpSpPr>
              <p:nvPr/>
            </p:nvGrpSpPr>
            <p:grpSpPr bwMode="auto">
              <a:xfrm>
                <a:off x="1344" y="1584"/>
                <a:ext cx="1344" cy="960"/>
                <a:chOff x="1622" y="1824"/>
                <a:chExt cx="1344" cy="960"/>
              </a:xfrm>
            </p:grpSpPr>
            <p:sp>
              <p:nvSpPr>
                <p:cNvPr id="92241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1824"/>
                  <a:ext cx="1296" cy="96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000" dirty="0"/>
                    <a:t>MCNT4</a:t>
                  </a:r>
                </a:p>
              </p:txBody>
            </p:sp>
            <p:sp>
              <p:nvSpPr>
                <p:cNvPr id="922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622" y="1911"/>
                  <a:ext cx="40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count</a:t>
                  </a:r>
                </a:p>
              </p:txBody>
            </p:sp>
            <p:sp>
              <p:nvSpPr>
                <p:cNvPr id="9224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678" y="1863"/>
                  <a:ext cx="2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m1</a:t>
                  </a:r>
                </a:p>
              </p:txBody>
            </p:sp>
            <p:sp>
              <p:nvSpPr>
                <p:cNvPr id="9224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678" y="2055"/>
                  <a:ext cx="2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m0</a:t>
                  </a:r>
                </a:p>
              </p:txBody>
            </p:sp>
            <p:sp>
              <p:nvSpPr>
                <p:cNvPr id="922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36" y="2352"/>
                  <a:ext cx="23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s1</a:t>
                  </a:r>
                </a:p>
              </p:txBody>
            </p:sp>
            <p:sp>
              <p:nvSpPr>
                <p:cNvPr id="9224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726" y="2535"/>
                  <a:ext cx="23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s0</a:t>
                  </a:r>
                </a:p>
              </p:txBody>
            </p:sp>
            <p:sp>
              <p:nvSpPr>
                <p:cNvPr id="92247" name="AutoShape 16"/>
                <p:cNvSpPr>
                  <a:spLocks noChangeArrowheads="1"/>
                </p:cNvSpPr>
                <p:nvPr/>
              </p:nvSpPr>
              <p:spPr bwMode="auto">
                <a:xfrm>
                  <a:off x="1824" y="2688"/>
                  <a:ext cx="48" cy="96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grpSp>
            <p:nvGrpSpPr>
              <p:cNvPr id="92173" name="Group 17"/>
              <p:cNvGrpSpPr>
                <a:grpSpLocks/>
              </p:cNvGrpSpPr>
              <p:nvPr/>
            </p:nvGrpSpPr>
            <p:grpSpPr bwMode="auto">
              <a:xfrm>
                <a:off x="3072" y="1344"/>
                <a:ext cx="775" cy="1536"/>
                <a:chOff x="2976" y="1680"/>
                <a:chExt cx="775" cy="1536"/>
              </a:xfrm>
            </p:grpSpPr>
            <p:sp>
              <p:nvSpPr>
                <p:cNvPr id="92237" name="Rectangle 18"/>
                <p:cNvSpPr>
                  <a:spLocks noChangeArrowheads="1"/>
                </p:cNvSpPr>
                <p:nvPr/>
              </p:nvSpPr>
              <p:spPr bwMode="auto">
                <a:xfrm>
                  <a:off x="2976" y="1680"/>
                  <a:ext cx="720" cy="15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000"/>
                    <a:t>digit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000"/>
                    <a:t>display</a:t>
                  </a:r>
                </a:p>
              </p:txBody>
            </p:sp>
            <p:sp>
              <p:nvSpPr>
                <p:cNvPr id="92238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446" y="1815"/>
                  <a:ext cx="2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EN</a:t>
                  </a:r>
                </a:p>
              </p:txBody>
            </p:sp>
            <p:sp>
              <p:nvSpPr>
                <p:cNvPr id="92239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264" y="2832"/>
                  <a:ext cx="4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display</a:t>
                  </a:r>
                </a:p>
              </p:txBody>
            </p:sp>
            <p:sp>
              <p:nvSpPr>
                <p:cNvPr id="92240" name="AutoShape 21"/>
                <p:cNvSpPr>
                  <a:spLocks noChangeArrowheads="1"/>
                </p:cNvSpPr>
                <p:nvPr/>
              </p:nvSpPr>
              <p:spPr bwMode="auto">
                <a:xfrm>
                  <a:off x="3120" y="3120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grpSp>
            <p:nvGrpSpPr>
              <p:cNvPr id="92174" name="Group 22"/>
              <p:cNvGrpSpPr>
                <a:grpSpLocks/>
              </p:cNvGrpSpPr>
              <p:nvPr/>
            </p:nvGrpSpPr>
            <p:grpSpPr bwMode="auto">
              <a:xfrm>
                <a:off x="3792" y="1536"/>
                <a:ext cx="432" cy="251"/>
                <a:chOff x="3648" y="1824"/>
                <a:chExt cx="432" cy="251"/>
              </a:xfrm>
            </p:grpSpPr>
            <p:sp>
              <p:nvSpPr>
                <p:cNvPr id="92234" name="Line 23"/>
                <p:cNvSpPr>
                  <a:spLocks noChangeShapeType="1"/>
                </p:cNvSpPr>
                <p:nvPr/>
              </p:nvSpPr>
              <p:spPr bwMode="auto">
                <a:xfrm>
                  <a:off x="3648" y="1872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235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824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23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686" y="1863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4</a:t>
                  </a:r>
                </a:p>
              </p:txBody>
            </p:sp>
          </p:grpSp>
          <p:grpSp>
            <p:nvGrpSpPr>
              <p:cNvPr id="92175" name="Group 26"/>
              <p:cNvGrpSpPr>
                <a:grpSpLocks/>
              </p:cNvGrpSpPr>
              <p:nvPr/>
            </p:nvGrpSpPr>
            <p:grpSpPr bwMode="auto">
              <a:xfrm>
                <a:off x="3792" y="2544"/>
                <a:ext cx="432" cy="251"/>
                <a:chOff x="3648" y="1824"/>
                <a:chExt cx="432" cy="251"/>
              </a:xfrm>
            </p:grpSpPr>
            <p:sp>
              <p:nvSpPr>
                <p:cNvPr id="92231" name="Line 27"/>
                <p:cNvSpPr>
                  <a:spLocks noChangeShapeType="1"/>
                </p:cNvSpPr>
                <p:nvPr/>
              </p:nvSpPr>
              <p:spPr bwMode="auto">
                <a:xfrm>
                  <a:off x="3648" y="1872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232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824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233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686" y="1863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8</a:t>
                  </a:r>
                </a:p>
              </p:txBody>
            </p:sp>
          </p:grpSp>
          <p:sp>
            <p:nvSpPr>
              <p:cNvPr id="92176" name="Line 30"/>
              <p:cNvSpPr>
                <a:spLocks noChangeShapeType="1"/>
              </p:cNvSpPr>
              <p:nvPr/>
            </p:nvSpPr>
            <p:spPr bwMode="auto">
              <a:xfrm>
                <a:off x="1104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92177" name="Group 31"/>
              <p:cNvGrpSpPr>
                <a:grpSpLocks/>
              </p:cNvGrpSpPr>
              <p:nvPr/>
            </p:nvGrpSpPr>
            <p:grpSpPr bwMode="auto">
              <a:xfrm>
                <a:off x="2640" y="1680"/>
                <a:ext cx="432" cy="251"/>
                <a:chOff x="3648" y="1824"/>
                <a:chExt cx="432" cy="251"/>
              </a:xfrm>
            </p:grpSpPr>
            <p:sp>
              <p:nvSpPr>
                <p:cNvPr id="92228" name="Line 32"/>
                <p:cNvSpPr>
                  <a:spLocks noChangeShapeType="1"/>
                </p:cNvSpPr>
                <p:nvPr/>
              </p:nvSpPr>
              <p:spPr bwMode="auto">
                <a:xfrm>
                  <a:off x="3648" y="1872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229" name="Line 33"/>
                <p:cNvSpPr>
                  <a:spLocks noChangeShapeType="1"/>
                </p:cNvSpPr>
                <p:nvPr/>
              </p:nvSpPr>
              <p:spPr bwMode="auto">
                <a:xfrm>
                  <a:off x="3744" y="1824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23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686" y="1863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4</a:t>
                  </a:r>
                </a:p>
              </p:txBody>
            </p:sp>
          </p:grpSp>
          <p:grpSp>
            <p:nvGrpSpPr>
              <p:cNvPr id="92178" name="Group 35"/>
              <p:cNvGrpSpPr>
                <a:grpSpLocks/>
              </p:cNvGrpSpPr>
              <p:nvPr/>
            </p:nvGrpSpPr>
            <p:grpSpPr bwMode="auto">
              <a:xfrm>
                <a:off x="2640" y="1920"/>
                <a:ext cx="432" cy="251"/>
                <a:chOff x="3648" y="1824"/>
                <a:chExt cx="432" cy="251"/>
              </a:xfrm>
            </p:grpSpPr>
            <p:sp>
              <p:nvSpPr>
                <p:cNvPr id="92225" name="Line 36"/>
                <p:cNvSpPr>
                  <a:spLocks noChangeShapeType="1"/>
                </p:cNvSpPr>
                <p:nvPr/>
              </p:nvSpPr>
              <p:spPr bwMode="auto">
                <a:xfrm>
                  <a:off x="3648" y="1872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226" name="Line 37"/>
                <p:cNvSpPr>
                  <a:spLocks noChangeShapeType="1"/>
                </p:cNvSpPr>
                <p:nvPr/>
              </p:nvSpPr>
              <p:spPr bwMode="auto">
                <a:xfrm>
                  <a:off x="3744" y="1824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227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686" y="1863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4</a:t>
                  </a:r>
                </a:p>
              </p:txBody>
            </p:sp>
          </p:grpSp>
          <p:grpSp>
            <p:nvGrpSpPr>
              <p:cNvPr id="92179" name="Group 39"/>
              <p:cNvGrpSpPr>
                <a:grpSpLocks/>
              </p:cNvGrpSpPr>
              <p:nvPr/>
            </p:nvGrpSpPr>
            <p:grpSpPr bwMode="auto">
              <a:xfrm>
                <a:off x="2640" y="2160"/>
                <a:ext cx="432" cy="251"/>
                <a:chOff x="3648" y="1824"/>
                <a:chExt cx="432" cy="251"/>
              </a:xfrm>
            </p:grpSpPr>
            <p:sp>
              <p:nvSpPr>
                <p:cNvPr id="92222" name="Line 40"/>
                <p:cNvSpPr>
                  <a:spLocks noChangeShapeType="1"/>
                </p:cNvSpPr>
                <p:nvPr/>
              </p:nvSpPr>
              <p:spPr bwMode="auto">
                <a:xfrm>
                  <a:off x="3648" y="1872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223" name="Line 41"/>
                <p:cNvSpPr>
                  <a:spLocks noChangeShapeType="1"/>
                </p:cNvSpPr>
                <p:nvPr/>
              </p:nvSpPr>
              <p:spPr bwMode="auto">
                <a:xfrm>
                  <a:off x="3744" y="1824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224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686" y="1863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4</a:t>
                  </a:r>
                </a:p>
              </p:txBody>
            </p:sp>
          </p:grpSp>
          <p:grpSp>
            <p:nvGrpSpPr>
              <p:cNvPr id="92180" name="Group 43"/>
              <p:cNvGrpSpPr>
                <a:grpSpLocks/>
              </p:cNvGrpSpPr>
              <p:nvPr/>
            </p:nvGrpSpPr>
            <p:grpSpPr bwMode="auto">
              <a:xfrm>
                <a:off x="2640" y="2400"/>
                <a:ext cx="432" cy="251"/>
                <a:chOff x="3648" y="1824"/>
                <a:chExt cx="432" cy="251"/>
              </a:xfrm>
            </p:grpSpPr>
            <p:sp>
              <p:nvSpPr>
                <p:cNvPr id="92219" name="Line 44"/>
                <p:cNvSpPr>
                  <a:spLocks noChangeShapeType="1"/>
                </p:cNvSpPr>
                <p:nvPr/>
              </p:nvSpPr>
              <p:spPr bwMode="auto">
                <a:xfrm>
                  <a:off x="3648" y="1872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220" name="Line 45"/>
                <p:cNvSpPr>
                  <a:spLocks noChangeShapeType="1"/>
                </p:cNvSpPr>
                <p:nvPr/>
              </p:nvSpPr>
              <p:spPr bwMode="auto">
                <a:xfrm>
                  <a:off x="3744" y="1824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221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686" y="1863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4</a:t>
                  </a:r>
                </a:p>
              </p:txBody>
            </p:sp>
          </p:grpSp>
          <p:grpSp>
            <p:nvGrpSpPr>
              <p:cNvPr id="92181" name="Group 47"/>
              <p:cNvGrpSpPr>
                <a:grpSpLocks/>
              </p:cNvGrpSpPr>
              <p:nvPr/>
            </p:nvGrpSpPr>
            <p:grpSpPr bwMode="auto">
              <a:xfrm>
                <a:off x="3600" y="3120"/>
                <a:ext cx="1920" cy="771"/>
                <a:chOff x="3360" y="1440"/>
                <a:chExt cx="1920" cy="771"/>
              </a:xfrm>
            </p:grpSpPr>
            <p:grpSp>
              <p:nvGrpSpPr>
                <p:cNvPr id="92186" name="Group 48"/>
                <p:cNvGrpSpPr>
                  <a:grpSpLocks/>
                </p:cNvGrpSpPr>
                <p:nvPr/>
              </p:nvGrpSpPr>
              <p:grpSpPr bwMode="auto">
                <a:xfrm>
                  <a:off x="3539" y="1622"/>
                  <a:ext cx="318" cy="453"/>
                  <a:chOff x="1519" y="1480"/>
                  <a:chExt cx="318" cy="453"/>
                </a:xfrm>
              </p:grpSpPr>
              <p:sp>
                <p:nvSpPr>
                  <p:cNvPr id="92212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480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2213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2214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2215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70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2216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933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2217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2218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92187" name="Group 56"/>
                <p:cNvGrpSpPr>
                  <a:grpSpLocks/>
                </p:cNvGrpSpPr>
                <p:nvPr/>
              </p:nvGrpSpPr>
              <p:grpSpPr bwMode="auto">
                <a:xfrm>
                  <a:off x="3902" y="1622"/>
                  <a:ext cx="318" cy="453"/>
                  <a:chOff x="1519" y="1480"/>
                  <a:chExt cx="318" cy="453"/>
                </a:xfrm>
              </p:grpSpPr>
              <p:sp>
                <p:nvSpPr>
                  <p:cNvPr id="92205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480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2206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2207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2208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70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2209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933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2210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2211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92188" name="Group 64"/>
                <p:cNvGrpSpPr>
                  <a:grpSpLocks/>
                </p:cNvGrpSpPr>
                <p:nvPr/>
              </p:nvGrpSpPr>
              <p:grpSpPr bwMode="auto">
                <a:xfrm>
                  <a:off x="4310" y="1622"/>
                  <a:ext cx="318" cy="453"/>
                  <a:chOff x="1519" y="1480"/>
                  <a:chExt cx="318" cy="453"/>
                </a:xfrm>
              </p:grpSpPr>
              <p:sp>
                <p:nvSpPr>
                  <p:cNvPr id="92198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480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2199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2200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2201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70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2202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933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2203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2204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92189" name="Group 72"/>
                <p:cNvGrpSpPr>
                  <a:grpSpLocks/>
                </p:cNvGrpSpPr>
                <p:nvPr/>
              </p:nvGrpSpPr>
              <p:grpSpPr bwMode="auto">
                <a:xfrm>
                  <a:off x="4719" y="1622"/>
                  <a:ext cx="318" cy="453"/>
                  <a:chOff x="1519" y="1480"/>
                  <a:chExt cx="318" cy="453"/>
                </a:xfrm>
              </p:grpSpPr>
              <p:sp>
                <p:nvSpPr>
                  <p:cNvPr id="92191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480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2192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2193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2194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70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2195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933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2196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2197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92190" name="AutoShape 80"/>
                <p:cNvSpPr>
                  <a:spLocks noChangeArrowheads="1"/>
                </p:cNvSpPr>
                <p:nvPr/>
              </p:nvSpPr>
              <p:spPr bwMode="auto">
                <a:xfrm>
                  <a:off x="3360" y="1440"/>
                  <a:ext cx="1920" cy="771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92182" name="Line 81"/>
              <p:cNvSpPr>
                <a:spLocks noChangeShapeType="1"/>
              </p:cNvSpPr>
              <p:nvPr/>
            </p:nvSpPr>
            <p:spPr bwMode="auto">
              <a:xfrm flipV="1">
                <a:off x="4320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183" name="Line 82"/>
              <p:cNvSpPr>
                <a:spLocks noChangeShapeType="1"/>
              </p:cNvSpPr>
              <p:nvPr/>
            </p:nvSpPr>
            <p:spPr bwMode="auto">
              <a:xfrm flipV="1">
                <a:off x="4896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92184" name="AutoShape 83"/>
              <p:cNvCxnSpPr>
                <a:cxnSpLocks noChangeShapeType="1"/>
                <a:stCxn id="92231" idx="1"/>
                <a:endCxn id="92182" idx="1"/>
              </p:cNvCxnSpPr>
              <p:nvPr/>
            </p:nvCxnSpPr>
            <p:spPr bwMode="auto">
              <a:xfrm rot="16200000" flipH="1">
                <a:off x="4104" y="2712"/>
                <a:ext cx="336" cy="96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185" name="AutoShape 84"/>
              <p:cNvCxnSpPr>
                <a:cxnSpLocks noChangeShapeType="1"/>
                <a:stCxn id="92234" idx="1"/>
                <a:endCxn id="92183" idx="1"/>
              </p:cNvCxnSpPr>
              <p:nvPr/>
            </p:nvCxnSpPr>
            <p:spPr bwMode="auto">
              <a:xfrm rot="16200000" flipH="1">
                <a:off x="3888" y="1920"/>
                <a:ext cx="1344" cy="672"/>
              </a:xfrm>
              <a:prstGeom prst="bentConnector3">
                <a:avLst>
                  <a:gd name="adj1" fmla="val 3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2165" name="Text Box 85"/>
            <p:cNvSpPr txBox="1">
              <a:spLocks noChangeArrowheads="1"/>
            </p:cNvSpPr>
            <p:nvPr/>
          </p:nvSpPr>
          <p:spPr bwMode="auto">
            <a:xfrm>
              <a:off x="5078" y="3735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s0</a:t>
              </a:r>
            </a:p>
          </p:txBody>
        </p:sp>
        <p:sp>
          <p:nvSpPr>
            <p:cNvPr id="92166" name="Text Box 86"/>
            <p:cNvSpPr txBox="1">
              <a:spLocks noChangeArrowheads="1"/>
            </p:cNvSpPr>
            <p:nvPr/>
          </p:nvSpPr>
          <p:spPr bwMode="auto">
            <a:xfrm>
              <a:off x="4656" y="3744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s1</a:t>
              </a:r>
            </a:p>
          </p:txBody>
        </p:sp>
        <p:sp>
          <p:nvSpPr>
            <p:cNvPr id="92167" name="Text Box 87"/>
            <p:cNvSpPr txBox="1">
              <a:spLocks noChangeArrowheads="1"/>
            </p:cNvSpPr>
            <p:nvPr/>
          </p:nvSpPr>
          <p:spPr bwMode="auto">
            <a:xfrm>
              <a:off x="4224" y="3744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m0</a:t>
              </a:r>
            </a:p>
          </p:txBody>
        </p:sp>
        <p:sp>
          <p:nvSpPr>
            <p:cNvPr id="92168" name="Text Box 88"/>
            <p:cNvSpPr txBox="1">
              <a:spLocks noChangeArrowheads="1"/>
            </p:cNvSpPr>
            <p:nvPr/>
          </p:nvSpPr>
          <p:spPr bwMode="auto">
            <a:xfrm>
              <a:off x="3840" y="3744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m1</a:t>
              </a:r>
            </a:p>
          </p:txBody>
        </p:sp>
        <p:sp>
          <p:nvSpPr>
            <p:cNvPr id="92169" name="Text Box 89"/>
            <p:cNvSpPr txBox="1">
              <a:spLocks noChangeArrowheads="1"/>
            </p:cNvSpPr>
            <p:nvPr/>
          </p:nvSpPr>
          <p:spPr bwMode="auto">
            <a:xfrm>
              <a:off x="4704" y="3936"/>
              <a:ext cx="5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(second)</a:t>
              </a:r>
            </a:p>
          </p:txBody>
        </p:sp>
        <p:sp>
          <p:nvSpPr>
            <p:cNvPr id="92170" name="Text Box 90"/>
            <p:cNvSpPr txBox="1">
              <a:spLocks noChangeArrowheads="1"/>
            </p:cNvSpPr>
            <p:nvPr/>
          </p:nvSpPr>
          <p:spPr bwMode="auto">
            <a:xfrm>
              <a:off x="3936" y="3936"/>
              <a:ext cx="5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(minute)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462088"/>
          </a:xfrm>
        </p:spPr>
        <p:txBody>
          <a:bodyPr/>
          <a:lstStyle/>
          <a:p>
            <a:pPr eaLnBrk="1" hangingPunct="1"/>
            <a:r>
              <a:rPr lang="en-US" altLang="zh-TW"/>
              <a:t>Global architecture</a:t>
            </a:r>
          </a:p>
        </p:txBody>
      </p:sp>
      <p:grpSp>
        <p:nvGrpSpPr>
          <p:cNvPr id="93187" name="Group 3"/>
          <p:cNvGrpSpPr>
            <a:grpSpLocks/>
          </p:cNvGrpSpPr>
          <p:nvPr/>
        </p:nvGrpSpPr>
        <p:grpSpPr bwMode="auto">
          <a:xfrm>
            <a:off x="609600" y="1905000"/>
            <a:ext cx="8229600" cy="4679950"/>
            <a:chOff x="384" y="1200"/>
            <a:chExt cx="5184" cy="2948"/>
          </a:xfrm>
        </p:grpSpPr>
        <p:grpSp>
          <p:nvGrpSpPr>
            <p:cNvPr id="93217" name="Group 4"/>
            <p:cNvGrpSpPr>
              <a:grpSpLocks/>
            </p:cNvGrpSpPr>
            <p:nvPr/>
          </p:nvGrpSpPr>
          <p:grpSpPr bwMode="auto">
            <a:xfrm>
              <a:off x="384" y="1200"/>
              <a:ext cx="5184" cy="2547"/>
              <a:chOff x="336" y="1344"/>
              <a:chExt cx="5184" cy="2547"/>
            </a:xfrm>
          </p:grpSpPr>
          <p:grpSp>
            <p:nvGrpSpPr>
              <p:cNvPr id="93224" name="Group 5"/>
              <p:cNvGrpSpPr>
                <a:grpSpLocks/>
              </p:cNvGrpSpPr>
              <p:nvPr/>
            </p:nvGrpSpPr>
            <p:grpSpPr bwMode="auto">
              <a:xfrm>
                <a:off x="336" y="1440"/>
                <a:ext cx="768" cy="1728"/>
                <a:chOff x="480" y="1728"/>
                <a:chExt cx="768" cy="1728"/>
              </a:xfrm>
            </p:grpSpPr>
            <p:sp>
              <p:nvSpPr>
                <p:cNvPr id="93301" name="Rectangle 6"/>
                <p:cNvSpPr>
                  <a:spLocks noChangeArrowheads="1"/>
                </p:cNvSpPr>
                <p:nvPr/>
              </p:nvSpPr>
              <p:spPr bwMode="auto">
                <a:xfrm>
                  <a:off x="480" y="1728"/>
                  <a:ext cx="768" cy="172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000"/>
                    <a:t>pulser</a:t>
                  </a:r>
                </a:p>
              </p:txBody>
            </p:sp>
            <p:sp>
              <p:nvSpPr>
                <p:cNvPr id="93302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902" y="1911"/>
                  <a:ext cx="3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pout</a:t>
                  </a:r>
                </a:p>
              </p:txBody>
            </p:sp>
            <p:sp>
              <p:nvSpPr>
                <p:cNvPr id="93303" name="AutoShape 8"/>
                <p:cNvSpPr>
                  <a:spLocks noChangeArrowheads="1"/>
                </p:cNvSpPr>
                <p:nvPr/>
              </p:nvSpPr>
              <p:spPr bwMode="auto">
                <a:xfrm>
                  <a:off x="768" y="3360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grpSp>
            <p:nvGrpSpPr>
              <p:cNvPr id="93225" name="Group 9"/>
              <p:cNvGrpSpPr>
                <a:grpSpLocks/>
              </p:cNvGrpSpPr>
              <p:nvPr/>
            </p:nvGrpSpPr>
            <p:grpSpPr bwMode="auto">
              <a:xfrm>
                <a:off x="1344" y="1584"/>
                <a:ext cx="1344" cy="960"/>
                <a:chOff x="1622" y="1824"/>
                <a:chExt cx="1344" cy="960"/>
              </a:xfrm>
            </p:grpSpPr>
            <p:sp>
              <p:nvSpPr>
                <p:cNvPr id="93294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1824"/>
                  <a:ext cx="1296" cy="96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000" dirty="0"/>
                    <a:t>MCNT4</a:t>
                  </a:r>
                </a:p>
              </p:txBody>
            </p:sp>
            <p:sp>
              <p:nvSpPr>
                <p:cNvPr id="9329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622" y="1911"/>
                  <a:ext cx="40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count</a:t>
                  </a:r>
                </a:p>
              </p:txBody>
            </p:sp>
            <p:sp>
              <p:nvSpPr>
                <p:cNvPr id="9329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678" y="1863"/>
                  <a:ext cx="2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m1</a:t>
                  </a:r>
                </a:p>
              </p:txBody>
            </p:sp>
            <p:sp>
              <p:nvSpPr>
                <p:cNvPr id="9329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678" y="2055"/>
                  <a:ext cx="2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m0</a:t>
                  </a:r>
                </a:p>
              </p:txBody>
            </p:sp>
            <p:sp>
              <p:nvSpPr>
                <p:cNvPr id="9329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36" y="2352"/>
                  <a:ext cx="23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s1</a:t>
                  </a:r>
                </a:p>
              </p:txBody>
            </p:sp>
            <p:sp>
              <p:nvSpPr>
                <p:cNvPr id="9329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726" y="2535"/>
                  <a:ext cx="23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s0</a:t>
                  </a:r>
                </a:p>
              </p:txBody>
            </p:sp>
            <p:sp>
              <p:nvSpPr>
                <p:cNvPr id="93300" name="AutoShape 16"/>
                <p:cNvSpPr>
                  <a:spLocks noChangeArrowheads="1"/>
                </p:cNvSpPr>
                <p:nvPr/>
              </p:nvSpPr>
              <p:spPr bwMode="auto">
                <a:xfrm>
                  <a:off x="1824" y="2688"/>
                  <a:ext cx="48" cy="96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grpSp>
            <p:nvGrpSpPr>
              <p:cNvPr id="93226" name="Group 17"/>
              <p:cNvGrpSpPr>
                <a:grpSpLocks/>
              </p:cNvGrpSpPr>
              <p:nvPr/>
            </p:nvGrpSpPr>
            <p:grpSpPr bwMode="auto">
              <a:xfrm>
                <a:off x="3072" y="1344"/>
                <a:ext cx="775" cy="1536"/>
                <a:chOff x="2976" y="1680"/>
                <a:chExt cx="775" cy="1536"/>
              </a:xfrm>
            </p:grpSpPr>
            <p:sp>
              <p:nvSpPr>
                <p:cNvPr id="93290" name="Rectangle 18"/>
                <p:cNvSpPr>
                  <a:spLocks noChangeArrowheads="1"/>
                </p:cNvSpPr>
                <p:nvPr/>
              </p:nvSpPr>
              <p:spPr bwMode="auto">
                <a:xfrm>
                  <a:off x="2976" y="1680"/>
                  <a:ext cx="720" cy="15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000"/>
                    <a:t>digit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000"/>
                    <a:t>display</a:t>
                  </a:r>
                </a:p>
              </p:txBody>
            </p:sp>
            <p:sp>
              <p:nvSpPr>
                <p:cNvPr id="9329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446" y="1815"/>
                  <a:ext cx="2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EN</a:t>
                  </a:r>
                </a:p>
              </p:txBody>
            </p:sp>
            <p:sp>
              <p:nvSpPr>
                <p:cNvPr id="9329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264" y="2832"/>
                  <a:ext cx="4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display</a:t>
                  </a:r>
                </a:p>
              </p:txBody>
            </p:sp>
            <p:sp>
              <p:nvSpPr>
                <p:cNvPr id="93293" name="AutoShape 21"/>
                <p:cNvSpPr>
                  <a:spLocks noChangeArrowheads="1"/>
                </p:cNvSpPr>
                <p:nvPr/>
              </p:nvSpPr>
              <p:spPr bwMode="auto">
                <a:xfrm>
                  <a:off x="3120" y="3120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grpSp>
            <p:nvGrpSpPr>
              <p:cNvPr id="93227" name="Group 22"/>
              <p:cNvGrpSpPr>
                <a:grpSpLocks/>
              </p:cNvGrpSpPr>
              <p:nvPr/>
            </p:nvGrpSpPr>
            <p:grpSpPr bwMode="auto">
              <a:xfrm>
                <a:off x="3792" y="1536"/>
                <a:ext cx="432" cy="251"/>
                <a:chOff x="3648" y="1824"/>
                <a:chExt cx="432" cy="251"/>
              </a:xfrm>
            </p:grpSpPr>
            <p:sp>
              <p:nvSpPr>
                <p:cNvPr id="93287" name="Line 23"/>
                <p:cNvSpPr>
                  <a:spLocks noChangeShapeType="1"/>
                </p:cNvSpPr>
                <p:nvPr/>
              </p:nvSpPr>
              <p:spPr bwMode="auto">
                <a:xfrm>
                  <a:off x="3648" y="1872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3288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824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328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686" y="1863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4</a:t>
                  </a:r>
                </a:p>
              </p:txBody>
            </p:sp>
          </p:grpSp>
          <p:grpSp>
            <p:nvGrpSpPr>
              <p:cNvPr id="93228" name="Group 26"/>
              <p:cNvGrpSpPr>
                <a:grpSpLocks/>
              </p:cNvGrpSpPr>
              <p:nvPr/>
            </p:nvGrpSpPr>
            <p:grpSpPr bwMode="auto">
              <a:xfrm>
                <a:off x="3792" y="2544"/>
                <a:ext cx="432" cy="251"/>
                <a:chOff x="3648" y="1824"/>
                <a:chExt cx="432" cy="251"/>
              </a:xfrm>
            </p:grpSpPr>
            <p:sp>
              <p:nvSpPr>
                <p:cNvPr id="93284" name="Line 27"/>
                <p:cNvSpPr>
                  <a:spLocks noChangeShapeType="1"/>
                </p:cNvSpPr>
                <p:nvPr/>
              </p:nvSpPr>
              <p:spPr bwMode="auto">
                <a:xfrm>
                  <a:off x="3648" y="1872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3285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824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328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686" y="1863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8</a:t>
                  </a:r>
                </a:p>
              </p:txBody>
            </p:sp>
          </p:grpSp>
          <p:sp>
            <p:nvSpPr>
              <p:cNvPr id="93229" name="Line 30"/>
              <p:cNvSpPr>
                <a:spLocks noChangeShapeType="1"/>
              </p:cNvSpPr>
              <p:nvPr/>
            </p:nvSpPr>
            <p:spPr bwMode="auto">
              <a:xfrm>
                <a:off x="1104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93230" name="Group 31"/>
              <p:cNvGrpSpPr>
                <a:grpSpLocks/>
              </p:cNvGrpSpPr>
              <p:nvPr/>
            </p:nvGrpSpPr>
            <p:grpSpPr bwMode="auto">
              <a:xfrm>
                <a:off x="2640" y="1680"/>
                <a:ext cx="432" cy="251"/>
                <a:chOff x="3648" y="1824"/>
                <a:chExt cx="432" cy="251"/>
              </a:xfrm>
            </p:grpSpPr>
            <p:sp>
              <p:nvSpPr>
                <p:cNvPr id="93281" name="Line 32"/>
                <p:cNvSpPr>
                  <a:spLocks noChangeShapeType="1"/>
                </p:cNvSpPr>
                <p:nvPr/>
              </p:nvSpPr>
              <p:spPr bwMode="auto">
                <a:xfrm>
                  <a:off x="3648" y="1872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3282" name="Line 33"/>
                <p:cNvSpPr>
                  <a:spLocks noChangeShapeType="1"/>
                </p:cNvSpPr>
                <p:nvPr/>
              </p:nvSpPr>
              <p:spPr bwMode="auto">
                <a:xfrm>
                  <a:off x="3744" y="1824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328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686" y="1863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4</a:t>
                  </a:r>
                </a:p>
              </p:txBody>
            </p:sp>
          </p:grpSp>
          <p:grpSp>
            <p:nvGrpSpPr>
              <p:cNvPr id="93231" name="Group 35"/>
              <p:cNvGrpSpPr>
                <a:grpSpLocks/>
              </p:cNvGrpSpPr>
              <p:nvPr/>
            </p:nvGrpSpPr>
            <p:grpSpPr bwMode="auto">
              <a:xfrm>
                <a:off x="2640" y="1920"/>
                <a:ext cx="432" cy="251"/>
                <a:chOff x="3648" y="1824"/>
                <a:chExt cx="432" cy="251"/>
              </a:xfrm>
            </p:grpSpPr>
            <p:sp>
              <p:nvSpPr>
                <p:cNvPr id="93278" name="Line 36"/>
                <p:cNvSpPr>
                  <a:spLocks noChangeShapeType="1"/>
                </p:cNvSpPr>
                <p:nvPr/>
              </p:nvSpPr>
              <p:spPr bwMode="auto">
                <a:xfrm>
                  <a:off x="3648" y="1872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3279" name="Line 37"/>
                <p:cNvSpPr>
                  <a:spLocks noChangeShapeType="1"/>
                </p:cNvSpPr>
                <p:nvPr/>
              </p:nvSpPr>
              <p:spPr bwMode="auto">
                <a:xfrm>
                  <a:off x="3744" y="1824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328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686" y="1863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4</a:t>
                  </a:r>
                </a:p>
              </p:txBody>
            </p:sp>
          </p:grpSp>
          <p:grpSp>
            <p:nvGrpSpPr>
              <p:cNvPr id="93232" name="Group 39"/>
              <p:cNvGrpSpPr>
                <a:grpSpLocks/>
              </p:cNvGrpSpPr>
              <p:nvPr/>
            </p:nvGrpSpPr>
            <p:grpSpPr bwMode="auto">
              <a:xfrm>
                <a:off x="2640" y="2160"/>
                <a:ext cx="432" cy="251"/>
                <a:chOff x="3648" y="1824"/>
                <a:chExt cx="432" cy="251"/>
              </a:xfrm>
            </p:grpSpPr>
            <p:sp>
              <p:nvSpPr>
                <p:cNvPr id="93275" name="Line 40"/>
                <p:cNvSpPr>
                  <a:spLocks noChangeShapeType="1"/>
                </p:cNvSpPr>
                <p:nvPr/>
              </p:nvSpPr>
              <p:spPr bwMode="auto">
                <a:xfrm>
                  <a:off x="3648" y="1872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3276" name="Line 41"/>
                <p:cNvSpPr>
                  <a:spLocks noChangeShapeType="1"/>
                </p:cNvSpPr>
                <p:nvPr/>
              </p:nvSpPr>
              <p:spPr bwMode="auto">
                <a:xfrm>
                  <a:off x="3744" y="1824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3277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686" y="1863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4</a:t>
                  </a:r>
                </a:p>
              </p:txBody>
            </p:sp>
          </p:grpSp>
          <p:grpSp>
            <p:nvGrpSpPr>
              <p:cNvPr id="93233" name="Group 43"/>
              <p:cNvGrpSpPr>
                <a:grpSpLocks/>
              </p:cNvGrpSpPr>
              <p:nvPr/>
            </p:nvGrpSpPr>
            <p:grpSpPr bwMode="auto">
              <a:xfrm>
                <a:off x="2640" y="2400"/>
                <a:ext cx="432" cy="251"/>
                <a:chOff x="3648" y="1824"/>
                <a:chExt cx="432" cy="251"/>
              </a:xfrm>
            </p:grpSpPr>
            <p:sp>
              <p:nvSpPr>
                <p:cNvPr id="93272" name="Line 44"/>
                <p:cNvSpPr>
                  <a:spLocks noChangeShapeType="1"/>
                </p:cNvSpPr>
                <p:nvPr/>
              </p:nvSpPr>
              <p:spPr bwMode="auto">
                <a:xfrm>
                  <a:off x="3648" y="1872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3273" name="Line 45"/>
                <p:cNvSpPr>
                  <a:spLocks noChangeShapeType="1"/>
                </p:cNvSpPr>
                <p:nvPr/>
              </p:nvSpPr>
              <p:spPr bwMode="auto">
                <a:xfrm>
                  <a:off x="3744" y="1824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3274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686" y="1863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4</a:t>
                  </a:r>
                </a:p>
              </p:txBody>
            </p:sp>
          </p:grpSp>
          <p:grpSp>
            <p:nvGrpSpPr>
              <p:cNvPr id="93234" name="Group 47"/>
              <p:cNvGrpSpPr>
                <a:grpSpLocks/>
              </p:cNvGrpSpPr>
              <p:nvPr/>
            </p:nvGrpSpPr>
            <p:grpSpPr bwMode="auto">
              <a:xfrm>
                <a:off x="3600" y="3120"/>
                <a:ext cx="1920" cy="771"/>
                <a:chOff x="3360" y="1440"/>
                <a:chExt cx="1920" cy="771"/>
              </a:xfrm>
            </p:grpSpPr>
            <p:grpSp>
              <p:nvGrpSpPr>
                <p:cNvPr id="93239" name="Group 48"/>
                <p:cNvGrpSpPr>
                  <a:grpSpLocks/>
                </p:cNvGrpSpPr>
                <p:nvPr/>
              </p:nvGrpSpPr>
              <p:grpSpPr bwMode="auto">
                <a:xfrm>
                  <a:off x="3539" y="1622"/>
                  <a:ext cx="318" cy="453"/>
                  <a:chOff x="1519" y="1480"/>
                  <a:chExt cx="318" cy="453"/>
                </a:xfrm>
              </p:grpSpPr>
              <p:sp>
                <p:nvSpPr>
                  <p:cNvPr id="93265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480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3266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3267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3268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70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3269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933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3270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3271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93240" name="Group 56"/>
                <p:cNvGrpSpPr>
                  <a:grpSpLocks/>
                </p:cNvGrpSpPr>
                <p:nvPr/>
              </p:nvGrpSpPr>
              <p:grpSpPr bwMode="auto">
                <a:xfrm>
                  <a:off x="3902" y="1622"/>
                  <a:ext cx="318" cy="453"/>
                  <a:chOff x="1519" y="1480"/>
                  <a:chExt cx="318" cy="453"/>
                </a:xfrm>
              </p:grpSpPr>
              <p:sp>
                <p:nvSpPr>
                  <p:cNvPr id="93258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480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3259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3260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3261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70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3262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933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3263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3264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93241" name="Group 64"/>
                <p:cNvGrpSpPr>
                  <a:grpSpLocks/>
                </p:cNvGrpSpPr>
                <p:nvPr/>
              </p:nvGrpSpPr>
              <p:grpSpPr bwMode="auto">
                <a:xfrm>
                  <a:off x="4310" y="1622"/>
                  <a:ext cx="318" cy="453"/>
                  <a:chOff x="1519" y="1480"/>
                  <a:chExt cx="318" cy="453"/>
                </a:xfrm>
              </p:grpSpPr>
              <p:sp>
                <p:nvSpPr>
                  <p:cNvPr id="93251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480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3252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3253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3254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70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3255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933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3256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3257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93242" name="Group 72"/>
                <p:cNvGrpSpPr>
                  <a:grpSpLocks/>
                </p:cNvGrpSpPr>
                <p:nvPr/>
              </p:nvGrpSpPr>
              <p:grpSpPr bwMode="auto">
                <a:xfrm>
                  <a:off x="4719" y="1622"/>
                  <a:ext cx="318" cy="453"/>
                  <a:chOff x="1519" y="1480"/>
                  <a:chExt cx="318" cy="453"/>
                </a:xfrm>
              </p:grpSpPr>
              <p:sp>
                <p:nvSpPr>
                  <p:cNvPr id="93244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480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3245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3246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3247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70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3248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933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3249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3250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93243" name="AutoShape 80"/>
                <p:cNvSpPr>
                  <a:spLocks noChangeArrowheads="1"/>
                </p:cNvSpPr>
                <p:nvPr/>
              </p:nvSpPr>
              <p:spPr bwMode="auto">
                <a:xfrm>
                  <a:off x="3360" y="1440"/>
                  <a:ext cx="1920" cy="771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93235" name="Line 81"/>
              <p:cNvSpPr>
                <a:spLocks noChangeShapeType="1"/>
              </p:cNvSpPr>
              <p:nvPr/>
            </p:nvSpPr>
            <p:spPr bwMode="auto">
              <a:xfrm flipV="1">
                <a:off x="4320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3236" name="Line 82"/>
              <p:cNvSpPr>
                <a:spLocks noChangeShapeType="1"/>
              </p:cNvSpPr>
              <p:nvPr/>
            </p:nvSpPr>
            <p:spPr bwMode="auto">
              <a:xfrm flipV="1">
                <a:off x="4896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93237" name="AutoShape 83"/>
              <p:cNvCxnSpPr>
                <a:cxnSpLocks noChangeShapeType="1"/>
                <a:stCxn id="93284" idx="1"/>
                <a:endCxn id="93235" idx="1"/>
              </p:cNvCxnSpPr>
              <p:nvPr/>
            </p:nvCxnSpPr>
            <p:spPr bwMode="auto">
              <a:xfrm rot="16200000" flipH="1">
                <a:off x="4104" y="2712"/>
                <a:ext cx="336" cy="96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238" name="AutoShape 84"/>
              <p:cNvCxnSpPr>
                <a:cxnSpLocks noChangeShapeType="1"/>
                <a:stCxn id="93287" idx="1"/>
                <a:endCxn id="93236" idx="1"/>
              </p:cNvCxnSpPr>
              <p:nvPr/>
            </p:nvCxnSpPr>
            <p:spPr bwMode="auto">
              <a:xfrm rot="16200000" flipH="1">
                <a:off x="3888" y="1920"/>
                <a:ext cx="1344" cy="672"/>
              </a:xfrm>
              <a:prstGeom prst="bentConnector3">
                <a:avLst>
                  <a:gd name="adj1" fmla="val 3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3218" name="Text Box 85"/>
            <p:cNvSpPr txBox="1">
              <a:spLocks noChangeArrowheads="1"/>
            </p:cNvSpPr>
            <p:nvPr/>
          </p:nvSpPr>
          <p:spPr bwMode="auto">
            <a:xfrm>
              <a:off x="5078" y="3735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s0</a:t>
              </a:r>
            </a:p>
          </p:txBody>
        </p:sp>
        <p:sp>
          <p:nvSpPr>
            <p:cNvPr id="93219" name="Text Box 86"/>
            <p:cNvSpPr txBox="1">
              <a:spLocks noChangeArrowheads="1"/>
            </p:cNvSpPr>
            <p:nvPr/>
          </p:nvSpPr>
          <p:spPr bwMode="auto">
            <a:xfrm>
              <a:off x="4656" y="3744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s1</a:t>
              </a:r>
            </a:p>
          </p:txBody>
        </p:sp>
        <p:sp>
          <p:nvSpPr>
            <p:cNvPr id="93220" name="Text Box 87"/>
            <p:cNvSpPr txBox="1">
              <a:spLocks noChangeArrowheads="1"/>
            </p:cNvSpPr>
            <p:nvPr/>
          </p:nvSpPr>
          <p:spPr bwMode="auto">
            <a:xfrm>
              <a:off x="4224" y="3744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m0</a:t>
              </a:r>
            </a:p>
          </p:txBody>
        </p:sp>
        <p:sp>
          <p:nvSpPr>
            <p:cNvPr id="93221" name="Text Box 88"/>
            <p:cNvSpPr txBox="1">
              <a:spLocks noChangeArrowheads="1"/>
            </p:cNvSpPr>
            <p:nvPr/>
          </p:nvSpPr>
          <p:spPr bwMode="auto">
            <a:xfrm>
              <a:off x="3840" y="3744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m1</a:t>
              </a:r>
            </a:p>
          </p:txBody>
        </p:sp>
        <p:sp>
          <p:nvSpPr>
            <p:cNvPr id="93222" name="Text Box 89"/>
            <p:cNvSpPr txBox="1">
              <a:spLocks noChangeArrowheads="1"/>
            </p:cNvSpPr>
            <p:nvPr/>
          </p:nvSpPr>
          <p:spPr bwMode="auto">
            <a:xfrm>
              <a:off x="4704" y="3936"/>
              <a:ext cx="5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(second)</a:t>
              </a:r>
            </a:p>
          </p:txBody>
        </p:sp>
        <p:sp>
          <p:nvSpPr>
            <p:cNvPr id="93223" name="Text Box 90"/>
            <p:cNvSpPr txBox="1">
              <a:spLocks noChangeArrowheads="1"/>
            </p:cNvSpPr>
            <p:nvPr/>
          </p:nvSpPr>
          <p:spPr bwMode="auto">
            <a:xfrm>
              <a:off x="3936" y="3936"/>
              <a:ext cx="5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(minute)</a:t>
              </a:r>
            </a:p>
          </p:txBody>
        </p:sp>
      </p:grpSp>
      <p:grpSp>
        <p:nvGrpSpPr>
          <p:cNvPr id="93188" name="Group 91"/>
          <p:cNvGrpSpPr>
            <a:grpSpLocks/>
          </p:cNvGrpSpPr>
          <p:nvPr/>
        </p:nvGrpSpPr>
        <p:grpSpPr bwMode="auto">
          <a:xfrm>
            <a:off x="914400" y="4191000"/>
            <a:ext cx="5791200" cy="2057400"/>
            <a:chOff x="576" y="2640"/>
            <a:chExt cx="3648" cy="1296"/>
          </a:xfrm>
        </p:grpSpPr>
        <p:sp>
          <p:nvSpPr>
            <p:cNvPr id="93189" name="AutoShape 92"/>
            <p:cNvSpPr>
              <a:spLocks noChangeArrowheads="1"/>
            </p:cNvSpPr>
            <p:nvPr/>
          </p:nvSpPr>
          <p:spPr bwMode="auto">
            <a:xfrm>
              <a:off x="576" y="2640"/>
              <a:ext cx="3648" cy="1296"/>
            </a:xfrm>
            <a:prstGeom prst="wedgeRoundRectCallout">
              <a:avLst>
                <a:gd name="adj1" fmla="val -39144"/>
                <a:gd name="adj2" fmla="val -122764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/>
            </a:p>
          </p:txBody>
        </p:sp>
        <p:grpSp>
          <p:nvGrpSpPr>
            <p:cNvPr id="93190" name="Group 93"/>
            <p:cNvGrpSpPr>
              <a:grpSpLocks/>
            </p:cNvGrpSpPr>
            <p:nvPr/>
          </p:nvGrpSpPr>
          <p:grpSpPr bwMode="auto">
            <a:xfrm>
              <a:off x="720" y="2688"/>
              <a:ext cx="3264" cy="1037"/>
              <a:chOff x="768" y="1719"/>
              <a:chExt cx="3264" cy="1037"/>
            </a:xfrm>
          </p:grpSpPr>
          <p:grpSp>
            <p:nvGrpSpPr>
              <p:cNvPr id="93191" name="Group 94"/>
              <p:cNvGrpSpPr>
                <a:grpSpLocks/>
              </p:cNvGrpSpPr>
              <p:nvPr/>
            </p:nvGrpSpPr>
            <p:grpSpPr bwMode="auto">
              <a:xfrm>
                <a:off x="1104" y="2208"/>
                <a:ext cx="2928" cy="192"/>
                <a:chOff x="480" y="2208"/>
                <a:chExt cx="2928" cy="192"/>
              </a:xfrm>
            </p:grpSpPr>
            <p:sp>
              <p:nvSpPr>
                <p:cNvPr id="93203" name="Line 95"/>
                <p:cNvSpPr>
                  <a:spLocks noChangeShapeType="1"/>
                </p:cNvSpPr>
                <p:nvPr/>
              </p:nvSpPr>
              <p:spPr bwMode="auto">
                <a:xfrm>
                  <a:off x="960" y="2400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3204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1824" y="220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3205" name="Line 97"/>
                <p:cNvSpPr>
                  <a:spLocks noChangeShapeType="1"/>
                </p:cNvSpPr>
                <p:nvPr/>
              </p:nvSpPr>
              <p:spPr bwMode="auto">
                <a:xfrm>
                  <a:off x="1824" y="220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3206" name="Line 98"/>
                <p:cNvSpPr>
                  <a:spLocks noChangeShapeType="1"/>
                </p:cNvSpPr>
                <p:nvPr/>
              </p:nvSpPr>
              <p:spPr bwMode="auto">
                <a:xfrm>
                  <a:off x="2016" y="220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93207" name="Group 99"/>
                <p:cNvGrpSpPr>
                  <a:grpSpLocks/>
                </p:cNvGrpSpPr>
                <p:nvPr/>
              </p:nvGrpSpPr>
              <p:grpSpPr bwMode="auto">
                <a:xfrm>
                  <a:off x="768" y="2208"/>
                  <a:ext cx="192" cy="192"/>
                  <a:chOff x="768" y="2208"/>
                  <a:chExt cx="192" cy="192"/>
                </a:xfrm>
              </p:grpSpPr>
              <p:sp>
                <p:nvSpPr>
                  <p:cNvPr id="93214" name="Line 1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68" y="220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3215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208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3216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20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93208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480" y="240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3209" name="Line 104"/>
                <p:cNvSpPr>
                  <a:spLocks noChangeShapeType="1"/>
                </p:cNvSpPr>
                <p:nvPr/>
              </p:nvSpPr>
              <p:spPr bwMode="auto">
                <a:xfrm>
                  <a:off x="2016" y="2400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3210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2880" y="220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3211" name="Line 106"/>
                <p:cNvSpPr>
                  <a:spLocks noChangeShapeType="1"/>
                </p:cNvSpPr>
                <p:nvPr/>
              </p:nvSpPr>
              <p:spPr bwMode="auto">
                <a:xfrm>
                  <a:off x="2880" y="220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3212" name="Line 107"/>
                <p:cNvSpPr>
                  <a:spLocks noChangeShapeType="1"/>
                </p:cNvSpPr>
                <p:nvPr/>
              </p:nvSpPr>
              <p:spPr bwMode="auto">
                <a:xfrm>
                  <a:off x="3072" y="220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3213" name="Line 108"/>
                <p:cNvSpPr>
                  <a:spLocks noChangeShapeType="1"/>
                </p:cNvSpPr>
                <p:nvPr/>
              </p:nvSpPr>
              <p:spPr bwMode="auto">
                <a:xfrm>
                  <a:off x="3072" y="2400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93192" name="Text Box 109"/>
              <p:cNvSpPr txBox="1">
                <a:spLocks noChangeArrowheads="1"/>
              </p:cNvSpPr>
              <p:nvPr/>
            </p:nvSpPr>
            <p:spPr bwMode="auto">
              <a:xfrm>
                <a:off x="768" y="2304"/>
                <a:ext cx="3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pout</a:t>
                </a:r>
              </a:p>
            </p:txBody>
          </p:sp>
          <p:grpSp>
            <p:nvGrpSpPr>
              <p:cNvPr id="93193" name="Group 110"/>
              <p:cNvGrpSpPr>
                <a:grpSpLocks/>
              </p:cNvGrpSpPr>
              <p:nvPr/>
            </p:nvGrpSpPr>
            <p:grpSpPr bwMode="auto">
              <a:xfrm>
                <a:off x="2342" y="1719"/>
                <a:ext cx="483" cy="441"/>
                <a:chOff x="2342" y="1719"/>
                <a:chExt cx="483" cy="441"/>
              </a:xfrm>
            </p:grpSpPr>
            <p:sp>
              <p:nvSpPr>
                <p:cNvPr id="93199" name="Line 111"/>
                <p:cNvSpPr>
                  <a:spLocks noChangeShapeType="1"/>
                </p:cNvSpPr>
                <p:nvPr/>
              </p:nvSpPr>
              <p:spPr bwMode="auto">
                <a:xfrm>
                  <a:off x="2448" y="196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3200" name="Line 112"/>
                <p:cNvSpPr>
                  <a:spLocks noChangeShapeType="1"/>
                </p:cNvSpPr>
                <p:nvPr/>
              </p:nvSpPr>
              <p:spPr bwMode="auto">
                <a:xfrm>
                  <a:off x="2640" y="196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3201" name="Line 113"/>
                <p:cNvSpPr>
                  <a:spLocks noChangeShapeType="1"/>
                </p:cNvSpPr>
                <p:nvPr/>
              </p:nvSpPr>
              <p:spPr bwMode="auto">
                <a:xfrm>
                  <a:off x="2448" y="206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3202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2342" y="1719"/>
                  <a:ext cx="483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chemeClr val="folHlink"/>
                      </a:solidFill>
                    </a:rPr>
                    <a:t>1 cycle</a:t>
                  </a:r>
                  <a:endParaRPr lang="en-US" altLang="zh-TW" sz="1600"/>
                </a:p>
              </p:txBody>
            </p:sp>
          </p:grpSp>
          <p:grpSp>
            <p:nvGrpSpPr>
              <p:cNvPr id="93194" name="Group 115"/>
              <p:cNvGrpSpPr>
                <a:grpSpLocks/>
              </p:cNvGrpSpPr>
              <p:nvPr/>
            </p:nvGrpSpPr>
            <p:grpSpPr bwMode="auto">
              <a:xfrm>
                <a:off x="1584" y="2448"/>
                <a:ext cx="1056" cy="308"/>
                <a:chOff x="1584" y="2448"/>
                <a:chExt cx="1056" cy="308"/>
              </a:xfrm>
            </p:grpSpPr>
            <p:sp>
              <p:nvSpPr>
                <p:cNvPr id="93195" name="Line 116"/>
                <p:cNvSpPr>
                  <a:spLocks noChangeShapeType="1"/>
                </p:cNvSpPr>
                <p:nvPr/>
              </p:nvSpPr>
              <p:spPr bwMode="auto">
                <a:xfrm>
                  <a:off x="1584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3196" name="Line 117"/>
                <p:cNvSpPr>
                  <a:spLocks noChangeShapeType="1"/>
                </p:cNvSpPr>
                <p:nvPr/>
              </p:nvSpPr>
              <p:spPr bwMode="auto">
                <a:xfrm>
                  <a:off x="2640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3197" name="Line 118"/>
                <p:cNvSpPr>
                  <a:spLocks noChangeShapeType="1"/>
                </p:cNvSpPr>
                <p:nvPr/>
              </p:nvSpPr>
              <p:spPr bwMode="auto">
                <a:xfrm>
                  <a:off x="1584" y="2544"/>
                  <a:ext cx="1056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3198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1824" y="2544"/>
                  <a:ext cx="56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chemeClr val="hlink"/>
                      </a:solidFill>
                    </a:rPr>
                    <a:t>1 second</a:t>
                  </a:r>
                  <a:endParaRPr lang="en-US" altLang="zh-TW" sz="1600"/>
                </a:p>
              </p:txBody>
            </p: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462088"/>
          </a:xfrm>
        </p:spPr>
        <p:txBody>
          <a:bodyPr/>
          <a:lstStyle/>
          <a:p>
            <a:pPr eaLnBrk="1" hangingPunct="1"/>
            <a:r>
              <a:rPr lang="en-US" altLang="zh-TW"/>
              <a:t>Global architecture</a:t>
            </a:r>
          </a:p>
        </p:txBody>
      </p:sp>
      <p:grpSp>
        <p:nvGrpSpPr>
          <p:cNvPr id="94211" name="Group 3"/>
          <p:cNvGrpSpPr>
            <a:grpSpLocks/>
          </p:cNvGrpSpPr>
          <p:nvPr/>
        </p:nvGrpSpPr>
        <p:grpSpPr bwMode="auto">
          <a:xfrm>
            <a:off x="609600" y="1905000"/>
            <a:ext cx="8229600" cy="4679950"/>
            <a:chOff x="384" y="1200"/>
            <a:chExt cx="5184" cy="2948"/>
          </a:xfrm>
        </p:grpSpPr>
        <p:grpSp>
          <p:nvGrpSpPr>
            <p:cNvPr id="94213" name="Group 4"/>
            <p:cNvGrpSpPr>
              <a:grpSpLocks/>
            </p:cNvGrpSpPr>
            <p:nvPr/>
          </p:nvGrpSpPr>
          <p:grpSpPr bwMode="auto">
            <a:xfrm>
              <a:off x="384" y="1200"/>
              <a:ext cx="5184" cy="2547"/>
              <a:chOff x="336" y="1344"/>
              <a:chExt cx="5184" cy="2547"/>
            </a:xfrm>
          </p:grpSpPr>
          <p:grpSp>
            <p:nvGrpSpPr>
              <p:cNvPr id="94220" name="Group 5"/>
              <p:cNvGrpSpPr>
                <a:grpSpLocks/>
              </p:cNvGrpSpPr>
              <p:nvPr/>
            </p:nvGrpSpPr>
            <p:grpSpPr bwMode="auto">
              <a:xfrm>
                <a:off x="336" y="1440"/>
                <a:ext cx="768" cy="1728"/>
                <a:chOff x="480" y="1728"/>
                <a:chExt cx="768" cy="1728"/>
              </a:xfrm>
            </p:grpSpPr>
            <p:sp>
              <p:nvSpPr>
                <p:cNvPr id="94297" name="Rectangle 6"/>
                <p:cNvSpPr>
                  <a:spLocks noChangeArrowheads="1"/>
                </p:cNvSpPr>
                <p:nvPr/>
              </p:nvSpPr>
              <p:spPr bwMode="auto">
                <a:xfrm>
                  <a:off x="480" y="1728"/>
                  <a:ext cx="768" cy="172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000"/>
                    <a:t>pulser</a:t>
                  </a:r>
                </a:p>
              </p:txBody>
            </p:sp>
            <p:sp>
              <p:nvSpPr>
                <p:cNvPr id="94298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902" y="1911"/>
                  <a:ext cx="3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pout</a:t>
                  </a:r>
                </a:p>
              </p:txBody>
            </p:sp>
            <p:sp>
              <p:nvSpPr>
                <p:cNvPr id="94299" name="AutoShape 8"/>
                <p:cNvSpPr>
                  <a:spLocks noChangeArrowheads="1"/>
                </p:cNvSpPr>
                <p:nvPr/>
              </p:nvSpPr>
              <p:spPr bwMode="auto">
                <a:xfrm>
                  <a:off x="768" y="3360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grpSp>
            <p:nvGrpSpPr>
              <p:cNvPr id="94221" name="Group 9"/>
              <p:cNvGrpSpPr>
                <a:grpSpLocks/>
              </p:cNvGrpSpPr>
              <p:nvPr/>
            </p:nvGrpSpPr>
            <p:grpSpPr bwMode="auto">
              <a:xfrm>
                <a:off x="1344" y="1584"/>
                <a:ext cx="1344" cy="960"/>
                <a:chOff x="1622" y="1824"/>
                <a:chExt cx="1344" cy="960"/>
              </a:xfrm>
            </p:grpSpPr>
            <p:sp>
              <p:nvSpPr>
                <p:cNvPr id="94290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1824"/>
                  <a:ext cx="1296" cy="96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000" dirty="0"/>
                    <a:t>MCNT4</a:t>
                  </a:r>
                </a:p>
              </p:txBody>
            </p:sp>
            <p:sp>
              <p:nvSpPr>
                <p:cNvPr id="9429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622" y="1911"/>
                  <a:ext cx="40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count</a:t>
                  </a:r>
                </a:p>
              </p:txBody>
            </p:sp>
            <p:sp>
              <p:nvSpPr>
                <p:cNvPr id="9429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678" y="1863"/>
                  <a:ext cx="2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m1</a:t>
                  </a:r>
                </a:p>
              </p:txBody>
            </p:sp>
            <p:sp>
              <p:nvSpPr>
                <p:cNvPr id="9429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678" y="2055"/>
                  <a:ext cx="2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m0</a:t>
                  </a:r>
                </a:p>
              </p:txBody>
            </p:sp>
            <p:sp>
              <p:nvSpPr>
                <p:cNvPr id="9429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36" y="2352"/>
                  <a:ext cx="23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s1</a:t>
                  </a:r>
                </a:p>
              </p:txBody>
            </p:sp>
            <p:sp>
              <p:nvSpPr>
                <p:cNvPr id="9429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726" y="2535"/>
                  <a:ext cx="23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s0</a:t>
                  </a:r>
                </a:p>
              </p:txBody>
            </p:sp>
            <p:sp>
              <p:nvSpPr>
                <p:cNvPr id="94296" name="AutoShape 16"/>
                <p:cNvSpPr>
                  <a:spLocks noChangeArrowheads="1"/>
                </p:cNvSpPr>
                <p:nvPr/>
              </p:nvSpPr>
              <p:spPr bwMode="auto">
                <a:xfrm>
                  <a:off x="1824" y="2688"/>
                  <a:ext cx="48" cy="96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grpSp>
            <p:nvGrpSpPr>
              <p:cNvPr id="94222" name="Group 17"/>
              <p:cNvGrpSpPr>
                <a:grpSpLocks/>
              </p:cNvGrpSpPr>
              <p:nvPr/>
            </p:nvGrpSpPr>
            <p:grpSpPr bwMode="auto">
              <a:xfrm>
                <a:off x="3072" y="1344"/>
                <a:ext cx="775" cy="1536"/>
                <a:chOff x="2976" y="1680"/>
                <a:chExt cx="775" cy="1536"/>
              </a:xfrm>
            </p:grpSpPr>
            <p:sp>
              <p:nvSpPr>
                <p:cNvPr id="94286" name="Rectangle 18"/>
                <p:cNvSpPr>
                  <a:spLocks noChangeArrowheads="1"/>
                </p:cNvSpPr>
                <p:nvPr/>
              </p:nvSpPr>
              <p:spPr bwMode="auto">
                <a:xfrm>
                  <a:off x="2976" y="1680"/>
                  <a:ext cx="720" cy="15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000"/>
                    <a:t>digit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000"/>
                    <a:t>display</a:t>
                  </a:r>
                </a:p>
              </p:txBody>
            </p:sp>
            <p:sp>
              <p:nvSpPr>
                <p:cNvPr id="9428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446" y="1815"/>
                  <a:ext cx="2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EN</a:t>
                  </a:r>
                </a:p>
              </p:txBody>
            </p:sp>
            <p:sp>
              <p:nvSpPr>
                <p:cNvPr id="9428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264" y="2832"/>
                  <a:ext cx="4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display</a:t>
                  </a:r>
                </a:p>
              </p:txBody>
            </p:sp>
            <p:sp>
              <p:nvSpPr>
                <p:cNvPr id="94289" name="AutoShape 21"/>
                <p:cNvSpPr>
                  <a:spLocks noChangeArrowheads="1"/>
                </p:cNvSpPr>
                <p:nvPr/>
              </p:nvSpPr>
              <p:spPr bwMode="auto">
                <a:xfrm>
                  <a:off x="3120" y="3120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grpSp>
            <p:nvGrpSpPr>
              <p:cNvPr id="94223" name="Group 22"/>
              <p:cNvGrpSpPr>
                <a:grpSpLocks/>
              </p:cNvGrpSpPr>
              <p:nvPr/>
            </p:nvGrpSpPr>
            <p:grpSpPr bwMode="auto">
              <a:xfrm>
                <a:off x="3792" y="1536"/>
                <a:ext cx="432" cy="251"/>
                <a:chOff x="3648" y="1824"/>
                <a:chExt cx="432" cy="251"/>
              </a:xfrm>
            </p:grpSpPr>
            <p:sp>
              <p:nvSpPr>
                <p:cNvPr id="94283" name="Line 23"/>
                <p:cNvSpPr>
                  <a:spLocks noChangeShapeType="1"/>
                </p:cNvSpPr>
                <p:nvPr/>
              </p:nvSpPr>
              <p:spPr bwMode="auto">
                <a:xfrm>
                  <a:off x="3648" y="1872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4284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824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428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686" y="1863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4</a:t>
                  </a:r>
                </a:p>
              </p:txBody>
            </p:sp>
          </p:grpSp>
          <p:grpSp>
            <p:nvGrpSpPr>
              <p:cNvPr id="94224" name="Group 26"/>
              <p:cNvGrpSpPr>
                <a:grpSpLocks/>
              </p:cNvGrpSpPr>
              <p:nvPr/>
            </p:nvGrpSpPr>
            <p:grpSpPr bwMode="auto">
              <a:xfrm>
                <a:off x="3792" y="2544"/>
                <a:ext cx="432" cy="251"/>
                <a:chOff x="3648" y="1824"/>
                <a:chExt cx="432" cy="251"/>
              </a:xfrm>
            </p:grpSpPr>
            <p:sp>
              <p:nvSpPr>
                <p:cNvPr id="94280" name="Line 27"/>
                <p:cNvSpPr>
                  <a:spLocks noChangeShapeType="1"/>
                </p:cNvSpPr>
                <p:nvPr/>
              </p:nvSpPr>
              <p:spPr bwMode="auto">
                <a:xfrm>
                  <a:off x="3648" y="1872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4281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824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428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686" y="1863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8</a:t>
                  </a:r>
                </a:p>
              </p:txBody>
            </p:sp>
          </p:grpSp>
          <p:sp>
            <p:nvSpPr>
              <p:cNvPr id="94225" name="Line 30"/>
              <p:cNvSpPr>
                <a:spLocks noChangeShapeType="1"/>
              </p:cNvSpPr>
              <p:nvPr/>
            </p:nvSpPr>
            <p:spPr bwMode="auto">
              <a:xfrm>
                <a:off x="1104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94226" name="Group 31"/>
              <p:cNvGrpSpPr>
                <a:grpSpLocks/>
              </p:cNvGrpSpPr>
              <p:nvPr/>
            </p:nvGrpSpPr>
            <p:grpSpPr bwMode="auto">
              <a:xfrm>
                <a:off x="2640" y="1680"/>
                <a:ext cx="432" cy="251"/>
                <a:chOff x="3648" y="1824"/>
                <a:chExt cx="432" cy="251"/>
              </a:xfrm>
            </p:grpSpPr>
            <p:sp>
              <p:nvSpPr>
                <p:cNvPr id="94277" name="Line 32"/>
                <p:cNvSpPr>
                  <a:spLocks noChangeShapeType="1"/>
                </p:cNvSpPr>
                <p:nvPr/>
              </p:nvSpPr>
              <p:spPr bwMode="auto">
                <a:xfrm>
                  <a:off x="3648" y="1872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4278" name="Line 33"/>
                <p:cNvSpPr>
                  <a:spLocks noChangeShapeType="1"/>
                </p:cNvSpPr>
                <p:nvPr/>
              </p:nvSpPr>
              <p:spPr bwMode="auto">
                <a:xfrm>
                  <a:off x="3744" y="1824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4279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686" y="1863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4</a:t>
                  </a:r>
                </a:p>
              </p:txBody>
            </p:sp>
          </p:grpSp>
          <p:grpSp>
            <p:nvGrpSpPr>
              <p:cNvPr id="94227" name="Group 35"/>
              <p:cNvGrpSpPr>
                <a:grpSpLocks/>
              </p:cNvGrpSpPr>
              <p:nvPr/>
            </p:nvGrpSpPr>
            <p:grpSpPr bwMode="auto">
              <a:xfrm>
                <a:off x="2640" y="1920"/>
                <a:ext cx="432" cy="251"/>
                <a:chOff x="3648" y="1824"/>
                <a:chExt cx="432" cy="251"/>
              </a:xfrm>
            </p:grpSpPr>
            <p:sp>
              <p:nvSpPr>
                <p:cNvPr id="94274" name="Line 36"/>
                <p:cNvSpPr>
                  <a:spLocks noChangeShapeType="1"/>
                </p:cNvSpPr>
                <p:nvPr/>
              </p:nvSpPr>
              <p:spPr bwMode="auto">
                <a:xfrm>
                  <a:off x="3648" y="1872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4275" name="Line 37"/>
                <p:cNvSpPr>
                  <a:spLocks noChangeShapeType="1"/>
                </p:cNvSpPr>
                <p:nvPr/>
              </p:nvSpPr>
              <p:spPr bwMode="auto">
                <a:xfrm>
                  <a:off x="3744" y="1824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4276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686" y="1863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4</a:t>
                  </a:r>
                </a:p>
              </p:txBody>
            </p:sp>
          </p:grpSp>
          <p:grpSp>
            <p:nvGrpSpPr>
              <p:cNvPr id="94228" name="Group 39"/>
              <p:cNvGrpSpPr>
                <a:grpSpLocks/>
              </p:cNvGrpSpPr>
              <p:nvPr/>
            </p:nvGrpSpPr>
            <p:grpSpPr bwMode="auto">
              <a:xfrm>
                <a:off x="2640" y="2160"/>
                <a:ext cx="432" cy="251"/>
                <a:chOff x="3648" y="1824"/>
                <a:chExt cx="432" cy="251"/>
              </a:xfrm>
            </p:grpSpPr>
            <p:sp>
              <p:nvSpPr>
                <p:cNvPr id="94271" name="Line 40"/>
                <p:cNvSpPr>
                  <a:spLocks noChangeShapeType="1"/>
                </p:cNvSpPr>
                <p:nvPr/>
              </p:nvSpPr>
              <p:spPr bwMode="auto">
                <a:xfrm>
                  <a:off x="3648" y="1872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4272" name="Line 41"/>
                <p:cNvSpPr>
                  <a:spLocks noChangeShapeType="1"/>
                </p:cNvSpPr>
                <p:nvPr/>
              </p:nvSpPr>
              <p:spPr bwMode="auto">
                <a:xfrm>
                  <a:off x="3744" y="1824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4273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686" y="1863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4</a:t>
                  </a:r>
                </a:p>
              </p:txBody>
            </p:sp>
          </p:grpSp>
          <p:grpSp>
            <p:nvGrpSpPr>
              <p:cNvPr id="94229" name="Group 43"/>
              <p:cNvGrpSpPr>
                <a:grpSpLocks/>
              </p:cNvGrpSpPr>
              <p:nvPr/>
            </p:nvGrpSpPr>
            <p:grpSpPr bwMode="auto">
              <a:xfrm>
                <a:off x="2640" y="2400"/>
                <a:ext cx="432" cy="251"/>
                <a:chOff x="3648" y="1824"/>
                <a:chExt cx="432" cy="251"/>
              </a:xfrm>
            </p:grpSpPr>
            <p:sp>
              <p:nvSpPr>
                <p:cNvPr id="94268" name="Line 44"/>
                <p:cNvSpPr>
                  <a:spLocks noChangeShapeType="1"/>
                </p:cNvSpPr>
                <p:nvPr/>
              </p:nvSpPr>
              <p:spPr bwMode="auto">
                <a:xfrm>
                  <a:off x="3648" y="1872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4269" name="Line 45"/>
                <p:cNvSpPr>
                  <a:spLocks noChangeShapeType="1"/>
                </p:cNvSpPr>
                <p:nvPr/>
              </p:nvSpPr>
              <p:spPr bwMode="auto">
                <a:xfrm>
                  <a:off x="3744" y="1824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427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686" y="1863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4</a:t>
                  </a:r>
                </a:p>
              </p:txBody>
            </p:sp>
          </p:grpSp>
          <p:grpSp>
            <p:nvGrpSpPr>
              <p:cNvPr id="94230" name="Group 47"/>
              <p:cNvGrpSpPr>
                <a:grpSpLocks/>
              </p:cNvGrpSpPr>
              <p:nvPr/>
            </p:nvGrpSpPr>
            <p:grpSpPr bwMode="auto">
              <a:xfrm>
                <a:off x="3600" y="3120"/>
                <a:ext cx="1920" cy="771"/>
                <a:chOff x="3360" y="1440"/>
                <a:chExt cx="1920" cy="771"/>
              </a:xfrm>
            </p:grpSpPr>
            <p:grpSp>
              <p:nvGrpSpPr>
                <p:cNvPr id="94235" name="Group 48"/>
                <p:cNvGrpSpPr>
                  <a:grpSpLocks/>
                </p:cNvGrpSpPr>
                <p:nvPr/>
              </p:nvGrpSpPr>
              <p:grpSpPr bwMode="auto">
                <a:xfrm>
                  <a:off x="3539" y="1622"/>
                  <a:ext cx="318" cy="453"/>
                  <a:chOff x="1519" y="1480"/>
                  <a:chExt cx="318" cy="453"/>
                </a:xfrm>
              </p:grpSpPr>
              <p:sp>
                <p:nvSpPr>
                  <p:cNvPr id="94261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480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4262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4263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4264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70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4265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933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4266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4267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94236" name="Group 56"/>
                <p:cNvGrpSpPr>
                  <a:grpSpLocks/>
                </p:cNvGrpSpPr>
                <p:nvPr/>
              </p:nvGrpSpPr>
              <p:grpSpPr bwMode="auto">
                <a:xfrm>
                  <a:off x="3902" y="1622"/>
                  <a:ext cx="318" cy="453"/>
                  <a:chOff x="1519" y="1480"/>
                  <a:chExt cx="318" cy="453"/>
                </a:xfrm>
              </p:grpSpPr>
              <p:sp>
                <p:nvSpPr>
                  <p:cNvPr id="94254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480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4255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4256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4257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70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4258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933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4259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4260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94237" name="Group 64"/>
                <p:cNvGrpSpPr>
                  <a:grpSpLocks/>
                </p:cNvGrpSpPr>
                <p:nvPr/>
              </p:nvGrpSpPr>
              <p:grpSpPr bwMode="auto">
                <a:xfrm>
                  <a:off x="4310" y="1622"/>
                  <a:ext cx="318" cy="453"/>
                  <a:chOff x="1519" y="1480"/>
                  <a:chExt cx="318" cy="453"/>
                </a:xfrm>
              </p:grpSpPr>
              <p:sp>
                <p:nvSpPr>
                  <p:cNvPr id="94247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480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4248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4249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4250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70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4251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933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4252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4253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94238" name="Group 72"/>
                <p:cNvGrpSpPr>
                  <a:grpSpLocks/>
                </p:cNvGrpSpPr>
                <p:nvPr/>
              </p:nvGrpSpPr>
              <p:grpSpPr bwMode="auto">
                <a:xfrm>
                  <a:off x="4719" y="1622"/>
                  <a:ext cx="318" cy="453"/>
                  <a:chOff x="1519" y="1480"/>
                  <a:chExt cx="318" cy="453"/>
                </a:xfrm>
              </p:grpSpPr>
              <p:sp>
                <p:nvSpPr>
                  <p:cNvPr id="94240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480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4241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4242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4243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70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4244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933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4245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4246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94239" name="AutoShape 80"/>
                <p:cNvSpPr>
                  <a:spLocks noChangeArrowheads="1"/>
                </p:cNvSpPr>
                <p:nvPr/>
              </p:nvSpPr>
              <p:spPr bwMode="auto">
                <a:xfrm>
                  <a:off x="3360" y="1440"/>
                  <a:ext cx="1920" cy="771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94231" name="Line 81"/>
              <p:cNvSpPr>
                <a:spLocks noChangeShapeType="1"/>
              </p:cNvSpPr>
              <p:nvPr/>
            </p:nvSpPr>
            <p:spPr bwMode="auto">
              <a:xfrm flipV="1">
                <a:off x="4320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4232" name="Line 82"/>
              <p:cNvSpPr>
                <a:spLocks noChangeShapeType="1"/>
              </p:cNvSpPr>
              <p:nvPr/>
            </p:nvSpPr>
            <p:spPr bwMode="auto">
              <a:xfrm flipV="1">
                <a:off x="4896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94233" name="AutoShape 83"/>
              <p:cNvCxnSpPr>
                <a:cxnSpLocks noChangeShapeType="1"/>
                <a:stCxn id="94280" idx="1"/>
                <a:endCxn id="94231" idx="1"/>
              </p:cNvCxnSpPr>
              <p:nvPr/>
            </p:nvCxnSpPr>
            <p:spPr bwMode="auto">
              <a:xfrm rot="16200000" flipH="1">
                <a:off x="4104" y="2712"/>
                <a:ext cx="336" cy="96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234" name="AutoShape 84"/>
              <p:cNvCxnSpPr>
                <a:cxnSpLocks noChangeShapeType="1"/>
                <a:stCxn id="94283" idx="1"/>
                <a:endCxn id="94232" idx="1"/>
              </p:cNvCxnSpPr>
              <p:nvPr/>
            </p:nvCxnSpPr>
            <p:spPr bwMode="auto">
              <a:xfrm rot="16200000" flipH="1">
                <a:off x="3888" y="1920"/>
                <a:ext cx="1344" cy="672"/>
              </a:xfrm>
              <a:prstGeom prst="bentConnector3">
                <a:avLst>
                  <a:gd name="adj1" fmla="val 3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4214" name="Text Box 85"/>
            <p:cNvSpPr txBox="1">
              <a:spLocks noChangeArrowheads="1"/>
            </p:cNvSpPr>
            <p:nvPr/>
          </p:nvSpPr>
          <p:spPr bwMode="auto">
            <a:xfrm>
              <a:off x="5078" y="3735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s0</a:t>
              </a:r>
            </a:p>
          </p:txBody>
        </p:sp>
        <p:sp>
          <p:nvSpPr>
            <p:cNvPr id="94215" name="Text Box 86"/>
            <p:cNvSpPr txBox="1">
              <a:spLocks noChangeArrowheads="1"/>
            </p:cNvSpPr>
            <p:nvPr/>
          </p:nvSpPr>
          <p:spPr bwMode="auto">
            <a:xfrm>
              <a:off x="4656" y="3744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s1</a:t>
              </a:r>
            </a:p>
          </p:txBody>
        </p:sp>
        <p:sp>
          <p:nvSpPr>
            <p:cNvPr id="94216" name="Text Box 87"/>
            <p:cNvSpPr txBox="1">
              <a:spLocks noChangeArrowheads="1"/>
            </p:cNvSpPr>
            <p:nvPr/>
          </p:nvSpPr>
          <p:spPr bwMode="auto">
            <a:xfrm>
              <a:off x="4224" y="3744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m0</a:t>
              </a:r>
            </a:p>
          </p:txBody>
        </p:sp>
        <p:sp>
          <p:nvSpPr>
            <p:cNvPr id="94217" name="Text Box 88"/>
            <p:cNvSpPr txBox="1">
              <a:spLocks noChangeArrowheads="1"/>
            </p:cNvSpPr>
            <p:nvPr/>
          </p:nvSpPr>
          <p:spPr bwMode="auto">
            <a:xfrm>
              <a:off x="3840" y="3744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m1</a:t>
              </a:r>
            </a:p>
          </p:txBody>
        </p:sp>
        <p:sp>
          <p:nvSpPr>
            <p:cNvPr id="94218" name="Text Box 89"/>
            <p:cNvSpPr txBox="1">
              <a:spLocks noChangeArrowheads="1"/>
            </p:cNvSpPr>
            <p:nvPr/>
          </p:nvSpPr>
          <p:spPr bwMode="auto">
            <a:xfrm>
              <a:off x="4704" y="3936"/>
              <a:ext cx="5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(second)</a:t>
              </a:r>
            </a:p>
          </p:txBody>
        </p:sp>
        <p:sp>
          <p:nvSpPr>
            <p:cNvPr id="94219" name="Text Box 90"/>
            <p:cNvSpPr txBox="1">
              <a:spLocks noChangeArrowheads="1"/>
            </p:cNvSpPr>
            <p:nvPr/>
          </p:nvSpPr>
          <p:spPr bwMode="auto">
            <a:xfrm>
              <a:off x="3936" y="3936"/>
              <a:ext cx="5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(minute)</a:t>
              </a:r>
            </a:p>
          </p:txBody>
        </p:sp>
      </p:grpSp>
      <p:sp>
        <p:nvSpPr>
          <p:cNvPr id="94212" name="AutoShape 91"/>
          <p:cNvSpPr>
            <a:spLocks noChangeArrowheads="1"/>
          </p:cNvSpPr>
          <p:nvPr/>
        </p:nvSpPr>
        <p:spPr bwMode="auto">
          <a:xfrm>
            <a:off x="2286000" y="4419600"/>
            <a:ext cx="2971800" cy="1219200"/>
          </a:xfrm>
          <a:prstGeom prst="wedgeRoundRectCallout">
            <a:avLst>
              <a:gd name="adj1" fmla="val -17630"/>
              <a:gd name="adj2" fmla="val -14505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4 modulo counters to count the time m1m0: s1s0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Pulser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Spec of the pulser</a:t>
            </a:r>
          </a:p>
        </p:txBody>
      </p:sp>
      <p:grpSp>
        <p:nvGrpSpPr>
          <p:cNvPr id="96259" name="Group 3"/>
          <p:cNvGrpSpPr>
            <a:grpSpLocks/>
          </p:cNvGrpSpPr>
          <p:nvPr/>
        </p:nvGrpSpPr>
        <p:grpSpPr bwMode="auto">
          <a:xfrm>
            <a:off x="838200" y="2514600"/>
            <a:ext cx="1600200" cy="3370263"/>
            <a:chOff x="384" y="1296"/>
            <a:chExt cx="1008" cy="2123"/>
          </a:xfrm>
        </p:grpSpPr>
        <p:grpSp>
          <p:nvGrpSpPr>
            <p:cNvPr id="96287" name="Group 4"/>
            <p:cNvGrpSpPr>
              <a:grpSpLocks/>
            </p:cNvGrpSpPr>
            <p:nvPr/>
          </p:nvGrpSpPr>
          <p:grpSpPr bwMode="auto">
            <a:xfrm>
              <a:off x="384" y="1296"/>
              <a:ext cx="768" cy="1728"/>
              <a:chOff x="480" y="1728"/>
              <a:chExt cx="768" cy="1728"/>
            </a:xfrm>
          </p:grpSpPr>
          <p:sp>
            <p:nvSpPr>
              <p:cNvPr id="96291" name="Rectangle 5"/>
              <p:cNvSpPr>
                <a:spLocks noChangeArrowheads="1"/>
              </p:cNvSpPr>
              <p:nvPr/>
            </p:nvSpPr>
            <p:spPr bwMode="auto">
              <a:xfrm>
                <a:off x="480" y="1728"/>
                <a:ext cx="768" cy="17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pulser</a:t>
                </a:r>
              </a:p>
            </p:txBody>
          </p:sp>
          <p:sp>
            <p:nvSpPr>
              <p:cNvPr id="96292" name="Text Box 6"/>
              <p:cNvSpPr txBox="1">
                <a:spLocks noChangeArrowheads="1"/>
              </p:cNvSpPr>
              <p:nvPr/>
            </p:nvSpPr>
            <p:spPr bwMode="auto">
              <a:xfrm>
                <a:off x="902" y="1911"/>
                <a:ext cx="3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pout</a:t>
                </a:r>
              </a:p>
            </p:txBody>
          </p:sp>
          <p:sp>
            <p:nvSpPr>
              <p:cNvPr id="96293" name="AutoShape 7"/>
              <p:cNvSpPr>
                <a:spLocks noChangeArrowheads="1"/>
              </p:cNvSpPr>
              <p:nvPr/>
            </p:nvSpPr>
            <p:spPr bwMode="auto">
              <a:xfrm>
                <a:off x="768" y="3360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96288" name="Line 8"/>
            <p:cNvSpPr>
              <a:spLocks noChangeShapeType="1"/>
            </p:cNvSpPr>
            <p:nvPr/>
          </p:nvSpPr>
          <p:spPr bwMode="auto">
            <a:xfrm>
              <a:off x="1152" y="16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6289" name="Line 9"/>
            <p:cNvSpPr>
              <a:spLocks noChangeShapeType="1"/>
            </p:cNvSpPr>
            <p:nvPr/>
          </p:nvSpPr>
          <p:spPr bwMode="auto">
            <a:xfrm flipV="1">
              <a:off x="720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6290" name="Text Box 10"/>
            <p:cNvSpPr txBox="1">
              <a:spLocks noChangeArrowheads="1"/>
            </p:cNvSpPr>
            <p:nvPr/>
          </p:nvSpPr>
          <p:spPr bwMode="auto">
            <a:xfrm>
              <a:off x="518" y="3207"/>
              <a:ext cx="45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 KHz</a:t>
              </a:r>
            </a:p>
          </p:txBody>
        </p:sp>
      </p:grpSp>
      <p:grpSp>
        <p:nvGrpSpPr>
          <p:cNvPr id="96260" name="Group 11"/>
          <p:cNvGrpSpPr>
            <a:grpSpLocks/>
          </p:cNvGrpSpPr>
          <p:nvPr/>
        </p:nvGrpSpPr>
        <p:grpSpPr bwMode="auto">
          <a:xfrm>
            <a:off x="2590800" y="2209800"/>
            <a:ext cx="5181600" cy="1646238"/>
            <a:chOff x="768" y="1719"/>
            <a:chExt cx="3264" cy="1037"/>
          </a:xfrm>
        </p:grpSpPr>
        <p:grpSp>
          <p:nvGrpSpPr>
            <p:cNvPr id="96261" name="Group 12"/>
            <p:cNvGrpSpPr>
              <a:grpSpLocks/>
            </p:cNvGrpSpPr>
            <p:nvPr/>
          </p:nvGrpSpPr>
          <p:grpSpPr bwMode="auto">
            <a:xfrm>
              <a:off x="1104" y="2208"/>
              <a:ext cx="2928" cy="192"/>
              <a:chOff x="480" y="2208"/>
              <a:chExt cx="2928" cy="192"/>
            </a:xfrm>
          </p:grpSpPr>
          <p:sp>
            <p:nvSpPr>
              <p:cNvPr id="96273" name="Line 13"/>
              <p:cNvSpPr>
                <a:spLocks noChangeShapeType="1"/>
              </p:cNvSpPr>
              <p:nvPr/>
            </p:nvSpPr>
            <p:spPr bwMode="auto">
              <a:xfrm>
                <a:off x="960" y="2400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6274" name="Line 14"/>
              <p:cNvSpPr>
                <a:spLocks noChangeShapeType="1"/>
              </p:cNvSpPr>
              <p:nvPr/>
            </p:nvSpPr>
            <p:spPr bwMode="auto">
              <a:xfrm flipV="1">
                <a:off x="1824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6275" name="Line 15"/>
              <p:cNvSpPr>
                <a:spLocks noChangeShapeType="1"/>
              </p:cNvSpPr>
              <p:nvPr/>
            </p:nvSpPr>
            <p:spPr bwMode="auto">
              <a:xfrm>
                <a:off x="1824" y="220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6276" name="Line 16"/>
              <p:cNvSpPr>
                <a:spLocks noChangeShapeType="1"/>
              </p:cNvSpPr>
              <p:nvPr/>
            </p:nvSpPr>
            <p:spPr bwMode="auto">
              <a:xfrm>
                <a:off x="2016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96277" name="Group 17"/>
              <p:cNvGrpSpPr>
                <a:grpSpLocks/>
              </p:cNvGrpSpPr>
              <p:nvPr/>
            </p:nvGrpSpPr>
            <p:grpSpPr bwMode="auto">
              <a:xfrm>
                <a:off x="768" y="2208"/>
                <a:ext cx="192" cy="192"/>
                <a:chOff x="768" y="2208"/>
                <a:chExt cx="192" cy="192"/>
              </a:xfrm>
            </p:grpSpPr>
            <p:sp>
              <p:nvSpPr>
                <p:cNvPr id="96284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768" y="220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6285" name="Line 19"/>
                <p:cNvSpPr>
                  <a:spLocks noChangeShapeType="1"/>
                </p:cNvSpPr>
                <p:nvPr/>
              </p:nvSpPr>
              <p:spPr bwMode="auto">
                <a:xfrm>
                  <a:off x="768" y="220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6286" name="Line 20"/>
                <p:cNvSpPr>
                  <a:spLocks noChangeShapeType="1"/>
                </p:cNvSpPr>
                <p:nvPr/>
              </p:nvSpPr>
              <p:spPr bwMode="auto">
                <a:xfrm>
                  <a:off x="960" y="220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96278" name="Line 21"/>
              <p:cNvSpPr>
                <a:spLocks noChangeShapeType="1"/>
              </p:cNvSpPr>
              <p:nvPr/>
            </p:nvSpPr>
            <p:spPr bwMode="auto">
              <a:xfrm flipH="1">
                <a:off x="480" y="24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6279" name="Line 22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6280" name="Line 23"/>
              <p:cNvSpPr>
                <a:spLocks noChangeShapeType="1"/>
              </p:cNvSpPr>
              <p:nvPr/>
            </p:nvSpPr>
            <p:spPr bwMode="auto">
              <a:xfrm flipV="1">
                <a:off x="2880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6281" name="Line 24"/>
              <p:cNvSpPr>
                <a:spLocks noChangeShapeType="1"/>
              </p:cNvSpPr>
              <p:nvPr/>
            </p:nvSpPr>
            <p:spPr bwMode="auto">
              <a:xfrm>
                <a:off x="2880" y="220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6282" name="Line 25"/>
              <p:cNvSpPr>
                <a:spLocks noChangeShapeType="1"/>
              </p:cNvSpPr>
              <p:nvPr/>
            </p:nvSpPr>
            <p:spPr bwMode="auto">
              <a:xfrm>
                <a:off x="3072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6283" name="Line 26"/>
              <p:cNvSpPr>
                <a:spLocks noChangeShapeType="1"/>
              </p:cNvSpPr>
              <p:nvPr/>
            </p:nvSpPr>
            <p:spPr bwMode="auto">
              <a:xfrm>
                <a:off x="3072" y="240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96262" name="Text Box 27"/>
            <p:cNvSpPr txBox="1">
              <a:spLocks noChangeArrowheads="1"/>
            </p:cNvSpPr>
            <p:nvPr/>
          </p:nvSpPr>
          <p:spPr bwMode="auto">
            <a:xfrm>
              <a:off x="768" y="2304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pout</a:t>
              </a:r>
            </a:p>
          </p:txBody>
        </p:sp>
        <p:grpSp>
          <p:nvGrpSpPr>
            <p:cNvPr id="96263" name="Group 28"/>
            <p:cNvGrpSpPr>
              <a:grpSpLocks/>
            </p:cNvGrpSpPr>
            <p:nvPr/>
          </p:nvGrpSpPr>
          <p:grpSpPr bwMode="auto">
            <a:xfrm>
              <a:off x="2342" y="1719"/>
              <a:ext cx="483" cy="441"/>
              <a:chOff x="2342" y="1719"/>
              <a:chExt cx="483" cy="441"/>
            </a:xfrm>
          </p:grpSpPr>
          <p:sp>
            <p:nvSpPr>
              <p:cNvPr id="96269" name="Line 29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6270" name="Line 30"/>
              <p:cNvSpPr>
                <a:spLocks noChangeShapeType="1"/>
              </p:cNvSpPr>
              <p:nvPr/>
            </p:nvSpPr>
            <p:spPr bwMode="auto">
              <a:xfrm>
                <a:off x="2640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6271" name="Line 31"/>
              <p:cNvSpPr>
                <a:spLocks noChangeShapeType="1"/>
              </p:cNvSpPr>
              <p:nvPr/>
            </p:nvSpPr>
            <p:spPr bwMode="auto">
              <a:xfrm>
                <a:off x="2448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6272" name="Text Box 32"/>
              <p:cNvSpPr txBox="1">
                <a:spLocks noChangeArrowheads="1"/>
              </p:cNvSpPr>
              <p:nvPr/>
            </p:nvSpPr>
            <p:spPr bwMode="auto">
              <a:xfrm>
                <a:off x="2342" y="1719"/>
                <a:ext cx="48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folHlink"/>
                    </a:solidFill>
                  </a:rPr>
                  <a:t>1 cycle</a:t>
                </a:r>
              </a:p>
            </p:txBody>
          </p:sp>
        </p:grpSp>
        <p:grpSp>
          <p:nvGrpSpPr>
            <p:cNvPr id="96264" name="Group 33"/>
            <p:cNvGrpSpPr>
              <a:grpSpLocks/>
            </p:cNvGrpSpPr>
            <p:nvPr/>
          </p:nvGrpSpPr>
          <p:grpSpPr bwMode="auto">
            <a:xfrm>
              <a:off x="1584" y="2448"/>
              <a:ext cx="1056" cy="308"/>
              <a:chOff x="1584" y="2448"/>
              <a:chExt cx="1056" cy="308"/>
            </a:xfrm>
          </p:grpSpPr>
          <p:sp>
            <p:nvSpPr>
              <p:cNvPr id="96265" name="Line 34"/>
              <p:cNvSpPr>
                <a:spLocks noChangeShapeType="1"/>
              </p:cNvSpPr>
              <p:nvPr/>
            </p:nvSpPr>
            <p:spPr bwMode="auto">
              <a:xfrm>
                <a:off x="158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6266" name="Line 35"/>
              <p:cNvSpPr>
                <a:spLocks noChangeShapeType="1"/>
              </p:cNvSpPr>
              <p:nvPr/>
            </p:nvSpPr>
            <p:spPr bwMode="auto">
              <a:xfrm>
                <a:off x="264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6267" name="Line 36"/>
              <p:cNvSpPr>
                <a:spLocks noChangeShapeType="1"/>
              </p:cNvSpPr>
              <p:nvPr/>
            </p:nvSpPr>
            <p:spPr bwMode="auto">
              <a:xfrm>
                <a:off x="1584" y="2544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6268" name="Text Box 37"/>
              <p:cNvSpPr txBox="1">
                <a:spLocks noChangeArrowheads="1"/>
              </p:cNvSpPr>
              <p:nvPr/>
            </p:nvSpPr>
            <p:spPr bwMode="auto">
              <a:xfrm>
                <a:off x="1824" y="2544"/>
                <a:ext cx="56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hlink"/>
                    </a:solidFill>
                  </a:rPr>
                  <a:t>1 second</a:t>
                </a: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Two schemes to design the pulser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/>
              <a:t>use an up counter with parallel load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/>
              <a:t>use a down counter with parallel load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270</TotalTime>
  <Words>1289</Words>
  <Application>Microsoft Office PowerPoint</Application>
  <PresentationFormat>如螢幕大小 (4:3)</PresentationFormat>
  <Paragraphs>695</Paragraphs>
  <Slides>34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8" baseType="lpstr">
      <vt:lpstr>Times New Roman</vt:lpstr>
      <vt:lpstr>Wingdings</vt:lpstr>
      <vt:lpstr>Blends</vt:lpstr>
      <vt:lpstr>方程式</vt:lpstr>
      <vt:lpstr>Digital Clock</vt:lpstr>
      <vt:lpstr>Spec of the digital clock</vt:lpstr>
      <vt:lpstr>Global architecture of the digital clock</vt:lpstr>
      <vt:lpstr>Global architecture</vt:lpstr>
      <vt:lpstr>Global architecture</vt:lpstr>
      <vt:lpstr>Global architecture</vt:lpstr>
      <vt:lpstr>The Pulser</vt:lpstr>
      <vt:lpstr>Spec of the pulser</vt:lpstr>
      <vt:lpstr>Two schemes to design the pulser</vt:lpstr>
      <vt:lpstr>Pulser design (1)</vt:lpstr>
      <vt:lpstr>Scheme to design the pulser</vt:lpstr>
      <vt:lpstr>Pulser design</vt:lpstr>
      <vt:lpstr>How the pulser works</vt:lpstr>
      <vt:lpstr>How to check equal?</vt:lpstr>
      <vt:lpstr>General scheme to check A==B?</vt:lpstr>
      <vt:lpstr>General scheme to check A==B?</vt:lpstr>
      <vt:lpstr>General scheme to check A==B?</vt:lpstr>
      <vt:lpstr>General scheme to check A==B?</vt:lpstr>
      <vt:lpstr>Pulser design (2)</vt:lpstr>
      <vt:lpstr>Scheme to design the pulser</vt:lpstr>
      <vt:lpstr>Pulser design</vt:lpstr>
      <vt:lpstr>Check zero</vt:lpstr>
      <vt:lpstr>How the pulser works</vt:lpstr>
      <vt:lpstr>Core counters of the digital clock</vt:lpstr>
      <vt:lpstr>The core counters for m1m0:s1s0</vt:lpstr>
      <vt:lpstr>Architecture of the core counter</vt:lpstr>
      <vt:lpstr>Architecture of the core counter</vt:lpstr>
      <vt:lpstr>Architecture of the core counter</vt:lpstr>
      <vt:lpstr>Architecture of the core counter</vt:lpstr>
      <vt:lpstr>Architecture of the core counter</vt:lpstr>
      <vt:lpstr>Timing diagram of carry-in</vt:lpstr>
      <vt:lpstr>Architecture of the core counter</vt:lpstr>
      <vt:lpstr>Timing diagram of carry-in</vt:lpstr>
      <vt:lpstr>Architecture of the core counter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馬詠程</cp:lastModifiedBy>
  <cp:revision>57</cp:revision>
  <cp:lastPrinted>1601-01-01T00:00:00Z</cp:lastPrinted>
  <dcterms:created xsi:type="dcterms:W3CDTF">2009-10-15T16:39:49Z</dcterms:created>
  <dcterms:modified xsi:type="dcterms:W3CDTF">2019-10-13T18:22:49Z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