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4" r:id="rId4"/>
    <p:sldId id="263" r:id="rId5"/>
    <p:sldId id="258" r:id="rId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EA3322A-A89F-4555-ADC3-6035BEF2CE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106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2719F-EA2A-48E2-9BAE-28174AED7A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037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5FCEC-D723-4B20-BDD9-3C07E7B18D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846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FF2DA-1FCC-4065-B4C2-99E56816DA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381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52292-2BF0-472F-834B-DA31C23ECC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333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364F5-137F-43E3-AA7F-54FA937E9A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135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38D78-0F98-460B-BD49-B8498F9E47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20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EA88-D554-47F6-830E-0CB3FC03BC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941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0E703-8403-41F2-A3A7-A91E1DC959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027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1FECD-10DD-4D6E-A827-5762F23C2F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82B0A-25E0-43AA-8F7A-0DB400876E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25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4307FF6D-5C2A-4401-8C89-B622EB4E8F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Digital Clock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90600" y="990600"/>
            <a:ext cx="1479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 dirty="0" smtClean="0"/>
              <a:t>Lab 05</a:t>
            </a:r>
            <a:endParaRPr lang="en-US" altLang="zh-TW" sz="3600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Spec of the digital clock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refresh the time every one second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00:59 -&gt; 01:00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1143000" y="3352800"/>
            <a:ext cx="6400800" cy="2317750"/>
            <a:chOff x="624" y="1680"/>
            <a:chExt cx="4032" cy="1460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624" y="1680"/>
              <a:ext cx="4032" cy="1460"/>
              <a:chOff x="1392" y="1872"/>
              <a:chExt cx="4032" cy="1460"/>
            </a:xfrm>
          </p:grpSpPr>
          <p:sp>
            <p:nvSpPr>
              <p:cNvPr id="4108" name="Rectangle 6"/>
              <p:cNvSpPr>
                <a:spLocks noChangeArrowheads="1"/>
              </p:cNvSpPr>
              <p:nvPr/>
            </p:nvSpPr>
            <p:spPr bwMode="auto">
              <a:xfrm>
                <a:off x="1536" y="2064"/>
                <a:ext cx="1296" cy="8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digital clock</a:t>
                </a:r>
              </a:p>
            </p:txBody>
          </p:sp>
          <p:sp>
            <p:nvSpPr>
              <p:cNvPr id="4109" name="AutoShape 7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110" name="Line 8"/>
              <p:cNvSpPr>
                <a:spLocks noChangeShapeType="1"/>
              </p:cNvSpPr>
              <p:nvPr/>
            </p:nvSpPr>
            <p:spPr bwMode="auto">
              <a:xfrm>
                <a:off x="1680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1" name="Text Box 9"/>
              <p:cNvSpPr txBox="1">
                <a:spLocks noChangeArrowheads="1"/>
              </p:cNvSpPr>
              <p:nvPr/>
            </p:nvSpPr>
            <p:spPr bwMode="auto">
              <a:xfrm>
                <a:off x="1392" y="3120"/>
                <a:ext cx="76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 KHz clock</a:t>
                </a:r>
              </a:p>
            </p:txBody>
          </p:sp>
          <p:sp>
            <p:nvSpPr>
              <p:cNvPr id="4112" name="Line 10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3" name="Line 11"/>
              <p:cNvSpPr>
                <a:spLocks noChangeShapeType="1"/>
              </p:cNvSpPr>
              <p:nvPr/>
            </p:nvSpPr>
            <p:spPr bwMode="auto">
              <a:xfrm>
                <a:off x="2928" y="211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4" name="Text Box 12"/>
              <p:cNvSpPr txBox="1">
                <a:spLocks noChangeArrowheads="1"/>
              </p:cNvSpPr>
              <p:nvPr/>
            </p:nvSpPr>
            <p:spPr bwMode="auto">
              <a:xfrm>
                <a:off x="2880" y="216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4115" name="Text Box 13"/>
              <p:cNvSpPr txBox="1">
                <a:spLocks noChangeArrowheads="1"/>
              </p:cNvSpPr>
              <p:nvPr/>
            </p:nvSpPr>
            <p:spPr bwMode="auto">
              <a:xfrm>
                <a:off x="2880" y="1872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EN</a:t>
                </a:r>
              </a:p>
            </p:txBody>
          </p:sp>
          <p:sp>
            <p:nvSpPr>
              <p:cNvPr id="4116" name="Line 14"/>
              <p:cNvSpPr>
                <a:spLocks noChangeShapeType="1"/>
              </p:cNvSpPr>
              <p:nvPr/>
            </p:nvSpPr>
            <p:spPr bwMode="auto">
              <a:xfrm>
                <a:off x="2832" y="26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7" name="Line 15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8" name="Text Box 16"/>
              <p:cNvSpPr txBox="1">
                <a:spLocks noChangeArrowheads="1"/>
              </p:cNvSpPr>
              <p:nvPr/>
            </p:nvSpPr>
            <p:spPr bwMode="auto">
              <a:xfrm>
                <a:off x="2880" y="268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</a:t>
                </a:r>
              </a:p>
            </p:txBody>
          </p:sp>
          <p:sp>
            <p:nvSpPr>
              <p:cNvPr id="4119" name="Text Box 17"/>
              <p:cNvSpPr txBox="1">
                <a:spLocks noChangeArrowheads="1"/>
              </p:cNvSpPr>
              <p:nvPr/>
            </p:nvSpPr>
            <p:spPr bwMode="auto">
              <a:xfrm>
                <a:off x="2880" y="2400"/>
                <a:ext cx="4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display</a:t>
                </a:r>
              </a:p>
            </p:txBody>
          </p:sp>
          <p:grpSp>
            <p:nvGrpSpPr>
              <p:cNvPr id="4120" name="Group 18"/>
              <p:cNvGrpSpPr>
                <a:grpSpLocks/>
              </p:cNvGrpSpPr>
              <p:nvPr/>
            </p:nvGrpSpPr>
            <p:grpSpPr bwMode="auto">
              <a:xfrm>
                <a:off x="3504" y="2064"/>
                <a:ext cx="1920" cy="771"/>
                <a:chOff x="3360" y="1440"/>
                <a:chExt cx="1920" cy="771"/>
              </a:xfrm>
            </p:grpSpPr>
            <p:grpSp>
              <p:nvGrpSpPr>
                <p:cNvPr id="4121" name="Group 19"/>
                <p:cNvGrpSpPr>
                  <a:grpSpLocks/>
                </p:cNvGrpSpPr>
                <p:nvPr/>
              </p:nvGrpSpPr>
              <p:grpSpPr bwMode="auto">
                <a:xfrm>
                  <a:off x="3539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414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4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4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50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5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52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53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4122" name="Group 27"/>
                <p:cNvGrpSpPr>
                  <a:grpSpLocks/>
                </p:cNvGrpSpPr>
                <p:nvPr/>
              </p:nvGrpSpPr>
              <p:grpSpPr bwMode="auto">
                <a:xfrm>
                  <a:off x="3902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414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41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4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43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44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4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4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4123" name="Group 35"/>
                <p:cNvGrpSpPr>
                  <a:grpSpLocks/>
                </p:cNvGrpSpPr>
                <p:nvPr/>
              </p:nvGrpSpPr>
              <p:grpSpPr bwMode="auto">
                <a:xfrm>
                  <a:off x="4310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413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3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3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36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3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3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3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4124" name="Group 43"/>
                <p:cNvGrpSpPr>
                  <a:grpSpLocks/>
                </p:cNvGrpSpPr>
                <p:nvPr/>
              </p:nvGrpSpPr>
              <p:grpSpPr bwMode="auto">
                <a:xfrm>
                  <a:off x="4719" y="1622"/>
                  <a:ext cx="318" cy="453"/>
                  <a:chOff x="1519" y="1480"/>
                  <a:chExt cx="318" cy="453"/>
                </a:xfrm>
              </p:grpSpPr>
              <p:sp>
                <p:nvSpPr>
                  <p:cNvPr id="412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480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2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2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480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29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70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3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933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3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413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706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4125" name="AutoShape 51"/>
                <p:cNvSpPr>
                  <a:spLocks noChangeArrowheads="1"/>
                </p:cNvSpPr>
                <p:nvPr/>
              </p:nvSpPr>
              <p:spPr bwMode="auto">
                <a:xfrm>
                  <a:off x="3360" y="1440"/>
                  <a:ext cx="1920" cy="771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</p:grpSp>
        <p:grpSp>
          <p:nvGrpSpPr>
            <p:cNvPr id="4102" name="Group 52"/>
            <p:cNvGrpSpPr>
              <a:grpSpLocks/>
            </p:cNvGrpSpPr>
            <p:nvPr/>
          </p:nvGrpSpPr>
          <p:grpSpPr bwMode="auto">
            <a:xfrm>
              <a:off x="3696" y="2544"/>
              <a:ext cx="720" cy="491"/>
              <a:chOff x="3696" y="2544"/>
              <a:chExt cx="720" cy="491"/>
            </a:xfrm>
          </p:grpSpPr>
          <p:sp>
            <p:nvSpPr>
              <p:cNvPr id="4106" name="AutoShape 53"/>
              <p:cNvSpPr>
                <a:spLocks/>
              </p:cNvSpPr>
              <p:nvPr/>
            </p:nvSpPr>
            <p:spPr bwMode="auto">
              <a:xfrm rot="-5400000">
                <a:off x="3912" y="2328"/>
                <a:ext cx="288" cy="720"/>
              </a:xfrm>
              <a:prstGeom prst="leftBrace">
                <a:avLst>
                  <a:gd name="adj1" fmla="val 20833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107" name="Text Box 54"/>
              <p:cNvSpPr txBox="1">
                <a:spLocks noChangeArrowheads="1"/>
              </p:cNvSpPr>
              <p:nvPr/>
            </p:nvSpPr>
            <p:spPr bwMode="auto">
              <a:xfrm>
                <a:off x="3830" y="2823"/>
                <a:ext cx="4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hlink"/>
                    </a:solidFill>
                  </a:rPr>
                  <a:t>second</a:t>
                </a:r>
              </a:p>
            </p:txBody>
          </p:sp>
        </p:grpSp>
        <p:grpSp>
          <p:nvGrpSpPr>
            <p:cNvPr id="4103" name="Group 55"/>
            <p:cNvGrpSpPr>
              <a:grpSpLocks/>
            </p:cNvGrpSpPr>
            <p:nvPr/>
          </p:nvGrpSpPr>
          <p:grpSpPr bwMode="auto">
            <a:xfrm>
              <a:off x="2880" y="2544"/>
              <a:ext cx="720" cy="491"/>
              <a:chOff x="3696" y="2544"/>
              <a:chExt cx="720" cy="491"/>
            </a:xfrm>
          </p:grpSpPr>
          <p:sp>
            <p:nvSpPr>
              <p:cNvPr id="4104" name="AutoShape 56"/>
              <p:cNvSpPr>
                <a:spLocks/>
              </p:cNvSpPr>
              <p:nvPr/>
            </p:nvSpPr>
            <p:spPr bwMode="auto">
              <a:xfrm rot="-5400000">
                <a:off x="3912" y="2328"/>
                <a:ext cx="288" cy="720"/>
              </a:xfrm>
              <a:prstGeom prst="leftBrace">
                <a:avLst>
                  <a:gd name="adj1" fmla="val 20833"/>
                  <a:gd name="adj2" fmla="val 50000"/>
                </a:avLst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4105" name="Text Box 57"/>
              <p:cNvSpPr txBox="1">
                <a:spLocks noChangeArrowheads="1"/>
              </p:cNvSpPr>
              <p:nvPr/>
            </p:nvSpPr>
            <p:spPr bwMode="auto">
              <a:xfrm>
                <a:off x="3830" y="2823"/>
                <a:ext cx="4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hlink"/>
                    </a:solidFill>
                  </a:rPr>
                  <a:t>minute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Basic (70%): the digital clock</a:t>
            </a:r>
          </a:p>
          <a:p>
            <a:pPr lvl="1"/>
            <a:r>
              <a:rPr lang="en-US" altLang="zh-TW" dirty="0" smtClean="0"/>
              <a:t>Refresh every one second</a:t>
            </a:r>
          </a:p>
          <a:p>
            <a:r>
              <a:rPr lang="en-US" altLang="zh-TW" dirty="0" smtClean="0"/>
              <a:t>Bonus:</a:t>
            </a:r>
          </a:p>
          <a:p>
            <a:pPr lvl="1"/>
            <a:r>
              <a:rPr lang="en-US" altLang="zh-TW" dirty="0" smtClean="0"/>
              <a:t>Count-down button (+10%)</a:t>
            </a:r>
          </a:p>
          <a:p>
            <a:pPr lvl="2"/>
            <a:r>
              <a:rPr lang="en-US" altLang="zh-TW" dirty="0" smtClean="0"/>
              <a:t>Counting down when pressed</a:t>
            </a:r>
          </a:p>
          <a:p>
            <a:pPr lvl="1"/>
            <a:r>
              <a:rPr lang="en-US" altLang="zh-TW" dirty="0" smtClean="0"/>
              <a:t>Speedup button (+10%)</a:t>
            </a:r>
          </a:p>
          <a:p>
            <a:pPr lvl="2"/>
            <a:r>
              <a:rPr lang="en-US" altLang="zh-TW" dirty="0" smtClean="0"/>
              <a:t>Refresh every 0.10 second</a:t>
            </a:r>
          </a:p>
          <a:p>
            <a:r>
              <a:rPr lang="en-US" altLang="zh-TW" dirty="0" smtClean="0"/>
              <a:t>Report: 10%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9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Pre-Lab Report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design components in the global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Pre-Lab Report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dirty="0" smtClean="0"/>
              <a:t>Design a “</a:t>
            </a:r>
            <a:r>
              <a:rPr lang="en-US" altLang="zh-TW" dirty="0" err="1" smtClean="0"/>
              <a:t>pulser</a:t>
            </a:r>
            <a:r>
              <a:rPr lang="en-US" altLang="zh-TW" dirty="0" smtClean="0"/>
              <a:t>” to send one cycle pulse for every 1 second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dirty="0" smtClean="0"/>
              <a:t>Design a BCD (binary coded decimal) counter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dirty="0" smtClean="0"/>
              <a:t>Design counter (Mod-6) counting from 0 to 5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dirty="0" smtClean="0"/>
              <a:t>Completes the digital clock with elements listed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86</TotalTime>
  <Words>117</Words>
  <Application>Microsoft Office PowerPoint</Application>
  <PresentationFormat>如螢幕大小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標楷體</vt:lpstr>
      <vt:lpstr>Times New Roman</vt:lpstr>
      <vt:lpstr>Wingdings</vt:lpstr>
      <vt:lpstr>Blends</vt:lpstr>
      <vt:lpstr>Digital Clock</vt:lpstr>
      <vt:lpstr>Spec of the digital clock</vt:lpstr>
      <vt:lpstr>Grading Policy</vt:lpstr>
      <vt:lpstr>Pre-Lab Report</vt:lpstr>
      <vt:lpstr>Pre-Lab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23</cp:revision>
  <cp:lastPrinted>1601-01-01T00:00:00Z</cp:lastPrinted>
  <dcterms:created xsi:type="dcterms:W3CDTF">2009-10-14T16:46:17Z</dcterms:created>
  <dcterms:modified xsi:type="dcterms:W3CDTF">2018-10-09T18:02:57Z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