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40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47" r:id="rId48"/>
    <p:sldId id="325" r:id="rId49"/>
    <p:sldId id="336" r:id="rId50"/>
    <p:sldId id="356" r:id="rId51"/>
    <p:sldId id="357" r:id="rId52"/>
    <p:sldId id="358" r:id="rId53"/>
    <p:sldId id="359" r:id="rId54"/>
    <p:sldId id="262" r:id="rId55"/>
    <p:sldId id="274" r:id="rId56"/>
    <p:sldId id="275" r:id="rId57"/>
    <p:sldId id="276" r:id="rId58"/>
    <p:sldId id="263" r:id="rId59"/>
    <p:sldId id="264" r:id="rId60"/>
    <p:sldId id="265" r:id="rId61"/>
    <p:sldId id="266" r:id="rId62"/>
    <p:sldId id="268" r:id="rId63"/>
    <p:sldId id="267" r:id="rId64"/>
    <p:sldId id="269" r:id="rId65"/>
    <p:sldId id="270" r:id="rId66"/>
    <p:sldId id="271" r:id="rId67"/>
    <p:sldId id="272" r:id="rId68"/>
    <p:sldId id="273" r:id="rId69"/>
    <p:sldId id="360" r:id="rId70"/>
    <p:sldId id="277" r:id="rId71"/>
    <p:sldId id="278" r:id="rId72"/>
    <p:sldId id="279" r:id="rId73"/>
    <p:sldId id="280" r:id="rId74"/>
    <p:sldId id="281" r:id="rId75"/>
    <p:sldId id="282" r:id="rId76"/>
    <p:sldId id="283" r:id="rId77"/>
    <p:sldId id="284" r:id="rId78"/>
    <p:sldId id="285" r:id="rId79"/>
    <p:sldId id="286" r:id="rId80"/>
    <p:sldId id="287" r:id="rId81"/>
    <p:sldId id="288" r:id="rId82"/>
    <p:sldId id="289" r:id="rId83"/>
    <p:sldId id="291" r:id="rId84"/>
    <p:sldId id="292" r:id="rId85"/>
    <p:sldId id="290" r:id="rId86"/>
    <p:sldId id="293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6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21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8.wmf"/><Relationship Id="rId7" Type="http://schemas.openxmlformats.org/officeDocument/2006/relationships/image" Target="../media/image36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40.wmf"/><Relationship Id="rId5" Type="http://schemas.openxmlformats.org/officeDocument/2006/relationships/image" Target="../media/image10.wmf"/><Relationship Id="rId10" Type="http://schemas.openxmlformats.org/officeDocument/2006/relationships/image" Target="../media/image39.wmf"/><Relationship Id="rId4" Type="http://schemas.openxmlformats.org/officeDocument/2006/relationships/image" Target="../media/image9.wmf"/><Relationship Id="rId9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8.wmf"/><Relationship Id="rId7" Type="http://schemas.openxmlformats.org/officeDocument/2006/relationships/image" Target="../media/image36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39.wmf"/><Relationship Id="rId4" Type="http://schemas.openxmlformats.org/officeDocument/2006/relationships/image" Target="../media/image9.wmf"/><Relationship Id="rId9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D24F94-5BF0-462B-9489-00B1502CAA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6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E7124-224F-4A24-B149-917C4FA57F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773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2FC7-86D0-4C40-9222-8229BFD380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9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A6E9-8C94-4111-9957-95116F28A4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35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1095-6C78-46E1-B155-CFF5F1C46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987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185E8-A38D-4C2A-B820-159AE62CC4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40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04C13-372F-4FA6-96AB-5033708619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45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B277-5417-4DCC-A913-C7B8E84AA1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80C9-7358-4577-99DE-ADC0C212C5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396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E2867-A4B0-4AF2-A757-480085A409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2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BFB0B-33FF-4F9A-A7A3-3FFA02AF9F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19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395830DC-FE9A-4510-ADC3-6D508A5C75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50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8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22.wmf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21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0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.wmf"/><Relationship Id="rId22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.wmf"/><Relationship Id="rId22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3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image" Target="../media/image2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image" Target="../media/image2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image" Target="../media/image2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RTL Design for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Section 6-10</a:t>
            </a:r>
          </a:p>
          <a:p>
            <a:pPr eaLnBrk="1" hangingPunct="1"/>
            <a:r>
              <a:rPr lang="en-US" altLang="zh-TW" dirty="0"/>
              <a:t>The dash watch example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11250"/>
            <a:ext cx="2172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0: design the </a:t>
            </a:r>
            <a:r>
              <a:rPr lang="en-US" altLang="zh-TW" sz="2000" kern="0" dirty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2:  specify the </a:t>
            </a:r>
            <a:r>
              <a:rPr lang="en-US" altLang="zh-TW" sz="2000" kern="0" dirty="0">
                <a:solidFill>
                  <a:schemeClr val="hlink"/>
                </a:solidFill>
              </a:rPr>
              <a:t>behavior</a:t>
            </a:r>
            <a:r>
              <a:rPr lang="en-US" altLang="zh-TW" sz="2000" kern="0" dirty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data path: </a:t>
            </a:r>
            <a:r>
              <a:rPr lang="en-US" altLang="zh-TW" sz="1800" kern="0" dirty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data path: micro-operation to circuit (</a:t>
            </a:r>
            <a:r>
              <a:rPr lang="en-US" altLang="zh-TW" sz="1800" kern="0" dirty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dirty="0"/>
              <a:t>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23528" y="3810023"/>
            <a:ext cx="34290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4094776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SD (stored data): 16-bit register with load enable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3833812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AutoShape 49"/>
          <p:cNvSpPr>
            <a:spLocks noChangeArrowheads="1"/>
          </p:cNvSpPr>
          <p:nvPr/>
        </p:nvSpPr>
        <p:spPr bwMode="auto">
          <a:xfrm>
            <a:off x="250825" y="3860800"/>
            <a:ext cx="4249738" cy="16557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7591" name="Line 50"/>
          <p:cNvSpPr>
            <a:spLocks noChangeShapeType="1"/>
          </p:cNvSpPr>
          <p:nvPr/>
        </p:nvSpPr>
        <p:spPr bwMode="auto">
          <a:xfrm flipV="1">
            <a:off x="4500563" y="4076700"/>
            <a:ext cx="1655762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TM (time value): 4-digit BCD counter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SD (stored data): 16-bit register with load enable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6"/>
          <p:cNvSpPr>
            <a:spLocks noChangeArrowheads="1"/>
          </p:cNvSpPr>
          <p:nvPr/>
        </p:nvSpPr>
        <p:spPr bwMode="auto">
          <a:xfrm>
            <a:off x="1042988" y="3644900"/>
            <a:ext cx="3457575" cy="28082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Line 7"/>
          <p:cNvSpPr>
            <a:spLocks noChangeShapeType="1"/>
          </p:cNvSpPr>
          <p:nvPr/>
        </p:nvSpPr>
        <p:spPr bwMode="auto">
          <a:xfrm>
            <a:off x="4500563" y="4437063"/>
            <a:ext cx="151130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3933825"/>
            <a:ext cx="2014537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1166813" y="5491163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(Figure 6-2)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/>
              <a:t>How to realize these micro-operations?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/>
              <a:t>How to realize these micro-operations?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323850" y="4365625"/>
            <a:ext cx="1800225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779838" y="2708275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Very similar to your digital clock design!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6443663" y="3141663"/>
            <a:ext cx="0" cy="719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TW"/>
              <a:t>How to realize these micro-operations?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71688" name="Object 10"/>
          <p:cNvGraphicFramePr>
            <a:graphicFrameLocks noChangeAspect="1"/>
          </p:cNvGraphicFramePr>
          <p:nvPr/>
        </p:nvGraphicFramePr>
        <p:xfrm>
          <a:off x="2484438" y="2708275"/>
          <a:ext cx="38163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方程式" r:id="rId5" imgW="1790700" imgH="203200" progId="Equation.3">
                  <p:embed/>
                </p:oleObj>
              </mc:Choice>
              <mc:Fallback>
                <p:oleObj name="方程式" r:id="rId5" imgW="1790700" imgH="203200" progId="Equation.3">
                  <p:embed/>
                  <p:pic>
                    <p:nvPicPr>
                      <p:cNvPr id="716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8163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5364163" y="50133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 animBg="1"/>
      <p:bldP spid="8705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2712" name="Line 10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5867400" y="5445125"/>
            <a:ext cx="122555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50825" y="49418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7" name="Line 10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6443663" y="5516563"/>
            <a:ext cx="288925" cy="576262"/>
            <a:chOff x="4059" y="3475"/>
            <a:chExt cx="182" cy="363"/>
          </a:xfrm>
        </p:grpSpPr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V="1">
              <a:off x="4241" y="3612"/>
              <a:ext cx="0" cy="2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flipH="1" flipV="1">
              <a:off x="4059" y="3475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realize these micro-operations?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use multiplexer (MUX) to select between multiple inputs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50825" y="5157788"/>
            <a:ext cx="1800225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6443663" y="52292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364163" y="5661025"/>
            <a:ext cx="503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Freeform 15"/>
          <p:cNvSpPr>
            <a:spLocks/>
          </p:cNvSpPr>
          <p:nvPr/>
        </p:nvSpPr>
        <p:spPr bwMode="auto">
          <a:xfrm>
            <a:off x="5543550" y="3910013"/>
            <a:ext cx="900113" cy="2482850"/>
          </a:xfrm>
          <a:custGeom>
            <a:avLst/>
            <a:gdLst>
              <a:gd name="T0" fmla="*/ 1428930181 w 567"/>
              <a:gd name="T1" fmla="*/ 380544388 h 1564"/>
              <a:gd name="T2" fmla="*/ 1202115993 w 567"/>
              <a:gd name="T3" fmla="*/ 493950625 h 1564"/>
              <a:gd name="T4" fmla="*/ 171370720 w 567"/>
              <a:gd name="T5" fmla="*/ 493950625 h 1564"/>
              <a:gd name="T6" fmla="*/ 171370720 w 567"/>
              <a:gd name="T7" fmla="*/ 2147483646 h 1564"/>
              <a:gd name="T8" fmla="*/ 1086188741 w 567"/>
              <a:gd name="T9" fmla="*/ 2147483646 h 1564"/>
              <a:gd name="T10" fmla="*/ 972780853 w 567"/>
              <a:gd name="T11" fmla="*/ 2147483646 h 1564"/>
              <a:gd name="T12" fmla="*/ 1428930181 w 567"/>
              <a:gd name="T13" fmla="*/ 2147483646 h 15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7" h="1564">
                <a:moveTo>
                  <a:pt x="567" y="151"/>
                </a:moveTo>
                <a:cubicBezTo>
                  <a:pt x="563" y="170"/>
                  <a:pt x="560" y="189"/>
                  <a:pt x="477" y="196"/>
                </a:cubicBezTo>
                <a:cubicBezTo>
                  <a:pt x="394" y="203"/>
                  <a:pt x="136" y="0"/>
                  <a:pt x="68" y="196"/>
                </a:cubicBezTo>
                <a:cubicBezTo>
                  <a:pt x="0" y="392"/>
                  <a:pt x="8" y="1186"/>
                  <a:pt x="68" y="1375"/>
                </a:cubicBezTo>
                <a:cubicBezTo>
                  <a:pt x="128" y="1564"/>
                  <a:pt x="378" y="1360"/>
                  <a:pt x="431" y="1330"/>
                </a:cubicBezTo>
                <a:cubicBezTo>
                  <a:pt x="484" y="1300"/>
                  <a:pt x="363" y="1239"/>
                  <a:pt x="386" y="1194"/>
                </a:cubicBezTo>
                <a:cubicBezTo>
                  <a:pt x="409" y="1149"/>
                  <a:pt x="488" y="1103"/>
                  <a:pt x="567" y="105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nimBg="1"/>
      <p:bldP spid="9012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realize by a combinational circuit to 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notice the timing!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179388" y="5876925"/>
            <a:ext cx="18002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435600" y="4149725"/>
            <a:ext cx="1584325" cy="790575"/>
            <a:chOff x="3424" y="2614"/>
            <a:chExt cx="998" cy="498"/>
          </a:xfrm>
        </p:grpSpPr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4059" y="2976"/>
              <a:ext cx="0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>
              <a:off x="4059" y="2614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7" name="AutoShape 10"/>
            <p:cNvSpPr>
              <a:spLocks noChangeArrowheads="1"/>
            </p:cNvSpPr>
            <p:nvPr/>
          </p:nvSpPr>
          <p:spPr bwMode="auto">
            <a:xfrm>
              <a:off x="3742" y="2795"/>
              <a:ext cx="680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3424" y="2886"/>
              <a:ext cx="31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And the part to control 7-seg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skipped due to our FPGA board has different configuration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250825" y="5516563"/>
            <a:ext cx="1800225" cy="433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7235825" y="4365625"/>
            <a:ext cx="1368425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0: design the </a:t>
            </a:r>
            <a:r>
              <a:rPr lang="en-US" altLang="zh-TW" sz="2000" ker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2:  specify the </a:t>
            </a:r>
            <a:r>
              <a:rPr lang="en-US" altLang="zh-TW" sz="2000" kern="0">
                <a:solidFill>
                  <a:schemeClr val="hlink"/>
                </a:solidFill>
              </a:rPr>
              <a:t>behavior</a:t>
            </a:r>
            <a:r>
              <a:rPr lang="en-US" altLang="zh-TW" sz="2000" ker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</a:t>
            </a:r>
            <a:r>
              <a:rPr lang="en-US" altLang="zh-TW" sz="1800" ker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micro-operation to circuit (</a:t>
            </a:r>
            <a:r>
              <a:rPr lang="en-US" altLang="zh-TW" sz="1800" ker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/>
              <a:t>)</a:t>
            </a:r>
            <a:endParaRPr lang="en-US" altLang="zh-TW" sz="1800" kern="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80864" y="4420096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73878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Put it all together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CSS: 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e.g. 10.02 will replace 11.23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7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(Figure 7-23, Section 7-10)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(1) Step-by-step flow-chart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chemeClr val="hlink"/>
                </a:solidFill>
              </a:rPr>
              <a:t>hardware algorithm</a:t>
            </a:r>
            <a:r>
              <a:rPr lang="en-US" altLang="zh-TW" sz="2800"/>
              <a:t> represented as state-diagram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(2) Behavior specification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(3) Circuit design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Line 6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192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Hard to imagine this circuit works, right?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484438" y="4868863"/>
            <a:ext cx="1008062" cy="936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3781425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413385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0: design the </a:t>
            </a:r>
            <a:r>
              <a:rPr lang="en-US" altLang="zh-TW" sz="2000" ker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2:  specify the </a:t>
            </a:r>
            <a:r>
              <a:rPr lang="en-US" altLang="zh-TW" sz="2000" kern="0">
                <a:solidFill>
                  <a:schemeClr val="hlink"/>
                </a:solidFill>
              </a:rPr>
              <a:t>behavior</a:t>
            </a:r>
            <a:r>
              <a:rPr lang="en-US" altLang="zh-TW" sz="2000" ker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</a:t>
            </a:r>
            <a:r>
              <a:rPr lang="en-US" altLang="zh-TW" sz="1800" ker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micro-operation to circuit (</a:t>
            </a:r>
            <a:r>
              <a:rPr lang="en-US" altLang="zh-TW" sz="1800" ker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/>
              <a:t>)</a:t>
            </a:r>
            <a:endParaRPr lang="en-US" altLang="zh-TW" sz="1800" kern="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15143" y="4725144"/>
            <a:ext cx="3429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6817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0: design the </a:t>
            </a:r>
            <a:r>
              <a:rPr lang="en-US" altLang="zh-TW" sz="2000" ker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2:  specify the </a:t>
            </a:r>
            <a:r>
              <a:rPr lang="en-US" altLang="zh-TW" sz="2000" kern="0">
                <a:solidFill>
                  <a:schemeClr val="hlink"/>
                </a:solidFill>
              </a:rPr>
              <a:t>behavior</a:t>
            </a:r>
            <a:r>
              <a:rPr lang="en-US" altLang="zh-TW" sz="2000" ker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</a:t>
            </a:r>
            <a:r>
              <a:rPr lang="en-US" altLang="zh-TW" sz="1800" ker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micro-operation to circuit (</a:t>
            </a:r>
            <a:r>
              <a:rPr lang="en-US" altLang="zh-TW" sz="1800" ker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/>
              <a:t>)</a:t>
            </a:r>
            <a:endParaRPr lang="en-US" altLang="zh-TW" sz="1800" kern="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80864" y="5517232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4343400" y="2133600"/>
            <a:ext cx="3276600" cy="1371600"/>
            <a:chOff x="2736" y="1344"/>
            <a:chExt cx="2064" cy="864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736" y="1344"/>
              <a:ext cx="2064" cy="864"/>
            </a:xfrm>
            <a:prstGeom prst="wedgeRoundRectCallout">
              <a:avLst>
                <a:gd name="adj1" fmla="val -15699"/>
                <a:gd name="adj2" fmla="val 8692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chemeClr val="hlink"/>
                </a:solidFill>
              </a:endParaRPr>
            </a:p>
          </p:txBody>
        </p:sp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392"/>
              <a:ext cx="167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72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0: design the </a:t>
            </a:r>
            <a:r>
              <a:rPr lang="en-US" altLang="zh-TW" sz="2000" kern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2:  specify the </a:t>
            </a:r>
            <a:r>
              <a:rPr lang="en-US" altLang="zh-TW" sz="2000" kern="0">
                <a:solidFill>
                  <a:schemeClr val="hlink"/>
                </a:solidFill>
              </a:rPr>
              <a:t>behavior</a:t>
            </a:r>
            <a:r>
              <a:rPr lang="en-US" altLang="zh-TW" sz="2000" ker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</a:t>
            </a:r>
            <a:r>
              <a:rPr lang="en-US" altLang="zh-TW" sz="1800" ker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/>
              <a:t>data path: micro-operation to circuit (</a:t>
            </a:r>
            <a:r>
              <a:rPr lang="en-US" altLang="zh-TW" sz="1800" kern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/>
              <a:t>)</a:t>
            </a:r>
            <a:endParaRPr lang="en-US" altLang="zh-TW" sz="1800" kern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28328" y="6081802"/>
            <a:ext cx="3200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257800" y="5410200"/>
            <a:ext cx="2667000" cy="685800"/>
          </a:xfrm>
          <a:prstGeom prst="wedgeRoundRectCallout">
            <a:avLst>
              <a:gd name="adj1" fmla="val 32144"/>
              <a:gd name="adj2" fmla="val -18865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K: A=B+C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(if (K==1) then A=B+C;)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384925" y="34909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2057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Design Example: Preliminary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count-up then count-down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spec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54864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start counting up after START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count-down when 9 reached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holds when 0 reached again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629400" y="2057400"/>
            <a:ext cx="2111375" cy="1066800"/>
            <a:chOff x="4176" y="1488"/>
            <a:chExt cx="1330" cy="672"/>
          </a:xfrm>
        </p:grpSpPr>
        <p:grpSp>
          <p:nvGrpSpPr>
            <p:cNvPr id="35905" name="Group 5"/>
            <p:cNvGrpSpPr>
              <a:grpSpLocks/>
            </p:cNvGrpSpPr>
            <p:nvPr/>
          </p:nvGrpSpPr>
          <p:grpSpPr bwMode="auto">
            <a:xfrm>
              <a:off x="4992" y="1584"/>
              <a:ext cx="318" cy="453"/>
              <a:chOff x="1519" y="1480"/>
              <a:chExt cx="318" cy="453"/>
            </a:xfrm>
          </p:grpSpPr>
          <p:sp>
            <p:nvSpPr>
              <p:cNvPr id="35908" name="Line 6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9" name="Line 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0" name="Line 8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1" name="Line 9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2" name="Line 10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3" name="Line 11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4" name="Line 12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906" name="AutoShape 13"/>
            <p:cNvSpPr>
              <a:spLocks noChangeArrowheads="1"/>
            </p:cNvSpPr>
            <p:nvPr/>
          </p:nvSpPr>
          <p:spPr bwMode="auto">
            <a:xfrm>
              <a:off x="4176" y="1488"/>
              <a:ext cx="133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7" name="Oval 14"/>
            <p:cNvSpPr>
              <a:spLocks noChangeArrowheads="1"/>
            </p:cNvSpPr>
            <p:nvPr/>
          </p:nvSpPr>
          <p:spPr bwMode="auto">
            <a:xfrm>
              <a:off x="4320" y="1632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381000" y="3733800"/>
            <a:ext cx="8229600" cy="2133600"/>
            <a:chOff x="240" y="2352"/>
            <a:chExt cx="5184" cy="1344"/>
          </a:xfrm>
        </p:grpSpPr>
        <p:sp>
          <p:nvSpPr>
            <p:cNvPr id="35846" name="Line 16"/>
            <p:cNvSpPr>
              <a:spLocks noChangeShapeType="1"/>
            </p:cNvSpPr>
            <p:nvPr/>
          </p:nvSpPr>
          <p:spPr bwMode="auto">
            <a:xfrm>
              <a:off x="62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47" name="Group 17"/>
            <p:cNvGrpSpPr>
              <a:grpSpLocks/>
            </p:cNvGrpSpPr>
            <p:nvPr/>
          </p:nvGrpSpPr>
          <p:grpSpPr bwMode="auto">
            <a:xfrm>
              <a:off x="864" y="2688"/>
              <a:ext cx="528" cy="192"/>
              <a:chOff x="1440" y="2544"/>
              <a:chExt cx="528" cy="192"/>
            </a:xfrm>
          </p:grpSpPr>
          <p:sp>
            <p:nvSpPr>
              <p:cNvPr id="35901" name="Line 18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2" name="Line 19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3" name="Line 20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4" name="Line 21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48" name="Group 22"/>
            <p:cNvGrpSpPr>
              <a:grpSpLocks/>
            </p:cNvGrpSpPr>
            <p:nvPr/>
          </p:nvGrpSpPr>
          <p:grpSpPr bwMode="auto">
            <a:xfrm>
              <a:off x="1392" y="2688"/>
              <a:ext cx="528" cy="192"/>
              <a:chOff x="1440" y="2544"/>
              <a:chExt cx="528" cy="192"/>
            </a:xfrm>
          </p:grpSpPr>
          <p:sp>
            <p:nvSpPr>
              <p:cNvPr id="35897" name="Line 23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8" name="Line 2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9" name="Line 2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0" name="Line 26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49" name="Group 27"/>
            <p:cNvGrpSpPr>
              <a:grpSpLocks/>
            </p:cNvGrpSpPr>
            <p:nvPr/>
          </p:nvGrpSpPr>
          <p:grpSpPr bwMode="auto">
            <a:xfrm>
              <a:off x="1920" y="2688"/>
              <a:ext cx="528" cy="192"/>
              <a:chOff x="1440" y="2544"/>
              <a:chExt cx="528" cy="192"/>
            </a:xfrm>
          </p:grpSpPr>
          <p:sp>
            <p:nvSpPr>
              <p:cNvPr id="35893" name="Line 28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4" name="Line 29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5" name="Line 30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6" name="Line 31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240" y="302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5851" name="Text Box 33"/>
            <p:cNvSpPr txBox="1">
              <a:spLocks noChangeArrowheads="1"/>
            </p:cNvSpPr>
            <p:nvPr/>
          </p:nvSpPr>
          <p:spPr bwMode="auto">
            <a:xfrm>
              <a:off x="336" y="340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35852" name="AutoShape 34"/>
            <p:cNvSpPr>
              <a:spLocks noChangeArrowheads="1"/>
            </p:cNvSpPr>
            <p:nvPr/>
          </p:nvSpPr>
          <p:spPr bwMode="auto">
            <a:xfrm>
              <a:off x="864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53" name="Line 35"/>
            <p:cNvSpPr>
              <a:spLocks noChangeShapeType="1"/>
            </p:cNvSpPr>
            <p:nvPr/>
          </p:nvSpPr>
          <p:spPr bwMode="auto">
            <a:xfrm>
              <a:off x="864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36"/>
            <p:cNvSpPr>
              <a:spLocks noChangeShapeType="1"/>
            </p:cNvSpPr>
            <p:nvPr/>
          </p:nvSpPr>
          <p:spPr bwMode="auto">
            <a:xfrm>
              <a:off x="1392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Line 37"/>
            <p:cNvSpPr>
              <a:spLocks noChangeShapeType="1"/>
            </p:cNvSpPr>
            <p:nvPr/>
          </p:nvSpPr>
          <p:spPr bwMode="auto">
            <a:xfrm>
              <a:off x="1920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6" name="AutoShape 38"/>
            <p:cNvSpPr>
              <a:spLocks noChangeArrowheads="1"/>
            </p:cNvSpPr>
            <p:nvPr/>
          </p:nvSpPr>
          <p:spPr bwMode="auto">
            <a:xfrm>
              <a:off x="1392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7" name="AutoShape 39"/>
            <p:cNvSpPr>
              <a:spLocks noChangeArrowheads="1"/>
            </p:cNvSpPr>
            <p:nvPr/>
          </p:nvSpPr>
          <p:spPr bwMode="auto">
            <a:xfrm>
              <a:off x="864" y="340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35858" name="AutoShape 40"/>
            <p:cNvSpPr>
              <a:spLocks noChangeArrowheads="1"/>
            </p:cNvSpPr>
            <p:nvPr/>
          </p:nvSpPr>
          <p:spPr bwMode="auto">
            <a:xfrm>
              <a:off x="1920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grpSp>
          <p:nvGrpSpPr>
            <p:cNvPr id="35859" name="Group 41"/>
            <p:cNvGrpSpPr>
              <a:grpSpLocks/>
            </p:cNvGrpSpPr>
            <p:nvPr/>
          </p:nvGrpSpPr>
          <p:grpSpPr bwMode="auto">
            <a:xfrm>
              <a:off x="2976" y="2688"/>
              <a:ext cx="528" cy="192"/>
              <a:chOff x="1440" y="2544"/>
              <a:chExt cx="528" cy="192"/>
            </a:xfrm>
          </p:grpSpPr>
          <p:sp>
            <p:nvSpPr>
              <p:cNvPr id="35889" name="Line 42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0" name="Line 43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1" name="Line 44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2" name="Line 45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0" name="Line 46"/>
            <p:cNvSpPr>
              <a:spLocks noChangeShapeType="1"/>
            </p:cNvSpPr>
            <p:nvPr/>
          </p:nvSpPr>
          <p:spPr bwMode="auto">
            <a:xfrm>
              <a:off x="244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47"/>
            <p:cNvSpPr>
              <a:spLocks noChangeShapeType="1"/>
            </p:cNvSpPr>
            <p:nvPr/>
          </p:nvSpPr>
          <p:spPr bwMode="auto">
            <a:xfrm>
              <a:off x="2976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2" name="Group 48"/>
            <p:cNvGrpSpPr>
              <a:grpSpLocks/>
            </p:cNvGrpSpPr>
            <p:nvPr/>
          </p:nvGrpSpPr>
          <p:grpSpPr bwMode="auto">
            <a:xfrm>
              <a:off x="3504" y="2688"/>
              <a:ext cx="528" cy="192"/>
              <a:chOff x="1440" y="2544"/>
              <a:chExt cx="528" cy="192"/>
            </a:xfrm>
          </p:grpSpPr>
          <p:sp>
            <p:nvSpPr>
              <p:cNvPr id="35885" name="Line 49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6" name="Line 50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7" name="Line 51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8" name="Line 52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3" name="Line 53"/>
            <p:cNvSpPr>
              <a:spLocks noChangeShapeType="1"/>
            </p:cNvSpPr>
            <p:nvPr/>
          </p:nvSpPr>
          <p:spPr bwMode="auto">
            <a:xfrm>
              <a:off x="3504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4" name="Group 54"/>
            <p:cNvGrpSpPr>
              <a:grpSpLocks/>
            </p:cNvGrpSpPr>
            <p:nvPr/>
          </p:nvGrpSpPr>
          <p:grpSpPr bwMode="auto">
            <a:xfrm>
              <a:off x="4368" y="2688"/>
              <a:ext cx="528" cy="192"/>
              <a:chOff x="1440" y="2544"/>
              <a:chExt cx="528" cy="192"/>
            </a:xfrm>
          </p:grpSpPr>
          <p:sp>
            <p:nvSpPr>
              <p:cNvPr id="35881" name="Line 55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2" name="Line 56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3" name="Line 57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4" name="Line 58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5" name="Line 59"/>
            <p:cNvSpPr>
              <a:spLocks noChangeShapeType="1"/>
            </p:cNvSpPr>
            <p:nvPr/>
          </p:nvSpPr>
          <p:spPr bwMode="auto">
            <a:xfrm>
              <a:off x="4368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66" name="Group 60"/>
            <p:cNvGrpSpPr>
              <a:grpSpLocks/>
            </p:cNvGrpSpPr>
            <p:nvPr/>
          </p:nvGrpSpPr>
          <p:grpSpPr bwMode="auto">
            <a:xfrm>
              <a:off x="4896" y="2688"/>
              <a:ext cx="528" cy="192"/>
              <a:chOff x="1440" y="2544"/>
              <a:chExt cx="528" cy="192"/>
            </a:xfrm>
          </p:grpSpPr>
          <p:sp>
            <p:nvSpPr>
              <p:cNvPr id="35877" name="Line 61"/>
              <p:cNvSpPr>
                <a:spLocks noChangeShapeType="1"/>
              </p:cNvSpPr>
              <p:nvPr/>
            </p:nvSpPr>
            <p:spPr bwMode="auto">
              <a:xfrm flipV="1">
                <a:off x="144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8" name="Line 62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9" name="Line 63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0" name="Line 64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67" name="Line 65"/>
            <p:cNvSpPr>
              <a:spLocks noChangeShapeType="1"/>
            </p:cNvSpPr>
            <p:nvPr/>
          </p:nvSpPr>
          <p:spPr bwMode="auto">
            <a:xfrm>
              <a:off x="4896" y="29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8" name="AutoShape 66"/>
            <p:cNvSpPr>
              <a:spLocks noChangeArrowheads="1"/>
            </p:cNvSpPr>
            <p:nvPr/>
          </p:nvSpPr>
          <p:spPr bwMode="auto">
            <a:xfrm>
              <a:off x="2976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35869" name="AutoShape 67"/>
            <p:cNvSpPr>
              <a:spLocks noChangeArrowheads="1"/>
            </p:cNvSpPr>
            <p:nvPr/>
          </p:nvSpPr>
          <p:spPr bwMode="auto">
            <a:xfrm>
              <a:off x="3504" y="302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35870" name="AutoShape 68"/>
            <p:cNvSpPr>
              <a:spLocks noChangeArrowheads="1"/>
            </p:cNvSpPr>
            <p:nvPr/>
          </p:nvSpPr>
          <p:spPr bwMode="auto">
            <a:xfrm>
              <a:off x="4368" y="3024"/>
              <a:ext cx="1056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35871" name="AutoShape 69"/>
            <p:cNvSpPr>
              <a:spLocks noChangeArrowheads="1"/>
            </p:cNvSpPr>
            <p:nvPr/>
          </p:nvSpPr>
          <p:spPr bwMode="auto">
            <a:xfrm>
              <a:off x="1392" y="3408"/>
              <a:ext cx="4032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35872" name="Group 70"/>
            <p:cNvGrpSpPr>
              <a:grpSpLocks/>
            </p:cNvGrpSpPr>
            <p:nvPr/>
          </p:nvGrpSpPr>
          <p:grpSpPr bwMode="auto">
            <a:xfrm>
              <a:off x="2448" y="2352"/>
              <a:ext cx="777" cy="212"/>
              <a:chOff x="2448" y="2592"/>
              <a:chExt cx="777" cy="212"/>
            </a:xfrm>
          </p:grpSpPr>
          <p:sp>
            <p:nvSpPr>
              <p:cNvPr id="35875" name="Line 71"/>
              <p:cNvSpPr>
                <a:spLocks noChangeShapeType="1"/>
              </p:cNvSpPr>
              <p:nvPr/>
            </p:nvSpPr>
            <p:spPr bwMode="auto">
              <a:xfrm>
                <a:off x="2448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76" name="Text Box 72"/>
              <p:cNvSpPr txBox="1">
                <a:spLocks noChangeArrowheads="1"/>
              </p:cNvSpPr>
              <p:nvPr/>
            </p:nvSpPr>
            <p:spPr bwMode="auto">
              <a:xfrm>
                <a:off x="2880" y="25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5873" name="Text Box 73"/>
            <p:cNvSpPr txBox="1">
              <a:spLocks noChangeArrowheads="1"/>
            </p:cNvSpPr>
            <p:nvPr/>
          </p:nvSpPr>
          <p:spPr bwMode="auto">
            <a:xfrm>
              <a:off x="2534" y="301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5874" name="Text Box 74"/>
            <p:cNvSpPr txBox="1">
              <a:spLocks noChangeArrowheads="1"/>
            </p:cNvSpPr>
            <p:nvPr/>
          </p:nvSpPr>
          <p:spPr bwMode="auto">
            <a:xfrm>
              <a:off x="4118" y="301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 of the up/down counter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2:  specify the </a:t>
            </a:r>
            <a:r>
              <a:rPr lang="en-US" altLang="zh-TW" sz="2000">
                <a:solidFill>
                  <a:schemeClr val="hlink"/>
                </a:solidFill>
              </a:rPr>
              <a:t>behavior</a:t>
            </a:r>
            <a:r>
              <a:rPr lang="en-US" altLang="zh-TW" sz="200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</a:rPr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rgbClr val="5F5F5F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rgbClr val="5F5F5F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rgbClr val="5F5F5F"/>
                </a:solidFill>
              </a:rPr>
              <a:t>data path: micro-operation to circuit (Sec. 7.3 – 7.6)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for data path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51816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folHlink"/>
                </a:solidFill>
              </a:rPr>
              <a:t>to count up and down</a:t>
            </a:r>
            <a:endParaRPr lang="en-US" altLang="zh-TW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>
                <a:solidFill>
                  <a:schemeClr val="hlink"/>
                </a:solidFill>
              </a:rPr>
              <a:t>we need a 4-bit register Q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>
                <a:solidFill>
                  <a:schemeClr val="hlink"/>
                </a:solidFill>
              </a:rPr>
              <a:t>sometimes doing Q(t+1)=Q(t)+1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>
                <a:solidFill>
                  <a:schemeClr val="hlink"/>
                </a:solidFill>
              </a:rPr>
              <a:t>sometimes doing Q(t+1)=Q(t)-1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1800">
                <a:solidFill>
                  <a:schemeClr val="hlink"/>
                </a:solidFill>
              </a:rPr>
              <a:t>sometimes holds Q(t+1)=0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folHlink"/>
                </a:solidFill>
              </a:rPr>
              <a:t>two control signals </a:t>
            </a:r>
            <a:r>
              <a:rPr lang="en-US" altLang="zh-TW" sz="2000" i="1">
                <a:solidFill>
                  <a:schemeClr val="folHlink"/>
                </a:solidFill>
              </a:rPr>
              <a:t>E</a:t>
            </a:r>
            <a:r>
              <a:rPr lang="en-US" altLang="zh-TW" sz="2000">
                <a:solidFill>
                  <a:schemeClr val="folHlink"/>
                </a:solidFill>
              </a:rPr>
              <a:t> and </a:t>
            </a:r>
            <a:r>
              <a:rPr lang="en-US" altLang="zh-TW" sz="2000" i="1">
                <a:solidFill>
                  <a:schemeClr val="folHlink"/>
                </a:solidFill>
              </a:rPr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i="1">
                <a:solidFill>
                  <a:schemeClr val="hlink"/>
                </a:solidFill>
              </a:rPr>
              <a:t>E: count enable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i="1">
                <a:solidFill>
                  <a:schemeClr val="hlink"/>
                </a:solidFill>
              </a:rPr>
              <a:t>S: select count-up or down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6781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5638800"/>
            <a:ext cx="1143000" cy="381000"/>
            <a:chOff x="336" y="2640"/>
            <a:chExt cx="720" cy="240"/>
          </a:xfrm>
        </p:grpSpPr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8923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81600" y="4530725"/>
            <a:ext cx="692150" cy="396875"/>
            <a:chOff x="3264" y="2854"/>
            <a:chExt cx="436" cy="250"/>
          </a:xfrm>
        </p:grpSpPr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264" y="285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38921" name="Text Box 10"/>
            <p:cNvSpPr txBox="1">
              <a:spLocks noChangeArrowheads="1"/>
            </p:cNvSpPr>
            <p:nvPr/>
          </p:nvSpPr>
          <p:spPr bwMode="auto">
            <a:xfrm>
              <a:off x="3504" y="28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5867400" y="22098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098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RTL design?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quick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for data path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133600"/>
            <a:ext cx="5181600" cy="24384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folHlink"/>
                </a:solidFill>
              </a:rPr>
              <a:t>to tell 9 is reached</a:t>
            </a:r>
          </a:p>
          <a:p>
            <a:pPr lvl="1" eaLnBrk="1" hangingPunct="1"/>
            <a:r>
              <a:rPr lang="en-US" altLang="zh-TW" sz="2000"/>
              <a:t>signal </a:t>
            </a:r>
            <a:r>
              <a:rPr lang="en-US" altLang="zh-TW" sz="2000" i="1"/>
              <a:t>T</a:t>
            </a:r>
          </a:p>
          <a:p>
            <a:pPr lvl="1" eaLnBrk="1" hangingPunct="1"/>
            <a:r>
              <a:rPr lang="en-US" altLang="zh-TW" sz="2000" i="1"/>
              <a:t>T=</a:t>
            </a:r>
            <a:r>
              <a:rPr lang="en-US" altLang="zh-TW" sz="2000"/>
              <a:t>1</a:t>
            </a:r>
            <a:r>
              <a:rPr lang="en-US" altLang="zh-TW" sz="2000" i="1"/>
              <a:t> </a:t>
            </a:r>
            <a:r>
              <a:rPr lang="en-US" altLang="zh-TW" sz="2000"/>
              <a:t>iff</a:t>
            </a:r>
            <a:r>
              <a:rPr lang="en-US" altLang="zh-TW" sz="2000" i="1"/>
              <a:t> Q</a:t>
            </a:r>
            <a:r>
              <a:rPr lang="en-US" altLang="zh-TW" sz="2000"/>
              <a:t>(</a:t>
            </a:r>
            <a:r>
              <a:rPr lang="en-US" altLang="zh-TW" sz="2000" i="1"/>
              <a:t>t</a:t>
            </a:r>
            <a:r>
              <a:rPr lang="en-US" altLang="zh-TW" sz="2000"/>
              <a:t>)</a:t>
            </a:r>
            <a:r>
              <a:rPr lang="en-US" altLang="zh-TW" sz="2000" i="1"/>
              <a:t>=</a:t>
            </a:r>
            <a:r>
              <a:rPr lang="en-US" altLang="zh-TW" sz="2000"/>
              <a:t>9</a:t>
            </a:r>
          </a:p>
          <a:p>
            <a:pPr eaLnBrk="1" hangingPunct="1"/>
            <a:r>
              <a:rPr lang="en-US" altLang="zh-TW" sz="2400">
                <a:solidFill>
                  <a:schemeClr val="folHlink"/>
                </a:solidFill>
              </a:rPr>
              <a:t>to tell 0 is reached</a:t>
            </a:r>
            <a:endParaRPr lang="en-US" altLang="zh-TW" sz="2400" i="1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TW" sz="2000"/>
              <a:t>signal </a:t>
            </a:r>
            <a:r>
              <a:rPr lang="en-US" altLang="zh-TW" sz="2000" i="1"/>
              <a:t>Z</a:t>
            </a:r>
          </a:p>
          <a:p>
            <a:pPr lvl="1" eaLnBrk="1" hangingPunct="1"/>
            <a:r>
              <a:rPr lang="en-US" altLang="zh-TW" sz="2000" i="1"/>
              <a:t>Z</a:t>
            </a:r>
            <a:r>
              <a:rPr lang="en-US" altLang="zh-TW" sz="2000"/>
              <a:t>=1 iff </a:t>
            </a:r>
            <a:r>
              <a:rPr lang="en-US" altLang="zh-TW" sz="2000" i="1"/>
              <a:t>Q</a:t>
            </a:r>
            <a:r>
              <a:rPr lang="en-US" altLang="zh-TW" sz="2000"/>
              <a:t>(</a:t>
            </a:r>
            <a:r>
              <a:rPr lang="en-US" altLang="zh-TW" sz="2000" i="1"/>
              <a:t>t</a:t>
            </a:r>
            <a:r>
              <a:rPr lang="en-US" altLang="zh-TW" sz="2000"/>
              <a:t>)=0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6781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6324600" y="5673725"/>
            <a:ext cx="1143000" cy="381000"/>
            <a:chOff x="336" y="2640"/>
            <a:chExt cx="720" cy="240"/>
          </a:xfrm>
        </p:grpSpPr>
        <p:sp>
          <p:nvSpPr>
            <p:cNvPr id="39945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9946" name="AutoShape 7"/>
            <p:cNvSpPr>
              <a:spLocks noChangeArrowheads="1"/>
            </p:cNvSpPr>
            <p:nvPr/>
          </p:nvSpPr>
          <p:spPr bwMode="auto">
            <a:xfrm rot="5400000">
              <a:off x="336" y="26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aphicFrame>
        <p:nvGraphicFramePr>
          <p:cNvPr id="39944" name="Object 10"/>
          <p:cNvGraphicFramePr>
            <a:graphicFrameLocks noChangeAspect="1"/>
          </p:cNvGraphicFramePr>
          <p:nvPr/>
        </p:nvGraphicFramePr>
        <p:xfrm>
          <a:off x="6096000" y="2438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方程式" r:id="rId4" imgW="1143000" imgH="431800" progId="Equation.3">
                  <p:embed/>
                </p:oleObj>
              </mc:Choice>
              <mc:Fallback>
                <p:oleObj name="方程式" r:id="rId4" imgW="1143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for data path </a:t>
            </a:r>
            <a:r>
              <a:rPr lang="en-US" altLang="zh-TW" sz="3600">
                <a:solidFill>
                  <a:schemeClr val="hlink"/>
                </a:solidFill>
              </a:rPr>
              <a:t>(FINAL)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09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69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0972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0973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0971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0964" name="Object 10"/>
          <p:cNvGraphicFramePr>
            <a:graphicFrameLocks noChangeAspect="1"/>
          </p:cNvGraphicFramePr>
          <p:nvPr/>
        </p:nvGraphicFramePr>
        <p:xfrm>
          <a:off x="6019800" y="20574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1"/>
          <p:cNvGraphicFramePr>
            <a:graphicFrameLocks noChangeAspect="1"/>
          </p:cNvGraphicFramePr>
          <p:nvPr/>
        </p:nvGraphicFramePr>
        <p:xfrm>
          <a:off x="6019800" y="3581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0967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control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state-diagram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 we begin to design the control unit</a:t>
            </a:r>
            <a:endParaRPr lang="en-US" altLang="zh-TW" sz="3600">
              <a:solidFill>
                <a:schemeClr val="hlink"/>
              </a:solidFill>
            </a:endParaRP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30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017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3020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3021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3018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3012" name="Object 10"/>
          <p:cNvGraphicFramePr>
            <a:graphicFrameLocks noChangeAspect="1"/>
          </p:cNvGraphicFramePr>
          <p:nvPr/>
        </p:nvGraphicFramePr>
        <p:xfrm>
          <a:off x="6019800" y="2057400"/>
          <a:ext cx="24225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24225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1"/>
          <p:cNvGraphicFramePr>
            <a:graphicFrameLocks noChangeAspect="1"/>
          </p:cNvGraphicFramePr>
          <p:nvPr/>
        </p:nvGraphicFramePr>
        <p:xfrm>
          <a:off x="6019800" y="3581400"/>
          <a:ext cx="2000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2000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301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  <a:endParaRPr lang="en-US" altLang="zh-TW" sz="3600">
              <a:solidFill>
                <a:schemeClr val="hlink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sometimes hold, count-up, and down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40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55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4058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4059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4056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4057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4040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4041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4051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4052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4053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4042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2971800"/>
            <a:ext cx="3276600" cy="1250950"/>
            <a:chOff x="1536" y="1863"/>
            <a:chExt cx="2064" cy="788"/>
          </a:xfrm>
        </p:grpSpPr>
        <p:sp>
          <p:nvSpPr>
            <p:cNvPr id="44045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4047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8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4049" name="AutoShape 26"/>
            <p:cNvCxnSpPr>
              <a:cxnSpLocks noChangeShapeType="1"/>
              <a:stCxn id="44053" idx="4"/>
              <a:endCxn id="44051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0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we want from the state diagram</a:t>
            </a:r>
          </a:p>
        </p:txBody>
      </p:sp>
      <p:grpSp>
        <p:nvGrpSpPr>
          <p:cNvPr id="45059" name="Group 36"/>
          <p:cNvGrpSpPr>
            <a:grpSpLocks/>
          </p:cNvGrpSpPr>
          <p:nvPr/>
        </p:nvGrpSpPr>
        <p:grpSpPr bwMode="auto">
          <a:xfrm>
            <a:off x="2514600" y="2438400"/>
            <a:ext cx="4038600" cy="1250950"/>
            <a:chOff x="1440" y="1344"/>
            <a:chExt cx="2544" cy="788"/>
          </a:xfrm>
        </p:grpSpPr>
        <p:grpSp>
          <p:nvGrpSpPr>
            <p:cNvPr id="45081" name="Group 4"/>
            <p:cNvGrpSpPr>
              <a:grpSpLocks/>
            </p:cNvGrpSpPr>
            <p:nvPr/>
          </p:nvGrpSpPr>
          <p:grpSpPr bwMode="auto">
            <a:xfrm>
              <a:off x="1440" y="1488"/>
              <a:ext cx="2544" cy="288"/>
              <a:chOff x="1296" y="2016"/>
              <a:chExt cx="2544" cy="288"/>
            </a:xfrm>
          </p:grpSpPr>
          <p:sp>
            <p:nvSpPr>
              <p:cNvPr id="45089" name="Oval 5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5090" name="Oval 6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5091" name="Oval 7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5082" name="Group 8"/>
            <p:cNvGrpSpPr>
              <a:grpSpLocks/>
            </p:cNvGrpSpPr>
            <p:nvPr/>
          </p:nvGrpSpPr>
          <p:grpSpPr bwMode="auto">
            <a:xfrm>
              <a:off x="1680" y="1344"/>
              <a:ext cx="2064" cy="788"/>
              <a:chOff x="1536" y="1863"/>
              <a:chExt cx="2064" cy="788"/>
            </a:xfrm>
          </p:grpSpPr>
          <p:sp>
            <p:nvSpPr>
              <p:cNvPr id="45083" name="Line 9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4" name="Text Box 10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5085" name="Line 11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6" name="Text Box 12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5087" name="AutoShape 13"/>
              <p:cNvCxnSpPr>
                <a:cxnSpLocks noChangeShapeType="1"/>
                <a:stCxn id="45091" idx="4"/>
                <a:endCxn id="45089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088" name="Text Box 14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</p:grp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304800" y="4114800"/>
            <a:ext cx="8458200" cy="1617663"/>
            <a:chOff x="288" y="2640"/>
            <a:chExt cx="5328" cy="1019"/>
          </a:xfrm>
        </p:grpSpPr>
        <p:grpSp>
          <p:nvGrpSpPr>
            <p:cNvPr id="45061" name="Group 34"/>
            <p:cNvGrpSpPr>
              <a:grpSpLocks/>
            </p:cNvGrpSpPr>
            <p:nvPr/>
          </p:nvGrpSpPr>
          <p:grpSpPr bwMode="auto">
            <a:xfrm>
              <a:off x="2928" y="2640"/>
              <a:ext cx="729" cy="212"/>
              <a:chOff x="2928" y="2640"/>
              <a:chExt cx="729" cy="212"/>
            </a:xfrm>
          </p:grpSpPr>
          <p:sp>
            <p:nvSpPr>
              <p:cNvPr id="45079" name="Line 1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0" name="Text Box 16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5062" name="Text Box 17"/>
            <p:cNvSpPr txBox="1">
              <a:spLocks noChangeArrowheads="1"/>
            </p:cNvSpPr>
            <p:nvPr/>
          </p:nvSpPr>
          <p:spPr bwMode="auto">
            <a:xfrm>
              <a:off x="470" y="3015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45063" name="Text Box 18"/>
            <p:cNvSpPr txBox="1">
              <a:spLocks noChangeArrowheads="1"/>
            </p:cNvSpPr>
            <p:nvPr/>
          </p:nvSpPr>
          <p:spPr bwMode="auto">
            <a:xfrm>
              <a:off x="288" y="3408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Q</a:t>
              </a:r>
            </a:p>
          </p:txBody>
        </p:sp>
        <p:sp>
          <p:nvSpPr>
            <p:cNvPr id="45064" name="AutoShape 19"/>
            <p:cNvSpPr>
              <a:spLocks noChangeArrowheads="1"/>
            </p:cNvSpPr>
            <p:nvPr/>
          </p:nvSpPr>
          <p:spPr bwMode="auto">
            <a:xfrm>
              <a:off x="1056" y="2976"/>
              <a:ext cx="96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5065" name="AutoShape 20"/>
            <p:cNvSpPr>
              <a:spLocks noChangeArrowheads="1"/>
            </p:cNvSpPr>
            <p:nvPr/>
          </p:nvSpPr>
          <p:spPr bwMode="auto">
            <a:xfrm>
              <a:off x="1056" y="3408"/>
              <a:ext cx="96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066" name="AutoShape 21"/>
            <p:cNvSpPr>
              <a:spLocks noChangeArrowheads="1"/>
            </p:cNvSpPr>
            <p:nvPr/>
          </p:nvSpPr>
          <p:spPr bwMode="auto">
            <a:xfrm>
              <a:off x="2016" y="2976"/>
              <a:ext cx="134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5067" name="AutoShape 22"/>
            <p:cNvSpPr>
              <a:spLocks noChangeArrowheads="1"/>
            </p:cNvSpPr>
            <p:nvPr/>
          </p:nvSpPr>
          <p:spPr bwMode="auto">
            <a:xfrm>
              <a:off x="201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068" name="AutoShape 23"/>
            <p:cNvSpPr>
              <a:spLocks noChangeArrowheads="1"/>
            </p:cNvSpPr>
            <p:nvPr/>
          </p:nvSpPr>
          <p:spPr bwMode="auto">
            <a:xfrm>
              <a:off x="2352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5069" name="Text Box 24"/>
            <p:cNvSpPr txBox="1">
              <a:spLocks noChangeArrowheads="1"/>
            </p:cNvSpPr>
            <p:nvPr/>
          </p:nvSpPr>
          <p:spPr bwMode="auto">
            <a:xfrm>
              <a:off x="2726" y="344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70" name="AutoShape 25"/>
            <p:cNvSpPr>
              <a:spLocks noChangeArrowheads="1"/>
            </p:cNvSpPr>
            <p:nvPr/>
          </p:nvSpPr>
          <p:spPr bwMode="auto">
            <a:xfrm>
              <a:off x="3024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45071" name="AutoShape 26"/>
            <p:cNvSpPr>
              <a:spLocks noChangeArrowheads="1"/>
            </p:cNvSpPr>
            <p:nvPr/>
          </p:nvSpPr>
          <p:spPr bwMode="auto">
            <a:xfrm>
              <a:off x="3360" y="2976"/>
              <a:ext cx="16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  <p:sp>
          <p:nvSpPr>
            <p:cNvPr id="45072" name="AutoShape 27"/>
            <p:cNvSpPr>
              <a:spLocks noChangeArrowheads="1"/>
            </p:cNvSpPr>
            <p:nvPr/>
          </p:nvSpPr>
          <p:spPr bwMode="auto">
            <a:xfrm>
              <a:off x="3360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3" name="AutoShape 28"/>
            <p:cNvSpPr>
              <a:spLocks noChangeArrowheads="1"/>
            </p:cNvSpPr>
            <p:nvPr/>
          </p:nvSpPr>
          <p:spPr bwMode="auto">
            <a:xfrm>
              <a:off x="369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7</a:t>
              </a:r>
            </a:p>
          </p:txBody>
        </p:sp>
        <p:sp>
          <p:nvSpPr>
            <p:cNvPr id="45074" name="Text Box 29"/>
            <p:cNvSpPr txBox="1">
              <a:spLocks noChangeArrowheads="1"/>
            </p:cNvSpPr>
            <p:nvPr/>
          </p:nvSpPr>
          <p:spPr bwMode="auto">
            <a:xfrm>
              <a:off x="4070" y="339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75" name="AutoShape 30"/>
            <p:cNvSpPr>
              <a:spLocks noChangeArrowheads="1"/>
            </p:cNvSpPr>
            <p:nvPr/>
          </p:nvSpPr>
          <p:spPr bwMode="auto">
            <a:xfrm>
              <a:off x="4320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5076" name="AutoShape 31"/>
            <p:cNvSpPr>
              <a:spLocks noChangeArrowheads="1"/>
            </p:cNvSpPr>
            <p:nvPr/>
          </p:nvSpPr>
          <p:spPr bwMode="auto">
            <a:xfrm>
              <a:off x="4656" y="3408"/>
              <a:ext cx="33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45077" name="AutoShape 32"/>
            <p:cNvSpPr>
              <a:spLocks noChangeArrowheads="1"/>
            </p:cNvSpPr>
            <p:nvPr/>
          </p:nvSpPr>
          <p:spPr bwMode="auto">
            <a:xfrm>
              <a:off x="4992" y="2976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5078" name="AutoShape 33"/>
            <p:cNvSpPr>
              <a:spLocks noChangeArrowheads="1"/>
            </p:cNvSpPr>
            <p:nvPr/>
          </p:nvSpPr>
          <p:spPr bwMode="auto">
            <a:xfrm>
              <a:off x="4992" y="3408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state transition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610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107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6110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6111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108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6109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6085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6088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6089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6103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6104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6105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6090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6092" name="Group 21"/>
          <p:cNvGrpSpPr>
            <a:grpSpLocks/>
          </p:cNvGrpSpPr>
          <p:nvPr/>
        </p:nvGrpSpPr>
        <p:grpSpPr bwMode="auto">
          <a:xfrm>
            <a:off x="2438400" y="2957513"/>
            <a:ext cx="3276600" cy="1250950"/>
            <a:chOff x="1536" y="1863"/>
            <a:chExt cx="2064" cy="788"/>
          </a:xfrm>
        </p:grpSpPr>
        <p:sp>
          <p:nvSpPr>
            <p:cNvPr id="46097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6099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0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6101" name="AutoShape 26"/>
            <p:cNvCxnSpPr>
              <a:cxnSpLocks noChangeShapeType="1"/>
              <a:stCxn id="46105" idx="4"/>
              <a:endCxn id="46103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2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  <p:sp>
        <p:nvSpPr>
          <p:cNvPr id="46093" name="AutoShape 28"/>
          <p:cNvSpPr>
            <a:spLocks noChangeArrowheads="1"/>
          </p:cNvSpPr>
          <p:nvPr/>
        </p:nvSpPr>
        <p:spPr bwMode="auto">
          <a:xfrm>
            <a:off x="4648200" y="29718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4" name="AutoShape 29"/>
          <p:cNvSpPr>
            <a:spLocks noChangeArrowheads="1"/>
          </p:cNvSpPr>
          <p:nvPr/>
        </p:nvSpPr>
        <p:spPr bwMode="auto">
          <a:xfrm>
            <a:off x="7620000" y="49530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5" name="Text Box 30"/>
          <p:cNvSpPr txBox="1">
            <a:spLocks noChangeArrowheads="1"/>
          </p:cNvSpPr>
          <p:nvPr/>
        </p:nvSpPr>
        <p:spPr bwMode="auto">
          <a:xfrm>
            <a:off x="5089525" y="2728913"/>
            <a:ext cx="305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turn to count down when 9 reached</a:t>
            </a:r>
          </a:p>
        </p:txBody>
      </p:sp>
      <p:sp>
        <p:nvSpPr>
          <p:cNvPr id="46096" name="Line 31"/>
          <p:cNvSpPr>
            <a:spLocks noChangeShapeType="1"/>
          </p:cNvSpPr>
          <p:nvPr/>
        </p:nvSpPr>
        <p:spPr bwMode="auto">
          <a:xfrm flipH="1">
            <a:off x="48768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state transition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713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31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7134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7135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7132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7133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7109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7112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grpSp>
        <p:nvGrpSpPr>
          <p:cNvPr id="47113" name="Group 15"/>
          <p:cNvGrpSpPr>
            <a:grpSpLocks/>
          </p:cNvGrpSpPr>
          <p:nvPr/>
        </p:nvGrpSpPr>
        <p:grpSpPr bwMode="auto">
          <a:xfrm>
            <a:off x="2057400" y="3200400"/>
            <a:ext cx="4038600" cy="457200"/>
            <a:chOff x="1296" y="2016"/>
            <a:chExt cx="2544" cy="288"/>
          </a:xfrm>
        </p:grpSpPr>
        <p:sp>
          <p:nvSpPr>
            <p:cNvPr id="47127" name="Oval 16"/>
            <p:cNvSpPr>
              <a:spLocks noChangeArrowheads="1"/>
            </p:cNvSpPr>
            <p:nvPr/>
          </p:nvSpPr>
          <p:spPr bwMode="auto">
            <a:xfrm>
              <a:off x="1296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47128" name="Oval 17"/>
            <p:cNvSpPr>
              <a:spLocks noChangeArrowheads="1"/>
            </p:cNvSpPr>
            <p:nvPr/>
          </p:nvSpPr>
          <p:spPr bwMode="auto">
            <a:xfrm>
              <a:off x="2352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47129" name="Oval 18"/>
            <p:cNvSpPr>
              <a:spLocks noChangeArrowheads="1"/>
            </p:cNvSpPr>
            <p:nvPr/>
          </p:nvSpPr>
          <p:spPr bwMode="auto">
            <a:xfrm>
              <a:off x="3360" y="2016"/>
              <a:ext cx="48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</p:txBody>
        </p:sp>
      </p:grpSp>
      <p:sp>
        <p:nvSpPr>
          <p:cNvPr id="47114" name="Line 19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5" name="Text Box 20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7116" name="Group 21"/>
          <p:cNvGrpSpPr>
            <a:grpSpLocks/>
          </p:cNvGrpSpPr>
          <p:nvPr/>
        </p:nvGrpSpPr>
        <p:grpSpPr bwMode="auto">
          <a:xfrm>
            <a:off x="2438400" y="2957513"/>
            <a:ext cx="3276600" cy="1250950"/>
            <a:chOff x="1536" y="1863"/>
            <a:chExt cx="2064" cy="788"/>
          </a:xfrm>
        </p:grpSpPr>
        <p:sp>
          <p:nvSpPr>
            <p:cNvPr id="47121" name="Line 22"/>
            <p:cNvSpPr>
              <a:spLocks noChangeShapeType="1"/>
            </p:cNvSpPr>
            <p:nvPr/>
          </p:nvSpPr>
          <p:spPr bwMode="auto">
            <a:xfrm>
              <a:off x="1728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Text Box 23"/>
            <p:cNvSpPr txBox="1">
              <a:spLocks noChangeArrowheads="1"/>
            </p:cNvSpPr>
            <p:nvPr/>
          </p:nvSpPr>
          <p:spPr bwMode="auto">
            <a:xfrm>
              <a:off x="1862" y="18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7123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4" name="Text Box 25"/>
            <p:cNvSpPr txBox="1">
              <a:spLocks noChangeArrowheads="1"/>
            </p:cNvSpPr>
            <p:nvPr/>
          </p:nvSpPr>
          <p:spPr bwMode="auto">
            <a:xfrm>
              <a:off x="296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cxnSp>
          <p:nvCxnSpPr>
            <p:cNvPr id="47125" name="AutoShape 26"/>
            <p:cNvCxnSpPr>
              <a:cxnSpLocks noChangeShapeType="1"/>
              <a:stCxn id="47129" idx="4"/>
              <a:endCxn id="47127" idx="4"/>
            </p:cNvCxnSpPr>
            <p:nvPr/>
          </p:nvCxnSpPr>
          <p:spPr bwMode="auto">
            <a:xfrm rot="5400000">
              <a:off x="2567" y="1273"/>
              <a:ext cx="1" cy="206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6" name="Text Box 27"/>
            <p:cNvSpPr txBox="1">
              <a:spLocks noChangeArrowheads="1"/>
            </p:cNvSpPr>
            <p:nvPr/>
          </p:nvSpPr>
          <p:spPr bwMode="auto">
            <a:xfrm>
              <a:off x="2486" y="243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</p:grpSp>
      <p:sp>
        <p:nvSpPr>
          <p:cNvPr id="47117" name="AutoShape 28"/>
          <p:cNvSpPr>
            <a:spLocks noChangeArrowheads="1"/>
          </p:cNvSpPr>
          <p:nvPr/>
        </p:nvSpPr>
        <p:spPr bwMode="auto">
          <a:xfrm>
            <a:off x="3886200" y="38100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8" name="AutoShape 29"/>
          <p:cNvSpPr>
            <a:spLocks noChangeArrowheads="1"/>
          </p:cNvSpPr>
          <p:nvPr/>
        </p:nvSpPr>
        <p:spPr bwMode="auto">
          <a:xfrm>
            <a:off x="7543800" y="51816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9" name="Text Box 30"/>
          <p:cNvSpPr txBox="1">
            <a:spLocks noChangeArrowheads="1"/>
          </p:cNvSpPr>
          <p:nvPr/>
        </p:nvSpPr>
        <p:spPr bwMode="auto">
          <a:xfrm>
            <a:off x="4343400" y="3962400"/>
            <a:ext cx="283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turn to hod state when 0 reached</a:t>
            </a:r>
          </a:p>
        </p:txBody>
      </p:sp>
      <p:sp>
        <p:nvSpPr>
          <p:cNvPr id="47120" name="Line 31"/>
          <p:cNvSpPr>
            <a:spLocks noChangeShapeType="1"/>
          </p:cNvSpPr>
          <p:nvPr/>
        </p:nvSpPr>
        <p:spPr bwMode="auto">
          <a:xfrm flipH="1">
            <a:off x="48768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the orders to data path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81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58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8161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8162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8159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8160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8133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8136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48137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8139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48140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48154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8155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8156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8141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48148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9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8150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1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8152" name="AutoShape 27"/>
              <p:cNvCxnSpPr>
                <a:cxnSpLocks noChangeShapeType="1"/>
                <a:stCxn id="48156" idx="4"/>
                <a:endCxn id="48154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53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48142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1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2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3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4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5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6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the orders to data path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4918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86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49189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49190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9187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49188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49160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49161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2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49163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49168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49182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49183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49184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49169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49176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7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49178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9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49180" name="AutoShape 27"/>
              <p:cNvCxnSpPr>
                <a:cxnSpLocks noChangeShapeType="1"/>
                <a:stCxn id="49184" idx="4"/>
                <a:endCxn id="49182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181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49170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9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0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2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1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2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3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4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4" name="AutoShape 35"/>
          <p:cNvSpPr>
            <a:spLocks noChangeArrowheads="1"/>
          </p:cNvSpPr>
          <p:nvPr/>
        </p:nvSpPr>
        <p:spPr bwMode="auto">
          <a:xfrm>
            <a:off x="1143000" y="2971800"/>
            <a:ext cx="1752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5" name="Text Box 36"/>
          <p:cNvSpPr txBox="1">
            <a:spLocks noChangeArrowheads="1"/>
          </p:cNvSpPr>
          <p:nvPr/>
        </p:nvSpPr>
        <p:spPr bwMode="auto">
          <a:xfrm>
            <a:off x="1355725" y="3795713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not counting</a:t>
            </a:r>
          </a:p>
        </p:txBody>
      </p:sp>
      <p:sp>
        <p:nvSpPr>
          <p:cNvPr id="49166" name="Line 37"/>
          <p:cNvSpPr>
            <a:spLocks noChangeShapeType="1"/>
          </p:cNvSpPr>
          <p:nvPr/>
        </p:nvSpPr>
        <p:spPr bwMode="auto">
          <a:xfrm>
            <a:off x="48006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7" name="AutoShape 38"/>
          <p:cNvSpPr>
            <a:spLocks noChangeArrowheads="1"/>
          </p:cNvSpPr>
          <p:nvPr/>
        </p:nvSpPr>
        <p:spPr bwMode="auto">
          <a:xfrm>
            <a:off x="7391400" y="39624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a register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a </a:t>
            </a:r>
            <a:r>
              <a:rPr lang="en-US" altLang="zh-TW" sz="2000">
                <a:solidFill>
                  <a:schemeClr val="hlink"/>
                </a:solidFill>
              </a:rPr>
              <a:t>variable</a:t>
            </a:r>
            <a:r>
              <a:rPr lang="en-US" altLang="zh-TW" sz="2000"/>
              <a:t> in a chip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an n-bit storage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triggered by clock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 flip-flop is an 1-bit register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may with various control signals (load, shift, counting, etc.)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762000" y="3886200"/>
            <a:ext cx="2524125" cy="2774950"/>
            <a:chOff x="432" y="2160"/>
            <a:chExt cx="1590" cy="1748"/>
          </a:xfrm>
        </p:grpSpPr>
        <p:grpSp>
          <p:nvGrpSpPr>
            <p:cNvPr id="5137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5140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1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42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7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5148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5149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9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4419600" y="4267200"/>
            <a:ext cx="2728913" cy="1849438"/>
            <a:chOff x="1701" y="1207"/>
            <a:chExt cx="1719" cy="1165"/>
          </a:xfrm>
        </p:grpSpPr>
        <p:sp>
          <p:nvSpPr>
            <p:cNvPr id="5126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7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5128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9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5130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3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5135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5136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the orders to data path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02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209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0212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0213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0210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0211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0181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0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1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0184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0185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0187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50191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0205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0206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0207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0192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0199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0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0201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0203" name="AutoShape 27"/>
              <p:cNvCxnSpPr>
                <a:cxnSpLocks noChangeShapeType="1"/>
                <a:stCxn id="50207" idx="4"/>
                <a:endCxn id="50205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04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0193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2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3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4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5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6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7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8" name="AutoShape 35"/>
          <p:cNvSpPr>
            <a:spLocks noChangeArrowheads="1"/>
          </p:cNvSpPr>
          <p:nvPr/>
        </p:nvSpPr>
        <p:spPr bwMode="auto">
          <a:xfrm>
            <a:off x="3657600" y="2819400"/>
            <a:ext cx="990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0189" name="Line 36"/>
          <p:cNvSpPr>
            <a:spLocks noChangeShapeType="1"/>
          </p:cNvSpPr>
          <p:nvPr/>
        </p:nvSpPr>
        <p:spPr bwMode="auto">
          <a:xfrm>
            <a:off x="48006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0" name="AutoShape 37"/>
          <p:cNvSpPr>
            <a:spLocks noChangeArrowheads="1"/>
          </p:cNvSpPr>
          <p:nvPr/>
        </p:nvSpPr>
        <p:spPr bwMode="auto">
          <a:xfrm>
            <a:off x="7391400" y="41910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Developing the state diagram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check remaining orders by yourself!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12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30" name="Group 6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1233" name="Rectangle 7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1234" name="AutoShape 8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1231" name="Text Box 9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1232" name="Text Box 10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1205" name="Object 11"/>
          <p:cNvGraphicFramePr>
            <a:graphicFrameLocks noChangeAspect="1"/>
          </p:cNvGraphicFramePr>
          <p:nvPr/>
        </p:nvGraphicFramePr>
        <p:xfrm>
          <a:off x="7543800" y="4038600"/>
          <a:ext cx="1431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038600"/>
                        <a:ext cx="1431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2"/>
          <p:cNvGraphicFramePr>
            <a:graphicFrameLocks noChangeAspect="1"/>
          </p:cNvGraphicFramePr>
          <p:nvPr/>
        </p:nvGraphicFramePr>
        <p:xfrm>
          <a:off x="7696200" y="5029200"/>
          <a:ext cx="1238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238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13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1208" name="Text Box 14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1209" name="Line 15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0" name="Text Box 16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1211" name="Group 17"/>
          <p:cNvGrpSpPr>
            <a:grpSpLocks/>
          </p:cNvGrpSpPr>
          <p:nvPr/>
        </p:nvGrpSpPr>
        <p:grpSpPr bwMode="auto">
          <a:xfrm>
            <a:off x="1219200" y="2743200"/>
            <a:ext cx="5645150" cy="1465263"/>
            <a:chOff x="768" y="1728"/>
            <a:chExt cx="3556" cy="923"/>
          </a:xfrm>
        </p:grpSpPr>
        <p:grpSp>
          <p:nvGrpSpPr>
            <p:cNvPr id="51212" name="Group 18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1226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1227" name="Oval 20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1228" name="Oval 21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1213" name="Group 22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1220" name="Line 23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1" name="Text Box 24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1222" name="Line 25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3" name="Text Box 26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1224" name="AutoShape 27"/>
              <p:cNvCxnSpPr>
                <a:cxnSpLocks noChangeShapeType="1"/>
                <a:stCxn id="51228" idx="4"/>
                <a:endCxn id="51226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25" name="Text Box 28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1214" name="Object 29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3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30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4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31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5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Object 32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6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33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7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34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8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diagram of the behavior specification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behavior spec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32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81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328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328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3282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3283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3252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3258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3263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3277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3278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3279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3264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3271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2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3273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4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3275" name="AutoShape 26"/>
              <p:cNvCxnSpPr>
                <a:cxnSpLocks noChangeShapeType="1"/>
                <a:stCxn id="53279" idx="4"/>
                <a:endCxn id="53277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276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3265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4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6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5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7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6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8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7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8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0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9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9" name="AutoShape 34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60" name="AutoShape 35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3261" name="Line 36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2" name="Line 3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Status when counting up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43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305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4308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4309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4276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4280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1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4282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4287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4301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4302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4303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4288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4295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6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4297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8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4299" name="AutoShape 26"/>
              <p:cNvCxnSpPr>
                <a:cxnSpLocks noChangeShapeType="1"/>
                <a:stCxn id="54303" idx="4"/>
                <a:endCxn id="54301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0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4289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8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9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0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1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2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3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AutoShape 34"/>
          <p:cNvSpPr>
            <a:spLocks noChangeArrowheads="1"/>
          </p:cNvSpPr>
          <p:nvPr/>
        </p:nvSpPr>
        <p:spPr bwMode="auto">
          <a:xfrm>
            <a:off x="2667000" y="24384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35"/>
          <p:cNvSpPr>
            <a:spLocks noChangeArrowheads="1"/>
          </p:cNvSpPr>
          <p:nvPr/>
        </p:nvSpPr>
        <p:spPr bwMode="auto">
          <a:xfrm>
            <a:off x="6400800" y="2362200"/>
            <a:ext cx="2438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5" name="Line 36"/>
          <p:cNvSpPr>
            <a:spLocks noChangeShapeType="1"/>
          </p:cNvSpPr>
          <p:nvPr/>
        </p:nvSpPr>
        <p:spPr bwMode="auto">
          <a:xfrm>
            <a:off x="3124200" y="3352800"/>
            <a:ext cx="8382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37"/>
          <p:cNvSpPr>
            <a:spLocks noChangeShapeType="1"/>
          </p:cNvSpPr>
          <p:nvPr/>
        </p:nvSpPr>
        <p:spPr bwMode="auto">
          <a:xfrm flipH="1">
            <a:off x="6858000" y="2819400"/>
            <a:ext cx="609600" cy="2438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when counting up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447800" y="2195513"/>
            <a:ext cx="5654675" cy="2986087"/>
            <a:chOff x="912" y="1383"/>
            <a:chExt cx="3562" cy="1881"/>
          </a:xfrm>
        </p:grpSpPr>
        <p:grpSp>
          <p:nvGrpSpPr>
            <p:cNvPr id="55300" name="Group 4"/>
            <p:cNvGrpSpPr>
              <a:grpSpLocks/>
            </p:cNvGrpSpPr>
            <p:nvPr/>
          </p:nvGrpSpPr>
          <p:grpSpPr bwMode="auto">
            <a:xfrm>
              <a:off x="1306" y="1728"/>
              <a:ext cx="3168" cy="240"/>
              <a:chOff x="1008" y="1680"/>
              <a:chExt cx="3168" cy="240"/>
            </a:xfrm>
          </p:grpSpPr>
          <p:sp>
            <p:nvSpPr>
              <p:cNvPr id="55329" name="Line 5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5330" name="Group 6"/>
              <p:cNvGrpSpPr>
                <a:grpSpLocks/>
              </p:cNvGrpSpPr>
              <p:nvPr/>
            </p:nvGrpSpPr>
            <p:grpSpPr bwMode="auto">
              <a:xfrm>
                <a:off x="1296" y="1680"/>
                <a:ext cx="576" cy="240"/>
                <a:chOff x="1296" y="1680"/>
                <a:chExt cx="576" cy="240"/>
              </a:xfrm>
            </p:grpSpPr>
            <p:sp>
              <p:nvSpPr>
                <p:cNvPr id="5535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2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3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4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1" name="Group 11"/>
              <p:cNvGrpSpPr>
                <a:grpSpLocks/>
              </p:cNvGrpSpPr>
              <p:nvPr/>
            </p:nvGrpSpPr>
            <p:grpSpPr bwMode="auto">
              <a:xfrm>
                <a:off x="1872" y="1680"/>
                <a:ext cx="576" cy="240"/>
                <a:chOff x="1296" y="1680"/>
                <a:chExt cx="576" cy="240"/>
              </a:xfrm>
            </p:grpSpPr>
            <p:sp>
              <p:nvSpPr>
                <p:cNvPr id="553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8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9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50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2" name="Group 16"/>
              <p:cNvGrpSpPr>
                <a:grpSpLocks/>
              </p:cNvGrpSpPr>
              <p:nvPr/>
            </p:nvGrpSpPr>
            <p:grpSpPr bwMode="auto">
              <a:xfrm>
                <a:off x="2448" y="1680"/>
                <a:ext cx="576" cy="240"/>
                <a:chOff x="1296" y="1680"/>
                <a:chExt cx="576" cy="240"/>
              </a:xfrm>
            </p:grpSpPr>
            <p:sp>
              <p:nvSpPr>
                <p:cNvPr id="553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4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5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6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3" name="Group 21"/>
              <p:cNvGrpSpPr>
                <a:grpSpLocks/>
              </p:cNvGrpSpPr>
              <p:nvPr/>
            </p:nvGrpSpPr>
            <p:grpSpPr bwMode="auto">
              <a:xfrm>
                <a:off x="3024" y="1680"/>
                <a:ext cx="576" cy="240"/>
                <a:chOff x="1296" y="1680"/>
                <a:chExt cx="576" cy="240"/>
              </a:xfrm>
            </p:grpSpPr>
            <p:sp>
              <p:nvSpPr>
                <p:cNvPr id="5533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0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1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42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5334" name="Group 26"/>
              <p:cNvGrpSpPr>
                <a:grpSpLocks/>
              </p:cNvGrpSpPr>
              <p:nvPr/>
            </p:nvGrpSpPr>
            <p:grpSpPr bwMode="auto">
              <a:xfrm>
                <a:off x="3600" y="1680"/>
                <a:ext cx="576" cy="240"/>
                <a:chOff x="1296" y="1680"/>
                <a:chExt cx="576" cy="240"/>
              </a:xfrm>
            </p:grpSpPr>
            <p:sp>
              <p:nvSpPr>
                <p:cNvPr id="553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6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7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338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5301" name="Text Box 31"/>
            <p:cNvSpPr txBox="1">
              <a:spLocks noChangeArrowheads="1"/>
            </p:cNvSpPr>
            <p:nvPr/>
          </p:nvSpPr>
          <p:spPr bwMode="auto">
            <a:xfrm>
              <a:off x="922" y="2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55302" name="Line 32"/>
            <p:cNvSpPr>
              <a:spLocks noChangeShapeType="1"/>
            </p:cNvSpPr>
            <p:nvPr/>
          </p:nvSpPr>
          <p:spPr bwMode="auto">
            <a:xfrm>
              <a:off x="1594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3" name="Text Box 33"/>
            <p:cNvSpPr txBox="1">
              <a:spLocks noChangeArrowheads="1"/>
            </p:cNvSpPr>
            <p:nvPr/>
          </p:nvSpPr>
          <p:spPr bwMode="auto">
            <a:xfrm>
              <a:off x="912" y="2439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(E,S)</a:t>
              </a:r>
            </a:p>
          </p:txBody>
        </p:sp>
        <p:sp>
          <p:nvSpPr>
            <p:cNvPr id="55304" name="Text Box 34"/>
            <p:cNvSpPr txBox="1">
              <a:spLocks noChangeArrowheads="1"/>
            </p:cNvSpPr>
            <p:nvPr/>
          </p:nvSpPr>
          <p:spPr bwMode="auto">
            <a:xfrm>
              <a:off x="97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Q</a:t>
              </a:r>
            </a:p>
          </p:txBody>
        </p:sp>
        <p:sp>
          <p:nvSpPr>
            <p:cNvPr id="55305" name="Line 35"/>
            <p:cNvSpPr>
              <a:spLocks noChangeShapeType="1"/>
            </p:cNvSpPr>
            <p:nvPr/>
          </p:nvSpPr>
          <p:spPr bwMode="auto">
            <a:xfrm>
              <a:off x="217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6" name="Line 36"/>
            <p:cNvSpPr>
              <a:spLocks noChangeShapeType="1"/>
            </p:cNvSpPr>
            <p:nvPr/>
          </p:nvSpPr>
          <p:spPr bwMode="auto">
            <a:xfrm>
              <a:off x="2746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7" name="Line 37"/>
            <p:cNvSpPr>
              <a:spLocks noChangeShapeType="1"/>
            </p:cNvSpPr>
            <p:nvPr/>
          </p:nvSpPr>
          <p:spPr bwMode="auto">
            <a:xfrm>
              <a:off x="332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Line 38"/>
            <p:cNvSpPr>
              <a:spLocks noChangeShapeType="1"/>
            </p:cNvSpPr>
            <p:nvPr/>
          </p:nvSpPr>
          <p:spPr bwMode="auto">
            <a:xfrm>
              <a:off x="3898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9" name="AutoShape 39"/>
            <p:cNvSpPr>
              <a:spLocks noChangeArrowheads="1"/>
            </p:cNvSpPr>
            <p:nvPr/>
          </p:nvSpPr>
          <p:spPr bwMode="auto">
            <a:xfrm>
              <a:off x="1594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0" name="AutoShape 40"/>
            <p:cNvSpPr>
              <a:spLocks noChangeArrowheads="1"/>
            </p:cNvSpPr>
            <p:nvPr/>
          </p:nvSpPr>
          <p:spPr bwMode="auto">
            <a:xfrm>
              <a:off x="1594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1" name="AutoShape 41"/>
            <p:cNvSpPr>
              <a:spLocks noChangeArrowheads="1"/>
            </p:cNvSpPr>
            <p:nvPr/>
          </p:nvSpPr>
          <p:spPr bwMode="auto">
            <a:xfrm>
              <a:off x="1594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5312" name="AutoShape 42"/>
            <p:cNvSpPr>
              <a:spLocks noChangeArrowheads="1"/>
            </p:cNvSpPr>
            <p:nvPr/>
          </p:nvSpPr>
          <p:spPr bwMode="auto">
            <a:xfrm>
              <a:off x="2170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3" name="AutoShape 43"/>
            <p:cNvSpPr>
              <a:spLocks noChangeArrowheads="1"/>
            </p:cNvSpPr>
            <p:nvPr/>
          </p:nvSpPr>
          <p:spPr bwMode="auto">
            <a:xfrm>
              <a:off x="2746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4" name="AutoShape 44"/>
            <p:cNvSpPr>
              <a:spLocks noChangeArrowheads="1"/>
            </p:cNvSpPr>
            <p:nvPr/>
          </p:nvSpPr>
          <p:spPr bwMode="auto">
            <a:xfrm>
              <a:off x="3322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5" name="AutoShape 45"/>
            <p:cNvSpPr>
              <a:spLocks noChangeArrowheads="1"/>
            </p:cNvSpPr>
            <p:nvPr/>
          </p:nvSpPr>
          <p:spPr bwMode="auto">
            <a:xfrm>
              <a:off x="3898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5316" name="AutoShape 46"/>
            <p:cNvSpPr>
              <a:spLocks noChangeArrowheads="1"/>
            </p:cNvSpPr>
            <p:nvPr/>
          </p:nvSpPr>
          <p:spPr bwMode="auto">
            <a:xfrm>
              <a:off x="2170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7" name="AutoShape 47"/>
            <p:cNvSpPr>
              <a:spLocks noChangeArrowheads="1"/>
            </p:cNvSpPr>
            <p:nvPr/>
          </p:nvSpPr>
          <p:spPr bwMode="auto">
            <a:xfrm>
              <a:off x="2746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8" name="AutoShape 48"/>
            <p:cNvSpPr>
              <a:spLocks noChangeArrowheads="1"/>
            </p:cNvSpPr>
            <p:nvPr/>
          </p:nvSpPr>
          <p:spPr bwMode="auto">
            <a:xfrm>
              <a:off x="3322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19" name="AutoShape 49"/>
            <p:cNvSpPr>
              <a:spLocks noChangeArrowheads="1"/>
            </p:cNvSpPr>
            <p:nvPr/>
          </p:nvSpPr>
          <p:spPr bwMode="auto">
            <a:xfrm>
              <a:off x="3898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5320" name="AutoShape 50"/>
            <p:cNvSpPr>
              <a:spLocks noChangeArrowheads="1"/>
            </p:cNvSpPr>
            <p:nvPr/>
          </p:nvSpPr>
          <p:spPr bwMode="auto">
            <a:xfrm>
              <a:off x="2170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5321" name="AutoShape 51"/>
            <p:cNvSpPr>
              <a:spLocks noChangeArrowheads="1"/>
            </p:cNvSpPr>
            <p:nvPr/>
          </p:nvSpPr>
          <p:spPr bwMode="auto">
            <a:xfrm>
              <a:off x="2746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55322" name="AutoShape 52"/>
            <p:cNvSpPr>
              <a:spLocks noChangeArrowheads="1"/>
            </p:cNvSpPr>
            <p:nvPr/>
          </p:nvSpPr>
          <p:spPr bwMode="auto">
            <a:xfrm>
              <a:off x="3322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55323" name="AutoShape 53"/>
            <p:cNvSpPr>
              <a:spLocks noChangeArrowheads="1"/>
            </p:cNvSpPr>
            <p:nvPr/>
          </p:nvSpPr>
          <p:spPr bwMode="auto">
            <a:xfrm>
              <a:off x="3898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5324" name="Line 54"/>
            <p:cNvSpPr>
              <a:spLocks noChangeShapeType="1"/>
            </p:cNvSpPr>
            <p:nvPr/>
          </p:nvSpPr>
          <p:spPr bwMode="auto">
            <a:xfrm>
              <a:off x="2410" y="225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5" name="Line 55"/>
            <p:cNvSpPr>
              <a:spLocks noChangeShapeType="1"/>
            </p:cNvSpPr>
            <p:nvPr/>
          </p:nvSpPr>
          <p:spPr bwMode="auto">
            <a:xfrm>
              <a:off x="2506" y="2640"/>
              <a:ext cx="43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5326" name="Group 56"/>
            <p:cNvGrpSpPr>
              <a:grpSpLocks/>
            </p:cNvGrpSpPr>
            <p:nvPr/>
          </p:nvGrpSpPr>
          <p:grpSpPr bwMode="auto">
            <a:xfrm>
              <a:off x="2544" y="1383"/>
              <a:ext cx="623" cy="212"/>
              <a:chOff x="2544" y="1383"/>
              <a:chExt cx="623" cy="212"/>
            </a:xfrm>
          </p:grpSpPr>
          <p:sp>
            <p:nvSpPr>
              <p:cNvPr id="55327" name="Line 57"/>
              <p:cNvSpPr>
                <a:spLocks noChangeShapeType="1"/>
              </p:cNvSpPr>
              <p:nvPr/>
            </p:nvSpPr>
            <p:spPr bwMode="auto">
              <a:xfrm>
                <a:off x="2544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28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383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Status of switching to counting up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63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53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6356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6357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6354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6355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6324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6328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6330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6335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6349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6350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6351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6336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6343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4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6345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6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6347" name="AutoShape 26"/>
              <p:cNvCxnSpPr>
                <a:cxnSpLocks noChangeShapeType="1"/>
                <a:stCxn id="56351" idx="4"/>
                <a:endCxn id="56349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348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6337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6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8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7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8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9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0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1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AutoShape 34"/>
          <p:cNvSpPr>
            <a:spLocks noChangeArrowheads="1"/>
          </p:cNvSpPr>
          <p:nvPr/>
        </p:nvSpPr>
        <p:spPr bwMode="auto">
          <a:xfrm>
            <a:off x="1600200" y="2133600"/>
            <a:ext cx="1371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2" name="AutoShape 35"/>
          <p:cNvSpPr>
            <a:spLocks noChangeArrowheads="1"/>
          </p:cNvSpPr>
          <p:nvPr/>
        </p:nvSpPr>
        <p:spPr bwMode="auto">
          <a:xfrm>
            <a:off x="6400800" y="2362200"/>
            <a:ext cx="2438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3" name="Line 36"/>
          <p:cNvSpPr>
            <a:spLocks noChangeShapeType="1"/>
          </p:cNvSpPr>
          <p:nvPr/>
        </p:nvSpPr>
        <p:spPr bwMode="auto">
          <a:xfrm>
            <a:off x="2362200" y="3124200"/>
            <a:ext cx="1600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37"/>
          <p:cNvSpPr>
            <a:spLocks noChangeShapeType="1"/>
          </p:cNvSpPr>
          <p:nvPr/>
        </p:nvSpPr>
        <p:spPr bwMode="auto">
          <a:xfrm flipH="1">
            <a:off x="6858000" y="2819400"/>
            <a:ext cx="609600" cy="2438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of switching to counting up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431925" y="2209800"/>
            <a:ext cx="5670550" cy="2989263"/>
            <a:chOff x="902" y="1392"/>
            <a:chExt cx="3572" cy="1883"/>
          </a:xfrm>
        </p:grpSpPr>
        <p:grpSp>
          <p:nvGrpSpPr>
            <p:cNvPr id="57348" name="Group 4"/>
            <p:cNvGrpSpPr>
              <a:grpSpLocks/>
            </p:cNvGrpSpPr>
            <p:nvPr/>
          </p:nvGrpSpPr>
          <p:grpSpPr bwMode="auto">
            <a:xfrm>
              <a:off x="1306" y="1728"/>
              <a:ext cx="3168" cy="240"/>
              <a:chOff x="1008" y="1680"/>
              <a:chExt cx="3168" cy="240"/>
            </a:xfrm>
          </p:grpSpPr>
          <p:sp>
            <p:nvSpPr>
              <p:cNvPr id="57383" name="Line 5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7384" name="Group 6"/>
              <p:cNvGrpSpPr>
                <a:grpSpLocks/>
              </p:cNvGrpSpPr>
              <p:nvPr/>
            </p:nvGrpSpPr>
            <p:grpSpPr bwMode="auto">
              <a:xfrm>
                <a:off x="1296" y="1680"/>
                <a:ext cx="576" cy="240"/>
                <a:chOff x="1296" y="1680"/>
                <a:chExt cx="576" cy="240"/>
              </a:xfrm>
            </p:grpSpPr>
            <p:sp>
              <p:nvSpPr>
                <p:cNvPr id="5740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6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7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8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5" name="Group 11"/>
              <p:cNvGrpSpPr>
                <a:grpSpLocks/>
              </p:cNvGrpSpPr>
              <p:nvPr/>
            </p:nvGrpSpPr>
            <p:grpSpPr bwMode="auto">
              <a:xfrm>
                <a:off x="1872" y="1680"/>
                <a:ext cx="576" cy="240"/>
                <a:chOff x="1296" y="1680"/>
                <a:chExt cx="576" cy="240"/>
              </a:xfrm>
            </p:grpSpPr>
            <p:sp>
              <p:nvSpPr>
                <p:cNvPr id="5740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2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3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4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6" name="Group 16"/>
              <p:cNvGrpSpPr>
                <a:grpSpLocks/>
              </p:cNvGrpSpPr>
              <p:nvPr/>
            </p:nvGrpSpPr>
            <p:grpSpPr bwMode="auto">
              <a:xfrm>
                <a:off x="2448" y="1680"/>
                <a:ext cx="576" cy="240"/>
                <a:chOff x="1296" y="1680"/>
                <a:chExt cx="576" cy="240"/>
              </a:xfrm>
            </p:grpSpPr>
            <p:sp>
              <p:nvSpPr>
                <p:cNvPr id="573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8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9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400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7" name="Group 21"/>
              <p:cNvGrpSpPr>
                <a:grpSpLocks/>
              </p:cNvGrpSpPr>
              <p:nvPr/>
            </p:nvGrpSpPr>
            <p:grpSpPr bwMode="auto">
              <a:xfrm>
                <a:off x="3024" y="1680"/>
                <a:ext cx="576" cy="240"/>
                <a:chOff x="1296" y="1680"/>
                <a:chExt cx="576" cy="240"/>
              </a:xfrm>
            </p:grpSpPr>
            <p:sp>
              <p:nvSpPr>
                <p:cNvPr id="5739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4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5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6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7388" name="Group 26"/>
              <p:cNvGrpSpPr>
                <a:grpSpLocks/>
              </p:cNvGrpSpPr>
              <p:nvPr/>
            </p:nvGrpSpPr>
            <p:grpSpPr bwMode="auto">
              <a:xfrm>
                <a:off x="3600" y="1680"/>
                <a:ext cx="576" cy="240"/>
                <a:chOff x="1296" y="1680"/>
                <a:chExt cx="576" cy="240"/>
              </a:xfrm>
            </p:grpSpPr>
            <p:sp>
              <p:nvSpPr>
                <p:cNvPr id="573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0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1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92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7349" name="Text Box 31"/>
            <p:cNvSpPr txBox="1">
              <a:spLocks noChangeArrowheads="1"/>
            </p:cNvSpPr>
            <p:nvPr/>
          </p:nvSpPr>
          <p:spPr bwMode="auto">
            <a:xfrm>
              <a:off x="922" y="20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57350" name="Line 32"/>
            <p:cNvSpPr>
              <a:spLocks noChangeShapeType="1"/>
            </p:cNvSpPr>
            <p:nvPr/>
          </p:nvSpPr>
          <p:spPr bwMode="auto">
            <a:xfrm>
              <a:off x="1594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1" name="Text Box 33"/>
            <p:cNvSpPr txBox="1">
              <a:spLocks noChangeArrowheads="1"/>
            </p:cNvSpPr>
            <p:nvPr/>
          </p:nvSpPr>
          <p:spPr bwMode="auto">
            <a:xfrm>
              <a:off x="912" y="2439"/>
              <a:ext cx="3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(E,S)</a:t>
              </a:r>
            </a:p>
          </p:txBody>
        </p:sp>
        <p:sp>
          <p:nvSpPr>
            <p:cNvPr id="57352" name="Text Box 34"/>
            <p:cNvSpPr txBox="1">
              <a:spLocks noChangeArrowheads="1"/>
            </p:cNvSpPr>
            <p:nvPr/>
          </p:nvSpPr>
          <p:spPr bwMode="auto">
            <a:xfrm>
              <a:off x="97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Q</a:t>
              </a:r>
            </a:p>
          </p:txBody>
        </p:sp>
        <p:sp>
          <p:nvSpPr>
            <p:cNvPr id="57353" name="Line 35"/>
            <p:cNvSpPr>
              <a:spLocks noChangeShapeType="1"/>
            </p:cNvSpPr>
            <p:nvPr/>
          </p:nvSpPr>
          <p:spPr bwMode="auto">
            <a:xfrm>
              <a:off x="2170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4" name="Line 36"/>
            <p:cNvSpPr>
              <a:spLocks noChangeShapeType="1"/>
            </p:cNvSpPr>
            <p:nvPr/>
          </p:nvSpPr>
          <p:spPr bwMode="auto">
            <a:xfrm>
              <a:off x="2746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5" name="Line 37"/>
            <p:cNvSpPr>
              <a:spLocks noChangeShapeType="1"/>
            </p:cNvSpPr>
            <p:nvPr/>
          </p:nvSpPr>
          <p:spPr bwMode="auto">
            <a:xfrm>
              <a:off x="3322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6" name="Line 38"/>
            <p:cNvSpPr>
              <a:spLocks noChangeShapeType="1"/>
            </p:cNvSpPr>
            <p:nvPr/>
          </p:nvSpPr>
          <p:spPr bwMode="auto">
            <a:xfrm>
              <a:off x="3898" y="19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7" name="AutoShape 39"/>
            <p:cNvSpPr>
              <a:spLocks noChangeArrowheads="1"/>
            </p:cNvSpPr>
            <p:nvPr/>
          </p:nvSpPr>
          <p:spPr bwMode="auto">
            <a:xfrm>
              <a:off x="1594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57358" name="AutoShape 40"/>
            <p:cNvSpPr>
              <a:spLocks noChangeArrowheads="1"/>
            </p:cNvSpPr>
            <p:nvPr/>
          </p:nvSpPr>
          <p:spPr bwMode="auto">
            <a:xfrm>
              <a:off x="1594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(0,X)</a:t>
              </a:r>
            </a:p>
          </p:txBody>
        </p:sp>
        <p:sp>
          <p:nvSpPr>
            <p:cNvPr id="57359" name="AutoShape 41"/>
            <p:cNvSpPr>
              <a:spLocks noChangeArrowheads="1"/>
            </p:cNvSpPr>
            <p:nvPr/>
          </p:nvSpPr>
          <p:spPr bwMode="auto">
            <a:xfrm>
              <a:off x="1594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60" name="AutoShape 42"/>
            <p:cNvSpPr>
              <a:spLocks noChangeArrowheads="1"/>
            </p:cNvSpPr>
            <p:nvPr/>
          </p:nvSpPr>
          <p:spPr bwMode="auto">
            <a:xfrm>
              <a:off x="2170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Hold</a:t>
              </a:r>
            </a:p>
          </p:txBody>
        </p:sp>
        <p:sp>
          <p:nvSpPr>
            <p:cNvPr id="57361" name="AutoShape 43"/>
            <p:cNvSpPr>
              <a:spLocks noChangeArrowheads="1"/>
            </p:cNvSpPr>
            <p:nvPr/>
          </p:nvSpPr>
          <p:spPr bwMode="auto">
            <a:xfrm>
              <a:off x="2736" y="211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2" name="AutoShape 44"/>
            <p:cNvSpPr>
              <a:spLocks noChangeArrowheads="1"/>
            </p:cNvSpPr>
            <p:nvPr/>
          </p:nvSpPr>
          <p:spPr bwMode="auto">
            <a:xfrm>
              <a:off x="3322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3" name="AutoShape 45"/>
            <p:cNvSpPr>
              <a:spLocks noChangeArrowheads="1"/>
            </p:cNvSpPr>
            <p:nvPr/>
          </p:nvSpPr>
          <p:spPr bwMode="auto">
            <a:xfrm>
              <a:off x="3898" y="211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</a:t>
              </a:r>
            </a:p>
          </p:txBody>
        </p:sp>
        <p:sp>
          <p:nvSpPr>
            <p:cNvPr id="57364" name="AutoShape 46"/>
            <p:cNvSpPr>
              <a:spLocks noChangeArrowheads="1"/>
            </p:cNvSpPr>
            <p:nvPr/>
          </p:nvSpPr>
          <p:spPr bwMode="auto">
            <a:xfrm>
              <a:off x="2170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5" name="AutoShape 47"/>
            <p:cNvSpPr>
              <a:spLocks noChangeArrowheads="1"/>
            </p:cNvSpPr>
            <p:nvPr/>
          </p:nvSpPr>
          <p:spPr bwMode="auto">
            <a:xfrm>
              <a:off x="2746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6" name="AutoShape 48"/>
            <p:cNvSpPr>
              <a:spLocks noChangeArrowheads="1"/>
            </p:cNvSpPr>
            <p:nvPr/>
          </p:nvSpPr>
          <p:spPr bwMode="auto">
            <a:xfrm>
              <a:off x="3322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7" name="AutoShape 49"/>
            <p:cNvSpPr>
              <a:spLocks noChangeArrowheads="1"/>
            </p:cNvSpPr>
            <p:nvPr/>
          </p:nvSpPr>
          <p:spPr bwMode="auto">
            <a:xfrm>
              <a:off x="3898" y="2448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(1,0)</a:t>
              </a:r>
            </a:p>
          </p:txBody>
        </p:sp>
        <p:sp>
          <p:nvSpPr>
            <p:cNvPr id="57368" name="AutoShape 50"/>
            <p:cNvSpPr>
              <a:spLocks noChangeArrowheads="1"/>
            </p:cNvSpPr>
            <p:nvPr/>
          </p:nvSpPr>
          <p:spPr bwMode="auto">
            <a:xfrm>
              <a:off x="2170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69" name="AutoShape 51"/>
            <p:cNvSpPr>
              <a:spLocks noChangeArrowheads="1"/>
            </p:cNvSpPr>
            <p:nvPr/>
          </p:nvSpPr>
          <p:spPr bwMode="auto">
            <a:xfrm>
              <a:off x="2746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7370" name="AutoShape 52"/>
            <p:cNvSpPr>
              <a:spLocks noChangeArrowheads="1"/>
            </p:cNvSpPr>
            <p:nvPr/>
          </p:nvSpPr>
          <p:spPr bwMode="auto">
            <a:xfrm>
              <a:off x="3322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57371" name="AutoShape 53"/>
            <p:cNvSpPr>
              <a:spLocks noChangeArrowheads="1"/>
            </p:cNvSpPr>
            <p:nvPr/>
          </p:nvSpPr>
          <p:spPr bwMode="auto">
            <a:xfrm>
              <a:off x="3898" y="2784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57372" name="Line 54"/>
            <p:cNvSpPr>
              <a:spLocks noChangeShapeType="1"/>
            </p:cNvSpPr>
            <p:nvPr/>
          </p:nvSpPr>
          <p:spPr bwMode="auto">
            <a:xfrm>
              <a:off x="2640" y="2496"/>
              <a:ext cx="28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73" name="Line 55"/>
            <p:cNvSpPr>
              <a:spLocks noChangeShapeType="1"/>
            </p:cNvSpPr>
            <p:nvPr/>
          </p:nvSpPr>
          <p:spPr bwMode="auto">
            <a:xfrm flipV="1">
              <a:off x="2592" y="264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74" name="Text Box 56"/>
            <p:cNvSpPr txBox="1">
              <a:spLocks noChangeArrowheads="1"/>
            </p:cNvSpPr>
            <p:nvPr/>
          </p:nvSpPr>
          <p:spPr bwMode="auto">
            <a:xfrm>
              <a:off x="902" y="3063"/>
              <a:ext cx="3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57375" name="AutoShape 57"/>
            <p:cNvSpPr>
              <a:spLocks noChangeArrowheads="1"/>
            </p:cNvSpPr>
            <p:nvPr/>
          </p:nvSpPr>
          <p:spPr bwMode="auto">
            <a:xfrm>
              <a:off x="1584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6" name="AutoShape 58"/>
            <p:cNvSpPr>
              <a:spLocks noChangeArrowheads="1"/>
            </p:cNvSpPr>
            <p:nvPr/>
          </p:nvSpPr>
          <p:spPr bwMode="auto">
            <a:xfrm>
              <a:off x="2160" y="3072"/>
              <a:ext cx="576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7377" name="AutoShape 59"/>
            <p:cNvSpPr>
              <a:spLocks noChangeArrowheads="1"/>
            </p:cNvSpPr>
            <p:nvPr/>
          </p:nvSpPr>
          <p:spPr bwMode="auto">
            <a:xfrm>
              <a:off x="2736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8" name="AutoShape 60"/>
            <p:cNvSpPr>
              <a:spLocks noChangeArrowheads="1"/>
            </p:cNvSpPr>
            <p:nvPr/>
          </p:nvSpPr>
          <p:spPr bwMode="auto">
            <a:xfrm>
              <a:off x="3312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7379" name="AutoShape 61"/>
            <p:cNvSpPr>
              <a:spLocks noChangeArrowheads="1"/>
            </p:cNvSpPr>
            <p:nvPr/>
          </p:nvSpPr>
          <p:spPr bwMode="auto">
            <a:xfrm>
              <a:off x="3888" y="3072"/>
              <a:ext cx="576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57380" name="Group 62"/>
            <p:cNvGrpSpPr>
              <a:grpSpLocks/>
            </p:cNvGrpSpPr>
            <p:nvPr/>
          </p:nvGrpSpPr>
          <p:grpSpPr bwMode="auto">
            <a:xfrm>
              <a:off x="2400" y="1392"/>
              <a:ext cx="585" cy="212"/>
              <a:chOff x="2400" y="1392"/>
              <a:chExt cx="585" cy="212"/>
            </a:xfrm>
          </p:grpSpPr>
          <p:sp>
            <p:nvSpPr>
              <p:cNvPr id="57381" name="Line 63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82" name="Text Box 64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Check timing for each state and transition yourself!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584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401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58404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58405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58402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8403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58372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58375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58376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58378" name="Group 16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58383" name="Group 17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58397" name="Oval 18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58398" name="Oval 19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58399" name="Oval 20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58384" name="Group 21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58391" name="Line 2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392" name="Text Box 23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58393" name="Line 24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394" name="Text Box 25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58395" name="AutoShape 26"/>
              <p:cNvCxnSpPr>
                <a:cxnSpLocks noChangeShapeType="1"/>
                <a:stCxn id="58399" idx="4"/>
                <a:endCxn id="58397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396" name="Text Box 27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58385" name="Object 28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4" name="方程式" r:id="rId8" imgW="926698" imgH="203112" progId="Equation.3">
                    <p:embed/>
                  </p:oleObj>
                </mc:Choice>
                <mc:Fallback>
                  <p:oleObj name="方程式" r:id="rId8" imgW="926698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29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5" name="方程式" r:id="rId10" imgW="825500" imgH="203200" progId="Equation.3">
                    <p:embed/>
                  </p:oleObj>
                </mc:Choice>
                <mc:Fallback>
                  <p:oleObj name="方程式" r:id="rId10" imgW="825500" imgH="203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Object 30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6" name="方程式" r:id="rId12" imgW="825500" imgH="203200" progId="Equation.3">
                    <p:embed/>
                  </p:oleObj>
                </mc:Choice>
                <mc:Fallback>
                  <p:oleObj name="方程式" r:id="rId12" imgW="8255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31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7" name="方程式" r:id="rId14" imgW="799753" imgH="203112" progId="Equation.3">
                    <p:embed/>
                  </p:oleObj>
                </mc:Choice>
                <mc:Fallback>
                  <p:oleObj name="方程式" r:id="rId14" imgW="799753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32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8" name="方程式" r:id="rId16" imgW="799753" imgH="203112" progId="Equation.3">
                    <p:embed/>
                  </p:oleObj>
                </mc:Choice>
                <mc:Fallback>
                  <p:oleObj name="方程式" r:id="rId16" imgW="799753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0" name="Object 33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9" name="方程式" r:id="rId18" imgW="926698" imgH="203112" progId="Equation.3">
                    <p:embed/>
                  </p:oleObj>
                </mc:Choice>
                <mc:Fallback>
                  <p:oleObj name="方程式" r:id="rId18" imgW="926698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9" name="AutoShape 34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80" name="AutoShape 35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81" name="Line 36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2" name="Line 3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Circuit design of the data path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RTL design (1)</a:t>
            </a:r>
            <a:br>
              <a:rPr lang="en-US" altLang="zh-TW"/>
            </a:br>
            <a:r>
              <a:rPr lang="en-US" altLang="zh-TW" sz="4000"/>
              <a:t>(What’s the clock for?)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Answer: to make the circuit doing </a:t>
            </a:r>
            <a:r>
              <a:rPr lang="en-US" altLang="zh-TW" sz="2000">
                <a:solidFill>
                  <a:schemeClr val="hlink"/>
                </a:solidFill>
              </a:rPr>
              <a:t>step-by-step</a:t>
            </a:r>
            <a:r>
              <a:rPr lang="en-US" altLang="zh-TW" sz="2000"/>
              <a:t>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clock signal is fed to all </a:t>
            </a:r>
            <a:r>
              <a:rPr lang="en-US" altLang="zh-TW" sz="1800">
                <a:solidFill>
                  <a:schemeClr val="hlink"/>
                </a:solidFill>
              </a:rPr>
              <a:t>registers</a:t>
            </a:r>
            <a:r>
              <a:rPr lang="en-US" altLang="zh-TW" sz="1800"/>
              <a:t> of the circuit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to let a sequential circuit performs its task in step-by-step manner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/>
              <a:t>one step: a </a:t>
            </a:r>
            <a:r>
              <a:rPr lang="en-US" altLang="zh-TW" sz="1600">
                <a:solidFill>
                  <a:schemeClr val="hlink"/>
                </a:solidFill>
              </a:rPr>
              <a:t>micro-operation </a:t>
            </a:r>
            <a:r>
              <a:rPr lang="en-US" altLang="zh-TW" sz="1600"/>
              <a:t>(Section 7-3)</a:t>
            </a:r>
            <a:endParaRPr lang="en-US" altLang="zh-TW" sz="160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forms a </a:t>
            </a:r>
            <a:r>
              <a:rPr lang="en-US" altLang="zh-TW" sz="1800">
                <a:solidFill>
                  <a:schemeClr val="hlink"/>
                </a:solidFill>
              </a:rPr>
              <a:t>sequence of state change</a:t>
            </a:r>
            <a:r>
              <a:rPr lang="en-US" altLang="zh-TW" sz="1800"/>
              <a:t> on flip flops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/>
              <a:t>imagine the flip flops as </a:t>
            </a:r>
            <a:r>
              <a:rPr lang="en-US" altLang="zh-TW" sz="1600">
                <a:solidFill>
                  <a:schemeClr val="hlink"/>
                </a:solidFill>
              </a:rPr>
              <a:t>variables</a:t>
            </a:r>
            <a:r>
              <a:rPr lang="en-US" altLang="zh-TW" sz="1600"/>
              <a:t> for programming</a:t>
            </a:r>
          </a:p>
        </p:txBody>
      </p:sp>
      <p:grpSp>
        <p:nvGrpSpPr>
          <p:cNvPr id="6148" name="Group 74"/>
          <p:cNvGrpSpPr>
            <a:grpSpLocks/>
          </p:cNvGrpSpPr>
          <p:nvPr/>
        </p:nvGrpSpPr>
        <p:grpSpPr bwMode="auto">
          <a:xfrm>
            <a:off x="4038600" y="3962400"/>
            <a:ext cx="4664075" cy="2241550"/>
            <a:chOff x="2544" y="2496"/>
            <a:chExt cx="2938" cy="1412"/>
          </a:xfrm>
        </p:grpSpPr>
        <p:grpSp>
          <p:nvGrpSpPr>
            <p:cNvPr id="6163" name="Group 6"/>
            <p:cNvGrpSpPr>
              <a:grpSpLocks/>
            </p:cNvGrpSpPr>
            <p:nvPr/>
          </p:nvGrpSpPr>
          <p:grpSpPr bwMode="auto">
            <a:xfrm>
              <a:off x="3370" y="2880"/>
              <a:ext cx="2112" cy="192"/>
              <a:chOff x="1584" y="2160"/>
              <a:chExt cx="2112" cy="192"/>
            </a:xfrm>
          </p:grpSpPr>
          <p:sp>
            <p:nvSpPr>
              <p:cNvPr id="6188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89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621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1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0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62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9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1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620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3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2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619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9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1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93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619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97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164" name="Text Box 33"/>
            <p:cNvSpPr txBox="1">
              <a:spLocks noChangeArrowheads="1"/>
            </p:cNvSpPr>
            <p:nvPr/>
          </p:nvSpPr>
          <p:spPr bwMode="auto">
            <a:xfrm>
              <a:off x="3226" y="31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165" name="Text Box 34"/>
            <p:cNvSpPr txBox="1">
              <a:spLocks noChangeArrowheads="1"/>
            </p:cNvSpPr>
            <p:nvPr/>
          </p:nvSpPr>
          <p:spPr bwMode="auto">
            <a:xfrm>
              <a:off x="3226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166" name="Text Box 35"/>
            <p:cNvSpPr txBox="1">
              <a:spLocks noChangeArrowheads="1"/>
            </p:cNvSpPr>
            <p:nvPr/>
          </p:nvSpPr>
          <p:spPr bwMode="auto">
            <a:xfrm>
              <a:off x="3226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67" name="AutoShape 36"/>
            <p:cNvSpPr>
              <a:spLocks noChangeArrowheads="1"/>
            </p:cNvSpPr>
            <p:nvPr/>
          </p:nvSpPr>
          <p:spPr bwMode="auto">
            <a:xfrm>
              <a:off x="3562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6168" name="AutoShape 37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6169" name="AutoShape 38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0" name="AutoShape 39"/>
            <p:cNvSpPr>
              <a:spLocks noChangeArrowheads="1"/>
            </p:cNvSpPr>
            <p:nvPr/>
          </p:nvSpPr>
          <p:spPr bwMode="auto">
            <a:xfrm>
              <a:off x="3946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0111</a:t>
              </a:r>
            </a:p>
          </p:txBody>
        </p:sp>
        <p:sp>
          <p:nvSpPr>
            <p:cNvPr id="6171" name="AutoShape 40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6172" name="AutoShape 41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3" name="AutoShape 42"/>
            <p:cNvSpPr>
              <a:spLocks noChangeArrowheads="1"/>
            </p:cNvSpPr>
            <p:nvPr/>
          </p:nvSpPr>
          <p:spPr bwMode="auto">
            <a:xfrm>
              <a:off x="4330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1001</a:t>
              </a:r>
            </a:p>
          </p:txBody>
        </p:sp>
        <p:sp>
          <p:nvSpPr>
            <p:cNvPr id="6174" name="AutoShape 43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  <p:sp>
          <p:nvSpPr>
            <p:cNvPr id="6175" name="AutoShape 44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6" name="AutoShape 45"/>
            <p:cNvSpPr>
              <a:spLocks noChangeArrowheads="1"/>
            </p:cNvSpPr>
            <p:nvPr/>
          </p:nvSpPr>
          <p:spPr bwMode="auto">
            <a:xfrm>
              <a:off x="4714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1111</a:t>
              </a:r>
            </a:p>
          </p:txBody>
        </p:sp>
        <p:sp>
          <p:nvSpPr>
            <p:cNvPr id="6177" name="AutoShape 46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6178" name="AutoShape 47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79" name="AutoShape 48"/>
            <p:cNvSpPr>
              <a:spLocks noChangeArrowheads="1"/>
            </p:cNvSpPr>
            <p:nvPr/>
          </p:nvSpPr>
          <p:spPr bwMode="auto">
            <a:xfrm>
              <a:off x="5098" y="316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80" name="AutoShape 49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0011</a:t>
              </a:r>
            </a:p>
          </p:txBody>
        </p:sp>
        <p:sp>
          <p:nvSpPr>
            <p:cNvPr id="6181" name="AutoShape 50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82" name="Line 51"/>
            <p:cNvSpPr>
              <a:spLocks noChangeShapeType="1"/>
            </p:cNvSpPr>
            <p:nvPr/>
          </p:nvSpPr>
          <p:spPr bwMode="auto">
            <a:xfrm>
              <a:off x="4090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3" name="Text Box 52"/>
            <p:cNvSpPr txBox="1">
              <a:spLocks noChangeArrowheads="1"/>
            </p:cNvSpPr>
            <p:nvPr/>
          </p:nvSpPr>
          <p:spPr bwMode="auto">
            <a:xfrm>
              <a:off x="4426" y="249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6184" name="Text Box 53"/>
            <p:cNvSpPr txBox="1">
              <a:spLocks noChangeArrowheads="1"/>
            </p:cNvSpPr>
            <p:nvPr/>
          </p:nvSpPr>
          <p:spPr bwMode="auto">
            <a:xfrm>
              <a:off x="2986" y="28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85" name="Text Box 54"/>
            <p:cNvSpPr txBox="1">
              <a:spLocks noChangeArrowheads="1"/>
            </p:cNvSpPr>
            <p:nvPr/>
          </p:nvSpPr>
          <p:spPr bwMode="auto">
            <a:xfrm>
              <a:off x="2544" y="3264"/>
              <a:ext cx="5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registers</a:t>
              </a:r>
            </a:p>
          </p:txBody>
        </p:sp>
        <p:sp>
          <p:nvSpPr>
            <p:cNvPr id="6186" name="AutoShape 55"/>
            <p:cNvSpPr>
              <a:spLocks/>
            </p:cNvSpPr>
            <p:nvPr/>
          </p:nvSpPr>
          <p:spPr bwMode="auto">
            <a:xfrm>
              <a:off x="3082" y="321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87" name="Text Box 56"/>
            <p:cNvSpPr txBox="1">
              <a:spLocks noChangeArrowheads="1"/>
            </p:cNvSpPr>
            <p:nvPr/>
          </p:nvSpPr>
          <p:spPr bwMode="auto">
            <a:xfrm>
              <a:off x="2736" y="369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6149" name="AutoShape 57"/>
          <p:cNvSpPr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6161" name="AutoShape 59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62" name="AutoShape 60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  <p:grpSp>
        <p:nvGrpSpPr>
          <p:cNvPr id="6151" name="Group 73"/>
          <p:cNvGrpSpPr>
            <a:grpSpLocks/>
          </p:cNvGrpSpPr>
          <p:nvPr/>
        </p:nvGrpSpPr>
        <p:grpSpPr bwMode="auto">
          <a:xfrm>
            <a:off x="304800" y="4800600"/>
            <a:ext cx="3200400" cy="1708150"/>
            <a:chOff x="192" y="3024"/>
            <a:chExt cx="2016" cy="1076"/>
          </a:xfrm>
        </p:grpSpPr>
        <p:pic>
          <p:nvPicPr>
            <p:cNvPr id="6156" name="Picture 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24"/>
              <a:ext cx="201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7" name="Group 69"/>
            <p:cNvGrpSpPr>
              <a:grpSpLocks/>
            </p:cNvGrpSpPr>
            <p:nvPr/>
          </p:nvGrpSpPr>
          <p:grpSpPr bwMode="auto">
            <a:xfrm>
              <a:off x="1392" y="3456"/>
              <a:ext cx="394" cy="404"/>
              <a:chOff x="2544" y="2448"/>
              <a:chExt cx="394" cy="404"/>
            </a:xfrm>
          </p:grpSpPr>
          <p:sp>
            <p:nvSpPr>
              <p:cNvPr id="6159" name="Line 70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0" name="Text Box 71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6158" name="Text Box 72"/>
            <p:cNvSpPr txBox="1">
              <a:spLocks noChangeArrowheads="1"/>
            </p:cNvSpPr>
            <p:nvPr/>
          </p:nvSpPr>
          <p:spPr bwMode="auto">
            <a:xfrm>
              <a:off x="624" y="3888"/>
              <a:ext cx="6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Figure 5-1</a:t>
              </a:r>
            </a:p>
          </p:txBody>
        </p:sp>
      </p:grpSp>
      <p:sp>
        <p:nvSpPr>
          <p:cNvPr id="13387" name="AutoShape 75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wedgeRoundRectCallout">
            <a:avLst>
              <a:gd name="adj1" fmla="val -50231"/>
              <a:gd name="adj2" fmla="val 9583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A, B, C, …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241300" y="5194300"/>
            <a:ext cx="3225800" cy="919163"/>
            <a:chOff x="152" y="3272"/>
            <a:chExt cx="2032" cy="579"/>
          </a:xfrm>
        </p:grpSpPr>
        <p:sp>
          <p:nvSpPr>
            <p:cNvPr id="6154" name="Freeform 76"/>
            <p:cNvSpPr>
              <a:spLocks/>
            </p:cNvSpPr>
            <p:nvPr/>
          </p:nvSpPr>
          <p:spPr bwMode="auto">
            <a:xfrm>
              <a:off x="152" y="3272"/>
              <a:ext cx="2032" cy="320"/>
            </a:xfrm>
            <a:custGeom>
              <a:avLst/>
              <a:gdLst>
                <a:gd name="T0" fmla="*/ 1672 w 2032"/>
                <a:gd name="T1" fmla="*/ 88 h 320"/>
                <a:gd name="T2" fmla="*/ 1816 w 2032"/>
                <a:gd name="T3" fmla="*/ 88 h 320"/>
                <a:gd name="T4" fmla="*/ 1768 w 2032"/>
                <a:gd name="T5" fmla="*/ 280 h 320"/>
                <a:gd name="T6" fmla="*/ 232 w 2032"/>
                <a:gd name="T7" fmla="*/ 280 h 320"/>
                <a:gd name="T8" fmla="*/ 376 w 2032"/>
                <a:gd name="T9" fmla="*/ 40 h 320"/>
                <a:gd name="T10" fmla="*/ 856 w 2032"/>
                <a:gd name="T11" fmla="*/ 40 h 320"/>
                <a:gd name="T12" fmla="*/ 1192 w 2032"/>
                <a:gd name="T13" fmla="*/ 88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32"/>
                <a:gd name="T22" fmla="*/ 0 h 320"/>
                <a:gd name="T23" fmla="*/ 2032 w 2032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32" h="320">
                  <a:moveTo>
                    <a:pt x="1672" y="88"/>
                  </a:moveTo>
                  <a:cubicBezTo>
                    <a:pt x="1736" y="72"/>
                    <a:pt x="1800" y="56"/>
                    <a:pt x="1816" y="88"/>
                  </a:cubicBezTo>
                  <a:cubicBezTo>
                    <a:pt x="1832" y="120"/>
                    <a:pt x="2032" y="248"/>
                    <a:pt x="1768" y="280"/>
                  </a:cubicBezTo>
                  <a:cubicBezTo>
                    <a:pt x="1504" y="312"/>
                    <a:pt x="464" y="320"/>
                    <a:pt x="232" y="280"/>
                  </a:cubicBezTo>
                  <a:cubicBezTo>
                    <a:pt x="0" y="240"/>
                    <a:pt x="272" y="80"/>
                    <a:pt x="376" y="40"/>
                  </a:cubicBezTo>
                  <a:cubicBezTo>
                    <a:pt x="480" y="0"/>
                    <a:pt x="720" y="32"/>
                    <a:pt x="856" y="40"/>
                  </a:cubicBezTo>
                  <a:cubicBezTo>
                    <a:pt x="992" y="48"/>
                    <a:pt x="1092" y="68"/>
                    <a:pt x="1192" y="8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77"/>
            <p:cNvSpPr txBox="1">
              <a:spLocks noChangeArrowheads="1"/>
            </p:cNvSpPr>
            <p:nvPr/>
          </p:nvSpPr>
          <p:spPr bwMode="auto">
            <a:xfrm>
              <a:off x="470" y="3639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A=B+C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behavior spec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04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29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0432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0433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0431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graphicFrame>
        <p:nvGraphicFramePr>
          <p:cNvPr id="60420" name="Object 10"/>
          <p:cNvGraphicFramePr>
            <a:graphicFrameLocks noChangeAspect="1"/>
          </p:cNvGraphicFramePr>
          <p:nvPr/>
        </p:nvGraphicFramePr>
        <p:xfrm>
          <a:off x="6477000" y="19812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方程式" r:id="rId4" imgW="1384300" imgH="723900" progId="Equation.3">
                  <p:embed/>
                </p:oleObj>
              </mc:Choice>
              <mc:Fallback>
                <p:oleObj name="方程式" r:id="rId4" imgW="1384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/>
          <p:cNvGraphicFramePr>
            <a:graphicFrameLocks noChangeAspect="1"/>
          </p:cNvGraphicFramePr>
          <p:nvPr/>
        </p:nvGraphicFramePr>
        <p:xfrm>
          <a:off x="6477000" y="33528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方程式" r:id="rId6" imgW="1143000" imgH="431800" progId="Equation.3">
                  <p:embed/>
                </p:oleObj>
              </mc:Choice>
              <mc:Fallback>
                <p:oleObj name="方程式" r:id="rId6" imgW="1143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12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0423" name="Text Box 13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5" name="Text Box 15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0426" name="AutoShape 16"/>
          <p:cNvSpPr>
            <a:spLocks noChangeArrowheads="1"/>
          </p:cNvSpPr>
          <p:nvPr/>
        </p:nvSpPr>
        <p:spPr bwMode="auto">
          <a:xfrm>
            <a:off x="6096000" y="1905000"/>
            <a:ext cx="2819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0427" name="Line 17"/>
          <p:cNvSpPr>
            <a:spLocks noChangeShapeType="1"/>
          </p:cNvSpPr>
          <p:nvPr/>
        </p:nvSpPr>
        <p:spPr bwMode="auto">
          <a:xfrm flipH="1">
            <a:off x="6858000" y="4114800"/>
            <a:ext cx="6096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Up-down counter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396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Control signal: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S=0: count 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S=1: count 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Observe when </a:t>
            </a:r>
            <a:r>
              <a:rPr lang="en-US" altLang="zh-TW" sz="2400" i="1"/>
              <a:t>Q</a:t>
            </a:r>
            <a:r>
              <a:rPr lang="en-US" altLang="zh-TW" sz="2400" i="1" baseline="-25000"/>
              <a:t>i</a:t>
            </a:r>
            <a:r>
              <a:rPr lang="en-US" altLang="zh-TW" sz="2400"/>
              <a:t> inversed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876800" y="2209800"/>
            <a:ext cx="3935413" cy="4275138"/>
            <a:chOff x="3072" y="1392"/>
            <a:chExt cx="2479" cy="2693"/>
          </a:xfrm>
        </p:grpSpPr>
        <p:grpSp>
          <p:nvGrpSpPr>
            <p:cNvPr id="61449" name="Group 5"/>
            <p:cNvGrpSpPr>
              <a:grpSpLocks/>
            </p:cNvGrpSpPr>
            <p:nvPr/>
          </p:nvGrpSpPr>
          <p:grpSpPr bwMode="auto">
            <a:xfrm>
              <a:off x="3120" y="1392"/>
              <a:ext cx="2431" cy="2693"/>
              <a:chOff x="3016" y="1117"/>
              <a:chExt cx="2431" cy="2693"/>
            </a:xfrm>
          </p:grpSpPr>
          <p:pic>
            <p:nvPicPr>
              <p:cNvPr id="61453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1117"/>
                <a:ext cx="2431" cy="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454" name="AutoShape 7"/>
              <p:cNvSpPr>
                <a:spLocks noChangeArrowheads="1"/>
              </p:cNvSpPr>
              <p:nvPr/>
            </p:nvSpPr>
            <p:spPr bwMode="auto">
              <a:xfrm>
                <a:off x="3424" y="1162"/>
                <a:ext cx="409" cy="254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800"/>
                  <a:t>combinational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800"/>
                  <a:t>circuit</a:t>
                </a:r>
              </a:p>
            </p:txBody>
          </p:sp>
          <p:graphicFrame>
            <p:nvGraphicFramePr>
              <p:cNvPr id="61455" name="Object 8"/>
              <p:cNvGraphicFramePr>
                <a:graphicFrameLocks noChangeAspect="1"/>
              </p:cNvGraphicFramePr>
              <p:nvPr/>
            </p:nvGraphicFramePr>
            <p:xfrm>
              <a:off x="3833" y="1525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3" name="方程式" r:id="rId4" imgW="165028" imgH="228501" progId="Equation.3">
                      <p:embed/>
                    </p:oleObj>
                  </mc:Choice>
                  <mc:Fallback>
                    <p:oleObj name="方程式" r:id="rId4" imgW="165028" imgH="228501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1525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6" name="Object 9"/>
              <p:cNvGraphicFramePr>
                <a:graphicFrameLocks noChangeAspect="1"/>
              </p:cNvGraphicFramePr>
              <p:nvPr/>
            </p:nvGraphicFramePr>
            <p:xfrm>
              <a:off x="3839" y="2121"/>
              <a:ext cx="15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4" name="方程式" r:id="rId6" imgW="152268" imgH="215713" progId="Equation.3">
                      <p:embed/>
                    </p:oleObj>
                  </mc:Choice>
                  <mc:Fallback>
                    <p:oleObj name="方程式" r:id="rId6" imgW="152268" imgH="21571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9" y="2121"/>
                            <a:ext cx="15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7" name="Object 10"/>
              <p:cNvGraphicFramePr>
                <a:graphicFrameLocks noChangeAspect="1"/>
              </p:cNvGraphicFramePr>
              <p:nvPr/>
            </p:nvGraphicFramePr>
            <p:xfrm>
              <a:off x="3827" y="2704"/>
              <a:ext cx="16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5" name="方程式" r:id="rId8" imgW="164885" imgH="215619" progId="Equation.3">
                      <p:embed/>
                    </p:oleObj>
                  </mc:Choice>
                  <mc:Fallback>
                    <p:oleObj name="方程式" r:id="rId8" imgW="164885" imgH="21561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7" y="2704"/>
                            <a:ext cx="16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8" name="Object 11"/>
              <p:cNvGraphicFramePr>
                <a:graphicFrameLocks noChangeAspect="1"/>
              </p:cNvGraphicFramePr>
              <p:nvPr/>
            </p:nvGraphicFramePr>
            <p:xfrm>
              <a:off x="3833" y="3288"/>
              <a:ext cx="15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6" name="方程式" r:id="rId10" imgW="152334" imgH="228501" progId="Equation.3">
                      <p:embed/>
                    </p:oleObj>
                  </mc:Choice>
                  <mc:Fallback>
                    <p:oleObj name="方程式" r:id="rId10" imgW="152334" imgH="228501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3288"/>
                            <a:ext cx="15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9" name="Object 12"/>
              <p:cNvGraphicFramePr>
                <a:graphicFrameLocks noChangeAspect="1"/>
              </p:cNvGraphicFramePr>
              <p:nvPr/>
            </p:nvGraphicFramePr>
            <p:xfrm>
              <a:off x="4195" y="1434"/>
              <a:ext cx="16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7" name="方程式" r:id="rId12" imgW="203112" imgH="228501" progId="Equation.3">
                      <p:embed/>
                    </p:oleObj>
                  </mc:Choice>
                  <mc:Fallback>
                    <p:oleObj name="方程式" r:id="rId12" imgW="203112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434"/>
                            <a:ext cx="16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0" name="Object 13"/>
              <p:cNvGraphicFramePr>
                <a:graphicFrameLocks noChangeAspect="1"/>
              </p:cNvGraphicFramePr>
              <p:nvPr/>
            </p:nvGraphicFramePr>
            <p:xfrm>
              <a:off x="4155" y="2029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8" name="方程式" r:id="rId14" imgW="190335" imgH="215713" progId="Equation.3">
                      <p:embed/>
                    </p:oleObj>
                  </mc:Choice>
                  <mc:Fallback>
                    <p:oleObj name="方程式" r:id="rId14" imgW="190335" imgH="215713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5" y="2029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1" name="Object 14"/>
              <p:cNvGraphicFramePr>
                <a:graphicFrameLocks noChangeAspect="1"/>
              </p:cNvGraphicFramePr>
              <p:nvPr/>
            </p:nvGraphicFramePr>
            <p:xfrm>
              <a:off x="4150" y="2619"/>
              <a:ext cx="161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39" name="方程式" r:id="rId16" imgW="203024" imgH="215713" progId="Equation.3">
                      <p:embed/>
                    </p:oleObj>
                  </mc:Choice>
                  <mc:Fallback>
                    <p:oleObj name="方程式" r:id="rId16" imgW="203024" imgH="21571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619"/>
                            <a:ext cx="161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62" name="Object 15"/>
              <p:cNvGraphicFramePr>
                <a:graphicFrameLocks noChangeAspect="1"/>
              </p:cNvGraphicFramePr>
              <p:nvPr/>
            </p:nvGraphicFramePr>
            <p:xfrm>
              <a:off x="4145" y="3198"/>
              <a:ext cx="16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0" name="方程式" r:id="rId18" imgW="203112" imgH="228501" progId="Equation.3">
                      <p:embed/>
                    </p:oleObj>
                  </mc:Choice>
                  <mc:Fallback>
                    <p:oleObj name="方程式" r:id="rId18" imgW="203112" imgH="22850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5" y="3198"/>
                            <a:ext cx="16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50" name="Line 16"/>
            <p:cNvSpPr>
              <a:spLocks noChangeShapeType="1"/>
            </p:cNvSpPr>
            <p:nvPr/>
          </p:nvSpPr>
          <p:spPr bwMode="auto">
            <a:xfrm>
              <a:off x="321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1" name="Text Box 17"/>
            <p:cNvSpPr txBox="1">
              <a:spLocks noChangeArrowheads="1"/>
            </p:cNvSpPr>
            <p:nvPr/>
          </p:nvSpPr>
          <p:spPr bwMode="auto">
            <a:xfrm>
              <a:off x="3072" y="18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1452" name="Rectangle 18"/>
            <p:cNvSpPr>
              <a:spLocks noChangeArrowheads="1"/>
            </p:cNvSpPr>
            <p:nvPr/>
          </p:nvSpPr>
          <p:spPr bwMode="auto">
            <a:xfrm>
              <a:off x="3072" y="1680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609600" y="3733800"/>
          <a:ext cx="4114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1" name="方程式" r:id="rId20" imgW="2946400" imgH="685800" progId="Equation.3">
                  <p:embed/>
                </p:oleObj>
              </mc:Choice>
              <mc:Fallback>
                <p:oleObj name="方程式" r:id="rId20" imgW="2946400" imgH="685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4114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685800" y="48768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方程式" r:id="rId22" imgW="1574800" imgH="990600" progId="Equation.3">
                  <p:embed/>
                </p:oleObj>
              </mc:Choice>
              <mc:Fallback>
                <p:oleObj name="方程式" r:id="rId22" imgW="1574800" imgH="990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2" name="AutoShape 22"/>
          <p:cNvSpPr>
            <a:spLocks noChangeArrowheads="1"/>
          </p:cNvSpPr>
          <p:nvPr/>
        </p:nvSpPr>
        <p:spPr bwMode="auto">
          <a:xfrm>
            <a:off x="228600" y="41910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2183" name="AutoShape 23"/>
          <p:cNvSpPr>
            <a:spLocks noChangeArrowheads="1"/>
          </p:cNvSpPr>
          <p:nvPr/>
        </p:nvSpPr>
        <p:spPr bwMode="auto">
          <a:xfrm>
            <a:off x="228600" y="5638800"/>
            <a:ext cx="2286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2" grpId="0" animBg="1"/>
      <p:bldP spid="921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z="3200"/>
              <a:t>Up-down counter with clean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3429000" y="381000"/>
            <a:ext cx="5402263" cy="6192838"/>
            <a:chOff x="2112" y="0"/>
            <a:chExt cx="3403" cy="3901"/>
          </a:xfrm>
        </p:grpSpPr>
        <p:grpSp>
          <p:nvGrpSpPr>
            <p:cNvPr id="62472" name="Group 4"/>
            <p:cNvGrpSpPr>
              <a:grpSpLocks/>
            </p:cNvGrpSpPr>
            <p:nvPr/>
          </p:nvGrpSpPr>
          <p:grpSpPr bwMode="auto">
            <a:xfrm>
              <a:off x="4231" y="590"/>
              <a:ext cx="1277" cy="576"/>
              <a:chOff x="1202" y="1661"/>
              <a:chExt cx="1277" cy="576"/>
            </a:xfrm>
          </p:grpSpPr>
          <p:grpSp>
            <p:nvGrpSpPr>
              <p:cNvPr id="62541" name="Group 5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45" name="Rectangle 6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47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42" name="Line 9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43" name="Object 10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46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44" name="Line 11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3" name="Group 12"/>
            <p:cNvGrpSpPr>
              <a:grpSpLocks/>
            </p:cNvGrpSpPr>
            <p:nvPr/>
          </p:nvGrpSpPr>
          <p:grpSpPr bwMode="auto">
            <a:xfrm>
              <a:off x="4231" y="1497"/>
              <a:ext cx="1270" cy="576"/>
              <a:chOff x="1202" y="1661"/>
              <a:chExt cx="1270" cy="576"/>
            </a:xfrm>
          </p:grpSpPr>
          <p:grpSp>
            <p:nvGrpSpPr>
              <p:cNvPr id="62534" name="Group 13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40" name="AutoShape 16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35" name="Line 17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36" name="Object 18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47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37" name="Line 19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4" name="Group 20"/>
            <p:cNvGrpSpPr>
              <a:grpSpLocks/>
            </p:cNvGrpSpPr>
            <p:nvPr/>
          </p:nvGrpSpPr>
          <p:grpSpPr bwMode="auto">
            <a:xfrm>
              <a:off x="4231" y="2404"/>
              <a:ext cx="1284" cy="576"/>
              <a:chOff x="1202" y="1661"/>
              <a:chExt cx="1284" cy="576"/>
            </a:xfrm>
          </p:grpSpPr>
          <p:grpSp>
            <p:nvGrpSpPr>
              <p:cNvPr id="62527" name="Group 21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31" name="Rectangle 22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33" name="AutoShape 24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28" name="Line 25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29" name="Object 26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48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30" name="Line 27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475" name="Group 28"/>
            <p:cNvGrpSpPr>
              <a:grpSpLocks/>
            </p:cNvGrpSpPr>
            <p:nvPr/>
          </p:nvGrpSpPr>
          <p:grpSpPr bwMode="auto">
            <a:xfrm>
              <a:off x="4231" y="3311"/>
              <a:ext cx="1277" cy="576"/>
              <a:chOff x="1202" y="1661"/>
              <a:chExt cx="1277" cy="576"/>
            </a:xfrm>
          </p:grpSpPr>
          <p:grpSp>
            <p:nvGrpSpPr>
              <p:cNvPr id="62520" name="Group 29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62524" name="Rectangle 30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252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62526" name="AutoShape 32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62521" name="Line 33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22" name="Object 34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49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23" name="Line 35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2476" name="AutoShape 36"/>
            <p:cNvSpPr>
              <a:spLocks noChangeArrowheads="1"/>
            </p:cNvSpPr>
            <p:nvPr/>
          </p:nvSpPr>
          <p:spPr bwMode="auto">
            <a:xfrm rot="-5400000">
              <a:off x="3869" y="63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7" name="AutoShape 37"/>
            <p:cNvSpPr>
              <a:spLocks noChangeArrowheads="1"/>
            </p:cNvSpPr>
            <p:nvPr/>
          </p:nvSpPr>
          <p:spPr bwMode="auto">
            <a:xfrm rot="-5400000">
              <a:off x="3869" y="1542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8" name="AutoShape 38"/>
            <p:cNvSpPr>
              <a:spLocks noChangeArrowheads="1"/>
            </p:cNvSpPr>
            <p:nvPr/>
          </p:nvSpPr>
          <p:spPr bwMode="auto">
            <a:xfrm rot="-5400000">
              <a:off x="3869" y="2449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79" name="AutoShape 39"/>
            <p:cNvSpPr>
              <a:spLocks noChangeArrowheads="1"/>
            </p:cNvSpPr>
            <p:nvPr/>
          </p:nvSpPr>
          <p:spPr bwMode="auto">
            <a:xfrm rot="-5400000">
              <a:off x="3869" y="3356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62480" name="Line 40"/>
            <p:cNvSpPr>
              <a:spLocks noChangeShapeType="1"/>
            </p:cNvSpPr>
            <p:nvPr/>
          </p:nvSpPr>
          <p:spPr bwMode="auto">
            <a:xfrm>
              <a:off x="3460" y="590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2481" name="Group 41"/>
            <p:cNvGrpSpPr>
              <a:grpSpLocks/>
            </p:cNvGrpSpPr>
            <p:nvPr/>
          </p:nvGrpSpPr>
          <p:grpSpPr bwMode="auto">
            <a:xfrm>
              <a:off x="3638" y="697"/>
              <a:ext cx="415" cy="176"/>
              <a:chOff x="3190" y="734"/>
              <a:chExt cx="415" cy="176"/>
            </a:xfrm>
          </p:grpSpPr>
          <p:sp>
            <p:nvSpPr>
              <p:cNvPr id="62518" name="Line 4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9" name="Object 43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0" name="方程式" r:id="rId11" imgW="126725" imgH="177415" progId="Equation.3">
                      <p:embed/>
                    </p:oleObj>
                  </mc:Choice>
                  <mc:Fallback>
                    <p:oleObj name="方程式" r:id="rId11" imgW="126725" imgH="17741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2" name="Group 44"/>
            <p:cNvGrpSpPr>
              <a:grpSpLocks/>
            </p:cNvGrpSpPr>
            <p:nvPr/>
          </p:nvGrpSpPr>
          <p:grpSpPr bwMode="auto">
            <a:xfrm>
              <a:off x="3631" y="1651"/>
              <a:ext cx="416" cy="176"/>
              <a:chOff x="3189" y="734"/>
              <a:chExt cx="416" cy="176"/>
            </a:xfrm>
          </p:grpSpPr>
          <p:sp>
            <p:nvSpPr>
              <p:cNvPr id="62516" name="Line 45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7" name="Object 46"/>
              <p:cNvGraphicFramePr>
                <a:graphicFrameLocks noChangeAspect="1"/>
              </p:cNvGraphicFramePr>
              <p:nvPr/>
            </p:nvGraphicFramePr>
            <p:xfrm>
              <a:off x="3189" y="734"/>
              <a:ext cx="126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1" name="方程式" r:id="rId13" imgW="126725" imgH="177415" progId="Equation.3">
                      <p:embed/>
                    </p:oleObj>
                  </mc:Choice>
                  <mc:Fallback>
                    <p:oleObj name="方程式" r:id="rId13" imgW="126725" imgH="177415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9" y="734"/>
                            <a:ext cx="126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3" name="Group 47"/>
            <p:cNvGrpSpPr>
              <a:grpSpLocks/>
            </p:cNvGrpSpPr>
            <p:nvPr/>
          </p:nvGrpSpPr>
          <p:grpSpPr bwMode="auto">
            <a:xfrm>
              <a:off x="3638" y="2563"/>
              <a:ext cx="415" cy="177"/>
              <a:chOff x="3190" y="734"/>
              <a:chExt cx="415" cy="177"/>
            </a:xfrm>
          </p:grpSpPr>
          <p:sp>
            <p:nvSpPr>
              <p:cNvPr id="62514" name="Line 48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5" name="Object 49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2" name="方程式" r:id="rId15" imgW="126725" imgH="177415" progId="Equation.3">
                      <p:embed/>
                    </p:oleObj>
                  </mc:Choice>
                  <mc:Fallback>
                    <p:oleObj name="方程式" r:id="rId15" imgW="126725" imgH="17741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84" name="Group 50"/>
            <p:cNvGrpSpPr>
              <a:grpSpLocks/>
            </p:cNvGrpSpPr>
            <p:nvPr/>
          </p:nvGrpSpPr>
          <p:grpSpPr bwMode="auto">
            <a:xfrm>
              <a:off x="3638" y="3481"/>
              <a:ext cx="415" cy="177"/>
              <a:chOff x="3190" y="734"/>
              <a:chExt cx="415" cy="177"/>
            </a:xfrm>
          </p:grpSpPr>
          <p:sp>
            <p:nvSpPr>
              <p:cNvPr id="62512" name="Line 51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3" name="Object 52"/>
              <p:cNvGraphicFramePr>
                <a:graphicFrameLocks noChangeAspect="1"/>
              </p:cNvGraphicFramePr>
              <p:nvPr/>
            </p:nvGraphicFramePr>
            <p:xfrm>
              <a:off x="3190" y="734"/>
              <a:ext cx="12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3" name="方程式" r:id="rId17" imgW="126725" imgH="177415" progId="Equation.3">
                      <p:embed/>
                    </p:oleObj>
                  </mc:Choice>
                  <mc:Fallback>
                    <p:oleObj name="方程式" r:id="rId17" imgW="126725" imgH="177415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34"/>
                            <a:ext cx="12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485" name="AutoShape 53"/>
            <p:cNvSpPr>
              <a:spLocks noChangeArrowheads="1"/>
            </p:cNvSpPr>
            <p:nvPr/>
          </p:nvSpPr>
          <p:spPr bwMode="auto">
            <a:xfrm>
              <a:off x="2598" y="45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(A=Q+1/Q-1)</a:t>
              </a:r>
            </a:p>
          </p:txBody>
        </p:sp>
        <p:graphicFrame>
          <p:nvGraphicFramePr>
            <p:cNvPr id="62486" name="Object 54"/>
            <p:cNvGraphicFramePr>
              <a:graphicFrameLocks noChangeAspect="1"/>
            </p:cNvGraphicFramePr>
            <p:nvPr/>
          </p:nvGraphicFramePr>
          <p:xfrm>
            <a:off x="3596" y="363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4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63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7" name="Line 55"/>
            <p:cNvSpPr>
              <a:spLocks noChangeShapeType="1"/>
            </p:cNvSpPr>
            <p:nvPr/>
          </p:nvSpPr>
          <p:spPr bwMode="auto">
            <a:xfrm>
              <a:off x="3460" y="1542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88" name="Object 56"/>
            <p:cNvGraphicFramePr>
              <a:graphicFrameLocks noChangeAspect="1"/>
            </p:cNvGraphicFramePr>
            <p:nvPr/>
          </p:nvGraphicFramePr>
          <p:xfrm>
            <a:off x="3641" y="1315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5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315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9" name="Line 57"/>
            <p:cNvSpPr>
              <a:spLocks noChangeShapeType="1"/>
            </p:cNvSpPr>
            <p:nvPr/>
          </p:nvSpPr>
          <p:spPr bwMode="auto">
            <a:xfrm>
              <a:off x="3460" y="249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90" name="Object 58"/>
            <p:cNvGraphicFramePr>
              <a:graphicFrameLocks noChangeAspect="1"/>
            </p:cNvGraphicFramePr>
            <p:nvPr/>
          </p:nvGraphicFramePr>
          <p:xfrm>
            <a:off x="3596" y="2222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6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222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1" name="Line 59"/>
            <p:cNvSpPr>
              <a:spLocks noChangeShapeType="1"/>
            </p:cNvSpPr>
            <p:nvPr/>
          </p:nvSpPr>
          <p:spPr bwMode="auto">
            <a:xfrm>
              <a:off x="3460" y="3356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2492" name="Object 60"/>
            <p:cNvGraphicFramePr>
              <a:graphicFrameLocks noChangeAspect="1"/>
            </p:cNvGraphicFramePr>
            <p:nvPr/>
          </p:nvGraphicFramePr>
          <p:xfrm>
            <a:off x="3641" y="3130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7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130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3" name="Oval 61"/>
            <p:cNvSpPr>
              <a:spLocks noChangeArrowheads="1"/>
            </p:cNvSpPr>
            <p:nvPr/>
          </p:nvSpPr>
          <p:spPr bwMode="auto">
            <a:xfrm>
              <a:off x="5138" y="680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4" name="Oval 62"/>
            <p:cNvSpPr>
              <a:spLocks noChangeArrowheads="1"/>
            </p:cNvSpPr>
            <p:nvPr/>
          </p:nvSpPr>
          <p:spPr bwMode="auto">
            <a:xfrm>
              <a:off x="5138" y="158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5" name="Oval 63"/>
            <p:cNvSpPr>
              <a:spLocks noChangeArrowheads="1"/>
            </p:cNvSpPr>
            <p:nvPr/>
          </p:nvSpPr>
          <p:spPr bwMode="auto">
            <a:xfrm>
              <a:off x="5138" y="249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6" name="Oval 64"/>
            <p:cNvSpPr>
              <a:spLocks noChangeArrowheads="1"/>
            </p:cNvSpPr>
            <p:nvPr/>
          </p:nvSpPr>
          <p:spPr bwMode="auto">
            <a:xfrm>
              <a:off x="5138" y="3402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2497" name="Line 65"/>
            <p:cNvSpPr>
              <a:spLocks noChangeShapeType="1"/>
            </p:cNvSpPr>
            <p:nvPr/>
          </p:nvSpPr>
          <p:spPr bwMode="auto">
            <a:xfrm flipH="1">
              <a:off x="3460" y="27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8" name="Line 66"/>
            <p:cNvSpPr>
              <a:spLocks noChangeShapeType="1"/>
            </p:cNvSpPr>
            <p:nvPr/>
          </p:nvSpPr>
          <p:spPr bwMode="auto">
            <a:xfrm flipH="1">
              <a:off x="3460" y="122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9" name="Line 67"/>
            <p:cNvSpPr>
              <a:spLocks noChangeShapeType="1"/>
            </p:cNvSpPr>
            <p:nvPr/>
          </p:nvSpPr>
          <p:spPr bwMode="auto">
            <a:xfrm flipH="1">
              <a:off x="3460" y="213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0" name="Line 68"/>
            <p:cNvSpPr>
              <a:spLocks noChangeShapeType="1"/>
            </p:cNvSpPr>
            <p:nvPr/>
          </p:nvSpPr>
          <p:spPr bwMode="auto">
            <a:xfrm flipH="1">
              <a:off x="3460" y="308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2501" name="AutoShape 69"/>
            <p:cNvCxnSpPr>
              <a:cxnSpLocks noChangeShapeType="1"/>
              <a:stCxn id="62493" idx="0"/>
              <a:endCxn id="62497" idx="0"/>
            </p:cNvCxnSpPr>
            <p:nvPr/>
          </p:nvCxnSpPr>
          <p:spPr bwMode="auto">
            <a:xfrm rot="5400000" flipH="1">
              <a:off x="4311" y="-171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2" name="AutoShape 70"/>
            <p:cNvCxnSpPr>
              <a:cxnSpLocks noChangeShapeType="1"/>
              <a:stCxn id="62494" idx="1"/>
              <a:endCxn id="62498" idx="0"/>
            </p:cNvCxnSpPr>
            <p:nvPr/>
          </p:nvCxnSpPr>
          <p:spPr bwMode="auto">
            <a:xfrm rot="5400000" flipH="1">
              <a:off x="4322" y="771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3" name="AutoShape 71"/>
            <p:cNvCxnSpPr>
              <a:cxnSpLocks noChangeShapeType="1"/>
              <a:stCxn id="62495" idx="2"/>
              <a:endCxn id="62499" idx="0"/>
            </p:cNvCxnSpPr>
            <p:nvPr/>
          </p:nvCxnSpPr>
          <p:spPr bwMode="auto">
            <a:xfrm rot="10800000">
              <a:off x="3868" y="2132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4" name="AutoShape 72"/>
            <p:cNvCxnSpPr>
              <a:cxnSpLocks noChangeShapeType="1"/>
              <a:stCxn id="62496" idx="0"/>
              <a:endCxn id="62500" idx="0"/>
            </p:cNvCxnSpPr>
            <p:nvPr/>
          </p:nvCxnSpPr>
          <p:spPr bwMode="auto">
            <a:xfrm rot="5400000" flipH="1">
              <a:off x="4356" y="2596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05" name="Line 73"/>
            <p:cNvSpPr>
              <a:spLocks noChangeShapeType="1"/>
            </p:cNvSpPr>
            <p:nvPr/>
          </p:nvSpPr>
          <p:spPr bwMode="auto">
            <a:xfrm>
              <a:off x="2280" y="34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6" name="Text Box 74"/>
            <p:cNvSpPr txBox="1">
              <a:spLocks noChangeArrowheads="1"/>
            </p:cNvSpPr>
            <p:nvPr/>
          </p:nvSpPr>
          <p:spPr bwMode="auto">
            <a:xfrm>
              <a:off x="2112" y="331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62507" name="Text Box 75"/>
            <p:cNvSpPr txBox="1">
              <a:spLocks noChangeArrowheads="1"/>
            </p:cNvSpPr>
            <p:nvPr/>
          </p:nvSpPr>
          <p:spPr bwMode="auto">
            <a:xfrm>
              <a:off x="3959" y="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2508" name="Line 76"/>
            <p:cNvSpPr>
              <a:spLocks noChangeShapeType="1"/>
            </p:cNvSpPr>
            <p:nvPr/>
          </p:nvSpPr>
          <p:spPr bwMode="auto">
            <a:xfrm>
              <a:off x="4140" y="18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09" name="Line 77"/>
            <p:cNvSpPr>
              <a:spLocks noChangeShapeType="1"/>
            </p:cNvSpPr>
            <p:nvPr/>
          </p:nvSpPr>
          <p:spPr bwMode="auto">
            <a:xfrm>
              <a:off x="4140" y="952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0" name="Line 78"/>
            <p:cNvSpPr>
              <a:spLocks noChangeShapeType="1"/>
            </p:cNvSpPr>
            <p:nvPr/>
          </p:nvSpPr>
          <p:spPr bwMode="auto">
            <a:xfrm>
              <a:off x="4140" y="186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511" name="Line 79"/>
            <p:cNvSpPr>
              <a:spLocks noChangeShapeType="1"/>
            </p:cNvSpPr>
            <p:nvPr/>
          </p:nvSpPr>
          <p:spPr bwMode="auto">
            <a:xfrm>
              <a:off x="4140" y="272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2468" name="Object 80"/>
          <p:cNvGraphicFramePr>
            <a:graphicFrameLocks noChangeAspect="1"/>
          </p:cNvGraphicFramePr>
          <p:nvPr/>
        </p:nvGraphicFramePr>
        <p:xfrm>
          <a:off x="609600" y="23622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8" name="方程式" r:id="rId27" imgW="1574800" imgH="990600" progId="Equation.3">
                  <p:embed/>
                </p:oleObj>
              </mc:Choice>
              <mc:Fallback>
                <p:oleObj name="方程式" r:id="rId27" imgW="1574800" imgH="990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81"/>
          <p:cNvGraphicFramePr>
            <a:graphicFrameLocks noChangeAspect="1"/>
          </p:cNvGraphicFramePr>
          <p:nvPr/>
        </p:nvGraphicFramePr>
        <p:xfrm>
          <a:off x="609600" y="3962400"/>
          <a:ext cx="1371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9" name="方程式" r:id="rId29" imgW="736600" imgH="228600" progId="Equation.3">
                  <p:embed/>
                </p:oleObj>
              </mc:Choice>
              <mc:Fallback>
                <p:oleObj name="方程式" r:id="rId29" imgW="736600" imgH="2286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1371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AutoShape 82"/>
          <p:cNvSpPr>
            <a:spLocks noChangeArrowheads="1"/>
          </p:cNvSpPr>
          <p:nvPr/>
        </p:nvSpPr>
        <p:spPr bwMode="auto">
          <a:xfrm>
            <a:off x="381000" y="2209800"/>
            <a:ext cx="28956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2471" name="Line 83"/>
          <p:cNvSpPr>
            <a:spLocks noChangeShapeType="1"/>
          </p:cNvSpPr>
          <p:nvPr/>
        </p:nvSpPr>
        <p:spPr bwMode="auto">
          <a:xfrm>
            <a:off x="3276600" y="3352800"/>
            <a:ext cx="91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Complete data path circuit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14400" y="2209800"/>
          <a:ext cx="2286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方程式" r:id="rId3" imgW="1384300" imgH="723900" progId="Equation.3">
                  <p:embed/>
                </p:oleObj>
              </mc:Choice>
              <mc:Fallback>
                <p:oleObj name="方程式" r:id="rId3" imgW="13843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2286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4400" y="3581400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方程式" r:id="rId5" imgW="1143000" imgH="431800" progId="Equation.3">
                  <p:embed/>
                </p:oleObj>
              </mc:Choice>
              <mc:Fallback>
                <p:oleObj name="方程式" r:id="rId5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3733800" y="2895600"/>
            <a:ext cx="5037138" cy="2514600"/>
            <a:chOff x="2352" y="1824"/>
            <a:chExt cx="3173" cy="1584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842" y="1824"/>
              <a:ext cx="816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up-down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2506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2352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S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506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2352" y="2247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E</a:t>
              </a:r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3658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802" y="283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3696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4042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4618" y="240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==9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4618" y="2976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==0</a:t>
              </a:r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>
              <a:off x="5146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5338" y="24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514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5338" y="302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4426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442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4234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>
              <a:off x="4426" y="25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3" name="AutoShape 25"/>
            <p:cNvSpPr>
              <a:spLocks noChangeArrowheads="1"/>
            </p:cNvSpPr>
            <p:nvPr/>
          </p:nvSpPr>
          <p:spPr bwMode="auto">
            <a:xfrm>
              <a:off x="2976" y="3312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Circuit design for control unit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realization of the state diagram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the control unit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55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565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5568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5569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5566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5567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sp>
        <p:nvSpPr>
          <p:cNvPr id="65540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5541" name="Text Box 11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5542" name="Line 12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3" name="Text Box 13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grpSp>
        <p:nvGrpSpPr>
          <p:cNvPr id="65544" name="Group 14"/>
          <p:cNvGrpSpPr>
            <a:grpSpLocks/>
          </p:cNvGrpSpPr>
          <p:nvPr/>
        </p:nvGrpSpPr>
        <p:grpSpPr bwMode="auto">
          <a:xfrm>
            <a:off x="228600" y="2286000"/>
            <a:ext cx="5645150" cy="1465263"/>
            <a:chOff x="768" y="1728"/>
            <a:chExt cx="3556" cy="923"/>
          </a:xfrm>
        </p:grpSpPr>
        <p:grpSp>
          <p:nvGrpSpPr>
            <p:cNvPr id="65547" name="Group 15"/>
            <p:cNvGrpSpPr>
              <a:grpSpLocks/>
            </p:cNvGrpSpPr>
            <p:nvPr/>
          </p:nvGrpSpPr>
          <p:grpSpPr bwMode="auto">
            <a:xfrm>
              <a:off x="1296" y="2016"/>
              <a:ext cx="2544" cy="288"/>
              <a:chOff x="1296" y="2016"/>
              <a:chExt cx="2544" cy="288"/>
            </a:xfrm>
          </p:grpSpPr>
          <p:sp>
            <p:nvSpPr>
              <p:cNvPr id="65561" name="Oval 16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Hold</a:t>
                </a:r>
              </a:p>
            </p:txBody>
          </p:sp>
          <p:sp>
            <p:nvSpPr>
              <p:cNvPr id="65562" name="Oval 17"/>
              <p:cNvSpPr>
                <a:spLocks noChangeArrowheads="1"/>
              </p:cNvSpPr>
              <p:nvPr/>
            </p:nvSpPr>
            <p:spPr bwMode="auto">
              <a:xfrm>
                <a:off x="2352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Up</a:t>
                </a:r>
              </a:p>
            </p:txBody>
          </p:sp>
          <p:sp>
            <p:nvSpPr>
              <p:cNvPr id="65563" name="Oval 18"/>
              <p:cNvSpPr>
                <a:spLocks noChangeArrowheads="1"/>
              </p:cNvSpPr>
              <p:nvPr/>
            </p:nvSpPr>
            <p:spPr bwMode="auto">
              <a:xfrm>
                <a:off x="3360" y="2016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Down</a:t>
                </a:r>
              </a:p>
            </p:txBody>
          </p:sp>
        </p:grpSp>
        <p:grpSp>
          <p:nvGrpSpPr>
            <p:cNvPr id="65548" name="Group 19"/>
            <p:cNvGrpSpPr>
              <a:grpSpLocks/>
            </p:cNvGrpSpPr>
            <p:nvPr/>
          </p:nvGrpSpPr>
          <p:grpSpPr bwMode="auto">
            <a:xfrm>
              <a:off x="1536" y="1863"/>
              <a:ext cx="2064" cy="788"/>
              <a:chOff x="1536" y="1863"/>
              <a:chExt cx="2064" cy="788"/>
            </a:xfrm>
          </p:grpSpPr>
          <p:sp>
            <p:nvSpPr>
              <p:cNvPr id="65555" name="Line 20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56" name="Text Box 21"/>
              <p:cNvSpPr txBox="1">
                <a:spLocks noChangeArrowheads="1"/>
              </p:cNvSpPr>
              <p:nvPr/>
            </p:nvSpPr>
            <p:spPr bwMode="auto">
              <a:xfrm>
                <a:off x="1862" y="186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Start</a:t>
                </a:r>
              </a:p>
            </p:txBody>
          </p:sp>
          <p:sp>
            <p:nvSpPr>
              <p:cNvPr id="65557" name="Line 22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58" name="Text Box 23"/>
              <p:cNvSpPr txBox="1">
                <a:spLocks noChangeArrowheads="1"/>
              </p:cNvSpPr>
              <p:nvPr/>
            </p:nvSpPr>
            <p:spPr bwMode="auto">
              <a:xfrm>
                <a:off x="296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T</a:t>
                </a:r>
              </a:p>
            </p:txBody>
          </p:sp>
          <p:cxnSp>
            <p:nvCxnSpPr>
              <p:cNvPr id="65559" name="AutoShape 24"/>
              <p:cNvCxnSpPr>
                <a:cxnSpLocks noChangeShapeType="1"/>
                <a:stCxn id="65563" idx="4"/>
                <a:endCxn id="65561" idx="4"/>
              </p:cNvCxnSpPr>
              <p:nvPr/>
            </p:nvCxnSpPr>
            <p:spPr bwMode="auto">
              <a:xfrm rot="5400000">
                <a:off x="2567" y="1273"/>
                <a:ext cx="1" cy="2064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560" name="Text Box 25"/>
              <p:cNvSpPr txBox="1">
                <a:spLocks noChangeArrowheads="1"/>
              </p:cNvSpPr>
              <p:nvPr/>
            </p:nvSpPr>
            <p:spPr bwMode="auto">
              <a:xfrm>
                <a:off x="2486" y="24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Z</a:t>
                </a:r>
              </a:p>
            </p:txBody>
          </p:sp>
        </p:grpSp>
        <p:graphicFrame>
          <p:nvGraphicFramePr>
            <p:cNvPr id="65549" name="Object 26"/>
            <p:cNvGraphicFramePr>
              <a:graphicFrameLocks noChangeAspect="1"/>
            </p:cNvGraphicFramePr>
            <p:nvPr/>
          </p:nvGraphicFramePr>
          <p:xfrm>
            <a:off x="768" y="1968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2" name="方程式" r:id="rId4" imgW="926698" imgH="203112" progId="Equation.3">
                    <p:embed/>
                  </p:oleObj>
                </mc:Choice>
                <mc:Fallback>
                  <p:oleObj name="方程式" r:id="rId4" imgW="926698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68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Object 27"/>
            <p:cNvGraphicFramePr>
              <a:graphicFrameLocks noChangeAspect="1"/>
            </p:cNvGraphicFramePr>
            <p:nvPr/>
          </p:nvGraphicFramePr>
          <p:xfrm>
            <a:off x="1680" y="1765"/>
            <a:ext cx="54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3" name="方程式" r:id="rId6" imgW="825500" imgH="203200" progId="Equation.3">
                    <p:embed/>
                  </p:oleObj>
                </mc:Choice>
                <mc:Fallback>
                  <p:oleObj name="方程式" r:id="rId6" imgW="8255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65"/>
                          <a:ext cx="54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28"/>
            <p:cNvGraphicFramePr>
              <a:graphicFrameLocks noChangeAspect="1"/>
            </p:cNvGraphicFramePr>
            <p:nvPr/>
          </p:nvGraphicFramePr>
          <p:xfrm>
            <a:off x="2352" y="1872"/>
            <a:ext cx="49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4" name="方程式" r:id="rId8" imgW="825500" imgH="203200" progId="Equation.3">
                    <p:embed/>
                  </p:oleObj>
                </mc:Choice>
                <mc:Fallback>
                  <p:oleObj name="方程式" r:id="rId8" imgW="825500" imgH="203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499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29"/>
            <p:cNvGraphicFramePr>
              <a:graphicFrameLocks noChangeAspect="1"/>
            </p:cNvGraphicFramePr>
            <p:nvPr/>
          </p:nvGraphicFramePr>
          <p:xfrm>
            <a:off x="2928" y="1728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5" name="方程式" r:id="rId10" imgW="799753" imgH="203112" progId="Equation.3">
                    <p:embed/>
                  </p:oleObj>
                </mc:Choice>
                <mc:Fallback>
                  <p:oleObj name="方程式" r:id="rId10" imgW="799753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728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Object 30"/>
            <p:cNvGraphicFramePr>
              <a:graphicFrameLocks noChangeAspect="1"/>
            </p:cNvGraphicFramePr>
            <p:nvPr/>
          </p:nvGraphicFramePr>
          <p:xfrm>
            <a:off x="3840" y="2064"/>
            <a:ext cx="48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6" name="方程式" r:id="rId12" imgW="799753" imgH="203112" progId="Equation.3">
                    <p:embed/>
                  </p:oleObj>
                </mc:Choice>
                <mc:Fallback>
                  <p:oleObj name="方程式" r:id="rId12" imgW="799753" imgH="20311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64"/>
                          <a:ext cx="48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4" name="Object 31"/>
            <p:cNvGraphicFramePr>
              <a:graphicFrameLocks noChangeAspect="1"/>
            </p:cNvGraphicFramePr>
            <p:nvPr/>
          </p:nvGraphicFramePr>
          <p:xfrm>
            <a:off x="2640" y="2544"/>
            <a:ext cx="48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7" name="方程式" r:id="rId14" imgW="926698" imgH="203112" progId="Equation.3">
                    <p:embed/>
                  </p:oleObj>
                </mc:Choice>
                <mc:Fallback>
                  <p:oleObj name="方程式" r:id="rId14" imgW="926698" imgH="20311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488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5" name="AutoShape 32"/>
          <p:cNvSpPr>
            <a:spLocks noChangeArrowheads="1"/>
          </p:cNvSpPr>
          <p:nvPr/>
        </p:nvSpPr>
        <p:spPr bwMode="auto">
          <a:xfrm>
            <a:off x="0" y="2133600"/>
            <a:ext cx="5943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5546" name="Line 33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altLang="zh-TW"/>
              <a:t>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0" y="2209800"/>
            <a:ext cx="5645150" cy="1465263"/>
            <a:chOff x="96" y="1392"/>
            <a:chExt cx="3556" cy="923"/>
          </a:xfrm>
        </p:grpSpPr>
        <p:grpSp>
          <p:nvGrpSpPr>
            <p:cNvPr id="66675" name="Group 4"/>
            <p:cNvGrpSpPr>
              <a:grpSpLocks/>
            </p:cNvGrpSpPr>
            <p:nvPr/>
          </p:nvGrpSpPr>
          <p:grpSpPr bwMode="auto">
            <a:xfrm>
              <a:off x="96" y="1392"/>
              <a:ext cx="3556" cy="923"/>
              <a:chOff x="768" y="1728"/>
              <a:chExt cx="3556" cy="923"/>
            </a:xfrm>
          </p:grpSpPr>
          <p:grpSp>
            <p:nvGrpSpPr>
              <p:cNvPr id="66679" name="Group 5"/>
              <p:cNvGrpSpPr>
                <a:grpSpLocks/>
              </p:cNvGrpSpPr>
              <p:nvPr/>
            </p:nvGrpSpPr>
            <p:grpSpPr bwMode="auto">
              <a:xfrm>
                <a:off x="1296" y="2016"/>
                <a:ext cx="2544" cy="288"/>
                <a:chOff x="1296" y="2016"/>
                <a:chExt cx="2544" cy="288"/>
              </a:xfrm>
            </p:grpSpPr>
            <p:sp>
              <p:nvSpPr>
                <p:cNvPr id="66693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Hold</a:t>
                  </a:r>
                </a:p>
              </p:txBody>
            </p:sp>
            <p:sp>
              <p:nvSpPr>
                <p:cNvPr id="6669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Up</a:t>
                  </a:r>
                </a:p>
              </p:txBody>
            </p:sp>
            <p:sp>
              <p:nvSpPr>
                <p:cNvPr id="66695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Down</a:t>
                  </a:r>
                </a:p>
              </p:txBody>
            </p:sp>
          </p:grpSp>
          <p:grpSp>
            <p:nvGrpSpPr>
              <p:cNvPr id="66680" name="Group 9"/>
              <p:cNvGrpSpPr>
                <a:grpSpLocks/>
              </p:cNvGrpSpPr>
              <p:nvPr/>
            </p:nvGrpSpPr>
            <p:grpSpPr bwMode="auto">
              <a:xfrm>
                <a:off x="1536" y="1863"/>
                <a:ext cx="2064" cy="788"/>
                <a:chOff x="1536" y="1863"/>
                <a:chExt cx="2064" cy="788"/>
              </a:xfrm>
            </p:grpSpPr>
            <p:sp>
              <p:nvSpPr>
                <p:cNvPr id="66687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63"/>
                  <a:ext cx="3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Start</a:t>
                  </a:r>
                </a:p>
              </p:txBody>
            </p:sp>
            <p:sp>
              <p:nvSpPr>
                <p:cNvPr id="66689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206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9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66" y="186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T</a:t>
                  </a:r>
                </a:p>
              </p:txBody>
            </p:sp>
            <p:cxnSp>
              <p:nvCxnSpPr>
                <p:cNvPr id="66691" name="AutoShape 14"/>
                <p:cNvCxnSpPr>
                  <a:cxnSpLocks noChangeShapeType="1"/>
                  <a:stCxn id="66695" idx="4"/>
                  <a:endCxn id="66693" idx="4"/>
                </p:cNvCxnSpPr>
                <p:nvPr/>
              </p:nvCxnSpPr>
              <p:spPr bwMode="auto">
                <a:xfrm rot="5400000">
                  <a:off x="2567" y="1273"/>
                  <a:ext cx="1" cy="2064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669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86" y="243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Z</a:t>
                  </a:r>
                </a:p>
              </p:txBody>
            </p:sp>
          </p:grpSp>
          <p:graphicFrame>
            <p:nvGraphicFramePr>
              <p:cNvPr id="66681" name="Object 16"/>
              <p:cNvGraphicFramePr>
                <a:graphicFrameLocks noChangeAspect="1"/>
              </p:cNvGraphicFramePr>
              <p:nvPr/>
            </p:nvGraphicFramePr>
            <p:xfrm>
              <a:off x="768" y="1968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3" name="方程式" r:id="rId3" imgW="926698" imgH="203112" progId="Equation.3">
                      <p:embed/>
                    </p:oleObj>
                  </mc:Choice>
                  <mc:Fallback>
                    <p:oleObj name="方程式" r:id="rId3" imgW="926698" imgH="20311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968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2" name="Object 17"/>
              <p:cNvGraphicFramePr>
                <a:graphicFrameLocks noChangeAspect="1"/>
              </p:cNvGraphicFramePr>
              <p:nvPr/>
            </p:nvGraphicFramePr>
            <p:xfrm>
              <a:off x="1680" y="1765"/>
              <a:ext cx="54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4" name="方程式" r:id="rId5" imgW="825500" imgH="203200" progId="Equation.3">
                      <p:embed/>
                    </p:oleObj>
                  </mc:Choice>
                  <mc:Fallback>
                    <p:oleObj name="方程式" r:id="rId5" imgW="8255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65"/>
                            <a:ext cx="54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3" name="Object 18"/>
              <p:cNvGraphicFramePr>
                <a:graphicFrameLocks noChangeAspect="1"/>
              </p:cNvGraphicFramePr>
              <p:nvPr/>
            </p:nvGraphicFramePr>
            <p:xfrm>
              <a:off x="2352" y="1872"/>
              <a:ext cx="49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5" name="方程式" r:id="rId7" imgW="825500" imgH="203200" progId="Equation.3">
                      <p:embed/>
                    </p:oleObj>
                  </mc:Choice>
                  <mc:Fallback>
                    <p:oleObj name="方程式" r:id="rId7" imgW="825500" imgH="203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872"/>
                            <a:ext cx="49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4" name="Object 19"/>
              <p:cNvGraphicFramePr>
                <a:graphicFrameLocks noChangeAspect="1"/>
              </p:cNvGraphicFramePr>
              <p:nvPr/>
            </p:nvGraphicFramePr>
            <p:xfrm>
              <a:off x="2928" y="1728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6" name="方程式" r:id="rId9" imgW="799753" imgH="203112" progId="Equation.3">
                      <p:embed/>
                    </p:oleObj>
                  </mc:Choice>
                  <mc:Fallback>
                    <p:oleObj name="方程式" r:id="rId9" imgW="799753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728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5" name="Object 20"/>
              <p:cNvGraphicFramePr>
                <a:graphicFrameLocks noChangeAspect="1"/>
              </p:cNvGraphicFramePr>
              <p:nvPr/>
            </p:nvGraphicFramePr>
            <p:xfrm>
              <a:off x="3840" y="2064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7" name="方程式" r:id="rId11" imgW="799753" imgH="203112" progId="Equation.3">
                      <p:embed/>
                    </p:oleObj>
                  </mc:Choice>
                  <mc:Fallback>
                    <p:oleObj name="方程式" r:id="rId11" imgW="799753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064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86" name="Object 21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8" name="方程式" r:id="rId13" imgW="926698" imgH="203112" progId="Equation.3">
                      <p:embed/>
                    </p:oleObj>
                  </mc:Choice>
                  <mc:Fallback>
                    <p:oleObj name="方程式" r:id="rId13" imgW="92669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676" name="Text Box 22"/>
            <p:cNvSpPr txBox="1">
              <a:spLocks noChangeArrowheads="1"/>
            </p:cNvSpPr>
            <p:nvPr/>
          </p:nvSpPr>
          <p:spPr bwMode="auto">
            <a:xfrm>
              <a:off x="710" y="143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66677" name="Text Box 23"/>
            <p:cNvSpPr txBox="1">
              <a:spLocks noChangeArrowheads="1"/>
            </p:cNvSpPr>
            <p:nvPr/>
          </p:nvSpPr>
          <p:spPr bwMode="auto">
            <a:xfrm>
              <a:off x="1872" y="19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66678" name="Text Box 24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66564" name="Group 25"/>
          <p:cNvGrpSpPr>
            <a:grpSpLocks/>
          </p:cNvGrpSpPr>
          <p:nvPr/>
        </p:nvGrpSpPr>
        <p:grpSpPr bwMode="auto">
          <a:xfrm>
            <a:off x="3962400" y="3886200"/>
            <a:ext cx="4953000" cy="381000"/>
            <a:chOff x="864" y="2976"/>
            <a:chExt cx="3120" cy="240"/>
          </a:xfrm>
        </p:grpSpPr>
        <p:sp>
          <p:nvSpPr>
            <p:cNvPr id="66666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7" name="Rectangle 2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8" name="Rectangle 2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9" name="Rectangle 2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70" name="Rectangle 3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71" name="Rectangle 3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2" name="Rectangle 3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3" name="Rectangle 3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74" name="Rectangle 3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6565" name="Group 35"/>
          <p:cNvGrpSpPr>
            <a:grpSpLocks/>
          </p:cNvGrpSpPr>
          <p:nvPr/>
        </p:nvGrpSpPr>
        <p:grpSpPr bwMode="auto">
          <a:xfrm>
            <a:off x="3962400" y="4267200"/>
            <a:ext cx="4953000" cy="381000"/>
            <a:chOff x="864" y="2976"/>
            <a:chExt cx="3120" cy="240"/>
          </a:xfrm>
        </p:grpSpPr>
        <p:sp>
          <p:nvSpPr>
            <p:cNvPr id="66657" name="Rectangle 3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8" name="Rectangle 3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9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0" name="Rectangle 3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61" name="Rectangle 4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62" name="Rectangle 4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3" name="Rectangle 4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64" name="Rectangle 4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65" name="Rectangle 4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6566" name="Group 45"/>
          <p:cNvGrpSpPr>
            <a:grpSpLocks/>
          </p:cNvGrpSpPr>
          <p:nvPr/>
        </p:nvGrpSpPr>
        <p:grpSpPr bwMode="auto">
          <a:xfrm>
            <a:off x="3962400" y="4648200"/>
            <a:ext cx="4953000" cy="381000"/>
            <a:chOff x="864" y="2976"/>
            <a:chExt cx="3120" cy="240"/>
          </a:xfrm>
        </p:grpSpPr>
        <p:sp>
          <p:nvSpPr>
            <p:cNvPr id="66648" name="Rectangle 4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9" name="Rectangle 4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0" name="Rectangle 4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51" name="Rectangle 4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2" name="Rectangle 5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53" name="Rectangle 5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54" name="Rectangle 5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55" name="Rectangle 5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56" name="Rectangle 5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6567" name="Group 55"/>
          <p:cNvGrpSpPr>
            <a:grpSpLocks/>
          </p:cNvGrpSpPr>
          <p:nvPr/>
        </p:nvGrpSpPr>
        <p:grpSpPr bwMode="auto">
          <a:xfrm>
            <a:off x="3962400" y="5029200"/>
            <a:ext cx="4953000" cy="381000"/>
            <a:chOff x="864" y="2976"/>
            <a:chExt cx="3120" cy="240"/>
          </a:xfrm>
        </p:grpSpPr>
        <p:sp>
          <p:nvSpPr>
            <p:cNvPr id="66639" name="Rectangle 5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0" name="Rectangle 5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41" name="Rectangle 5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42" name="Rectangle 5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3" name="Rectangle 6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44" name="Rectangle 6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5" name="Rectangle 6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6" name="Rectangle 6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47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6568" name="Group 65"/>
          <p:cNvGrpSpPr>
            <a:grpSpLocks/>
          </p:cNvGrpSpPr>
          <p:nvPr/>
        </p:nvGrpSpPr>
        <p:grpSpPr bwMode="auto">
          <a:xfrm>
            <a:off x="3962400" y="5410200"/>
            <a:ext cx="4953000" cy="381000"/>
            <a:chOff x="864" y="2976"/>
            <a:chExt cx="3120" cy="240"/>
          </a:xfrm>
        </p:grpSpPr>
        <p:sp>
          <p:nvSpPr>
            <p:cNvPr id="66630" name="Rectangle 6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1" name="Rectangle 6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2" name="Rectangle 6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33" name="Rectangle 6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34" name="Rectangle 7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35" name="Rectangle 7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6" name="Rectangle 7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7" name="Rectangle 7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38" name="Rectangle 7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6569" name="Group 75"/>
          <p:cNvGrpSpPr>
            <a:grpSpLocks/>
          </p:cNvGrpSpPr>
          <p:nvPr/>
        </p:nvGrpSpPr>
        <p:grpSpPr bwMode="auto">
          <a:xfrm>
            <a:off x="3962400" y="5791200"/>
            <a:ext cx="4953000" cy="381000"/>
            <a:chOff x="864" y="2976"/>
            <a:chExt cx="3120" cy="240"/>
          </a:xfrm>
        </p:grpSpPr>
        <p:sp>
          <p:nvSpPr>
            <p:cNvPr id="66621" name="Rectangle 7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2" name="Rectangle 7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3" name="Rectangle 7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24" name="Rectangle 7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25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26" name="Rectangle 8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7" name="Rectangle 8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8" name="Rectangle 8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9" name="Rectangle 8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6570" name="Group 85"/>
          <p:cNvGrpSpPr>
            <a:grpSpLocks/>
          </p:cNvGrpSpPr>
          <p:nvPr/>
        </p:nvGrpSpPr>
        <p:grpSpPr bwMode="auto">
          <a:xfrm>
            <a:off x="3962400" y="6172200"/>
            <a:ext cx="4953000" cy="381000"/>
            <a:chOff x="864" y="2976"/>
            <a:chExt cx="3120" cy="240"/>
          </a:xfrm>
        </p:grpSpPr>
        <p:sp>
          <p:nvSpPr>
            <p:cNvPr id="66612" name="Rectangle 8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3" name="Rectangle 8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6614" name="Rectangle 8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5" name="Rectangle 8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6" name="Rectangle 9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6617" name="Rectangle 9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8" name="Rectangle 9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19" name="Rectangle 9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6620" name="Rectangle 9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66571" name="Line 95"/>
          <p:cNvSpPr>
            <a:spLocks noChangeShapeType="1"/>
          </p:cNvSpPr>
          <p:nvPr/>
        </p:nvSpPr>
        <p:spPr bwMode="auto">
          <a:xfrm>
            <a:off x="3886200" y="3810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2" name="Line 96"/>
          <p:cNvSpPr>
            <a:spLocks noChangeShapeType="1"/>
          </p:cNvSpPr>
          <p:nvPr/>
        </p:nvSpPr>
        <p:spPr bwMode="auto">
          <a:xfrm>
            <a:off x="67056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6573" name="Object 97"/>
          <p:cNvGraphicFramePr>
            <a:graphicFrameLocks noChangeAspect="1"/>
          </p:cNvGraphicFramePr>
          <p:nvPr/>
        </p:nvGraphicFramePr>
        <p:xfrm>
          <a:off x="4038600" y="3429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9" name="方程式" r:id="rId15" imgW="177569" imgH="215619" progId="Equation.3">
                  <p:embed/>
                </p:oleObj>
              </mc:Choice>
              <mc:Fallback>
                <p:oleObj name="方程式" r:id="rId15" imgW="177569" imgH="21561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98"/>
          <p:cNvGraphicFramePr>
            <a:graphicFrameLocks noChangeAspect="1"/>
          </p:cNvGraphicFramePr>
          <p:nvPr/>
        </p:nvGraphicFramePr>
        <p:xfrm>
          <a:off x="4572000" y="3429000"/>
          <a:ext cx="2682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0" name="方程式" r:id="rId17" imgW="190500" imgH="228600" progId="Equation.3">
                  <p:embed/>
                </p:oleObj>
              </mc:Choice>
              <mc:Fallback>
                <p:oleObj name="方程式" r:id="rId17" imgW="190500" imgH="228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682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99"/>
          <p:cNvSpPr txBox="1">
            <a:spLocks noChangeArrowheads="1"/>
          </p:cNvSpPr>
          <p:nvPr/>
        </p:nvSpPr>
        <p:spPr bwMode="auto">
          <a:xfrm>
            <a:off x="4953000" y="34290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6576" name="Text Box 100"/>
          <p:cNvSpPr txBox="1">
            <a:spLocks noChangeArrowheads="1"/>
          </p:cNvSpPr>
          <p:nvPr/>
        </p:nvSpPr>
        <p:spPr bwMode="auto">
          <a:xfrm>
            <a:off x="57150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</a:t>
            </a:r>
          </a:p>
        </p:txBody>
      </p:sp>
      <p:sp>
        <p:nvSpPr>
          <p:cNvPr id="66577" name="Text Box 101"/>
          <p:cNvSpPr txBox="1">
            <a:spLocks noChangeArrowheads="1"/>
          </p:cNvSpPr>
          <p:nvPr/>
        </p:nvSpPr>
        <p:spPr bwMode="auto">
          <a:xfrm>
            <a:off x="61722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Z</a:t>
            </a:r>
          </a:p>
        </p:txBody>
      </p:sp>
      <p:graphicFrame>
        <p:nvGraphicFramePr>
          <p:cNvPr id="66578" name="Object 102"/>
          <p:cNvGraphicFramePr>
            <a:graphicFrameLocks noChangeAspect="1"/>
          </p:cNvGraphicFramePr>
          <p:nvPr/>
        </p:nvGraphicFramePr>
        <p:xfrm>
          <a:off x="6926263" y="3429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1" name="方程式" r:id="rId19" imgW="190335" imgH="215713" progId="Equation.3">
                  <p:embed/>
                </p:oleObj>
              </mc:Choice>
              <mc:Fallback>
                <p:oleObj name="方程式" r:id="rId19" imgW="190335" imgH="215713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429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03"/>
          <p:cNvGraphicFramePr>
            <a:graphicFrameLocks noChangeAspect="1"/>
          </p:cNvGraphicFramePr>
          <p:nvPr/>
        </p:nvGraphicFramePr>
        <p:xfrm>
          <a:off x="7391400" y="3429000"/>
          <a:ext cx="28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" name="方程式" r:id="rId21" imgW="203112" imgH="228501" progId="Equation.3">
                  <p:embed/>
                </p:oleObj>
              </mc:Choice>
              <mc:Fallback>
                <p:oleObj name="方程式" r:id="rId21" imgW="203112" imgH="228501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285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104"/>
          <p:cNvSpPr txBox="1">
            <a:spLocks noChangeArrowheads="1"/>
          </p:cNvSpPr>
          <p:nvPr/>
        </p:nvSpPr>
        <p:spPr bwMode="auto">
          <a:xfrm>
            <a:off x="7908925" y="3414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</a:t>
            </a:r>
          </a:p>
        </p:txBody>
      </p:sp>
      <p:sp>
        <p:nvSpPr>
          <p:cNvPr id="66581" name="Text Box 105"/>
          <p:cNvSpPr txBox="1">
            <a:spLocks noChangeArrowheads="1"/>
          </p:cNvSpPr>
          <p:nvPr/>
        </p:nvSpPr>
        <p:spPr bwMode="auto">
          <a:xfrm>
            <a:off x="83820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grpSp>
        <p:nvGrpSpPr>
          <p:cNvPr id="66582" name="Group 106"/>
          <p:cNvGrpSpPr>
            <a:grpSpLocks/>
          </p:cNvGrpSpPr>
          <p:nvPr/>
        </p:nvGrpSpPr>
        <p:grpSpPr bwMode="auto">
          <a:xfrm>
            <a:off x="4267200" y="228600"/>
            <a:ext cx="4292600" cy="2546350"/>
            <a:chOff x="2496" y="144"/>
            <a:chExt cx="2704" cy="1604"/>
          </a:xfrm>
        </p:grpSpPr>
        <p:grpSp>
          <p:nvGrpSpPr>
            <p:cNvPr id="66588" name="Group 107"/>
            <p:cNvGrpSpPr>
              <a:grpSpLocks/>
            </p:cNvGrpSpPr>
            <p:nvPr/>
          </p:nvGrpSpPr>
          <p:grpSpPr bwMode="auto">
            <a:xfrm>
              <a:off x="4464" y="624"/>
              <a:ext cx="240" cy="816"/>
              <a:chOff x="4800" y="2304"/>
              <a:chExt cx="240" cy="816"/>
            </a:xfrm>
          </p:grpSpPr>
          <p:sp>
            <p:nvSpPr>
              <p:cNvPr id="66610" name="Rectangle 108"/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240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6611" name="AutoShape 109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6589" name="Line 110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0" name="Line 111"/>
            <p:cNvSpPr>
              <a:spLocks noChangeShapeType="1"/>
            </p:cNvSpPr>
            <p:nvPr/>
          </p:nvSpPr>
          <p:spPr bwMode="auto">
            <a:xfrm>
              <a:off x="4800" y="9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1" name="Text Box 112"/>
            <p:cNvSpPr txBox="1">
              <a:spLocks noChangeArrowheads="1"/>
            </p:cNvSpPr>
            <p:nvPr/>
          </p:nvSpPr>
          <p:spPr bwMode="auto">
            <a:xfrm>
              <a:off x="4742" y="7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6592" name="Text Box 113"/>
            <p:cNvSpPr txBox="1">
              <a:spLocks noChangeArrowheads="1"/>
            </p:cNvSpPr>
            <p:nvPr/>
          </p:nvSpPr>
          <p:spPr bwMode="auto">
            <a:xfrm>
              <a:off x="4992" y="8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6593" name="Line 114"/>
            <p:cNvSpPr>
              <a:spLocks noChangeShapeType="1"/>
            </p:cNvSpPr>
            <p:nvPr/>
          </p:nvSpPr>
          <p:spPr bwMode="auto">
            <a:xfrm>
              <a:off x="4032" y="1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4" name="Line 115"/>
            <p:cNvSpPr>
              <a:spLocks noChangeShapeType="1"/>
            </p:cNvSpPr>
            <p:nvPr/>
          </p:nvSpPr>
          <p:spPr bwMode="auto">
            <a:xfrm>
              <a:off x="4282" y="96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5" name="Text Box 116"/>
            <p:cNvSpPr txBox="1">
              <a:spLocks noChangeArrowheads="1"/>
            </p:cNvSpPr>
            <p:nvPr/>
          </p:nvSpPr>
          <p:spPr bwMode="auto">
            <a:xfrm>
              <a:off x="4224" y="7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6596" name="Text Box 117"/>
            <p:cNvSpPr txBox="1">
              <a:spLocks noChangeArrowheads="1"/>
            </p:cNvSpPr>
            <p:nvPr/>
          </p:nvSpPr>
          <p:spPr bwMode="auto">
            <a:xfrm>
              <a:off x="4176" y="10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6597" name="AutoShape 118"/>
            <p:cNvSpPr>
              <a:spLocks noChangeArrowheads="1"/>
            </p:cNvSpPr>
            <p:nvPr/>
          </p:nvSpPr>
          <p:spPr bwMode="auto">
            <a:xfrm>
              <a:off x="3168" y="432"/>
              <a:ext cx="864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6598" name="Line 119"/>
            <p:cNvSpPr>
              <a:spLocks noChangeShapeType="1"/>
            </p:cNvSpPr>
            <p:nvPr/>
          </p:nvSpPr>
          <p:spPr bwMode="auto">
            <a:xfrm>
              <a:off x="2832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99" name="Text Box 120"/>
            <p:cNvSpPr txBox="1">
              <a:spLocks noChangeArrowheads="1"/>
            </p:cNvSpPr>
            <p:nvPr/>
          </p:nvSpPr>
          <p:spPr bwMode="auto">
            <a:xfrm>
              <a:off x="2496" y="76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6600" name="Line 121"/>
            <p:cNvSpPr>
              <a:spLocks noChangeShapeType="1"/>
            </p:cNvSpPr>
            <p:nvPr/>
          </p:nvSpPr>
          <p:spPr bwMode="auto">
            <a:xfrm>
              <a:off x="2832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1" name="Line 122"/>
            <p:cNvSpPr>
              <a:spLocks noChangeShapeType="1"/>
            </p:cNvSpPr>
            <p:nvPr/>
          </p:nvSpPr>
          <p:spPr bwMode="auto">
            <a:xfrm>
              <a:off x="283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2" name="Text Box 123"/>
            <p:cNvSpPr txBox="1">
              <a:spLocks noChangeArrowheads="1"/>
            </p:cNvSpPr>
            <p:nvPr/>
          </p:nvSpPr>
          <p:spPr bwMode="auto">
            <a:xfrm>
              <a:off x="2592" y="10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6603" name="Text Box 124"/>
            <p:cNvSpPr txBox="1">
              <a:spLocks noChangeArrowheads="1"/>
            </p:cNvSpPr>
            <p:nvPr/>
          </p:nvSpPr>
          <p:spPr bwMode="auto">
            <a:xfrm>
              <a:off x="2592" y="12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6604" name="Line 125"/>
            <p:cNvSpPr>
              <a:spLocks noChangeShapeType="1"/>
            </p:cNvSpPr>
            <p:nvPr/>
          </p:nvSpPr>
          <p:spPr bwMode="auto">
            <a:xfrm>
              <a:off x="3600" y="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6605" name="AutoShape 126"/>
            <p:cNvCxnSpPr>
              <a:cxnSpLocks noChangeShapeType="1"/>
              <a:stCxn id="66592" idx="0"/>
              <a:endCxn id="66604" idx="0"/>
            </p:cNvCxnSpPr>
            <p:nvPr/>
          </p:nvCxnSpPr>
          <p:spPr bwMode="auto">
            <a:xfrm rot="5400000" flipH="1">
              <a:off x="3988" y="-244"/>
              <a:ext cx="720" cy="1496"/>
            </a:xfrm>
            <a:prstGeom prst="bentConnector3">
              <a:avLst>
                <a:gd name="adj1" fmla="val 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6" name="Line 127"/>
            <p:cNvSpPr>
              <a:spLocks noChangeShapeType="1"/>
            </p:cNvSpPr>
            <p:nvPr/>
          </p:nvSpPr>
          <p:spPr bwMode="auto">
            <a:xfrm>
              <a:off x="40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7" name="Text Box 128"/>
            <p:cNvSpPr txBox="1">
              <a:spLocks noChangeArrowheads="1"/>
            </p:cNvSpPr>
            <p:nvPr/>
          </p:nvSpPr>
          <p:spPr bwMode="auto">
            <a:xfrm>
              <a:off x="427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6608" name="Line 129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609" name="Text Box 130"/>
            <p:cNvSpPr txBox="1">
              <a:spLocks noChangeArrowheads="1"/>
            </p:cNvSpPr>
            <p:nvPr/>
          </p:nvSpPr>
          <p:spPr bwMode="auto">
            <a:xfrm>
              <a:off x="417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aphicFrame>
        <p:nvGraphicFramePr>
          <p:cNvPr id="66583" name="Object 132"/>
          <p:cNvGraphicFramePr>
            <a:graphicFrameLocks noChangeAspect="1"/>
          </p:cNvGraphicFramePr>
          <p:nvPr/>
        </p:nvGraphicFramePr>
        <p:xfrm>
          <a:off x="533400" y="5181600"/>
          <a:ext cx="2693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3" name="方程式" r:id="rId23" imgW="1282700" imgH="254000" progId="Equation.3">
                  <p:embed/>
                </p:oleObj>
              </mc:Choice>
              <mc:Fallback>
                <p:oleObj name="方程式" r:id="rId23" imgW="1282700" imgH="25400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693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圓角矩形 132"/>
          <p:cNvSpPr>
            <a:spLocks noChangeArrowheads="1"/>
          </p:cNvSpPr>
          <p:nvPr/>
        </p:nvSpPr>
        <p:spPr bwMode="auto">
          <a:xfrm>
            <a:off x="3886200" y="5029200"/>
            <a:ext cx="396240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4" name="圓角矩形 143"/>
          <p:cNvSpPr>
            <a:spLocks noChangeArrowheads="1"/>
          </p:cNvSpPr>
          <p:nvPr/>
        </p:nvSpPr>
        <p:spPr bwMode="auto">
          <a:xfrm>
            <a:off x="1143000" y="5105400"/>
            <a:ext cx="9906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" name="圓角矩形 144"/>
          <p:cNvSpPr>
            <a:spLocks noChangeArrowheads="1"/>
          </p:cNvSpPr>
          <p:nvPr/>
        </p:nvSpPr>
        <p:spPr bwMode="auto">
          <a:xfrm>
            <a:off x="3886200" y="5486400"/>
            <a:ext cx="3962400" cy="304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6" name="圓角矩形 145"/>
          <p:cNvSpPr>
            <a:spLocks noChangeArrowheads="1"/>
          </p:cNvSpPr>
          <p:nvPr/>
        </p:nvSpPr>
        <p:spPr bwMode="auto">
          <a:xfrm>
            <a:off x="2286000" y="5105400"/>
            <a:ext cx="9906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44" grpId="0" animBg="1"/>
      <p:bldP spid="145" grpId="0" animBg="1"/>
      <p:bldP spid="1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2430462" cy="1462087"/>
          </a:xfrm>
        </p:spPr>
        <p:txBody>
          <a:bodyPr/>
          <a:lstStyle/>
          <a:p>
            <a:pPr eaLnBrk="1" hangingPunct="1"/>
            <a:r>
              <a:rPr lang="en-US" altLang="zh-TW"/>
              <a:t>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0" y="2209800"/>
            <a:ext cx="5645150" cy="1465263"/>
            <a:chOff x="96" y="1392"/>
            <a:chExt cx="3556" cy="923"/>
          </a:xfrm>
        </p:grpSpPr>
        <p:grpSp>
          <p:nvGrpSpPr>
            <p:cNvPr id="67695" name="Group 4"/>
            <p:cNvGrpSpPr>
              <a:grpSpLocks/>
            </p:cNvGrpSpPr>
            <p:nvPr/>
          </p:nvGrpSpPr>
          <p:grpSpPr bwMode="auto">
            <a:xfrm>
              <a:off x="96" y="1392"/>
              <a:ext cx="3556" cy="923"/>
              <a:chOff x="768" y="1728"/>
              <a:chExt cx="3556" cy="923"/>
            </a:xfrm>
          </p:grpSpPr>
          <p:grpSp>
            <p:nvGrpSpPr>
              <p:cNvPr id="67699" name="Group 5"/>
              <p:cNvGrpSpPr>
                <a:grpSpLocks/>
              </p:cNvGrpSpPr>
              <p:nvPr/>
            </p:nvGrpSpPr>
            <p:grpSpPr bwMode="auto">
              <a:xfrm>
                <a:off x="1296" y="2016"/>
                <a:ext cx="2544" cy="288"/>
                <a:chOff x="1296" y="2016"/>
                <a:chExt cx="2544" cy="288"/>
              </a:xfrm>
            </p:grpSpPr>
            <p:sp>
              <p:nvSpPr>
                <p:cNvPr id="67713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Hold</a:t>
                  </a:r>
                </a:p>
              </p:txBody>
            </p:sp>
            <p:sp>
              <p:nvSpPr>
                <p:cNvPr id="6771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Up</a:t>
                  </a:r>
                </a:p>
              </p:txBody>
            </p:sp>
            <p:sp>
              <p:nvSpPr>
                <p:cNvPr id="67715" name="Oval 8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48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Down</a:t>
                  </a:r>
                </a:p>
              </p:txBody>
            </p:sp>
          </p:grpSp>
          <p:grpSp>
            <p:nvGrpSpPr>
              <p:cNvPr id="67700" name="Group 9"/>
              <p:cNvGrpSpPr>
                <a:grpSpLocks/>
              </p:cNvGrpSpPr>
              <p:nvPr/>
            </p:nvGrpSpPr>
            <p:grpSpPr bwMode="auto">
              <a:xfrm>
                <a:off x="1536" y="1863"/>
                <a:ext cx="2064" cy="788"/>
                <a:chOff x="1536" y="1863"/>
                <a:chExt cx="2064" cy="788"/>
              </a:xfrm>
            </p:grpSpPr>
            <p:sp>
              <p:nvSpPr>
                <p:cNvPr id="67707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7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62" y="1863"/>
                  <a:ext cx="3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Start</a:t>
                  </a:r>
                </a:p>
              </p:txBody>
            </p:sp>
            <p:sp>
              <p:nvSpPr>
                <p:cNvPr id="67709" name="Line 12"/>
                <p:cNvSpPr>
                  <a:spLocks noChangeShapeType="1"/>
                </p:cNvSpPr>
                <p:nvPr/>
              </p:nvSpPr>
              <p:spPr bwMode="auto">
                <a:xfrm>
                  <a:off x="2784" y="206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71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66" y="186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T</a:t>
                  </a:r>
                </a:p>
              </p:txBody>
            </p:sp>
            <p:cxnSp>
              <p:nvCxnSpPr>
                <p:cNvPr id="67711" name="AutoShape 14"/>
                <p:cNvCxnSpPr>
                  <a:cxnSpLocks noChangeShapeType="1"/>
                  <a:stCxn id="67715" idx="4"/>
                  <a:endCxn id="67713" idx="4"/>
                </p:cNvCxnSpPr>
                <p:nvPr/>
              </p:nvCxnSpPr>
              <p:spPr bwMode="auto">
                <a:xfrm rot="5400000">
                  <a:off x="2567" y="1273"/>
                  <a:ext cx="1" cy="2064"/>
                </a:xfrm>
                <a:prstGeom prst="curvedConnector3">
                  <a:avLst>
                    <a:gd name="adj1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771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86" y="243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i="1"/>
                    <a:t>Z</a:t>
                  </a:r>
                </a:p>
              </p:txBody>
            </p:sp>
          </p:grpSp>
          <p:graphicFrame>
            <p:nvGraphicFramePr>
              <p:cNvPr id="67701" name="Object 16"/>
              <p:cNvGraphicFramePr>
                <a:graphicFrameLocks noChangeAspect="1"/>
              </p:cNvGraphicFramePr>
              <p:nvPr/>
            </p:nvGraphicFramePr>
            <p:xfrm>
              <a:off x="768" y="1968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86" name="方程式" r:id="rId3" imgW="926698" imgH="203112" progId="Equation.3">
                      <p:embed/>
                    </p:oleObj>
                  </mc:Choice>
                  <mc:Fallback>
                    <p:oleObj name="方程式" r:id="rId3" imgW="926698" imgH="203112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968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2" name="Object 17"/>
              <p:cNvGraphicFramePr>
                <a:graphicFrameLocks noChangeAspect="1"/>
              </p:cNvGraphicFramePr>
              <p:nvPr/>
            </p:nvGraphicFramePr>
            <p:xfrm>
              <a:off x="1680" y="1765"/>
              <a:ext cx="54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87" name="方程式" r:id="rId5" imgW="825500" imgH="203200" progId="Equation.3">
                      <p:embed/>
                    </p:oleObj>
                  </mc:Choice>
                  <mc:Fallback>
                    <p:oleObj name="方程式" r:id="rId5" imgW="825500" imgH="203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765"/>
                            <a:ext cx="54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3" name="Object 18"/>
              <p:cNvGraphicFramePr>
                <a:graphicFrameLocks noChangeAspect="1"/>
              </p:cNvGraphicFramePr>
              <p:nvPr/>
            </p:nvGraphicFramePr>
            <p:xfrm>
              <a:off x="2352" y="1872"/>
              <a:ext cx="499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88" name="方程式" r:id="rId7" imgW="825500" imgH="203200" progId="Equation.3">
                      <p:embed/>
                    </p:oleObj>
                  </mc:Choice>
                  <mc:Fallback>
                    <p:oleObj name="方程式" r:id="rId7" imgW="825500" imgH="203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872"/>
                            <a:ext cx="499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4" name="Object 19"/>
              <p:cNvGraphicFramePr>
                <a:graphicFrameLocks noChangeAspect="1"/>
              </p:cNvGraphicFramePr>
              <p:nvPr/>
            </p:nvGraphicFramePr>
            <p:xfrm>
              <a:off x="2928" y="1728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89" name="方程式" r:id="rId9" imgW="799753" imgH="203112" progId="Equation.3">
                      <p:embed/>
                    </p:oleObj>
                  </mc:Choice>
                  <mc:Fallback>
                    <p:oleObj name="方程式" r:id="rId9" imgW="799753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728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5" name="Object 20"/>
              <p:cNvGraphicFramePr>
                <a:graphicFrameLocks noChangeAspect="1"/>
              </p:cNvGraphicFramePr>
              <p:nvPr/>
            </p:nvGraphicFramePr>
            <p:xfrm>
              <a:off x="3840" y="2064"/>
              <a:ext cx="48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90" name="方程式" r:id="rId11" imgW="799753" imgH="203112" progId="Equation.3">
                      <p:embed/>
                    </p:oleObj>
                  </mc:Choice>
                  <mc:Fallback>
                    <p:oleObj name="方程式" r:id="rId11" imgW="799753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064"/>
                            <a:ext cx="48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706" name="Object 21"/>
              <p:cNvGraphicFramePr>
                <a:graphicFrameLocks noChangeAspect="1"/>
              </p:cNvGraphicFramePr>
              <p:nvPr/>
            </p:nvGraphicFramePr>
            <p:xfrm>
              <a:off x="2640" y="2544"/>
              <a:ext cx="488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91" name="方程式" r:id="rId13" imgW="926698" imgH="203112" progId="Equation.3">
                      <p:embed/>
                    </p:oleObj>
                  </mc:Choice>
                  <mc:Fallback>
                    <p:oleObj name="方程式" r:id="rId13" imgW="926698" imgH="20311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544"/>
                            <a:ext cx="488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7696" name="Text Box 22"/>
            <p:cNvSpPr txBox="1">
              <a:spLocks noChangeArrowheads="1"/>
            </p:cNvSpPr>
            <p:nvPr/>
          </p:nvSpPr>
          <p:spPr bwMode="auto">
            <a:xfrm>
              <a:off x="710" y="143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00</a:t>
              </a:r>
            </a:p>
          </p:txBody>
        </p:sp>
        <p:sp>
          <p:nvSpPr>
            <p:cNvPr id="67697" name="Text Box 23"/>
            <p:cNvSpPr txBox="1">
              <a:spLocks noChangeArrowheads="1"/>
            </p:cNvSpPr>
            <p:nvPr/>
          </p:nvSpPr>
          <p:spPr bwMode="auto">
            <a:xfrm>
              <a:off x="1872" y="19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67698" name="Text Box 24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11</a:t>
              </a:r>
            </a:p>
          </p:txBody>
        </p:sp>
      </p:grpSp>
      <p:grpSp>
        <p:nvGrpSpPr>
          <p:cNvPr id="67588" name="Group 25"/>
          <p:cNvGrpSpPr>
            <a:grpSpLocks/>
          </p:cNvGrpSpPr>
          <p:nvPr/>
        </p:nvGrpSpPr>
        <p:grpSpPr bwMode="auto">
          <a:xfrm>
            <a:off x="3962400" y="3886200"/>
            <a:ext cx="4953000" cy="381000"/>
            <a:chOff x="864" y="2976"/>
            <a:chExt cx="3120" cy="240"/>
          </a:xfrm>
        </p:grpSpPr>
        <p:sp>
          <p:nvSpPr>
            <p:cNvPr id="67686" name="Rectangle 2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7" name="Rectangle 2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8" name="Rectangle 2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9" name="Rectangle 2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90" name="Rectangle 3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91" name="Rectangle 3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2" name="Rectangle 3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3" name="Rectangle 3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94" name="Rectangle 3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7589" name="Group 35"/>
          <p:cNvGrpSpPr>
            <a:grpSpLocks/>
          </p:cNvGrpSpPr>
          <p:nvPr/>
        </p:nvGrpSpPr>
        <p:grpSpPr bwMode="auto">
          <a:xfrm>
            <a:off x="3962400" y="4267200"/>
            <a:ext cx="4953000" cy="381000"/>
            <a:chOff x="864" y="2976"/>
            <a:chExt cx="3120" cy="240"/>
          </a:xfrm>
        </p:grpSpPr>
        <p:sp>
          <p:nvSpPr>
            <p:cNvPr id="67677" name="Rectangle 3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8" name="Rectangle 3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9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0" name="Rectangle 3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81" name="Rectangle 4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82" name="Rectangle 4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3" name="Rectangle 4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84" name="Rectangle 4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85" name="Rectangle 4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7590" name="Group 45"/>
          <p:cNvGrpSpPr>
            <a:grpSpLocks/>
          </p:cNvGrpSpPr>
          <p:nvPr/>
        </p:nvGrpSpPr>
        <p:grpSpPr bwMode="auto">
          <a:xfrm>
            <a:off x="3962400" y="4648200"/>
            <a:ext cx="4953000" cy="381000"/>
            <a:chOff x="864" y="2976"/>
            <a:chExt cx="3120" cy="240"/>
          </a:xfrm>
        </p:grpSpPr>
        <p:sp>
          <p:nvSpPr>
            <p:cNvPr id="67668" name="Rectangle 4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9" name="Rectangle 4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0" name="Rectangle 4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71" name="Rectangle 4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2" name="Rectangle 5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73" name="Rectangle 5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74" name="Rectangle 5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75" name="Rectangle 5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76" name="Rectangle 5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</p:grpSp>
      <p:grpSp>
        <p:nvGrpSpPr>
          <p:cNvPr id="67591" name="Group 55"/>
          <p:cNvGrpSpPr>
            <a:grpSpLocks/>
          </p:cNvGrpSpPr>
          <p:nvPr/>
        </p:nvGrpSpPr>
        <p:grpSpPr bwMode="auto">
          <a:xfrm>
            <a:off x="3962400" y="5029200"/>
            <a:ext cx="4953000" cy="381000"/>
            <a:chOff x="864" y="2976"/>
            <a:chExt cx="3120" cy="240"/>
          </a:xfrm>
        </p:grpSpPr>
        <p:sp>
          <p:nvSpPr>
            <p:cNvPr id="67659" name="Rectangle 5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0" name="Rectangle 5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61" name="Rectangle 5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62" name="Rectangle 5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3" name="Rectangle 6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64" name="Rectangle 6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5" name="Rectangle 6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6" name="Rectangle 6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67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7592" name="Group 65"/>
          <p:cNvGrpSpPr>
            <a:grpSpLocks/>
          </p:cNvGrpSpPr>
          <p:nvPr/>
        </p:nvGrpSpPr>
        <p:grpSpPr bwMode="auto">
          <a:xfrm>
            <a:off x="3962400" y="5410200"/>
            <a:ext cx="4953000" cy="381000"/>
            <a:chOff x="864" y="2976"/>
            <a:chExt cx="3120" cy="240"/>
          </a:xfrm>
        </p:grpSpPr>
        <p:sp>
          <p:nvSpPr>
            <p:cNvPr id="67650" name="Rectangle 6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1" name="Rectangle 6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2" name="Rectangle 6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53" name="Rectangle 6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54" name="Rectangle 7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55" name="Rectangle 7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6" name="Rectangle 7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7" name="Rectangle 7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58" name="Rectangle 7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67593" name="Group 75"/>
          <p:cNvGrpSpPr>
            <a:grpSpLocks/>
          </p:cNvGrpSpPr>
          <p:nvPr/>
        </p:nvGrpSpPr>
        <p:grpSpPr bwMode="auto">
          <a:xfrm>
            <a:off x="3962400" y="5791200"/>
            <a:ext cx="4953000" cy="381000"/>
            <a:chOff x="864" y="2976"/>
            <a:chExt cx="3120" cy="240"/>
          </a:xfrm>
        </p:grpSpPr>
        <p:sp>
          <p:nvSpPr>
            <p:cNvPr id="67641" name="Rectangle 7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2" name="Rectangle 7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3" name="Rectangle 7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44" name="Rectangle 7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45" name="Rectangle 8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46" name="Rectangle 8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7" name="Rectangle 8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8" name="Rectangle 8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9" name="Rectangle 8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grpSp>
        <p:nvGrpSpPr>
          <p:cNvPr id="67594" name="Group 85"/>
          <p:cNvGrpSpPr>
            <a:grpSpLocks/>
          </p:cNvGrpSpPr>
          <p:nvPr/>
        </p:nvGrpSpPr>
        <p:grpSpPr bwMode="auto">
          <a:xfrm>
            <a:off x="3962400" y="6172200"/>
            <a:ext cx="4953000" cy="381000"/>
            <a:chOff x="864" y="2976"/>
            <a:chExt cx="3120" cy="240"/>
          </a:xfrm>
        </p:grpSpPr>
        <p:sp>
          <p:nvSpPr>
            <p:cNvPr id="67632" name="Rectangle 86"/>
            <p:cNvSpPr>
              <a:spLocks noChangeArrowheads="1"/>
            </p:cNvSpPr>
            <p:nvPr/>
          </p:nvSpPr>
          <p:spPr bwMode="auto">
            <a:xfrm>
              <a:off x="864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3" name="Rectangle 87"/>
            <p:cNvSpPr>
              <a:spLocks noChangeArrowheads="1"/>
            </p:cNvSpPr>
            <p:nvPr/>
          </p:nvSpPr>
          <p:spPr bwMode="auto">
            <a:xfrm>
              <a:off x="120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7634" name="Rectangle 88"/>
            <p:cNvSpPr>
              <a:spLocks noChangeArrowheads="1"/>
            </p:cNvSpPr>
            <p:nvPr/>
          </p:nvSpPr>
          <p:spPr bwMode="auto">
            <a:xfrm>
              <a:off x="153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5" name="Rectangle 89"/>
            <p:cNvSpPr>
              <a:spLocks noChangeArrowheads="1"/>
            </p:cNvSpPr>
            <p:nvPr/>
          </p:nvSpPr>
          <p:spPr bwMode="auto">
            <a:xfrm>
              <a:off x="187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6" name="Rectangle 90"/>
            <p:cNvSpPr>
              <a:spLocks noChangeArrowheads="1"/>
            </p:cNvSpPr>
            <p:nvPr/>
          </p:nvSpPr>
          <p:spPr bwMode="auto">
            <a:xfrm>
              <a:off x="220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7637" name="Rectangle 91"/>
            <p:cNvSpPr>
              <a:spLocks noChangeArrowheads="1"/>
            </p:cNvSpPr>
            <p:nvPr/>
          </p:nvSpPr>
          <p:spPr bwMode="auto">
            <a:xfrm>
              <a:off x="2640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8" name="Rectangle 92"/>
            <p:cNvSpPr>
              <a:spLocks noChangeArrowheads="1"/>
            </p:cNvSpPr>
            <p:nvPr/>
          </p:nvSpPr>
          <p:spPr bwMode="auto">
            <a:xfrm>
              <a:off x="2976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39" name="Rectangle 93"/>
            <p:cNvSpPr>
              <a:spLocks noChangeArrowheads="1"/>
            </p:cNvSpPr>
            <p:nvPr/>
          </p:nvSpPr>
          <p:spPr bwMode="auto">
            <a:xfrm>
              <a:off x="3312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7640" name="Rectangle 94"/>
            <p:cNvSpPr>
              <a:spLocks noChangeArrowheads="1"/>
            </p:cNvSpPr>
            <p:nvPr/>
          </p:nvSpPr>
          <p:spPr bwMode="auto">
            <a:xfrm>
              <a:off x="3648" y="2976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67595" name="Line 95"/>
          <p:cNvSpPr>
            <a:spLocks noChangeShapeType="1"/>
          </p:cNvSpPr>
          <p:nvPr/>
        </p:nvSpPr>
        <p:spPr bwMode="auto">
          <a:xfrm>
            <a:off x="3886200" y="3810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6" name="Line 96"/>
          <p:cNvSpPr>
            <a:spLocks noChangeShapeType="1"/>
          </p:cNvSpPr>
          <p:nvPr/>
        </p:nvSpPr>
        <p:spPr bwMode="auto">
          <a:xfrm>
            <a:off x="6705600" y="3124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7597" name="Object 97"/>
          <p:cNvGraphicFramePr>
            <a:graphicFrameLocks noChangeAspect="1"/>
          </p:cNvGraphicFramePr>
          <p:nvPr/>
        </p:nvGraphicFramePr>
        <p:xfrm>
          <a:off x="4038600" y="34290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" name="方程式" r:id="rId15" imgW="177569" imgH="215619" progId="Equation.3">
                  <p:embed/>
                </p:oleObj>
              </mc:Choice>
              <mc:Fallback>
                <p:oleObj name="方程式" r:id="rId15" imgW="177569" imgH="21561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2508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98"/>
          <p:cNvGraphicFramePr>
            <a:graphicFrameLocks noChangeAspect="1"/>
          </p:cNvGraphicFramePr>
          <p:nvPr/>
        </p:nvGraphicFramePr>
        <p:xfrm>
          <a:off x="4572000" y="3429000"/>
          <a:ext cx="2682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3" name="方程式" r:id="rId17" imgW="190500" imgH="228600" progId="Equation.3">
                  <p:embed/>
                </p:oleObj>
              </mc:Choice>
              <mc:Fallback>
                <p:oleObj name="方程式" r:id="rId17" imgW="190500" imgH="2286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682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99"/>
          <p:cNvSpPr txBox="1">
            <a:spLocks noChangeArrowheads="1"/>
          </p:cNvSpPr>
          <p:nvPr/>
        </p:nvSpPr>
        <p:spPr bwMode="auto">
          <a:xfrm>
            <a:off x="4953000" y="34290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7600" name="Text Box 100"/>
          <p:cNvSpPr txBox="1">
            <a:spLocks noChangeArrowheads="1"/>
          </p:cNvSpPr>
          <p:nvPr/>
        </p:nvSpPr>
        <p:spPr bwMode="auto">
          <a:xfrm>
            <a:off x="57150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</a:t>
            </a:r>
          </a:p>
        </p:txBody>
      </p:sp>
      <p:sp>
        <p:nvSpPr>
          <p:cNvPr id="67601" name="Text Box 101"/>
          <p:cNvSpPr txBox="1">
            <a:spLocks noChangeArrowheads="1"/>
          </p:cNvSpPr>
          <p:nvPr/>
        </p:nvSpPr>
        <p:spPr bwMode="auto">
          <a:xfrm>
            <a:off x="6172200" y="34290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Z</a:t>
            </a:r>
          </a:p>
        </p:txBody>
      </p:sp>
      <p:graphicFrame>
        <p:nvGraphicFramePr>
          <p:cNvPr id="67602" name="Object 102"/>
          <p:cNvGraphicFramePr>
            <a:graphicFrameLocks noChangeAspect="1"/>
          </p:cNvGraphicFramePr>
          <p:nvPr/>
        </p:nvGraphicFramePr>
        <p:xfrm>
          <a:off x="6926263" y="3429000"/>
          <a:ext cx="2682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" name="方程式" r:id="rId19" imgW="190335" imgH="215713" progId="Equation.3">
                  <p:embed/>
                </p:oleObj>
              </mc:Choice>
              <mc:Fallback>
                <p:oleObj name="方程式" r:id="rId19" imgW="190335" imgH="215713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429000"/>
                        <a:ext cx="2682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03"/>
          <p:cNvGraphicFramePr>
            <a:graphicFrameLocks noChangeAspect="1"/>
          </p:cNvGraphicFramePr>
          <p:nvPr/>
        </p:nvGraphicFramePr>
        <p:xfrm>
          <a:off x="7391400" y="3429000"/>
          <a:ext cx="28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" name="方程式" r:id="rId21" imgW="203112" imgH="228501" progId="Equation.3">
                  <p:embed/>
                </p:oleObj>
              </mc:Choice>
              <mc:Fallback>
                <p:oleObj name="方程式" r:id="rId21" imgW="203112" imgH="228501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2857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104"/>
          <p:cNvSpPr txBox="1">
            <a:spLocks noChangeArrowheads="1"/>
          </p:cNvSpPr>
          <p:nvPr/>
        </p:nvSpPr>
        <p:spPr bwMode="auto">
          <a:xfrm>
            <a:off x="7908925" y="34147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</a:t>
            </a:r>
          </a:p>
        </p:txBody>
      </p:sp>
      <p:sp>
        <p:nvSpPr>
          <p:cNvPr id="67605" name="Text Box 105"/>
          <p:cNvSpPr txBox="1">
            <a:spLocks noChangeArrowheads="1"/>
          </p:cNvSpPr>
          <p:nvPr/>
        </p:nvSpPr>
        <p:spPr bwMode="auto">
          <a:xfrm>
            <a:off x="83820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</a:t>
            </a:r>
          </a:p>
        </p:txBody>
      </p:sp>
      <p:grpSp>
        <p:nvGrpSpPr>
          <p:cNvPr id="67606" name="Group 106"/>
          <p:cNvGrpSpPr>
            <a:grpSpLocks/>
          </p:cNvGrpSpPr>
          <p:nvPr/>
        </p:nvGrpSpPr>
        <p:grpSpPr bwMode="auto">
          <a:xfrm>
            <a:off x="4267200" y="228600"/>
            <a:ext cx="4292600" cy="2546350"/>
            <a:chOff x="2496" y="144"/>
            <a:chExt cx="2704" cy="1604"/>
          </a:xfrm>
        </p:grpSpPr>
        <p:grpSp>
          <p:nvGrpSpPr>
            <p:cNvPr id="67608" name="Group 107"/>
            <p:cNvGrpSpPr>
              <a:grpSpLocks/>
            </p:cNvGrpSpPr>
            <p:nvPr/>
          </p:nvGrpSpPr>
          <p:grpSpPr bwMode="auto">
            <a:xfrm>
              <a:off x="4464" y="624"/>
              <a:ext cx="240" cy="816"/>
              <a:chOff x="4800" y="2304"/>
              <a:chExt cx="240" cy="816"/>
            </a:xfrm>
          </p:grpSpPr>
          <p:sp>
            <p:nvSpPr>
              <p:cNvPr id="67630" name="Rectangle 108"/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240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7631" name="AutoShape 109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7609" name="Line 110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0" name="Line 111"/>
            <p:cNvSpPr>
              <a:spLocks noChangeShapeType="1"/>
            </p:cNvSpPr>
            <p:nvPr/>
          </p:nvSpPr>
          <p:spPr bwMode="auto">
            <a:xfrm>
              <a:off x="4800" y="9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1" name="Text Box 112"/>
            <p:cNvSpPr txBox="1">
              <a:spLocks noChangeArrowheads="1"/>
            </p:cNvSpPr>
            <p:nvPr/>
          </p:nvSpPr>
          <p:spPr bwMode="auto">
            <a:xfrm>
              <a:off x="4742" y="7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7612" name="Text Box 113"/>
            <p:cNvSpPr txBox="1">
              <a:spLocks noChangeArrowheads="1"/>
            </p:cNvSpPr>
            <p:nvPr/>
          </p:nvSpPr>
          <p:spPr bwMode="auto">
            <a:xfrm>
              <a:off x="4992" y="8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7613" name="Line 114"/>
            <p:cNvSpPr>
              <a:spLocks noChangeShapeType="1"/>
            </p:cNvSpPr>
            <p:nvPr/>
          </p:nvSpPr>
          <p:spPr bwMode="auto">
            <a:xfrm>
              <a:off x="4032" y="10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4" name="Line 115"/>
            <p:cNvSpPr>
              <a:spLocks noChangeShapeType="1"/>
            </p:cNvSpPr>
            <p:nvPr/>
          </p:nvSpPr>
          <p:spPr bwMode="auto">
            <a:xfrm>
              <a:off x="4282" y="96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5" name="Text Box 116"/>
            <p:cNvSpPr txBox="1">
              <a:spLocks noChangeArrowheads="1"/>
            </p:cNvSpPr>
            <p:nvPr/>
          </p:nvSpPr>
          <p:spPr bwMode="auto">
            <a:xfrm>
              <a:off x="4224" y="7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7616" name="Text Box 117"/>
            <p:cNvSpPr txBox="1">
              <a:spLocks noChangeArrowheads="1"/>
            </p:cNvSpPr>
            <p:nvPr/>
          </p:nvSpPr>
          <p:spPr bwMode="auto">
            <a:xfrm>
              <a:off x="4176" y="10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7617" name="AutoShape 118"/>
            <p:cNvSpPr>
              <a:spLocks noChangeArrowheads="1"/>
            </p:cNvSpPr>
            <p:nvPr/>
          </p:nvSpPr>
          <p:spPr bwMode="auto">
            <a:xfrm>
              <a:off x="3168" y="432"/>
              <a:ext cx="864" cy="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7618" name="Line 119"/>
            <p:cNvSpPr>
              <a:spLocks noChangeShapeType="1"/>
            </p:cNvSpPr>
            <p:nvPr/>
          </p:nvSpPr>
          <p:spPr bwMode="auto">
            <a:xfrm>
              <a:off x="2832" y="9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Text Box 120"/>
            <p:cNvSpPr txBox="1">
              <a:spLocks noChangeArrowheads="1"/>
            </p:cNvSpPr>
            <p:nvPr/>
          </p:nvSpPr>
          <p:spPr bwMode="auto">
            <a:xfrm>
              <a:off x="2496" y="768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7620" name="Line 121"/>
            <p:cNvSpPr>
              <a:spLocks noChangeShapeType="1"/>
            </p:cNvSpPr>
            <p:nvPr/>
          </p:nvSpPr>
          <p:spPr bwMode="auto">
            <a:xfrm>
              <a:off x="2832" y="11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Line 122"/>
            <p:cNvSpPr>
              <a:spLocks noChangeShapeType="1"/>
            </p:cNvSpPr>
            <p:nvPr/>
          </p:nvSpPr>
          <p:spPr bwMode="auto">
            <a:xfrm>
              <a:off x="283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2" name="Text Box 123"/>
            <p:cNvSpPr txBox="1">
              <a:spLocks noChangeArrowheads="1"/>
            </p:cNvSpPr>
            <p:nvPr/>
          </p:nvSpPr>
          <p:spPr bwMode="auto">
            <a:xfrm>
              <a:off x="2592" y="10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T</a:t>
              </a:r>
            </a:p>
          </p:txBody>
        </p:sp>
        <p:sp>
          <p:nvSpPr>
            <p:cNvPr id="67623" name="Text Box 124"/>
            <p:cNvSpPr txBox="1">
              <a:spLocks noChangeArrowheads="1"/>
            </p:cNvSpPr>
            <p:nvPr/>
          </p:nvSpPr>
          <p:spPr bwMode="auto">
            <a:xfrm>
              <a:off x="2592" y="12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Z</a:t>
              </a:r>
            </a:p>
          </p:txBody>
        </p:sp>
        <p:sp>
          <p:nvSpPr>
            <p:cNvPr id="67624" name="Line 125"/>
            <p:cNvSpPr>
              <a:spLocks noChangeShapeType="1"/>
            </p:cNvSpPr>
            <p:nvPr/>
          </p:nvSpPr>
          <p:spPr bwMode="auto">
            <a:xfrm>
              <a:off x="3600" y="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7625" name="AutoShape 126"/>
            <p:cNvCxnSpPr>
              <a:cxnSpLocks noChangeShapeType="1"/>
              <a:stCxn id="67612" idx="0"/>
              <a:endCxn id="67624" idx="0"/>
            </p:cNvCxnSpPr>
            <p:nvPr/>
          </p:nvCxnSpPr>
          <p:spPr bwMode="auto">
            <a:xfrm rot="5400000" flipH="1">
              <a:off x="3988" y="-244"/>
              <a:ext cx="720" cy="1496"/>
            </a:xfrm>
            <a:prstGeom prst="bentConnector3">
              <a:avLst>
                <a:gd name="adj1" fmla="val 9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26" name="Line 127"/>
            <p:cNvSpPr>
              <a:spLocks noChangeShapeType="1"/>
            </p:cNvSpPr>
            <p:nvPr/>
          </p:nvSpPr>
          <p:spPr bwMode="auto">
            <a:xfrm>
              <a:off x="40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7" name="Text Box 128"/>
            <p:cNvSpPr txBox="1">
              <a:spLocks noChangeArrowheads="1"/>
            </p:cNvSpPr>
            <p:nvPr/>
          </p:nvSpPr>
          <p:spPr bwMode="auto">
            <a:xfrm>
              <a:off x="4272" y="139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</a:t>
              </a:r>
            </a:p>
          </p:txBody>
        </p:sp>
        <p:sp>
          <p:nvSpPr>
            <p:cNvPr id="67628" name="Line 129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9" name="Text Box 130"/>
            <p:cNvSpPr txBox="1">
              <a:spLocks noChangeArrowheads="1"/>
            </p:cNvSpPr>
            <p:nvPr/>
          </p:nvSpPr>
          <p:spPr bwMode="auto">
            <a:xfrm>
              <a:off x="4176" y="15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67607" name="AutoShape 131"/>
          <p:cNvSpPr>
            <a:spLocks noChangeArrowheads="1"/>
          </p:cNvSpPr>
          <p:nvPr/>
        </p:nvSpPr>
        <p:spPr bwMode="auto">
          <a:xfrm>
            <a:off x="533400" y="4724400"/>
            <a:ext cx="3124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You need an EDA tool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help you simplify the circuit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circuit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133600" y="4495800"/>
            <a:ext cx="6781800" cy="2149475"/>
            <a:chOff x="672" y="2810"/>
            <a:chExt cx="4272" cy="1354"/>
          </a:xfrm>
        </p:grpSpPr>
        <p:pic>
          <p:nvPicPr>
            <p:cNvPr id="6862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10"/>
              <a:ext cx="4272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8623" name="Group 5"/>
            <p:cNvGrpSpPr>
              <a:grpSpLocks/>
            </p:cNvGrpSpPr>
            <p:nvPr/>
          </p:nvGrpSpPr>
          <p:grpSpPr bwMode="auto">
            <a:xfrm>
              <a:off x="3312" y="3552"/>
              <a:ext cx="720" cy="240"/>
              <a:chOff x="336" y="2640"/>
              <a:chExt cx="720" cy="240"/>
            </a:xfrm>
          </p:grpSpPr>
          <p:sp>
            <p:nvSpPr>
              <p:cNvPr id="68626" name="Rectangle 6"/>
              <p:cNvSpPr>
                <a:spLocks noChangeArrowheads="1"/>
              </p:cNvSpPr>
              <p:nvPr/>
            </p:nvSpPr>
            <p:spPr bwMode="auto">
              <a:xfrm>
                <a:off x="336" y="26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  <p:sp>
            <p:nvSpPr>
              <p:cNvPr id="68627" name="AutoShape 7"/>
              <p:cNvSpPr>
                <a:spLocks noChangeArrowheads="1"/>
              </p:cNvSpPr>
              <p:nvPr/>
            </p:nvSpPr>
            <p:spPr bwMode="auto">
              <a:xfrm rot="5400000">
                <a:off x="336" y="2688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8624" name="Text Box 8"/>
            <p:cNvSpPr txBox="1">
              <a:spLocks noChangeArrowheads="1"/>
            </p:cNvSpPr>
            <p:nvPr/>
          </p:nvSpPr>
          <p:spPr bwMode="auto">
            <a:xfrm>
              <a:off x="2592" y="283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68625" name="Text Box 9"/>
            <p:cNvSpPr txBox="1">
              <a:spLocks noChangeArrowheads="1"/>
            </p:cNvSpPr>
            <p:nvPr/>
          </p:nvSpPr>
          <p:spPr bwMode="auto">
            <a:xfrm>
              <a:off x="2832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>
                  <a:solidFill>
                    <a:schemeClr val="folHlink"/>
                  </a:solidFill>
                </a:rPr>
                <a:t>S</a:t>
              </a:r>
            </a:p>
          </p:txBody>
        </p:sp>
      </p:grpSp>
      <p:sp>
        <p:nvSpPr>
          <p:cNvPr id="68612" name="Text Box 10"/>
          <p:cNvSpPr txBox="1">
            <a:spLocks noChangeArrowheads="1"/>
          </p:cNvSpPr>
          <p:nvPr/>
        </p:nvSpPr>
        <p:spPr bwMode="auto">
          <a:xfrm>
            <a:off x="50292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68613" name="Text Box 11"/>
          <p:cNvSpPr txBox="1">
            <a:spLocks noChangeArrowheads="1"/>
          </p:cNvSpPr>
          <p:nvPr/>
        </p:nvSpPr>
        <p:spPr bwMode="auto">
          <a:xfrm>
            <a:off x="5486400" y="5410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i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68614" name="Line 12"/>
          <p:cNvSpPr>
            <a:spLocks noChangeShapeType="1"/>
          </p:cNvSpPr>
          <p:nvPr/>
        </p:nvSpPr>
        <p:spPr bwMode="auto">
          <a:xfrm>
            <a:off x="27432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5" name="Text Box 13"/>
          <p:cNvSpPr txBox="1">
            <a:spLocks noChangeArrowheads="1"/>
          </p:cNvSpPr>
          <p:nvPr/>
        </p:nvSpPr>
        <p:spPr bwMode="auto">
          <a:xfrm>
            <a:off x="2209800" y="5791200"/>
            <a:ext cx="56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Start</a:t>
            </a:r>
          </a:p>
        </p:txBody>
      </p:sp>
      <p:sp>
        <p:nvSpPr>
          <p:cNvPr id="68616" name="Line 14"/>
          <p:cNvSpPr>
            <a:spLocks noChangeShapeType="1"/>
          </p:cNvSpPr>
          <p:nvPr/>
        </p:nvSpPr>
        <p:spPr bwMode="auto">
          <a:xfrm>
            <a:off x="3048000" y="3886200"/>
            <a:ext cx="91440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5"/>
          <p:cNvSpPr>
            <a:spLocks noChangeShapeType="1"/>
          </p:cNvSpPr>
          <p:nvPr/>
        </p:nvSpPr>
        <p:spPr bwMode="auto">
          <a:xfrm flipH="1">
            <a:off x="6858000" y="4038600"/>
            <a:ext cx="2286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861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29146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766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AutoShape 18"/>
          <p:cNvSpPr>
            <a:spLocks noChangeArrowheads="1"/>
          </p:cNvSpPr>
          <p:nvPr/>
        </p:nvSpPr>
        <p:spPr bwMode="auto">
          <a:xfrm>
            <a:off x="5334000" y="1981200"/>
            <a:ext cx="34290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21" name="AutoShape 19"/>
          <p:cNvSpPr>
            <a:spLocks noChangeArrowheads="1"/>
          </p:cNvSpPr>
          <p:nvPr/>
        </p:nvSpPr>
        <p:spPr bwMode="auto">
          <a:xfrm>
            <a:off x="1295400" y="1905000"/>
            <a:ext cx="32004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Dash Watch Example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6-3 of the textbook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RTL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5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8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9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1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6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Spec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start counting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refresh every 0.01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00.00 -&gt; 00.01 -&gt; 00.02 -&gt;…00.99 -&gt; 01.00 -&gt;…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stop counting and holds current time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reset time to zero when “reset”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CSS: </a:t>
            </a:r>
            <a:r>
              <a:rPr lang="en-US" altLang="zh-TW" sz="2000">
                <a:solidFill>
                  <a:schemeClr val="hlink"/>
                </a:solidFill>
              </a:rPr>
              <a:t>compare-and-store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store the fastest value in internal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e.g. 10.02 will replace 11.23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98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/>
              <a:t>(Figure 6-25, Section 6-10)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0: write-down the “</a:t>
            </a:r>
            <a:r>
              <a:rPr lang="en-US" altLang="zh-TW" sz="2000">
                <a:solidFill>
                  <a:schemeClr val="hlink"/>
                </a:solidFill>
              </a:rPr>
              <a:t>step-by-step</a:t>
            </a:r>
            <a:r>
              <a:rPr lang="en-US" altLang="zh-TW" sz="2000"/>
              <a:t>” </a:t>
            </a:r>
            <a:r>
              <a:rPr lang="en-US" altLang="zh-TW" sz="2000">
                <a:solidFill>
                  <a:schemeClr val="hlink"/>
                </a:solidFill>
              </a:rPr>
              <a:t>flow-chart</a:t>
            </a:r>
            <a:r>
              <a:rPr lang="en-US" altLang="zh-TW" sz="2000"/>
              <a:t>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 to circuit (Sec. 7.3 – 7.6)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 for the dash watch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corresponding to a state-diagram for hardware implementation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Registers/Counters we have</a:t>
            </a:r>
          </a:p>
        </p:txBody>
      </p:sp>
      <p:sp>
        <p:nvSpPr>
          <p:cNvPr id="1945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248150" cy="4114800"/>
          </a:xfrm>
        </p:spPr>
        <p:txBody>
          <a:bodyPr/>
          <a:lstStyle/>
          <a:p>
            <a:pPr eaLnBrk="1" hangingPunct="1"/>
            <a:r>
              <a:rPr lang="en-US" altLang="zh-TW" sz="2800"/>
              <a:t>TM: time-value</a:t>
            </a:r>
          </a:p>
          <a:p>
            <a:pPr lvl="1" eaLnBrk="1" hangingPunct="1"/>
            <a:r>
              <a:rPr lang="en-US" altLang="zh-TW" sz="2400"/>
              <a:t>00:00 -&gt; 00:01 -&gt; 00:02 -&gt;…</a:t>
            </a:r>
          </a:p>
          <a:p>
            <a:pPr lvl="1" eaLnBrk="1" hangingPunct="1"/>
            <a:r>
              <a:rPr lang="en-US" altLang="zh-TW" sz="2400"/>
              <a:t>the stopwatch of your lab</a:t>
            </a:r>
          </a:p>
          <a:p>
            <a:pPr lvl="1" eaLnBrk="1" hangingPunct="1"/>
            <a:r>
              <a:rPr lang="en-US" altLang="zh-TW" sz="2400"/>
              <a:t>4-digit BCD counter</a:t>
            </a:r>
          </a:p>
          <a:p>
            <a:pPr eaLnBrk="1" hangingPunct="1"/>
            <a:r>
              <a:rPr lang="en-US" altLang="zh-TW" sz="2800"/>
              <a:t>SD: stored data</a:t>
            </a:r>
          </a:p>
          <a:p>
            <a:pPr lvl="1" eaLnBrk="1" hangingPunct="1"/>
            <a:r>
              <a:rPr lang="en-US" altLang="zh-TW" sz="2400"/>
              <a:t>the fastest time till now</a:t>
            </a:r>
          </a:p>
          <a:p>
            <a:pPr lvl="1" eaLnBrk="1" hangingPunct="1"/>
            <a:r>
              <a:rPr lang="en-US" altLang="zh-TW" sz="2400"/>
              <a:t>SD=(TM&lt;SD)? TM: SD when “CSS” pressed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77050" y="5013325"/>
            <a:ext cx="935038" cy="287338"/>
            <a:chOff x="4468" y="3385"/>
            <a:chExt cx="589" cy="181"/>
          </a:xfrm>
        </p:grpSpPr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8" name="AutoShape 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7793038" y="498633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6877050" y="5516563"/>
            <a:ext cx="935038" cy="287337"/>
            <a:chOff x="4468" y="3385"/>
            <a:chExt cx="589" cy="181"/>
          </a:xfrm>
        </p:grpSpPr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7793038" y="548957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4290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chemeClr val="hlink"/>
                </a:solidFill>
              </a:rPr>
              <a:t>hardware algorithm</a:t>
            </a:r>
            <a:r>
              <a:rPr lang="en-US" altLang="zh-TW" sz="2800"/>
              <a:t> represented as state-diagram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chemeClr val="hlink"/>
                </a:solidFill>
              </a:rPr>
              <a:t>hardware algorithm</a:t>
            </a:r>
            <a:r>
              <a:rPr lang="en-US" altLang="zh-TW" sz="2800"/>
              <a:t> represented as state-diagram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339975" y="3573463"/>
            <a:ext cx="503238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95738" y="4365625"/>
            <a:ext cx="1944687" cy="792163"/>
          </a:xfrm>
          <a:prstGeom prst="wedgeRoundRectCallout">
            <a:avLst>
              <a:gd name="adj1" fmla="val -101838"/>
              <a:gd name="adj2" fmla="val -10150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 step in one cycle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 </a:t>
            </a:r>
            <a:r>
              <a:rPr lang="en-US" altLang="zh-TW" sz="2800">
                <a:solidFill>
                  <a:schemeClr val="hlink"/>
                </a:solidFill>
              </a:rPr>
              <a:t>hardware algorithm</a:t>
            </a:r>
            <a:r>
              <a:rPr lang="en-US" altLang="zh-TW" sz="2800"/>
              <a:t> represented as state-diagram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987675" y="3644900"/>
            <a:ext cx="1368425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932363" y="4581525"/>
            <a:ext cx="2376487" cy="792163"/>
          </a:xfrm>
          <a:prstGeom prst="wedgeRoundRectCallout">
            <a:avLst>
              <a:gd name="adj1" fmla="val -85204"/>
              <a:gd name="adj2" fmla="val -114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one-step micro-operation in one cycle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725" y="2017713"/>
            <a:ext cx="3662363" cy="1195387"/>
          </a:xfrm>
        </p:spPr>
        <p:txBody>
          <a:bodyPr/>
          <a:lstStyle/>
          <a:p>
            <a:pPr eaLnBrk="1" hangingPunct="1"/>
            <a:r>
              <a:rPr lang="en-US" altLang="zh-TW" sz="2800"/>
              <a:t>Let’s trace the </a:t>
            </a:r>
            <a:r>
              <a:rPr lang="en-US" altLang="zh-TW" sz="2800">
                <a:solidFill>
                  <a:schemeClr val="hlink"/>
                </a:solidFill>
              </a:rPr>
              <a:t>hardware algorithm</a:t>
            </a:r>
            <a:endParaRPr lang="en-US" altLang="zh-TW" sz="280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/>
              <a:t>the initial status</a:t>
            </a:r>
          </a:p>
          <a:p>
            <a:pPr eaLnBrk="1" hangingPunct="1"/>
            <a:r>
              <a:rPr lang="en-US" altLang="zh-TW"/>
              <a:t>SD: Stored Data</a:t>
            </a:r>
          </a:p>
          <a:p>
            <a:pPr lvl="1" eaLnBrk="1" hangingPunct="1"/>
            <a:r>
              <a:rPr lang="en-US" altLang="zh-TW"/>
              <a:t>the internal storage for the fastest value</a:t>
            </a:r>
          </a:p>
          <a:p>
            <a:pPr eaLnBrk="1" hangingPunct="1"/>
            <a:r>
              <a:rPr lang="en-US" altLang="zh-TW"/>
              <a:t>set SD=99.99 at initial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476375" y="1989138"/>
            <a:ext cx="2592388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4435475"/>
          </a:xfrm>
        </p:spPr>
        <p:txBody>
          <a:bodyPr/>
          <a:lstStyle/>
          <a:p>
            <a:pPr eaLnBrk="1" hangingPunct="1"/>
            <a:r>
              <a:rPr lang="en-US" altLang="zh-TW"/>
              <a:t>Wait for start</a:t>
            </a:r>
          </a:p>
          <a:p>
            <a:pPr eaLnBrk="1" hangingPunct="1"/>
            <a:r>
              <a:rPr lang="en-US" altLang="zh-TW"/>
              <a:t>TM: the Timing</a:t>
            </a:r>
          </a:p>
          <a:p>
            <a:pPr lvl="1" eaLnBrk="1" hangingPunct="1"/>
            <a:r>
              <a:rPr lang="en-US" altLang="zh-TW"/>
              <a:t>the register for the current value</a:t>
            </a:r>
          </a:p>
          <a:p>
            <a:pPr eaLnBrk="1" hangingPunct="1"/>
            <a:r>
              <a:rPr lang="en-US" altLang="zh-TW"/>
              <a:t>set TM=00.00 until “START” pressed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339975" y="2924175"/>
            <a:ext cx="360363" cy="4333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cxnSp>
        <p:nvCxnSpPr>
          <p:cNvPr id="25606" name="AutoShape 6"/>
          <p:cNvCxnSpPr>
            <a:cxnSpLocks noChangeShapeType="1"/>
            <a:stCxn id="25605" idx="2"/>
            <a:endCxn id="25605" idx="0"/>
          </p:cNvCxnSpPr>
          <p:nvPr/>
        </p:nvCxnSpPr>
        <p:spPr bwMode="auto">
          <a:xfrm rot="5400000" flipH="1" flipV="1">
            <a:off x="2286000" y="3140075"/>
            <a:ext cx="471488" cy="1588"/>
          </a:xfrm>
          <a:prstGeom prst="curvedConnector5">
            <a:avLst>
              <a:gd name="adj1" fmla="val -44106"/>
              <a:gd name="adj2" fmla="val -61700000"/>
              <a:gd name="adj3" fmla="val 14444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RTL Design Methodology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overview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/>
              <a:t>do counting after “START” pressed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339975" y="3644900"/>
            <a:ext cx="3603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484438" y="33575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987675" y="3644900"/>
            <a:ext cx="1223963" cy="3619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4067175" y="2997200"/>
            <a:ext cx="4895850" cy="1944688"/>
            <a:chOff x="2336" y="2659"/>
            <a:chExt cx="3084" cy="1225"/>
          </a:xfrm>
        </p:grpSpPr>
        <p:grpSp>
          <p:nvGrpSpPr>
            <p:cNvPr id="26637" name="Group 31"/>
            <p:cNvGrpSpPr>
              <a:grpSpLocks/>
            </p:cNvGrpSpPr>
            <p:nvPr/>
          </p:nvGrpSpPr>
          <p:grpSpPr bwMode="auto">
            <a:xfrm>
              <a:off x="3833" y="2659"/>
              <a:ext cx="786" cy="212"/>
              <a:chOff x="3833" y="2325"/>
              <a:chExt cx="786" cy="212"/>
            </a:xfrm>
          </p:grpSpPr>
          <p:sp>
            <p:nvSpPr>
              <p:cNvPr id="26647" name="Line 29"/>
              <p:cNvSpPr>
                <a:spLocks noChangeShapeType="1"/>
              </p:cNvSpPr>
              <p:nvPr/>
            </p:nvSpPr>
            <p:spPr bwMode="auto">
              <a:xfrm>
                <a:off x="3833" y="2478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8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6638" name="Text Box 32"/>
            <p:cNvSpPr txBox="1">
              <a:spLocks noChangeArrowheads="1"/>
            </p:cNvSpPr>
            <p:nvPr/>
          </p:nvSpPr>
          <p:spPr bwMode="auto">
            <a:xfrm>
              <a:off x="2744" y="3022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26639" name="Text Box 33"/>
            <p:cNvSpPr txBox="1">
              <a:spLocks noChangeArrowheads="1"/>
            </p:cNvSpPr>
            <p:nvPr/>
          </p:nvSpPr>
          <p:spPr bwMode="auto">
            <a:xfrm>
              <a:off x="2336" y="3294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 signals</a:t>
              </a:r>
            </a:p>
          </p:txBody>
        </p:sp>
        <p:sp>
          <p:nvSpPr>
            <p:cNvPr id="26640" name="Text Box 34"/>
            <p:cNvSpPr txBox="1">
              <a:spLocks noChangeArrowheads="1"/>
            </p:cNvSpPr>
            <p:nvPr/>
          </p:nvSpPr>
          <p:spPr bwMode="auto">
            <a:xfrm>
              <a:off x="2731" y="3595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  <p:sp>
          <p:nvSpPr>
            <p:cNvPr id="26641" name="AutoShape 35"/>
            <p:cNvSpPr>
              <a:spLocks noChangeArrowheads="1"/>
            </p:cNvSpPr>
            <p:nvPr/>
          </p:nvSpPr>
          <p:spPr bwMode="auto">
            <a:xfrm>
              <a:off x="3379" y="2976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S3</a:t>
              </a:r>
            </a:p>
          </p:txBody>
        </p:sp>
        <p:sp>
          <p:nvSpPr>
            <p:cNvPr id="26642" name="AutoShape 36"/>
            <p:cNvSpPr>
              <a:spLocks noChangeArrowheads="1"/>
            </p:cNvSpPr>
            <p:nvPr/>
          </p:nvSpPr>
          <p:spPr bwMode="auto">
            <a:xfrm>
              <a:off x="3379" y="3339"/>
              <a:ext cx="2041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 TM=TM+1</a:t>
              </a:r>
            </a:p>
          </p:txBody>
        </p:sp>
        <p:sp>
          <p:nvSpPr>
            <p:cNvPr id="26643" name="AutoShape 37"/>
            <p:cNvSpPr>
              <a:spLocks noChangeArrowheads="1"/>
            </p:cNvSpPr>
            <p:nvPr/>
          </p:nvSpPr>
          <p:spPr bwMode="auto">
            <a:xfrm>
              <a:off x="3379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00.10</a:t>
              </a:r>
            </a:p>
          </p:txBody>
        </p:sp>
        <p:sp>
          <p:nvSpPr>
            <p:cNvPr id="26644" name="AutoShape 38"/>
            <p:cNvSpPr>
              <a:spLocks noChangeArrowheads="1"/>
            </p:cNvSpPr>
            <p:nvPr/>
          </p:nvSpPr>
          <p:spPr bwMode="auto">
            <a:xfrm>
              <a:off x="3878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00.11</a:t>
              </a:r>
            </a:p>
          </p:txBody>
        </p:sp>
        <p:sp>
          <p:nvSpPr>
            <p:cNvPr id="26645" name="AutoShape 39"/>
            <p:cNvSpPr>
              <a:spLocks noChangeArrowheads="1"/>
            </p:cNvSpPr>
            <p:nvPr/>
          </p:nvSpPr>
          <p:spPr bwMode="auto">
            <a:xfrm>
              <a:off x="4377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00.12</a:t>
              </a:r>
            </a:p>
          </p:txBody>
        </p:sp>
        <p:sp>
          <p:nvSpPr>
            <p:cNvPr id="26646" name="AutoShape 40"/>
            <p:cNvSpPr>
              <a:spLocks noChangeArrowheads="1"/>
            </p:cNvSpPr>
            <p:nvPr/>
          </p:nvSpPr>
          <p:spPr bwMode="auto">
            <a:xfrm>
              <a:off x="4876" y="3657"/>
              <a:ext cx="499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00.13</a:t>
              </a:r>
            </a:p>
          </p:txBody>
        </p:sp>
      </p:grpSp>
      <p:pic>
        <p:nvPicPr>
          <p:cNvPr id="2154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3995737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6516688" y="5661025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6496050" y="51308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TM=TM+1</a:t>
            </a:r>
          </a:p>
        </p:txBody>
      </p:sp>
      <p:cxnSp>
        <p:nvCxnSpPr>
          <p:cNvPr id="26636" name="AutoShape 45"/>
          <p:cNvCxnSpPr>
            <a:cxnSpLocks noChangeShapeType="1"/>
            <a:stCxn id="26629" idx="2"/>
            <a:endCxn id="26630" idx="1"/>
          </p:cNvCxnSpPr>
          <p:nvPr/>
        </p:nvCxnSpPr>
        <p:spPr bwMode="auto">
          <a:xfrm rot="16200000" flipV="1">
            <a:off x="2321719" y="3826669"/>
            <a:ext cx="361950" cy="36512"/>
          </a:xfrm>
          <a:prstGeom prst="curvedConnector5">
            <a:avLst>
              <a:gd name="adj1" fmla="val -57894"/>
              <a:gd name="adj2" fmla="val 2999995"/>
              <a:gd name="adj3" fmla="val 14517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 animBg="1"/>
      <p:bldP spid="21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/>
              <a:t>various decisions after “STOP” pressed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/>
              <a:t>various decisions after “STOP” pressed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3851275" y="3644900"/>
            <a:ext cx="2881313" cy="1079500"/>
          </a:xfrm>
          <a:prstGeom prst="wedgeRoundRectCallout">
            <a:avLst>
              <a:gd name="adj1" fmla="val -101403"/>
              <a:gd name="adj2" fmla="val -1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until some button pressed</a:t>
            </a:r>
          </a:p>
        </p:txBody>
      </p:sp>
      <p:cxnSp>
        <p:nvCxnSpPr>
          <p:cNvPr id="28680" name="AutoShape 9"/>
          <p:cNvCxnSpPr>
            <a:cxnSpLocks noChangeShapeType="1"/>
            <a:stCxn id="28677" idx="2"/>
            <a:endCxn id="28677" idx="0"/>
          </p:cNvCxnSpPr>
          <p:nvPr/>
        </p:nvCxnSpPr>
        <p:spPr bwMode="auto">
          <a:xfrm rot="5400000" flipH="1" flipV="1">
            <a:off x="2323306" y="4544219"/>
            <a:ext cx="396875" cy="1588"/>
          </a:xfrm>
          <a:prstGeom prst="curvedConnector5">
            <a:avLst>
              <a:gd name="adj1" fmla="val -52801"/>
              <a:gd name="adj2" fmla="val -66300000"/>
              <a:gd name="adj3" fmla="val 152801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123950"/>
          </a:xfrm>
        </p:spPr>
        <p:txBody>
          <a:bodyPr/>
          <a:lstStyle/>
          <a:p>
            <a:pPr eaLnBrk="1" hangingPunct="1"/>
            <a:r>
              <a:rPr lang="en-US" altLang="zh-TW" sz="2800"/>
              <a:t>various decisions after “STOP” pressed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Freeform 9"/>
          <p:cNvSpPr>
            <a:spLocks/>
          </p:cNvSpPr>
          <p:nvPr/>
        </p:nvSpPr>
        <p:spPr bwMode="auto">
          <a:xfrm>
            <a:off x="850900" y="2781300"/>
            <a:ext cx="1646238" cy="1584325"/>
          </a:xfrm>
          <a:custGeom>
            <a:avLst/>
            <a:gdLst>
              <a:gd name="T0" fmla="*/ 2147483646 w 1037"/>
              <a:gd name="T1" fmla="*/ 2147483646 h 998"/>
              <a:gd name="T2" fmla="*/ 2134573786 w 1037"/>
              <a:gd name="T3" fmla="*/ 2147483646 h 998"/>
              <a:gd name="T4" fmla="*/ 420867015 w 1037"/>
              <a:gd name="T5" fmla="*/ 2147483646 h 998"/>
              <a:gd name="T6" fmla="*/ 304939793 w 1037"/>
              <a:gd name="T7" fmla="*/ 342741250 h 998"/>
              <a:gd name="T8" fmla="*/ 2147483646 w 1037"/>
              <a:gd name="T9" fmla="*/ 113407825 h 998"/>
              <a:gd name="T10" fmla="*/ 2147483646 w 1037"/>
              <a:gd name="T11" fmla="*/ 226814063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7" h="998">
                <a:moveTo>
                  <a:pt x="983" y="998"/>
                </a:moveTo>
                <a:cubicBezTo>
                  <a:pt x="983" y="941"/>
                  <a:pt x="983" y="885"/>
                  <a:pt x="847" y="862"/>
                </a:cubicBezTo>
                <a:cubicBezTo>
                  <a:pt x="711" y="839"/>
                  <a:pt x="288" y="983"/>
                  <a:pt x="167" y="862"/>
                </a:cubicBezTo>
                <a:cubicBezTo>
                  <a:pt x="46" y="741"/>
                  <a:pt x="0" y="272"/>
                  <a:pt x="121" y="136"/>
                </a:cubicBezTo>
                <a:cubicBezTo>
                  <a:pt x="242" y="0"/>
                  <a:pt x="749" y="53"/>
                  <a:pt x="893" y="45"/>
                </a:cubicBezTo>
                <a:cubicBezTo>
                  <a:pt x="1037" y="37"/>
                  <a:pt x="1010" y="63"/>
                  <a:pt x="983" y="9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AutoShape 10"/>
          <p:cNvSpPr>
            <a:spLocks noChangeArrowheads="1"/>
          </p:cNvSpPr>
          <p:nvPr/>
        </p:nvSpPr>
        <p:spPr bwMode="auto">
          <a:xfrm>
            <a:off x="3059113" y="2997200"/>
            <a:ext cx="2520950" cy="1368425"/>
          </a:xfrm>
          <a:prstGeom prst="wedgeRoundRectCallout">
            <a:avLst>
              <a:gd name="adj1" fmla="val -125880"/>
              <a:gd name="adj2" fmla="val -138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restart counting if “START” pressed again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SD: store data (fasted till now)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339975" y="43656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484438" y="4005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3995738" y="4149725"/>
            <a:ext cx="1439862" cy="574675"/>
          </a:xfrm>
          <a:prstGeom prst="wedgeRoundRectCallout">
            <a:avLst>
              <a:gd name="adj1" fmla="val -141843"/>
              <a:gd name="adj2" fmla="val 657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compare and store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2555875" y="46529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2051050" y="4941888"/>
            <a:ext cx="1584325" cy="14398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779838" y="5300663"/>
            <a:ext cx="188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min {TM, SD}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SD: store data (fasted till now)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4427538" y="4941888"/>
            <a:ext cx="2305050" cy="574675"/>
          </a:xfrm>
          <a:prstGeom prst="wedgeRoundRectCallout">
            <a:avLst>
              <a:gd name="adj1" fmla="val -109227"/>
              <a:gd name="adj2" fmla="val 6325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if (TM&lt;SD) SD=TM</a:t>
            </a:r>
          </a:p>
        </p:txBody>
      </p:sp>
      <p:sp>
        <p:nvSpPr>
          <p:cNvPr id="31751" name="Freeform 11"/>
          <p:cNvSpPr>
            <a:spLocks/>
          </p:cNvSpPr>
          <p:nvPr/>
        </p:nvSpPr>
        <p:spPr bwMode="auto">
          <a:xfrm>
            <a:off x="2627313" y="5300663"/>
            <a:ext cx="504825" cy="600075"/>
          </a:xfrm>
          <a:custGeom>
            <a:avLst/>
            <a:gdLst>
              <a:gd name="T0" fmla="*/ 0 w 318"/>
              <a:gd name="T1" fmla="*/ 0 h 378"/>
              <a:gd name="T2" fmla="*/ 801409688 w 318"/>
              <a:gd name="T3" fmla="*/ 801409688 h 378"/>
              <a:gd name="T4" fmla="*/ 0 w 318"/>
              <a:gd name="T5" fmla="*/ 914817513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378">
                <a:moveTo>
                  <a:pt x="0" y="0"/>
                </a:moveTo>
                <a:cubicBezTo>
                  <a:pt x="159" y="129"/>
                  <a:pt x="318" y="258"/>
                  <a:pt x="318" y="318"/>
                </a:cubicBezTo>
                <a:cubicBezTo>
                  <a:pt x="318" y="378"/>
                  <a:pt x="159" y="370"/>
                  <a:pt x="0" y="36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3635375" y="5734050"/>
            <a:ext cx="8651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various decisions after “STOP” 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TM: current time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SD: store data (fasted till now)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339975" y="5013325"/>
            <a:ext cx="360363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635375" y="4868863"/>
            <a:ext cx="2520950" cy="1081087"/>
          </a:xfrm>
          <a:prstGeom prst="wedgeRoundRectCallout">
            <a:avLst>
              <a:gd name="adj1" fmla="val -89736"/>
              <a:gd name="adj2" fmla="val 5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do nothing and hold SD if (TM &gt;= SD)</a:t>
            </a:r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2484438" y="53006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cxnSp>
        <p:nvCxnSpPr>
          <p:cNvPr id="33799" name="AutoShape 8"/>
          <p:cNvCxnSpPr>
            <a:cxnSpLocks noChangeShapeType="1"/>
            <a:stCxn id="33797" idx="2"/>
            <a:endCxn id="33797" idx="1"/>
          </p:cNvCxnSpPr>
          <p:nvPr/>
        </p:nvCxnSpPr>
        <p:spPr bwMode="auto">
          <a:xfrm rot="16200000" flipV="1">
            <a:off x="2321719" y="5841206"/>
            <a:ext cx="198438" cy="200025"/>
          </a:xfrm>
          <a:prstGeom prst="curvedConnector4">
            <a:avLst>
              <a:gd name="adj1" fmla="val -104801"/>
              <a:gd name="adj2" fmla="val 204764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Step-by-step flow-chart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825" y="2017713"/>
            <a:ext cx="3878263" cy="1916112"/>
          </a:xfrm>
        </p:spPr>
        <p:txBody>
          <a:bodyPr/>
          <a:lstStyle/>
          <a:p>
            <a:pPr eaLnBrk="1" hangingPunct="1"/>
            <a:endParaRPr lang="en-US" altLang="zh-TW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4467225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339975" y="5661025"/>
            <a:ext cx="360363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3851275" y="4724400"/>
            <a:ext cx="2520950" cy="1081088"/>
          </a:xfrm>
          <a:prstGeom prst="wedgeRoundRectCallout">
            <a:avLst>
              <a:gd name="adj1" fmla="val -92005"/>
              <a:gd name="adj2" fmla="val 513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wait for the next “START”</a:t>
            </a:r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660400" y="2601913"/>
            <a:ext cx="1824038" cy="3203575"/>
          </a:xfrm>
          <a:custGeom>
            <a:avLst/>
            <a:gdLst>
              <a:gd name="T0" fmla="*/ 2147483646 w 1149"/>
              <a:gd name="T1" fmla="*/ 2147483646 h 2018"/>
              <a:gd name="T2" fmla="*/ 607358616 w 1149"/>
              <a:gd name="T3" fmla="*/ 2147483646 h 2018"/>
              <a:gd name="T4" fmla="*/ 380544492 w 1149"/>
              <a:gd name="T5" fmla="*/ 627519700 h 2018"/>
              <a:gd name="T6" fmla="*/ 2147483646 w 1149"/>
              <a:gd name="T7" fmla="*/ 511592513 h 20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9" h="2018">
                <a:moveTo>
                  <a:pt x="1058" y="2018"/>
                </a:moveTo>
                <a:cubicBezTo>
                  <a:pt x="725" y="2006"/>
                  <a:pt x="392" y="1995"/>
                  <a:pt x="241" y="1700"/>
                </a:cubicBezTo>
                <a:cubicBezTo>
                  <a:pt x="90" y="1405"/>
                  <a:pt x="0" y="498"/>
                  <a:pt x="151" y="249"/>
                </a:cubicBezTo>
                <a:cubicBezTo>
                  <a:pt x="302" y="0"/>
                  <a:pt x="725" y="101"/>
                  <a:pt x="1149" y="20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4" name="AutoShape 9"/>
          <p:cNvSpPr>
            <a:spLocks noChangeArrowheads="1"/>
          </p:cNvSpPr>
          <p:nvPr/>
        </p:nvSpPr>
        <p:spPr bwMode="auto">
          <a:xfrm>
            <a:off x="2124075" y="3429000"/>
            <a:ext cx="2520950" cy="1081088"/>
          </a:xfrm>
          <a:prstGeom prst="wedgeRoundRectCallout">
            <a:avLst>
              <a:gd name="adj1" fmla="val -97671"/>
              <a:gd name="adj2" fmla="val 14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re-start if “START” pressed again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convert the “hardware algorithm” to real hardware?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76016"/>
            <a:ext cx="3505200" cy="463636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Step 0: design the </a:t>
            </a:r>
            <a:r>
              <a:rPr lang="en-US" altLang="zh-TW" sz="2000" dirty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Step 2:  specify the </a:t>
            </a:r>
            <a:r>
              <a:rPr lang="en-US" altLang="zh-TW" sz="2000" dirty="0">
                <a:solidFill>
                  <a:schemeClr val="hlink"/>
                </a:solidFill>
              </a:rPr>
              <a:t>behavior</a:t>
            </a:r>
            <a:r>
              <a:rPr lang="en-US" altLang="zh-TW" sz="2000" dirty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data path: </a:t>
            </a:r>
            <a:r>
              <a:rPr lang="en-US" altLang="zh-TW" sz="1800" dirty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data path: micro-operation to circuit (</a:t>
            </a:r>
            <a:r>
              <a:rPr lang="en-US" altLang="zh-TW" sz="1800" dirty="0">
                <a:solidFill>
                  <a:schemeClr val="hlink"/>
                </a:solidFill>
              </a:rPr>
              <a:t>Sec. 6.3 – 6.6</a:t>
            </a:r>
            <a:r>
              <a:rPr lang="en-US" altLang="zh-TW" sz="1800" dirty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1303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Mapping to RTL design framework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Mapping to RTL design framework</a:t>
            </a:r>
          </a:p>
        </p:txBody>
      </p:sp>
      <p:sp>
        <p:nvSpPr>
          <p:cNvPr id="3789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micro-operations in data path side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we need registers </a:t>
            </a:r>
            <a:r>
              <a:rPr lang="en-US" altLang="zh-TW" sz="2000">
                <a:solidFill>
                  <a:schemeClr val="hlink"/>
                </a:solidFill>
              </a:rPr>
              <a:t>TM</a:t>
            </a:r>
            <a:r>
              <a:rPr lang="en-US" altLang="zh-TW" sz="2000"/>
              <a:t> and </a:t>
            </a:r>
            <a:r>
              <a:rPr lang="en-US" altLang="zh-TW" sz="2000">
                <a:solidFill>
                  <a:schemeClr val="hlink"/>
                </a:solidFill>
              </a:rPr>
              <a:t>SD </a:t>
            </a:r>
            <a:r>
              <a:rPr lang="en-US" altLang="zh-TW" sz="2000"/>
              <a:t>(16-bit for 4-digit time value)</a:t>
            </a:r>
            <a:endParaRPr lang="en-US" altLang="zh-TW" sz="2000">
              <a:solidFill>
                <a:schemeClr val="hlink"/>
              </a:solidFill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348038" y="2636838"/>
            <a:ext cx="3960812" cy="14398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419475" y="3284538"/>
            <a:ext cx="3744913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63938" y="3860800"/>
            <a:ext cx="3600450" cy="5762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3708400" y="4581525"/>
            <a:ext cx="3600450" cy="9794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7903" name="Group 17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7909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10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4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7905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7907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08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Mapping to RTL design framework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03800" y="1989138"/>
            <a:ext cx="395605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state-diagram realized in the control-unit side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use the standard method in </a:t>
            </a:r>
            <a:r>
              <a:rPr lang="en-US" altLang="zh-TW" sz="2400">
                <a:solidFill>
                  <a:schemeClr val="hlink"/>
                </a:solidFill>
              </a:rPr>
              <a:t>Chap. 5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1331913" y="2133600"/>
            <a:ext cx="1511300" cy="38163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843213" y="4149725"/>
            <a:ext cx="25923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Mapping to RTL design framework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 sz="2800"/>
              <a:t>control signals to inform which micro-operation to perform</a:t>
            </a:r>
            <a:endParaRPr lang="en-US" altLang="zh-TW" sz="2800">
              <a:solidFill>
                <a:schemeClr val="hlink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3068638"/>
            <a:ext cx="1008062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987675" y="54451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411413" y="2492375"/>
            <a:ext cx="936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7" name="Line 14"/>
          <p:cNvSpPr>
            <a:spLocks noChangeShapeType="1"/>
          </p:cNvSpPr>
          <p:nvPr/>
        </p:nvSpPr>
        <p:spPr bwMode="auto">
          <a:xfrm flipV="1">
            <a:off x="6084888" y="4149725"/>
            <a:ext cx="10080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9948" name="Group 15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5" name="AutoShape 17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39950" name="Group 19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39952" name="Rectangle 20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9953" name="AutoShape 21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51" name="Text Box 22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Mapping to RTL design framework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status signals to guide the state transition</a:t>
            </a:r>
            <a:endParaRPr lang="en-US" altLang="zh-TW">
              <a:solidFill>
                <a:schemeClr val="hlink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1331913" y="50847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2195513" y="5013325"/>
            <a:ext cx="7207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H="1" flipV="1">
            <a:off x="6084888" y="4437063"/>
            <a:ext cx="9350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0970" name="Group 12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7" name="AutoShape 14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0972" name="Group 16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0974" name="Rectangle 17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0975" name="AutoShape 18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0973" name="Text Box 19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Mapping to RTL design framework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989138"/>
            <a:ext cx="3811587" cy="1439862"/>
          </a:xfrm>
        </p:spPr>
        <p:txBody>
          <a:bodyPr/>
          <a:lstStyle/>
          <a:p>
            <a:pPr eaLnBrk="1" hangingPunct="1"/>
            <a:r>
              <a:rPr lang="en-US" altLang="zh-TW"/>
              <a:t>And, of course, lots of button inputs</a:t>
            </a:r>
            <a:endParaRPr lang="en-US" altLang="zh-TW">
              <a:solidFill>
                <a:schemeClr val="hlink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41738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1908175" y="3357563"/>
            <a:ext cx="6477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1042988" y="2205038"/>
            <a:ext cx="720725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4716463" y="4437063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7092950" y="5373688"/>
            <a:ext cx="935038" cy="287337"/>
            <a:chOff x="4468" y="3385"/>
            <a:chExt cx="589" cy="181"/>
          </a:xfrm>
        </p:grpSpPr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2001" name="AutoShape 12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8008938" y="53467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TM</a:t>
            </a:r>
          </a:p>
        </p:txBody>
      </p:sp>
      <p:grpSp>
        <p:nvGrpSpPr>
          <p:cNvPr id="41996" name="Group 14"/>
          <p:cNvGrpSpPr>
            <a:grpSpLocks/>
          </p:cNvGrpSpPr>
          <p:nvPr/>
        </p:nvGrpSpPr>
        <p:grpSpPr bwMode="auto">
          <a:xfrm>
            <a:off x="7092950" y="5876925"/>
            <a:ext cx="935038" cy="287338"/>
            <a:chOff x="4468" y="3385"/>
            <a:chExt cx="589" cy="181"/>
          </a:xfrm>
        </p:grpSpPr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4468" y="3385"/>
              <a:ext cx="58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999" name="AutoShape 16"/>
            <p:cNvSpPr>
              <a:spLocks noChangeArrowheads="1"/>
            </p:cNvSpPr>
            <p:nvPr/>
          </p:nvSpPr>
          <p:spPr bwMode="auto">
            <a:xfrm rot="5400000">
              <a:off x="4490" y="3408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41997" name="Text Box 17"/>
          <p:cNvSpPr txBox="1">
            <a:spLocks noChangeArrowheads="1"/>
          </p:cNvSpPr>
          <p:nvPr/>
        </p:nvSpPr>
        <p:spPr bwMode="auto">
          <a:xfrm>
            <a:off x="8008938" y="58499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Now we are back to this RTL design flow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 to circuit (Sec. 7.3 – 7.6)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specification of the data path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Registers in the datapath side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5071" name="Group 10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4" name="AutoShape 12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72" name="Text Box 13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5064" name="Group 18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5067" name="Group 14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5069" name="Rectangle 15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0" name="AutoShape 16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5065" name="AutoShape 20"/>
          <p:cNvSpPr>
            <a:spLocks noChangeArrowheads="1"/>
          </p:cNvSpPr>
          <p:nvPr/>
        </p:nvSpPr>
        <p:spPr bwMode="auto">
          <a:xfrm>
            <a:off x="2339975" y="3068638"/>
            <a:ext cx="107950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6" name="AutoShape 21"/>
          <p:cNvSpPr>
            <a:spLocks noChangeArrowheads="1"/>
          </p:cNvSpPr>
          <p:nvPr/>
        </p:nvSpPr>
        <p:spPr bwMode="auto">
          <a:xfrm>
            <a:off x="2411413" y="3644900"/>
            <a:ext cx="1152525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Registers in the datapath side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0" y="1989138"/>
            <a:ext cx="4819650" cy="172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TM (time value): 16-bit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composed of 4 BCD counters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00:00 -&gt; 00:01 -&gt;… -&gt;99:99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SD: (stored data) fasted time till 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16-bit register with load enable control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3963987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76700"/>
            <a:ext cx="4575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3708400" y="4581525"/>
            <a:ext cx="287338" cy="2873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7092950" y="5661025"/>
            <a:ext cx="1404938" cy="336550"/>
            <a:chOff x="4468" y="3368"/>
            <a:chExt cx="885" cy="212"/>
          </a:xfrm>
        </p:grpSpPr>
        <p:grpSp>
          <p:nvGrpSpPr>
            <p:cNvPr id="46096" name="Group 8"/>
            <p:cNvGrpSpPr>
              <a:grpSpLocks/>
            </p:cNvGrpSpPr>
            <p:nvPr/>
          </p:nvGrpSpPr>
          <p:grpSpPr bwMode="auto">
            <a:xfrm>
              <a:off x="4468" y="3385"/>
              <a:ext cx="589" cy="181"/>
              <a:chOff x="4468" y="3385"/>
              <a:chExt cx="589" cy="181"/>
            </a:xfrm>
          </p:grpSpPr>
          <p:sp>
            <p:nvSpPr>
              <p:cNvPr id="46098" name="Rectangle 9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9" name="AutoShape 10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5045" y="3368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TM</a:t>
              </a:r>
            </a:p>
          </p:txBody>
        </p:sp>
      </p:grp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092950" y="6237288"/>
            <a:ext cx="1377950" cy="336550"/>
            <a:chOff x="4468" y="3793"/>
            <a:chExt cx="868" cy="212"/>
          </a:xfrm>
        </p:grpSpPr>
        <p:grpSp>
          <p:nvGrpSpPr>
            <p:cNvPr id="46092" name="Group 13"/>
            <p:cNvGrpSpPr>
              <a:grpSpLocks/>
            </p:cNvGrpSpPr>
            <p:nvPr/>
          </p:nvGrpSpPr>
          <p:grpSpPr bwMode="auto">
            <a:xfrm>
              <a:off x="4468" y="3793"/>
              <a:ext cx="589" cy="181"/>
              <a:chOff x="4468" y="3385"/>
              <a:chExt cx="589" cy="181"/>
            </a:xfrm>
          </p:grpSpPr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4468" y="3385"/>
                <a:ext cx="58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auto">
              <a:xfrm rot="5400000">
                <a:off x="4490" y="3408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46093" name="Text Box 16"/>
            <p:cNvSpPr txBox="1">
              <a:spLocks noChangeArrowheads="1"/>
            </p:cNvSpPr>
            <p:nvPr/>
          </p:nvSpPr>
          <p:spPr bwMode="auto">
            <a:xfrm>
              <a:off x="5057" y="3793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SD</a:t>
              </a:r>
            </a:p>
          </p:txBody>
        </p:sp>
      </p:grpSp>
      <p:sp>
        <p:nvSpPr>
          <p:cNvPr id="46089" name="AutoShape 18"/>
          <p:cNvSpPr>
            <a:spLocks noChangeArrowheads="1"/>
          </p:cNvSpPr>
          <p:nvPr/>
        </p:nvSpPr>
        <p:spPr bwMode="auto">
          <a:xfrm>
            <a:off x="2916238" y="544512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0" name="AutoShape 19"/>
          <p:cNvSpPr>
            <a:spLocks noChangeArrowheads="1"/>
          </p:cNvSpPr>
          <p:nvPr/>
        </p:nvSpPr>
        <p:spPr bwMode="auto">
          <a:xfrm>
            <a:off x="1692275" y="4724400"/>
            <a:ext cx="1150938" cy="12969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1619250" y="6092825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0: design the </a:t>
            </a:r>
            <a:r>
              <a:rPr lang="en-US" altLang="zh-TW" sz="2000" kern="0" dirty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2:  specify the </a:t>
            </a:r>
            <a:r>
              <a:rPr lang="en-US" altLang="zh-TW" sz="2000" kern="0" dirty="0">
                <a:solidFill>
                  <a:schemeClr val="hlink"/>
                </a:solidFill>
              </a:rPr>
              <a:t>behavior</a:t>
            </a:r>
            <a:r>
              <a:rPr lang="en-US" altLang="zh-TW" sz="2000" kern="0" dirty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data path: </a:t>
            </a:r>
            <a:r>
              <a:rPr lang="en-US" altLang="zh-TW" sz="1800" kern="0" dirty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data path: micro-operation to circuit (</a:t>
            </a:r>
            <a:r>
              <a:rPr lang="en-US" altLang="zh-TW" sz="1800" kern="0" dirty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dirty="0"/>
              <a:t>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33400" y="28956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019800" y="40386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343400" y="2667000"/>
            <a:ext cx="1676400" cy="838200"/>
          </a:xfrm>
          <a:prstGeom prst="wedgeRoundRectCallout">
            <a:avLst>
              <a:gd name="adj1" fmla="val 17046"/>
              <a:gd name="adj2" fmla="val 11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Hey you, do A=B+C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A=B+C, where A, B, C are registers</a:t>
            </a:r>
          </a:p>
        </p:txBody>
      </p:sp>
    </p:spTree>
    <p:extLst>
      <p:ext uri="{BB962C8B-B14F-4D97-AF65-F5344CB8AC3E}">
        <p14:creationId xmlns:p14="http://schemas.microsoft.com/office/powerpoint/2010/main" val="16759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Micro-operations and control signals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6659563" y="42926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5795963" y="3644900"/>
            <a:ext cx="2786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RSTM, ENTM, UPDATE, LSR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Micro-operations and control signals</a:t>
            </a:r>
          </a:p>
        </p:txBody>
      </p:sp>
      <p:sp>
        <p:nvSpPr>
          <p:cNvPr id="481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/>
              <a:t>operations on TM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7092950" y="3789363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250825" y="4292600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250825" y="4581525"/>
            <a:ext cx="19446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7092950" y="4292600"/>
            <a:ext cx="93503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2" grpId="0" animBg="1"/>
      <p:bldP spid="54283" grpId="0" animBg="1"/>
      <p:bldP spid="5428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Micro-operations and control signals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/>
            <a:r>
              <a:rPr lang="en-US" altLang="zh-TW"/>
              <a:t>operations on register SD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7092950" y="3213100"/>
            <a:ext cx="935038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59" name="AutoShape 10"/>
          <p:cNvSpPr>
            <a:spLocks noChangeArrowheads="1"/>
          </p:cNvSpPr>
          <p:nvPr/>
        </p:nvSpPr>
        <p:spPr bwMode="auto">
          <a:xfrm>
            <a:off x="250825" y="4868863"/>
            <a:ext cx="1944688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0" name="AutoShape 11"/>
          <p:cNvSpPr>
            <a:spLocks noChangeArrowheads="1"/>
          </p:cNvSpPr>
          <p:nvPr/>
        </p:nvSpPr>
        <p:spPr bwMode="auto">
          <a:xfrm>
            <a:off x="7596188" y="5949950"/>
            <a:ext cx="9350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1" name="AutoShape 12"/>
          <p:cNvSpPr>
            <a:spLocks noChangeArrowheads="1"/>
          </p:cNvSpPr>
          <p:nvPr/>
        </p:nvSpPr>
        <p:spPr bwMode="auto">
          <a:xfrm>
            <a:off x="5940425" y="5373688"/>
            <a:ext cx="1655763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Status signal back to control unit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64163" y="2060575"/>
            <a:ext cx="3590925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ALTB: A LessThan B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05263"/>
            <a:ext cx="3567113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Line 5"/>
          <p:cNvSpPr>
            <a:spLocks noChangeShapeType="1"/>
          </p:cNvSpPr>
          <p:nvPr/>
        </p:nvSpPr>
        <p:spPr bwMode="auto">
          <a:xfrm flipH="1" flipV="1">
            <a:off x="6659563" y="4508500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6732588" y="3860800"/>
            <a:ext cx="712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ALTB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580063" y="2997200"/>
          <a:ext cx="28368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方程式" r:id="rId5" imgW="1879600" imgH="203200" progId="Equation.3">
                  <p:embed/>
                </p:oleObj>
              </mc:Choice>
              <mc:Fallback>
                <p:oleObj name="方程式" r:id="rId5" imgW="1879600" imgH="203200" progId="Equation.3">
                  <p:embed/>
                  <p:pic>
                    <p:nvPicPr>
                      <p:cNvPr id="501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28368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Status signal back to control unit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9498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5508625" y="1916113"/>
          <a:ext cx="28368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方程式" r:id="rId4" imgW="1879600" imgH="203200" progId="Equation.3">
                  <p:embed/>
                </p:oleObj>
              </mc:Choice>
              <mc:Fallback>
                <p:oleObj name="方程式" r:id="rId4" imgW="1879600" imgH="203200" progId="Equation.3">
                  <p:embed/>
                  <p:pic>
                    <p:nvPicPr>
                      <p:cNvPr id="512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283686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9"/>
          <p:cNvSpPr>
            <a:spLocks noChangeArrowheads="1"/>
          </p:cNvSpPr>
          <p:nvPr/>
        </p:nvSpPr>
        <p:spPr bwMode="auto">
          <a:xfrm>
            <a:off x="179388" y="5084763"/>
            <a:ext cx="2376487" cy="649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512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4923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AutoShape 12"/>
          <p:cNvSpPr>
            <a:spLocks noChangeArrowheads="1"/>
          </p:cNvSpPr>
          <p:nvPr/>
        </p:nvSpPr>
        <p:spPr bwMode="auto">
          <a:xfrm>
            <a:off x="6084888" y="4868863"/>
            <a:ext cx="2232025" cy="12969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5940425" y="6237288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SD = (TM&lt;SD)? TM: SD;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Micro-operations and control signals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631238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all operations required by the “hardware algorithm” are defined by the micro-operations </a:t>
            </a:r>
            <a:r>
              <a:rPr lang="en-US" altLang="zh-TW" sz="2800">
                <a:solidFill>
                  <a:schemeClr val="hlink"/>
                </a:solidFill>
              </a:rPr>
              <a:t>(check by yourself!)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24175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specification of the control unit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state diagram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</a:rPr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 to circuit (Sec. 7.3 – 7.6)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the control unit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060575"/>
            <a:ext cx="4170362" cy="720725"/>
          </a:xfrm>
        </p:spPr>
        <p:txBody>
          <a:bodyPr/>
          <a:lstStyle/>
          <a:p>
            <a:pPr eaLnBrk="1" hangingPunct="1"/>
            <a:r>
              <a:rPr lang="en-US" altLang="zh-TW" sz="2800"/>
              <a:t>hardware algorithm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017713"/>
            <a:ext cx="3810000" cy="690562"/>
          </a:xfrm>
        </p:spPr>
        <p:txBody>
          <a:bodyPr/>
          <a:lstStyle/>
          <a:p>
            <a:pPr eaLnBrk="1" hangingPunct="1"/>
            <a:r>
              <a:rPr lang="en-US" altLang="zh-TW" sz="2800"/>
              <a:t>state diagram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367665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3348038" cy="3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the control unit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/>
              <a:t>check for the match on the hardware algorithm!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528" y="2076016"/>
            <a:ext cx="3505200" cy="463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0: design the </a:t>
            </a:r>
            <a:r>
              <a:rPr lang="en-US" altLang="zh-TW" sz="2000" kern="0" dirty="0">
                <a:solidFill>
                  <a:srgbClr val="FF0000"/>
                </a:solidFill>
              </a:rPr>
              <a:t>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2:  specify the </a:t>
            </a:r>
            <a:r>
              <a:rPr lang="en-US" altLang="zh-TW" sz="2000" kern="0" dirty="0">
                <a:solidFill>
                  <a:schemeClr val="hlink"/>
                </a:solidFill>
              </a:rPr>
              <a:t>behavior</a:t>
            </a:r>
            <a:r>
              <a:rPr lang="en-US" altLang="zh-TW" sz="2000" kern="0" dirty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data path: </a:t>
            </a:r>
            <a:r>
              <a:rPr lang="en-US" altLang="zh-TW" sz="1800" kern="0" dirty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kern="0" dirty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control unit: state-diagram to circuit (Chapter 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/>
              <a:t>data path: micro-operation to circuit (</a:t>
            </a:r>
            <a:r>
              <a:rPr lang="en-US" altLang="zh-TW" sz="1800" kern="0" dirty="0">
                <a:solidFill>
                  <a:schemeClr val="hlink"/>
                </a:solidFill>
              </a:rPr>
              <a:t>Sec. 6.3 – 6.6</a:t>
            </a:r>
            <a:r>
              <a:rPr lang="en-US" altLang="zh-TW" sz="1800" kern="0" dirty="0"/>
              <a:t>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37828" y="3390900"/>
            <a:ext cx="32766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943600" y="43434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638800" y="5257800"/>
            <a:ext cx="2286000" cy="838200"/>
          </a:xfrm>
          <a:prstGeom prst="wedgeRoundRectCallout">
            <a:avLst>
              <a:gd name="adj1" fmla="val 29167"/>
              <a:gd name="adj2" fmla="val -145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I got overflow from A=B+C, sir</a:t>
            </a:r>
          </a:p>
        </p:txBody>
      </p:sp>
    </p:spTree>
    <p:extLst>
      <p:ext uri="{BB962C8B-B14F-4D97-AF65-F5344CB8AC3E}">
        <p14:creationId xmlns:p14="http://schemas.microsoft.com/office/powerpoint/2010/main" val="8116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the control unit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/>
              <a:t>check for the match on the hardware algorithm!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692275" y="2924175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2987675" y="3933825"/>
            <a:ext cx="2808288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995738" y="5229225"/>
            <a:ext cx="188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LSR=1, UPDATE=0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7092950" y="26368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 animBg="1"/>
      <p:bldP spid="68619" grpId="0"/>
      <p:bldP spid="6862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the control unit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z="2800"/>
              <a:t>check for the match on the hardware algorithm!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1692275" y="3789363"/>
            <a:ext cx="86360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2987675" y="3716338"/>
            <a:ext cx="2808288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284663" y="58054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211638" y="5300663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ENTM=1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7092950" y="3500438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nimBg="1"/>
      <p:bldP spid="69642" grpId="0" animBg="1"/>
      <p:bldP spid="69643" grpId="0"/>
      <p:bldP spid="6964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Behavior spec of the control unit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check for remaining matches by yourself!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81300"/>
            <a:ext cx="281305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636838"/>
            <a:ext cx="2573337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16563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285908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Now we finish the behavior spec of the dash watch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45125"/>
            <a:ext cx="3495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4450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2484438" y="5084763"/>
            <a:ext cx="1008062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4932363" y="5084763"/>
            <a:ext cx="1368425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Circuit design from behavior spec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Steps of RTL design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0: write-down the “step-by-step” flow-chart for the task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</a:rPr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</a:rPr>
              <a:t>data path: micro-operation to circuit (Sec. 7.3 – 7.6)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648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Control unit design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dirty="0"/>
              <a:t>standard method from Chap. 4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403225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84538"/>
            <a:ext cx="3892550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4500563" y="44370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Control unit 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standard method from Chap.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do it yourself! </a:t>
            </a:r>
            <a:r>
              <a:rPr lang="en-US" altLang="zh-TW" sz="2400" dirty="0">
                <a:solidFill>
                  <a:schemeClr val="folHlink"/>
                </a:solidFill>
              </a:rPr>
              <a:t>(notice the timing!)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27035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517" name="Group 17"/>
          <p:cNvGrpSpPr>
            <a:grpSpLocks/>
          </p:cNvGrpSpPr>
          <p:nvPr/>
        </p:nvGrpSpPr>
        <p:grpSpPr bwMode="auto">
          <a:xfrm>
            <a:off x="3321050" y="2997200"/>
            <a:ext cx="5822950" cy="2952750"/>
            <a:chOff x="2109" y="1888"/>
            <a:chExt cx="3668" cy="1860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4513" y="2296"/>
              <a:ext cx="77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flip-flops</a:t>
              </a:r>
            </a:p>
          </p:txBody>
        </p:sp>
        <p:sp>
          <p:nvSpPr>
            <p:cNvPr id="64520" name="AutoShape 6"/>
            <p:cNvSpPr>
              <a:spLocks noChangeArrowheads="1"/>
            </p:cNvSpPr>
            <p:nvPr/>
          </p:nvSpPr>
          <p:spPr bwMode="auto">
            <a:xfrm>
              <a:off x="3379" y="1888"/>
              <a:ext cx="907" cy="18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>
              <a:off x="5284" y="2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2" name="Line 8"/>
            <p:cNvSpPr>
              <a:spLocks noChangeShapeType="1"/>
            </p:cNvSpPr>
            <p:nvPr/>
          </p:nvSpPr>
          <p:spPr bwMode="auto">
            <a:xfrm flipV="1">
              <a:off x="5465" y="21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3" name="Line 9"/>
            <p:cNvSpPr>
              <a:spLocks noChangeShapeType="1"/>
            </p:cNvSpPr>
            <p:nvPr/>
          </p:nvSpPr>
          <p:spPr bwMode="auto">
            <a:xfrm flipH="1">
              <a:off x="4286" y="211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>
              <a:off x="4286" y="25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4286" y="315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4572" y="3022"/>
              <a:ext cx="12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LSR, RSTM,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ENTM, UPDATE,…</a:t>
              </a:r>
            </a:p>
          </p:txBody>
        </p:sp>
        <p:sp>
          <p:nvSpPr>
            <p:cNvPr id="64527" name="Line 13"/>
            <p:cNvSpPr>
              <a:spLocks noChangeShapeType="1"/>
            </p:cNvSpPr>
            <p:nvPr/>
          </p:nvSpPr>
          <p:spPr bwMode="auto">
            <a:xfrm flipH="1">
              <a:off x="4286" y="34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4604" y="3385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ALTB</a:t>
              </a:r>
            </a:p>
          </p:txBody>
        </p:sp>
        <p:sp>
          <p:nvSpPr>
            <p:cNvPr id="64529" name="Line 15"/>
            <p:cNvSpPr>
              <a:spLocks noChangeShapeType="1"/>
            </p:cNvSpPr>
            <p:nvPr/>
          </p:nvSpPr>
          <p:spPr bwMode="auto">
            <a:xfrm>
              <a:off x="3061" y="320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2109" y="2976"/>
              <a:ext cx="1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START, STOP, RESET</a:t>
              </a:r>
            </a:p>
          </p:txBody>
        </p:sp>
      </p:grpSp>
      <p:sp>
        <p:nvSpPr>
          <p:cNvPr id="64518" name="AutoShape 18"/>
          <p:cNvSpPr>
            <a:spLocks noChangeArrowheads="1"/>
          </p:cNvSpPr>
          <p:nvPr/>
        </p:nvSpPr>
        <p:spPr bwMode="auto">
          <a:xfrm>
            <a:off x="2771775" y="46529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AutoShape 6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path design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two core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TM (time value): 4-digit BCD counter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/>
              <a:t>00:00 -&gt; 00:01 -&gt; 00:02 -&gt;…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SD (stored data): 16-bit register with load enable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8163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13385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4284663" y="494188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998</TotalTime>
  <Words>3387</Words>
  <Application>Microsoft Office PowerPoint</Application>
  <PresentationFormat>如螢幕大小 (4:3)</PresentationFormat>
  <Paragraphs>965</Paragraphs>
  <Slides>115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115</vt:i4>
      </vt:variant>
    </vt:vector>
  </HeadingPairs>
  <TitlesOfParts>
    <vt:vector size="119" baseType="lpstr">
      <vt:lpstr>Times New Roman</vt:lpstr>
      <vt:lpstr>Wingdings</vt:lpstr>
      <vt:lpstr>Blends</vt:lpstr>
      <vt:lpstr>方程式</vt:lpstr>
      <vt:lpstr>RTL Design for Control</vt:lpstr>
      <vt:lpstr>What is RTL design?</vt:lpstr>
      <vt:lpstr>What is a register</vt:lpstr>
      <vt:lpstr>What is RTL design (1) (What’s the clock for?)</vt:lpstr>
      <vt:lpstr>What is RTL design</vt:lpstr>
      <vt:lpstr>RTL Design Methodology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Steps of RTL Design</vt:lpstr>
      <vt:lpstr>Design Example: Preliminary</vt:lpstr>
      <vt:lpstr>The design spec</vt:lpstr>
      <vt:lpstr>Data path design of the up/down counter</vt:lpstr>
      <vt:lpstr>Steps of RTL Design</vt:lpstr>
      <vt:lpstr>Behavior spec for data path</vt:lpstr>
      <vt:lpstr>Behavior spec for data path</vt:lpstr>
      <vt:lpstr>Behavior spec for data path (FINAL)</vt:lpstr>
      <vt:lpstr>Behavior spec of control unit</vt:lpstr>
      <vt:lpstr>So we begin to design the control unit</vt:lpstr>
      <vt:lpstr>Developing the state diagram</vt:lpstr>
      <vt:lpstr>What we want from the state diagram</vt:lpstr>
      <vt:lpstr>Developing the state diagram</vt:lpstr>
      <vt:lpstr>Developing the state diagram</vt:lpstr>
      <vt:lpstr>Developing the state diagram</vt:lpstr>
      <vt:lpstr>Developing the state diagram</vt:lpstr>
      <vt:lpstr>Developing the state diagram</vt:lpstr>
      <vt:lpstr>Developing the state diagram</vt:lpstr>
      <vt:lpstr>Timing diagram of the behavior specification</vt:lpstr>
      <vt:lpstr>The complete behavior spec</vt:lpstr>
      <vt:lpstr>Status when counting up</vt:lpstr>
      <vt:lpstr>Timing when counting up</vt:lpstr>
      <vt:lpstr>Status of switching to counting up</vt:lpstr>
      <vt:lpstr>Timing of switching to counting up</vt:lpstr>
      <vt:lpstr>Check timing for each state and transition yourself!</vt:lpstr>
      <vt:lpstr>Circuit design of the data path</vt:lpstr>
      <vt:lpstr>The complete behavior spec</vt:lpstr>
      <vt:lpstr>Up-down counter</vt:lpstr>
      <vt:lpstr>Up-down counter with clean</vt:lpstr>
      <vt:lpstr>Complete data path circuit</vt:lpstr>
      <vt:lpstr>Circuit design for control unit</vt:lpstr>
      <vt:lpstr>Behavior spec of the control unit</vt:lpstr>
      <vt:lpstr>Circuit design</vt:lpstr>
      <vt:lpstr>Circuit design</vt:lpstr>
      <vt:lpstr>The complete circuit</vt:lpstr>
      <vt:lpstr>The Dash Watch Example</vt:lpstr>
      <vt:lpstr>The Spec</vt:lpstr>
      <vt:lpstr>Steps of RTL Design</vt:lpstr>
      <vt:lpstr>Step-by-step flow-chart for the dash watch</vt:lpstr>
      <vt:lpstr>Registers/Counters we have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Step-by-step flow-chart</vt:lpstr>
      <vt:lpstr>How to convert the “hardware algorithm” to real hardware?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Mapping to RTL design framework</vt:lpstr>
      <vt:lpstr>Now we are back to this RTL design flow</vt:lpstr>
      <vt:lpstr>Behavior specification of the data path</vt:lpstr>
      <vt:lpstr>Registers in the datapath side</vt:lpstr>
      <vt:lpstr>Registers in the datapath side</vt:lpstr>
      <vt:lpstr>Micro-operations and control signals</vt:lpstr>
      <vt:lpstr>Micro-operations and control signals</vt:lpstr>
      <vt:lpstr>Micro-operations and control signals</vt:lpstr>
      <vt:lpstr>Status signal back to control unit</vt:lpstr>
      <vt:lpstr>Status signal back to control unit</vt:lpstr>
      <vt:lpstr>Micro-operations and control signals</vt:lpstr>
      <vt:lpstr>Behavior specification of the control unit</vt:lpstr>
      <vt:lpstr>Steps of RTL Design</vt:lpstr>
      <vt:lpstr>Behavior spec of the control unit</vt:lpstr>
      <vt:lpstr>Behavior spec of the control unit</vt:lpstr>
      <vt:lpstr>Behavior spec of the control unit</vt:lpstr>
      <vt:lpstr>Behavior spec of the control unit</vt:lpstr>
      <vt:lpstr>Behavior spec of the control unit</vt:lpstr>
      <vt:lpstr>Now we finish the behavior spec of the dash watch</vt:lpstr>
      <vt:lpstr>Circuit design from behavior spec</vt:lpstr>
      <vt:lpstr>Steps of RTL design</vt:lpstr>
      <vt:lpstr>Control unit design</vt:lpstr>
      <vt:lpstr>Control unit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Data path design</vt:lpstr>
      <vt:lpstr>Put it all together</vt:lpstr>
      <vt:lpstr>The Spec</vt:lpstr>
      <vt:lpstr>(1) Step-by-step flow-chart</vt:lpstr>
      <vt:lpstr>(2) Behavior specification</vt:lpstr>
      <vt:lpstr>(3) Circuit design</vt:lpstr>
      <vt:lpstr>Hard to imagine this circuit works, right?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57</cp:revision>
  <cp:lastPrinted>1601-01-01T00:00:00Z</cp:lastPrinted>
  <dcterms:created xsi:type="dcterms:W3CDTF">2009-10-29T02:23:14Z</dcterms:created>
  <dcterms:modified xsi:type="dcterms:W3CDTF">2019-10-25T09:43:16Z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