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73" r:id="rId3"/>
    <p:sldId id="262" r:id="rId4"/>
    <p:sldId id="265" r:id="rId5"/>
    <p:sldId id="275" r:id="rId6"/>
    <p:sldId id="258" r:id="rId7"/>
    <p:sldId id="263" r:id="rId8"/>
    <p:sldId id="259" r:id="rId9"/>
    <p:sldId id="274" r:id="rId10"/>
    <p:sldId id="270" r:id="rId11"/>
    <p:sldId id="272" r:id="rId12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C009994-CCF7-466F-BE7C-0C2410756F9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226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948C2-A4B0-493A-936C-9BF357BCDE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473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18353-01AE-4579-A128-4C3DE459C15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452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C5D9F-2477-4A6F-B3DC-AB095FFE47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786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CAA76-75C5-432A-8DFC-0AC11739AEF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454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44170-014D-4069-9F6E-8400D50CF5A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456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E46C0-E109-4214-907C-CDDC71AAB0F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106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BED86-3BEE-4F2A-9DD4-CD8131F007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554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488CF-400E-45FE-8FB8-04000AE5C8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065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2306C-6345-4CD1-BC1C-7EFD17D2BB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860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A546A-4517-4602-B9AE-6DE14945324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44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F258ADE2-0F60-4518-ACAA-3EDC71CB13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cma@mail.cg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Computer Organization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Instructor: Yung-Cheng Ma (</a:t>
            </a:r>
            <a:r>
              <a:rPr lang="zh-TW" altLang="en-US" smtClean="0"/>
              <a:t>馬詠程</a:t>
            </a:r>
            <a:r>
              <a:rPr lang="en-US" altLang="zh-TW" smtClean="0"/>
              <a:t>)</a:t>
            </a:r>
          </a:p>
          <a:p>
            <a:pPr eaLnBrk="1" hangingPunct="1"/>
            <a:r>
              <a:rPr lang="en-US" altLang="zh-TW" smtClean="0"/>
              <a:t>E-mail: </a:t>
            </a:r>
            <a:r>
              <a:rPr lang="en-US" altLang="zh-TW" smtClean="0">
                <a:hlinkClick r:id="rId2"/>
              </a:rPr>
              <a:t>ycma@mail.cgu.edu.tw</a:t>
            </a:r>
            <a:endParaRPr lang="en-US" altLang="zh-TW" smtClean="0"/>
          </a:p>
          <a:p>
            <a:pPr eaLnBrk="1" hangingPunct="1"/>
            <a:r>
              <a:rPr lang="en-US" altLang="zh-TW" smtClean="0"/>
              <a:t>Tel: 3611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90600" y="1143000"/>
            <a:ext cx="2152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/>
              <a:t>Lecture 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next lecture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Recall: sequential circuit design</a:t>
            </a:r>
          </a:p>
          <a:p>
            <a:pPr lvl="1" eaLnBrk="1" hangingPunct="1"/>
            <a:r>
              <a:rPr lang="en-US" altLang="zh-TW" dirty="0" smtClean="0"/>
              <a:t>Chap. 4 of our textbook</a:t>
            </a:r>
          </a:p>
          <a:p>
            <a:pPr lvl="1" eaLnBrk="1" hangingPunct="1"/>
            <a:r>
              <a:rPr lang="en-US" altLang="zh-TW" dirty="0" smtClean="0"/>
              <a:t>you can also find similar material in your “digital circuit” textbook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Quiz at the next meeting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94468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9/14 </a:t>
            </a:r>
            <a:r>
              <a:rPr lang="en-US" altLang="zh-TW" sz="2800" dirty="0" smtClean="0"/>
              <a:t>(Friday) 13:10-14:00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Coverage: all content of digital circuit course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draw the waveform from circuit 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circuit design from functional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>
                <a:solidFill>
                  <a:srgbClr val="FF0000"/>
                </a:solidFill>
              </a:rPr>
              <a:t>Open Book!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31" y="4303712"/>
            <a:ext cx="3132138" cy="22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4201710" y="4303712"/>
            <a:ext cx="4359275" cy="2241550"/>
            <a:chOff x="2736" y="2064"/>
            <a:chExt cx="2746" cy="1412"/>
          </a:xfrm>
        </p:grpSpPr>
        <p:grpSp>
          <p:nvGrpSpPr>
            <p:cNvPr id="14343" name="Group 6"/>
            <p:cNvGrpSpPr>
              <a:grpSpLocks/>
            </p:cNvGrpSpPr>
            <p:nvPr/>
          </p:nvGrpSpPr>
          <p:grpSpPr bwMode="auto">
            <a:xfrm>
              <a:off x="3370" y="2448"/>
              <a:ext cx="2112" cy="192"/>
              <a:chOff x="1584" y="2160"/>
              <a:chExt cx="2112" cy="192"/>
            </a:xfrm>
          </p:grpSpPr>
          <p:sp>
            <p:nvSpPr>
              <p:cNvPr id="14368" name="Line 7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4369" name="Group 8"/>
              <p:cNvGrpSpPr>
                <a:grpSpLocks/>
              </p:cNvGrpSpPr>
              <p:nvPr/>
            </p:nvGrpSpPr>
            <p:grpSpPr bwMode="auto">
              <a:xfrm>
                <a:off x="1776" y="2160"/>
                <a:ext cx="384" cy="192"/>
                <a:chOff x="1776" y="2160"/>
                <a:chExt cx="384" cy="192"/>
              </a:xfrm>
            </p:grpSpPr>
            <p:sp>
              <p:nvSpPr>
                <p:cNvPr id="14390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91" name="Line 10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92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93" name="Line 12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4370" name="Group 13"/>
              <p:cNvGrpSpPr>
                <a:grpSpLocks/>
              </p:cNvGrpSpPr>
              <p:nvPr/>
            </p:nvGrpSpPr>
            <p:grpSpPr bwMode="auto">
              <a:xfrm>
                <a:off x="2160" y="2160"/>
                <a:ext cx="384" cy="192"/>
                <a:chOff x="1776" y="2160"/>
                <a:chExt cx="384" cy="192"/>
              </a:xfrm>
            </p:grpSpPr>
            <p:sp>
              <p:nvSpPr>
                <p:cNvPr id="14386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7" name="Line 15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8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9" name="Line 17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4371" name="Group 18"/>
              <p:cNvGrpSpPr>
                <a:grpSpLocks/>
              </p:cNvGrpSpPr>
              <p:nvPr/>
            </p:nvGrpSpPr>
            <p:grpSpPr bwMode="auto">
              <a:xfrm>
                <a:off x="2544" y="2160"/>
                <a:ext cx="384" cy="192"/>
                <a:chOff x="1776" y="2160"/>
                <a:chExt cx="384" cy="192"/>
              </a:xfrm>
            </p:grpSpPr>
            <p:sp>
              <p:nvSpPr>
                <p:cNvPr id="14382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3" name="Line 20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4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5" name="Line 22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4372" name="Group 23"/>
              <p:cNvGrpSpPr>
                <a:grpSpLocks/>
              </p:cNvGrpSpPr>
              <p:nvPr/>
            </p:nvGrpSpPr>
            <p:grpSpPr bwMode="auto">
              <a:xfrm>
                <a:off x="2928" y="2160"/>
                <a:ext cx="384" cy="192"/>
                <a:chOff x="1776" y="2160"/>
                <a:chExt cx="384" cy="192"/>
              </a:xfrm>
            </p:grpSpPr>
            <p:sp>
              <p:nvSpPr>
                <p:cNvPr id="14378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9" name="Line 25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0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1" name="Line 27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4373" name="Group 28"/>
              <p:cNvGrpSpPr>
                <a:grpSpLocks/>
              </p:cNvGrpSpPr>
              <p:nvPr/>
            </p:nvGrpSpPr>
            <p:grpSpPr bwMode="auto">
              <a:xfrm>
                <a:off x="3312" y="2160"/>
                <a:ext cx="384" cy="192"/>
                <a:chOff x="1776" y="2160"/>
                <a:chExt cx="384" cy="192"/>
              </a:xfrm>
            </p:grpSpPr>
            <p:sp>
              <p:nvSpPr>
                <p:cNvPr id="14374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5" name="Line 30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6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7" name="Line 32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4344" name="Text Box 33"/>
            <p:cNvSpPr txBox="1">
              <a:spLocks noChangeArrowheads="1"/>
            </p:cNvSpPr>
            <p:nvPr/>
          </p:nvSpPr>
          <p:spPr bwMode="auto">
            <a:xfrm>
              <a:off x="3226" y="27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4345" name="Text Box 34"/>
            <p:cNvSpPr txBox="1">
              <a:spLocks noChangeArrowheads="1"/>
            </p:cNvSpPr>
            <p:nvPr/>
          </p:nvSpPr>
          <p:spPr bwMode="auto">
            <a:xfrm>
              <a:off x="3226" y="2976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4346" name="Text Box 35"/>
            <p:cNvSpPr txBox="1">
              <a:spLocks noChangeArrowheads="1"/>
            </p:cNvSpPr>
            <p:nvPr/>
          </p:nvSpPr>
          <p:spPr bwMode="auto">
            <a:xfrm>
              <a:off x="3226" y="326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14347" name="AutoShape 36"/>
            <p:cNvSpPr>
              <a:spLocks noChangeArrowheads="1"/>
            </p:cNvSpPr>
            <p:nvPr/>
          </p:nvSpPr>
          <p:spPr bwMode="auto">
            <a:xfrm>
              <a:off x="3562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4348" name="AutoShape 37"/>
            <p:cNvSpPr>
              <a:spLocks noChangeArrowheads="1"/>
            </p:cNvSpPr>
            <p:nvPr/>
          </p:nvSpPr>
          <p:spPr bwMode="auto">
            <a:xfrm>
              <a:off x="3562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4349" name="AutoShape 38"/>
            <p:cNvSpPr>
              <a:spLocks noChangeArrowheads="1"/>
            </p:cNvSpPr>
            <p:nvPr/>
          </p:nvSpPr>
          <p:spPr bwMode="auto">
            <a:xfrm>
              <a:off x="3562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4350" name="AutoShape 39"/>
            <p:cNvSpPr>
              <a:spLocks noChangeArrowheads="1"/>
            </p:cNvSpPr>
            <p:nvPr/>
          </p:nvSpPr>
          <p:spPr bwMode="auto">
            <a:xfrm>
              <a:off x="3946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/>
                <a:t>0</a:t>
              </a:r>
            </a:p>
          </p:txBody>
        </p:sp>
        <p:sp>
          <p:nvSpPr>
            <p:cNvPr id="14351" name="AutoShape 40"/>
            <p:cNvSpPr>
              <a:spLocks noChangeArrowheads="1"/>
            </p:cNvSpPr>
            <p:nvPr/>
          </p:nvSpPr>
          <p:spPr bwMode="auto">
            <a:xfrm>
              <a:off x="3946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4352" name="AutoShape 41"/>
            <p:cNvSpPr>
              <a:spLocks noChangeArrowheads="1"/>
            </p:cNvSpPr>
            <p:nvPr/>
          </p:nvSpPr>
          <p:spPr bwMode="auto">
            <a:xfrm>
              <a:off x="3946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4353" name="AutoShape 42"/>
            <p:cNvSpPr>
              <a:spLocks noChangeArrowheads="1"/>
            </p:cNvSpPr>
            <p:nvPr/>
          </p:nvSpPr>
          <p:spPr bwMode="auto">
            <a:xfrm>
              <a:off x="4330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4354" name="AutoShape 43"/>
            <p:cNvSpPr>
              <a:spLocks noChangeArrowheads="1"/>
            </p:cNvSpPr>
            <p:nvPr/>
          </p:nvSpPr>
          <p:spPr bwMode="auto">
            <a:xfrm>
              <a:off x="4330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4355" name="AutoShape 44"/>
            <p:cNvSpPr>
              <a:spLocks noChangeArrowheads="1"/>
            </p:cNvSpPr>
            <p:nvPr/>
          </p:nvSpPr>
          <p:spPr bwMode="auto">
            <a:xfrm>
              <a:off x="4330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4356" name="AutoShape 45"/>
            <p:cNvSpPr>
              <a:spLocks noChangeArrowheads="1"/>
            </p:cNvSpPr>
            <p:nvPr/>
          </p:nvSpPr>
          <p:spPr bwMode="auto">
            <a:xfrm>
              <a:off x="4714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4357" name="AutoShape 46"/>
            <p:cNvSpPr>
              <a:spLocks noChangeArrowheads="1"/>
            </p:cNvSpPr>
            <p:nvPr/>
          </p:nvSpPr>
          <p:spPr bwMode="auto">
            <a:xfrm>
              <a:off x="4714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4358" name="AutoShape 47"/>
            <p:cNvSpPr>
              <a:spLocks noChangeArrowheads="1"/>
            </p:cNvSpPr>
            <p:nvPr/>
          </p:nvSpPr>
          <p:spPr bwMode="auto">
            <a:xfrm>
              <a:off x="4714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4359" name="AutoShape 48"/>
            <p:cNvSpPr>
              <a:spLocks noChangeArrowheads="1"/>
            </p:cNvSpPr>
            <p:nvPr/>
          </p:nvSpPr>
          <p:spPr bwMode="auto">
            <a:xfrm>
              <a:off x="5098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4360" name="AutoShape 49"/>
            <p:cNvSpPr>
              <a:spLocks noChangeArrowheads="1"/>
            </p:cNvSpPr>
            <p:nvPr/>
          </p:nvSpPr>
          <p:spPr bwMode="auto">
            <a:xfrm>
              <a:off x="5098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4361" name="AutoShape 50"/>
            <p:cNvSpPr>
              <a:spLocks noChangeArrowheads="1"/>
            </p:cNvSpPr>
            <p:nvPr/>
          </p:nvSpPr>
          <p:spPr bwMode="auto">
            <a:xfrm>
              <a:off x="5098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4362" name="Line 51"/>
            <p:cNvSpPr>
              <a:spLocks noChangeShapeType="1"/>
            </p:cNvSpPr>
            <p:nvPr/>
          </p:nvSpPr>
          <p:spPr bwMode="auto">
            <a:xfrm>
              <a:off x="4090" y="22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3" name="Text Box 52"/>
            <p:cNvSpPr txBox="1">
              <a:spLocks noChangeArrowheads="1"/>
            </p:cNvSpPr>
            <p:nvPr/>
          </p:nvSpPr>
          <p:spPr bwMode="auto">
            <a:xfrm>
              <a:off x="4426" y="2064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14364" name="Text Box 53"/>
            <p:cNvSpPr txBox="1">
              <a:spLocks noChangeArrowheads="1"/>
            </p:cNvSpPr>
            <p:nvPr/>
          </p:nvSpPr>
          <p:spPr bwMode="auto">
            <a:xfrm>
              <a:off x="2986" y="2448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14365" name="Text Box 54"/>
            <p:cNvSpPr txBox="1">
              <a:spLocks noChangeArrowheads="1"/>
            </p:cNvSpPr>
            <p:nvPr/>
          </p:nvSpPr>
          <p:spPr bwMode="auto">
            <a:xfrm>
              <a:off x="2746" y="2832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state</a:t>
              </a:r>
            </a:p>
          </p:txBody>
        </p:sp>
        <p:sp>
          <p:nvSpPr>
            <p:cNvPr id="14366" name="AutoShape 55"/>
            <p:cNvSpPr>
              <a:spLocks/>
            </p:cNvSpPr>
            <p:nvPr/>
          </p:nvSpPr>
          <p:spPr bwMode="auto">
            <a:xfrm>
              <a:off x="3082" y="2784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4367" name="Text Box 56"/>
            <p:cNvSpPr txBox="1">
              <a:spLocks noChangeArrowheads="1"/>
            </p:cNvSpPr>
            <p:nvPr/>
          </p:nvSpPr>
          <p:spPr bwMode="auto">
            <a:xfrm>
              <a:off x="2736" y="3255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input</a:t>
              </a:r>
            </a:p>
          </p:txBody>
        </p:sp>
      </p:grpSp>
      <p:sp>
        <p:nvSpPr>
          <p:cNvPr id="14342" name="AutoShape 57"/>
          <p:cNvSpPr>
            <a:spLocks noChangeArrowheads="1"/>
          </p:cNvSpPr>
          <p:nvPr/>
        </p:nvSpPr>
        <p:spPr bwMode="auto">
          <a:xfrm>
            <a:off x="3810000" y="48006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Where to get my slides?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17713"/>
            <a:ext cx="8574088" cy="4114800"/>
          </a:xfrm>
        </p:spPr>
        <p:txBody>
          <a:bodyPr/>
          <a:lstStyle/>
          <a:p>
            <a:pPr eaLnBrk="1" hangingPunct="1"/>
            <a:endParaRPr lang="en-US" altLang="zh-TW" sz="2400" dirty="0" smtClean="0"/>
          </a:p>
          <a:p>
            <a:pPr eaLnBrk="1" hangingPunct="1"/>
            <a:endParaRPr lang="en-US" altLang="zh-TW" sz="2400" dirty="0" smtClean="0"/>
          </a:p>
          <a:p>
            <a:pPr eaLnBrk="1" hangingPunct="1"/>
            <a:r>
              <a:rPr lang="en-US" altLang="zh-TW" sz="2400" dirty="0"/>
              <a:t>https://</a:t>
            </a:r>
            <a:r>
              <a:rPr lang="en-US" altLang="zh-TW" sz="2400" dirty="0" smtClean="0"/>
              <a:t>github.com/CGUSystemCourses/Computer_Org-2018 </a:t>
            </a: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Course Materials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Text Book: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M. Morris Mano and Charles R. Kime, “Logic and Computer Design Fundamentals,” 5/e, Prentice-Hall, 2016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Reference: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your textbooks of “</a:t>
            </a:r>
            <a:r>
              <a:rPr lang="en-US" altLang="zh-TW" smtClean="0">
                <a:solidFill>
                  <a:schemeClr val="hlink"/>
                </a:solidFill>
              </a:rPr>
              <a:t>digital circuit</a:t>
            </a:r>
            <a:r>
              <a:rPr lang="en-US" altLang="zh-TW" smtClean="0"/>
              <a:t>”, “</a:t>
            </a:r>
            <a:r>
              <a:rPr lang="en-US" altLang="zh-TW" smtClean="0">
                <a:solidFill>
                  <a:schemeClr val="hlink"/>
                </a:solidFill>
              </a:rPr>
              <a:t>physics</a:t>
            </a:r>
            <a:r>
              <a:rPr lang="en-US" altLang="zh-TW" smtClean="0"/>
              <a:t>”, “</a:t>
            </a:r>
            <a:r>
              <a:rPr lang="en-US" altLang="zh-TW" smtClean="0">
                <a:solidFill>
                  <a:schemeClr val="hlink"/>
                </a:solidFill>
              </a:rPr>
              <a:t>electronics</a:t>
            </a:r>
            <a:r>
              <a:rPr lang="en-US" altLang="zh-TW" smtClean="0"/>
              <a:t>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… and a lot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hlink"/>
                </a:solidFill>
              </a:rPr>
              <a:t>read behind syllabus!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Grading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Quiz/Homework/Q&amp;A(40%)</a:t>
            </a:r>
          </a:p>
          <a:p>
            <a:pPr eaLnBrk="1" hangingPunct="1"/>
            <a:r>
              <a:rPr lang="en-US" altLang="zh-TW" smtClean="0"/>
              <a:t>Mid-term Exam: 30%</a:t>
            </a:r>
          </a:p>
          <a:p>
            <a:pPr eaLnBrk="1" hangingPunct="1"/>
            <a:r>
              <a:rPr lang="en-US" altLang="zh-TW" smtClean="0"/>
              <a:t>Final Exam: 30%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you will expect in this course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You have to work harder than EE students</a:t>
            </a:r>
          </a:p>
          <a:p>
            <a:pPr eaLnBrk="1" hangingPunct="1"/>
            <a:r>
              <a:rPr lang="en-US" altLang="zh-TW" smtClean="0">
                <a:solidFill>
                  <a:srgbClr val="FF0000"/>
                </a:solidFill>
              </a:rPr>
              <a:t>(</a:t>
            </a:r>
            <a:r>
              <a:rPr lang="zh-TW" altLang="en-US" smtClean="0">
                <a:solidFill>
                  <a:srgbClr val="FF0000"/>
                </a:solidFill>
              </a:rPr>
              <a:t>比電機系還操</a:t>
            </a:r>
            <a:r>
              <a:rPr lang="en-US" altLang="zh-TW" smtClean="0">
                <a:solidFill>
                  <a:srgbClr val="FF0000"/>
                </a:solidFill>
              </a:rPr>
              <a:t>!!!)</a:t>
            </a:r>
            <a:endParaRPr lang="zh-TW" altLang="zh-TW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Goals of this course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smtClean="0"/>
              <a:t>implement a digital IC down-to gate-level</a:t>
            </a:r>
          </a:p>
          <a:p>
            <a:pPr marL="990600" lvl="1" indent="-533400" eaLnBrk="1" hangingPunct="1">
              <a:buSzTx/>
            </a:pPr>
            <a:r>
              <a:rPr lang="en-US" altLang="zh-TW" sz="2400" smtClean="0"/>
              <a:t>using RTL (register-transfer level) design</a:t>
            </a:r>
          </a:p>
          <a:p>
            <a:pPr marL="1371600" lvl="2" indent="-457200" eaLnBrk="1" hangingPunct="1">
              <a:buSzTx/>
            </a:pPr>
            <a:endParaRPr lang="en-US" altLang="zh-TW" sz="2000" smtClean="0"/>
          </a:p>
          <a:p>
            <a:pPr marL="1371600" lvl="2" indent="-457200" eaLnBrk="1" hangingPunct="1">
              <a:buSzTx/>
            </a:pPr>
            <a:endParaRPr lang="en-US" altLang="zh-TW" sz="2000" smtClean="0"/>
          </a:p>
          <a:p>
            <a:pPr marL="1371600" lvl="2" indent="-457200" eaLnBrk="1" hangingPunct="1">
              <a:buSzTx/>
            </a:pPr>
            <a:endParaRPr lang="en-US" altLang="zh-TW" sz="2000" smtClean="0"/>
          </a:p>
          <a:p>
            <a:pPr marL="1371600" lvl="2" indent="-457200" eaLnBrk="1" hangingPunct="1">
              <a:buSzTx/>
            </a:pPr>
            <a:endParaRPr lang="en-US" altLang="zh-TW" sz="2000" smtClean="0"/>
          </a:p>
          <a:p>
            <a:pPr marL="1371600" lvl="2" indent="-457200" eaLnBrk="1" hangingPunct="1">
              <a:buSzTx/>
            </a:pPr>
            <a:endParaRPr lang="en-US" altLang="zh-TW" sz="2000" smtClean="0"/>
          </a:p>
          <a:p>
            <a:pPr marL="1371600" lvl="2" indent="-457200" eaLnBrk="1" hangingPunct="1">
              <a:buSzTx/>
            </a:pPr>
            <a:endParaRPr lang="en-US" altLang="zh-TW" sz="2000" smtClean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smtClean="0"/>
              <a:t>implement hardware of a computer</a:t>
            </a:r>
          </a:p>
          <a:p>
            <a:pPr marL="990600" lvl="1" indent="-533400" eaLnBrk="1" hangingPunct="1">
              <a:buSzTx/>
            </a:pPr>
            <a:r>
              <a:rPr lang="en-US" altLang="zh-TW" sz="2400" smtClean="0"/>
              <a:t>especially </a:t>
            </a:r>
            <a:r>
              <a:rPr lang="en-US" altLang="zh-TW" sz="2400" smtClean="0">
                <a:solidFill>
                  <a:schemeClr val="hlink"/>
                </a:solidFill>
              </a:rPr>
              <a:t>CPU</a:t>
            </a:r>
          </a:p>
        </p:txBody>
      </p:sp>
      <p:pic>
        <p:nvPicPr>
          <p:cNvPr id="8196" name="Picture 4" descr="seq_circuit_ex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276600"/>
            <a:ext cx="2590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676400" y="3200400"/>
            <a:ext cx="2840038" cy="15684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/>
              <a:t>always</a:t>
            </a:r>
            <a:r>
              <a:rPr lang="en-US" altLang="zh-TW" sz="1600"/>
              <a:t> @(posedge clock) </a:t>
            </a:r>
            <a:r>
              <a:rPr lang="en-US" altLang="zh-TW" sz="1600" b="1"/>
              <a:t>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</a:t>
            </a:r>
            <a:r>
              <a:rPr lang="en-US" altLang="zh-TW" sz="1600" b="1"/>
              <a:t>if</a:t>
            </a:r>
            <a:r>
              <a:rPr lang="en-US" altLang="zh-TW" sz="1600"/>
              <a:t> (A==1’b1)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    Q &lt;= ~Q;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</a:t>
            </a:r>
            <a:r>
              <a:rPr lang="en-US" altLang="zh-TW" sz="1600" b="1"/>
              <a:t>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    Q &lt;= Q;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/>
              <a:t>end</a:t>
            </a:r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4648200" y="37338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Course Outline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2"/>
            <a:ext cx="7772400" cy="4459287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Part 0: recall from “digital circuit course”</a:t>
            </a:r>
          </a:p>
          <a:p>
            <a:pPr lvl="1" eaLnBrk="1" hangingPunct="1"/>
            <a:r>
              <a:rPr lang="en-US" altLang="zh-TW" sz="2400" dirty="0" smtClean="0"/>
              <a:t>Chap. 4: sequential circuit</a:t>
            </a:r>
          </a:p>
          <a:p>
            <a:pPr eaLnBrk="1" hangingPunct="1"/>
            <a:r>
              <a:rPr lang="en-US" altLang="zh-TW" sz="2800" dirty="0" smtClean="0"/>
              <a:t>Part 0.5: basics of VLSI design</a:t>
            </a:r>
          </a:p>
          <a:p>
            <a:pPr lvl="1" eaLnBrk="1" hangingPunct="1"/>
            <a:r>
              <a:rPr lang="en-US" altLang="zh-TW" sz="2400" dirty="0" smtClean="0"/>
              <a:t>Chap. 5</a:t>
            </a:r>
          </a:p>
          <a:p>
            <a:pPr eaLnBrk="1" hangingPunct="1"/>
            <a:r>
              <a:rPr lang="en-US" altLang="zh-TW" sz="2800" dirty="0" smtClean="0"/>
              <a:t>Part 1: RTL (register transfer level) design</a:t>
            </a:r>
          </a:p>
          <a:p>
            <a:pPr lvl="1" eaLnBrk="1" hangingPunct="1"/>
            <a:r>
              <a:rPr lang="en-US" altLang="zh-TW" sz="2400" dirty="0" smtClean="0"/>
              <a:t>Chap. 6</a:t>
            </a:r>
          </a:p>
          <a:p>
            <a:pPr eaLnBrk="1" hangingPunct="1"/>
            <a:r>
              <a:rPr lang="en-US" altLang="zh-TW" sz="2800" dirty="0" smtClean="0"/>
              <a:t>Part 2: CPU design</a:t>
            </a:r>
          </a:p>
          <a:p>
            <a:pPr lvl="1" eaLnBrk="1" hangingPunct="1"/>
            <a:r>
              <a:rPr lang="en-US" altLang="zh-TW" sz="2400" dirty="0" smtClean="0"/>
              <a:t>Chap.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VLSI design flow</a:t>
            </a:r>
          </a:p>
        </p:txBody>
      </p:sp>
      <p:grpSp>
        <p:nvGrpSpPr>
          <p:cNvPr id="10243" name="Group 18"/>
          <p:cNvGrpSpPr>
            <a:grpSpLocks/>
          </p:cNvGrpSpPr>
          <p:nvPr/>
        </p:nvGrpSpPr>
        <p:grpSpPr bwMode="auto">
          <a:xfrm>
            <a:off x="914400" y="1905000"/>
            <a:ext cx="7810500" cy="2971800"/>
            <a:chOff x="576" y="1200"/>
            <a:chExt cx="4920" cy="1872"/>
          </a:xfrm>
        </p:grpSpPr>
        <p:grpSp>
          <p:nvGrpSpPr>
            <p:cNvPr id="10245" name="Group 17"/>
            <p:cNvGrpSpPr>
              <a:grpSpLocks/>
            </p:cNvGrpSpPr>
            <p:nvPr/>
          </p:nvGrpSpPr>
          <p:grpSpPr bwMode="auto">
            <a:xfrm>
              <a:off x="576" y="1344"/>
              <a:ext cx="1776" cy="1728"/>
              <a:chOff x="576" y="1344"/>
              <a:chExt cx="1776" cy="1728"/>
            </a:xfrm>
          </p:grpSpPr>
          <p:sp>
            <p:nvSpPr>
              <p:cNvPr id="10252" name="Rectangle 5"/>
              <p:cNvSpPr>
                <a:spLocks noChangeArrowheads="1"/>
              </p:cNvSpPr>
              <p:nvPr/>
            </p:nvSpPr>
            <p:spPr bwMode="auto">
              <a:xfrm>
                <a:off x="576" y="1344"/>
                <a:ext cx="17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ESL design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(Electronic System Level)</a:t>
                </a:r>
              </a:p>
            </p:txBody>
          </p:sp>
          <p:sp>
            <p:nvSpPr>
              <p:cNvPr id="10253" name="Rectangle 6"/>
              <p:cNvSpPr>
                <a:spLocks noChangeArrowheads="1"/>
              </p:cNvSpPr>
              <p:nvPr/>
            </p:nvSpPr>
            <p:spPr bwMode="auto">
              <a:xfrm>
                <a:off x="576" y="1680"/>
                <a:ext cx="1776" cy="3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RTL design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(Register Transfer Level)</a:t>
                </a:r>
              </a:p>
            </p:txBody>
          </p:sp>
          <p:sp>
            <p:nvSpPr>
              <p:cNvPr id="10254" name="Rectangle 7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177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gate-level design</a:t>
                </a:r>
              </a:p>
            </p:txBody>
          </p:sp>
          <p:sp>
            <p:nvSpPr>
              <p:cNvPr id="10255" name="Rectangle 8"/>
              <p:cNvSpPr>
                <a:spLocks noChangeArrowheads="1"/>
              </p:cNvSpPr>
              <p:nvPr/>
            </p:nvSpPr>
            <p:spPr bwMode="auto">
              <a:xfrm>
                <a:off x="576" y="2352"/>
                <a:ext cx="1776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circuit-level design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(transistor-level)</a:t>
                </a:r>
              </a:p>
            </p:txBody>
          </p:sp>
          <p:sp>
            <p:nvSpPr>
              <p:cNvPr id="10256" name="Rectangle 9"/>
              <p:cNvSpPr>
                <a:spLocks noChangeArrowheads="1"/>
              </p:cNvSpPr>
              <p:nvPr/>
            </p:nvSpPr>
            <p:spPr bwMode="auto">
              <a:xfrm>
                <a:off x="576" y="2736"/>
                <a:ext cx="17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physical layout</a:t>
                </a:r>
              </a:p>
            </p:txBody>
          </p:sp>
        </p:grpSp>
        <p:sp>
          <p:nvSpPr>
            <p:cNvPr id="10246" name="Text Box 10"/>
            <p:cNvSpPr txBox="1">
              <a:spLocks noChangeArrowheads="1"/>
            </p:cNvSpPr>
            <p:nvPr/>
          </p:nvSpPr>
          <p:spPr bwMode="auto">
            <a:xfrm>
              <a:off x="2400" y="1536"/>
              <a:ext cx="15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computer architecture</a:t>
              </a:r>
            </a:p>
          </p:txBody>
        </p:sp>
        <p:sp>
          <p:nvSpPr>
            <p:cNvPr id="10247" name="Text Box 11"/>
            <p:cNvSpPr txBox="1">
              <a:spLocks noChangeArrowheads="1"/>
            </p:cNvSpPr>
            <p:nvPr/>
          </p:nvSpPr>
          <p:spPr bwMode="auto">
            <a:xfrm>
              <a:off x="3984" y="1392"/>
              <a:ext cx="151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advanced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computer architecture</a:t>
              </a:r>
            </a:p>
          </p:txBody>
        </p:sp>
        <p:sp>
          <p:nvSpPr>
            <p:cNvPr id="10248" name="Text Box 12"/>
            <p:cNvSpPr txBox="1">
              <a:spLocks noChangeArrowheads="1"/>
            </p:cNvSpPr>
            <p:nvPr/>
          </p:nvSpPr>
          <p:spPr bwMode="auto">
            <a:xfrm>
              <a:off x="2496" y="1200"/>
              <a:ext cx="19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hardware/software codesign</a:t>
              </a:r>
            </a:p>
          </p:txBody>
        </p:sp>
        <p:sp>
          <p:nvSpPr>
            <p:cNvPr id="10249" name="Text Box 13"/>
            <p:cNvSpPr txBox="1">
              <a:spLocks noChangeArrowheads="1"/>
            </p:cNvSpPr>
            <p:nvPr/>
          </p:nvSpPr>
          <p:spPr bwMode="auto">
            <a:xfrm>
              <a:off x="2448" y="1697"/>
              <a:ext cx="18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solidFill>
                    <a:schemeClr val="hlink"/>
                  </a:solidFill>
                </a:rPr>
                <a:t>computer organization</a:t>
              </a:r>
            </a:p>
          </p:txBody>
        </p:sp>
        <p:sp>
          <p:nvSpPr>
            <p:cNvPr id="10250" name="Text Box 14"/>
            <p:cNvSpPr txBox="1">
              <a:spLocks noChangeArrowheads="1"/>
            </p:cNvSpPr>
            <p:nvPr/>
          </p:nvSpPr>
          <p:spPr bwMode="auto">
            <a:xfrm>
              <a:off x="2496" y="2082"/>
              <a:ext cx="9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digital circuit</a:t>
              </a:r>
            </a:p>
          </p:txBody>
        </p:sp>
        <p:sp>
          <p:nvSpPr>
            <p:cNvPr id="10251" name="Text Box 15"/>
            <p:cNvSpPr txBox="1">
              <a:spLocks noChangeArrowheads="1"/>
            </p:cNvSpPr>
            <p:nvPr/>
          </p:nvSpPr>
          <p:spPr bwMode="auto">
            <a:xfrm>
              <a:off x="2496" y="2640"/>
              <a:ext cx="8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dirty="0">
                  <a:solidFill>
                    <a:srgbClr val="00B0F0"/>
                  </a:solidFill>
                </a:rPr>
                <a:t>electronics</a:t>
              </a:r>
            </a:p>
          </p:txBody>
        </p:sp>
      </p:grpSp>
      <p:sp>
        <p:nvSpPr>
          <p:cNvPr id="10244" name="Rectangle 16"/>
          <p:cNvSpPr>
            <a:spLocks noChangeArrowheads="1"/>
          </p:cNvSpPr>
          <p:nvPr/>
        </p:nvSpPr>
        <p:spPr bwMode="auto">
          <a:xfrm>
            <a:off x="1447800" y="5181600"/>
            <a:ext cx="6781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dirty="0"/>
              <a:t>Preliminary knowledge of this course:</a:t>
            </a:r>
          </a:p>
          <a:p>
            <a:pPr lvl="1" eaLnBrk="1" hangingPunct="1"/>
            <a:r>
              <a:rPr lang="en-US" altLang="zh-TW" sz="2400" dirty="0"/>
              <a:t>digital circuit</a:t>
            </a:r>
          </a:p>
          <a:p>
            <a:pPr lvl="1" eaLnBrk="1" hangingPunct="1"/>
            <a:r>
              <a:rPr lang="en-US" altLang="zh-TW" sz="2400" dirty="0"/>
              <a:t>electronics </a:t>
            </a:r>
            <a:r>
              <a:rPr lang="en-US" altLang="zh-TW" sz="2400" dirty="0" smtClean="0"/>
              <a:t>(will be mentioned if necessary)</a:t>
            </a:r>
            <a:endParaRPr lang="en-US" altLang="zh-TW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Course Requirements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In-Class Exercises: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quiz may be given without inform you before the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In-class Q&amp;A will be part of your grading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What you will find in the exam: things you never learned in the class/textbooks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training your problem-solving ability is my focus!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Learn by yourself!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at least 9 hours per week! (exclude the class/lab hours)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91</TotalTime>
  <Words>412</Words>
  <Application>Microsoft Office PowerPoint</Application>
  <PresentationFormat>如螢幕大小 (4:3)</PresentationFormat>
  <Paragraphs>108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標楷體</vt:lpstr>
      <vt:lpstr>Times New Roman</vt:lpstr>
      <vt:lpstr>Wingdings</vt:lpstr>
      <vt:lpstr>Blends</vt:lpstr>
      <vt:lpstr>Computer Organization</vt:lpstr>
      <vt:lpstr>Where to get my slides?</vt:lpstr>
      <vt:lpstr>Course Materials</vt:lpstr>
      <vt:lpstr>Grading</vt:lpstr>
      <vt:lpstr>What you will expect in this course</vt:lpstr>
      <vt:lpstr>Goals of this course</vt:lpstr>
      <vt:lpstr>Course Outline</vt:lpstr>
      <vt:lpstr>VLSI design flow</vt:lpstr>
      <vt:lpstr>Course Requirements</vt:lpstr>
      <vt:lpstr>The next lecture</vt:lpstr>
      <vt:lpstr>Quiz at the next meeting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39</cp:revision>
  <cp:lastPrinted>1601-01-01T00:00:00Z</cp:lastPrinted>
  <dcterms:created xsi:type="dcterms:W3CDTF">2010-09-10T13:20:58Z</dcterms:created>
  <dcterms:modified xsi:type="dcterms:W3CDTF">2018-09-09T16:49:36Z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