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9" r:id="rId3"/>
    <p:sldId id="283" r:id="rId4"/>
    <p:sldId id="258" r:id="rId5"/>
    <p:sldId id="284" r:id="rId6"/>
    <p:sldId id="257" r:id="rId7"/>
    <p:sldId id="260" r:id="rId8"/>
    <p:sldId id="261" r:id="rId9"/>
    <p:sldId id="262" r:id="rId10"/>
    <p:sldId id="263" r:id="rId11"/>
    <p:sldId id="282" r:id="rId12"/>
    <p:sldId id="264" r:id="rId13"/>
    <p:sldId id="265" r:id="rId14"/>
    <p:sldId id="268" r:id="rId15"/>
    <p:sldId id="269" r:id="rId16"/>
    <p:sldId id="270" r:id="rId17"/>
    <p:sldId id="271" r:id="rId18"/>
    <p:sldId id="272" r:id="rId19"/>
    <p:sldId id="280" r:id="rId20"/>
    <p:sldId id="281" r:id="rId21"/>
    <p:sldId id="274" r:id="rId22"/>
    <p:sldId id="275" r:id="rId23"/>
    <p:sldId id="276" r:id="rId24"/>
    <p:sldId id="277" r:id="rId25"/>
    <p:sldId id="278" r:id="rId26"/>
    <p:sldId id="286" r:id="rId27"/>
    <p:sldId id="287" r:id="rId28"/>
    <p:sldId id="288" r:id="rId29"/>
    <p:sldId id="285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717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17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717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17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1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D9BF63-9693-427F-85B3-F70067949E4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E1C93-E89B-4DF8-AA87-70D8DAC9EC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3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383B49-4425-4ED2-AF52-AC3D2CD53AC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59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461CAD-763F-49B4-BC12-87096E6E5A3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7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8D88FF-9B19-4265-AED8-E6E587CC443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840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96354-86C6-436F-AA81-E8D61DEA133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056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08EB1-B277-4212-B06E-24615A981D5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056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C2FC3-67DD-4F95-93D3-3EA1063D4BB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066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2A824-5D06-4F3A-BC75-8EAA4123862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477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8619E-2282-4597-A2EC-C62B852D1A8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132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0FB5A3-A6D1-41ED-BAC8-0BC97D7915E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43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40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CCA63061-2B06-474D-9570-F3300536FC5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Control Unit of a </a:t>
            </a:r>
            <a:r>
              <a:rPr lang="en-US" altLang="zh-TW" dirty="0" smtClean="0"/>
              <a:t>Single-Cycle </a:t>
            </a:r>
            <a:r>
              <a:rPr lang="en-US" altLang="zh-TW" dirty="0"/>
              <a:t>CPU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990600" y="439738"/>
            <a:ext cx="21723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u="sng" dirty="0"/>
              <a:t>Lecture </a:t>
            </a:r>
            <a:r>
              <a:rPr lang="en-US" altLang="zh-TW" sz="3600" u="sng" dirty="0" smtClean="0"/>
              <a:t>12</a:t>
            </a:r>
            <a:endParaRPr lang="en-US" altLang="zh-TW" sz="36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685800" y="128588"/>
            <a:ext cx="7348538" cy="6729412"/>
            <a:chOff x="437" y="63"/>
            <a:chExt cx="4629" cy="4239"/>
          </a:xfrm>
        </p:grpSpPr>
        <p:sp>
          <p:nvSpPr>
            <p:cNvPr id="15363" name="Rectangle 3"/>
            <p:cNvSpPr>
              <a:spLocks noChangeArrowheads="1"/>
            </p:cNvSpPr>
            <p:nvPr/>
          </p:nvSpPr>
          <p:spPr bwMode="auto">
            <a:xfrm>
              <a:off x="727" y="65"/>
              <a:ext cx="1774" cy="2774"/>
            </a:xfrm>
            <a:prstGeom prst="rect">
              <a:avLst/>
            </a:prstGeom>
            <a:solidFill>
              <a:srgbClr val="E5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TW" altLang="zh-TW" sz="20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endParaRPr>
            </a:p>
          </p:txBody>
        </p:sp>
        <p:sp>
          <p:nvSpPr>
            <p:cNvPr id="15364" name="Freeform 4"/>
            <p:cNvSpPr>
              <a:spLocks/>
            </p:cNvSpPr>
            <p:nvPr/>
          </p:nvSpPr>
          <p:spPr bwMode="auto">
            <a:xfrm>
              <a:off x="2501" y="63"/>
              <a:ext cx="1642" cy="4188"/>
            </a:xfrm>
            <a:custGeom>
              <a:avLst/>
              <a:gdLst>
                <a:gd name="T0" fmla="*/ 0 w 1642"/>
                <a:gd name="T1" fmla="*/ 2 h 4188"/>
                <a:gd name="T2" fmla="*/ 1642 w 1642"/>
                <a:gd name="T3" fmla="*/ 0 h 4188"/>
                <a:gd name="T4" fmla="*/ 1642 w 1642"/>
                <a:gd name="T5" fmla="*/ 4188 h 4188"/>
                <a:gd name="T6" fmla="*/ 0 w 1642"/>
                <a:gd name="T7" fmla="*/ 4188 h 4188"/>
                <a:gd name="T8" fmla="*/ 0 w 1642"/>
                <a:gd name="T9" fmla="*/ 276 h 4188"/>
                <a:gd name="T10" fmla="*/ 0 w 1642"/>
                <a:gd name="T11" fmla="*/ 2 h 4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2" h="4188">
                  <a:moveTo>
                    <a:pt x="0" y="2"/>
                  </a:moveTo>
                  <a:lnTo>
                    <a:pt x="1642" y="0"/>
                  </a:lnTo>
                  <a:lnTo>
                    <a:pt x="1642" y="4188"/>
                  </a:lnTo>
                  <a:lnTo>
                    <a:pt x="0" y="4188"/>
                  </a:lnTo>
                  <a:lnTo>
                    <a:pt x="0" y="27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3607" y="1433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66" name="Freeform 6"/>
            <p:cNvSpPr>
              <a:spLocks/>
            </p:cNvSpPr>
            <p:nvPr/>
          </p:nvSpPr>
          <p:spPr bwMode="auto">
            <a:xfrm>
              <a:off x="3589" y="1751"/>
              <a:ext cx="38" cy="62"/>
            </a:xfrm>
            <a:custGeom>
              <a:avLst/>
              <a:gdLst>
                <a:gd name="T0" fmla="*/ 9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9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9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67" name="Freeform 7"/>
            <p:cNvSpPr>
              <a:spLocks/>
            </p:cNvSpPr>
            <p:nvPr/>
          </p:nvSpPr>
          <p:spPr bwMode="auto">
            <a:xfrm>
              <a:off x="2737" y="1561"/>
              <a:ext cx="756" cy="206"/>
            </a:xfrm>
            <a:custGeom>
              <a:avLst/>
              <a:gdLst>
                <a:gd name="T0" fmla="*/ 0 w 756"/>
                <a:gd name="T1" fmla="*/ 0 h 206"/>
                <a:gd name="T2" fmla="*/ 756 w 756"/>
                <a:gd name="T3" fmla="*/ 0 h 206"/>
                <a:gd name="T4" fmla="*/ 756 w 756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6" h="206">
                  <a:moveTo>
                    <a:pt x="0" y="0"/>
                  </a:moveTo>
                  <a:lnTo>
                    <a:pt x="756" y="0"/>
                  </a:lnTo>
                  <a:lnTo>
                    <a:pt x="756" y="2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68" name="Freeform 8"/>
            <p:cNvSpPr>
              <a:spLocks/>
            </p:cNvSpPr>
            <p:nvPr/>
          </p:nvSpPr>
          <p:spPr bwMode="auto">
            <a:xfrm>
              <a:off x="3475" y="1751"/>
              <a:ext cx="38" cy="62"/>
            </a:xfrm>
            <a:custGeom>
              <a:avLst/>
              <a:gdLst>
                <a:gd name="T0" fmla="*/ 9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9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9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69" name="Line 9"/>
            <p:cNvSpPr>
              <a:spLocks noChangeShapeType="1"/>
            </p:cNvSpPr>
            <p:nvPr/>
          </p:nvSpPr>
          <p:spPr bwMode="auto">
            <a:xfrm>
              <a:off x="3359" y="1433"/>
              <a:ext cx="1" cy="1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0" name="Freeform 10"/>
            <p:cNvSpPr>
              <a:spLocks/>
            </p:cNvSpPr>
            <p:nvPr/>
          </p:nvSpPr>
          <p:spPr bwMode="auto">
            <a:xfrm>
              <a:off x="3341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1" name="Freeform 11"/>
            <p:cNvSpPr>
              <a:spLocks/>
            </p:cNvSpPr>
            <p:nvPr/>
          </p:nvSpPr>
          <p:spPr bwMode="auto">
            <a:xfrm>
              <a:off x="2853" y="903"/>
              <a:ext cx="826" cy="3225"/>
            </a:xfrm>
            <a:custGeom>
              <a:avLst/>
              <a:gdLst>
                <a:gd name="T0" fmla="*/ 826 w 826"/>
                <a:gd name="T1" fmla="*/ 3158 h 3225"/>
                <a:gd name="T2" fmla="*/ 826 w 826"/>
                <a:gd name="T3" fmla="*/ 3224 h 3225"/>
                <a:gd name="T4" fmla="*/ 0 w 826"/>
                <a:gd name="T5" fmla="*/ 3225 h 3225"/>
                <a:gd name="T6" fmla="*/ 0 w 826"/>
                <a:gd name="T7" fmla="*/ 0 h 3225"/>
                <a:gd name="T8" fmla="*/ 640 w 826"/>
                <a:gd name="T9" fmla="*/ 0 h 3225"/>
                <a:gd name="T10" fmla="*/ 640 w 826"/>
                <a:gd name="T11" fmla="*/ 94 h 3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6" h="3225">
                  <a:moveTo>
                    <a:pt x="826" y="3158"/>
                  </a:moveTo>
                  <a:lnTo>
                    <a:pt x="826" y="3224"/>
                  </a:lnTo>
                  <a:lnTo>
                    <a:pt x="0" y="3225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9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2" name="Freeform 12"/>
            <p:cNvSpPr>
              <a:spLocks/>
            </p:cNvSpPr>
            <p:nvPr/>
          </p:nvSpPr>
          <p:spPr bwMode="auto">
            <a:xfrm>
              <a:off x="3475" y="979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0" y="27"/>
                    <a:pt x="9" y="32"/>
                  </a:cubicBezTo>
                  <a:cubicBezTo>
                    <a:pt x="8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3" name="Freeform 13"/>
            <p:cNvSpPr>
              <a:spLocks/>
            </p:cNvSpPr>
            <p:nvPr/>
          </p:nvSpPr>
          <p:spPr bwMode="auto">
            <a:xfrm>
              <a:off x="3555" y="2009"/>
              <a:ext cx="878" cy="536"/>
            </a:xfrm>
            <a:custGeom>
              <a:avLst/>
              <a:gdLst>
                <a:gd name="T0" fmla="*/ 0 w 878"/>
                <a:gd name="T1" fmla="*/ 0 h 536"/>
                <a:gd name="T2" fmla="*/ 0 w 878"/>
                <a:gd name="T3" fmla="*/ 386 h 536"/>
                <a:gd name="T4" fmla="*/ 878 w 878"/>
                <a:gd name="T5" fmla="*/ 386 h 536"/>
                <a:gd name="T6" fmla="*/ 878 w 878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8" h="536">
                  <a:moveTo>
                    <a:pt x="0" y="0"/>
                  </a:moveTo>
                  <a:lnTo>
                    <a:pt x="0" y="386"/>
                  </a:lnTo>
                  <a:lnTo>
                    <a:pt x="878" y="386"/>
                  </a:lnTo>
                  <a:lnTo>
                    <a:pt x="878" y="53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4" name="Freeform 14"/>
            <p:cNvSpPr>
              <a:spLocks/>
            </p:cNvSpPr>
            <p:nvPr/>
          </p:nvSpPr>
          <p:spPr bwMode="auto">
            <a:xfrm>
              <a:off x="4413" y="2527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19 w 20"/>
                <a:gd name="T3" fmla="*/ 0 h 32"/>
                <a:gd name="T4" fmla="*/ 20 w 20"/>
                <a:gd name="T5" fmla="*/ 1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1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5" name="Freeform 15"/>
            <p:cNvSpPr>
              <a:spLocks/>
            </p:cNvSpPr>
            <p:nvPr/>
          </p:nvSpPr>
          <p:spPr bwMode="auto">
            <a:xfrm>
              <a:off x="1581" y="135"/>
              <a:ext cx="3252" cy="2410"/>
            </a:xfrm>
            <a:custGeom>
              <a:avLst/>
              <a:gdLst>
                <a:gd name="T0" fmla="*/ 3252 w 3252"/>
                <a:gd name="T1" fmla="*/ 2410 h 2410"/>
                <a:gd name="T2" fmla="*/ 3252 w 3252"/>
                <a:gd name="T3" fmla="*/ 2070 h 2410"/>
                <a:gd name="T4" fmla="*/ 1778 w 3252"/>
                <a:gd name="T5" fmla="*/ 2070 h 2410"/>
                <a:gd name="T6" fmla="*/ 1234 w 3252"/>
                <a:gd name="T7" fmla="*/ 2070 h 2410"/>
                <a:gd name="T8" fmla="*/ 1234 w 3252"/>
                <a:gd name="T9" fmla="*/ 0 h 2410"/>
                <a:gd name="T10" fmla="*/ 0 w 3252"/>
                <a:gd name="T11" fmla="*/ 0 h 2410"/>
                <a:gd name="T12" fmla="*/ 0 w 3252"/>
                <a:gd name="T13" fmla="*/ 214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2" h="2410">
                  <a:moveTo>
                    <a:pt x="3252" y="2410"/>
                  </a:moveTo>
                  <a:lnTo>
                    <a:pt x="3252" y="2070"/>
                  </a:lnTo>
                  <a:lnTo>
                    <a:pt x="1778" y="2070"/>
                  </a:lnTo>
                  <a:lnTo>
                    <a:pt x="1234" y="2070"/>
                  </a:lnTo>
                  <a:lnTo>
                    <a:pt x="1234" y="0"/>
                  </a:lnTo>
                  <a:lnTo>
                    <a:pt x="0" y="0"/>
                  </a:lnTo>
                  <a:lnTo>
                    <a:pt x="0" y="21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6" name="Freeform 16"/>
            <p:cNvSpPr>
              <a:spLocks/>
            </p:cNvSpPr>
            <p:nvPr/>
          </p:nvSpPr>
          <p:spPr bwMode="auto">
            <a:xfrm>
              <a:off x="4815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7" name="Freeform 17"/>
            <p:cNvSpPr>
              <a:spLocks/>
            </p:cNvSpPr>
            <p:nvPr/>
          </p:nvSpPr>
          <p:spPr bwMode="auto">
            <a:xfrm>
              <a:off x="1561" y="333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3879" y="2395"/>
              <a:ext cx="1" cy="1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79" name="Freeform 19"/>
            <p:cNvSpPr>
              <a:spLocks/>
            </p:cNvSpPr>
            <p:nvPr/>
          </p:nvSpPr>
          <p:spPr bwMode="auto">
            <a:xfrm>
              <a:off x="3861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3617" y="3363"/>
              <a:ext cx="1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1" name="Freeform 21"/>
            <p:cNvSpPr>
              <a:spLocks/>
            </p:cNvSpPr>
            <p:nvPr/>
          </p:nvSpPr>
          <p:spPr bwMode="auto">
            <a:xfrm>
              <a:off x="3599" y="3779"/>
              <a:ext cx="38" cy="64"/>
            </a:xfrm>
            <a:custGeom>
              <a:avLst/>
              <a:gdLst>
                <a:gd name="T0" fmla="*/ 9 w 19"/>
                <a:gd name="T1" fmla="*/ 5 h 32"/>
                <a:gd name="T2" fmla="*/ 19 w 19"/>
                <a:gd name="T3" fmla="*/ 0 h 32"/>
                <a:gd name="T4" fmla="*/ 19 w 19"/>
                <a:gd name="T5" fmla="*/ 0 h 32"/>
                <a:gd name="T6" fmla="*/ 13 w 19"/>
                <a:gd name="T7" fmla="*/ 15 h 32"/>
                <a:gd name="T8" fmla="*/ 9 w 19"/>
                <a:gd name="T9" fmla="*/ 32 h 32"/>
                <a:gd name="T10" fmla="*/ 6 w 19"/>
                <a:gd name="T11" fmla="*/ 15 h 32"/>
                <a:gd name="T12" fmla="*/ 0 w 19"/>
                <a:gd name="T13" fmla="*/ 0 h 32"/>
                <a:gd name="T14" fmla="*/ 0 w 19"/>
                <a:gd name="T15" fmla="*/ 0 h 32"/>
                <a:gd name="T16" fmla="*/ 9 w 19"/>
                <a:gd name="T17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2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2" name="Freeform 22"/>
            <p:cNvSpPr>
              <a:spLocks/>
            </p:cNvSpPr>
            <p:nvPr/>
          </p:nvSpPr>
          <p:spPr bwMode="auto">
            <a:xfrm>
              <a:off x="3727" y="3231"/>
              <a:ext cx="930" cy="564"/>
            </a:xfrm>
            <a:custGeom>
              <a:avLst/>
              <a:gdLst>
                <a:gd name="T0" fmla="*/ 930 w 930"/>
                <a:gd name="T1" fmla="*/ 0 h 564"/>
                <a:gd name="T2" fmla="*/ 930 w 930"/>
                <a:gd name="T3" fmla="*/ 386 h 564"/>
                <a:gd name="T4" fmla="*/ 0 w 930"/>
                <a:gd name="T5" fmla="*/ 386 h 564"/>
                <a:gd name="T6" fmla="*/ 0 w 930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0" h="564">
                  <a:moveTo>
                    <a:pt x="930" y="0"/>
                  </a:moveTo>
                  <a:lnTo>
                    <a:pt x="930" y="386"/>
                  </a:lnTo>
                  <a:lnTo>
                    <a:pt x="0" y="386"/>
                  </a:lnTo>
                  <a:lnTo>
                    <a:pt x="0" y="56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3" name="Freeform 23"/>
            <p:cNvSpPr>
              <a:spLocks/>
            </p:cNvSpPr>
            <p:nvPr/>
          </p:nvSpPr>
          <p:spPr bwMode="auto">
            <a:xfrm>
              <a:off x="3707" y="3779"/>
              <a:ext cx="40" cy="64"/>
            </a:xfrm>
            <a:custGeom>
              <a:avLst/>
              <a:gdLst>
                <a:gd name="T0" fmla="*/ 10 w 20"/>
                <a:gd name="T1" fmla="*/ 5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5 h 32"/>
                <a:gd name="T8" fmla="*/ 10 w 20"/>
                <a:gd name="T9" fmla="*/ 32 h 32"/>
                <a:gd name="T10" fmla="*/ 7 w 20"/>
                <a:gd name="T11" fmla="*/ 15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5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21"/>
                    <a:pt x="11" y="26"/>
                    <a:pt x="10" y="32"/>
                  </a:cubicBezTo>
                  <a:cubicBezTo>
                    <a:pt x="9" y="26"/>
                    <a:pt x="8" y="21"/>
                    <a:pt x="7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>
              <a:off x="4633" y="2457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5" name="Freeform 25"/>
            <p:cNvSpPr>
              <a:spLocks/>
            </p:cNvSpPr>
            <p:nvPr/>
          </p:nvSpPr>
          <p:spPr bwMode="auto">
            <a:xfrm>
              <a:off x="4615" y="2533"/>
              <a:ext cx="34" cy="58"/>
            </a:xfrm>
            <a:custGeom>
              <a:avLst/>
              <a:gdLst>
                <a:gd name="T0" fmla="*/ 9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9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9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86" name="Rectangle 26"/>
            <p:cNvSpPr>
              <a:spLocks noChangeArrowheads="1"/>
            </p:cNvSpPr>
            <p:nvPr/>
          </p:nvSpPr>
          <p:spPr bwMode="auto">
            <a:xfrm>
              <a:off x="3096" y="221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87" name="Rectangle 27"/>
            <p:cNvSpPr>
              <a:spLocks noChangeArrowheads="1"/>
            </p:cNvSpPr>
            <p:nvPr/>
          </p:nvSpPr>
          <p:spPr bwMode="auto">
            <a:xfrm>
              <a:off x="3585" y="2212"/>
              <a:ext cx="28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88" name="Rectangle 28"/>
            <p:cNvSpPr>
              <a:spLocks noChangeArrowheads="1"/>
            </p:cNvSpPr>
            <p:nvPr/>
          </p:nvSpPr>
          <p:spPr bwMode="auto">
            <a:xfrm>
              <a:off x="4140" y="2081"/>
              <a:ext cx="5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89" name="Rectangle 29"/>
            <p:cNvSpPr>
              <a:spLocks noChangeArrowheads="1"/>
            </p:cNvSpPr>
            <p:nvPr/>
          </p:nvSpPr>
          <p:spPr bwMode="auto">
            <a:xfrm>
              <a:off x="4098" y="2277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90" name="Rectangle 30"/>
            <p:cNvSpPr>
              <a:spLocks noChangeArrowheads="1"/>
            </p:cNvSpPr>
            <p:nvPr/>
          </p:nvSpPr>
          <p:spPr bwMode="auto">
            <a:xfrm>
              <a:off x="4539" y="2347"/>
              <a:ext cx="2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91" name="Rectangle 31"/>
            <p:cNvSpPr>
              <a:spLocks noChangeArrowheads="1"/>
            </p:cNvSpPr>
            <p:nvPr/>
          </p:nvSpPr>
          <p:spPr bwMode="auto">
            <a:xfrm>
              <a:off x="4171" y="3490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92" name="Freeform 32"/>
            <p:cNvSpPr>
              <a:spLocks/>
            </p:cNvSpPr>
            <p:nvPr/>
          </p:nvSpPr>
          <p:spPr bwMode="auto">
            <a:xfrm>
              <a:off x="3427" y="1813"/>
              <a:ext cx="374" cy="224"/>
            </a:xfrm>
            <a:custGeom>
              <a:avLst/>
              <a:gdLst>
                <a:gd name="T0" fmla="*/ 0 w 374"/>
                <a:gd name="T1" fmla="*/ 0 h 224"/>
                <a:gd name="T2" fmla="*/ 374 w 374"/>
                <a:gd name="T3" fmla="*/ 0 h 224"/>
                <a:gd name="T4" fmla="*/ 374 w 374"/>
                <a:gd name="T5" fmla="*/ 224 h 224"/>
                <a:gd name="T6" fmla="*/ 0 w 374"/>
                <a:gd name="T7" fmla="*/ 224 h 224"/>
                <a:gd name="T8" fmla="*/ 0 w 374"/>
                <a:gd name="T9" fmla="*/ 0 h 224"/>
                <a:gd name="T10" fmla="*/ 0 w 374"/>
                <a:gd name="T1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24">
                  <a:moveTo>
                    <a:pt x="0" y="0"/>
                  </a:moveTo>
                  <a:lnTo>
                    <a:pt x="374" y="0"/>
                  </a:lnTo>
                  <a:lnTo>
                    <a:pt x="374" y="224"/>
                  </a:lnTo>
                  <a:lnTo>
                    <a:pt x="0" y="2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3" name="Rectangle 33"/>
            <p:cNvSpPr>
              <a:spLocks noChangeArrowheads="1"/>
            </p:cNvSpPr>
            <p:nvPr/>
          </p:nvSpPr>
          <p:spPr bwMode="auto">
            <a:xfrm>
              <a:off x="3443" y="1924"/>
              <a:ext cx="37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94" name="Rectangle 34"/>
            <p:cNvSpPr>
              <a:spLocks noChangeArrowheads="1"/>
            </p:cNvSpPr>
            <p:nvPr/>
          </p:nvSpPr>
          <p:spPr bwMode="auto">
            <a:xfrm>
              <a:off x="3474" y="181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95" name="Rectangle 35"/>
            <p:cNvSpPr>
              <a:spLocks noChangeArrowheads="1"/>
            </p:cNvSpPr>
            <p:nvPr/>
          </p:nvSpPr>
          <p:spPr bwMode="auto">
            <a:xfrm>
              <a:off x="3589" y="181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96" name="Freeform 36"/>
            <p:cNvSpPr>
              <a:spLocks/>
            </p:cNvSpPr>
            <p:nvPr/>
          </p:nvSpPr>
          <p:spPr bwMode="auto">
            <a:xfrm>
              <a:off x="3507" y="3843"/>
              <a:ext cx="396" cy="222"/>
            </a:xfrm>
            <a:custGeom>
              <a:avLst/>
              <a:gdLst>
                <a:gd name="T0" fmla="*/ 0 w 396"/>
                <a:gd name="T1" fmla="*/ 0 h 222"/>
                <a:gd name="T2" fmla="*/ 396 w 396"/>
                <a:gd name="T3" fmla="*/ 0 h 222"/>
                <a:gd name="T4" fmla="*/ 396 w 396"/>
                <a:gd name="T5" fmla="*/ 222 h 222"/>
                <a:gd name="T6" fmla="*/ 0 w 396"/>
                <a:gd name="T7" fmla="*/ 222 h 222"/>
                <a:gd name="T8" fmla="*/ 0 w 396"/>
                <a:gd name="T9" fmla="*/ 26 h 222"/>
                <a:gd name="T10" fmla="*/ 0 w 396"/>
                <a:gd name="T1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222">
                  <a:moveTo>
                    <a:pt x="0" y="0"/>
                  </a:moveTo>
                  <a:lnTo>
                    <a:pt x="396" y="0"/>
                  </a:lnTo>
                  <a:lnTo>
                    <a:pt x="396" y="222"/>
                  </a:lnTo>
                  <a:lnTo>
                    <a:pt x="0" y="222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7" name="Rectangle 37"/>
            <p:cNvSpPr>
              <a:spLocks noChangeArrowheads="1"/>
            </p:cNvSpPr>
            <p:nvPr/>
          </p:nvSpPr>
          <p:spPr bwMode="auto">
            <a:xfrm>
              <a:off x="3531" y="3949"/>
              <a:ext cx="3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98" name="Rectangle 38"/>
            <p:cNvSpPr>
              <a:spLocks noChangeArrowheads="1"/>
            </p:cNvSpPr>
            <p:nvPr/>
          </p:nvSpPr>
          <p:spPr bwMode="auto">
            <a:xfrm>
              <a:off x="359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399" name="Rectangle 39"/>
            <p:cNvSpPr>
              <a:spLocks noChangeArrowheads="1"/>
            </p:cNvSpPr>
            <p:nvPr/>
          </p:nvSpPr>
          <p:spPr bwMode="auto">
            <a:xfrm>
              <a:off x="370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00" name="Line 40"/>
            <p:cNvSpPr>
              <a:spLocks noChangeShapeType="1"/>
            </p:cNvSpPr>
            <p:nvPr/>
          </p:nvSpPr>
          <p:spPr bwMode="auto">
            <a:xfrm>
              <a:off x="3119" y="1107"/>
              <a:ext cx="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1" name="Freeform 41"/>
            <p:cNvSpPr>
              <a:spLocks/>
            </p:cNvSpPr>
            <p:nvPr/>
          </p:nvSpPr>
          <p:spPr bwMode="auto">
            <a:xfrm>
              <a:off x="3191" y="1091"/>
              <a:ext cx="58" cy="34"/>
            </a:xfrm>
            <a:custGeom>
              <a:avLst/>
              <a:gdLst>
                <a:gd name="T0" fmla="*/ 6 w 29"/>
                <a:gd name="T1" fmla="*/ 8 h 17"/>
                <a:gd name="T2" fmla="*/ 0 w 29"/>
                <a:gd name="T3" fmla="*/ 0 h 17"/>
                <a:gd name="T4" fmla="*/ 1 w 29"/>
                <a:gd name="T5" fmla="*/ 0 h 17"/>
                <a:gd name="T6" fmla="*/ 15 w 29"/>
                <a:gd name="T7" fmla="*/ 5 h 17"/>
                <a:gd name="T8" fmla="*/ 29 w 29"/>
                <a:gd name="T9" fmla="*/ 8 h 17"/>
                <a:gd name="T10" fmla="*/ 15 w 29"/>
                <a:gd name="T11" fmla="*/ 12 h 17"/>
                <a:gd name="T12" fmla="*/ 1 w 29"/>
                <a:gd name="T13" fmla="*/ 17 h 17"/>
                <a:gd name="T14" fmla="*/ 0 w 29"/>
                <a:gd name="T15" fmla="*/ 17 h 17"/>
                <a:gd name="T16" fmla="*/ 6 w 29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6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5" y="7"/>
                    <a:pt x="29" y="8"/>
                  </a:cubicBezTo>
                  <a:cubicBezTo>
                    <a:pt x="25" y="9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>
              <a:off x="3101" y="1213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3" name="Freeform 43"/>
            <p:cNvSpPr>
              <a:spLocks/>
            </p:cNvSpPr>
            <p:nvPr/>
          </p:nvSpPr>
          <p:spPr bwMode="auto">
            <a:xfrm>
              <a:off x="3187" y="1193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0 h 20"/>
                <a:gd name="T4" fmla="*/ 0 w 32"/>
                <a:gd name="T5" fmla="*/ 0 h 20"/>
                <a:gd name="T6" fmla="*/ 16 w 32"/>
                <a:gd name="T7" fmla="*/ 6 h 20"/>
                <a:gd name="T8" fmla="*/ 32 w 32"/>
                <a:gd name="T9" fmla="*/ 10 h 20"/>
                <a:gd name="T10" fmla="*/ 16 w 32"/>
                <a:gd name="T11" fmla="*/ 13 h 20"/>
                <a:gd name="T12" fmla="*/ 0 w 32"/>
                <a:gd name="T13" fmla="*/ 20 h 20"/>
                <a:gd name="T14" fmla="*/ 0 w 32"/>
                <a:gd name="T15" fmla="*/ 19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4" name="Line 44"/>
            <p:cNvSpPr>
              <a:spLocks noChangeShapeType="1"/>
            </p:cNvSpPr>
            <p:nvPr/>
          </p:nvSpPr>
          <p:spPr bwMode="auto">
            <a:xfrm>
              <a:off x="3019" y="2705"/>
              <a:ext cx="1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5" name="Freeform 45"/>
            <p:cNvSpPr>
              <a:spLocks/>
            </p:cNvSpPr>
            <p:nvPr/>
          </p:nvSpPr>
          <p:spPr bwMode="auto">
            <a:xfrm>
              <a:off x="3175" y="2687"/>
              <a:ext cx="62" cy="38"/>
            </a:xfrm>
            <a:custGeom>
              <a:avLst/>
              <a:gdLst>
                <a:gd name="T0" fmla="*/ 5 w 31"/>
                <a:gd name="T1" fmla="*/ 9 h 19"/>
                <a:gd name="T2" fmla="*/ 0 w 31"/>
                <a:gd name="T3" fmla="*/ 0 h 19"/>
                <a:gd name="T4" fmla="*/ 0 w 31"/>
                <a:gd name="T5" fmla="*/ 0 h 19"/>
                <a:gd name="T6" fmla="*/ 15 w 31"/>
                <a:gd name="T7" fmla="*/ 6 h 19"/>
                <a:gd name="T8" fmla="*/ 31 w 31"/>
                <a:gd name="T9" fmla="*/ 9 h 19"/>
                <a:gd name="T10" fmla="*/ 15 w 31"/>
                <a:gd name="T11" fmla="*/ 13 h 19"/>
                <a:gd name="T12" fmla="*/ 0 w 31"/>
                <a:gd name="T13" fmla="*/ 19 h 19"/>
                <a:gd name="T14" fmla="*/ 0 w 31"/>
                <a:gd name="T15" fmla="*/ 19 h 19"/>
                <a:gd name="T16" fmla="*/ 5 w 31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9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1" y="7"/>
                    <a:pt x="26" y="8"/>
                    <a:pt x="31" y="9"/>
                  </a:cubicBezTo>
                  <a:cubicBezTo>
                    <a:pt x="26" y="11"/>
                    <a:pt x="21" y="12"/>
                    <a:pt x="15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6" name="Line 46"/>
            <p:cNvSpPr>
              <a:spLocks noChangeShapeType="1"/>
            </p:cNvSpPr>
            <p:nvPr/>
          </p:nvSpPr>
          <p:spPr bwMode="auto">
            <a:xfrm flipH="1">
              <a:off x="3061" y="28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7" name="Freeform 47"/>
            <p:cNvSpPr>
              <a:spLocks/>
            </p:cNvSpPr>
            <p:nvPr/>
          </p:nvSpPr>
          <p:spPr bwMode="auto">
            <a:xfrm>
              <a:off x="3019" y="2821"/>
              <a:ext cx="58" cy="36"/>
            </a:xfrm>
            <a:custGeom>
              <a:avLst/>
              <a:gdLst>
                <a:gd name="T0" fmla="*/ 24 w 29"/>
                <a:gd name="T1" fmla="*/ 9 h 18"/>
                <a:gd name="T2" fmla="*/ 29 w 29"/>
                <a:gd name="T3" fmla="*/ 18 h 18"/>
                <a:gd name="T4" fmla="*/ 29 w 29"/>
                <a:gd name="T5" fmla="*/ 18 h 18"/>
                <a:gd name="T6" fmla="*/ 15 w 29"/>
                <a:gd name="T7" fmla="*/ 12 h 18"/>
                <a:gd name="T8" fmla="*/ 0 w 29"/>
                <a:gd name="T9" fmla="*/ 9 h 18"/>
                <a:gd name="T10" fmla="*/ 15 w 29"/>
                <a:gd name="T11" fmla="*/ 6 h 18"/>
                <a:gd name="T12" fmla="*/ 29 w 29"/>
                <a:gd name="T13" fmla="*/ 0 h 18"/>
                <a:gd name="T14" fmla="*/ 29 w 29"/>
                <a:gd name="T15" fmla="*/ 1 h 18"/>
                <a:gd name="T16" fmla="*/ 24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8" name="Line 48"/>
            <p:cNvSpPr>
              <a:spLocks noChangeShapeType="1"/>
            </p:cNvSpPr>
            <p:nvPr/>
          </p:nvSpPr>
          <p:spPr bwMode="auto">
            <a:xfrm flipH="1">
              <a:off x="3061" y="2973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9" name="Freeform 49"/>
            <p:cNvSpPr>
              <a:spLocks/>
            </p:cNvSpPr>
            <p:nvPr/>
          </p:nvSpPr>
          <p:spPr bwMode="auto">
            <a:xfrm>
              <a:off x="3019" y="2955"/>
              <a:ext cx="58" cy="36"/>
            </a:xfrm>
            <a:custGeom>
              <a:avLst/>
              <a:gdLst>
                <a:gd name="T0" fmla="*/ 24 w 29"/>
                <a:gd name="T1" fmla="*/ 9 h 18"/>
                <a:gd name="T2" fmla="*/ 29 w 29"/>
                <a:gd name="T3" fmla="*/ 18 h 18"/>
                <a:gd name="T4" fmla="*/ 29 w 29"/>
                <a:gd name="T5" fmla="*/ 18 h 18"/>
                <a:gd name="T6" fmla="*/ 15 w 29"/>
                <a:gd name="T7" fmla="*/ 12 h 18"/>
                <a:gd name="T8" fmla="*/ 0 w 29"/>
                <a:gd name="T9" fmla="*/ 9 h 18"/>
                <a:gd name="T10" fmla="*/ 15 w 29"/>
                <a:gd name="T11" fmla="*/ 6 h 18"/>
                <a:gd name="T12" fmla="*/ 29 w 29"/>
                <a:gd name="T13" fmla="*/ 0 h 18"/>
                <a:gd name="T14" fmla="*/ 29 w 29"/>
                <a:gd name="T15" fmla="*/ 0 h 18"/>
                <a:gd name="T16" fmla="*/ 24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0" name="Line 50"/>
            <p:cNvSpPr>
              <a:spLocks noChangeShapeType="1"/>
            </p:cNvSpPr>
            <p:nvPr/>
          </p:nvSpPr>
          <p:spPr bwMode="auto">
            <a:xfrm flipH="1">
              <a:off x="3061" y="3107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1" name="Freeform 51"/>
            <p:cNvSpPr>
              <a:spLocks/>
            </p:cNvSpPr>
            <p:nvPr/>
          </p:nvSpPr>
          <p:spPr bwMode="auto">
            <a:xfrm>
              <a:off x="3019" y="3089"/>
              <a:ext cx="58" cy="34"/>
            </a:xfrm>
            <a:custGeom>
              <a:avLst/>
              <a:gdLst>
                <a:gd name="T0" fmla="*/ 24 w 29"/>
                <a:gd name="T1" fmla="*/ 9 h 17"/>
                <a:gd name="T2" fmla="*/ 29 w 29"/>
                <a:gd name="T3" fmla="*/ 17 h 17"/>
                <a:gd name="T4" fmla="*/ 29 w 29"/>
                <a:gd name="T5" fmla="*/ 17 h 17"/>
                <a:gd name="T6" fmla="*/ 15 w 29"/>
                <a:gd name="T7" fmla="*/ 12 h 17"/>
                <a:gd name="T8" fmla="*/ 0 w 29"/>
                <a:gd name="T9" fmla="*/ 9 h 17"/>
                <a:gd name="T10" fmla="*/ 15 w 29"/>
                <a:gd name="T11" fmla="*/ 5 h 17"/>
                <a:gd name="T12" fmla="*/ 29 w 29"/>
                <a:gd name="T13" fmla="*/ 0 h 17"/>
                <a:gd name="T14" fmla="*/ 29 w 29"/>
                <a:gd name="T15" fmla="*/ 0 h 17"/>
                <a:gd name="T16" fmla="*/ 24 w 29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4" y="9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2" name="Line 52"/>
            <p:cNvSpPr>
              <a:spLocks noChangeShapeType="1"/>
            </p:cNvSpPr>
            <p:nvPr/>
          </p:nvSpPr>
          <p:spPr bwMode="auto">
            <a:xfrm flipH="1">
              <a:off x="3061" y="32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3" name="Freeform 53"/>
            <p:cNvSpPr>
              <a:spLocks/>
            </p:cNvSpPr>
            <p:nvPr/>
          </p:nvSpPr>
          <p:spPr bwMode="auto">
            <a:xfrm>
              <a:off x="3019" y="3223"/>
              <a:ext cx="58" cy="34"/>
            </a:xfrm>
            <a:custGeom>
              <a:avLst/>
              <a:gdLst>
                <a:gd name="T0" fmla="*/ 24 w 29"/>
                <a:gd name="T1" fmla="*/ 8 h 17"/>
                <a:gd name="T2" fmla="*/ 29 w 29"/>
                <a:gd name="T3" fmla="*/ 17 h 17"/>
                <a:gd name="T4" fmla="*/ 29 w 29"/>
                <a:gd name="T5" fmla="*/ 17 h 17"/>
                <a:gd name="T6" fmla="*/ 15 w 29"/>
                <a:gd name="T7" fmla="*/ 12 h 17"/>
                <a:gd name="T8" fmla="*/ 0 w 29"/>
                <a:gd name="T9" fmla="*/ 8 h 17"/>
                <a:gd name="T10" fmla="*/ 15 w 29"/>
                <a:gd name="T11" fmla="*/ 5 h 17"/>
                <a:gd name="T12" fmla="*/ 29 w 29"/>
                <a:gd name="T13" fmla="*/ 0 h 17"/>
                <a:gd name="T14" fmla="*/ 29 w 29"/>
                <a:gd name="T15" fmla="*/ 0 h 17"/>
                <a:gd name="T16" fmla="*/ 24 w 29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4" y="8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8"/>
                  </a:cubicBezTo>
                  <a:cubicBezTo>
                    <a:pt x="5" y="7"/>
                    <a:pt x="10" y="6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4" name="Line 54"/>
            <p:cNvSpPr>
              <a:spLocks noChangeShapeType="1"/>
            </p:cNvSpPr>
            <p:nvPr/>
          </p:nvSpPr>
          <p:spPr bwMode="auto">
            <a:xfrm>
              <a:off x="3101" y="1357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5" name="Freeform 55"/>
            <p:cNvSpPr>
              <a:spLocks/>
            </p:cNvSpPr>
            <p:nvPr/>
          </p:nvSpPr>
          <p:spPr bwMode="auto">
            <a:xfrm>
              <a:off x="3187" y="1337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1 h 20"/>
                <a:gd name="T4" fmla="*/ 0 w 32"/>
                <a:gd name="T5" fmla="*/ 0 h 20"/>
                <a:gd name="T6" fmla="*/ 16 w 32"/>
                <a:gd name="T7" fmla="*/ 7 h 20"/>
                <a:gd name="T8" fmla="*/ 32 w 32"/>
                <a:gd name="T9" fmla="*/ 10 h 20"/>
                <a:gd name="T10" fmla="*/ 16 w 32"/>
                <a:gd name="T11" fmla="*/ 14 h 20"/>
                <a:gd name="T12" fmla="*/ 0 w 32"/>
                <a:gd name="T13" fmla="*/ 20 h 20"/>
                <a:gd name="T14" fmla="*/ 0 w 32"/>
                <a:gd name="T15" fmla="*/ 20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6" name="Line 56"/>
            <p:cNvSpPr>
              <a:spLocks noChangeShapeType="1"/>
            </p:cNvSpPr>
            <p:nvPr/>
          </p:nvSpPr>
          <p:spPr bwMode="auto">
            <a:xfrm>
              <a:off x="3375" y="3963"/>
              <a:ext cx="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7" name="Freeform 57"/>
            <p:cNvSpPr>
              <a:spLocks/>
            </p:cNvSpPr>
            <p:nvPr/>
          </p:nvSpPr>
          <p:spPr bwMode="auto">
            <a:xfrm>
              <a:off x="3443" y="3943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1 h 20"/>
                <a:gd name="T4" fmla="*/ 1 w 32"/>
                <a:gd name="T5" fmla="*/ 0 h 20"/>
                <a:gd name="T6" fmla="*/ 16 w 32"/>
                <a:gd name="T7" fmla="*/ 6 h 20"/>
                <a:gd name="T8" fmla="*/ 32 w 32"/>
                <a:gd name="T9" fmla="*/ 10 h 20"/>
                <a:gd name="T10" fmla="*/ 16 w 32"/>
                <a:gd name="T11" fmla="*/ 14 h 20"/>
                <a:gd name="T12" fmla="*/ 1 w 32"/>
                <a:gd name="T13" fmla="*/ 20 h 20"/>
                <a:gd name="T14" fmla="*/ 0 w 32"/>
                <a:gd name="T15" fmla="*/ 20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8"/>
                    <a:pt x="27" y="9"/>
                    <a:pt x="32" y="10"/>
                  </a:cubicBezTo>
                  <a:cubicBezTo>
                    <a:pt x="27" y="11"/>
                    <a:pt x="22" y="12"/>
                    <a:pt x="16" y="14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8" name="Rectangle 58"/>
            <p:cNvSpPr>
              <a:spLocks noChangeArrowheads="1"/>
            </p:cNvSpPr>
            <p:nvPr/>
          </p:nvSpPr>
          <p:spPr bwMode="auto">
            <a:xfrm>
              <a:off x="3495" y="4125"/>
              <a:ext cx="62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DATAPATH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19" name="Rectangle 59"/>
            <p:cNvSpPr>
              <a:spLocks noChangeArrowheads="1"/>
            </p:cNvSpPr>
            <p:nvPr/>
          </p:nvSpPr>
          <p:spPr bwMode="auto">
            <a:xfrm>
              <a:off x="2914" y="1044"/>
              <a:ext cx="1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20" name="Rectangle 60"/>
            <p:cNvSpPr>
              <a:spLocks noChangeArrowheads="1"/>
            </p:cNvSpPr>
            <p:nvPr/>
          </p:nvSpPr>
          <p:spPr bwMode="auto">
            <a:xfrm>
              <a:off x="2924" y="1150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21" name="Rectangle 61"/>
            <p:cNvSpPr>
              <a:spLocks noChangeArrowheads="1"/>
            </p:cNvSpPr>
            <p:nvPr/>
          </p:nvSpPr>
          <p:spPr bwMode="auto">
            <a:xfrm>
              <a:off x="2916" y="1295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22" name="Rectangle 62"/>
            <p:cNvSpPr>
              <a:spLocks noChangeArrowheads="1"/>
            </p:cNvSpPr>
            <p:nvPr/>
          </p:nvSpPr>
          <p:spPr bwMode="auto">
            <a:xfrm>
              <a:off x="2881" y="1569"/>
              <a:ext cx="4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Constant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23" name="Rectangle 63"/>
            <p:cNvSpPr>
              <a:spLocks noChangeArrowheads="1"/>
            </p:cNvSpPr>
            <p:nvPr/>
          </p:nvSpPr>
          <p:spPr bwMode="auto">
            <a:xfrm>
              <a:off x="2881" y="167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24" name="Rectangle 64"/>
            <p:cNvSpPr>
              <a:spLocks noChangeArrowheads="1"/>
            </p:cNvSpPr>
            <p:nvPr/>
          </p:nvSpPr>
          <p:spPr bwMode="auto">
            <a:xfrm>
              <a:off x="3897" y="1297"/>
              <a:ext cx="1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25" name="Line 65"/>
            <p:cNvSpPr>
              <a:spLocks noChangeShapeType="1"/>
            </p:cNvSpPr>
            <p:nvPr/>
          </p:nvSpPr>
          <p:spPr bwMode="auto">
            <a:xfrm flipH="1">
              <a:off x="3785" y="1357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26" name="Freeform 66"/>
            <p:cNvSpPr>
              <a:spLocks/>
            </p:cNvSpPr>
            <p:nvPr/>
          </p:nvSpPr>
          <p:spPr bwMode="auto">
            <a:xfrm>
              <a:off x="3739" y="1337"/>
              <a:ext cx="64" cy="40"/>
            </a:xfrm>
            <a:custGeom>
              <a:avLst/>
              <a:gdLst>
                <a:gd name="T0" fmla="*/ 26 w 32"/>
                <a:gd name="T1" fmla="*/ 10 h 20"/>
                <a:gd name="T2" fmla="*/ 32 w 32"/>
                <a:gd name="T3" fmla="*/ 20 h 20"/>
                <a:gd name="T4" fmla="*/ 32 w 32"/>
                <a:gd name="T5" fmla="*/ 20 h 20"/>
                <a:gd name="T6" fmla="*/ 16 w 32"/>
                <a:gd name="T7" fmla="*/ 14 h 20"/>
                <a:gd name="T8" fmla="*/ 0 w 32"/>
                <a:gd name="T9" fmla="*/ 10 h 20"/>
                <a:gd name="T10" fmla="*/ 16 w 32"/>
                <a:gd name="T11" fmla="*/ 7 h 20"/>
                <a:gd name="T12" fmla="*/ 32 w 32"/>
                <a:gd name="T13" fmla="*/ 0 h 20"/>
                <a:gd name="T14" fmla="*/ 32 w 32"/>
                <a:gd name="T15" fmla="*/ 1 h 20"/>
                <a:gd name="T16" fmla="*/ 2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26" y="1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1" y="13"/>
                    <a:pt x="5" y="11"/>
                    <a:pt x="0" y="10"/>
                  </a:cubicBezTo>
                  <a:cubicBezTo>
                    <a:pt x="5" y="9"/>
                    <a:pt x="11" y="8"/>
                    <a:pt x="16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"/>
                    <a:pt x="32" y="1"/>
                    <a:pt x="32" y="1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27" name="Rectangle 67"/>
            <p:cNvSpPr>
              <a:spLocks noChangeArrowheads="1"/>
            </p:cNvSpPr>
            <p:nvPr/>
          </p:nvSpPr>
          <p:spPr bwMode="auto">
            <a:xfrm>
              <a:off x="3944" y="1872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28" name="Line 68"/>
            <p:cNvSpPr>
              <a:spLocks noChangeShapeType="1"/>
            </p:cNvSpPr>
            <p:nvPr/>
          </p:nvSpPr>
          <p:spPr bwMode="auto">
            <a:xfrm flipH="1">
              <a:off x="3847" y="1931"/>
              <a:ext cx="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29" name="Freeform 69"/>
            <p:cNvSpPr>
              <a:spLocks/>
            </p:cNvSpPr>
            <p:nvPr/>
          </p:nvSpPr>
          <p:spPr bwMode="auto">
            <a:xfrm>
              <a:off x="3801" y="1911"/>
              <a:ext cx="62" cy="40"/>
            </a:xfrm>
            <a:custGeom>
              <a:avLst/>
              <a:gdLst>
                <a:gd name="T0" fmla="*/ 26 w 31"/>
                <a:gd name="T1" fmla="*/ 10 h 20"/>
                <a:gd name="T2" fmla="*/ 31 w 31"/>
                <a:gd name="T3" fmla="*/ 19 h 20"/>
                <a:gd name="T4" fmla="*/ 31 w 31"/>
                <a:gd name="T5" fmla="*/ 20 h 20"/>
                <a:gd name="T6" fmla="*/ 16 w 31"/>
                <a:gd name="T7" fmla="*/ 13 h 20"/>
                <a:gd name="T8" fmla="*/ 0 w 31"/>
                <a:gd name="T9" fmla="*/ 10 h 20"/>
                <a:gd name="T10" fmla="*/ 16 w 31"/>
                <a:gd name="T11" fmla="*/ 6 h 20"/>
                <a:gd name="T12" fmla="*/ 31 w 31"/>
                <a:gd name="T13" fmla="*/ 0 h 20"/>
                <a:gd name="T14" fmla="*/ 31 w 31"/>
                <a:gd name="T15" fmla="*/ 0 h 20"/>
                <a:gd name="T16" fmla="*/ 26 w 31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0">
                  <a:moveTo>
                    <a:pt x="26" y="10"/>
                  </a:moveTo>
                  <a:cubicBezTo>
                    <a:pt x="31" y="19"/>
                    <a:pt x="31" y="19"/>
                    <a:pt x="31" y="19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2"/>
                    <a:pt x="5" y="11"/>
                    <a:pt x="0" y="10"/>
                  </a:cubicBezTo>
                  <a:cubicBezTo>
                    <a:pt x="5" y="9"/>
                    <a:pt x="10" y="8"/>
                    <a:pt x="16" y="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30" name="Rectangle 70"/>
            <p:cNvSpPr>
              <a:spLocks noChangeArrowheads="1"/>
            </p:cNvSpPr>
            <p:nvPr/>
          </p:nvSpPr>
          <p:spPr bwMode="auto">
            <a:xfrm>
              <a:off x="2892" y="2643"/>
              <a:ext cx="1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31" name="Rectangle 71"/>
            <p:cNvSpPr>
              <a:spLocks noChangeArrowheads="1"/>
            </p:cNvSpPr>
            <p:nvPr/>
          </p:nvSpPr>
          <p:spPr bwMode="auto">
            <a:xfrm>
              <a:off x="2926" y="277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32" name="Rectangle 72"/>
            <p:cNvSpPr>
              <a:spLocks noChangeArrowheads="1"/>
            </p:cNvSpPr>
            <p:nvPr/>
          </p:nvSpPr>
          <p:spPr bwMode="auto">
            <a:xfrm>
              <a:off x="2931" y="290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33" name="Rectangle 73"/>
            <p:cNvSpPr>
              <a:spLocks noChangeArrowheads="1"/>
            </p:cNvSpPr>
            <p:nvPr/>
          </p:nvSpPr>
          <p:spPr bwMode="auto">
            <a:xfrm>
              <a:off x="2927" y="304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34" name="Rectangle 74"/>
            <p:cNvSpPr>
              <a:spLocks noChangeArrowheads="1"/>
            </p:cNvSpPr>
            <p:nvPr/>
          </p:nvSpPr>
          <p:spPr bwMode="auto">
            <a:xfrm>
              <a:off x="2932" y="317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35" name="Freeform 75"/>
            <p:cNvSpPr>
              <a:spLocks/>
            </p:cNvSpPr>
            <p:nvPr/>
          </p:nvSpPr>
          <p:spPr bwMode="auto">
            <a:xfrm>
              <a:off x="3237" y="2591"/>
              <a:ext cx="776" cy="770"/>
            </a:xfrm>
            <a:custGeom>
              <a:avLst/>
              <a:gdLst>
                <a:gd name="T0" fmla="*/ 0 w 776"/>
                <a:gd name="T1" fmla="*/ 0 h 770"/>
                <a:gd name="T2" fmla="*/ 776 w 776"/>
                <a:gd name="T3" fmla="*/ 0 h 770"/>
                <a:gd name="T4" fmla="*/ 776 w 776"/>
                <a:gd name="T5" fmla="*/ 770 h 770"/>
                <a:gd name="T6" fmla="*/ 0 w 776"/>
                <a:gd name="T7" fmla="*/ 770 h 770"/>
                <a:gd name="T8" fmla="*/ 0 w 776"/>
                <a:gd name="T9" fmla="*/ 0 h 770"/>
                <a:gd name="T10" fmla="*/ 0 w 776"/>
                <a:gd name="T11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770">
                  <a:moveTo>
                    <a:pt x="0" y="0"/>
                  </a:moveTo>
                  <a:lnTo>
                    <a:pt x="776" y="0"/>
                  </a:lnTo>
                  <a:lnTo>
                    <a:pt x="776" y="770"/>
                  </a:lnTo>
                  <a:lnTo>
                    <a:pt x="0" y="7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36" name="Rectangle 76"/>
            <p:cNvSpPr>
              <a:spLocks noChangeArrowheads="1"/>
            </p:cNvSpPr>
            <p:nvPr/>
          </p:nvSpPr>
          <p:spPr bwMode="auto">
            <a:xfrm>
              <a:off x="3438" y="2870"/>
              <a:ext cx="4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Function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37" name="Rectangle 77"/>
            <p:cNvSpPr>
              <a:spLocks noChangeArrowheads="1"/>
            </p:cNvSpPr>
            <p:nvPr/>
          </p:nvSpPr>
          <p:spPr bwMode="auto">
            <a:xfrm>
              <a:off x="3542" y="2978"/>
              <a:ext cx="19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unit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38" name="Rectangle 78"/>
            <p:cNvSpPr>
              <a:spLocks noChangeArrowheads="1"/>
            </p:cNvSpPr>
            <p:nvPr/>
          </p:nvSpPr>
          <p:spPr bwMode="auto">
            <a:xfrm>
              <a:off x="3314" y="259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39" name="Rectangle 79"/>
            <p:cNvSpPr>
              <a:spLocks noChangeArrowheads="1"/>
            </p:cNvSpPr>
            <p:nvPr/>
          </p:nvSpPr>
          <p:spPr bwMode="auto">
            <a:xfrm>
              <a:off x="3843" y="259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40" name="Rectangle 80"/>
            <p:cNvSpPr>
              <a:spLocks noChangeArrowheads="1"/>
            </p:cNvSpPr>
            <p:nvPr/>
          </p:nvSpPr>
          <p:spPr bwMode="auto">
            <a:xfrm>
              <a:off x="3588" y="3248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41" name="Rectangle 81"/>
            <p:cNvSpPr>
              <a:spLocks noChangeArrowheads="1"/>
            </p:cNvSpPr>
            <p:nvPr/>
          </p:nvSpPr>
          <p:spPr bwMode="auto">
            <a:xfrm>
              <a:off x="3180" y="3912"/>
              <a:ext cx="1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42" name="Rectangle 82"/>
            <p:cNvSpPr>
              <a:spLocks noChangeArrowheads="1"/>
            </p:cNvSpPr>
            <p:nvPr/>
          </p:nvSpPr>
          <p:spPr bwMode="auto">
            <a:xfrm>
              <a:off x="2881" y="400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43" name="Rectangle 83"/>
            <p:cNvSpPr>
              <a:spLocks noChangeArrowheads="1"/>
            </p:cNvSpPr>
            <p:nvPr/>
          </p:nvSpPr>
          <p:spPr bwMode="auto">
            <a:xfrm>
              <a:off x="1975" y="1562"/>
              <a:ext cx="34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44" name="Freeform 84"/>
            <p:cNvSpPr>
              <a:spLocks/>
            </p:cNvSpPr>
            <p:nvPr/>
          </p:nvSpPr>
          <p:spPr bwMode="auto">
            <a:xfrm>
              <a:off x="3251" y="1043"/>
              <a:ext cx="486" cy="390"/>
            </a:xfrm>
            <a:custGeom>
              <a:avLst/>
              <a:gdLst>
                <a:gd name="T0" fmla="*/ 0 w 486"/>
                <a:gd name="T1" fmla="*/ 0 h 390"/>
                <a:gd name="T2" fmla="*/ 486 w 486"/>
                <a:gd name="T3" fmla="*/ 0 h 390"/>
                <a:gd name="T4" fmla="*/ 486 w 486"/>
                <a:gd name="T5" fmla="*/ 390 h 390"/>
                <a:gd name="T6" fmla="*/ 0 w 486"/>
                <a:gd name="T7" fmla="*/ 390 h 390"/>
                <a:gd name="T8" fmla="*/ 0 w 486"/>
                <a:gd name="T9" fmla="*/ 0 h 390"/>
                <a:gd name="T10" fmla="*/ 0 w 486"/>
                <a:gd name="T11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6" h="390">
                  <a:moveTo>
                    <a:pt x="0" y="0"/>
                  </a:moveTo>
                  <a:lnTo>
                    <a:pt x="486" y="0"/>
                  </a:lnTo>
                  <a:lnTo>
                    <a:pt x="486" y="390"/>
                  </a:lnTo>
                  <a:lnTo>
                    <a:pt x="0" y="39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45" name="Freeform 85"/>
            <p:cNvSpPr>
              <a:spLocks/>
            </p:cNvSpPr>
            <p:nvPr/>
          </p:nvSpPr>
          <p:spPr bwMode="auto">
            <a:xfrm>
              <a:off x="4259" y="2591"/>
              <a:ext cx="768" cy="640"/>
            </a:xfrm>
            <a:custGeom>
              <a:avLst/>
              <a:gdLst>
                <a:gd name="T0" fmla="*/ 0 w 768"/>
                <a:gd name="T1" fmla="*/ 0 h 640"/>
                <a:gd name="T2" fmla="*/ 768 w 768"/>
                <a:gd name="T3" fmla="*/ 0 h 640"/>
                <a:gd name="T4" fmla="*/ 768 w 768"/>
                <a:gd name="T5" fmla="*/ 640 h 640"/>
                <a:gd name="T6" fmla="*/ 0 w 768"/>
                <a:gd name="T7" fmla="*/ 640 h 640"/>
                <a:gd name="T8" fmla="*/ 0 w 768"/>
                <a:gd name="T9" fmla="*/ 0 h 640"/>
                <a:gd name="T10" fmla="*/ 0 w 768"/>
                <a:gd name="T11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640">
                  <a:moveTo>
                    <a:pt x="0" y="0"/>
                  </a:moveTo>
                  <a:lnTo>
                    <a:pt x="768" y="0"/>
                  </a:lnTo>
                  <a:lnTo>
                    <a:pt x="768" y="640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46" name="Rectangle 86"/>
            <p:cNvSpPr>
              <a:spLocks noChangeArrowheads="1"/>
            </p:cNvSpPr>
            <p:nvPr/>
          </p:nvSpPr>
          <p:spPr bwMode="auto">
            <a:xfrm>
              <a:off x="4292" y="2596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47" name="Rectangle 87"/>
            <p:cNvSpPr>
              <a:spLocks noChangeArrowheads="1"/>
            </p:cNvSpPr>
            <p:nvPr/>
          </p:nvSpPr>
          <p:spPr bwMode="auto">
            <a:xfrm>
              <a:off x="4673" y="2596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48" name="Rectangle 88"/>
            <p:cNvSpPr>
              <a:spLocks noChangeArrowheads="1"/>
            </p:cNvSpPr>
            <p:nvPr/>
          </p:nvSpPr>
          <p:spPr bwMode="auto">
            <a:xfrm>
              <a:off x="4539" y="2804"/>
              <a:ext cx="2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49" name="Rectangle 89"/>
            <p:cNvSpPr>
              <a:spLocks noChangeArrowheads="1"/>
            </p:cNvSpPr>
            <p:nvPr/>
          </p:nvSpPr>
          <p:spPr bwMode="auto">
            <a:xfrm>
              <a:off x="4469" y="2912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50" name="Rectangle 90"/>
            <p:cNvSpPr>
              <a:spLocks noChangeArrowheads="1"/>
            </p:cNvSpPr>
            <p:nvPr/>
          </p:nvSpPr>
          <p:spPr bwMode="auto">
            <a:xfrm>
              <a:off x="4493" y="3114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51" name="Rectangle 91"/>
            <p:cNvSpPr>
              <a:spLocks noChangeArrowheads="1"/>
            </p:cNvSpPr>
            <p:nvPr/>
          </p:nvSpPr>
          <p:spPr bwMode="auto">
            <a:xfrm>
              <a:off x="3319" y="1132"/>
              <a:ext cx="3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Register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52" name="Rectangle 92"/>
            <p:cNvSpPr>
              <a:spLocks noChangeArrowheads="1"/>
            </p:cNvSpPr>
            <p:nvPr/>
          </p:nvSpPr>
          <p:spPr bwMode="auto">
            <a:xfrm>
              <a:off x="3429" y="124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file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53" name="Rectangle 93"/>
            <p:cNvSpPr>
              <a:spLocks noChangeArrowheads="1"/>
            </p:cNvSpPr>
            <p:nvPr/>
          </p:nvSpPr>
          <p:spPr bwMode="auto">
            <a:xfrm>
              <a:off x="3458" y="105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54" name="Rectangle 94"/>
            <p:cNvSpPr>
              <a:spLocks noChangeArrowheads="1"/>
            </p:cNvSpPr>
            <p:nvPr/>
          </p:nvSpPr>
          <p:spPr bwMode="auto">
            <a:xfrm>
              <a:off x="3323" y="131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55" name="Rectangle 95"/>
            <p:cNvSpPr>
              <a:spLocks noChangeArrowheads="1"/>
            </p:cNvSpPr>
            <p:nvPr/>
          </p:nvSpPr>
          <p:spPr bwMode="auto">
            <a:xfrm>
              <a:off x="3582" y="1313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56" name="Line 96"/>
            <p:cNvSpPr>
              <a:spLocks noChangeShapeType="1"/>
            </p:cNvSpPr>
            <p:nvPr/>
          </p:nvSpPr>
          <p:spPr bwMode="auto">
            <a:xfrm>
              <a:off x="1675" y="531"/>
              <a:ext cx="1" cy="2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57" name="Freeform 97"/>
            <p:cNvSpPr>
              <a:spLocks/>
            </p:cNvSpPr>
            <p:nvPr/>
          </p:nvSpPr>
          <p:spPr bwMode="auto">
            <a:xfrm>
              <a:off x="1655" y="717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58" name="Line 98"/>
            <p:cNvSpPr>
              <a:spLocks noChangeShapeType="1"/>
            </p:cNvSpPr>
            <p:nvPr/>
          </p:nvSpPr>
          <p:spPr bwMode="auto">
            <a:xfrm>
              <a:off x="1675" y="1293"/>
              <a:ext cx="1" cy="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59" name="Freeform 99"/>
            <p:cNvSpPr>
              <a:spLocks/>
            </p:cNvSpPr>
            <p:nvPr/>
          </p:nvSpPr>
          <p:spPr bwMode="auto">
            <a:xfrm>
              <a:off x="1655" y="1625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1" y="27"/>
                    <a:pt x="10" y="32"/>
                  </a:cubicBezTo>
                  <a:cubicBezTo>
                    <a:pt x="9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60" name="Line 100"/>
            <p:cNvSpPr>
              <a:spLocks noChangeShapeType="1"/>
            </p:cNvSpPr>
            <p:nvPr/>
          </p:nvSpPr>
          <p:spPr bwMode="auto">
            <a:xfrm>
              <a:off x="1675" y="1561"/>
              <a:ext cx="6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61" name="Freeform 101"/>
            <p:cNvSpPr>
              <a:spLocks/>
            </p:cNvSpPr>
            <p:nvPr/>
          </p:nvSpPr>
          <p:spPr bwMode="auto">
            <a:xfrm>
              <a:off x="2277" y="1541"/>
              <a:ext cx="64" cy="38"/>
            </a:xfrm>
            <a:custGeom>
              <a:avLst/>
              <a:gdLst>
                <a:gd name="T0" fmla="*/ 6 w 32"/>
                <a:gd name="T1" fmla="*/ 10 h 19"/>
                <a:gd name="T2" fmla="*/ 0 w 32"/>
                <a:gd name="T3" fmla="*/ 0 h 19"/>
                <a:gd name="T4" fmla="*/ 1 w 32"/>
                <a:gd name="T5" fmla="*/ 0 h 19"/>
                <a:gd name="T6" fmla="*/ 16 w 32"/>
                <a:gd name="T7" fmla="*/ 6 h 19"/>
                <a:gd name="T8" fmla="*/ 32 w 32"/>
                <a:gd name="T9" fmla="*/ 10 h 19"/>
                <a:gd name="T10" fmla="*/ 16 w 32"/>
                <a:gd name="T11" fmla="*/ 13 h 19"/>
                <a:gd name="T12" fmla="*/ 1 w 32"/>
                <a:gd name="T13" fmla="*/ 19 h 19"/>
                <a:gd name="T14" fmla="*/ 0 w 32"/>
                <a:gd name="T15" fmla="*/ 19 h 19"/>
                <a:gd name="T16" fmla="*/ 6 w 32"/>
                <a:gd name="T17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7" y="9"/>
                    <a:pt x="32" y="10"/>
                  </a:cubicBezTo>
                  <a:cubicBezTo>
                    <a:pt x="27" y="11"/>
                    <a:pt x="21" y="12"/>
                    <a:pt x="16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62" name="Line 102"/>
            <p:cNvSpPr>
              <a:spLocks noChangeShapeType="1"/>
            </p:cNvSpPr>
            <p:nvPr/>
          </p:nvSpPr>
          <p:spPr bwMode="auto">
            <a:xfrm>
              <a:off x="97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63" name="Freeform 103"/>
            <p:cNvSpPr>
              <a:spLocks/>
            </p:cNvSpPr>
            <p:nvPr/>
          </p:nvSpPr>
          <p:spPr bwMode="auto">
            <a:xfrm>
              <a:off x="95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64" name="Line 104"/>
            <p:cNvSpPr>
              <a:spLocks noChangeShapeType="1"/>
            </p:cNvSpPr>
            <p:nvPr/>
          </p:nvSpPr>
          <p:spPr bwMode="auto">
            <a:xfrm>
              <a:off x="1117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65" name="Freeform 105"/>
            <p:cNvSpPr>
              <a:spLocks/>
            </p:cNvSpPr>
            <p:nvPr/>
          </p:nvSpPr>
          <p:spPr bwMode="auto">
            <a:xfrm>
              <a:off x="1097" y="2399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1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1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66" name="Line 106"/>
            <p:cNvSpPr>
              <a:spLocks noChangeShapeType="1"/>
            </p:cNvSpPr>
            <p:nvPr/>
          </p:nvSpPr>
          <p:spPr bwMode="auto">
            <a:xfrm>
              <a:off x="126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67" name="Freeform 107"/>
            <p:cNvSpPr>
              <a:spLocks/>
            </p:cNvSpPr>
            <p:nvPr/>
          </p:nvSpPr>
          <p:spPr bwMode="auto">
            <a:xfrm>
              <a:off x="124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68" name="Line 108"/>
            <p:cNvSpPr>
              <a:spLocks noChangeShapeType="1"/>
            </p:cNvSpPr>
            <p:nvPr/>
          </p:nvSpPr>
          <p:spPr bwMode="auto">
            <a:xfrm>
              <a:off x="155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69" name="Freeform 109"/>
            <p:cNvSpPr>
              <a:spLocks/>
            </p:cNvSpPr>
            <p:nvPr/>
          </p:nvSpPr>
          <p:spPr bwMode="auto">
            <a:xfrm>
              <a:off x="153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70" name="Line 110"/>
            <p:cNvSpPr>
              <a:spLocks noChangeShapeType="1"/>
            </p:cNvSpPr>
            <p:nvPr/>
          </p:nvSpPr>
          <p:spPr bwMode="auto">
            <a:xfrm>
              <a:off x="169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71" name="Freeform 111"/>
            <p:cNvSpPr>
              <a:spLocks/>
            </p:cNvSpPr>
            <p:nvPr/>
          </p:nvSpPr>
          <p:spPr bwMode="auto">
            <a:xfrm>
              <a:off x="1681" y="2405"/>
              <a:ext cx="34" cy="58"/>
            </a:xfrm>
            <a:custGeom>
              <a:avLst/>
              <a:gdLst>
                <a:gd name="T0" fmla="*/ 8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8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8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9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72" name="Line 112"/>
            <p:cNvSpPr>
              <a:spLocks noChangeShapeType="1"/>
            </p:cNvSpPr>
            <p:nvPr/>
          </p:nvSpPr>
          <p:spPr bwMode="auto">
            <a:xfrm>
              <a:off x="1843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73" name="Freeform 113"/>
            <p:cNvSpPr>
              <a:spLocks/>
            </p:cNvSpPr>
            <p:nvPr/>
          </p:nvSpPr>
          <p:spPr bwMode="auto">
            <a:xfrm>
              <a:off x="1825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0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74" name="Line 114"/>
            <p:cNvSpPr>
              <a:spLocks noChangeShapeType="1"/>
            </p:cNvSpPr>
            <p:nvPr/>
          </p:nvSpPr>
          <p:spPr bwMode="auto">
            <a:xfrm>
              <a:off x="198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75" name="Freeform 115"/>
            <p:cNvSpPr>
              <a:spLocks/>
            </p:cNvSpPr>
            <p:nvPr/>
          </p:nvSpPr>
          <p:spPr bwMode="auto">
            <a:xfrm>
              <a:off x="1971" y="2405"/>
              <a:ext cx="34" cy="58"/>
            </a:xfrm>
            <a:custGeom>
              <a:avLst/>
              <a:gdLst>
                <a:gd name="T0" fmla="*/ 8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8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8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76" name="Freeform 116"/>
            <p:cNvSpPr>
              <a:spLocks/>
            </p:cNvSpPr>
            <p:nvPr/>
          </p:nvSpPr>
          <p:spPr bwMode="auto">
            <a:xfrm>
              <a:off x="1423" y="781"/>
              <a:ext cx="506" cy="512"/>
            </a:xfrm>
            <a:custGeom>
              <a:avLst/>
              <a:gdLst>
                <a:gd name="T0" fmla="*/ 0 w 506"/>
                <a:gd name="T1" fmla="*/ 0 h 512"/>
                <a:gd name="T2" fmla="*/ 506 w 506"/>
                <a:gd name="T3" fmla="*/ 0 h 512"/>
                <a:gd name="T4" fmla="*/ 506 w 506"/>
                <a:gd name="T5" fmla="*/ 512 h 512"/>
                <a:gd name="T6" fmla="*/ 0 w 506"/>
                <a:gd name="T7" fmla="*/ 512 h 512"/>
                <a:gd name="T8" fmla="*/ 0 w 506"/>
                <a:gd name="T9" fmla="*/ 0 h 512"/>
                <a:gd name="T10" fmla="*/ 0 w 506"/>
                <a:gd name="T11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6" h="512">
                  <a:moveTo>
                    <a:pt x="0" y="0"/>
                  </a:moveTo>
                  <a:lnTo>
                    <a:pt x="506" y="0"/>
                  </a:lnTo>
                  <a:lnTo>
                    <a:pt x="506" y="512"/>
                  </a:lnTo>
                  <a:lnTo>
                    <a:pt x="0" y="5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77" name="Rectangle 117"/>
            <p:cNvSpPr>
              <a:spLocks noChangeArrowheads="1"/>
            </p:cNvSpPr>
            <p:nvPr/>
          </p:nvSpPr>
          <p:spPr bwMode="auto">
            <a:xfrm>
              <a:off x="1447" y="936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78" name="Rectangle 118"/>
            <p:cNvSpPr>
              <a:spLocks noChangeArrowheads="1"/>
            </p:cNvSpPr>
            <p:nvPr/>
          </p:nvSpPr>
          <p:spPr bwMode="auto">
            <a:xfrm>
              <a:off x="1503" y="1044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79" name="Rectangle 119"/>
            <p:cNvSpPr>
              <a:spLocks noChangeArrowheads="1"/>
            </p:cNvSpPr>
            <p:nvPr/>
          </p:nvSpPr>
          <p:spPr bwMode="auto">
            <a:xfrm>
              <a:off x="1494" y="779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80" name="Rectangle 120"/>
            <p:cNvSpPr>
              <a:spLocks noChangeArrowheads="1"/>
            </p:cNvSpPr>
            <p:nvPr/>
          </p:nvSpPr>
          <p:spPr bwMode="auto">
            <a:xfrm>
              <a:off x="1444" y="1170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81" name="Freeform 121"/>
            <p:cNvSpPr>
              <a:spLocks/>
            </p:cNvSpPr>
            <p:nvPr/>
          </p:nvSpPr>
          <p:spPr bwMode="auto">
            <a:xfrm>
              <a:off x="2341" y="1487"/>
              <a:ext cx="396" cy="148"/>
            </a:xfrm>
            <a:custGeom>
              <a:avLst/>
              <a:gdLst>
                <a:gd name="T0" fmla="*/ 0 w 396"/>
                <a:gd name="T1" fmla="*/ 0 h 148"/>
                <a:gd name="T2" fmla="*/ 396 w 396"/>
                <a:gd name="T3" fmla="*/ 0 h 148"/>
                <a:gd name="T4" fmla="*/ 396 w 396"/>
                <a:gd name="T5" fmla="*/ 148 h 148"/>
                <a:gd name="T6" fmla="*/ 0 w 396"/>
                <a:gd name="T7" fmla="*/ 148 h 148"/>
                <a:gd name="T8" fmla="*/ 0 w 396"/>
                <a:gd name="T9" fmla="*/ 0 h 148"/>
                <a:gd name="T10" fmla="*/ 0 w 396"/>
                <a:gd name="T1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148">
                  <a:moveTo>
                    <a:pt x="0" y="0"/>
                  </a:moveTo>
                  <a:lnTo>
                    <a:pt x="396" y="0"/>
                  </a:lnTo>
                  <a:lnTo>
                    <a:pt x="396" y="148"/>
                  </a:lnTo>
                  <a:lnTo>
                    <a:pt x="0" y="1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82" name="Rectangle 122"/>
            <p:cNvSpPr>
              <a:spLocks noChangeArrowheads="1"/>
            </p:cNvSpPr>
            <p:nvPr/>
          </p:nvSpPr>
          <p:spPr bwMode="auto">
            <a:xfrm>
              <a:off x="2367" y="1498"/>
              <a:ext cx="38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Zero fill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83" name="Rectangle 123"/>
            <p:cNvSpPr>
              <a:spLocks noChangeArrowheads="1"/>
            </p:cNvSpPr>
            <p:nvPr/>
          </p:nvSpPr>
          <p:spPr bwMode="auto">
            <a:xfrm>
              <a:off x="93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84" name="Rectangle 124"/>
            <p:cNvSpPr>
              <a:spLocks noChangeArrowheads="1"/>
            </p:cNvSpPr>
            <p:nvPr/>
          </p:nvSpPr>
          <p:spPr bwMode="auto">
            <a:xfrm>
              <a:off x="93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85" name="Rectangle 125"/>
            <p:cNvSpPr>
              <a:spLocks noChangeArrowheads="1"/>
            </p:cNvSpPr>
            <p:nvPr/>
          </p:nvSpPr>
          <p:spPr bwMode="auto">
            <a:xfrm>
              <a:off x="1083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86" name="Rectangle 126"/>
            <p:cNvSpPr>
              <a:spLocks noChangeArrowheads="1"/>
            </p:cNvSpPr>
            <p:nvPr/>
          </p:nvSpPr>
          <p:spPr bwMode="auto">
            <a:xfrm>
              <a:off x="1077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87" name="Rectangle 127"/>
            <p:cNvSpPr>
              <a:spLocks noChangeArrowheads="1"/>
            </p:cNvSpPr>
            <p:nvPr/>
          </p:nvSpPr>
          <p:spPr bwMode="auto">
            <a:xfrm>
              <a:off x="122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88" name="Rectangle 128"/>
            <p:cNvSpPr>
              <a:spLocks noChangeArrowheads="1"/>
            </p:cNvSpPr>
            <p:nvPr/>
          </p:nvSpPr>
          <p:spPr bwMode="auto">
            <a:xfrm>
              <a:off x="122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89" name="Rectangle 129"/>
            <p:cNvSpPr>
              <a:spLocks noChangeArrowheads="1"/>
            </p:cNvSpPr>
            <p:nvPr/>
          </p:nvSpPr>
          <p:spPr bwMode="auto">
            <a:xfrm>
              <a:off x="1523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90" name="Rectangle 130"/>
            <p:cNvSpPr>
              <a:spLocks noChangeArrowheads="1"/>
            </p:cNvSpPr>
            <p:nvPr/>
          </p:nvSpPr>
          <p:spPr bwMode="auto">
            <a:xfrm>
              <a:off x="1526" y="256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91" name="Rectangle 131"/>
            <p:cNvSpPr>
              <a:spLocks noChangeArrowheads="1"/>
            </p:cNvSpPr>
            <p:nvPr/>
          </p:nvSpPr>
          <p:spPr bwMode="auto">
            <a:xfrm>
              <a:off x="165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92" name="Rectangle 132"/>
            <p:cNvSpPr>
              <a:spLocks noChangeArrowheads="1"/>
            </p:cNvSpPr>
            <p:nvPr/>
          </p:nvSpPr>
          <p:spPr bwMode="auto">
            <a:xfrm>
              <a:off x="1658" y="256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93" name="Rectangle 133"/>
            <p:cNvSpPr>
              <a:spLocks noChangeArrowheads="1"/>
            </p:cNvSpPr>
            <p:nvPr/>
          </p:nvSpPr>
          <p:spPr bwMode="auto">
            <a:xfrm>
              <a:off x="1806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94" name="Rectangle 134"/>
            <p:cNvSpPr>
              <a:spLocks noChangeArrowheads="1"/>
            </p:cNvSpPr>
            <p:nvPr/>
          </p:nvSpPr>
          <p:spPr bwMode="auto">
            <a:xfrm>
              <a:off x="1795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95" name="Rectangle 135"/>
            <p:cNvSpPr>
              <a:spLocks noChangeArrowheads="1"/>
            </p:cNvSpPr>
            <p:nvPr/>
          </p:nvSpPr>
          <p:spPr bwMode="auto">
            <a:xfrm>
              <a:off x="1943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96" name="Rectangle 136"/>
            <p:cNvSpPr>
              <a:spLocks noChangeArrowheads="1"/>
            </p:cNvSpPr>
            <p:nvPr/>
          </p:nvSpPr>
          <p:spPr bwMode="auto">
            <a:xfrm>
              <a:off x="1940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497" name="Freeform 137"/>
            <p:cNvSpPr>
              <a:spLocks/>
            </p:cNvSpPr>
            <p:nvPr/>
          </p:nvSpPr>
          <p:spPr bwMode="auto">
            <a:xfrm>
              <a:off x="1675" y="267"/>
              <a:ext cx="454" cy="1294"/>
            </a:xfrm>
            <a:custGeom>
              <a:avLst/>
              <a:gdLst>
                <a:gd name="T0" fmla="*/ 454 w 454"/>
                <a:gd name="T1" fmla="*/ 1294 h 1294"/>
                <a:gd name="T2" fmla="*/ 454 w 454"/>
                <a:gd name="T3" fmla="*/ 0 h 1294"/>
                <a:gd name="T4" fmla="*/ 0 w 454"/>
                <a:gd name="T5" fmla="*/ 0 h 1294"/>
                <a:gd name="T6" fmla="*/ 0 w 454"/>
                <a:gd name="T7" fmla="*/ 84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4" h="1294">
                  <a:moveTo>
                    <a:pt x="454" y="1294"/>
                  </a:moveTo>
                  <a:lnTo>
                    <a:pt x="454" y="0"/>
                  </a:lnTo>
                  <a:lnTo>
                    <a:pt x="0" y="0"/>
                  </a:lnTo>
                  <a:lnTo>
                    <a:pt x="0" y="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98" name="Freeform 138"/>
            <p:cNvSpPr>
              <a:spLocks/>
            </p:cNvSpPr>
            <p:nvPr/>
          </p:nvSpPr>
          <p:spPr bwMode="auto">
            <a:xfrm>
              <a:off x="1655" y="335"/>
              <a:ext cx="38" cy="62"/>
            </a:xfrm>
            <a:custGeom>
              <a:avLst/>
              <a:gdLst>
                <a:gd name="T0" fmla="*/ 10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10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10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10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10" y="31"/>
                  </a:cubicBezTo>
                  <a:cubicBezTo>
                    <a:pt x="9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99" name="Line 139"/>
            <p:cNvSpPr>
              <a:spLocks noChangeShapeType="1"/>
            </p:cNvSpPr>
            <p:nvPr/>
          </p:nvSpPr>
          <p:spPr bwMode="auto">
            <a:xfrm>
              <a:off x="1277" y="459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00" name="Freeform 140"/>
            <p:cNvSpPr>
              <a:spLocks/>
            </p:cNvSpPr>
            <p:nvPr/>
          </p:nvSpPr>
          <p:spPr bwMode="auto">
            <a:xfrm>
              <a:off x="1349" y="441"/>
              <a:ext cx="64" cy="38"/>
            </a:xfrm>
            <a:custGeom>
              <a:avLst/>
              <a:gdLst>
                <a:gd name="T0" fmla="*/ 6 w 32"/>
                <a:gd name="T1" fmla="*/ 9 h 19"/>
                <a:gd name="T2" fmla="*/ 0 w 32"/>
                <a:gd name="T3" fmla="*/ 0 h 19"/>
                <a:gd name="T4" fmla="*/ 0 w 32"/>
                <a:gd name="T5" fmla="*/ 0 h 19"/>
                <a:gd name="T6" fmla="*/ 16 w 32"/>
                <a:gd name="T7" fmla="*/ 6 h 19"/>
                <a:gd name="T8" fmla="*/ 32 w 32"/>
                <a:gd name="T9" fmla="*/ 9 h 19"/>
                <a:gd name="T10" fmla="*/ 16 w 32"/>
                <a:gd name="T11" fmla="*/ 13 h 19"/>
                <a:gd name="T12" fmla="*/ 0 w 32"/>
                <a:gd name="T13" fmla="*/ 19 h 19"/>
                <a:gd name="T14" fmla="*/ 0 w 32"/>
                <a:gd name="T15" fmla="*/ 19 h 19"/>
                <a:gd name="T16" fmla="*/ 6 w 32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6" y="8"/>
                    <a:pt x="32" y="9"/>
                  </a:cubicBezTo>
                  <a:cubicBezTo>
                    <a:pt x="26" y="10"/>
                    <a:pt x="21" y="12"/>
                    <a:pt x="16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01" name="Line 141"/>
            <p:cNvSpPr>
              <a:spLocks noChangeShapeType="1"/>
            </p:cNvSpPr>
            <p:nvPr/>
          </p:nvSpPr>
          <p:spPr bwMode="auto">
            <a:xfrm>
              <a:off x="2279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02" name="Freeform 142"/>
            <p:cNvSpPr>
              <a:spLocks/>
            </p:cNvSpPr>
            <p:nvPr/>
          </p:nvSpPr>
          <p:spPr bwMode="auto">
            <a:xfrm>
              <a:off x="2261" y="2405"/>
              <a:ext cx="34" cy="58"/>
            </a:xfrm>
            <a:custGeom>
              <a:avLst/>
              <a:gdLst>
                <a:gd name="T0" fmla="*/ 9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9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9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03" name="Line 143"/>
            <p:cNvSpPr>
              <a:spLocks noChangeShapeType="1"/>
            </p:cNvSpPr>
            <p:nvPr/>
          </p:nvSpPr>
          <p:spPr bwMode="auto">
            <a:xfrm>
              <a:off x="140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04" name="Freeform 144"/>
            <p:cNvSpPr>
              <a:spLocks/>
            </p:cNvSpPr>
            <p:nvPr/>
          </p:nvSpPr>
          <p:spPr bwMode="auto">
            <a:xfrm>
              <a:off x="1389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1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05" name="Rectangle 145"/>
            <p:cNvSpPr>
              <a:spLocks noChangeArrowheads="1"/>
            </p:cNvSpPr>
            <p:nvPr/>
          </p:nvSpPr>
          <p:spPr bwMode="auto">
            <a:xfrm>
              <a:off x="136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06" name="Rectangle 146"/>
            <p:cNvSpPr>
              <a:spLocks noChangeArrowheads="1"/>
            </p:cNvSpPr>
            <p:nvPr/>
          </p:nvSpPr>
          <p:spPr bwMode="auto">
            <a:xfrm>
              <a:off x="1373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07" name="Freeform 147"/>
            <p:cNvSpPr>
              <a:spLocks/>
            </p:cNvSpPr>
            <p:nvPr/>
          </p:nvSpPr>
          <p:spPr bwMode="auto">
            <a:xfrm>
              <a:off x="901" y="1689"/>
              <a:ext cx="1570" cy="236"/>
            </a:xfrm>
            <a:custGeom>
              <a:avLst/>
              <a:gdLst>
                <a:gd name="T0" fmla="*/ 146 w 1570"/>
                <a:gd name="T1" fmla="*/ 0 h 236"/>
                <a:gd name="T2" fmla="*/ 1570 w 1570"/>
                <a:gd name="T3" fmla="*/ 0 h 236"/>
                <a:gd name="T4" fmla="*/ 1570 w 1570"/>
                <a:gd name="T5" fmla="*/ 236 h 236"/>
                <a:gd name="T6" fmla="*/ 0 w 1570"/>
                <a:gd name="T7" fmla="*/ 236 h 236"/>
                <a:gd name="T8" fmla="*/ 0 w 1570"/>
                <a:gd name="T9" fmla="*/ 0 h 236"/>
                <a:gd name="T10" fmla="*/ 146 w 1570"/>
                <a:gd name="T11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0" h="236">
                  <a:moveTo>
                    <a:pt x="146" y="0"/>
                  </a:moveTo>
                  <a:lnTo>
                    <a:pt x="1570" y="0"/>
                  </a:lnTo>
                  <a:lnTo>
                    <a:pt x="1570" y="236"/>
                  </a:lnTo>
                  <a:lnTo>
                    <a:pt x="0" y="23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08" name="Rectangle 148"/>
            <p:cNvSpPr>
              <a:spLocks noChangeArrowheads="1"/>
            </p:cNvSpPr>
            <p:nvPr/>
          </p:nvSpPr>
          <p:spPr bwMode="auto">
            <a:xfrm>
              <a:off x="1277" y="1744"/>
              <a:ext cx="94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 decoder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09" name="Rectangle 149"/>
            <p:cNvSpPr>
              <a:spLocks noChangeArrowheads="1"/>
            </p:cNvSpPr>
            <p:nvPr/>
          </p:nvSpPr>
          <p:spPr bwMode="auto">
            <a:xfrm>
              <a:off x="2257" y="246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10" name="Rectangle 150"/>
            <p:cNvSpPr>
              <a:spLocks noChangeArrowheads="1"/>
            </p:cNvSpPr>
            <p:nvPr/>
          </p:nvSpPr>
          <p:spPr bwMode="auto">
            <a:xfrm>
              <a:off x="2244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11" name="Rectangle 151"/>
            <p:cNvSpPr>
              <a:spLocks noChangeArrowheads="1"/>
            </p:cNvSpPr>
            <p:nvPr/>
          </p:nvSpPr>
          <p:spPr bwMode="auto">
            <a:xfrm>
              <a:off x="1725" y="197"/>
              <a:ext cx="362" cy="1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12" name="Rectangle 152"/>
            <p:cNvSpPr>
              <a:spLocks noChangeArrowheads="1"/>
            </p:cNvSpPr>
            <p:nvPr/>
          </p:nvSpPr>
          <p:spPr bwMode="auto">
            <a:xfrm>
              <a:off x="1753" y="202"/>
              <a:ext cx="3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Extend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13" name="Line 153"/>
            <p:cNvSpPr>
              <a:spLocks noChangeShapeType="1"/>
            </p:cNvSpPr>
            <p:nvPr/>
          </p:nvSpPr>
          <p:spPr bwMode="auto">
            <a:xfrm>
              <a:off x="2135" y="1925"/>
              <a:ext cx="1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14" name="Freeform 154"/>
            <p:cNvSpPr>
              <a:spLocks/>
            </p:cNvSpPr>
            <p:nvPr/>
          </p:nvSpPr>
          <p:spPr bwMode="auto">
            <a:xfrm>
              <a:off x="2118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0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15" name="Rectangle 155"/>
            <p:cNvSpPr>
              <a:spLocks noChangeArrowheads="1"/>
            </p:cNvSpPr>
            <p:nvPr/>
          </p:nvSpPr>
          <p:spPr bwMode="auto">
            <a:xfrm>
              <a:off x="2101" y="2561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16" name="Rectangle 156"/>
            <p:cNvSpPr>
              <a:spLocks noChangeArrowheads="1"/>
            </p:cNvSpPr>
            <p:nvPr/>
          </p:nvSpPr>
          <p:spPr bwMode="auto">
            <a:xfrm>
              <a:off x="2104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17" name="Line 157"/>
            <p:cNvSpPr>
              <a:spLocks noChangeShapeType="1"/>
            </p:cNvSpPr>
            <p:nvPr/>
          </p:nvSpPr>
          <p:spPr bwMode="auto">
            <a:xfrm>
              <a:off x="242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18" name="Freeform 158"/>
            <p:cNvSpPr>
              <a:spLocks/>
            </p:cNvSpPr>
            <p:nvPr/>
          </p:nvSpPr>
          <p:spPr bwMode="auto">
            <a:xfrm>
              <a:off x="2403" y="2399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19" name="Rectangle 159"/>
            <p:cNvSpPr>
              <a:spLocks noChangeArrowheads="1"/>
            </p:cNvSpPr>
            <p:nvPr/>
          </p:nvSpPr>
          <p:spPr bwMode="auto">
            <a:xfrm>
              <a:off x="2389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20" name="Rectangle 160"/>
            <p:cNvSpPr>
              <a:spLocks noChangeArrowheads="1"/>
            </p:cNvSpPr>
            <p:nvPr/>
          </p:nvSpPr>
          <p:spPr bwMode="auto">
            <a:xfrm>
              <a:off x="2389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21" name="Rectangle 161"/>
            <p:cNvSpPr>
              <a:spLocks noChangeArrowheads="1"/>
            </p:cNvSpPr>
            <p:nvPr/>
          </p:nvSpPr>
          <p:spPr bwMode="auto">
            <a:xfrm>
              <a:off x="931" y="253"/>
              <a:ext cx="368" cy="41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22" name="Rectangle 162"/>
            <p:cNvSpPr>
              <a:spLocks noChangeArrowheads="1"/>
            </p:cNvSpPr>
            <p:nvPr/>
          </p:nvSpPr>
          <p:spPr bwMode="auto">
            <a:xfrm>
              <a:off x="968" y="355"/>
              <a:ext cx="3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Branch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23" name="Rectangle 163"/>
            <p:cNvSpPr>
              <a:spLocks noChangeArrowheads="1"/>
            </p:cNvSpPr>
            <p:nvPr/>
          </p:nvSpPr>
          <p:spPr bwMode="auto">
            <a:xfrm>
              <a:off x="957" y="463"/>
              <a:ext cx="3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24" name="Line 164"/>
            <p:cNvSpPr>
              <a:spLocks noChangeShapeType="1"/>
            </p:cNvSpPr>
            <p:nvPr/>
          </p:nvSpPr>
          <p:spPr bwMode="auto">
            <a:xfrm>
              <a:off x="833" y="3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25" name="Freeform 165"/>
            <p:cNvSpPr>
              <a:spLocks/>
            </p:cNvSpPr>
            <p:nvPr/>
          </p:nvSpPr>
          <p:spPr bwMode="auto">
            <a:xfrm>
              <a:off x="873" y="2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0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26" name="Line 166"/>
            <p:cNvSpPr>
              <a:spLocks noChangeShapeType="1"/>
            </p:cNvSpPr>
            <p:nvPr/>
          </p:nvSpPr>
          <p:spPr bwMode="auto">
            <a:xfrm>
              <a:off x="833" y="517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27" name="Freeform 167"/>
            <p:cNvSpPr>
              <a:spLocks/>
            </p:cNvSpPr>
            <p:nvPr/>
          </p:nvSpPr>
          <p:spPr bwMode="auto">
            <a:xfrm>
              <a:off x="873" y="499"/>
              <a:ext cx="58" cy="34"/>
            </a:xfrm>
            <a:custGeom>
              <a:avLst/>
              <a:gdLst>
                <a:gd name="T0" fmla="*/ 6 w 29"/>
                <a:gd name="T1" fmla="*/ 9 h 17"/>
                <a:gd name="T2" fmla="*/ 0 w 29"/>
                <a:gd name="T3" fmla="*/ 0 h 17"/>
                <a:gd name="T4" fmla="*/ 1 w 29"/>
                <a:gd name="T5" fmla="*/ 0 h 17"/>
                <a:gd name="T6" fmla="*/ 15 w 29"/>
                <a:gd name="T7" fmla="*/ 5 h 17"/>
                <a:gd name="T8" fmla="*/ 29 w 29"/>
                <a:gd name="T9" fmla="*/ 9 h 17"/>
                <a:gd name="T10" fmla="*/ 15 w 29"/>
                <a:gd name="T11" fmla="*/ 12 h 17"/>
                <a:gd name="T12" fmla="*/ 1 w 29"/>
                <a:gd name="T13" fmla="*/ 17 h 17"/>
                <a:gd name="T14" fmla="*/ 0 w 29"/>
                <a:gd name="T15" fmla="*/ 17 h 17"/>
                <a:gd name="T16" fmla="*/ 6 w 29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4" y="7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28" name="Line 168"/>
            <p:cNvSpPr>
              <a:spLocks noChangeShapeType="1"/>
            </p:cNvSpPr>
            <p:nvPr/>
          </p:nvSpPr>
          <p:spPr bwMode="auto">
            <a:xfrm>
              <a:off x="833" y="4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29" name="Freeform 169"/>
            <p:cNvSpPr>
              <a:spLocks/>
            </p:cNvSpPr>
            <p:nvPr/>
          </p:nvSpPr>
          <p:spPr bwMode="auto">
            <a:xfrm>
              <a:off x="873" y="3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0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30" name="Line 170"/>
            <p:cNvSpPr>
              <a:spLocks noChangeShapeType="1"/>
            </p:cNvSpPr>
            <p:nvPr/>
          </p:nvSpPr>
          <p:spPr bwMode="auto">
            <a:xfrm>
              <a:off x="833" y="6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31" name="Freeform 171"/>
            <p:cNvSpPr>
              <a:spLocks/>
            </p:cNvSpPr>
            <p:nvPr/>
          </p:nvSpPr>
          <p:spPr bwMode="auto">
            <a:xfrm>
              <a:off x="873" y="5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1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32" name="Rectangle 172"/>
            <p:cNvSpPr>
              <a:spLocks noChangeArrowheads="1"/>
            </p:cNvSpPr>
            <p:nvPr/>
          </p:nvSpPr>
          <p:spPr bwMode="auto">
            <a:xfrm>
              <a:off x="733" y="2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33" name="Rectangle 173"/>
            <p:cNvSpPr>
              <a:spLocks noChangeArrowheads="1"/>
            </p:cNvSpPr>
            <p:nvPr/>
          </p:nvSpPr>
          <p:spPr bwMode="auto">
            <a:xfrm>
              <a:off x="738" y="3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34" name="Rectangle 174"/>
            <p:cNvSpPr>
              <a:spLocks noChangeArrowheads="1"/>
            </p:cNvSpPr>
            <p:nvPr/>
          </p:nvSpPr>
          <p:spPr bwMode="auto">
            <a:xfrm>
              <a:off x="734" y="45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35" name="Rectangle 175"/>
            <p:cNvSpPr>
              <a:spLocks noChangeArrowheads="1"/>
            </p:cNvSpPr>
            <p:nvPr/>
          </p:nvSpPr>
          <p:spPr bwMode="auto">
            <a:xfrm>
              <a:off x="739" y="54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36" name="Line 176"/>
            <p:cNvSpPr>
              <a:spLocks noChangeShapeType="1"/>
            </p:cNvSpPr>
            <p:nvPr/>
          </p:nvSpPr>
          <p:spPr bwMode="auto">
            <a:xfrm flipV="1">
              <a:off x="989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37" name="Freeform 177"/>
            <p:cNvSpPr>
              <a:spLocks/>
            </p:cNvSpPr>
            <p:nvPr/>
          </p:nvSpPr>
          <p:spPr bwMode="auto">
            <a:xfrm>
              <a:off x="971" y="669"/>
              <a:ext cx="36" cy="58"/>
            </a:xfrm>
            <a:custGeom>
              <a:avLst/>
              <a:gdLst>
                <a:gd name="T0" fmla="*/ 9 w 18"/>
                <a:gd name="T1" fmla="*/ 24 h 29"/>
                <a:gd name="T2" fmla="*/ 1 w 18"/>
                <a:gd name="T3" fmla="*/ 29 h 29"/>
                <a:gd name="T4" fmla="*/ 0 w 18"/>
                <a:gd name="T5" fmla="*/ 28 h 29"/>
                <a:gd name="T6" fmla="*/ 6 w 18"/>
                <a:gd name="T7" fmla="*/ 14 h 29"/>
                <a:gd name="T8" fmla="*/ 9 w 18"/>
                <a:gd name="T9" fmla="*/ 0 h 29"/>
                <a:gd name="T10" fmla="*/ 12 w 18"/>
                <a:gd name="T11" fmla="*/ 14 h 29"/>
                <a:gd name="T12" fmla="*/ 18 w 18"/>
                <a:gd name="T13" fmla="*/ 28 h 29"/>
                <a:gd name="T14" fmla="*/ 18 w 18"/>
                <a:gd name="T15" fmla="*/ 29 h 29"/>
                <a:gd name="T16" fmla="*/ 9 w 18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38" name="Line 178"/>
            <p:cNvSpPr>
              <a:spLocks noChangeShapeType="1"/>
            </p:cNvSpPr>
            <p:nvPr/>
          </p:nvSpPr>
          <p:spPr bwMode="auto">
            <a:xfrm flipV="1">
              <a:off x="1085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39" name="Freeform 179"/>
            <p:cNvSpPr>
              <a:spLocks/>
            </p:cNvSpPr>
            <p:nvPr/>
          </p:nvSpPr>
          <p:spPr bwMode="auto">
            <a:xfrm>
              <a:off x="1067" y="669"/>
              <a:ext cx="36" cy="58"/>
            </a:xfrm>
            <a:custGeom>
              <a:avLst/>
              <a:gdLst>
                <a:gd name="T0" fmla="*/ 9 w 18"/>
                <a:gd name="T1" fmla="*/ 24 h 29"/>
                <a:gd name="T2" fmla="*/ 0 w 18"/>
                <a:gd name="T3" fmla="*/ 29 h 29"/>
                <a:gd name="T4" fmla="*/ 0 w 18"/>
                <a:gd name="T5" fmla="*/ 29 h 29"/>
                <a:gd name="T6" fmla="*/ 6 w 18"/>
                <a:gd name="T7" fmla="*/ 15 h 29"/>
                <a:gd name="T8" fmla="*/ 9 w 18"/>
                <a:gd name="T9" fmla="*/ 0 h 29"/>
                <a:gd name="T10" fmla="*/ 12 w 18"/>
                <a:gd name="T11" fmla="*/ 15 h 29"/>
                <a:gd name="T12" fmla="*/ 18 w 18"/>
                <a:gd name="T13" fmla="*/ 29 h 29"/>
                <a:gd name="T14" fmla="*/ 17 w 18"/>
                <a:gd name="T15" fmla="*/ 29 h 29"/>
                <a:gd name="T16" fmla="*/ 9 w 18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40" name="Line 180"/>
            <p:cNvSpPr>
              <a:spLocks noChangeShapeType="1"/>
            </p:cNvSpPr>
            <p:nvPr/>
          </p:nvSpPr>
          <p:spPr bwMode="auto">
            <a:xfrm flipV="1">
              <a:off x="1179" y="715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41" name="Freeform 181"/>
            <p:cNvSpPr>
              <a:spLocks/>
            </p:cNvSpPr>
            <p:nvPr/>
          </p:nvSpPr>
          <p:spPr bwMode="auto">
            <a:xfrm>
              <a:off x="1161" y="669"/>
              <a:ext cx="38" cy="64"/>
            </a:xfrm>
            <a:custGeom>
              <a:avLst/>
              <a:gdLst>
                <a:gd name="T0" fmla="*/ 9 w 19"/>
                <a:gd name="T1" fmla="*/ 26 h 32"/>
                <a:gd name="T2" fmla="*/ 0 w 19"/>
                <a:gd name="T3" fmla="*/ 32 h 32"/>
                <a:gd name="T4" fmla="*/ 0 w 19"/>
                <a:gd name="T5" fmla="*/ 31 h 32"/>
                <a:gd name="T6" fmla="*/ 6 w 19"/>
                <a:gd name="T7" fmla="*/ 16 h 32"/>
                <a:gd name="T8" fmla="*/ 9 w 19"/>
                <a:gd name="T9" fmla="*/ 0 h 32"/>
                <a:gd name="T10" fmla="*/ 13 w 19"/>
                <a:gd name="T11" fmla="*/ 16 h 32"/>
                <a:gd name="T12" fmla="*/ 19 w 19"/>
                <a:gd name="T13" fmla="*/ 31 h 32"/>
                <a:gd name="T14" fmla="*/ 19 w 19"/>
                <a:gd name="T15" fmla="*/ 32 h 32"/>
                <a:gd name="T16" fmla="*/ 9 w 19"/>
                <a:gd name="T17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26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1"/>
                    <a:pt x="8" y="5"/>
                    <a:pt x="9" y="0"/>
                  </a:cubicBezTo>
                  <a:cubicBezTo>
                    <a:pt x="11" y="5"/>
                    <a:pt x="12" y="11"/>
                    <a:pt x="13" y="1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9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42" name="Rectangle 182"/>
            <p:cNvSpPr>
              <a:spLocks noChangeArrowheads="1"/>
            </p:cNvSpPr>
            <p:nvPr/>
          </p:nvSpPr>
          <p:spPr bwMode="auto">
            <a:xfrm>
              <a:off x="1063" y="80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43" name="Rectangle 183"/>
            <p:cNvSpPr>
              <a:spLocks noChangeArrowheads="1"/>
            </p:cNvSpPr>
            <p:nvPr/>
          </p:nvSpPr>
          <p:spPr bwMode="auto">
            <a:xfrm>
              <a:off x="1050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44" name="Rectangle 184"/>
            <p:cNvSpPr>
              <a:spLocks noChangeArrowheads="1"/>
            </p:cNvSpPr>
            <p:nvPr/>
          </p:nvSpPr>
          <p:spPr bwMode="auto">
            <a:xfrm>
              <a:off x="957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45" name="Rectangle 185"/>
            <p:cNvSpPr>
              <a:spLocks noChangeArrowheads="1"/>
            </p:cNvSpPr>
            <p:nvPr/>
          </p:nvSpPr>
          <p:spPr bwMode="auto">
            <a:xfrm>
              <a:off x="960" y="80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46" name="Rectangle 186"/>
            <p:cNvSpPr>
              <a:spLocks noChangeArrowheads="1"/>
            </p:cNvSpPr>
            <p:nvPr/>
          </p:nvSpPr>
          <p:spPr bwMode="auto">
            <a:xfrm>
              <a:off x="1145" y="80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47" name="Rectangle 187"/>
            <p:cNvSpPr>
              <a:spLocks noChangeArrowheads="1"/>
            </p:cNvSpPr>
            <p:nvPr/>
          </p:nvSpPr>
          <p:spPr bwMode="auto">
            <a:xfrm>
              <a:off x="1145" y="89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48" name="Rectangle 188"/>
            <p:cNvSpPr>
              <a:spLocks noChangeArrowheads="1"/>
            </p:cNvSpPr>
            <p:nvPr/>
          </p:nvSpPr>
          <p:spPr bwMode="auto">
            <a:xfrm>
              <a:off x="2104" y="144"/>
              <a:ext cx="80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IR(8:6) || 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49" name="Rectangle 189"/>
            <p:cNvSpPr>
              <a:spLocks noChangeArrowheads="1"/>
            </p:cNvSpPr>
            <p:nvPr/>
          </p:nvSpPr>
          <p:spPr bwMode="auto">
            <a:xfrm>
              <a:off x="1413" y="397"/>
              <a:ext cx="524" cy="134"/>
            </a:xfrm>
            <a:prstGeom prst="rect">
              <a:avLst/>
            </a:prstGeom>
            <a:solidFill>
              <a:srgbClr val="CCECF4"/>
            </a:solidFill>
            <a:ln w="19050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50" name="Rectangle 190"/>
            <p:cNvSpPr>
              <a:spLocks noChangeArrowheads="1"/>
            </p:cNvSpPr>
            <p:nvPr/>
          </p:nvSpPr>
          <p:spPr bwMode="auto">
            <a:xfrm>
              <a:off x="1611" y="40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51" name="Rectangle 191"/>
            <p:cNvSpPr>
              <a:spLocks noChangeArrowheads="1"/>
            </p:cNvSpPr>
            <p:nvPr/>
          </p:nvSpPr>
          <p:spPr bwMode="auto">
            <a:xfrm>
              <a:off x="1910" y="2713"/>
              <a:ext cx="5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A0C6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5552" name="Oval 192"/>
            <p:cNvSpPr>
              <a:spLocks noChangeArrowheads="1"/>
            </p:cNvSpPr>
            <p:nvPr/>
          </p:nvSpPr>
          <p:spPr bwMode="auto">
            <a:xfrm>
              <a:off x="3341" y="2187"/>
              <a:ext cx="36" cy="3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pic>
          <p:nvPicPr>
            <p:cNvPr id="15553" name="Picture 193" descr="waterma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5"/>
            <a:stretch>
              <a:fillRect/>
            </a:stretch>
          </p:blipFill>
          <p:spPr bwMode="auto">
            <a:xfrm>
              <a:off x="437" y="4002"/>
              <a:ext cx="1405" cy="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554" name="Line 194"/>
          <p:cNvSpPr>
            <a:spLocks noChangeShapeType="1"/>
          </p:cNvSpPr>
          <p:nvPr/>
        </p:nvSpPr>
        <p:spPr bwMode="auto">
          <a:xfrm>
            <a:off x="2667000" y="2057400"/>
            <a:ext cx="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555" name="Text Box 195"/>
          <p:cNvSpPr txBox="1">
            <a:spLocks noChangeArrowheads="1"/>
          </p:cNvSpPr>
          <p:nvPr/>
        </p:nvSpPr>
        <p:spPr bwMode="auto">
          <a:xfrm>
            <a:off x="2895600" y="1981200"/>
            <a:ext cx="2543175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hlink"/>
                </a:solidFill>
              </a:rPr>
              <a:t>instruction</a:t>
            </a:r>
          </a:p>
          <a:p>
            <a:r>
              <a:rPr lang="en-US" altLang="zh-TW" sz="2000">
                <a:solidFill>
                  <a:schemeClr val="hlink"/>
                </a:solidFill>
              </a:rPr>
              <a:t>(e.g. ADD R1, R2, R3)</a:t>
            </a:r>
          </a:p>
        </p:txBody>
      </p:sp>
      <p:sp>
        <p:nvSpPr>
          <p:cNvPr id="15556" name="AutoShape 196"/>
          <p:cNvSpPr>
            <a:spLocks noChangeArrowheads="1"/>
          </p:cNvSpPr>
          <p:nvPr/>
        </p:nvSpPr>
        <p:spPr bwMode="auto">
          <a:xfrm>
            <a:off x="1219200" y="3733800"/>
            <a:ext cx="29718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557" name="Text Box 197"/>
          <p:cNvSpPr txBox="1">
            <a:spLocks noChangeArrowheads="1"/>
          </p:cNvSpPr>
          <p:nvPr/>
        </p:nvSpPr>
        <p:spPr bwMode="auto">
          <a:xfrm>
            <a:off x="838200" y="4572000"/>
            <a:ext cx="291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hlink"/>
                </a:solidFill>
              </a:rPr>
              <a:t>control signals to data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Instruction Decoder Design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General scheme to design the decoder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772400" cy="496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the general scheme of designing a combinational circuit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1828800" y="2743200"/>
            <a:ext cx="5257800" cy="2851150"/>
            <a:chOff x="1152" y="1776"/>
            <a:chExt cx="3312" cy="1796"/>
          </a:xfrm>
        </p:grpSpPr>
        <p:grpSp>
          <p:nvGrpSpPr>
            <p:cNvPr id="16389" name="Group 5"/>
            <p:cNvGrpSpPr>
              <a:grpSpLocks/>
            </p:cNvGrpSpPr>
            <p:nvPr/>
          </p:nvGrpSpPr>
          <p:grpSpPr bwMode="auto">
            <a:xfrm>
              <a:off x="1152" y="1776"/>
              <a:ext cx="3312" cy="336"/>
              <a:chOff x="1104" y="1872"/>
              <a:chExt cx="3312" cy="336"/>
            </a:xfrm>
          </p:grpSpPr>
          <p:sp>
            <p:nvSpPr>
              <p:cNvPr id="16390" name="Rectangle 6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15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opcode</a:t>
                </a:r>
              </a:p>
            </p:txBody>
          </p:sp>
          <p:sp>
            <p:nvSpPr>
              <p:cNvPr id="16391" name="Rectangle 7"/>
              <p:cNvSpPr>
                <a:spLocks noChangeArrowheads="1"/>
              </p:cNvSpPr>
              <p:nvPr/>
            </p:nvSpPr>
            <p:spPr bwMode="auto">
              <a:xfrm>
                <a:off x="2256" y="1872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dest.</a:t>
                </a:r>
              </a:p>
              <a:p>
                <a:pPr algn="ctr"/>
                <a:r>
                  <a:rPr lang="en-US" altLang="zh-TW"/>
                  <a:t>register</a:t>
                </a:r>
              </a:p>
            </p:txBody>
          </p:sp>
          <p:sp>
            <p:nvSpPr>
              <p:cNvPr id="16392" name="Rectangle 8"/>
              <p:cNvSpPr>
                <a:spLocks noChangeArrowheads="1"/>
              </p:cNvSpPr>
              <p:nvPr/>
            </p:nvSpPr>
            <p:spPr bwMode="auto">
              <a:xfrm>
                <a:off x="2976" y="1872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source reg.</a:t>
                </a:r>
              </a:p>
              <a:p>
                <a:pPr algn="ctr"/>
                <a:r>
                  <a:rPr lang="en-US" altLang="zh-TW"/>
                  <a:t>A</a:t>
                </a:r>
              </a:p>
            </p:txBody>
          </p:sp>
          <p:sp>
            <p:nvSpPr>
              <p:cNvPr id="16393" name="Rectangle 9"/>
              <p:cNvSpPr>
                <a:spLocks noChangeArrowheads="1"/>
              </p:cNvSpPr>
              <p:nvPr/>
            </p:nvSpPr>
            <p:spPr bwMode="auto">
              <a:xfrm>
                <a:off x="3696" y="1872"/>
                <a:ext cx="720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source reg.</a:t>
                </a:r>
              </a:p>
              <a:p>
                <a:pPr algn="ctr"/>
                <a:r>
                  <a:rPr lang="en-US" altLang="zh-TW"/>
                  <a:t>B</a:t>
                </a:r>
              </a:p>
            </p:txBody>
          </p:sp>
        </p:grpSp>
        <p:sp>
          <p:nvSpPr>
            <p:cNvPr id="16394" name="AutoShape 10"/>
            <p:cNvSpPr>
              <a:spLocks noChangeArrowheads="1"/>
            </p:cNvSpPr>
            <p:nvPr/>
          </p:nvSpPr>
          <p:spPr bwMode="auto">
            <a:xfrm>
              <a:off x="2640" y="2160"/>
              <a:ext cx="288" cy="240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95" name="AutoShape 11"/>
            <p:cNvSpPr>
              <a:spLocks noChangeArrowheads="1"/>
            </p:cNvSpPr>
            <p:nvPr/>
          </p:nvSpPr>
          <p:spPr bwMode="auto">
            <a:xfrm>
              <a:off x="1632" y="2448"/>
              <a:ext cx="2160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combinational circuit</a:t>
              </a:r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>
              <a:off x="1872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7" name="Text Box 13"/>
            <p:cNvSpPr txBox="1">
              <a:spLocks noChangeArrowheads="1"/>
            </p:cNvSpPr>
            <p:nvPr/>
          </p:nvSpPr>
          <p:spPr bwMode="auto">
            <a:xfrm>
              <a:off x="1728" y="3360"/>
              <a:ext cx="3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DA</a:t>
              </a:r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2208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9" name="Text Box 15"/>
            <p:cNvSpPr txBox="1">
              <a:spLocks noChangeArrowheads="1"/>
            </p:cNvSpPr>
            <p:nvPr/>
          </p:nvSpPr>
          <p:spPr bwMode="auto">
            <a:xfrm>
              <a:off x="2064" y="3360"/>
              <a:ext cx="2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BA</a:t>
              </a:r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>
              <a:off x="2544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01" name="Text Box 17"/>
            <p:cNvSpPr txBox="1">
              <a:spLocks noChangeArrowheads="1"/>
            </p:cNvSpPr>
            <p:nvPr/>
          </p:nvSpPr>
          <p:spPr bwMode="auto">
            <a:xfrm>
              <a:off x="2400" y="3360"/>
              <a:ext cx="3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AA</a:t>
              </a:r>
            </a:p>
          </p:txBody>
        </p:sp>
        <p:sp>
          <p:nvSpPr>
            <p:cNvPr id="16402" name="Text Box 18"/>
            <p:cNvSpPr txBox="1">
              <a:spLocks noChangeArrowheads="1"/>
            </p:cNvSpPr>
            <p:nvPr/>
          </p:nvSpPr>
          <p:spPr bwMode="auto">
            <a:xfrm>
              <a:off x="2774" y="3207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</p:grpSp>
      <p:sp>
        <p:nvSpPr>
          <p:cNvPr id="16403" name="AutoShape 19"/>
          <p:cNvSpPr>
            <a:spLocks noChangeArrowheads="1"/>
          </p:cNvSpPr>
          <p:nvPr/>
        </p:nvSpPr>
        <p:spPr bwMode="auto">
          <a:xfrm>
            <a:off x="2286000" y="5867400"/>
            <a:ext cx="44958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hlink"/>
                </a:solidFill>
              </a:rPr>
              <a:t>Please draw a 2</a:t>
            </a:r>
            <a:r>
              <a:rPr lang="en-US" altLang="zh-TW" sz="2000" baseline="30000">
                <a:solidFill>
                  <a:schemeClr val="hlink"/>
                </a:solidFill>
              </a:rPr>
              <a:t>16</a:t>
            </a:r>
            <a:r>
              <a:rPr lang="en-US" altLang="zh-TW" sz="2000">
                <a:solidFill>
                  <a:schemeClr val="hlink"/>
                </a:solidFill>
              </a:rPr>
              <a:t>*20 truth table ?!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685800" y="2819400"/>
            <a:ext cx="1057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complete decoder circuit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715000"/>
            <a:ext cx="7772400" cy="838200"/>
          </a:xfrm>
        </p:spPr>
        <p:txBody>
          <a:bodyPr/>
          <a:lstStyle/>
          <a:p>
            <a:r>
              <a:rPr lang="en-US" altLang="zh-TW"/>
              <a:t>Why it’s so simple?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467225" cy="39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Decoding an arithmetic instruction with register operands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7772400" cy="479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e.g. Add R1, R2, R3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8153400" cy="111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257800"/>
            <a:ext cx="7921625" cy="12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6" name="Line 6"/>
          <p:cNvSpPr>
            <a:spLocks noChangeShapeType="1"/>
          </p:cNvSpPr>
          <p:nvPr/>
        </p:nvSpPr>
        <p:spPr bwMode="auto">
          <a:xfrm flipH="1">
            <a:off x="1447800" y="3200400"/>
            <a:ext cx="3505200" cy="2057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H="1">
            <a:off x="2438400" y="3276600"/>
            <a:ext cx="3733800" cy="1981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>
            <a:off x="3276600" y="3200400"/>
            <a:ext cx="4648200" cy="2057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1752600" y="3810000"/>
            <a:ext cx="1485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hlink"/>
                </a:solidFill>
              </a:rPr>
              <a:t>direct wiring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6019800" y="5638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410200" y="5638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3886200" y="5562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Decoding an arithmetic instruction with register operands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7772400" cy="479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e.g. Add R1, R2, R3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8153400" cy="111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257800"/>
            <a:ext cx="7921625" cy="12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2667000" y="33528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1" name="AutoShape 7"/>
          <p:cNvSpPr>
            <a:spLocks noChangeArrowheads="1"/>
          </p:cNvSpPr>
          <p:nvPr/>
        </p:nvSpPr>
        <p:spPr bwMode="auto">
          <a:xfrm>
            <a:off x="2209800" y="3733800"/>
            <a:ext cx="35052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combinational circuit</a:t>
            </a:r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4572000" y="45720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3" name="AutoShape 9"/>
          <p:cNvSpPr>
            <a:spLocks noChangeArrowheads="1"/>
          </p:cNvSpPr>
          <p:nvPr/>
        </p:nvSpPr>
        <p:spPr bwMode="auto">
          <a:xfrm>
            <a:off x="4648200" y="990600"/>
            <a:ext cx="3886200" cy="2209800"/>
          </a:xfrm>
          <a:prstGeom prst="wedgeRoundRectCallout">
            <a:avLst>
              <a:gd name="adj1" fmla="val -47671"/>
              <a:gd name="adj2" fmla="val 7485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>
                <a:cs typeface="新細明體" panose="02020500000000000000" pitchFamily="18" charset="-120"/>
              </a:rPr>
              <a:t>always @(*) begin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    //for function unit to perform add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    if (opcode==ADD) FS = 4’b0010;</a:t>
            </a:r>
          </a:p>
          <a:p>
            <a:endParaRPr lang="en-US" altLang="zh-TW">
              <a:cs typeface="新細明體" panose="02020500000000000000" pitchFamily="18" charset="-120"/>
            </a:endParaRPr>
          </a:p>
          <a:p>
            <a:r>
              <a:rPr lang="en-US" altLang="zh-TW">
                <a:cs typeface="新細明體" panose="02020500000000000000" pitchFamily="18" charset="-120"/>
              </a:rPr>
              <a:t>    //for function unit to perform sub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    else if (opcode==SUB) FS = 4’b0101;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    …</a:t>
            </a:r>
          </a:p>
          <a:p>
            <a:r>
              <a:rPr lang="en-US" altLang="zh-TW">
                <a:cs typeface="新細明體" panose="02020500000000000000" pitchFamily="18" charset="-12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complete decoder circuit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715000"/>
            <a:ext cx="7772400" cy="838200"/>
          </a:xfrm>
        </p:spPr>
        <p:txBody>
          <a:bodyPr/>
          <a:lstStyle/>
          <a:p>
            <a:r>
              <a:rPr lang="en-US" altLang="zh-TW"/>
              <a:t>Why it’s so simple?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467225" cy="39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complete decoder circuit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715000"/>
            <a:ext cx="7772400" cy="838200"/>
          </a:xfrm>
        </p:spPr>
        <p:txBody>
          <a:bodyPr/>
          <a:lstStyle/>
          <a:p>
            <a:r>
              <a:rPr lang="en-US" altLang="zh-TW"/>
              <a:t>Why it’s so simple?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467225" cy="39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4267200" y="3352800"/>
            <a:ext cx="7620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5486400" y="2590800"/>
            <a:ext cx="2209800" cy="914400"/>
          </a:xfrm>
          <a:prstGeom prst="wedgeRoundRectCallout">
            <a:avLst>
              <a:gd name="adj1" fmla="val -72412"/>
              <a:gd name="adj2" fmla="val 4357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</a:rPr>
              <a:t>please observe from the opcode encoding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Opcode vs. control signals FS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4975225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76400"/>
            <a:ext cx="2055813" cy="474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Instruction Decoder Design</a:t>
            </a:r>
            <a:br>
              <a:rPr lang="en-US" altLang="zh-TW" sz="3600"/>
            </a:br>
            <a:r>
              <a:rPr lang="en-US" altLang="zh-TW" sz="3600"/>
              <a:t>(These fields all decoded from opcode)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8153400" cy="111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257800"/>
            <a:ext cx="7921625" cy="12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2667000" y="33528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>
            <a:off x="2209800" y="3733800"/>
            <a:ext cx="62484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combinational circuit</a:t>
            </a:r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>
            <a:off x="3733800" y="45720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8" name="AutoShape 10"/>
          <p:cNvSpPr>
            <a:spLocks noChangeArrowheads="1"/>
          </p:cNvSpPr>
          <p:nvPr/>
        </p:nvSpPr>
        <p:spPr bwMode="auto">
          <a:xfrm>
            <a:off x="5410200" y="45720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9" name="AutoShape 11"/>
          <p:cNvSpPr>
            <a:spLocks noChangeArrowheads="1"/>
          </p:cNvSpPr>
          <p:nvPr/>
        </p:nvSpPr>
        <p:spPr bwMode="auto">
          <a:xfrm>
            <a:off x="5943600" y="45720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80" name="AutoShape 12"/>
          <p:cNvSpPr>
            <a:spLocks noChangeArrowheads="1"/>
          </p:cNvSpPr>
          <p:nvPr/>
        </p:nvSpPr>
        <p:spPr bwMode="auto">
          <a:xfrm>
            <a:off x="6477000" y="45720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81" name="AutoShape 13"/>
          <p:cNvSpPr>
            <a:spLocks noChangeArrowheads="1"/>
          </p:cNvSpPr>
          <p:nvPr/>
        </p:nvSpPr>
        <p:spPr bwMode="auto">
          <a:xfrm>
            <a:off x="3733800" y="5257800"/>
            <a:ext cx="457200" cy="1295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82" name="AutoShape 14"/>
          <p:cNvSpPr>
            <a:spLocks noChangeArrowheads="1"/>
          </p:cNvSpPr>
          <p:nvPr/>
        </p:nvSpPr>
        <p:spPr bwMode="auto">
          <a:xfrm>
            <a:off x="5334000" y="5181600"/>
            <a:ext cx="1676400" cy="1295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RTL design for the single-cycle CPU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33525"/>
            <a:ext cx="58134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685800" y="128588"/>
            <a:ext cx="7348538" cy="6729412"/>
            <a:chOff x="437" y="63"/>
            <a:chExt cx="4629" cy="4239"/>
          </a:xfrm>
        </p:grpSpPr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727" y="65"/>
              <a:ext cx="1774" cy="2774"/>
            </a:xfrm>
            <a:prstGeom prst="rect">
              <a:avLst/>
            </a:prstGeom>
            <a:solidFill>
              <a:srgbClr val="E5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TW" altLang="zh-TW" sz="20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endParaRPr>
            </a:p>
          </p:txBody>
        </p:sp>
        <p:sp>
          <p:nvSpPr>
            <p:cNvPr id="33799" name="Freeform 7"/>
            <p:cNvSpPr>
              <a:spLocks/>
            </p:cNvSpPr>
            <p:nvPr/>
          </p:nvSpPr>
          <p:spPr bwMode="auto">
            <a:xfrm>
              <a:off x="2501" y="63"/>
              <a:ext cx="1642" cy="4188"/>
            </a:xfrm>
            <a:custGeom>
              <a:avLst/>
              <a:gdLst>
                <a:gd name="T0" fmla="*/ 0 w 1642"/>
                <a:gd name="T1" fmla="*/ 2 h 4188"/>
                <a:gd name="T2" fmla="*/ 1642 w 1642"/>
                <a:gd name="T3" fmla="*/ 0 h 4188"/>
                <a:gd name="T4" fmla="*/ 1642 w 1642"/>
                <a:gd name="T5" fmla="*/ 4188 h 4188"/>
                <a:gd name="T6" fmla="*/ 0 w 1642"/>
                <a:gd name="T7" fmla="*/ 4188 h 4188"/>
                <a:gd name="T8" fmla="*/ 0 w 1642"/>
                <a:gd name="T9" fmla="*/ 276 h 4188"/>
                <a:gd name="T10" fmla="*/ 0 w 1642"/>
                <a:gd name="T11" fmla="*/ 2 h 4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2" h="4188">
                  <a:moveTo>
                    <a:pt x="0" y="2"/>
                  </a:moveTo>
                  <a:lnTo>
                    <a:pt x="1642" y="0"/>
                  </a:lnTo>
                  <a:lnTo>
                    <a:pt x="1642" y="4188"/>
                  </a:lnTo>
                  <a:lnTo>
                    <a:pt x="0" y="4188"/>
                  </a:lnTo>
                  <a:lnTo>
                    <a:pt x="0" y="27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>
              <a:off x="3607" y="1433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1" name="Freeform 9"/>
            <p:cNvSpPr>
              <a:spLocks/>
            </p:cNvSpPr>
            <p:nvPr/>
          </p:nvSpPr>
          <p:spPr bwMode="auto">
            <a:xfrm>
              <a:off x="3589" y="1751"/>
              <a:ext cx="38" cy="62"/>
            </a:xfrm>
            <a:custGeom>
              <a:avLst/>
              <a:gdLst>
                <a:gd name="T0" fmla="*/ 9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9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9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2" name="Freeform 10"/>
            <p:cNvSpPr>
              <a:spLocks/>
            </p:cNvSpPr>
            <p:nvPr/>
          </p:nvSpPr>
          <p:spPr bwMode="auto">
            <a:xfrm>
              <a:off x="2737" y="1561"/>
              <a:ext cx="756" cy="206"/>
            </a:xfrm>
            <a:custGeom>
              <a:avLst/>
              <a:gdLst>
                <a:gd name="T0" fmla="*/ 0 w 756"/>
                <a:gd name="T1" fmla="*/ 0 h 206"/>
                <a:gd name="T2" fmla="*/ 756 w 756"/>
                <a:gd name="T3" fmla="*/ 0 h 206"/>
                <a:gd name="T4" fmla="*/ 756 w 756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6" h="206">
                  <a:moveTo>
                    <a:pt x="0" y="0"/>
                  </a:moveTo>
                  <a:lnTo>
                    <a:pt x="756" y="0"/>
                  </a:lnTo>
                  <a:lnTo>
                    <a:pt x="756" y="2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3" name="Freeform 11"/>
            <p:cNvSpPr>
              <a:spLocks/>
            </p:cNvSpPr>
            <p:nvPr/>
          </p:nvSpPr>
          <p:spPr bwMode="auto">
            <a:xfrm>
              <a:off x="3475" y="1751"/>
              <a:ext cx="38" cy="62"/>
            </a:xfrm>
            <a:custGeom>
              <a:avLst/>
              <a:gdLst>
                <a:gd name="T0" fmla="*/ 9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9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9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4" name="Line 12"/>
            <p:cNvSpPr>
              <a:spLocks noChangeShapeType="1"/>
            </p:cNvSpPr>
            <p:nvPr/>
          </p:nvSpPr>
          <p:spPr bwMode="auto">
            <a:xfrm>
              <a:off x="3359" y="1433"/>
              <a:ext cx="1" cy="1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5" name="Freeform 13"/>
            <p:cNvSpPr>
              <a:spLocks/>
            </p:cNvSpPr>
            <p:nvPr/>
          </p:nvSpPr>
          <p:spPr bwMode="auto">
            <a:xfrm>
              <a:off x="3341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6" name="Freeform 14"/>
            <p:cNvSpPr>
              <a:spLocks/>
            </p:cNvSpPr>
            <p:nvPr/>
          </p:nvSpPr>
          <p:spPr bwMode="auto">
            <a:xfrm>
              <a:off x="2853" y="903"/>
              <a:ext cx="826" cy="3225"/>
            </a:xfrm>
            <a:custGeom>
              <a:avLst/>
              <a:gdLst>
                <a:gd name="T0" fmla="*/ 826 w 826"/>
                <a:gd name="T1" fmla="*/ 3158 h 3225"/>
                <a:gd name="T2" fmla="*/ 826 w 826"/>
                <a:gd name="T3" fmla="*/ 3224 h 3225"/>
                <a:gd name="T4" fmla="*/ 0 w 826"/>
                <a:gd name="T5" fmla="*/ 3225 h 3225"/>
                <a:gd name="T6" fmla="*/ 0 w 826"/>
                <a:gd name="T7" fmla="*/ 0 h 3225"/>
                <a:gd name="T8" fmla="*/ 640 w 826"/>
                <a:gd name="T9" fmla="*/ 0 h 3225"/>
                <a:gd name="T10" fmla="*/ 640 w 826"/>
                <a:gd name="T11" fmla="*/ 94 h 3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6" h="3225">
                  <a:moveTo>
                    <a:pt x="826" y="3158"/>
                  </a:moveTo>
                  <a:lnTo>
                    <a:pt x="826" y="3224"/>
                  </a:lnTo>
                  <a:lnTo>
                    <a:pt x="0" y="3225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9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7" name="Freeform 15"/>
            <p:cNvSpPr>
              <a:spLocks/>
            </p:cNvSpPr>
            <p:nvPr/>
          </p:nvSpPr>
          <p:spPr bwMode="auto">
            <a:xfrm>
              <a:off x="3475" y="979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0" y="27"/>
                    <a:pt x="9" y="32"/>
                  </a:cubicBezTo>
                  <a:cubicBezTo>
                    <a:pt x="8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8" name="Freeform 16"/>
            <p:cNvSpPr>
              <a:spLocks/>
            </p:cNvSpPr>
            <p:nvPr/>
          </p:nvSpPr>
          <p:spPr bwMode="auto">
            <a:xfrm>
              <a:off x="3555" y="2009"/>
              <a:ext cx="878" cy="536"/>
            </a:xfrm>
            <a:custGeom>
              <a:avLst/>
              <a:gdLst>
                <a:gd name="T0" fmla="*/ 0 w 878"/>
                <a:gd name="T1" fmla="*/ 0 h 536"/>
                <a:gd name="T2" fmla="*/ 0 w 878"/>
                <a:gd name="T3" fmla="*/ 386 h 536"/>
                <a:gd name="T4" fmla="*/ 878 w 878"/>
                <a:gd name="T5" fmla="*/ 386 h 536"/>
                <a:gd name="T6" fmla="*/ 878 w 878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8" h="536">
                  <a:moveTo>
                    <a:pt x="0" y="0"/>
                  </a:moveTo>
                  <a:lnTo>
                    <a:pt x="0" y="386"/>
                  </a:lnTo>
                  <a:lnTo>
                    <a:pt x="878" y="386"/>
                  </a:lnTo>
                  <a:lnTo>
                    <a:pt x="878" y="53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9" name="Freeform 17"/>
            <p:cNvSpPr>
              <a:spLocks/>
            </p:cNvSpPr>
            <p:nvPr/>
          </p:nvSpPr>
          <p:spPr bwMode="auto">
            <a:xfrm>
              <a:off x="4413" y="2527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19 w 20"/>
                <a:gd name="T3" fmla="*/ 0 h 32"/>
                <a:gd name="T4" fmla="*/ 20 w 20"/>
                <a:gd name="T5" fmla="*/ 1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1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0" name="Freeform 18"/>
            <p:cNvSpPr>
              <a:spLocks/>
            </p:cNvSpPr>
            <p:nvPr/>
          </p:nvSpPr>
          <p:spPr bwMode="auto">
            <a:xfrm>
              <a:off x="1581" y="135"/>
              <a:ext cx="3252" cy="2410"/>
            </a:xfrm>
            <a:custGeom>
              <a:avLst/>
              <a:gdLst>
                <a:gd name="T0" fmla="*/ 3252 w 3252"/>
                <a:gd name="T1" fmla="*/ 2410 h 2410"/>
                <a:gd name="T2" fmla="*/ 3252 w 3252"/>
                <a:gd name="T3" fmla="*/ 2070 h 2410"/>
                <a:gd name="T4" fmla="*/ 1778 w 3252"/>
                <a:gd name="T5" fmla="*/ 2070 h 2410"/>
                <a:gd name="T6" fmla="*/ 1234 w 3252"/>
                <a:gd name="T7" fmla="*/ 2070 h 2410"/>
                <a:gd name="T8" fmla="*/ 1234 w 3252"/>
                <a:gd name="T9" fmla="*/ 0 h 2410"/>
                <a:gd name="T10" fmla="*/ 0 w 3252"/>
                <a:gd name="T11" fmla="*/ 0 h 2410"/>
                <a:gd name="T12" fmla="*/ 0 w 3252"/>
                <a:gd name="T13" fmla="*/ 214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2" h="2410">
                  <a:moveTo>
                    <a:pt x="3252" y="2410"/>
                  </a:moveTo>
                  <a:lnTo>
                    <a:pt x="3252" y="2070"/>
                  </a:lnTo>
                  <a:lnTo>
                    <a:pt x="1778" y="2070"/>
                  </a:lnTo>
                  <a:lnTo>
                    <a:pt x="1234" y="2070"/>
                  </a:lnTo>
                  <a:lnTo>
                    <a:pt x="1234" y="0"/>
                  </a:lnTo>
                  <a:lnTo>
                    <a:pt x="0" y="0"/>
                  </a:lnTo>
                  <a:lnTo>
                    <a:pt x="0" y="21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1" name="Freeform 19"/>
            <p:cNvSpPr>
              <a:spLocks/>
            </p:cNvSpPr>
            <p:nvPr/>
          </p:nvSpPr>
          <p:spPr bwMode="auto">
            <a:xfrm>
              <a:off x="4815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2" name="Freeform 20"/>
            <p:cNvSpPr>
              <a:spLocks/>
            </p:cNvSpPr>
            <p:nvPr/>
          </p:nvSpPr>
          <p:spPr bwMode="auto">
            <a:xfrm>
              <a:off x="1561" y="333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3" name="Line 21"/>
            <p:cNvSpPr>
              <a:spLocks noChangeShapeType="1"/>
            </p:cNvSpPr>
            <p:nvPr/>
          </p:nvSpPr>
          <p:spPr bwMode="auto">
            <a:xfrm>
              <a:off x="3879" y="2395"/>
              <a:ext cx="1" cy="1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4" name="Freeform 22"/>
            <p:cNvSpPr>
              <a:spLocks/>
            </p:cNvSpPr>
            <p:nvPr/>
          </p:nvSpPr>
          <p:spPr bwMode="auto">
            <a:xfrm>
              <a:off x="3861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5" name="Line 23"/>
            <p:cNvSpPr>
              <a:spLocks noChangeShapeType="1"/>
            </p:cNvSpPr>
            <p:nvPr/>
          </p:nvSpPr>
          <p:spPr bwMode="auto">
            <a:xfrm>
              <a:off x="3617" y="3363"/>
              <a:ext cx="1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6" name="Freeform 24"/>
            <p:cNvSpPr>
              <a:spLocks/>
            </p:cNvSpPr>
            <p:nvPr/>
          </p:nvSpPr>
          <p:spPr bwMode="auto">
            <a:xfrm>
              <a:off x="3599" y="3779"/>
              <a:ext cx="38" cy="64"/>
            </a:xfrm>
            <a:custGeom>
              <a:avLst/>
              <a:gdLst>
                <a:gd name="T0" fmla="*/ 9 w 19"/>
                <a:gd name="T1" fmla="*/ 5 h 32"/>
                <a:gd name="T2" fmla="*/ 19 w 19"/>
                <a:gd name="T3" fmla="*/ 0 h 32"/>
                <a:gd name="T4" fmla="*/ 19 w 19"/>
                <a:gd name="T5" fmla="*/ 0 h 32"/>
                <a:gd name="T6" fmla="*/ 13 w 19"/>
                <a:gd name="T7" fmla="*/ 15 h 32"/>
                <a:gd name="T8" fmla="*/ 9 w 19"/>
                <a:gd name="T9" fmla="*/ 32 h 32"/>
                <a:gd name="T10" fmla="*/ 6 w 19"/>
                <a:gd name="T11" fmla="*/ 15 h 32"/>
                <a:gd name="T12" fmla="*/ 0 w 19"/>
                <a:gd name="T13" fmla="*/ 0 h 32"/>
                <a:gd name="T14" fmla="*/ 0 w 19"/>
                <a:gd name="T15" fmla="*/ 0 h 32"/>
                <a:gd name="T16" fmla="*/ 9 w 19"/>
                <a:gd name="T17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2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7" name="Freeform 25"/>
            <p:cNvSpPr>
              <a:spLocks/>
            </p:cNvSpPr>
            <p:nvPr/>
          </p:nvSpPr>
          <p:spPr bwMode="auto">
            <a:xfrm>
              <a:off x="3727" y="3231"/>
              <a:ext cx="930" cy="564"/>
            </a:xfrm>
            <a:custGeom>
              <a:avLst/>
              <a:gdLst>
                <a:gd name="T0" fmla="*/ 930 w 930"/>
                <a:gd name="T1" fmla="*/ 0 h 564"/>
                <a:gd name="T2" fmla="*/ 930 w 930"/>
                <a:gd name="T3" fmla="*/ 386 h 564"/>
                <a:gd name="T4" fmla="*/ 0 w 930"/>
                <a:gd name="T5" fmla="*/ 386 h 564"/>
                <a:gd name="T6" fmla="*/ 0 w 930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0" h="564">
                  <a:moveTo>
                    <a:pt x="930" y="0"/>
                  </a:moveTo>
                  <a:lnTo>
                    <a:pt x="930" y="386"/>
                  </a:lnTo>
                  <a:lnTo>
                    <a:pt x="0" y="386"/>
                  </a:lnTo>
                  <a:lnTo>
                    <a:pt x="0" y="56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8" name="Freeform 26"/>
            <p:cNvSpPr>
              <a:spLocks/>
            </p:cNvSpPr>
            <p:nvPr/>
          </p:nvSpPr>
          <p:spPr bwMode="auto">
            <a:xfrm>
              <a:off x="3707" y="3779"/>
              <a:ext cx="40" cy="64"/>
            </a:xfrm>
            <a:custGeom>
              <a:avLst/>
              <a:gdLst>
                <a:gd name="T0" fmla="*/ 10 w 20"/>
                <a:gd name="T1" fmla="*/ 5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5 h 32"/>
                <a:gd name="T8" fmla="*/ 10 w 20"/>
                <a:gd name="T9" fmla="*/ 32 h 32"/>
                <a:gd name="T10" fmla="*/ 7 w 20"/>
                <a:gd name="T11" fmla="*/ 15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5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21"/>
                    <a:pt x="11" y="26"/>
                    <a:pt x="10" y="32"/>
                  </a:cubicBezTo>
                  <a:cubicBezTo>
                    <a:pt x="9" y="26"/>
                    <a:pt x="8" y="21"/>
                    <a:pt x="7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9" name="Line 27"/>
            <p:cNvSpPr>
              <a:spLocks noChangeShapeType="1"/>
            </p:cNvSpPr>
            <p:nvPr/>
          </p:nvSpPr>
          <p:spPr bwMode="auto">
            <a:xfrm>
              <a:off x="4633" y="2457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20" name="Freeform 28"/>
            <p:cNvSpPr>
              <a:spLocks/>
            </p:cNvSpPr>
            <p:nvPr/>
          </p:nvSpPr>
          <p:spPr bwMode="auto">
            <a:xfrm>
              <a:off x="4615" y="2533"/>
              <a:ext cx="34" cy="58"/>
            </a:xfrm>
            <a:custGeom>
              <a:avLst/>
              <a:gdLst>
                <a:gd name="T0" fmla="*/ 9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9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9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21" name="Rectangle 29"/>
            <p:cNvSpPr>
              <a:spLocks noChangeArrowheads="1"/>
            </p:cNvSpPr>
            <p:nvPr/>
          </p:nvSpPr>
          <p:spPr bwMode="auto">
            <a:xfrm>
              <a:off x="3096" y="221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22" name="Rectangle 30"/>
            <p:cNvSpPr>
              <a:spLocks noChangeArrowheads="1"/>
            </p:cNvSpPr>
            <p:nvPr/>
          </p:nvSpPr>
          <p:spPr bwMode="auto">
            <a:xfrm>
              <a:off x="3585" y="2212"/>
              <a:ext cx="28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23" name="Rectangle 31"/>
            <p:cNvSpPr>
              <a:spLocks noChangeArrowheads="1"/>
            </p:cNvSpPr>
            <p:nvPr/>
          </p:nvSpPr>
          <p:spPr bwMode="auto">
            <a:xfrm>
              <a:off x="4140" y="2081"/>
              <a:ext cx="5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24" name="Rectangle 32"/>
            <p:cNvSpPr>
              <a:spLocks noChangeArrowheads="1"/>
            </p:cNvSpPr>
            <p:nvPr/>
          </p:nvSpPr>
          <p:spPr bwMode="auto">
            <a:xfrm>
              <a:off x="4098" y="2277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25" name="Rectangle 33"/>
            <p:cNvSpPr>
              <a:spLocks noChangeArrowheads="1"/>
            </p:cNvSpPr>
            <p:nvPr/>
          </p:nvSpPr>
          <p:spPr bwMode="auto">
            <a:xfrm>
              <a:off x="4539" y="2347"/>
              <a:ext cx="2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26" name="Rectangle 34"/>
            <p:cNvSpPr>
              <a:spLocks noChangeArrowheads="1"/>
            </p:cNvSpPr>
            <p:nvPr/>
          </p:nvSpPr>
          <p:spPr bwMode="auto">
            <a:xfrm>
              <a:off x="4171" y="3490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27" name="Freeform 35"/>
            <p:cNvSpPr>
              <a:spLocks/>
            </p:cNvSpPr>
            <p:nvPr/>
          </p:nvSpPr>
          <p:spPr bwMode="auto">
            <a:xfrm>
              <a:off x="3427" y="1813"/>
              <a:ext cx="374" cy="224"/>
            </a:xfrm>
            <a:custGeom>
              <a:avLst/>
              <a:gdLst>
                <a:gd name="T0" fmla="*/ 0 w 374"/>
                <a:gd name="T1" fmla="*/ 0 h 224"/>
                <a:gd name="T2" fmla="*/ 374 w 374"/>
                <a:gd name="T3" fmla="*/ 0 h 224"/>
                <a:gd name="T4" fmla="*/ 374 w 374"/>
                <a:gd name="T5" fmla="*/ 224 h 224"/>
                <a:gd name="T6" fmla="*/ 0 w 374"/>
                <a:gd name="T7" fmla="*/ 224 h 224"/>
                <a:gd name="T8" fmla="*/ 0 w 374"/>
                <a:gd name="T9" fmla="*/ 0 h 224"/>
                <a:gd name="T10" fmla="*/ 0 w 374"/>
                <a:gd name="T1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24">
                  <a:moveTo>
                    <a:pt x="0" y="0"/>
                  </a:moveTo>
                  <a:lnTo>
                    <a:pt x="374" y="0"/>
                  </a:lnTo>
                  <a:lnTo>
                    <a:pt x="374" y="224"/>
                  </a:lnTo>
                  <a:lnTo>
                    <a:pt x="0" y="2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28" name="Rectangle 36"/>
            <p:cNvSpPr>
              <a:spLocks noChangeArrowheads="1"/>
            </p:cNvSpPr>
            <p:nvPr/>
          </p:nvSpPr>
          <p:spPr bwMode="auto">
            <a:xfrm>
              <a:off x="3443" y="1924"/>
              <a:ext cx="37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29" name="Rectangle 37"/>
            <p:cNvSpPr>
              <a:spLocks noChangeArrowheads="1"/>
            </p:cNvSpPr>
            <p:nvPr/>
          </p:nvSpPr>
          <p:spPr bwMode="auto">
            <a:xfrm>
              <a:off x="3474" y="181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30" name="Rectangle 38"/>
            <p:cNvSpPr>
              <a:spLocks noChangeArrowheads="1"/>
            </p:cNvSpPr>
            <p:nvPr/>
          </p:nvSpPr>
          <p:spPr bwMode="auto">
            <a:xfrm>
              <a:off x="3589" y="181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31" name="Freeform 39"/>
            <p:cNvSpPr>
              <a:spLocks/>
            </p:cNvSpPr>
            <p:nvPr/>
          </p:nvSpPr>
          <p:spPr bwMode="auto">
            <a:xfrm>
              <a:off x="3507" y="3843"/>
              <a:ext cx="396" cy="222"/>
            </a:xfrm>
            <a:custGeom>
              <a:avLst/>
              <a:gdLst>
                <a:gd name="T0" fmla="*/ 0 w 396"/>
                <a:gd name="T1" fmla="*/ 0 h 222"/>
                <a:gd name="T2" fmla="*/ 396 w 396"/>
                <a:gd name="T3" fmla="*/ 0 h 222"/>
                <a:gd name="T4" fmla="*/ 396 w 396"/>
                <a:gd name="T5" fmla="*/ 222 h 222"/>
                <a:gd name="T6" fmla="*/ 0 w 396"/>
                <a:gd name="T7" fmla="*/ 222 h 222"/>
                <a:gd name="T8" fmla="*/ 0 w 396"/>
                <a:gd name="T9" fmla="*/ 26 h 222"/>
                <a:gd name="T10" fmla="*/ 0 w 396"/>
                <a:gd name="T1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222">
                  <a:moveTo>
                    <a:pt x="0" y="0"/>
                  </a:moveTo>
                  <a:lnTo>
                    <a:pt x="396" y="0"/>
                  </a:lnTo>
                  <a:lnTo>
                    <a:pt x="396" y="222"/>
                  </a:lnTo>
                  <a:lnTo>
                    <a:pt x="0" y="222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32" name="Rectangle 40"/>
            <p:cNvSpPr>
              <a:spLocks noChangeArrowheads="1"/>
            </p:cNvSpPr>
            <p:nvPr/>
          </p:nvSpPr>
          <p:spPr bwMode="auto">
            <a:xfrm>
              <a:off x="3531" y="3949"/>
              <a:ext cx="3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33" name="Rectangle 41"/>
            <p:cNvSpPr>
              <a:spLocks noChangeArrowheads="1"/>
            </p:cNvSpPr>
            <p:nvPr/>
          </p:nvSpPr>
          <p:spPr bwMode="auto">
            <a:xfrm>
              <a:off x="359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34" name="Rectangle 42"/>
            <p:cNvSpPr>
              <a:spLocks noChangeArrowheads="1"/>
            </p:cNvSpPr>
            <p:nvPr/>
          </p:nvSpPr>
          <p:spPr bwMode="auto">
            <a:xfrm>
              <a:off x="370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35" name="Line 43"/>
            <p:cNvSpPr>
              <a:spLocks noChangeShapeType="1"/>
            </p:cNvSpPr>
            <p:nvPr/>
          </p:nvSpPr>
          <p:spPr bwMode="auto">
            <a:xfrm>
              <a:off x="3119" y="1107"/>
              <a:ext cx="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36" name="Freeform 44"/>
            <p:cNvSpPr>
              <a:spLocks/>
            </p:cNvSpPr>
            <p:nvPr/>
          </p:nvSpPr>
          <p:spPr bwMode="auto">
            <a:xfrm>
              <a:off x="3191" y="1091"/>
              <a:ext cx="58" cy="34"/>
            </a:xfrm>
            <a:custGeom>
              <a:avLst/>
              <a:gdLst>
                <a:gd name="T0" fmla="*/ 6 w 29"/>
                <a:gd name="T1" fmla="*/ 8 h 17"/>
                <a:gd name="T2" fmla="*/ 0 w 29"/>
                <a:gd name="T3" fmla="*/ 0 h 17"/>
                <a:gd name="T4" fmla="*/ 1 w 29"/>
                <a:gd name="T5" fmla="*/ 0 h 17"/>
                <a:gd name="T6" fmla="*/ 15 w 29"/>
                <a:gd name="T7" fmla="*/ 5 h 17"/>
                <a:gd name="T8" fmla="*/ 29 w 29"/>
                <a:gd name="T9" fmla="*/ 8 h 17"/>
                <a:gd name="T10" fmla="*/ 15 w 29"/>
                <a:gd name="T11" fmla="*/ 12 h 17"/>
                <a:gd name="T12" fmla="*/ 1 w 29"/>
                <a:gd name="T13" fmla="*/ 17 h 17"/>
                <a:gd name="T14" fmla="*/ 0 w 29"/>
                <a:gd name="T15" fmla="*/ 17 h 17"/>
                <a:gd name="T16" fmla="*/ 6 w 29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6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5" y="7"/>
                    <a:pt x="29" y="8"/>
                  </a:cubicBezTo>
                  <a:cubicBezTo>
                    <a:pt x="25" y="9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37" name="Line 45"/>
            <p:cNvSpPr>
              <a:spLocks noChangeShapeType="1"/>
            </p:cNvSpPr>
            <p:nvPr/>
          </p:nvSpPr>
          <p:spPr bwMode="auto">
            <a:xfrm>
              <a:off x="3101" y="1213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38" name="Freeform 46"/>
            <p:cNvSpPr>
              <a:spLocks/>
            </p:cNvSpPr>
            <p:nvPr/>
          </p:nvSpPr>
          <p:spPr bwMode="auto">
            <a:xfrm>
              <a:off x="3187" y="1193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0 h 20"/>
                <a:gd name="T4" fmla="*/ 0 w 32"/>
                <a:gd name="T5" fmla="*/ 0 h 20"/>
                <a:gd name="T6" fmla="*/ 16 w 32"/>
                <a:gd name="T7" fmla="*/ 6 h 20"/>
                <a:gd name="T8" fmla="*/ 32 w 32"/>
                <a:gd name="T9" fmla="*/ 10 h 20"/>
                <a:gd name="T10" fmla="*/ 16 w 32"/>
                <a:gd name="T11" fmla="*/ 13 h 20"/>
                <a:gd name="T12" fmla="*/ 0 w 32"/>
                <a:gd name="T13" fmla="*/ 20 h 20"/>
                <a:gd name="T14" fmla="*/ 0 w 32"/>
                <a:gd name="T15" fmla="*/ 19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39" name="Line 47"/>
            <p:cNvSpPr>
              <a:spLocks noChangeShapeType="1"/>
            </p:cNvSpPr>
            <p:nvPr/>
          </p:nvSpPr>
          <p:spPr bwMode="auto">
            <a:xfrm>
              <a:off x="3019" y="2705"/>
              <a:ext cx="1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0" name="Freeform 48"/>
            <p:cNvSpPr>
              <a:spLocks/>
            </p:cNvSpPr>
            <p:nvPr/>
          </p:nvSpPr>
          <p:spPr bwMode="auto">
            <a:xfrm>
              <a:off x="3175" y="2687"/>
              <a:ext cx="62" cy="38"/>
            </a:xfrm>
            <a:custGeom>
              <a:avLst/>
              <a:gdLst>
                <a:gd name="T0" fmla="*/ 5 w 31"/>
                <a:gd name="T1" fmla="*/ 9 h 19"/>
                <a:gd name="T2" fmla="*/ 0 w 31"/>
                <a:gd name="T3" fmla="*/ 0 h 19"/>
                <a:gd name="T4" fmla="*/ 0 w 31"/>
                <a:gd name="T5" fmla="*/ 0 h 19"/>
                <a:gd name="T6" fmla="*/ 15 w 31"/>
                <a:gd name="T7" fmla="*/ 6 h 19"/>
                <a:gd name="T8" fmla="*/ 31 w 31"/>
                <a:gd name="T9" fmla="*/ 9 h 19"/>
                <a:gd name="T10" fmla="*/ 15 w 31"/>
                <a:gd name="T11" fmla="*/ 13 h 19"/>
                <a:gd name="T12" fmla="*/ 0 w 31"/>
                <a:gd name="T13" fmla="*/ 19 h 19"/>
                <a:gd name="T14" fmla="*/ 0 w 31"/>
                <a:gd name="T15" fmla="*/ 19 h 19"/>
                <a:gd name="T16" fmla="*/ 5 w 31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9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1" y="7"/>
                    <a:pt x="26" y="8"/>
                    <a:pt x="31" y="9"/>
                  </a:cubicBezTo>
                  <a:cubicBezTo>
                    <a:pt x="26" y="11"/>
                    <a:pt x="21" y="12"/>
                    <a:pt x="15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1" name="Line 49"/>
            <p:cNvSpPr>
              <a:spLocks noChangeShapeType="1"/>
            </p:cNvSpPr>
            <p:nvPr/>
          </p:nvSpPr>
          <p:spPr bwMode="auto">
            <a:xfrm flipH="1">
              <a:off x="3061" y="28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2" name="Freeform 50"/>
            <p:cNvSpPr>
              <a:spLocks/>
            </p:cNvSpPr>
            <p:nvPr/>
          </p:nvSpPr>
          <p:spPr bwMode="auto">
            <a:xfrm>
              <a:off x="3019" y="2821"/>
              <a:ext cx="58" cy="36"/>
            </a:xfrm>
            <a:custGeom>
              <a:avLst/>
              <a:gdLst>
                <a:gd name="T0" fmla="*/ 24 w 29"/>
                <a:gd name="T1" fmla="*/ 9 h 18"/>
                <a:gd name="T2" fmla="*/ 29 w 29"/>
                <a:gd name="T3" fmla="*/ 18 h 18"/>
                <a:gd name="T4" fmla="*/ 29 w 29"/>
                <a:gd name="T5" fmla="*/ 18 h 18"/>
                <a:gd name="T6" fmla="*/ 15 w 29"/>
                <a:gd name="T7" fmla="*/ 12 h 18"/>
                <a:gd name="T8" fmla="*/ 0 w 29"/>
                <a:gd name="T9" fmla="*/ 9 h 18"/>
                <a:gd name="T10" fmla="*/ 15 w 29"/>
                <a:gd name="T11" fmla="*/ 6 h 18"/>
                <a:gd name="T12" fmla="*/ 29 w 29"/>
                <a:gd name="T13" fmla="*/ 0 h 18"/>
                <a:gd name="T14" fmla="*/ 29 w 29"/>
                <a:gd name="T15" fmla="*/ 1 h 18"/>
                <a:gd name="T16" fmla="*/ 24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3" name="Line 51"/>
            <p:cNvSpPr>
              <a:spLocks noChangeShapeType="1"/>
            </p:cNvSpPr>
            <p:nvPr/>
          </p:nvSpPr>
          <p:spPr bwMode="auto">
            <a:xfrm flipH="1">
              <a:off x="3061" y="2973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4" name="Freeform 52"/>
            <p:cNvSpPr>
              <a:spLocks/>
            </p:cNvSpPr>
            <p:nvPr/>
          </p:nvSpPr>
          <p:spPr bwMode="auto">
            <a:xfrm>
              <a:off x="3019" y="2955"/>
              <a:ext cx="58" cy="36"/>
            </a:xfrm>
            <a:custGeom>
              <a:avLst/>
              <a:gdLst>
                <a:gd name="T0" fmla="*/ 24 w 29"/>
                <a:gd name="T1" fmla="*/ 9 h 18"/>
                <a:gd name="T2" fmla="*/ 29 w 29"/>
                <a:gd name="T3" fmla="*/ 18 h 18"/>
                <a:gd name="T4" fmla="*/ 29 w 29"/>
                <a:gd name="T5" fmla="*/ 18 h 18"/>
                <a:gd name="T6" fmla="*/ 15 w 29"/>
                <a:gd name="T7" fmla="*/ 12 h 18"/>
                <a:gd name="T8" fmla="*/ 0 w 29"/>
                <a:gd name="T9" fmla="*/ 9 h 18"/>
                <a:gd name="T10" fmla="*/ 15 w 29"/>
                <a:gd name="T11" fmla="*/ 6 h 18"/>
                <a:gd name="T12" fmla="*/ 29 w 29"/>
                <a:gd name="T13" fmla="*/ 0 h 18"/>
                <a:gd name="T14" fmla="*/ 29 w 29"/>
                <a:gd name="T15" fmla="*/ 0 h 18"/>
                <a:gd name="T16" fmla="*/ 24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5" name="Line 53"/>
            <p:cNvSpPr>
              <a:spLocks noChangeShapeType="1"/>
            </p:cNvSpPr>
            <p:nvPr/>
          </p:nvSpPr>
          <p:spPr bwMode="auto">
            <a:xfrm flipH="1">
              <a:off x="3061" y="3107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6" name="Freeform 54"/>
            <p:cNvSpPr>
              <a:spLocks/>
            </p:cNvSpPr>
            <p:nvPr/>
          </p:nvSpPr>
          <p:spPr bwMode="auto">
            <a:xfrm>
              <a:off x="3019" y="3089"/>
              <a:ext cx="58" cy="34"/>
            </a:xfrm>
            <a:custGeom>
              <a:avLst/>
              <a:gdLst>
                <a:gd name="T0" fmla="*/ 24 w 29"/>
                <a:gd name="T1" fmla="*/ 9 h 17"/>
                <a:gd name="T2" fmla="*/ 29 w 29"/>
                <a:gd name="T3" fmla="*/ 17 h 17"/>
                <a:gd name="T4" fmla="*/ 29 w 29"/>
                <a:gd name="T5" fmla="*/ 17 h 17"/>
                <a:gd name="T6" fmla="*/ 15 w 29"/>
                <a:gd name="T7" fmla="*/ 12 h 17"/>
                <a:gd name="T8" fmla="*/ 0 w 29"/>
                <a:gd name="T9" fmla="*/ 9 h 17"/>
                <a:gd name="T10" fmla="*/ 15 w 29"/>
                <a:gd name="T11" fmla="*/ 5 h 17"/>
                <a:gd name="T12" fmla="*/ 29 w 29"/>
                <a:gd name="T13" fmla="*/ 0 h 17"/>
                <a:gd name="T14" fmla="*/ 29 w 29"/>
                <a:gd name="T15" fmla="*/ 0 h 17"/>
                <a:gd name="T16" fmla="*/ 24 w 29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4" y="9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7" name="Line 55"/>
            <p:cNvSpPr>
              <a:spLocks noChangeShapeType="1"/>
            </p:cNvSpPr>
            <p:nvPr/>
          </p:nvSpPr>
          <p:spPr bwMode="auto">
            <a:xfrm flipH="1">
              <a:off x="3061" y="32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8" name="Freeform 56"/>
            <p:cNvSpPr>
              <a:spLocks/>
            </p:cNvSpPr>
            <p:nvPr/>
          </p:nvSpPr>
          <p:spPr bwMode="auto">
            <a:xfrm>
              <a:off x="3019" y="3223"/>
              <a:ext cx="58" cy="34"/>
            </a:xfrm>
            <a:custGeom>
              <a:avLst/>
              <a:gdLst>
                <a:gd name="T0" fmla="*/ 24 w 29"/>
                <a:gd name="T1" fmla="*/ 8 h 17"/>
                <a:gd name="T2" fmla="*/ 29 w 29"/>
                <a:gd name="T3" fmla="*/ 17 h 17"/>
                <a:gd name="T4" fmla="*/ 29 w 29"/>
                <a:gd name="T5" fmla="*/ 17 h 17"/>
                <a:gd name="T6" fmla="*/ 15 w 29"/>
                <a:gd name="T7" fmla="*/ 12 h 17"/>
                <a:gd name="T8" fmla="*/ 0 w 29"/>
                <a:gd name="T9" fmla="*/ 8 h 17"/>
                <a:gd name="T10" fmla="*/ 15 w 29"/>
                <a:gd name="T11" fmla="*/ 5 h 17"/>
                <a:gd name="T12" fmla="*/ 29 w 29"/>
                <a:gd name="T13" fmla="*/ 0 h 17"/>
                <a:gd name="T14" fmla="*/ 29 w 29"/>
                <a:gd name="T15" fmla="*/ 0 h 17"/>
                <a:gd name="T16" fmla="*/ 24 w 29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4" y="8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8"/>
                  </a:cubicBezTo>
                  <a:cubicBezTo>
                    <a:pt x="5" y="7"/>
                    <a:pt x="10" y="6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49" name="Line 57"/>
            <p:cNvSpPr>
              <a:spLocks noChangeShapeType="1"/>
            </p:cNvSpPr>
            <p:nvPr/>
          </p:nvSpPr>
          <p:spPr bwMode="auto">
            <a:xfrm>
              <a:off x="3101" y="1357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50" name="Freeform 58"/>
            <p:cNvSpPr>
              <a:spLocks/>
            </p:cNvSpPr>
            <p:nvPr/>
          </p:nvSpPr>
          <p:spPr bwMode="auto">
            <a:xfrm>
              <a:off x="3187" y="1337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1 h 20"/>
                <a:gd name="T4" fmla="*/ 0 w 32"/>
                <a:gd name="T5" fmla="*/ 0 h 20"/>
                <a:gd name="T6" fmla="*/ 16 w 32"/>
                <a:gd name="T7" fmla="*/ 7 h 20"/>
                <a:gd name="T8" fmla="*/ 32 w 32"/>
                <a:gd name="T9" fmla="*/ 10 h 20"/>
                <a:gd name="T10" fmla="*/ 16 w 32"/>
                <a:gd name="T11" fmla="*/ 14 h 20"/>
                <a:gd name="T12" fmla="*/ 0 w 32"/>
                <a:gd name="T13" fmla="*/ 20 h 20"/>
                <a:gd name="T14" fmla="*/ 0 w 32"/>
                <a:gd name="T15" fmla="*/ 20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51" name="Line 59"/>
            <p:cNvSpPr>
              <a:spLocks noChangeShapeType="1"/>
            </p:cNvSpPr>
            <p:nvPr/>
          </p:nvSpPr>
          <p:spPr bwMode="auto">
            <a:xfrm>
              <a:off x="3375" y="3963"/>
              <a:ext cx="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52" name="Freeform 60"/>
            <p:cNvSpPr>
              <a:spLocks/>
            </p:cNvSpPr>
            <p:nvPr/>
          </p:nvSpPr>
          <p:spPr bwMode="auto">
            <a:xfrm>
              <a:off x="3443" y="3943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1 h 20"/>
                <a:gd name="T4" fmla="*/ 1 w 32"/>
                <a:gd name="T5" fmla="*/ 0 h 20"/>
                <a:gd name="T6" fmla="*/ 16 w 32"/>
                <a:gd name="T7" fmla="*/ 6 h 20"/>
                <a:gd name="T8" fmla="*/ 32 w 32"/>
                <a:gd name="T9" fmla="*/ 10 h 20"/>
                <a:gd name="T10" fmla="*/ 16 w 32"/>
                <a:gd name="T11" fmla="*/ 14 h 20"/>
                <a:gd name="T12" fmla="*/ 1 w 32"/>
                <a:gd name="T13" fmla="*/ 20 h 20"/>
                <a:gd name="T14" fmla="*/ 0 w 32"/>
                <a:gd name="T15" fmla="*/ 20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8"/>
                    <a:pt x="27" y="9"/>
                    <a:pt x="32" y="10"/>
                  </a:cubicBezTo>
                  <a:cubicBezTo>
                    <a:pt x="27" y="11"/>
                    <a:pt x="22" y="12"/>
                    <a:pt x="16" y="14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53" name="Rectangle 61"/>
            <p:cNvSpPr>
              <a:spLocks noChangeArrowheads="1"/>
            </p:cNvSpPr>
            <p:nvPr/>
          </p:nvSpPr>
          <p:spPr bwMode="auto">
            <a:xfrm>
              <a:off x="3495" y="4125"/>
              <a:ext cx="62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DATAPATH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54" name="Rectangle 62"/>
            <p:cNvSpPr>
              <a:spLocks noChangeArrowheads="1"/>
            </p:cNvSpPr>
            <p:nvPr/>
          </p:nvSpPr>
          <p:spPr bwMode="auto">
            <a:xfrm>
              <a:off x="2914" y="1044"/>
              <a:ext cx="1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55" name="Rectangle 63"/>
            <p:cNvSpPr>
              <a:spLocks noChangeArrowheads="1"/>
            </p:cNvSpPr>
            <p:nvPr/>
          </p:nvSpPr>
          <p:spPr bwMode="auto">
            <a:xfrm>
              <a:off x="2924" y="1150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56" name="Rectangle 64"/>
            <p:cNvSpPr>
              <a:spLocks noChangeArrowheads="1"/>
            </p:cNvSpPr>
            <p:nvPr/>
          </p:nvSpPr>
          <p:spPr bwMode="auto">
            <a:xfrm>
              <a:off x="2916" y="1295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57" name="Rectangle 65"/>
            <p:cNvSpPr>
              <a:spLocks noChangeArrowheads="1"/>
            </p:cNvSpPr>
            <p:nvPr/>
          </p:nvSpPr>
          <p:spPr bwMode="auto">
            <a:xfrm>
              <a:off x="2881" y="1569"/>
              <a:ext cx="4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Constant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58" name="Rectangle 66"/>
            <p:cNvSpPr>
              <a:spLocks noChangeArrowheads="1"/>
            </p:cNvSpPr>
            <p:nvPr/>
          </p:nvSpPr>
          <p:spPr bwMode="auto">
            <a:xfrm>
              <a:off x="2881" y="167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59" name="Rectangle 67"/>
            <p:cNvSpPr>
              <a:spLocks noChangeArrowheads="1"/>
            </p:cNvSpPr>
            <p:nvPr/>
          </p:nvSpPr>
          <p:spPr bwMode="auto">
            <a:xfrm>
              <a:off x="3897" y="1297"/>
              <a:ext cx="1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60" name="Line 68"/>
            <p:cNvSpPr>
              <a:spLocks noChangeShapeType="1"/>
            </p:cNvSpPr>
            <p:nvPr/>
          </p:nvSpPr>
          <p:spPr bwMode="auto">
            <a:xfrm flipH="1">
              <a:off x="3785" y="1357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61" name="Freeform 69"/>
            <p:cNvSpPr>
              <a:spLocks/>
            </p:cNvSpPr>
            <p:nvPr/>
          </p:nvSpPr>
          <p:spPr bwMode="auto">
            <a:xfrm>
              <a:off x="3739" y="1337"/>
              <a:ext cx="64" cy="40"/>
            </a:xfrm>
            <a:custGeom>
              <a:avLst/>
              <a:gdLst>
                <a:gd name="T0" fmla="*/ 26 w 32"/>
                <a:gd name="T1" fmla="*/ 10 h 20"/>
                <a:gd name="T2" fmla="*/ 32 w 32"/>
                <a:gd name="T3" fmla="*/ 20 h 20"/>
                <a:gd name="T4" fmla="*/ 32 w 32"/>
                <a:gd name="T5" fmla="*/ 20 h 20"/>
                <a:gd name="T6" fmla="*/ 16 w 32"/>
                <a:gd name="T7" fmla="*/ 14 h 20"/>
                <a:gd name="T8" fmla="*/ 0 w 32"/>
                <a:gd name="T9" fmla="*/ 10 h 20"/>
                <a:gd name="T10" fmla="*/ 16 w 32"/>
                <a:gd name="T11" fmla="*/ 7 h 20"/>
                <a:gd name="T12" fmla="*/ 32 w 32"/>
                <a:gd name="T13" fmla="*/ 0 h 20"/>
                <a:gd name="T14" fmla="*/ 32 w 32"/>
                <a:gd name="T15" fmla="*/ 1 h 20"/>
                <a:gd name="T16" fmla="*/ 2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26" y="1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1" y="13"/>
                    <a:pt x="5" y="11"/>
                    <a:pt x="0" y="10"/>
                  </a:cubicBezTo>
                  <a:cubicBezTo>
                    <a:pt x="5" y="9"/>
                    <a:pt x="11" y="8"/>
                    <a:pt x="16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"/>
                    <a:pt x="32" y="1"/>
                    <a:pt x="32" y="1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62" name="Rectangle 70"/>
            <p:cNvSpPr>
              <a:spLocks noChangeArrowheads="1"/>
            </p:cNvSpPr>
            <p:nvPr/>
          </p:nvSpPr>
          <p:spPr bwMode="auto">
            <a:xfrm>
              <a:off x="3944" y="1872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63" name="Line 71"/>
            <p:cNvSpPr>
              <a:spLocks noChangeShapeType="1"/>
            </p:cNvSpPr>
            <p:nvPr/>
          </p:nvSpPr>
          <p:spPr bwMode="auto">
            <a:xfrm flipH="1">
              <a:off x="3847" y="1931"/>
              <a:ext cx="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64" name="Freeform 72"/>
            <p:cNvSpPr>
              <a:spLocks/>
            </p:cNvSpPr>
            <p:nvPr/>
          </p:nvSpPr>
          <p:spPr bwMode="auto">
            <a:xfrm>
              <a:off x="3801" y="1911"/>
              <a:ext cx="62" cy="40"/>
            </a:xfrm>
            <a:custGeom>
              <a:avLst/>
              <a:gdLst>
                <a:gd name="T0" fmla="*/ 26 w 31"/>
                <a:gd name="T1" fmla="*/ 10 h 20"/>
                <a:gd name="T2" fmla="*/ 31 w 31"/>
                <a:gd name="T3" fmla="*/ 19 h 20"/>
                <a:gd name="T4" fmla="*/ 31 w 31"/>
                <a:gd name="T5" fmla="*/ 20 h 20"/>
                <a:gd name="T6" fmla="*/ 16 w 31"/>
                <a:gd name="T7" fmla="*/ 13 h 20"/>
                <a:gd name="T8" fmla="*/ 0 w 31"/>
                <a:gd name="T9" fmla="*/ 10 h 20"/>
                <a:gd name="T10" fmla="*/ 16 w 31"/>
                <a:gd name="T11" fmla="*/ 6 h 20"/>
                <a:gd name="T12" fmla="*/ 31 w 31"/>
                <a:gd name="T13" fmla="*/ 0 h 20"/>
                <a:gd name="T14" fmla="*/ 31 w 31"/>
                <a:gd name="T15" fmla="*/ 0 h 20"/>
                <a:gd name="T16" fmla="*/ 26 w 31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0">
                  <a:moveTo>
                    <a:pt x="26" y="10"/>
                  </a:moveTo>
                  <a:cubicBezTo>
                    <a:pt x="31" y="19"/>
                    <a:pt x="31" y="19"/>
                    <a:pt x="31" y="19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2"/>
                    <a:pt x="5" y="11"/>
                    <a:pt x="0" y="10"/>
                  </a:cubicBezTo>
                  <a:cubicBezTo>
                    <a:pt x="5" y="9"/>
                    <a:pt x="10" y="8"/>
                    <a:pt x="16" y="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65" name="Rectangle 73"/>
            <p:cNvSpPr>
              <a:spLocks noChangeArrowheads="1"/>
            </p:cNvSpPr>
            <p:nvPr/>
          </p:nvSpPr>
          <p:spPr bwMode="auto">
            <a:xfrm>
              <a:off x="2892" y="2643"/>
              <a:ext cx="1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66" name="Rectangle 74"/>
            <p:cNvSpPr>
              <a:spLocks noChangeArrowheads="1"/>
            </p:cNvSpPr>
            <p:nvPr/>
          </p:nvSpPr>
          <p:spPr bwMode="auto">
            <a:xfrm>
              <a:off x="2926" y="277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67" name="Rectangle 75"/>
            <p:cNvSpPr>
              <a:spLocks noChangeArrowheads="1"/>
            </p:cNvSpPr>
            <p:nvPr/>
          </p:nvSpPr>
          <p:spPr bwMode="auto">
            <a:xfrm>
              <a:off x="2931" y="290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68" name="Rectangle 76"/>
            <p:cNvSpPr>
              <a:spLocks noChangeArrowheads="1"/>
            </p:cNvSpPr>
            <p:nvPr/>
          </p:nvSpPr>
          <p:spPr bwMode="auto">
            <a:xfrm>
              <a:off x="2927" y="304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69" name="Rectangle 77"/>
            <p:cNvSpPr>
              <a:spLocks noChangeArrowheads="1"/>
            </p:cNvSpPr>
            <p:nvPr/>
          </p:nvSpPr>
          <p:spPr bwMode="auto">
            <a:xfrm>
              <a:off x="2932" y="317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70" name="Freeform 78"/>
            <p:cNvSpPr>
              <a:spLocks/>
            </p:cNvSpPr>
            <p:nvPr/>
          </p:nvSpPr>
          <p:spPr bwMode="auto">
            <a:xfrm>
              <a:off x="3237" y="2591"/>
              <a:ext cx="776" cy="770"/>
            </a:xfrm>
            <a:custGeom>
              <a:avLst/>
              <a:gdLst>
                <a:gd name="T0" fmla="*/ 0 w 776"/>
                <a:gd name="T1" fmla="*/ 0 h 770"/>
                <a:gd name="T2" fmla="*/ 776 w 776"/>
                <a:gd name="T3" fmla="*/ 0 h 770"/>
                <a:gd name="T4" fmla="*/ 776 w 776"/>
                <a:gd name="T5" fmla="*/ 770 h 770"/>
                <a:gd name="T6" fmla="*/ 0 w 776"/>
                <a:gd name="T7" fmla="*/ 770 h 770"/>
                <a:gd name="T8" fmla="*/ 0 w 776"/>
                <a:gd name="T9" fmla="*/ 0 h 770"/>
                <a:gd name="T10" fmla="*/ 0 w 776"/>
                <a:gd name="T11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770">
                  <a:moveTo>
                    <a:pt x="0" y="0"/>
                  </a:moveTo>
                  <a:lnTo>
                    <a:pt x="776" y="0"/>
                  </a:lnTo>
                  <a:lnTo>
                    <a:pt x="776" y="770"/>
                  </a:lnTo>
                  <a:lnTo>
                    <a:pt x="0" y="7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71" name="Rectangle 79"/>
            <p:cNvSpPr>
              <a:spLocks noChangeArrowheads="1"/>
            </p:cNvSpPr>
            <p:nvPr/>
          </p:nvSpPr>
          <p:spPr bwMode="auto">
            <a:xfrm>
              <a:off x="3438" y="2870"/>
              <a:ext cx="4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Function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72" name="Rectangle 80"/>
            <p:cNvSpPr>
              <a:spLocks noChangeArrowheads="1"/>
            </p:cNvSpPr>
            <p:nvPr/>
          </p:nvSpPr>
          <p:spPr bwMode="auto">
            <a:xfrm>
              <a:off x="3542" y="2978"/>
              <a:ext cx="19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unit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73" name="Rectangle 81"/>
            <p:cNvSpPr>
              <a:spLocks noChangeArrowheads="1"/>
            </p:cNvSpPr>
            <p:nvPr/>
          </p:nvSpPr>
          <p:spPr bwMode="auto">
            <a:xfrm>
              <a:off x="3314" y="259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74" name="Rectangle 82"/>
            <p:cNvSpPr>
              <a:spLocks noChangeArrowheads="1"/>
            </p:cNvSpPr>
            <p:nvPr/>
          </p:nvSpPr>
          <p:spPr bwMode="auto">
            <a:xfrm>
              <a:off x="3843" y="259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75" name="Rectangle 83"/>
            <p:cNvSpPr>
              <a:spLocks noChangeArrowheads="1"/>
            </p:cNvSpPr>
            <p:nvPr/>
          </p:nvSpPr>
          <p:spPr bwMode="auto">
            <a:xfrm>
              <a:off x="3588" y="3248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76" name="Rectangle 84"/>
            <p:cNvSpPr>
              <a:spLocks noChangeArrowheads="1"/>
            </p:cNvSpPr>
            <p:nvPr/>
          </p:nvSpPr>
          <p:spPr bwMode="auto">
            <a:xfrm>
              <a:off x="3180" y="3912"/>
              <a:ext cx="1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77" name="Rectangle 85"/>
            <p:cNvSpPr>
              <a:spLocks noChangeArrowheads="1"/>
            </p:cNvSpPr>
            <p:nvPr/>
          </p:nvSpPr>
          <p:spPr bwMode="auto">
            <a:xfrm>
              <a:off x="2881" y="400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78" name="Rectangle 86"/>
            <p:cNvSpPr>
              <a:spLocks noChangeArrowheads="1"/>
            </p:cNvSpPr>
            <p:nvPr/>
          </p:nvSpPr>
          <p:spPr bwMode="auto">
            <a:xfrm>
              <a:off x="1975" y="1562"/>
              <a:ext cx="34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79" name="Freeform 87"/>
            <p:cNvSpPr>
              <a:spLocks/>
            </p:cNvSpPr>
            <p:nvPr/>
          </p:nvSpPr>
          <p:spPr bwMode="auto">
            <a:xfrm>
              <a:off x="3251" y="1043"/>
              <a:ext cx="486" cy="390"/>
            </a:xfrm>
            <a:custGeom>
              <a:avLst/>
              <a:gdLst>
                <a:gd name="T0" fmla="*/ 0 w 486"/>
                <a:gd name="T1" fmla="*/ 0 h 390"/>
                <a:gd name="T2" fmla="*/ 486 w 486"/>
                <a:gd name="T3" fmla="*/ 0 h 390"/>
                <a:gd name="T4" fmla="*/ 486 w 486"/>
                <a:gd name="T5" fmla="*/ 390 h 390"/>
                <a:gd name="T6" fmla="*/ 0 w 486"/>
                <a:gd name="T7" fmla="*/ 390 h 390"/>
                <a:gd name="T8" fmla="*/ 0 w 486"/>
                <a:gd name="T9" fmla="*/ 0 h 390"/>
                <a:gd name="T10" fmla="*/ 0 w 486"/>
                <a:gd name="T11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6" h="390">
                  <a:moveTo>
                    <a:pt x="0" y="0"/>
                  </a:moveTo>
                  <a:lnTo>
                    <a:pt x="486" y="0"/>
                  </a:lnTo>
                  <a:lnTo>
                    <a:pt x="486" y="390"/>
                  </a:lnTo>
                  <a:lnTo>
                    <a:pt x="0" y="39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80" name="Freeform 88"/>
            <p:cNvSpPr>
              <a:spLocks/>
            </p:cNvSpPr>
            <p:nvPr/>
          </p:nvSpPr>
          <p:spPr bwMode="auto">
            <a:xfrm>
              <a:off x="4259" y="2591"/>
              <a:ext cx="768" cy="640"/>
            </a:xfrm>
            <a:custGeom>
              <a:avLst/>
              <a:gdLst>
                <a:gd name="T0" fmla="*/ 0 w 768"/>
                <a:gd name="T1" fmla="*/ 0 h 640"/>
                <a:gd name="T2" fmla="*/ 768 w 768"/>
                <a:gd name="T3" fmla="*/ 0 h 640"/>
                <a:gd name="T4" fmla="*/ 768 w 768"/>
                <a:gd name="T5" fmla="*/ 640 h 640"/>
                <a:gd name="T6" fmla="*/ 0 w 768"/>
                <a:gd name="T7" fmla="*/ 640 h 640"/>
                <a:gd name="T8" fmla="*/ 0 w 768"/>
                <a:gd name="T9" fmla="*/ 0 h 640"/>
                <a:gd name="T10" fmla="*/ 0 w 768"/>
                <a:gd name="T11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640">
                  <a:moveTo>
                    <a:pt x="0" y="0"/>
                  </a:moveTo>
                  <a:lnTo>
                    <a:pt x="768" y="0"/>
                  </a:lnTo>
                  <a:lnTo>
                    <a:pt x="768" y="640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81" name="Rectangle 89"/>
            <p:cNvSpPr>
              <a:spLocks noChangeArrowheads="1"/>
            </p:cNvSpPr>
            <p:nvPr/>
          </p:nvSpPr>
          <p:spPr bwMode="auto">
            <a:xfrm>
              <a:off x="4292" y="2596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82" name="Rectangle 90"/>
            <p:cNvSpPr>
              <a:spLocks noChangeArrowheads="1"/>
            </p:cNvSpPr>
            <p:nvPr/>
          </p:nvSpPr>
          <p:spPr bwMode="auto">
            <a:xfrm>
              <a:off x="4673" y="2596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83" name="Rectangle 91"/>
            <p:cNvSpPr>
              <a:spLocks noChangeArrowheads="1"/>
            </p:cNvSpPr>
            <p:nvPr/>
          </p:nvSpPr>
          <p:spPr bwMode="auto">
            <a:xfrm>
              <a:off x="4539" y="2804"/>
              <a:ext cx="2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84" name="Rectangle 92"/>
            <p:cNvSpPr>
              <a:spLocks noChangeArrowheads="1"/>
            </p:cNvSpPr>
            <p:nvPr/>
          </p:nvSpPr>
          <p:spPr bwMode="auto">
            <a:xfrm>
              <a:off x="4469" y="2912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85" name="Rectangle 93"/>
            <p:cNvSpPr>
              <a:spLocks noChangeArrowheads="1"/>
            </p:cNvSpPr>
            <p:nvPr/>
          </p:nvSpPr>
          <p:spPr bwMode="auto">
            <a:xfrm>
              <a:off x="4493" y="3114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86" name="Rectangle 94"/>
            <p:cNvSpPr>
              <a:spLocks noChangeArrowheads="1"/>
            </p:cNvSpPr>
            <p:nvPr/>
          </p:nvSpPr>
          <p:spPr bwMode="auto">
            <a:xfrm>
              <a:off x="3319" y="1132"/>
              <a:ext cx="3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Register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87" name="Rectangle 95"/>
            <p:cNvSpPr>
              <a:spLocks noChangeArrowheads="1"/>
            </p:cNvSpPr>
            <p:nvPr/>
          </p:nvSpPr>
          <p:spPr bwMode="auto">
            <a:xfrm>
              <a:off x="3429" y="124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file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88" name="Rectangle 96"/>
            <p:cNvSpPr>
              <a:spLocks noChangeArrowheads="1"/>
            </p:cNvSpPr>
            <p:nvPr/>
          </p:nvSpPr>
          <p:spPr bwMode="auto">
            <a:xfrm>
              <a:off x="3458" y="105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89" name="Rectangle 97"/>
            <p:cNvSpPr>
              <a:spLocks noChangeArrowheads="1"/>
            </p:cNvSpPr>
            <p:nvPr/>
          </p:nvSpPr>
          <p:spPr bwMode="auto">
            <a:xfrm>
              <a:off x="3323" y="131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90" name="Rectangle 98"/>
            <p:cNvSpPr>
              <a:spLocks noChangeArrowheads="1"/>
            </p:cNvSpPr>
            <p:nvPr/>
          </p:nvSpPr>
          <p:spPr bwMode="auto">
            <a:xfrm>
              <a:off x="3582" y="1313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891" name="Line 99"/>
            <p:cNvSpPr>
              <a:spLocks noChangeShapeType="1"/>
            </p:cNvSpPr>
            <p:nvPr/>
          </p:nvSpPr>
          <p:spPr bwMode="auto">
            <a:xfrm>
              <a:off x="1675" y="531"/>
              <a:ext cx="1" cy="2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92" name="Freeform 100"/>
            <p:cNvSpPr>
              <a:spLocks/>
            </p:cNvSpPr>
            <p:nvPr/>
          </p:nvSpPr>
          <p:spPr bwMode="auto">
            <a:xfrm>
              <a:off x="1655" y="717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93" name="Line 101"/>
            <p:cNvSpPr>
              <a:spLocks noChangeShapeType="1"/>
            </p:cNvSpPr>
            <p:nvPr/>
          </p:nvSpPr>
          <p:spPr bwMode="auto">
            <a:xfrm>
              <a:off x="1675" y="1293"/>
              <a:ext cx="1" cy="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94" name="Freeform 102"/>
            <p:cNvSpPr>
              <a:spLocks/>
            </p:cNvSpPr>
            <p:nvPr/>
          </p:nvSpPr>
          <p:spPr bwMode="auto">
            <a:xfrm>
              <a:off x="1655" y="1625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1" y="27"/>
                    <a:pt x="10" y="32"/>
                  </a:cubicBezTo>
                  <a:cubicBezTo>
                    <a:pt x="9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95" name="Line 103"/>
            <p:cNvSpPr>
              <a:spLocks noChangeShapeType="1"/>
            </p:cNvSpPr>
            <p:nvPr/>
          </p:nvSpPr>
          <p:spPr bwMode="auto">
            <a:xfrm>
              <a:off x="1675" y="1561"/>
              <a:ext cx="6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96" name="Freeform 104"/>
            <p:cNvSpPr>
              <a:spLocks/>
            </p:cNvSpPr>
            <p:nvPr/>
          </p:nvSpPr>
          <p:spPr bwMode="auto">
            <a:xfrm>
              <a:off x="2277" y="1541"/>
              <a:ext cx="64" cy="38"/>
            </a:xfrm>
            <a:custGeom>
              <a:avLst/>
              <a:gdLst>
                <a:gd name="T0" fmla="*/ 6 w 32"/>
                <a:gd name="T1" fmla="*/ 10 h 19"/>
                <a:gd name="T2" fmla="*/ 0 w 32"/>
                <a:gd name="T3" fmla="*/ 0 h 19"/>
                <a:gd name="T4" fmla="*/ 1 w 32"/>
                <a:gd name="T5" fmla="*/ 0 h 19"/>
                <a:gd name="T6" fmla="*/ 16 w 32"/>
                <a:gd name="T7" fmla="*/ 6 h 19"/>
                <a:gd name="T8" fmla="*/ 32 w 32"/>
                <a:gd name="T9" fmla="*/ 10 h 19"/>
                <a:gd name="T10" fmla="*/ 16 w 32"/>
                <a:gd name="T11" fmla="*/ 13 h 19"/>
                <a:gd name="T12" fmla="*/ 1 w 32"/>
                <a:gd name="T13" fmla="*/ 19 h 19"/>
                <a:gd name="T14" fmla="*/ 0 w 32"/>
                <a:gd name="T15" fmla="*/ 19 h 19"/>
                <a:gd name="T16" fmla="*/ 6 w 32"/>
                <a:gd name="T17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7" y="9"/>
                    <a:pt x="32" y="10"/>
                  </a:cubicBezTo>
                  <a:cubicBezTo>
                    <a:pt x="27" y="11"/>
                    <a:pt x="21" y="12"/>
                    <a:pt x="16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97" name="Line 105"/>
            <p:cNvSpPr>
              <a:spLocks noChangeShapeType="1"/>
            </p:cNvSpPr>
            <p:nvPr/>
          </p:nvSpPr>
          <p:spPr bwMode="auto">
            <a:xfrm>
              <a:off x="97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98" name="Freeform 106"/>
            <p:cNvSpPr>
              <a:spLocks/>
            </p:cNvSpPr>
            <p:nvPr/>
          </p:nvSpPr>
          <p:spPr bwMode="auto">
            <a:xfrm>
              <a:off x="95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99" name="Line 107"/>
            <p:cNvSpPr>
              <a:spLocks noChangeShapeType="1"/>
            </p:cNvSpPr>
            <p:nvPr/>
          </p:nvSpPr>
          <p:spPr bwMode="auto">
            <a:xfrm>
              <a:off x="1117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00" name="Freeform 108"/>
            <p:cNvSpPr>
              <a:spLocks/>
            </p:cNvSpPr>
            <p:nvPr/>
          </p:nvSpPr>
          <p:spPr bwMode="auto">
            <a:xfrm>
              <a:off x="1097" y="2399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1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1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01" name="Line 109"/>
            <p:cNvSpPr>
              <a:spLocks noChangeShapeType="1"/>
            </p:cNvSpPr>
            <p:nvPr/>
          </p:nvSpPr>
          <p:spPr bwMode="auto">
            <a:xfrm>
              <a:off x="126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02" name="Freeform 110"/>
            <p:cNvSpPr>
              <a:spLocks/>
            </p:cNvSpPr>
            <p:nvPr/>
          </p:nvSpPr>
          <p:spPr bwMode="auto">
            <a:xfrm>
              <a:off x="124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03" name="Line 111"/>
            <p:cNvSpPr>
              <a:spLocks noChangeShapeType="1"/>
            </p:cNvSpPr>
            <p:nvPr/>
          </p:nvSpPr>
          <p:spPr bwMode="auto">
            <a:xfrm>
              <a:off x="155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04" name="Freeform 112"/>
            <p:cNvSpPr>
              <a:spLocks/>
            </p:cNvSpPr>
            <p:nvPr/>
          </p:nvSpPr>
          <p:spPr bwMode="auto">
            <a:xfrm>
              <a:off x="153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05" name="Line 113"/>
            <p:cNvSpPr>
              <a:spLocks noChangeShapeType="1"/>
            </p:cNvSpPr>
            <p:nvPr/>
          </p:nvSpPr>
          <p:spPr bwMode="auto">
            <a:xfrm>
              <a:off x="169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06" name="Freeform 114"/>
            <p:cNvSpPr>
              <a:spLocks/>
            </p:cNvSpPr>
            <p:nvPr/>
          </p:nvSpPr>
          <p:spPr bwMode="auto">
            <a:xfrm>
              <a:off x="1681" y="2405"/>
              <a:ext cx="34" cy="58"/>
            </a:xfrm>
            <a:custGeom>
              <a:avLst/>
              <a:gdLst>
                <a:gd name="T0" fmla="*/ 8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8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8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9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07" name="Line 115"/>
            <p:cNvSpPr>
              <a:spLocks noChangeShapeType="1"/>
            </p:cNvSpPr>
            <p:nvPr/>
          </p:nvSpPr>
          <p:spPr bwMode="auto">
            <a:xfrm>
              <a:off x="1843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08" name="Freeform 116"/>
            <p:cNvSpPr>
              <a:spLocks/>
            </p:cNvSpPr>
            <p:nvPr/>
          </p:nvSpPr>
          <p:spPr bwMode="auto">
            <a:xfrm>
              <a:off x="1825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0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09" name="Line 117"/>
            <p:cNvSpPr>
              <a:spLocks noChangeShapeType="1"/>
            </p:cNvSpPr>
            <p:nvPr/>
          </p:nvSpPr>
          <p:spPr bwMode="auto">
            <a:xfrm>
              <a:off x="198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10" name="Freeform 118"/>
            <p:cNvSpPr>
              <a:spLocks/>
            </p:cNvSpPr>
            <p:nvPr/>
          </p:nvSpPr>
          <p:spPr bwMode="auto">
            <a:xfrm>
              <a:off x="1971" y="2405"/>
              <a:ext cx="34" cy="58"/>
            </a:xfrm>
            <a:custGeom>
              <a:avLst/>
              <a:gdLst>
                <a:gd name="T0" fmla="*/ 8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8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8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11" name="Freeform 119"/>
            <p:cNvSpPr>
              <a:spLocks/>
            </p:cNvSpPr>
            <p:nvPr/>
          </p:nvSpPr>
          <p:spPr bwMode="auto">
            <a:xfrm>
              <a:off x="1423" y="781"/>
              <a:ext cx="506" cy="512"/>
            </a:xfrm>
            <a:custGeom>
              <a:avLst/>
              <a:gdLst>
                <a:gd name="T0" fmla="*/ 0 w 506"/>
                <a:gd name="T1" fmla="*/ 0 h 512"/>
                <a:gd name="T2" fmla="*/ 506 w 506"/>
                <a:gd name="T3" fmla="*/ 0 h 512"/>
                <a:gd name="T4" fmla="*/ 506 w 506"/>
                <a:gd name="T5" fmla="*/ 512 h 512"/>
                <a:gd name="T6" fmla="*/ 0 w 506"/>
                <a:gd name="T7" fmla="*/ 512 h 512"/>
                <a:gd name="T8" fmla="*/ 0 w 506"/>
                <a:gd name="T9" fmla="*/ 0 h 512"/>
                <a:gd name="T10" fmla="*/ 0 w 506"/>
                <a:gd name="T11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6" h="512">
                  <a:moveTo>
                    <a:pt x="0" y="0"/>
                  </a:moveTo>
                  <a:lnTo>
                    <a:pt x="506" y="0"/>
                  </a:lnTo>
                  <a:lnTo>
                    <a:pt x="506" y="512"/>
                  </a:lnTo>
                  <a:lnTo>
                    <a:pt x="0" y="5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12" name="Rectangle 120"/>
            <p:cNvSpPr>
              <a:spLocks noChangeArrowheads="1"/>
            </p:cNvSpPr>
            <p:nvPr/>
          </p:nvSpPr>
          <p:spPr bwMode="auto">
            <a:xfrm>
              <a:off x="1447" y="936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13" name="Rectangle 121"/>
            <p:cNvSpPr>
              <a:spLocks noChangeArrowheads="1"/>
            </p:cNvSpPr>
            <p:nvPr/>
          </p:nvSpPr>
          <p:spPr bwMode="auto">
            <a:xfrm>
              <a:off x="1503" y="1044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14" name="Rectangle 122"/>
            <p:cNvSpPr>
              <a:spLocks noChangeArrowheads="1"/>
            </p:cNvSpPr>
            <p:nvPr/>
          </p:nvSpPr>
          <p:spPr bwMode="auto">
            <a:xfrm>
              <a:off x="1494" y="779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15" name="Rectangle 123"/>
            <p:cNvSpPr>
              <a:spLocks noChangeArrowheads="1"/>
            </p:cNvSpPr>
            <p:nvPr/>
          </p:nvSpPr>
          <p:spPr bwMode="auto">
            <a:xfrm>
              <a:off x="1444" y="1170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16" name="Freeform 124"/>
            <p:cNvSpPr>
              <a:spLocks/>
            </p:cNvSpPr>
            <p:nvPr/>
          </p:nvSpPr>
          <p:spPr bwMode="auto">
            <a:xfrm>
              <a:off x="2341" y="1487"/>
              <a:ext cx="396" cy="148"/>
            </a:xfrm>
            <a:custGeom>
              <a:avLst/>
              <a:gdLst>
                <a:gd name="T0" fmla="*/ 0 w 396"/>
                <a:gd name="T1" fmla="*/ 0 h 148"/>
                <a:gd name="T2" fmla="*/ 396 w 396"/>
                <a:gd name="T3" fmla="*/ 0 h 148"/>
                <a:gd name="T4" fmla="*/ 396 w 396"/>
                <a:gd name="T5" fmla="*/ 148 h 148"/>
                <a:gd name="T6" fmla="*/ 0 w 396"/>
                <a:gd name="T7" fmla="*/ 148 h 148"/>
                <a:gd name="T8" fmla="*/ 0 w 396"/>
                <a:gd name="T9" fmla="*/ 0 h 148"/>
                <a:gd name="T10" fmla="*/ 0 w 396"/>
                <a:gd name="T1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148">
                  <a:moveTo>
                    <a:pt x="0" y="0"/>
                  </a:moveTo>
                  <a:lnTo>
                    <a:pt x="396" y="0"/>
                  </a:lnTo>
                  <a:lnTo>
                    <a:pt x="396" y="148"/>
                  </a:lnTo>
                  <a:lnTo>
                    <a:pt x="0" y="1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17" name="Rectangle 125"/>
            <p:cNvSpPr>
              <a:spLocks noChangeArrowheads="1"/>
            </p:cNvSpPr>
            <p:nvPr/>
          </p:nvSpPr>
          <p:spPr bwMode="auto">
            <a:xfrm>
              <a:off x="2367" y="1498"/>
              <a:ext cx="38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Zero fill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18" name="Rectangle 126"/>
            <p:cNvSpPr>
              <a:spLocks noChangeArrowheads="1"/>
            </p:cNvSpPr>
            <p:nvPr/>
          </p:nvSpPr>
          <p:spPr bwMode="auto">
            <a:xfrm>
              <a:off x="93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19" name="Rectangle 127"/>
            <p:cNvSpPr>
              <a:spLocks noChangeArrowheads="1"/>
            </p:cNvSpPr>
            <p:nvPr/>
          </p:nvSpPr>
          <p:spPr bwMode="auto">
            <a:xfrm>
              <a:off x="93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20" name="Rectangle 128"/>
            <p:cNvSpPr>
              <a:spLocks noChangeArrowheads="1"/>
            </p:cNvSpPr>
            <p:nvPr/>
          </p:nvSpPr>
          <p:spPr bwMode="auto">
            <a:xfrm>
              <a:off x="1083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21" name="Rectangle 129"/>
            <p:cNvSpPr>
              <a:spLocks noChangeArrowheads="1"/>
            </p:cNvSpPr>
            <p:nvPr/>
          </p:nvSpPr>
          <p:spPr bwMode="auto">
            <a:xfrm>
              <a:off x="1077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22" name="Rectangle 130"/>
            <p:cNvSpPr>
              <a:spLocks noChangeArrowheads="1"/>
            </p:cNvSpPr>
            <p:nvPr/>
          </p:nvSpPr>
          <p:spPr bwMode="auto">
            <a:xfrm>
              <a:off x="122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23" name="Rectangle 131"/>
            <p:cNvSpPr>
              <a:spLocks noChangeArrowheads="1"/>
            </p:cNvSpPr>
            <p:nvPr/>
          </p:nvSpPr>
          <p:spPr bwMode="auto">
            <a:xfrm>
              <a:off x="122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24" name="Rectangle 132"/>
            <p:cNvSpPr>
              <a:spLocks noChangeArrowheads="1"/>
            </p:cNvSpPr>
            <p:nvPr/>
          </p:nvSpPr>
          <p:spPr bwMode="auto">
            <a:xfrm>
              <a:off x="1523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25" name="Rectangle 133"/>
            <p:cNvSpPr>
              <a:spLocks noChangeArrowheads="1"/>
            </p:cNvSpPr>
            <p:nvPr/>
          </p:nvSpPr>
          <p:spPr bwMode="auto">
            <a:xfrm>
              <a:off x="1526" y="256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26" name="Rectangle 134"/>
            <p:cNvSpPr>
              <a:spLocks noChangeArrowheads="1"/>
            </p:cNvSpPr>
            <p:nvPr/>
          </p:nvSpPr>
          <p:spPr bwMode="auto">
            <a:xfrm>
              <a:off x="165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27" name="Rectangle 135"/>
            <p:cNvSpPr>
              <a:spLocks noChangeArrowheads="1"/>
            </p:cNvSpPr>
            <p:nvPr/>
          </p:nvSpPr>
          <p:spPr bwMode="auto">
            <a:xfrm>
              <a:off x="1658" y="256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28" name="Rectangle 136"/>
            <p:cNvSpPr>
              <a:spLocks noChangeArrowheads="1"/>
            </p:cNvSpPr>
            <p:nvPr/>
          </p:nvSpPr>
          <p:spPr bwMode="auto">
            <a:xfrm>
              <a:off x="1806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29" name="Rectangle 137"/>
            <p:cNvSpPr>
              <a:spLocks noChangeArrowheads="1"/>
            </p:cNvSpPr>
            <p:nvPr/>
          </p:nvSpPr>
          <p:spPr bwMode="auto">
            <a:xfrm>
              <a:off x="1795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30" name="Rectangle 138"/>
            <p:cNvSpPr>
              <a:spLocks noChangeArrowheads="1"/>
            </p:cNvSpPr>
            <p:nvPr/>
          </p:nvSpPr>
          <p:spPr bwMode="auto">
            <a:xfrm>
              <a:off x="1943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31" name="Rectangle 139"/>
            <p:cNvSpPr>
              <a:spLocks noChangeArrowheads="1"/>
            </p:cNvSpPr>
            <p:nvPr/>
          </p:nvSpPr>
          <p:spPr bwMode="auto">
            <a:xfrm>
              <a:off x="1940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32" name="Freeform 140"/>
            <p:cNvSpPr>
              <a:spLocks/>
            </p:cNvSpPr>
            <p:nvPr/>
          </p:nvSpPr>
          <p:spPr bwMode="auto">
            <a:xfrm>
              <a:off x="1675" y="267"/>
              <a:ext cx="454" cy="1294"/>
            </a:xfrm>
            <a:custGeom>
              <a:avLst/>
              <a:gdLst>
                <a:gd name="T0" fmla="*/ 454 w 454"/>
                <a:gd name="T1" fmla="*/ 1294 h 1294"/>
                <a:gd name="T2" fmla="*/ 454 w 454"/>
                <a:gd name="T3" fmla="*/ 0 h 1294"/>
                <a:gd name="T4" fmla="*/ 0 w 454"/>
                <a:gd name="T5" fmla="*/ 0 h 1294"/>
                <a:gd name="T6" fmla="*/ 0 w 454"/>
                <a:gd name="T7" fmla="*/ 84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4" h="1294">
                  <a:moveTo>
                    <a:pt x="454" y="1294"/>
                  </a:moveTo>
                  <a:lnTo>
                    <a:pt x="454" y="0"/>
                  </a:lnTo>
                  <a:lnTo>
                    <a:pt x="0" y="0"/>
                  </a:lnTo>
                  <a:lnTo>
                    <a:pt x="0" y="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33" name="Freeform 141"/>
            <p:cNvSpPr>
              <a:spLocks/>
            </p:cNvSpPr>
            <p:nvPr/>
          </p:nvSpPr>
          <p:spPr bwMode="auto">
            <a:xfrm>
              <a:off x="1655" y="335"/>
              <a:ext cx="38" cy="62"/>
            </a:xfrm>
            <a:custGeom>
              <a:avLst/>
              <a:gdLst>
                <a:gd name="T0" fmla="*/ 10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10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10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10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10" y="31"/>
                  </a:cubicBezTo>
                  <a:cubicBezTo>
                    <a:pt x="9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34" name="Line 142"/>
            <p:cNvSpPr>
              <a:spLocks noChangeShapeType="1"/>
            </p:cNvSpPr>
            <p:nvPr/>
          </p:nvSpPr>
          <p:spPr bwMode="auto">
            <a:xfrm>
              <a:off x="1277" y="459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35" name="Freeform 143"/>
            <p:cNvSpPr>
              <a:spLocks/>
            </p:cNvSpPr>
            <p:nvPr/>
          </p:nvSpPr>
          <p:spPr bwMode="auto">
            <a:xfrm>
              <a:off x="1349" y="441"/>
              <a:ext cx="64" cy="38"/>
            </a:xfrm>
            <a:custGeom>
              <a:avLst/>
              <a:gdLst>
                <a:gd name="T0" fmla="*/ 6 w 32"/>
                <a:gd name="T1" fmla="*/ 9 h 19"/>
                <a:gd name="T2" fmla="*/ 0 w 32"/>
                <a:gd name="T3" fmla="*/ 0 h 19"/>
                <a:gd name="T4" fmla="*/ 0 w 32"/>
                <a:gd name="T5" fmla="*/ 0 h 19"/>
                <a:gd name="T6" fmla="*/ 16 w 32"/>
                <a:gd name="T7" fmla="*/ 6 h 19"/>
                <a:gd name="T8" fmla="*/ 32 w 32"/>
                <a:gd name="T9" fmla="*/ 9 h 19"/>
                <a:gd name="T10" fmla="*/ 16 w 32"/>
                <a:gd name="T11" fmla="*/ 13 h 19"/>
                <a:gd name="T12" fmla="*/ 0 w 32"/>
                <a:gd name="T13" fmla="*/ 19 h 19"/>
                <a:gd name="T14" fmla="*/ 0 w 32"/>
                <a:gd name="T15" fmla="*/ 19 h 19"/>
                <a:gd name="T16" fmla="*/ 6 w 32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6" y="8"/>
                    <a:pt x="32" y="9"/>
                  </a:cubicBezTo>
                  <a:cubicBezTo>
                    <a:pt x="26" y="10"/>
                    <a:pt x="21" y="12"/>
                    <a:pt x="16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36" name="Line 144"/>
            <p:cNvSpPr>
              <a:spLocks noChangeShapeType="1"/>
            </p:cNvSpPr>
            <p:nvPr/>
          </p:nvSpPr>
          <p:spPr bwMode="auto">
            <a:xfrm>
              <a:off x="2279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37" name="Freeform 145"/>
            <p:cNvSpPr>
              <a:spLocks/>
            </p:cNvSpPr>
            <p:nvPr/>
          </p:nvSpPr>
          <p:spPr bwMode="auto">
            <a:xfrm>
              <a:off x="2261" y="2405"/>
              <a:ext cx="34" cy="58"/>
            </a:xfrm>
            <a:custGeom>
              <a:avLst/>
              <a:gdLst>
                <a:gd name="T0" fmla="*/ 9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9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9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38" name="Line 146"/>
            <p:cNvSpPr>
              <a:spLocks noChangeShapeType="1"/>
            </p:cNvSpPr>
            <p:nvPr/>
          </p:nvSpPr>
          <p:spPr bwMode="auto">
            <a:xfrm>
              <a:off x="140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39" name="Freeform 147"/>
            <p:cNvSpPr>
              <a:spLocks/>
            </p:cNvSpPr>
            <p:nvPr/>
          </p:nvSpPr>
          <p:spPr bwMode="auto">
            <a:xfrm>
              <a:off x="1389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1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40" name="Rectangle 148"/>
            <p:cNvSpPr>
              <a:spLocks noChangeArrowheads="1"/>
            </p:cNvSpPr>
            <p:nvPr/>
          </p:nvSpPr>
          <p:spPr bwMode="auto">
            <a:xfrm>
              <a:off x="136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41" name="Rectangle 149"/>
            <p:cNvSpPr>
              <a:spLocks noChangeArrowheads="1"/>
            </p:cNvSpPr>
            <p:nvPr/>
          </p:nvSpPr>
          <p:spPr bwMode="auto">
            <a:xfrm>
              <a:off x="1373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42" name="Freeform 150"/>
            <p:cNvSpPr>
              <a:spLocks/>
            </p:cNvSpPr>
            <p:nvPr/>
          </p:nvSpPr>
          <p:spPr bwMode="auto">
            <a:xfrm>
              <a:off x="901" y="1689"/>
              <a:ext cx="1570" cy="236"/>
            </a:xfrm>
            <a:custGeom>
              <a:avLst/>
              <a:gdLst>
                <a:gd name="T0" fmla="*/ 146 w 1570"/>
                <a:gd name="T1" fmla="*/ 0 h 236"/>
                <a:gd name="T2" fmla="*/ 1570 w 1570"/>
                <a:gd name="T3" fmla="*/ 0 h 236"/>
                <a:gd name="T4" fmla="*/ 1570 w 1570"/>
                <a:gd name="T5" fmla="*/ 236 h 236"/>
                <a:gd name="T6" fmla="*/ 0 w 1570"/>
                <a:gd name="T7" fmla="*/ 236 h 236"/>
                <a:gd name="T8" fmla="*/ 0 w 1570"/>
                <a:gd name="T9" fmla="*/ 0 h 236"/>
                <a:gd name="T10" fmla="*/ 146 w 1570"/>
                <a:gd name="T11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0" h="236">
                  <a:moveTo>
                    <a:pt x="146" y="0"/>
                  </a:moveTo>
                  <a:lnTo>
                    <a:pt x="1570" y="0"/>
                  </a:lnTo>
                  <a:lnTo>
                    <a:pt x="1570" y="236"/>
                  </a:lnTo>
                  <a:lnTo>
                    <a:pt x="0" y="23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43" name="Rectangle 151"/>
            <p:cNvSpPr>
              <a:spLocks noChangeArrowheads="1"/>
            </p:cNvSpPr>
            <p:nvPr/>
          </p:nvSpPr>
          <p:spPr bwMode="auto">
            <a:xfrm>
              <a:off x="1277" y="1744"/>
              <a:ext cx="94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 decoder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44" name="Rectangle 152"/>
            <p:cNvSpPr>
              <a:spLocks noChangeArrowheads="1"/>
            </p:cNvSpPr>
            <p:nvPr/>
          </p:nvSpPr>
          <p:spPr bwMode="auto">
            <a:xfrm>
              <a:off x="2257" y="246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45" name="Rectangle 153"/>
            <p:cNvSpPr>
              <a:spLocks noChangeArrowheads="1"/>
            </p:cNvSpPr>
            <p:nvPr/>
          </p:nvSpPr>
          <p:spPr bwMode="auto">
            <a:xfrm>
              <a:off x="2244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46" name="Rectangle 154"/>
            <p:cNvSpPr>
              <a:spLocks noChangeArrowheads="1"/>
            </p:cNvSpPr>
            <p:nvPr/>
          </p:nvSpPr>
          <p:spPr bwMode="auto">
            <a:xfrm>
              <a:off x="1725" y="197"/>
              <a:ext cx="362" cy="1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47" name="Rectangle 155"/>
            <p:cNvSpPr>
              <a:spLocks noChangeArrowheads="1"/>
            </p:cNvSpPr>
            <p:nvPr/>
          </p:nvSpPr>
          <p:spPr bwMode="auto">
            <a:xfrm>
              <a:off x="1753" y="202"/>
              <a:ext cx="3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Extend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48" name="Line 156"/>
            <p:cNvSpPr>
              <a:spLocks noChangeShapeType="1"/>
            </p:cNvSpPr>
            <p:nvPr/>
          </p:nvSpPr>
          <p:spPr bwMode="auto">
            <a:xfrm>
              <a:off x="2135" y="1925"/>
              <a:ext cx="1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49" name="Freeform 157"/>
            <p:cNvSpPr>
              <a:spLocks/>
            </p:cNvSpPr>
            <p:nvPr/>
          </p:nvSpPr>
          <p:spPr bwMode="auto">
            <a:xfrm>
              <a:off x="2118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0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50" name="Rectangle 158"/>
            <p:cNvSpPr>
              <a:spLocks noChangeArrowheads="1"/>
            </p:cNvSpPr>
            <p:nvPr/>
          </p:nvSpPr>
          <p:spPr bwMode="auto">
            <a:xfrm>
              <a:off x="2101" y="2561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51" name="Rectangle 159"/>
            <p:cNvSpPr>
              <a:spLocks noChangeArrowheads="1"/>
            </p:cNvSpPr>
            <p:nvPr/>
          </p:nvSpPr>
          <p:spPr bwMode="auto">
            <a:xfrm>
              <a:off x="2104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52" name="Line 160"/>
            <p:cNvSpPr>
              <a:spLocks noChangeShapeType="1"/>
            </p:cNvSpPr>
            <p:nvPr/>
          </p:nvSpPr>
          <p:spPr bwMode="auto">
            <a:xfrm>
              <a:off x="242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53" name="Freeform 161"/>
            <p:cNvSpPr>
              <a:spLocks/>
            </p:cNvSpPr>
            <p:nvPr/>
          </p:nvSpPr>
          <p:spPr bwMode="auto">
            <a:xfrm>
              <a:off x="2403" y="2399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54" name="Rectangle 162"/>
            <p:cNvSpPr>
              <a:spLocks noChangeArrowheads="1"/>
            </p:cNvSpPr>
            <p:nvPr/>
          </p:nvSpPr>
          <p:spPr bwMode="auto">
            <a:xfrm>
              <a:off x="2389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55" name="Rectangle 163"/>
            <p:cNvSpPr>
              <a:spLocks noChangeArrowheads="1"/>
            </p:cNvSpPr>
            <p:nvPr/>
          </p:nvSpPr>
          <p:spPr bwMode="auto">
            <a:xfrm>
              <a:off x="2389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56" name="Rectangle 164"/>
            <p:cNvSpPr>
              <a:spLocks noChangeArrowheads="1"/>
            </p:cNvSpPr>
            <p:nvPr/>
          </p:nvSpPr>
          <p:spPr bwMode="auto">
            <a:xfrm>
              <a:off x="931" y="253"/>
              <a:ext cx="368" cy="41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57" name="Rectangle 165"/>
            <p:cNvSpPr>
              <a:spLocks noChangeArrowheads="1"/>
            </p:cNvSpPr>
            <p:nvPr/>
          </p:nvSpPr>
          <p:spPr bwMode="auto">
            <a:xfrm>
              <a:off x="968" y="355"/>
              <a:ext cx="3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Branch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58" name="Rectangle 166"/>
            <p:cNvSpPr>
              <a:spLocks noChangeArrowheads="1"/>
            </p:cNvSpPr>
            <p:nvPr/>
          </p:nvSpPr>
          <p:spPr bwMode="auto">
            <a:xfrm>
              <a:off x="957" y="463"/>
              <a:ext cx="3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59" name="Line 167"/>
            <p:cNvSpPr>
              <a:spLocks noChangeShapeType="1"/>
            </p:cNvSpPr>
            <p:nvPr/>
          </p:nvSpPr>
          <p:spPr bwMode="auto">
            <a:xfrm>
              <a:off x="833" y="3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60" name="Freeform 168"/>
            <p:cNvSpPr>
              <a:spLocks/>
            </p:cNvSpPr>
            <p:nvPr/>
          </p:nvSpPr>
          <p:spPr bwMode="auto">
            <a:xfrm>
              <a:off x="873" y="2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0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61" name="Line 169"/>
            <p:cNvSpPr>
              <a:spLocks noChangeShapeType="1"/>
            </p:cNvSpPr>
            <p:nvPr/>
          </p:nvSpPr>
          <p:spPr bwMode="auto">
            <a:xfrm>
              <a:off x="833" y="517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62" name="Freeform 170"/>
            <p:cNvSpPr>
              <a:spLocks/>
            </p:cNvSpPr>
            <p:nvPr/>
          </p:nvSpPr>
          <p:spPr bwMode="auto">
            <a:xfrm>
              <a:off x="873" y="499"/>
              <a:ext cx="58" cy="34"/>
            </a:xfrm>
            <a:custGeom>
              <a:avLst/>
              <a:gdLst>
                <a:gd name="T0" fmla="*/ 6 w 29"/>
                <a:gd name="T1" fmla="*/ 9 h 17"/>
                <a:gd name="T2" fmla="*/ 0 w 29"/>
                <a:gd name="T3" fmla="*/ 0 h 17"/>
                <a:gd name="T4" fmla="*/ 1 w 29"/>
                <a:gd name="T5" fmla="*/ 0 h 17"/>
                <a:gd name="T6" fmla="*/ 15 w 29"/>
                <a:gd name="T7" fmla="*/ 5 h 17"/>
                <a:gd name="T8" fmla="*/ 29 w 29"/>
                <a:gd name="T9" fmla="*/ 9 h 17"/>
                <a:gd name="T10" fmla="*/ 15 w 29"/>
                <a:gd name="T11" fmla="*/ 12 h 17"/>
                <a:gd name="T12" fmla="*/ 1 w 29"/>
                <a:gd name="T13" fmla="*/ 17 h 17"/>
                <a:gd name="T14" fmla="*/ 0 w 29"/>
                <a:gd name="T15" fmla="*/ 17 h 17"/>
                <a:gd name="T16" fmla="*/ 6 w 29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4" y="7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63" name="Line 171"/>
            <p:cNvSpPr>
              <a:spLocks noChangeShapeType="1"/>
            </p:cNvSpPr>
            <p:nvPr/>
          </p:nvSpPr>
          <p:spPr bwMode="auto">
            <a:xfrm>
              <a:off x="833" y="4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64" name="Freeform 172"/>
            <p:cNvSpPr>
              <a:spLocks/>
            </p:cNvSpPr>
            <p:nvPr/>
          </p:nvSpPr>
          <p:spPr bwMode="auto">
            <a:xfrm>
              <a:off x="873" y="3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0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65" name="Line 173"/>
            <p:cNvSpPr>
              <a:spLocks noChangeShapeType="1"/>
            </p:cNvSpPr>
            <p:nvPr/>
          </p:nvSpPr>
          <p:spPr bwMode="auto">
            <a:xfrm>
              <a:off x="833" y="6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66" name="Freeform 174"/>
            <p:cNvSpPr>
              <a:spLocks/>
            </p:cNvSpPr>
            <p:nvPr/>
          </p:nvSpPr>
          <p:spPr bwMode="auto">
            <a:xfrm>
              <a:off x="873" y="5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1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67" name="Rectangle 175"/>
            <p:cNvSpPr>
              <a:spLocks noChangeArrowheads="1"/>
            </p:cNvSpPr>
            <p:nvPr/>
          </p:nvSpPr>
          <p:spPr bwMode="auto">
            <a:xfrm>
              <a:off x="733" y="2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68" name="Rectangle 176"/>
            <p:cNvSpPr>
              <a:spLocks noChangeArrowheads="1"/>
            </p:cNvSpPr>
            <p:nvPr/>
          </p:nvSpPr>
          <p:spPr bwMode="auto">
            <a:xfrm>
              <a:off x="738" y="3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69" name="Rectangle 177"/>
            <p:cNvSpPr>
              <a:spLocks noChangeArrowheads="1"/>
            </p:cNvSpPr>
            <p:nvPr/>
          </p:nvSpPr>
          <p:spPr bwMode="auto">
            <a:xfrm>
              <a:off x="734" y="45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70" name="Rectangle 178"/>
            <p:cNvSpPr>
              <a:spLocks noChangeArrowheads="1"/>
            </p:cNvSpPr>
            <p:nvPr/>
          </p:nvSpPr>
          <p:spPr bwMode="auto">
            <a:xfrm>
              <a:off x="739" y="54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71" name="Line 179"/>
            <p:cNvSpPr>
              <a:spLocks noChangeShapeType="1"/>
            </p:cNvSpPr>
            <p:nvPr/>
          </p:nvSpPr>
          <p:spPr bwMode="auto">
            <a:xfrm flipV="1">
              <a:off x="989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72" name="Freeform 180"/>
            <p:cNvSpPr>
              <a:spLocks/>
            </p:cNvSpPr>
            <p:nvPr/>
          </p:nvSpPr>
          <p:spPr bwMode="auto">
            <a:xfrm>
              <a:off x="971" y="669"/>
              <a:ext cx="36" cy="58"/>
            </a:xfrm>
            <a:custGeom>
              <a:avLst/>
              <a:gdLst>
                <a:gd name="T0" fmla="*/ 9 w 18"/>
                <a:gd name="T1" fmla="*/ 24 h 29"/>
                <a:gd name="T2" fmla="*/ 1 w 18"/>
                <a:gd name="T3" fmla="*/ 29 h 29"/>
                <a:gd name="T4" fmla="*/ 0 w 18"/>
                <a:gd name="T5" fmla="*/ 28 h 29"/>
                <a:gd name="T6" fmla="*/ 6 w 18"/>
                <a:gd name="T7" fmla="*/ 14 h 29"/>
                <a:gd name="T8" fmla="*/ 9 w 18"/>
                <a:gd name="T9" fmla="*/ 0 h 29"/>
                <a:gd name="T10" fmla="*/ 12 w 18"/>
                <a:gd name="T11" fmla="*/ 14 h 29"/>
                <a:gd name="T12" fmla="*/ 18 w 18"/>
                <a:gd name="T13" fmla="*/ 28 h 29"/>
                <a:gd name="T14" fmla="*/ 18 w 18"/>
                <a:gd name="T15" fmla="*/ 29 h 29"/>
                <a:gd name="T16" fmla="*/ 9 w 18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73" name="Line 181"/>
            <p:cNvSpPr>
              <a:spLocks noChangeShapeType="1"/>
            </p:cNvSpPr>
            <p:nvPr/>
          </p:nvSpPr>
          <p:spPr bwMode="auto">
            <a:xfrm flipV="1">
              <a:off x="1085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74" name="Freeform 182"/>
            <p:cNvSpPr>
              <a:spLocks/>
            </p:cNvSpPr>
            <p:nvPr/>
          </p:nvSpPr>
          <p:spPr bwMode="auto">
            <a:xfrm>
              <a:off x="1067" y="669"/>
              <a:ext cx="36" cy="58"/>
            </a:xfrm>
            <a:custGeom>
              <a:avLst/>
              <a:gdLst>
                <a:gd name="T0" fmla="*/ 9 w 18"/>
                <a:gd name="T1" fmla="*/ 24 h 29"/>
                <a:gd name="T2" fmla="*/ 0 w 18"/>
                <a:gd name="T3" fmla="*/ 29 h 29"/>
                <a:gd name="T4" fmla="*/ 0 w 18"/>
                <a:gd name="T5" fmla="*/ 29 h 29"/>
                <a:gd name="T6" fmla="*/ 6 w 18"/>
                <a:gd name="T7" fmla="*/ 15 h 29"/>
                <a:gd name="T8" fmla="*/ 9 w 18"/>
                <a:gd name="T9" fmla="*/ 0 h 29"/>
                <a:gd name="T10" fmla="*/ 12 w 18"/>
                <a:gd name="T11" fmla="*/ 15 h 29"/>
                <a:gd name="T12" fmla="*/ 18 w 18"/>
                <a:gd name="T13" fmla="*/ 29 h 29"/>
                <a:gd name="T14" fmla="*/ 17 w 18"/>
                <a:gd name="T15" fmla="*/ 29 h 29"/>
                <a:gd name="T16" fmla="*/ 9 w 18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75" name="Line 183"/>
            <p:cNvSpPr>
              <a:spLocks noChangeShapeType="1"/>
            </p:cNvSpPr>
            <p:nvPr/>
          </p:nvSpPr>
          <p:spPr bwMode="auto">
            <a:xfrm flipV="1">
              <a:off x="1179" y="715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76" name="Freeform 184"/>
            <p:cNvSpPr>
              <a:spLocks/>
            </p:cNvSpPr>
            <p:nvPr/>
          </p:nvSpPr>
          <p:spPr bwMode="auto">
            <a:xfrm>
              <a:off x="1161" y="669"/>
              <a:ext cx="38" cy="64"/>
            </a:xfrm>
            <a:custGeom>
              <a:avLst/>
              <a:gdLst>
                <a:gd name="T0" fmla="*/ 9 w 19"/>
                <a:gd name="T1" fmla="*/ 26 h 32"/>
                <a:gd name="T2" fmla="*/ 0 w 19"/>
                <a:gd name="T3" fmla="*/ 32 h 32"/>
                <a:gd name="T4" fmla="*/ 0 w 19"/>
                <a:gd name="T5" fmla="*/ 31 h 32"/>
                <a:gd name="T6" fmla="*/ 6 w 19"/>
                <a:gd name="T7" fmla="*/ 16 h 32"/>
                <a:gd name="T8" fmla="*/ 9 w 19"/>
                <a:gd name="T9" fmla="*/ 0 h 32"/>
                <a:gd name="T10" fmla="*/ 13 w 19"/>
                <a:gd name="T11" fmla="*/ 16 h 32"/>
                <a:gd name="T12" fmla="*/ 19 w 19"/>
                <a:gd name="T13" fmla="*/ 31 h 32"/>
                <a:gd name="T14" fmla="*/ 19 w 19"/>
                <a:gd name="T15" fmla="*/ 32 h 32"/>
                <a:gd name="T16" fmla="*/ 9 w 19"/>
                <a:gd name="T17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26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1"/>
                    <a:pt x="8" y="5"/>
                    <a:pt x="9" y="0"/>
                  </a:cubicBezTo>
                  <a:cubicBezTo>
                    <a:pt x="11" y="5"/>
                    <a:pt x="12" y="11"/>
                    <a:pt x="13" y="1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9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77" name="Rectangle 185"/>
            <p:cNvSpPr>
              <a:spLocks noChangeArrowheads="1"/>
            </p:cNvSpPr>
            <p:nvPr/>
          </p:nvSpPr>
          <p:spPr bwMode="auto">
            <a:xfrm>
              <a:off x="1063" y="80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78" name="Rectangle 186"/>
            <p:cNvSpPr>
              <a:spLocks noChangeArrowheads="1"/>
            </p:cNvSpPr>
            <p:nvPr/>
          </p:nvSpPr>
          <p:spPr bwMode="auto">
            <a:xfrm>
              <a:off x="1050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79" name="Rectangle 187"/>
            <p:cNvSpPr>
              <a:spLocks noChangeArrowheads="1"/>
            </p:cNvSpPr>
            <p:nvPr/>
          </p:nvSpPr>
          <p:spPr bwMode="auto">
            <a:xfrm>
              <a:off x="957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80" name="Rectangle 188"/>
            <p:cNvSpPr>
              <a:spLocks noChangeArrowheads="1"/>
            </p:cNvSpPr>
            <p:nvPr/>
          </p:nvSpPr>
          <p:spPr bwMode="auto">
            <a:xfrm>
              <a:off x="960" y="80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81" name="Rectangle 189"/>
            <p:cNvSpPr>
              <a:spLocks noChangeArrowheads="1"/>
            </p:cNvSpPr>
            <p:nvPr/>
          </p:nvSpPr>
          <p:spPr bwMode="auto">
            <a:xfrm>
              <a:off x="1145" y="80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82" name="Rectangle 190"/>
            <p:cNvSpPr>
              <a:spLocks noChangeArrowheads="1"/>
            </p:cNvSpPr>
            <p:nvPr/>
          </p:nvSpPr>
          <p:spPr bwMode="auto">
            <a:xfrm>
              <a:off x="1145" y="89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83" name="Rectangle 191"/>
            <p:cNvSpPr>
              <a:spLocks noChangeArrowheads="1"/>
            </p:cNvSpPr>
            <p:nvPr/>
          </p:nvSpPr>
          <p:spPr bwMode="auto">
            <a:xfrm>
              <a:off x="2104" y="144"/>
              <a:ext cx="80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IR(8:6) || 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84" name="Rectangle 192"/>
            <p:cNvSpPr>
              <a:spLocks noChangeArrowheads="1"/>
            </p:cNvSpPr>
            <p:nvPr/>
          </p:nvSpPr>
          <p:spPr bwMode="auto">
            <a:xfrm>
              <a:off x="1413" y="397"/>
              <a:ext cx="524" cy="134"/>
            </a:xfrm>
            <a:prstGeom prst="rect">
              <a:avLst/>
            </a:prstGeom>
            <a:solidFill>
              <a:srgbClr val="CCECF4"/>
            </a:solidFill>
            <a:ln w="19050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985" name="Rectangle 193"/>
            <p:cNvSpPr>
              <a:spLocks noChangeArrowheads="1"/>
            </p:cNvSpPr>
            <p:nvPr/>
          </p:nvSpPr>
          <p:spPr bwMode="auto">
            <a:xfrm>
              <a:off x="1611" y="40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86" name="Rectangle 194"/>
            <p:cNvSpPr>
              <a:spLocks noChangeArrowheads="1"/>
            </p:cNvSpPr>
            <p:nvPr/>
          </p:nvSpPr>
          <p:spPr bwMode="auto">
            <a:xfrm>
              <a:off x="1910" y="2713"/>
              <a:ext cx="5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A0C6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33987" name="Oval 195"/>
            <p:cNvSpPr>
              <a:spLocks noChangeArrowheads="1"/>
            </p:cNvSpPr>
            <p:nvPr/>
          </p:nvSpPr>
          <p:spPr bwMode="auto">
            <a:xfrm>
              <a:off x="3341" y="2187"/>
              <a:ext cx="36" cy="3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pic>
          <p:nvPicPr>
            <p:cNvPr id="33988" name="Picture 196" descr="waterma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5"/>
            <a:stretch>
              <a:fillRect/>
            </a:stretch>
          </p:blipFill>
          <p:spPr bwMode="auto">
            <a:xfrm>
              <a:off x="437" y="4002"/>
              <a:ext cx="1405" cy="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989" name="AutoShape 197"/>
          <p:cNvSpPr>
            <a:spLocks noChangeArrowheads="1"/>
          </p:cNvSpPr>
          <p:nvPr/>
        </p:nvSpPr>
        <p:spPr bwMode="auto">
          <a:xfrm>
            <a:off x="2133600" y="3886200"/>
            <a:ext cx="2286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990" name="AutoShape 198"/>
          <p:cNvSpPr>
            <a:spLocks noChangeArrowheads="1"/>
          </p:cNvSpPr>
          <p:nvPr/>
        </p:nvSpPr>
        <p:spPr bwMode="auto">
          <a:xfrm>
            <a:off x="6172200" y="2895600"/>
            <a:ext cx="3810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991" name="Text Box 199"/>
          <p:cNvSpPr txBox="1">
            <a:spLocks noChangeArrowheads="1"/>
          </p:cNvSpPr>
          <p:nvPr/>
        </p:nvSpPr>
        <p:spPr bwMode="auto">
          <a:xfrm>
            <a:off x="533400" y="4953000"/>
            <a:ext cx="3249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MB=1 only if OPCODE=LDI or ADI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complete decoder circuit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715000"/>
            <a:ext cx="7772400" cy="838200"/>
          </a:xfrm>
        </p:spPr>
        <p:txBody>
          <a:bodyPr/>
          <a:lstStyle/>
          <a:p>
            <a:r>
              <a:rPr lang="en-US" altLang="zh-TW"/>
              <a:t>Why it’s so simple?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467225" cy="39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3886200" y="3276600"/>
            <a:ext cx="381000" cy="2209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4800600" y="2971800"/>
            <a:ext cx="2819400" cy="914400"/>
          </a:xfrm>
          <a:prstGeom prst="wedgeRoundRectCallout">
            <a:avLst>
              <a:gd name="adj1" fmla="val -67569"/>
              <a:gd name="adj2" fmla="val 4357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</a:rPr>
              <a:t>check the opcode table:</a:t>
            </a:r>
          </a:p>
          <a:p>
            <a:pPr algn="ctr"/>
            <a:r>
              <a:rPr lang="en-US" altLang="zh-TW">
                <a:solidFill>
                  <a:schemeClr val="hlink"/>
                </a:solidFill>
              </a:rPr>
              <a:t>How to classify a constant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complete decoder circuit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715000"/>
            <a:ext cx="7772400" cy="838200"/>
          </a:xfrm>
        </p:spPr>
        <p:txBody>
          <a:bodyPr/>
          <a:lstStyle/>
          <a:p>
            <a:r>
              <a:rPr lang="en-US" altLang="zh-TW"/>
              <a:t>Why it’s so simple?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467225" cy="39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5105400" y="3276600"/>
            <a:ext cx="685800" cy="2209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5943600" y="2362200"/>
            <a:ext cx="2971800" cy="914400"/>
          </a:xfrm>
          <a:prstGeom prst="wedgeRoundRectCallout">
            <a:avLst>
              <a:gd name="adj1" fmla="val -66667"/>
              <a:gd name="adj2" fmla="val 4357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</a:rPr>
              <a:t>check the opcode table:</a:t>
            </a:r>
          </a:p>
          <a:p>
            <a:pPr algn="ctr"/>
            <a:r>
              <a:rPr lang="en-US" altLang="zh-TW">
                <a:solidFill>
                  <a:schemeClr val="hlink"/>
                </a:solidFill>
              </a:rPr>
              <a:t>How to tell a load/store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General scheme to simplify the decoder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22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The Trick: make opcode and instruction format regular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685800" y="3429000"/>
            <a:ext cx="6248400" cy="2286000"/>
            <a:chOff x="432" y="1872"/>
            <a:chExt cx="3936" cy="1440"/>
          </a:xfrm>
        </p:grpSpPr>
        <p:grpSp>
          <p:nvGrpSpPr>
            <p:cNvPr id="28677" name="Group 5"/>
            <p:cNvGrpSpPr>
              <a:grpSpLocks/>
            </p:cNvGrpSpPr>
            <p:nvPr/>
          </p:nvGrpSpPr>
          <p:grpSpPr bwMode="auto">
            <a:xfrm>
              <a:off x="768" y="1872"/>
              <a:ext cx="3600" cy="432"/>
              <a:chOff x="768" y="1584"/>
              <a:chExt cx="3600" cy="432"/>
            </a:xfrm>
          </p:grpSpPr>
          <p:sp>
            <p:nvSpPr>
              <p:cNvPr id="28678" name="Rectangle 6"/>
              <p:cNvSpPr>
                <a:spLocks noChangeArrowheads="1"/>
              </p:cNvSpPr>
              <p:nvPr/>
            </p:nvSpPr>
            <p:spPr bwMode="auto">
              <a:xfrm>
                <a:off x="768" y="1584"/>
                <a:ext cx="144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opcode</a:t>
                </a:r>
              </a:p>
            </p:txBody>
          </p:sp>
          <p:sp>
            <p:nvSpPr>
              <p:cNvPr id="28679" name="Rectangle 7"/>
              <p:cNvSpPr>
                <a:spLocks noChangeArrowheads="1"/>
              </p:cNvSpPr>
              <p:nvPr/>
            </p:nvSpPr>
            <p:spPr bwMode="auto">
              <a:xfrm>
                <a:off x="2208" y="1584"/>
                <a:ext cx="72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dest reg.</a:t>
                </a:r>
              </a:p>
            </p:txBody>
          </p:sp>
          <p:sp>
            <p:nvSpPr>
              <p:cNvPr id="28680" name="Rectangle 8"/>
              <p:cNvSpPr>
                <a:spLocks noChangeArrowheads="1"/>
              </p:cNvSpPr>
              <p:nvPr/>
            </p:nvSpPr>
            <p:spPr bwMode="auto">
              <a:xfrm>
                <a:off x="2928" y="1584"/>
                <a:ext cx="72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source reg.</a:t>
                </a:r>
              </a:p>
              <a:p>
                <a:pPr algn="ctr"/>
                <a:r>
                  <a:rPr lang="en-US" altLang="zh-TW"/>
                  <a:t>A</a:t>
                </a:r>
              </a:p>
            </p:txBody>
          </p:sp>
          <p:sp>
            <p:nvSpPr>
              <p:cNvPr id="28681" name="Rectangle 9"/>
              <p:cNvSpPr>
                <a:spLocks noChangeArrowheads="1"/>
              </p:cNvSpPr>
              <p:nvPr/>
            </p:nvSpPr>
            <p:spPr bwMode="auto">
              <a:xfrm>
                <a:off x="3648" y="1584"/>
                <a:ext cx="72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source reg.</a:t>
                </a:r>
              </a:p>
              <a:p>
                <a:pPr algn="ctr"/>
                <a:r>
                  <a:rPr lang="en-US" altLang="zh-TW"/>
                  <a:t>B</a:t>
                </a:r>
              </a:p>
            </p:txBody>
          </p:sp>
        </p:grpSp>
        <p:grpSp>
          <p:nvGrpSpPr>
            <p:cNvPr id="28682" name="Group 10"/>
            <p:cNvGrpSpPr>
              <a:grpSpLocks/>
            </p:cNvGrpSpPr>
            <p:nvPr/>
          </p:nvGrpSpPr>
          <p:grpSpPr bwMode="auto">
            <a:xfrm>
              <a:off x="480" y="2976"/>
              <a:ext cx="2208" cy="336"/>
              <a:chOff x="624" y="2976"/>
              <a:chExt cx="2208" cy="336"/>
            </a:xfrm>
          </p:grpSpPr>
          <p:sp>
            <p:nvSpPr>
              <p:cNvPr id="28683" name="Rectangle 11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67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instruction</a:t>
                </a:r>
              </a:p>
              <a:p>
                <a:pPr algn="ctr"/>
                <a:r>
                  <a:rPr lang="en-US" altLang="zh-TW"/>
                  <a:t>type</a:t>
                </a:r>
              </a:p>
            </p:txBody>
          </p:sp>
          <p:sp>
            <p:nvSpPr>
              <p:cNvPr id="28684" name="Rectangle 12"/>
              <p:cNvSpPr>
                <a:spLocks noChangeArrowheads="1"/>
              </p:cNvSpPr>
              <p:nvPr/>
            </p:nvSpPr>
            <p:spPr bwMode="auto">
              <a:xfrm>
                <a:off x="1296" y="2976"/>
                <a:ext cx="67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mode</a:t>
                </a:r>
              </a:p>
            </p:txBody>
          </p:sp>
          <p:sp>
            <p:nvSpPr>
              <p:cNvPr id="28685" name="Rectangle 13"/>
              <p:cNvSpPr>
                <a:spLocks noChangeArrowheads="1"/>
              </p:cNvSpPr>
              <p:nvPr/>
            </p:nvSpPr>
            <p:spPr bwMode="auto">
              <a:xfrm>
                <a:off x="1968" y="2976"/>
                <a:ext cx="86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operation</a:t>
                </a:r>
              </a:p>
              <a:p>
                <a:pPr algn="ctr"/>
                <a:r>
                  <a:rPr lang="en-US" altLang="zh-TW"/>
                  <a:t>function</a:t>
                </a:r>
              </a:p>
            </p:txBody>
          </p:sp>
        </p:grp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 flipH="1">
              <a:off x="432" y="2304"/>
              <a:ext cx="3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87" name="Line 15"/>
            <p:cNvSpPr>
              <a:spLocks noChangeShapeType="1"/>
            </p:cNvSpPr>
            <p:nvPr/>
          </p:nvSpPr>
          <p:spPr bwMode="auto">
            <a:xfrm>
              <a:off x="2208" y="2304"/>
              <a:ext cx="57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4419600" y="2438400"/>
            <a:ext cx="3248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fixed for various types of instructions</a:t>
            </a: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H="1">
            <a:off x="4038600" y="2743200"/>
            <a:ext cx="1752600" cy="685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H="1">
            <a:off x="5257800" y="2743200"/>
            <a:ext cx="533400" cy="685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5791200" y="2743200"/>
            <a:ext cx="609600" cy="685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What’s left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79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control signals for branch/jump instructions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62200"/>
            <a:ext cx="4467225" cy="39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5791200" y="5486400"/>
            <a:ext cx="990600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Detailed design of branch control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1828800" y="1603375"/>
            <a:ext cx="5737225" cy="5254625"/>
            <a:chOff x="1152" y="912"/>
            <a:chExt cx="3614" cy="3310"/>
          </a:xfrm>
        </p:grpSpPr>
        <p:pic>
          <p:nvPicPr>
            <p:cNvPr id="30724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912"/>
              <a:ext cx="3614" cy="3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725" name="Line 5"/>
            <p:cNvSpPr>
              <a:spLocks noChangeShapeType="1"/>
            </p:cNvSpPr>
            <p:nvPr/>
          </p:nvSpPr>
          <p:spPr bwMode="auto">
            <a:xfrm>
              <a:off x="1296" y="960"/>
              <a:ext cx="0" cy="7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26" name="Line 6"/>
            <p:cNvSpPr>
              <a:spLocks noChangeShapeType="1"/>
            </p:cNvSpPr>
            <p:nvPr/>
          </p:nvSpPr>
          <p:spPr bwMode="auto">
            <a:xfrm>
              <a:off x="1296" y="1680"/>
              <a:ext cx="57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>
              <a:off x="1872" y="1344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1872" y="1344"/>
              <a:ext cx="76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>
              <a:off x="2640" y="912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 flipV="1">
              <a:off x="1296" y="912"/>
              <a:ext cx="134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0731" name="AutoShape 11"/>
          <p:cNvSpPr>
            <a:spLocks noChangeArrowheads="1"/>
          </p:cNvSpPr>
          <p:nvPr/>
        </p:nvSpPr>
        <p:spPr bwMode="auto">
          <a:xfrm>
            <a:off x="3810000" y="4495800"/>
            <a:ext cx="609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2133600" y="5105400"/>
            <a:ext cx="2273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control signals for branch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Detailed design of branch control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1828800" y="1603375"/>
            <a:ext cx="5737225" cy="5254625"/>
            <a:chOff x="1152" y="912"/>
            <a:chExt cx="3614" cy="3310"/>
          </a:xfrm>
        </p:grpSpPr>
        <p:pic>
          <p:nvPicPr>
            <p:cNvPr id="43012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912"/>
              <a:ext cx="3614" cy="3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013" name="Line 5"/>
            <p:cNvSpPr>
              <a:spLocks noChangeShapeType="1"/>
            </p:cNvSpPr>
            <p:nvPr/>
          </p:nvSpPr>
          <p:spPr bwMode="auto">
            <a:xfrm>
              <a:off x="1296" y="960"/>
              <a:ext cx="0" cy="7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296" y="1680"/>
              <a:ext cx="57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>
              <a:off x="1872" y="1344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>
              <a:off x="1872" y="1344"/>
              <a:ext cx="76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2640" y="912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flipV="1">
              <a:off x="1296" y="912"/>
              <a:ext cx="134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81000" y="5181600"/>
            <a:ext cx="3657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PL=1 if executing one of JMP, BRN, BRZ</a:t>
            </a:r>
          </a:p>
        </p:txBody>
      </p:sp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3810000" y="4495800"/>
            <a:ext cx="228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Detailed design of branch control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1828800" y="1603375"/>
            <a:ext cx="5737225" cy="5254625"/>
            <a:chOff x="1152" y="912"/>
            <a:chExt cx="3614" cy="3310"/>
          </a:xfrm>
        </p:grpSpPr>
        <p:pic>
          <p:nvPicPr>
            <p:cNvPr id="44036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912"/>
              <a:ext cx="3614" cy="3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037" name="Line 5"/>
            <p:cNvSpPr>
              <a:spLocks noChangeShapeType="1"/>
            </p:cNvSpPr>
            <p:nvPr/>
          </p:nvSpPr>
          <p:spPr bwMode="auto">
            <a:xfrm>
              <a:off x="1296" y="960"/>
              <a:ext cx="0" cy="7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>
              <a:off x="1296" y="1680"/>
              <a:ext cx="57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>
              <a:off x="1872" y="1344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1872" y="1344"/>
              <a:ext cx="76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>
              <a:off x="2640" y="912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 flipV="1">
              <a:off x="1296" y="912"/>
              <a:ext cx="134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304800" y="5181600"/>
            <a:ext cx="445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JB =1 if executing one of unconditional jump (JMP)</a:t>
            </a:r>
          </a:p>
        </p:txBody>
      </p:sp>
      <p:sp>
        <p:nvSpPr>
          <p:cNvPr id="44044" name="AutoShape 12"/>
          <p:cNvSpPr>
            <a:spLocks noChangeArrowheads="1"/>
          </p:cNvSpPr>
          <p:nvPr/>
        </p:nvSpPr>
        <p:spPr bwMode="auto">
          <a:xfrm>
            <a:off x="3962400" y="4495800"/>
            <a:ext cx="228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Detailed design of branch control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1828800" y="1603375"/>
            <a:ext cx="5737225" cy="5254625"/>
            <a:chOff x="1152" y="912"/>
            <a:chExt cx="3614" cy="3310"/>
          </a:xfrm>
        </p:grpSpPr>
        <p:pic>
          <p:nvPicPr>
            <p:cNvPr id="45060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912"/>
              <a:ext cx="3614" cy="3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061" name="Line 5"/>
            <p:cNvSpPr>
              <a:spLocks noChangeShapeType="1"/>
            </p:cNvSpPr>
            <p:nvPr/>
          </p:nvSpPr>
          <p:spPr bwMode="auto">
            <a:xfrm>
              <a:off x="1296" y="960"/>
              <a:ext cx="0" cy="7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2" name="Line 6"/>
            <p:cNvSpPr>
              <a:spLocks noChangeShapeType="1"/>
            </p:cNvSpPr>
            <p:nvPr/>
          </p:nvSpPr>
          <p:spPr bwMode="auto">
            <a:xfrm>
              <a:off x="1296" y="1680"/>
              <a:ext cx="57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3" name="Line 7"/>
            <p:cNvSpPr>
              <a:spLocks noChangeShapeType="1"/>
            </p:cNvSpPr>
            <p:nvPr/>
          </p:nvSpPr>
          <p:spPr bwMode="auto">
            <a:xfrm>
              <a:off x="1872" y="1344"/>
              <a:ext cx="0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4" name="Line 8"/>
            <p:cNvSpPr>
              <a:spLocks noChangeShapeType="1"/>
            </p:cNvSpPr>
            <p:nvPr/>
          </p:nvSpPr>
          <p:spPr bwMode="auto">
            <a:xfrm>
              <a:off x="1872" y="1344"/>
              <a:ext cx="76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5" name="Line 9"/>
            <p:cNvSpPr>
              <a:spLocks noChangeShapeType="1"/>
            </p:cNvSpPr>
            <p:nvPr/>
          </p:nvSpPr>
          <p:spPr bwMode="auto">
            <a:xfrm>
              <a:off x="2640" y="912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66" name="Line 10"/>
            <p:cNvSpPr>
              <a:spLocks noChangeShapeType="1"/>
            </p:cNvSpPr>
            <p:nvPr/>
          </p:nvSpPr>
          <p:spPr bwMode="auto">
            <a:xfrm flipV="1">
              <a:off x="1296" y="912"/>
              <a:ext cx="134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2895600" y="5029200"/>
            <a:ext cx="14255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BC=0 for BRZ</a:t>
            </a:r>
          </a:p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BC=1 for BRN</a:t>
            </a:r>
          </a:p>
        </p:txBody>
      </p:sp>
      <p:sp>
        <p:nvSpPr>
          <p:cNvPr id="45068" name="AutoShape 12"/>
          <p:cNvSpPr>
            <a:spLocks noChangeArrowheads="1"/>
          </p:cNvSpPr>
          <p:nvPr/>
        </p:nvSpPr>
        <p:spPr bwMode="auto">
          <a:xfrm>
            <a:off x="4191000" y="4495800"/>
            <a:ext cx="228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Solution</a:t>
            </a:r>
          </a:p>
        </p:txBody>
      </p:sp>
      <p:grpSp>
        <p:nvGrpSpPr>
          <p:cNvPr id="42089" name="Group 105"/>
          <p:cNvGrpSpPr>
            <a:grpSpLocks/>
          </p:cNvGrpSpPr>
          <p:nvPr/>
        </p:nvGrpSpPr>
        <p:grpSpPr bwMode="auto">
          <a:xfrm>
            <a:off x="1371600" y="2286000"/>
            <a:ext cx="4389438" cy="3886200"/>
            <a:chOff x="240" y="1632"/>
            <a:chExt cx="2765" cy="2448"/>
          </a:xfrm>
        </p:grpSpPr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1536" y="16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1872" y="1632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constant</a:t>
              </a:r>
            </a:p>
          </p:txBody>
        </p:sp>
        <p:sp>
          <p:nvSpPr>
            <p:cNvPr id="41993" name="Rectangle 9"/>
            <p:cNvSpPr>
              <a:spLocks noChangeArrowheads="1"/>
            </p:cNvSpPr>
            <p:nvPr/>
          </p:nvSpPr>
          <p:spPr bwMode="auto">
            <a:xfrm>
              <a:off x="1728" y="2688"/>
              <a:ext cx="7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adder</a:t>
              </a:r>
            </a:p>
          </p:txBody>
        </p:sp>
        <p:grpSp>
          <p:nvGrpSpPr>
            <p:cNvPr id="41994" name="Group 10"/>
            <p:cNvGrpSpPr>
              <a:grpSpLocks/>
            </p:cNvGrpSpPr>
            <p:nvPr/>
          </p:nvGrpSpPr>
          <p:grpSpPr bwMode="auto">
            <a:xfrm>
              <a:off x="1344" y="2064"/>
              <a:ext cx="1008" cy="384"/>
              <a:chOff x="3840" y="3504"/>
              <a:chExt cx="1008" cy="384"/>
            </a:xfrm>
          </p:grpSpPr>
          <p:sp>
            <p:nvSpPr>
              <p:cNvPr id="41995" name="AutoShape 11"/>
              <p:cNvSpPr>
                <a:spLocks noChangeArrowheads="1"/>
              </p:cNvSpPr>
              <p:nvPr/>
            </p:nvSpPr>
            <p:spPr bwMode="auto">
              <a:xfrm>
                <a:off x="3840" y="3504"/>
                <a:ext cx="1008" cy="384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MUX</a:t>
                </a:r>
              </a:p>
            </p:txBody>
          </p:sp>
          <p:sp>
            <p:nvSpPr>
              <p:cNvPr id="41996" name="Text Box 12"/>
              <p:cNvSpPr txBox="1">
                <a:spLocks noChangeArrowheads="1"/>
              </p:cNvSpPr>
              <p:nvPr/>
            </p:nvSpPr>
            <p:spPr bwMode="auto">
              <a:xfrm>
                <a:off x="4512" y="3504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41997" name="Text Box 13"/>
              <p:cNvSpPr txBox="1">
                <a:spLocks noChangeArrowheads="1"/>
              </p:cNvSpPr>
              <p:nvPr/>
            </p:nvSpPr>
            <p:spPr bwMode="auto">
              <a:xfrm>
                <a:off x="4080" y="3504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>
                    <a:cs typeface="新細明體" panose="02020500000000000000" pitchFamily="18" charset="-120"/>
                  </a:rPr>
                  <a:t>0</a:t>
                </a:r>
              </a:p>
            </p:txBody>
          </p:sp>
        </p:grpSp>
        <p:sp>
          <p:nvSpPr>
            <p:cNvPr id="41999" name="Rectangle 15"/>
            <p:cNvSpPr>
              <a:spLocks noChangeArrowheads="1"/>
            </p:cNvSpPr>
            <p:nvPr/>
          </p:nvSpPr>
          <p:spPr bwMode="auto">
            <a:xfrm>
              <a:off x="720" y="1824"/>
              <a:ext cx="480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logic</a:t>
              </a:r>
            </a:p>
          </p:txBody>
        </p:sp>
        <p:grpSp>
          <p:nvGrpSpPr>
            <p:cNvPr id="42000" name="Group 16"/>
            <p:cNvGrpSpPr>
              <a:grpSpLocks/>
            </p:cNvGrpSpPr>
            <p:nvPr/>
          </p:nvGrpSpPr>
          <p:grpSpPr bwMode="auto">
            <a:xfrm>
              <a:off x="240" y="1776"/>
              <a:ext cx="480" cy="212"/>
              <a:chOff x="720" y="1440"/>
              <a:chExt cx="480" cy="212"/>
            </a:xfrm>
          </p:grpSpPr>
          <p:sp>
            <p:nvSpPr>
              <p:cNvPr id="42001" name="Line 17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02" name="Text Box 18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PL</a:t>
                </a:r>
              </a:p>
            </p:txBody>
          </p:sp>
        </p:grpSp>
        <p:grpSp>
          <p:nvGrpSpPr>
            <p:cNvPr id="42003" name="Group 19"/>
            <p:cNvGrpSpPr>
              <a:grpSpLocks/>
            </p:cNvGrpSpPr>
            <p:nvPr/>
          </p:nvGrpSpPr>
          <p:grpSpPr bwMode="auto">
            <a:xfrm>
              <a:off x="240" y="2016"/>
              <a:ext cx="480" cy="212"/>
              <a:chOff x="720" y="1440"/>
              <a:chExt cx="480" cy="212"/>
            </a:xfrm>
          </p:grpSpPr>
          <p:sp>
            <p:nvSpPr>
              <p:cNvPr id="42004" name="Line 20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05" name="Text Box 21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JB</a:t>
                </a:r>
              </a:p>
            </p:txBody>
          </p:sp>
        </p:grpSp>
        <p:grpSp>
          <p:nvGrpSpPr>
            <p:cNvPr id="42006" name="Group 22"/>
            <p:cNvGrpSpPr>
              <a:grpSpLocks/>
            </p:cNvGrpSpPr>
            <p:nvPr/>
          </p:nvGrpSpPr>
          <p:grpSpPr bwMode="auto">
            <a:xfrm>
              <a:off x="240" y="2208"/>
              <a:ext cx="480" cy="212"/>
              <a:chOff x="720" y="1440"/>
              <a:chExt cx="480" cy="212"/>
            </a:xfrm>
          </p:grpSpPr>
          <p:sp>
            <p:nvSpPr>
              <p:cNvPr id="42007" name="Line 23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08" name="Text Box 24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BC</a:t>
                </a:r>
              </a:p>
            </p:txBody>
          </p:sp>
        </p:grpSp>
        <p:grpSp>
          <p:nvGrpSpPr>
            <p:cNvPr id="42009" name="Group 25"/>
            <p:cNvGrpSpPr>
              <a:grpSpLocks/>
            </p:cNvGrpSpPr>
            <p:nvPr/>
          </p:nvGrpSpPr>
          <p:grpSpPr bwMode="auto">
            <a:xfrm>
              <a:off x="240" y="2448"/>
              <a:ext cx="480" cy="212"/>
              <a:chOff x="720" y="1440"/>
              <a:chExt cx="480" cy="212"/>
            </a:xfrm>
          </p:grpSpPr>
          <p:sp>
            <p:nvSpPr>
              <p:cNvPr id="42010" name="Line 26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11" name="Text Box 27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N</a:t>
                </a:r>
              </a:p>
            </p:txBody>
          </p:sp>
        </p:grpSp>
        <p:grpSp>
          <p:nvGrpSpPr>
            <p:cNvPr id="42012" name="Group 28"/>
            <p:cNvGrpSpPr>
              <a:grpSpLocks/>
            </p:cNvGrpSpPr>
            <p:nvPr/>
          </p:nvGrpSpPr>
          <p:grpSpPr bwMode="auto">
            <a:xfrm>
              <a:off x="240" y="2640"/>
              <a:ext cx="480" cy="212"/>
              <a:chOff x="720" y="1440"/>
              <a:chExt cx="480" cy="212"/>
            </a:xfrm>
          </p:grpSpPr>
          <p:sp>
            <p:nvSpPr>
              <p:cNvPr id="42013" name="Line 29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14" name="Text Box 30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Z</a:t>
                </a:r>
              </a:p>
            </p:txBody>
          </p:sp>
        </p:grpSp>
        <p:sp>
          <p:nvSpPr>
            <p:cNvPr id="42015" name="Line 31"/>
            <p:cNvSpPr>
              <a:spLocks noChangeShapeType="1"/>
            </p:cNvSpPr>
            <p:nvPr/>
          </p:nvSpPr>
          <p:spPr bwMode="auto">
            <a:xfrm>
              <a:off x="1200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6" name="Line 32"/>
            <p:cNvSpPr>
              <a:spLocks noChangeShapeType="1"/>
            </p:cNvSpPr>
            <p:nvPr/>
          </p:nvSpPr>
          <p:spPr bwMode="auto">
            <a:xfrm>
              <a:off x="1872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7" name="Line 33"/>
            <p:cNvSpPr>
              <a:spLocks noChangeShapeType="1"/>
            </p:cNvSpPr>
            <p:nvPr/>
          </p:nvSpPr>
          <p:spPr bwMode="auto">
            <a:xfrm>
              <a:off x="2112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22" name="Line 38"/>
            <p:cNvSpPr>
              <a:spLocks noChangeShapeType="1"/>
            </p:cNvSpPr>
            <p:nvPr/>
          </p:nvSpPr>
          <p:spPr bwMode="auto">
            <a:xfrm>
              <a:off x="2256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23" name="Line 39"/>
            <p:cNvSpPr>
              <a:spLocks noChangeShapeType="1"/>
            </p:cNvSpPr>
            <p:nvPr/>
          </p:nvSpPr>
          <p:spPr bwMode="auto">
            <a:xfrm>
              <a:off x="2112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24" name="Line 40"/>
            <p:cNvSpPr>
              <a:spLocks noChangeShapeType="1"/>
            </p:cNvSpPr>
            <p:nvPr/>
          </p:nvSpPr>
          <p:spPr bwMode="auto">
            <a:xfrm>
              <a:off x="1632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2081" name="Group 97"/>
            <p:cNvGrpSpPr>
              <a:grpSpLocks/>
            </p:cNvGrpSpPr>
            <p:nvPr/>
          </p:nvGrpSpPr>
          <p:grpSpPr bwMode="auto">
            <a:xfrm>
              <a:off x="1440" y="3648"/>
              <a:ext cx="1296" cy="432"/>
              <a:chOff x="1296" y="3600"/>
              <a:chExt cx="1296" cy="432"/>
            </a:xfrm>
          </p:grpSpPr>
          <p:grpSp>
            <p:nvGrpSpPr>
              <p:cNvPr id="41990" name="Group 6"/>
              <p:cNvGrpSpPr>
                <a:grpSpLocks/>
              </p:cNvGrpSpPr>
              <p:nvPr/>
            </p:nvGrpSpPr>
            <p:grpSpPr bwMode="auto">
              <a:xfrm>
                <a:off x="1632" y="3600"/>
                <a:ext cx="960" cy="240"/>
                <a:chOff x="1680" y="2736"/>
                <a:chExt cx="960" cy="240"/>
              </a:xfrm>
            </p:grpSpPr>
            <p:sp>
              <p:nvSpPr>
                <p:cNvPr id="41991" name="Rectangle 7"/>
                <p:cNvSpPr>
                  <a:spLocks noChangeArrowheads="1"/>
                </p:cNvSpPr>
                <p:nvPr/>
              </p:nvSpPr>
              <p:spPr bwMode="auto">
                <a:xfrm>
                  <a:off x="1680" y="2736"/>
                  <a:ext cx="96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1992" name="AutoShape 8"/>
                <p:cNvSpPr>
                  <a:spLocks noChangeArrowheads="1"/>
                </p:cNvSpPr>
                <p:nvPr/>
              </p:nvSpPr>
              <p:spPr bwMode="auto">
                <a:xfrm rot="5400000">
                  <a:off x="1680" y="278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42018" name="Line 34"/>
              <p:cNvSpPr>
                <a:spLocks noChangeShapeType="1"/>
              </p:cNvSpPr>
              <p:nvPr/>
            </p:nvSpPr>
            <p:spPr bwMode="auto">
              <a:xfrm>
                <a:off x="2112" y="38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5" name="Text Box 41"/>
              <p:cNvSpPr txBox="1">
                <a:spLocks noChangeArrowheads="1"/>
              </p:cNvSpPr>
              <p:nvPr/>
            </p:nvSpPr>
            <p:spPr bwMode="auto">
              <a:xfrm>
                <a:off x="1296" y="3600"/>
                <a:ext cx="2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PC</a:t>
                </a:r>
              </a:p>
            </p:txBody>
          </p:sp>
        </p:grpSp>
        <p:sp>
          <p:nvSpPr>
            <p:cNvPr id="42026" name="Text Box 42"/>
            <p:cNvSpPr txBox="1">
              <a:spLocks noChangeArrowheads="1"/>
            </p:cNvSpPr>
            <p:nvPr/>
          </p:nvSpPr>
          <p:spPr bwMode="auto">
            <a:xfrm>
              <a:off x="1238" y="2343"/>
              <a:ext cx="3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sel_1</a:t>
              </a:r>
            </a:p>
          </p:txBody>
        </p:sp>
        <p:sp>
          <p:nvSpPr>
            <p:cNvPr id="42082" name="AutoShape 98"/>
            <p:cNvSpPr>
              <a:spLocks noChangeArrowheads="1"/>
            </p:cNvSpPr>
            <p:nvPr/>
          </p:nvSpPr>
          <p:spPr bwMode="auto">
            <a:xfrm>
              <a:off x="1584" y="3264"/>
              <a:ext cx="1344" cy="24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MUX</a:t>
              </a:r>
            </a:p>
          </p:txBody>
        </p:sp>
        <p:sp>
          <p:nvSpPr>
            <p:cNvPr id="42083" name="Line 99"/>
            <p:cNvSpPr>
              <a:spLocks noChangeShapeType="1"/>
            </p:cNvSpPr>
            <p:nvPr/>
          </p:nvSpPr>
          <p:spPr bwMode="auto">
            <a:xfrm>
              <a:off x="2256" y="35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84" name="Line 100"/>
            <p:cNvSpPr>
              <a:spLocks noChangeShapeType="1"/>
            </p:cNvSpPr>
            <p:nvPr/>
          </p:nvSpPr>
          <p:spPr bwMode="auto">
            <a:xfrm>
              <a:off x="2688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85" name="Text Box 101"/>
            <p:cNvSpPr txBox="1">
              <a:spLocks noChangeArrowheads="1"/>
            </p:cNvSpPr>
            <p:nvPr/>
          </p:nvSpPr>
          <p:spPr bwMode="auto">
            <a:xfrm>
              <a:off x="2534" y="2823"/>
              <a:ext cx="4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Bus_A</a:t>
              </a:r>
            </a:p>
          </p:txBody>
        </p:sp>
        <p:sp>
          <p:nvSpPr>
            <p:cNvPr id="42086" name="Line 102"/>
            <p:cNvSpPr>
              <a:spLocks noChangeShapeType="1"/>
            </p:cNvSpPr>
            <p:nvPr/>
          </p:nvSpPr>
          <p:spPr bwMode="auto">
            <a:xfrm>
              <a:off x="1200" y="34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87" name="Text Box 103"/>
            <p:cNvSpPr txBox="1">
              <a:spLocks noChangeArrowheads="1"/>
            </p:cNvSpPr>
            <p:nvPr/>
          </p:nvSpPr>
          <p:spPr bwMode="auto">
            <a:xfrm>
              <a:off x="1248" y="3168"/>
              <a:ext cx="3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sel_2</a:t>
              </a:r>
            </a:p>
          </p:txBody>
        </p:sp>
        <p:cxnSp>
          <p:nvCxnSpPr>
            <p:cNvPr id="42088" name="AutoShape 104"/>
            <p:cNvCxnSpPr>
              <a:cxnSpLocks noChangeShapeType="1"/>
              <a:stCxn id="42018" idx="1"/>
              <a:endCxn id="42022" idx="0"/>
            </p:cNvCxnSpPr>
            <p:nvPr/>
          </p:nvCxnSpPr>
          <p:spPr bwMode="auto">
            <a:xfrm rot="5400000" flipH="1" flipV="1">
              <a:off x="1441" y="3263"/>
              <a:ext cx="1632" cy="1"/>
            </a:xfrm>
            <a:prstGeom prst="bentConnector5">
              <a:avLst>
                <a:gd name="adj1" fmla="val -65"/>
                <a:gd name="adj2" fmla="val 91200000"/>
                <a:gd name="adj3" fmla="val 1029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view on CPU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hardware with</a:t>
            </a:r>
          </a:p>
          <a:p>
            <a:pPr lvl="1"/>
            <a:r>
              <a:rPr lang="en-US" altLang="zh-TW">
                <a:solidFill>
                  <a:schemeClr val="hlink"/>
                </a:solidFill>
              </a:rPr>
              <a:t>generic</a:t>
            </a:r>
            <a:r>
              <a:rPr lang="en-US" altLang="zh-TW"/>
              <a:t> control unit, and</a:t>
            </a:r>
          </a:p>
          <a:p>
            <a:pPr lvl="1"/>
            <a:r>
              <a:rPr lang="en-US" altLang="zh-TW"/>
              <a:t>generic data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4724400" cy="928688"/>
          </a:xfrm>
        </p:spPr>
        <p:txBody>
          <a:bodyPr/>
          <a:lstStyle/>
          <a:p>
            <a:r>
              <a:rPr lang="en-US" altLang="zh-TW" sz="3200"/>
              <a:t>Executing BRN R1, 3</a:t>
            </a:r>
            <a:br>
              <a:rPr lang="en-US" altLang="zh-TW" sz="3200"/>
            </a:br>
            <a:r>
              <a:rPr lang="en-US" altLang="zh-TW" sz="3200"/>
              <a:t>(if (R1&lt;0) goto PC+3)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3375"/>
            <a:ext cx="5737225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2133600" y="5105400"/>
            <a:ext cx="2273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control signals for branch</a:t>
            </a:r>
          </a:p>
        </p:txBody>
      </p:sp>
      <p:grpSp>
        <p:nvGrpSpPr>
          <p:cNvPr id="46104" name="Group 24"/>
          <p:cNvGrpSpPr>
            <a:grpSpLocks/>
          </p:cNvGrpSpPr>
          <p:nvPr/>
        </p:nvGrpSpPr>
        <p:grpSpPr bwMode="auto">
          <a:xfrm>
            <a:off x="5105400" y="3276600"/>
            <a:ext cx="420688" cy="1447800"/>
            <a:chOff x="3216" y="2064"/>
            <a:chExt cx="265" cy="912"/>
          </a:xfrm>
        </p:grpSpPr>
        <p:sp>
          <p:nvSpPr>
            <p:cNvPr id="46093" name="Line 13"/>
            <p:cNvSpPr>
              <a:spLocks noChangeShapeType="1"/>
            </p:cNvSpPr>
            <p:nvPr/>
          </p:nvSpPr>
          <p:spPr bwMode="auto">
            <a:xfrm>
              <a:off x="3456" y="2064"/>
              <a:ext cx="0" cy="9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94" name="Text Box 14"/>
            <p:cNvSpPr txBox="1">
              <a:spLocks noChangeArrowheads="1"/>
            </p:cNvSpPr>
            <p:nvPr/>
          </p:nvSpPr>
          <p:spPr bwMode="auto">
            <a:xfrm>
              <a:off x="3216" y="2304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  <a:cs typeface="新細明體" panose="02020500000000000000" pitchFamily="18" charset="-120"/>
                </a:rPr>
                <a:t>R1</a:t>
              </a:r>
            </a:p>
          </p:txBody>
        </p:sp>
      </p:grpSp>
      <p:sp>
        <p:nvSpPr>
          <p:cNvPr id="46095" name="Line 15"/>
          <p:cNvSpPr>
            <a:spLocks noChangeShapeType="1"/>
          </p:cNvSpPr>
          <p:nvPr/>
        </p:nvSpPr>
        <p:spPr bwMode="auto">
          <a:xfrm flipH="1">
            <a:off x="5029200" y="5334000"/>
            <a:ext cx="304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46103" name="Group 23"/>
          <p:cNvGrpSpPr>
            <a:grpSpLocks/>
          </p:cNvGrpSpPr>
          <p:nvPr/>
        </p:nvGrpSpPr>
        <p:grpSpPr bwMode="auto">
          <a:xfrm>
            <a:off x="3352800" y="1828800"/>
            <a:ext cx="879475" cy="1600200"/>
            <a:chOff x="2112" y="1152"/>
            <a:chExt cx="554" cy="1008"/>
          </a:xfrm>
        </p:grpSpPr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>
              <a:off x="2112" y="1968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>
              <a:off x="2112" y="2160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98" name="Line 18"/>
            <p:cNvSpPr>
              <a:spLocks noChangeShapeType="1"/>
            </p:cNvSpPr>
            <p:nvPr/>
          </p:nvSpPr>
          <p:spPr bwMode="auto">
            <a:xfrm>
              <a:off x="2448" y="1152"/>
              <a:ext cx="0" cy="100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99" name="Line 19"/>
            <p:cNvSpPr>
              <a:spLocks noChangeShapeType="1"/>
            </p:cNvSpPr>
            <p:nvPr/>
          </p:nvSpPr>
          <p:spPr bwMode="auto">
            <a:xfrm>
              <a:off x="2112" y="1152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1" name="Line 21"/>
            <p:cNvSpPr>
              <a:spLocks noChangeShapeType="1"/>
            </p:cNvSpPr>
            <p:nvPr/>
          </p:nvSpPr>
          <p:spPr bwMode="auto">
            <a:xfrm>
              <a:off x="2112" y="1152"/>
              <a:ext cx="0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2" name="Text Box 22"/>
            <p:cNvSpPr txBox="1">
              <a:spLocks noChangeArrowheads="1"/>
            </p:cNvSpPr>
            <p:nvPr/>
          </p:nvSpPr>
          <p:spPr bwMode="auto">
            <a:xfrm>
              <a:off x="2486" y="162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  <a:cs typeface="新細明體" panose="02020500000000000000" pitchFamily="18" charset="-120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Executing BRN R1, 3</a:t>
            </a:r>
            <a:br>
              <a:rPr lang="en-US" altLang="zh-TW" sz="3600"/>
            </a:br>
            <a:r>
              <a:rPr lang="en-US" altLang="zh-TW" sz="3600"/>
              <a:t>(if (R1&lt;0) goto PC+3)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1371600" y="2286000"/>
            <a:ext cx="4389438" cy="3886200"/>
            <a:chOff x="240" y="1632"/>
            <a:chExt cx="2765" cy="2448"/>
          </a:xfrm>
        </p:grpSpPr>
        <p:sp>
          <p:nvSpPr>
            <p:cNvPr id="47108" name="Text Box 4"/>
            <p:cNvSpPr txBox="1">
              <a:spLocks noChangeArrowheads="1"/>
            </p:cNvSpPr>
            <p:nvPr/>
          </p:nvSpPr>
          <p:spPr bwMode="auto">
            <a:xfrm>
              <a:off x="1536" y="16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7109" name="Text Box 5"/>
            <p:cNvSpPr txBox="1">
              <a:spLocks noChangeArrowheads="1"/>
            </p:cNvSpPr>
            <p:nvPr/>
          </p:nvSpPr>
          <p:spPr bwMode="auto">
            <a:xfrm>
              <a:off x="1872" y="1632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constant</a:t>
              </a:r>
            </a:p>
          </p:txBody>
        </p:sp>
        <p:sp>
          <p:nvSpPr>
            <p:cNvPr id="47110" name="Rectangle 6"/>
            <p:cNvSpPr>
              <a:spLocks noChangeArrowheads="1"/>
            </p:cNvSpPr>
            <p:nvPr/>
          </p:nvSpPr>
          <p:spPr bwMode="auto">
            <a:xfrm>
              <a:off x="1728" y="2688"/>
              <a:ext cx="7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adder</a:t>
              </a:r>
            </a:p>
          </p:txBody>
        </p:sp>
        <p:grpSp>
          <p:nvGrpSpPr>
            <p:cNvPr id="47111" name="Group 7"/>
            <p:cNvGrpSpPr>
              <a:grpSpLocks/>
            </p:cNvGrpSpPr>
            <p:nvPr/>
          </p:nvGrpSpPr>
          <p:grpSpPr bwMode="auto">
            <a:xfrm>
              <a:off x="1344" y="2064"/>
              <a:ext cx="1008" cy="384"/>
              <a:chOff x="3840" y="3504"/>
              <a:chExt cx="1008" cy="384"/>
            </a:xfrm>
          </p:grpSpPr>
          <p:sp>
            <p:nvSpPr>
              <p:cNvPr id="47112" name="AutoShape 8"/>
              <p:cNvSpPr>
                <a:spLocks noChangeArrowheads="1"/>
              </p:cNvSpPr>
              <p:nvPr/>
            </p:nvSpPr>
            <p:spPr bwMode="auto">
              <a:xfrm>
                <a:off x="3840" y="3504"/>
                <a:ext cx="1008" cy="384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MUX</a:t>
                </a:r>
              </a:p>
            </p:txBody>
          </p:sp>
          <p:sp>
            <p:nvSpPr>
              <p:cNvPr id="47113" name="Text Box 9"/>
              <p:cNvSpPr txBox="1">
                <a:spLocks noChangeArrowheads="1"/>
              </p:cNvSpPr>
              <p:nvPr/>
            </p:nvSpPr>
            <p:spPr bwMode="auto">
              <a:xfrm>
                <a:off x="4512" y="3504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47114" name="Text Box 10"/>
              <p:cNvSpPr txBox="1">
                <a:spLocks noChangeArrowheads="1"/>
              </p:cNvSpPr>
              <p:nvPr/>
            </p:nvSpPr>
            <p:spPr bwMode="auto">
              <a:xfrm>
                <a:off x="4080" y="3504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>
                    <a:cs typeface="新細明體" panose="02020500000000000000" pitchFamily="18" charset="-120"/>
                  </a:rPr>
                  <a:t>0</a:t>
                </a:r>
              </a:p>
            </p:txBody>
          </p:sp>
        </p:grpSp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720" y="1824"/>
              <a:ext cx="480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logic</a:t>
              </a:r>
            </a:p>
          </p:txBody>
        </p:sp>
        <p:grpSp>
          <p:nvGrpSpPr>
            <p:cNvPr id="47116" name="Group 12"/>
            <p:cNvGrpSpPr>
              <a:grpSpLocks/>
            </p:cNvGrpSpPr>
            <p:nvPr/>
          </p:nvGrpSpPr>
          <p:grpSpPr bwMode="auto">
            <a:xfrm>
              <a:off x="240" y="1776"/>
              <a:ext cx="480" cy="212"/>
              <a:chOff x="720" y="1440"/>
              <a:chExt cx="480" cy="212"/>
            </a:xfrm>
          </p:grpSpPr>
          <p:sp>
            <p:nvSpPr>
              <p:cNvPr id="47117" name="Line 13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18" name="Text Box 14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PL</a:t>
                </a:r>
              </a:p>
            </p:txBody>
          </p:sp>
        </p:grpSp>
        <p:grpSp>
          <p:nvGrpSpPr>
            <p:cNvPr id="47119" name="Group 15"/>
            <p:cNvGrpSpPr>
              <a:grpSpLocks/>
            </p:cNvGrpSpPr>
            <p:nvPr/>
          </p:nvGrpSpPr>
          <p:grpSpPr bwMode="auto">
            <a:xfrm>
              <a:off x="240" y="2016"/>
              <a:ext cx="480" cy="212"/>
              <a:chOff x="720" y="1440"/>
              <a:chExt cx="480" cy="212"/>
            </a:xfrm>
          </p:grpSpPr>
          <p:sp>
            <p:nvSpPr>
              <p:cNvPr id="47120" name="Line 16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21" name="Text Box 17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JB</a:t>
                </a:r>
              </a:p>
            </p:txBody>
          </p:sp>
        </p:grpSp>
        <p:grpSp>
          <p:nvGrpSpPr>
            <p:cNvPr id="47122" name="Group 18"/>
            <p:cNvGrpSpPr>
              <a:grpSpLocks/>
            </p:cNvGrpSpPr>
            <p:nvPr/>
          </p:nvGrpSpPr>
          <p:grpSpPr bwMode="auto">
            <a:xfrm>
              <a:off x="240" y="2208"/>
              <a:ext cx="480" cy="212"/>
              <a:chOff x="720" y="1440"/>
              <a:chExt cx="480" cy="212"/>
            </a:xfrm>
          </p:grpSpPr>
          <p:sp>
            <p:nvSpPr>
              <p:cNvPr id="47123" name="Line 19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24" name="Text Box 20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BC</a:t>
                </a:r>
              </a:p>
            </p:txBody>
          </p:sp>
        </p:grpSp>
        <p:grpSp>
          <p:nvGrpSpPr>
            <p:cNvPr id="47125" name="Group 21"/>
            <p:cNvGrpSpPr>
              <a:grpSpLocks/>
            </p:cNvGrpSpPr>
            <p:nvPr/>
          </p:nvGrpSpPr>
          <p:grpSpPr bwMode="auto">
            <a:xfrm>
              <a:off x="240" y="2448"/>
              <a:ext cx="480" cy="212"/>
              <a:chOff x="720" y="1440"/>
              <a:chExt cx="480" cy="212"/>
            </a:xfrm>
          </p:grpSpPr>
          <p:sp>
            <p:nvSpPr>
              <p:cNvPr id="47126" name="Line 22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27" name="Text Box 23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N</a:t>
                </a:r>
              </a:p>
            </p:txBody>
          </p:sp>
        </p:grpSp>
        <p:grpSp>
          <p:nvGrpSpPr>
            <p:cNvPr id="47128" name="Group 24"/>
            <p:cNvGrpSpPr>
              <a:grpSpLocks/>
            </p:cNvGrpSpPr>
            <p:nvPr/>
          </p:nvGrpSpPr>
          <p:grpSpPr bwMode="auto">
            <a:xfrm>
              <a:off x="240" y="2640"/>
              <a:ext cx="480" cy="212"/>
              <a:chOff x="720" y="1440"/>
              <a:chExt cx="480" cy="212"/>
            </a:xfrm>
          </p:grpSpPr>
          <p:sp>
            <p:nvSpPr>
              <p:cNvPr id="47129" name="Line 25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30" name="Text Box 26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Z</a:t>
                </a:r>
              </a:p>
            </p:txBody>
          </p:sp>
        </p:grp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>
              <a:off x="1200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>
              <a:off x="1872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>
              <a:off x="2112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>
              <a:off x="2256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>
              <a:off x="2112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>
              <a:off x="1632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7137" name="Group 33"/>
            <p:cNvGrpSpPr>
              <a:grpSpLocks/>
            </p:cNvGrpSpPr>
            <p:nvPr/>
          </p:nvGrpSpPr>
          <p:grpSpPr bwMode="auto">
            <a:xfrm>
              <a:off x="1440" y="3648"/>
              <a:ext cx="1296" cy="432"/>
              <a:chOff x="1296" y="3600"/>
              <a:chExt cx="1296" cy="432"/>
            </a:xfrm>
          </p:grpSpPr>
          <p:grpSp>
            <p:nvGrpSpPr>
              <p:cNvPr id="47138" name="Group 34"/>
              <p:cNvGrpSpPr>
                <a:grpSpLocks/>
              </p:cNvGrpSpPr>
              <p:nvPr/>
            </p:nvGrpSpPr>
            <p:grpSpPr bwMode="auto">
              <a:xfrm>
                <a:off x="1632" y="3600"/>
                <a:ext cx="960" cy="240"/>
                <a:chOff x="1680" y="2736"/>
                <a:chExt cx="960" cy="240"/>
              </a:xfrm>
            </p:grpSpPr>
            <p:sp>
              <p:nvSpPr>
                <p:cNvPr id="47139" name="Rectangle 35"/>
                <p:cNvSpPr>
                  <a:spLocks noChangeArrowheads="1"/>
                </p:cNvSpPr>
                <p:nvPr/>
              </p:nvSpPr>
              <p:spPr bwMode="auto">
                <a:xfrm>
                  <a:off x="1680" y="2736"/>
                  <a:ext cx="96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7140" name="AutoShape 36"/>
                <p:cNvSpPr>
                  <a:spLocks noChangeArrowheads="1"/>
                </p:cNvSpPr>
                <p:nvPr/>
              </p:nvSpPr>
              <p:spPr bwMode="auto">
                <a:xfrm rot="5400000">
                  <a:off x="1680" y="278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47141" name="Line 37"/>
              <p:cNvSpPr>
                <a:spLocks noChangeShapeType="1"/>
              </p:cNvSpPr>
              <p:nvPr/>
            </p:nvSpPr>
            <p:spPr bwMode="auto">
              <a:xfrm>
                <a:off x="2112" y="38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42" name="Text Box 38"/>
              <p:cNvSpPr txBox="1">
                <a:spLocks noChangeArrowheads="1"/>
              </p:cNvSpPr>
              <p:nvPr/>
            </p:nvSpPr>
            <p:spPr bwMode="auto">
              <a:xfrm>
                <a:off x="1296" y="3600"/>
                <a:ext cx="2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PC</a:t>
                </a:r>
              </a:p>
            </p:txBody>
          </p:sp>
        </p:grpSp>
        <p:sp>
          <p:nvSpPr>
            <p:cNvPr id="47143" name="Text Box 39"/>
            <p:cNvSpPr txBox="1">
              <a:spLocks noChangeArrowheads="1"/>
            </p:cNvSpPr>
            <p:nvPr/>
          </p:nvSpPr>
          <p:spPr bwMode="auto">
            <a:xfrm>
              <a:off x="1238" y="2343"/>
              <a:ext cx="3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sel_1</a:t>
              </a:r>
            </a:p>
          </p:txBody>
        </p:sp>
        <p:sp>
          <p:nvSpPr>
            <p:cNvPr id="47144" name="AutoShape 40"/>
            <p:cNvSpPr>
              <a:spLocks noChangeArrowheads="1"/>
            </p:cNvSpPr>
            <p:nvPr/>
          </p:nvSpPr>
          <p:spPr bwMode="auto">
            <a:xfrm>
              <a:off x="1584" y="3264"/>
              <a:ext cx="1344" cy="24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MUX</a:t>
              </a:r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>
              <a:off x="2256" y="35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>
              <a:off x="2688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47" name="Text Box 43"/>
            <p:cNvSpPr txBox="1">
              <a:spLocks noChangeArrowheads="1"/>
            </p:cNvSpPr>
            <p:nvPr/>
          </p:nvSpPr>
          <p:spPr bwMode="auto">
            <a:xfrm>
              <a:off x="2534" y="2823"/>
              <a:ext cx="4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Bus_A</a:t>
              </a:r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>
              <a:off x="1200" y="34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49" name="Text Box 45"/>
            <p:cNvSpPr txBox="1">
              <a:spLocks noChangeArrowheads="1"/>
            </p:cNvSpPr>
            <p:nvPr/>
          </p:nvSpPr>
          <p:spPr bwMode="auto">
            <a:xfrm>
              <a:off x="1248" y="3168"/>
              <a:ext cx="3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sel_2</a:t>
              </a:r>
            </a:p>
          </p:txBody>
        </p:sp>
        <p:cxnSp>
          <p:nvCxnSpPr>
            <p:cNvPr id="47150" name="AutoShape 46"/>
            <p:cNvCxnSpPr>
              <a:cxnSpLocks noChangeShapeType="1"/>
              <a:stCxn id="47141" idx="1"/>
              <a:endCxn id="47134" idx="0"/>
            </p:cNvCxnSpPr>
            <p:nvPr/>
          </p:nvCxnSpPr>
          <p:spPr bwMode="auto">
            <a:xfrm rot="5400000" flipH="1" flipV="1">
              <a:off x="1441" y="3263"/>
              <a:ext cx="1632" cy="1"/>
            </a:xfrm>
            <a:prstGeom prst="bentConnector5">
              <a:avLst>
                <a:gd name="adj1" fmla="val -65"/>
                <a:gd name="adj2" fmla="val 91200000"/>
                <a:gd name="adj3" fmla="val 1029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7155" name="Group 51"/>
          <p:cNvGrpSpPr>
            <a:grpSpLocks/>
          </p:cNvGrpSpPr>
          <p:nvPr/>
        </p:nvGrpSpPr>
        <p:grpSpPr bwMode="auto">
          <a:xfrm>
            <a:off x="3886200" y="1905000"/>
            <a:ext cx="590550" cy="2057400"/>
            <a:chOff x="2448" y="1200"/>
            <a:chExt cx="372" cy="1296"/>
          </a:xfrm>
        </p:grpSpPr>
        <p:sp>
          <p:nvSpPr>
            <p:cNvPr id="47151" name="Freeform 47"/>
            <p:cNvSpPr>
              <a:spLocks/>
            </p:cNvSpPr>
            <p:nvPr/>
          </p:nvSpPr>
          <p:spPr bwMode="auto">
            <a:xfrm>
              <a:off x="2448" y="1488"/>
              <a:ext cx="320" cy="1008"/>
            </a:xfrm>
            <a:custGeom>
              <a:avLst/>
              <a:gdLst>
                <a:gd name="T0" fmla="*/ 280 w 320"/>
                <a:gd name="T1" fmla="*/ 0 h 1008"/>
                <a:gd name="T2" fmla="*/ 280 w 320"/>
                <a:gd name="T3" fmla="*/ 336 h 1008"/>
                <a:gd name="T4" fmla="*/ 40 w 320"/>
                <a:gd name="T5" fmla="*/ 720 h 1008"/>
                <a:gd name="T6" fmla="*/ 40 w 320"/>
                <a:gd name="T7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0" h="1008">
                  <a:moveTo>
                    <a:pt x="280" y="0"/>
                  </a:moveTo>
                  <a:cubicBezTo>
                    <a:pt x="300" y="108"/>
                    <a:pt x="320" y="216"/>
                    <a:pt x="280" y="336"/>
                  </a:cubicBezTo>
                  <a:cubicBezTo>
                    <a:pt x="240" y="456"/>
                    <a:pt x="80" y="608"/>
                    <a:pt x="40" y="720"/>
                  </a:cubicBezTo>
                  <a:cubicBezTo>
                    <a:pt x="0" y="832"/>
                    <a:pt x="20" y="920"/>
                    <a:pt x="40" y="1008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52" name="Text Box 48"/>
            <p:cNvSpPr txBox="1">
              <a:spLocks noChangeArrowheads="1"/>
            </p:cNvSpPr>
            <p:nvPr/>
          </p:nvSpPr>
          <p:spPr bwMode="auto">
            <a:xfrm>
              <a:off x="2640" y="120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  <a:cs typeface="新細明體" panose="02020500000000000000" pitchFamily="18" charset="-120"/>
                </a:rPr>
                <a:t>3</a:t>
              </a:r>
            </a:p>
          </p:txBody>
        </p:sp>
      </p:grpSp>
      <p:sp>
        <p:nvSpPr>
          <p:cNvPr id="47153" name="Freeform 49"/>
          <p:cNvSpPr>
            <a:spLocks/>
          </p:cNvSpPr>
          <p:nvPr/>
        </p:nvSpPr>
        <p:spPr bwMode="auto">
          <a:xfrm>
            <a:off x="4267200" y="2971800"/>
            <a:ext cx="2019300" cy="3632200"/>
          </a:xfrm>
          <a:custGeom>
            <a:avLst/>
            <a:gdLst>
              <a:gd name="T0" fmla="*/ 200 w 1272"/>
              <a:gd name="T1" fmla="*/ 1816 h 2288"/>
              <a:gd name="T2" fmla="*/ 200 w 1272"/>
              <a:gd name="T3" fmla="*/ 1960 h 2288"/>
              <a:gd name="T4" fmla="*/ 1112 w 1272"/>
              <a:gd name="T5" fmla="*/ 2008 h 2288"/>
              <a:gd name="T6" fmla="*/ 1112 w 1272"/>
              <a:gd name="T7" fmla="*/ 280 h 2288"/>
              <a:gd name="T8" fmla="*/ 152 w 1272"/>
              <a:gd name="T9" fmla="*/ 328 h 2288"/>
              <a:gd name="T10" fmla="*/ 200 w 1272"/>
              <a:gd name="T11" fmla="*/ 616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2" h="2288">
                <a:moveTo>
                  <a:pt x="200" y="1816"/>
                </a:moveTo>
                <a:cubicBezTo>
                  <a:pt x="124" y="1872"/>
                  <a:pt x="48" y="1928"/>
                  <a:pt x="200" y="1960"/>
                </a:cubicBezTo>
                <a:cubicBezTo>
                  <a:pt x="352" y="1992"/>
                  <a:pt x="960" y="2288"/>
                  <a:pt x="1112" y="2008"/>
                </a:cubicBezTo>
                <a:cubicBezTo>
                  <a:pt x="1264" y="1728"/>
                  <a:pt x="1272" y="560"/>
                  <a:pt x="1112" y="280"/>
                </a:cubicBezTo>
                <a:cubicBezTo>
                  <a:pt x="952" y="0"/>
                  <a:pt x="304" y="272"/>
                  <a:pt x="152" y="328"/>
                </a:cubicBezTo>
                <a:cubicBezTo>
                  <a:pt x="0" y="384"/>
                  <a:pt x="100" y="500"/>
                  <a:pt x="200" y="616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54" name="Freeform 50"/>
          <p:cNvSpPr>
            <a:spLocks/>
          </p:cNvSpPr>
          <p:nvPr/>
        </p:nvSpPr>
        <p:spPr bwMode="auto">
          <a:xfrm>
            <a:off x="4343400" y="4495800"/>
            <a:ext cx="304800" cy="990600"/>
          </a:xfrm>
          <a:custGeom>
            <a:avLst/>
            <a:gdLst>
              <a:gd name="T0" fmla="*/ 24 w 192"/>
              <a:gd name="T1" fmla="*/ 0 h 624"/>
              <a:gd name="T2" fmla="*/ 24 w 192"/>
              <a:gd name="T3" fmla="*/ 192 h 624"/>
              <a:gd name="T4" fmla="*/ 168 w 192"/>
              <a:gd name="T5" fmla="*/ 432 h 624"/>
              <a:gd name="T6" fmla="*/ 168 w 192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" h="624">
                <a:moveTo>
                  <a:pt x="24" y="0"/>
                </a:moveTo>
                <a:cubicBezTo>
                  <a:pt x="12" y="60"/>
                  <a:pt x="0" y="120"/>
                  <a:pt x="24" y="192"/>
                </a:cubicBezTo>
                <a:cubicBezTo>
                  <a:pt x="48" y="264"/>
                  <a:pt x="144" y="360"/>
                  <a:pt x="168" y="432"/>
                </a:cubicBezTo>
                <a:cubicBezTo>
                  <a:pt x="192" y="504"/>
                  <a:pt x="180" y="564"/>
                  <a:pt x="168" y="624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53" grpId="0" animBg="1"/>
      <p:bldP spid="4715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4724400" cy="928688"/>
          </a:xfrm>
        </p:spPr>
        <p:txBody>
          <a:bodyPr/>
          <a:lstStyle/>
          <a:p>
            <a:r>
              <a:rPr lang="en-US" altLang="zh-TW" sz="3200"/>
              <a:t>Executing JMP R1</a:t>
            </a:r>
            <a:br>
              <a:rPr lang="en-US" altLang="zh-TW" sz="3200"/>
            </a:br>
            <a:r>
              <a:rPr lang="en-US" altLang="zh-TW" sz="3200"/>
              <a:t>(goto R1) (PC=R1)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3375"/>
            <a:ext cx="5737225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133600" y="5105400"/>
            <a:ext cx="2273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control signals for branch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105400" y="3657600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R1</a:t>
            </a: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H="1">
            <a:off x="5029200" y="5334000"/>
            <a:ext cx="304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4" name="Freeform 16"/>
          <p:cNvSpPr>
            <a:spLocks/>
          </p:cNvSpPr>
          <p:nvPr/>
        </p:nvSpPr>
        <p:spPr bwMode="auto">
          <a:xfrm>
            <a:off x="3035300" y="1168400"/>
            <a:ext cx="2476500" cy="3530600"/>
          </a:xfrm>
          <a:custGeom>
            <a:avLst/>
            <a:gdLst>
              <a:gd name="T0" fmla="*/ 1496 w 1560"/>
              <a:gd name="T1" fmla="*/ 1328 h 2224"/>
              <a:gd name="T2" fmla="*/ 1496 w 1560"/>
              <a:gd name="T3" fmla="*/ 1904 h 2224"/>
              <a:gd name="T4" fmla="*/ 1112 w 1560"/>
              <a:gd name="T5" fmla="*/ 1952 h 2224"/>
              <a:gd name="T6" fmla="*/ 1064 w 1560"/>
              <a:gd name="T7" fmla="*/ 272 h 2224"/>
              <a:gd name="T8" fmla="*/ 152 w 1560"/>
              <a:gd name="T9" fmla="*/ 320 h 2224"/>
              <a:gd name="T10" fmla="*/ 152 w 1560"/>
              <a:gd name="T11" fmla="*/ 560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0" h="2224">
                <a:moveTo>
                  <a:pt x="1496" y="1328"/>
                </a:moveTo>
                <a:cubicBezTo>
                  <a:pt x="1528" y="1564"/>
                  <a:pt x="1560" y="1800"/>
                  <a:pt x="1496" y="1904"/>
                </a:cubicBezTo>
                <a:cubicBezTo>
                  <a:pt x="1432" y="2008"/>
                  <a:pt x="1184" y="2224"/>
                  <a:pt x="1112" y="1952"/>
                </a:cubicBezTo>
                <a:cubicBezTo>
                  <a:pt x="1040" y="1680"/>
                  <a:pt x="1224" y="544"/>
                  <a:pt x="1064" y="272"/>
                </a:cubicBezTo>
                <a:cubicBezTo>
                  <a:pt x="904" y="0"/>
                  <a:pt x="304" y="272"/>
                  <a:pt x="152" y="320"/>
                </a:cubicBezTo>
                <a:cubicBezTo>
                  <a:pt x="0" y="368"/>
                  <a:pt x="76" y="464"/>
                  <a:pt x="152" y="56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Executing JMP R1</a:t>
            </a:r>
            <a:br>
              <a:rPr lang="en-US" altLang="zh-TW" sz="3600"/>
            </a:br>
            <a:r>
              <a:rPr lang="en-US" altLang="zh-TW" sz="3600"/>
              <a:t>(goto R1) (PC=R1)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1371600" y="2286000"/>
            <a:ext cx="4389438" cy="3886200"/>
            <a:chOff x="240" y="1632"/>
            <a:chExt cx="2765" cy="2448"/>
          </a:xfrm>
        </p:grpSpPr>
        <p:sp>
          <p:nvSpPr>
            <p:cNvPr id="49156" name="Text Box 4"/>
            <p:cNvSpPr txBox="1">
              <a:spLocks noChangeArrowheads="1"/>
            </p:cNvSpPr>
            <p:nvPr/>
          </p:nvSpPr>
          <p:spPr bwMode="auto">
            <a:xfrm>
              <a:off x="1536" y="16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9157" name="Text Box 5"/>
            <p:cNvSpPr txBox="1">
              <a:spLocks noChangeArrowheads="1"/>
            </p:cNvSpPr>
            <p:nvPr/>
          </p:nvSpPr>
          <p:spPr bwMode="auto">
            <a:xfrm>
              <a:off x="1872" y="1632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constant</a:t>
              </a:r>
            </a:p>
          </p:txBody>
        </p:sp>
        <p:sp>
          <p:nvSpPr>
            <p:cNvPr id="49158" name="Rectangle 6"/>
            <p:cNvSpPr>
              <a:spLocks noChangeArrowheads="1"/>
            </p:cNvSpPr>
            <p:nvPr/>
          </p:nvSpPr>
          <p:spPr bwMode="auto">
            <a:xfrm>
              <a:off x="1728" y="2688"/>
              <a:ext cx="7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adder</a:t>
              </a:r>
            </a:p>
          </p:txBody>
        </p:sp>
        <p:grpSp>
          <p:nvGrpSpPr>
            <p:cNvPr id="49159" name="Group 7"/>
            <p:cNvGrpSpPr>
              <a:grpSpLocks/>
            </p:cNvGrpSpPr>
            <p:nvPr/>
          </p:nvGrpSpPr>
          <p:grpSpPr bwMode="auto">
            <a:xfrm>
              <a:off x="1344" y="2064"/>
              <a:ext cx="1008" cy="384"/>
              <a:chOff x="3840" y="3504"/>
              <a:chExt cx="1008" cy="384"/>
            </a:xfrm>
          </p:grpSpPr>
          <p:sp>
            <p:nvSpPr>
              <p:cNvPr id="49160" name="AutoShape 8"/>
              <p:cNvSpPr>
                <a:spLocks noChangeArrowheads="1"/>
              </p:cNvSpPr>
              <p:nvPr/>
            </p:nvSpPr>
            <p:spPr bwMode="auto">
              <a:xfrm>
                <a:off x="3840" y="3504"/>
                <a:ext cx="1008" cy="384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MUX</a:t>
                </a:r>
              </a:p>
            </p:txBody>
          </p:sp>
          <p:sp>
            <p:nvSpPr>
              <p:cNvPr id="49161" name="Text Box 9"/>
              <p:cNvSpPr txBox="1">
                <a:spLocks noChangeArrowheads="1"/>
              </p:cNvSpPr>
              <p:nvPr/>
            </p:nvSpPr>
            <p:spPr bwMode="auto">
              <a:xfrm>
                <a:off x="4512" y="3504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49162" name="Text Box 10"/>
              <p:cNvSpPr txBox="1">
                <a:spLocks noChangeArrowheads="1"/>
              </p:cNvSpPr>
              <p:nvPr/>
            </p:nvSpPr>
            <p:spPr bwMode="auto">
              <a:xfrm>
                <a:off x="4080" y="3504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>
                    <a:cs typeface="新細明體" panose="02020500000000000000" pitchFamily="18" charset="-120"/>
                  </a:rPr>
                  <a:t>0</a:t>
                </a:r>
              </a:p>
            </p:txBody>
          </p:sp>
        </p:grpSp>
        <p:sp>
          <p:nvSpPr>
            <p:cNvPr id="49163" name="Rectangle 11"/>
            <p:cNvSpPr>
              <a:spLocks noChangeArrowheads="1"/>
            </p:cNvSpPr>
            <p:nvPr/>
          </p:nvSpPr>
          <p:spPr bwMode="auto">
            <a:xfrm>
              <a:off x="720" y="1824"/>
              <a:ext cx="480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logic</a:t>
              </a:r>
            </a:p>
          </p:txBody>
        </p:sp>
        <p:grpSp>
          <p:nvGrpSpPr>
            <p:cNvPr id="49164" name="Group 12"/>
            <p:cNvGrpSpPr>
              <a:grpSpLocks/>
            </p:cNvGrpSpPr>
            <p:nvPr/>
          </p:nvGrpSpPr>
          <p:grpSpPr bwMode="auto">
            <a:xfrm>
              <a:off x="240" y="1776"/>
              <a:ext cx="480" cy="212"/>
              <a:chOff x="720" y="1440"/>
              <a:chExt cx="480" cy="212"/>
            </a:xfrm>
          </p:grpSpPr>
          <p:sp>
            <p:nvSpPr>
              <p:cNvPr id="49165" name="Line 13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66" name="Text Box 14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6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PL</a:t>
                </a:r>
              </a:p>
            </p:txBody>
          </p:sp>
        </p:grpSp>
        <p:grpSp>
          <p:nvGrpSpPr>
            <p:cNvPr id="49167" name="Group 15"/>
            <p:cNvGrpSpPr>
              <a:grpSpLocks/>
            </p:cNvGrpSpPr>
            <p:nvPr/>
          </p:nvGrpSpPr>
          <p:grpSpPr bwMode="auto">
            <a:xfrm>
              <a:off x="240" y="2016"/>
              <a:ext cx="480" cy="212"/>
              <a:chOff x="720" y="1440"/>
              <a:chExt cx="480" cy="212"/>
            </a:xfrm>
          </p:grpSpPr>
          <p:sp>
            <p:nvSpPr>
              <p:cNvPr id="49168" name="Line 16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69" name="Text Box 17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JB</a:t>
                </a:r>
              </a:p>
            </p:txBody>
          </p:sp>
        </p:grpSp>
        <p:grpSp>
          <p:nvGrpSpPr>
            <p:cNvPr id="49170" name="Group 18"/>
            <p:cNvGrpSpPr>
              <a:grpSpLocks/>
            </p:cNvGrpSpPr>
            <p:nvPr/>
          </p:nvGrpSpPr>
          <p:grpSpPr bwMode="auto">
            <a:xfrm>
              <a:off x="240" y="2208"/>
              <a:ext cx="480" cy="212"/>
              <a:chOff x="720" y="1440"/>
              <a:chExt cx="480" cy="212"/>
            </a:xfrm>
          </p:grpSpPr>
          <p:sp>
            <p:nvSpPr>
              <p:cNvPr id="49171" name="Line 19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72" name="Text Box 20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BC</a:t>
                </a:r>
              </a:p>
            </p:txBody>
          </p:sp>
        </p:grpSp>
        <p:grpSp>
          <p:nvGrpSpPr>
            <p:cNvPr id="49173" name="Group 21"/>
            <p:cNvGrpSpPr>
              <a:grpSpLocks/>
            </p:cNvGrpSpPr>
            <p:nvPr/>
          </p:nvGrpSpPr>
          <p:grpSpPr bwMode="auto">
            <a:xfrm>
              <a:off x="240" y="2448"/>
              <a:ext cx="480" cy="212"/>
              <a:chOff x="720" y="1440"/>
              <a:chExt cx="480" cy="212"/>
            </a:xfrm>
          </p:grpSpPr>
          <p:sp>
            <p:nvSpPr>
              <p:cNvPr id="49174" name="Line 22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75" name="Text Box 23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N</a:t>
                </a:r>
              </a:p>
            </p:txBody>
          </p:sp>
        </p:grpSp>
        <p:grpSp>
          <p:nvGrpSpPr>
            <p:cNvPr id="49176" name="Group 24"/>
            <p:cNvGrpSpPr>
              <a:grpSpLocks/>
            </p:cNvGrpSpPr>
            <p:nvPr/>
          </p:nvGrpSpPr>
          <p:grpSpPr bwMode="auto">
            <a:xfrm>
              <a:off x="240" y="2640"/>
              <a:ext cx="480" cy="212"/>
              <a:chOff x="720" y="1440"/>
              <a:chExt cx="480" cy="212"/>
            </a:xfrm>
          </p:grpSpPr>
          <p:sp>
            <p:nvSpPr>
              <p:cNvPr id="49177" name="Line 25"/>
              <p:cNvSpPr>
                <a:spLocks noChangeShapeType="1"/>
              </p:cNvSpPr>
              <p:nvPr/>
            </p:nvSpPr>
            <p:spPr bwMode="auto">
              <a:xfrm>
                <a:off x="960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78" name="Text Box 26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chemeClr val="folHlink"/>
                    </a:solidFill>
                    <a:cs typeface="新細明體" panose="02020500000000000000" pitchFamily="18" charset="-120"/>
                  </a:rPr>
                  <a:t>Z</a:t>
                </a:r>
              </a:p>
            </p:txBody>
          </p:sp>
        </p:grpSp>
        <p:sp>
          <p:nvSpPr>
            <p:cNvPr id="49179" name="Line 27"/>
            <p:cNvSpPr>
              <a:spLocks noChangeShapeType="1"/>
            </p:cNvSpPr>
            <p:nvPr/>
          </p:nvSpPr>
          <p:spPr bwMode="auto">
            <a:xfrm>
              <a:off x="1200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80" name="Line 28"/>
            <p:cNvSpPr>
              <a:spLocks noChangeShapeType="1"/>
            </p:cNvSpPr>
            <p:nvPr/>
          </p:nvSpPr>
          <p:spPr bwMode="auto">
            <a:xfrm>
              <a:off x="1872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81" name="Line 29"/>
            <p:cNvSpPr>
              <a:spLocks noChangeShapeType="1"/>
            </p:cNvSpPr>
            <p:nvPr/>
          </p:nvSpPr>
          <p:spPr bwMode="auto">
            <a:xfrm>
              <a:off x="2112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82" name="Line 30"/>
            <p:cNvSpPr>
              <a:spLocks noChangeShapeType="1"/>
            </p:cNvSpPr>
            <p:nvPr/>
          </p:nvSpPr>
          <p:spPr bwMode="auto">
            <a:xfrm>
              <a:off x="2256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83" name="Line 31"/>
            <p:cNvSpPr>
              <a:spLocks noChangeShapeType="1"/>
            </p:cNvSpPr>
            <p:nvPr/>
          </p:nvSpPr>
          <p:spPr bwMode="auto">
            <a:xfrm>
              <a:off x="2112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84" name="Line 32"/>
            <p:cNvSpPr>
              <a:spLocks noChangeShapeType="1"/>
            </p:cNvSpPr>
            <p:nvPr/>
          </p:nvSpPr>
          <p:spPr bwMode="auto">
            <a:xfrm>
              <a:off x="1632" y="18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9185" name="Group 33"/>
            <p:cNvGrpSpPr>
              <a:grpSpLocks/>
            </p:cNvGrpSpPr>
            <p:nvPr/>
          </p:nvGrpSpPr>
          <p:grpSpPr bwMode="auto">
            <a:xfrm>
              <a:off x="1440" y="3648"/>
              <a:ext cx="1296" cy="432"/>
              <a:chOff x="1296" y="3600"/>
              <a:chExt cx="1296" cy="432"/>
            </a:xfrm>
          </p:grpSpPr>
          <p:grpSp>
            <p:nvGrpSpPr>
              <p:cNvPr id="49186" name="Group 34"/>
              <p:cNvGrpSpPr>
                <a:grpSpLocks/>
              </p:cNvGrpSpPr>
              <p:nvPr/>
            </p:nvGrpSpPr>
            <p:grpSpPr bwMode="auto">
              <a:xfrm>
                <a:off x="1632" y="3600"/>
                <a:ext cx="960" cy="240"/>
                <a:chOff x="1680" y="2736"/>
                <a:chExt cx="960" cy="240"/>
              </a:xfrm>
            </p:grpSpPr>
            <p:sp>
              <p:nvSpPr>
                <p:cNvPr id="49187" name="Rectangle 35"/>
                <p:cNvSpPr>
                  <a:spLocks noChangeArrowheads="1"/>
                </p:cNvSpPr>
                <p:nvPr/>
              </p:nvSpPr>
              <p:spPr bwMode="auto">
                <a:xfrm>
                  <a:off x="1680" y="2736"/>
                  <a:ext cx="96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9188" name="AutoShape 36"/>
                <p:cNvSpPr>
                  <a:spLocks noChangeArrowheads="1"/>
                </p:cNvSpPr>
                <p:nvPr/>
              </p:nvSpPr>
              <p:spPr bwMode="auto">
                <a:xfrm rot="5400000">
                  <a:off x="1680" y="2784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49189" name="Line 37"/>
              <p:cNvSpPr>
                <a:spLocks noChangeShapeType="1"/>
              </p:cNvSpPr>
              <p:nvPr/>
            </p:nvSpPr>
            <p:spPr bwMode="auto">
              <a:xfrm>
                <a:off x="2112" y="38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90" name="Text Box 38"/>
              <p:cNvSpPr txBox="1">
                <a:spLocks noChangeArrowheads="1"/>
              </p:cNvSpPr>
              <p:nvPr/>
            </p:nvSpPr>
            <p:spPr bwMode="auto">
              <a:xfrm>
                <a:off x="1296" y="3600"/>
                <a:ext cx="2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PC</a:t>
                </a:r>
              </a:p>
            </p:txBody>
          </p:sp>
        </p:grpSp>
        <p:sp>
          <p:nvSpPr>
            <p:cNvPr id="49191" name="Text Box 39"/>
            <p:cNvSpPr txBox="1">
              <a:spLocks noChangeArrowheads="1"/>
            </p:cNvSpPr>
            <p:nvPr/>
          </p:nvSpPr>
          <p:spPr bwMode="auto">
            <a:xfrm>
              <a:off x="1238" y="2343"/>
              <a:ext cx="3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sel_1</a:t>
              </a:r>
            </a:p>
          </p:txBody>
        </p:sp>
        <p:sp>
          <p:nvSpPr>
            <p:cNvPr id="49192" name="AutoShape 40"/>
            <p:cNvSpPr>
              <a:spLocks noChangeArrowheads="1"/>
            </p:cNvSpPr>
            <p:nvPr/>
          </p:nvSpPr>
          <p:spPr bwMode="auto">
            <a:xfrm>
              <a:off x="1584" y="3264"/>
              <a:ext cx="1344" cy="24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MUX</a:t>
              </a:r>
            </a:p>
          </p:txBody>
        </p:sp>
        <p:sp>
          <p:nvSpPr>
            <p:cNvPr id="49193" name="Line 41"/>
            <p:cNvSpPr>
              <a:spLocks noChangeShapeType="1"/>
            </p:cNvSpPr>
            <p:nvPr/>
          </p:nvSpPr>
          <p:spPr bwMode="auto">
            <a:xfrm>
              <a:off x="2256" y="35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94" name="Line 42"/>
            <p:cNvSpPr>
              <a:spLocks noChangeShapeType="1"/>
            </p:cNvSpPr>
            <p:nvPr/>
          </p:nvSpPr>
          <p:spPr bwMode="auto">
            <a:xfrm>
              <a:off x="2688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95" name="Text Box 43"/>
            <p:cNvSpPr txBox="1">
              <a:spLocks noChangeArrowheads="1"/>
            </p:cNvSpPr>
            <p:nvPr/>
          </p:nvSpPr>
          <p:spPr bwMode="auto">
            <a:xfrm>
              <a:off x="2534" y="2823"/>
              <a:ext cx="4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Bus_A</a:t>
              </a:r>
            </a:p>
          </p:txBody>
        </p:sp>
        <p:sp>
          <p:nvSpPr>
            <p:cNvPr id="49196" name="Line 44"/>
            <p:cNvSpPr>
              <a:spLocks noChangeShapeType="1"/>
            </p:cNvSpPr>
            <p:nvPr/>
          </p:nvSpPr>
          <p:spPr bwMode="auto">
            <a:xfrm>
              <a:off x="1200" y="34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97" name="Text Box 45"/>
            <p:cNvSpPr txBox="1">
              <a:spLocks noChangeArrowheads="1"/>
            </p:cNvSpPr>
            <p:nvPr/>
          </p:nvSpPr>
          <p:spPr bwMode="auto">
            <a:xfrm>
              <a:off x="1248" y="3168"/>
              <a:ext cx="3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sel_2</a:t>
              </a:r>
            </a:p>
          </p:txBody>
        </p:sp>
        <p:cxnSp>
          <p:nvCxnSpPr>
            <p:cNvPr id="49198" name="AutoShape 46"/>
            <p:cNvCxnSpPr>
              <a:cxnSpLocks noChangeShapeType="1"/>
              <a:stCxn id="49189" idx="1"/>
              <a:endCxn id="49182" idx="0"/>
            </p:cNvCxnSpPr>
            <p:nvPr/>
          </p:nvCxnSpPr>
          <p:spPr bwMode="auto">
            <a:xfrm rot="5400000" flipH="1" flipV="1">
              <a:off x="1441" y="3263"/>
              <a:ext cx="1632" cy="1"/>
            </a:xfrm>
            <a:prstGeom prst="bentConnector5">
              <a:avLst>
                <a:gd name="adj1" fmla="val -65"/>
                <a:gd name="adj2" fmla="val 91200000"/>
                <a:gd name="adj3" fmla="val 1029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9206" name="Group 54"/>
          <p:cNvGrpSpPr>
            <a:grpSpLocks/>
          </p:cNvGrpSpPr>
          <p:nvPr/>
        </p:nvGrpSpPr>
        <p:grpSpPr bwMode="auto">
          <a:xfrm>
            <a:off x="4419600" y="3733800"/>
            <a:ext cx="1065213" cy="1766888"/>
            <a:chOff x="2800" y="2343"/>
            <a:chExt cx="671" cy="1113"/>
          </a:xfrm>
        </p:grpSpPr>
        <p:sp>
          <p:nvSpPr>
            <p:cNvPr id="49204" name="Freeform 52"/>
            <p:cNvSpPr>
              <a:spLocks/>
            </p:cNvSpPr>
            <p:nvPr/>
          </p:nvSpPr>
          <p:spPr bwMode="auto">
            <a:xfrm>
              <a:off x="2800" y="2592"/>
              <a:ext cx="584" cy="864"/>
            </a:xfrm>
            <a:custGeom>
              <a:avLst/>
              <a:gdLst>
                <a:gd name="T0" fmla="*/ 512 w 584"/>
                <a:gd name="T1" fmla="*/ 0 h 864"/>
                <a:gd name="T2" fmla="*/ 512 w 584"/>
                <a:gd name="T3" fmla="*/ 480 h 864"/>
                <a:gd name="T4" fmla="*/ 80 w 584"/>
                <a:gd name="T5" fmla="*/ 672 h 864"/>
                <a:gd name="T6" fmla="*/ 32 w 584"/>
                <a:gd name="T7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4" h="864">
                  <a:moveTo>
                    <a:pt x="512" y="0"/>
                  </a:moveTo>
                  <a:cubicBezTo>
                    <a:pt x="548" y="184"/>
                    <a:pt x="584" y="368"/>
                    <a:pt x="512" y="480"/>
                  </a:cubicBezTo>
                  <a:cubicBezTo>
                    <a:pt x="440" y="592"/>
                    <a:pt x="160" y="608"/>
                    <a:pt x="80" y="672"/>
                  </a:cubicBezTo>
                  <a:cubicBezTo>
                    <a:pt x="0" y="736"/>
                    <a:pt x="16" y="800"/>
                    <a:pt x="32" y="864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05" name="Text Box 53"/>
            <p:cNvSpPr txBox="1">
              <a:spLocks noChangeArrowheads="1"/>
            </p:cNvSpPr>
            <p:nvPr/>
          </p:nvSpPr>
          <p:spPr bwMode="auto">
            <a:xfrm>
              <a:off x="3206" y="2343"/>
              <a:ext cx="2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  <a:cs typeface="新細明體" panose="02020500000000000000" pitchFamily="18" charset="-120"/>
                </a:rPr>
                <a:t>R1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Final Comments on CPU Design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With computer architecture research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2183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 CPU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This is just a simple example for you to learn RTL design</a:t>
            </a:r>
          </a:p>
          <a:p>
            <a:r>
              <a:rPr lang="en-US" altLang="zh-TW" sz="2800" dirty="0" smtClean="0"/>
              <a:t>CPU design has to optimize for various aspects</a:t>
            </a:r>
          </a:p>
          <a:p>
            <a:pPr lvl="1"/>
            <a:r>
              <a:rPr lang="en-US" altLang="zh-TW" sz="2400" dirty="0" smtClean="0"/>
              <a:t>Speed</a:t>
            </a:r>
          </a:p>
          <a:p>
            <a:pPr lvl="1"/>
            <a:r>
              <a:rPr lang="en-US" altLang="zh-TW" sz="2400" dirty="0" smtClean="0"/>
              <a:t>Chip area</a:t>
            </a:r>
          </a:p>
          <a:p>
            <a:pPr lvl="1"/>
            <a:r>
              <a:rPr lang="en-US" altLang="zh-TW" sz="2400" dirty="0" smtClean="0"/>
              <a:t>Power and energy consumption</a:t>
            </a:r>
          </a:p>
          <a:p>
            <a:r>
              <a:rPr lang="en-US" altLang="zh-TW" sz="2800" dirty="0" smtClean="0"/>
              <a:t>Course for comprehensive CPU design: Computer Architecture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7951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Bibles for you interested on designing a CPU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58804"/>
            <a:ext cx="3524259" cy="416579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388" y="1828800"/>
            <a:ext cx="4648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52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 Computer Architecture Research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017713"/>
            <a:ext cx="8497888" cy="1258887"/>
          </a:xfrm>
        </p:spPr>
        <p:txBody>
          <a:bodyPr/>
          <a:lstStyle/>
          <a:p>
            <a:r>
              <a:rPr lang="en-US" altLang="zh-TW" sz="2400" i="1" dirty="0"/>
              <a:t>Computer architecture is a specification detailing how a set of </a:t>
            </a:r>
            <a:r>
              <a:rPr lang="en-US" altLang="zh-TW" sz="2400" i="1" dirty="0">
                <a:solidFill>
                  <a:srgbClr val="FF0000"/>
                </a:solidFill>
              </a:rPr>
              <a:t>software</a:t>
            </a:r>
            <a:r>
              <a:rPr lang="en-US" altLang="zh-TW" sz="2400" i="1" dirty="0"/>
              <a:t> and </a:t>
            </a:r>
            <a:r>
              <a:rPr lang="en-US" altLang="zh-TW" sz="2400" i="1" dirty="0">
                <a:solidFill>
                  <a:srgbClr val="FF0000"/>
                </a:solidFill>
              </a:rPr>
              <a:t>hardware</a:t>
            </a:r>
            <a:r>
              <a:rPr lang="en-US" altLang="zh-TW" sz="2400" i="1" dirty="0"/>
              <a:t> technology </a:t>
            </a:r>
            <a:r>
              <a:rPr lang="en-US" altLang="zh-TW" sz="2400" i="1" dirty="0" smtClean="0"/>
              <a:t>interact </a:t>
            </a:r>
            <a:r>
              <a:rPr lang="en-US" altLang="zh-TW" sz="2400" i="1" dirty="0"/>
              <a:t>to form </a:t>
            </a:r>
            <a:r>
              <a:rPr lang="en-US" altLang="zh-TW" sz="2400" i="1" dirty="0" smtClean="0"/>
              <a:t>an efficient </a:t>
            </a:r>
            <a:r>
              <a:rPr lang="en-US" altLang="zh-TW" sz="2400" i="1" dirty="0"/>
              <a:t>computer </a:t>
            </a:r>
            <a:r>
              <a:rPr lang="en-US" altLang="zh-TW" sz="2400" i="1" dirty="0" smtClean="0"/>
              <a:t>system.</a:t>
            </a:r>
            <a:endParaRPr lang="zh-TW" altLang="en-US" sz="2400" i="1" dirty="0"/>
          </a:p>
        </p:txBody>
      </p:sp>
      <p:grpSp>
        <p:nvGrpSpPr>
          <p:cNvPr id="17" name="群組 16"/>
          <p:cNvGrpSpPr/>
          <p:nvPr/>
        </p:nvGrpSpPr>
        <p:grpSpPr>
          <a:xfrm>
            <a:off x="1659182" y="3613740"/>
            <a:ext cx="6776548" cy="2748404"/>
            <a:chOff x="685800" y="3521955"/>
            <a:chExt cx="6776548" cy="2748404"/>
          </a:xfrm>
        </p:grpSpPr>
        <p:grpSp>
          <p:nvGrpSpPr>
            <p:cNvPr id="8" name="群組 7"/>
            <p:cNvGrpSpPr/>
            <p:nvPr/>
          </p:nvGrpSpPr>
          <p:grpSpPr>
            <a:xfrm>
              <a:off x="685800" y="3521955"/>
              <a:ext cx="3810000" cy="2743200"/>
              <a:chOff x="2057400" y="3733800"/>
              <a:chExt cx="3810000" cy="2743200"/>
            </a:xfrm>
          </p:grpSpPr>
          <p:sp>
            <p:nvSpPr>
              <p:cNvPr id="4" name="矩形 3"/>
              <p:cNvSpPr/>
              <p:nvPr/>
            </p:nvSpPr>
            <p:spPr bwMode="auto">
              <a:xfrm>
                <a:off x="2057400" y="5791200"/>
                <a:ext cx="3810000" cy="6858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VLSI design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 bwMode="auto">
              <a:xfrm>
                <a:off x="2058572" y="5105400"/>
                <a:ext cx="3808828" cy="6858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Architecture design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 bwMode="auto">
              <a:xfrm>
                <a:off x="2058572" y="4416083"/>
                <a:ext cx="3808828" cy="6858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System Software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dirty="0" smtClean="0">
                    <a:cs typeface="新細明體" panose="02020500000000000000" pitchFamily="18" charset="-120"/>
                  </a:rPr>
                  <a:t>(compiler, OS, etc.)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2058572" y="3733800"/>
                <a:ext cx="3808828" cy="6858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Applications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endParaRPr>
              </a:p>
            </p:txBody>
          </p:sp>
        </p:grpSp>
        <p:cxnSp>
          <p:nvCxnSpPr>
            <p:cNvPr id="10" name="直線接點 9"/>
            <p:cNvCxnSpPr/>
            <p:nvPr/>
          </p:nvCxnSpPr>
          <p:spPr bwMode="auto">
            <a:xfrm>
              <a:off x="4495800" y="3538539"/>
              <a:ext cx="990600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線接點 10"/>
            <p:cNvCxnSpPr/>
            <p:nvPr/>
          </p:nvCxnSpPr>
          <p:spPr bwMode="auto">
            <a:xfrm>
              <a:off x="4495800" y="6270359"/>
              <a:ext cx="990600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線接點 11"/>
            <p:cNvCxnSpPr/>
            <p:nvPr/>
          </p:nvCxnSpPr>
          <p:spPr bwMode="auto">
            <a:xfrm flipV="1">
              <a:off x="4991100" y="3549434"/>
              <a:ext cx="0" cy="2715722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文字方塊 15"/>
            <p:cNvSpPr txBox="1"/>
            <p:nvPr/>
          </p:nvSpPr>
          <p:spPr>
            <a:xfrm>
              <a:off x="5047456" y="4507576"/>
              <a:ext cx="24148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FF0000"/>
                  </a:solidFill>
                </a:rPr>
                <a:t>Vertical integration &amp;</a:t>
              </a:r>
            </a:p>
            <a:p>
              <a:r>
                <a:rPr lang="en-US" altLang="zh-TW" sz="2000" dirty="0" smtClean="0">
                  <a:solidFill>
                    <a:srgbClr val="FF0000"/>
                  </a:solidFill>
                </a:rPr>
                <a:t>optimization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1020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Open Source Resources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017713"/>
            <a:ext cx="8497888" cy="649287"/>
          </a:xfrm>
        </p:spPr>
        <p:txBody>
          <a:bodyPr/>
          <a:lstStyle/>
          <a:p>
            <a:r>
              <a:rPr lang="en-US" altLang="zh-TW" sz="2800" dirty="0" smtClean="0"/>
              <a:t>For you to learn CPU design and computer architecture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659966"/>
            <a:ext cx="3904456" cy="390445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01" y="2785972"/>
            <a:ext cx="1499474" cy="106212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19" y="5029200"/>
            <a:ext cx="2223306" cy="127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26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The End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21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Generic control unit</a:t>
            </a:r>
          </a:p>
        </p:txBody>
      </p:sp>
      <p:sp>
        <p:nvSpPr>
          <p:cNvPr id="10261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6248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assembly program as a finite state machine</a:t>
            </a:r>
          </a:p>
        </p:txBody>
      </p:sp>
      <p:grpSp>
        <p:nvGrpSpPr>
          <p:cNvPr id="10277" name="Group 37"/>
          <p:cNvGrpSpPr>
            <a:grpSpLocks/>
          </p:cNvGrpSpPr>
          <p:nvPr/>
        </p:nvGrpSpPr>
        <p:grpSpPr bwMode="auto">
          <a:xfrm>
            <a:off x="3200400" y="3124200"/>
            <a:ext cx="5718175" cy="3079750"/>
            <a:chOff x="2016" y="1968"/>
            <a:chExt cx="3602" cy="1940"/>
          </a:xfrm>
        </p:grpSpPr>
        <p:sp>
          <p:nvSpPr>
            <p:cNvPr id="10244" name="Oval 4"/>
            <p:cNvSpPr>
              <a:spLocks noChangeArrowheads="1"/>
            </p:cNvSpPr>
            <p:nvPr/>
          </p:nvSpPr>
          <p:spPr bwMode="auto">
            <a:xfrm>
              <a:off x="2400" y="278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PC=0</a:t>
              </a:r>
            </a:p>
          </p:txBody>
        </p:sp>
        <p:sp>
          <p:nvSpPr>
            <p:cNvPr id="10245" name="Oval 5"/>
            <p:cNvSpPr>
              <a:spLocks noChangeArrowheads="1"/>
            </p:cNvSpPr>
            <p:nvPr/>
          </p:nvSpPr>
          <p:spPr bwMode="auto">
            <a:xfrm>
              <a:off x="3216" y="278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PC=1</a:t>
              </a:r>
            </a:p>
          </p:txBody>
        </p:sp>
        <p:sp>
          <p:nvSpPr>
            <p:cNvPr id="10246" name="Oval 6"/>
            <p:cNvSpPr>
              <a:spLocks noChangeArrowheads="1"/>
            </p:cNvSpPr>
            <p:nvPr/>
          </p:nvSpPr>
          <p:spPr bwMode="auto">
            <a:xfrm>
              <a:off x="4032" y="278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PC=2</a:t>
              </a:r>
            </a:p>
          </p:txBody>
        </p:sp>
        <p:sp>
          <p:nvSpPr>
            <p:cNvPr id="10247" name="Oval 7"/>
            <p:cNvSpPr>
              <a:spLocks noChangeArrowheads="1"/>
            </p:cNvSpPr>
            <p:nvPr/>
          </p:nvSpPr>
          <p:spPr bwMode="auto">
            <a:xfrm>
              <a:off x="4800" y="3216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PC=3</a:t>
              </a:r>
            </a:p>
          </p:txBody>
        </p:sp>
        <p:sp>
          <p:nvSpPr>
            <p:cNvPr id="10248" name="Oval 8"/>
            <p:cNvSpPr>
              <a:spLocks noChangeArrowheads="1"/>
            </p:cNvSpPr>
            <p:nvPr/>
          </p:nvSpPr>
          <p:spPr bwMode="auto">
            <a:xfrm>
              <a:off x="4800" y="2208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PC=10</a:t>
              </a:r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2928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>
              <a:off x="3744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1" name="Line 11"/>
            <p:cNvSpPr>
              <a:spLocks noChangeShapeType="1"/>
            </p:cNvSpPr>
            <p:nvPr/>
          </p:nvSpPr>
          <p:spPr bwMode="auto">
            <a:xfrm>
              <a:off x="4512" y="3120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 flipV="1">
              <a:off x="4464" y="2544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3" name="Text Box 13"/>
            <p:cNvSpPr txBox="1">
              <a:spLocks noChangeArrowheads="1"/>
            </p:cNvSpPr>
            <p:nvPr/>
          </p:nvSpPr>
          <p:spPr bwMode="auto">
            <a:xfrm>
              <a:off x="3984" y="2448"/>
              <a:ext cx="7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branch taken</a:t>
              </a:r>
            </a:p>
          </p:txBody>
        </p:sp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4608" y="2976"/>
              <a:ext cx="10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branch non-taken</a:t>
              </a:r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2016" y="3312"/>
              <a:ext cx="9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ADD R1, R2, R3</a:t>
              </a:r>
            </a:p>
          </p:txBody>
        </p:sp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>
              <a:off x="2976" y="3312"/>
              <a:ext cx="9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SUB R4, R1, R5</a:t>
              </a:r>
            </a:p>
          </p:txBody>
        </p:sp>
        <p:sp>
          <p:nvSpPr>
            <p:cNvPr id="10257" name="Text Box 17"/>
            <p:cNvSpPr txBox="1">
              <a:spLocks noChangeArrowheads="1"/>
            </p:cNvSpPr>
            <p:nvPr/>
          </p:nvSpPr>
          <p:spPr bwMode="auto">
            <a:xfrm>
              <a:off x="3936" y="3312"/>
              <a:ext cx="6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BRN R4, 8</a:t>
              </a: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4704" y="1968"/>
              <a:ext cx="6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LDI R5, 7</a:t>
              </a:r>
            </a:p>
          </p:txBody>
        </p:sp>
        <p:sp>
          <p:nvSpPr>
            <p:cNvPr id="10259" name="Text Box 19"/>
            <p:cNvSpPr txBox="1">
              <a:spLocks noChangeArrowheads="1"/>
            </p:cNvSpPr>
            <p:nvPr/>
          </p:nvSpPr>
          <p:spPr bwMode="auto">
            <a:xfrm>
              <a:off x="4704" y="3696"/>
              <a:ext cx="6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LDI R5, 0</a:t>
              </a:r>
            </a:p>
          </p:txBody>
        </p:sp>
      </p:grpSp>
      <p:grpSp>
        <p:nvGrpSpPr>
          <p:cNvPr id="10275" name="Group 35"/>
          <p:cNvGrpSpPr>
            <a:grpSpLocks/>
          </p:cNvGrpSpPr>
          <p:nvPr/>
        </p:nvGrpSpPr>
        <p:grpSpPr bwMode="auto">
          <a:xfrm>
            <a:off x="228600" y="2895600"/>
            <a:ext cx="2514600" cy="3551238"/>
            <a:chOff x="96" y="1815"/>
            <a:chExt cx="1584" cy="2237"/>
          </a:xfrm>
        </p:grpSpPr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432" y="1824"/>
              <a:ext cx="124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ADD R1, R2, R3</a:t>
              </a:r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432" y="2112"/>
              <a:ext cx="124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SUB R4, R1, R5</a:t>
              </a:r>
            </a:p>
          </p:txBody>
        </p:sp>
        <p:sp>
          <p:nvSpPr>
            <p:cNvPr id="10264" name="Rectangle 24"/>
            <p:cNvSpPr>
              <a:spLocks noChangeArrowheads="1"/>
            </p:cNvSpPr>
            <p:nvPr/>
          </p:nvSpPr>
          <p:spPr bwMode="auto">
            <a:xfrm>
              <a:off x="432" y="2400"/>
              <a:ext cx="124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BRN R4, 8</a:t>
              </a:r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432" y="2688"/>
              <a:ext cx="124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LDI R5, 0</a:t>
              </a:r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432" y="2976"/>
              <a:ext cx="1248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…</a:t>
              </a:r>
            </a:p>
          </p:txBody>
        </p:sp>
        <p:sp>
          <p:nvSpPr>
            <p:cNvPr id="10267" name="Rectangle 27"/>
            <p:cNvSpPr>
              <a:spLocks noChangeArrowheads="1"/>
            </p:cNvSpPr>
            <p:nvPr/>
          </p:nvSpPr>
          <p:spPr bwMode="auto">
            <a:xfrm>
              <a:off x="432" y="3456"/>
              <a:ext cx="124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LDI R5, 7</a:t>
              </a:r>
            </a:p>
          </p:txBody>
        </p:sp>
        <p:sp>
          <p:nvSpPr>
            <p:cNvPr id="10268" name="Text Box 28"/>
            <p:cNvSpPr txBox="1">
              <a:spLocks noChangeArrowheads="1"/>
            </p:cNvSpPr>
            <p:nvPr/>
          </p:nvSpPr>
          <p:spPr bwMode="auto">
            <a:xfrm>
              <a:off x="182" y="181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269" name="Text Box 29"/>
            <p:cNvSpPr txBox="1">
              <a:spLocks noChangeArrowheads="1"/>
            </p:cNvSpPr>
            <p:nvPr/>
          </p:nvSpPr>
          <p:spPr bwMode="auto">
            <a:xfrm>
              <a:off x="192" y="216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270" name="Text Box 30"/>
            <p:cNvSpPr txBox="1">
              <a:spLocks noChangeArrowheads="1"/>
            </p:cNvSpPr>
            <p:nvPr/>
          </p:nvSpPr>
          <p:spPr bwMode="auto">
            <a:xfrm>
              <a:off x="182" y="243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0271" name="Text Box 31"/>
            <p:cNvSpPr txBox="1">
              <a:spLocks noChangeArrowheads="1"/>
            </p:cNvSpPr>
            <p:nvPr/>
          </p:nvSpPr>
          <p:spPr bwMode="auto">
            <a:xfrm>
              <a:off x="182" y="2727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0272" name="Text Box 32"/>
            <p:cNvSpPr txBox="1">
              <a:spLocks noChangeArrowheads="1"/>
            </p:cNvSpPr>
            <p:nvPr/>
          </p:nvSpPr>
          <p:spPr bwMode="auto">
            <a:xfrm>
              <a:off x="182" y="3495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10273" name="Line 33"/>
            <p:cNvSpPr>
              <a:spLocks noChangeShapeType="1"/>
            </p:cNvSpPr>
            <p:nvPr/>
          </p:nvSpPr>
          <p:spPr bwMode="auto">
            <a:xfrm>
              <a:off x="144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4" name="Text Box 34"/>
            <p:cNvSpPr txBox="1">
              <a:spLocks noChangeArrowheads="1"/>
            </p:cNvSpPr>
            <p:nvPr/>
          </p:nvSpPr>
          <p:spPr bwMode="auto">
            <a:xfrm>
              <a:off x="96" y="3840"/>
              <a:ext cx="5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address</a:t>
              </a:r>
            </a:p>
          </p:txBody>
        </p:sp>
      </p:grpSp>
      <p:sp>
        <p:nvSpPr>
          <p:cNvPr id="10276" name="AutoShape 36"/>
          <p:cNvSpPr>
            <a:spLocks noChangeArrowheads="1"/>
          </p:cNvSpPr>
          <p:nvPr/>
        </p:nvSpPr>
        <p:spPr bwMode="auto">
          <a:xfrm>
            <a:off x="2895600" y="42672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to realize a “generic” control unit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001000" cy="3657600"/>
          </a:xfrm>
        </p:spPr>
        <p:txBody>
          <a:bodyPr/>
          <a:lstStyle/>
          <a:p>
            <a:pPr marL="185738" indent="-185738"/>
            <a:r>
              <a:rPr lang="en-US" altLang="zh-TW" dirty="0" smtClean="0"/>
              <a:t> Key </a:t>
            </a:r>
            <a:r>
              <a:rPr lang="en-US" altLang="zh-TW" dirty="0"/>
              <a:t>Idea: store operations in RAM</a:t>
            </a:r>
          </a:p>
          <a:p>
            <a:pPr marL="185738" indent="-185738"/>
            <a:r>
              <a:rPr lang="en-US" altLang="zh-TW" dirty="0" smtClean="0"/>
              <a:t> The </a:t>
            </a:r>
            <a:r>
              <a:rPr lang="en-US" altLang="zh-TW" dirty="0"/>
              <a:t>Design:</a:t>
            </a:r>
          </a:p>
          <a:p>
            <a:pPr marL="628650" lvl="1" indent="-263525">
              <a:buFont typeface="Wingdings" panose="05000000000000000000" pitchFamily="2" charset="2"/>
              <a:buAutoNum type="arabicParenBoth"/>
            </a:pPr>
            <a:r>
              <a:rPr lang="en-US" altLang="zh-TW" dirty="0" smtClean="0"/>
              <a:t> use </a:t>
            </a:r>
            <a:r>
              <a:rPr lang="en-US" altLang="zh-TW" dirty="0"/>
              <a:t>PC (program counter) as the state of FSM</a:t>
            </a:r>
          </a:p>
          <a:p>
            <a:pPr marL="628650" lvl="1" indent="-263525">
              <a:buFont typeface="Wingdings" panose="05000000000000000000" pitchFamily="2" charset="2"/>
              <a:buAutoNum type="arabicParenBoth"/>
            </a:pPr>
            <a:r>
              <a:rPr lang="en-US" altLang="zh-TW" dirty="0" smtClean="0"/>
              <a:t> retrieve </a:t>
            </a:r>
            <a:r>
              <a:rPr lang="en-US" altLang="zh-TW" dirty="0"/>
              <a:t>operations (assembly instruction) for each state from memory</a:t>
            </a:r>
          </a:p>
          <a:p>
            <a:pPr marL="628650" lvl="1" indent="-263525">
              <a:buFont typeface="Wingdings" panose="05000000000000000000" pitchFamily="2" charset="2"/>
              <a:buAutoNum type="arabicParenBoth"/>
            </a:pPr>
            <a:r>
              <a:rPr lang="en-US" altLang="zh-TW" dirty="0" smtClean="0"/>
              <a:t> decode </a:t>
            </a:r>
            <a:r>
              <a:rPr lang="en-US" altLang="zh-TW" dirty="0"/>
              <a:t>and send-out control 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RTL design for the single-cycle CPU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3124200" cy="2514600"/>
          </a:xfrm>
        </p:spPr>
        <p:txBody>
          <a:bodyPr/>
          <a:lstStyle/>
          <a:p>
            <a:pPr marL="357188" indent="-357188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>
                <a:solidFill>
                  <a:schemeClr val="hlink"/>
                </a:solidFill>
              </a:rPr>
              <a:t>use PC (program counter) as the state of FSM</a:t>
            </a:r>
          </a:p>
          <a:p>
            <a:pPr marL="357188" indent="-357188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retrieve operations (assembly instruction) for each state from memory</a:t>
            </a:r>
          </a:p>
          <a:p>
            <a:pPr marL="357188" indent="-357188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/>
              <a:t>decode and send-out control signals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95400"/>
            <a:ext cx="58134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5334000" y="1981200"/>
            <a:ext cx="2743200" cy="914400"/>
          </a:xfrm>
          <a:prstGeom prst="wedgeRoundRectCallout">
            <a:avLst>
              <a:gd name="adj1" fmla="val -72051"/>
              <a:gd name="adj2" fmla="val -59722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/>
              <a:t>PC: Program Counter</a:t>
            </a:r>
          </a:p>
          <a:p>
            <a:pPr algn="ctr"/>
            <a:r>
              <a:rPr lang="en-US" altLang="zh-TW"/>
              <a:t>(the register to keep the state of FSM)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finite-state machine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1371600" y="2209800"/>
            <a:ext cx="5413375" cy="2438400"/>
            <a:chOff x="816" y="1104"/>
            <a:chExt cx="3410" cy="1536"/>
          </a:xfrm>
        </p:grpSpPr>
        <p:sp>
          <p:nvSpPr>
            <p:cNvPr id="12292" name="Oval 4"/>
            <p:cNvSpPr>
              <a:spLocks noChangeArrowheads="1"/>
            </p:cNvSpPr>
            <p:nvPr/>
          </p:nvSpPr>
          <p:spPr bwMode="auto">
            <a:xfrm>
              <a:off x="816" y="1728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PC=0</a:t>
              </a:r>
            </a:p>
          </p:txBody>
        </p:sp>
        <p:sp>
          <p:nvSpPr>
            <p:cNvPr id="12293" name="Oval 5"/>
            <p:cNvSpPr>
              <a:spLocks noChangeArrowheads="1"/>
            </p:cNvSpPr>
            <p:nvPr/>
          </p:nvSpPr>
          <p:spPr bwMode="auto">
            <a:xfrm>
              <a:off x="1728" y="1728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PC=1</a:t>
              </a:r>
            </a:p>
          </p:txBody>
        </p:sp>
        <p:sp>
          <p:nvSpPr>
            <p:cNvPr id="12294" name="Oval 6"/>
            <p:cNvSpPr>
              <a:spLocks noChangeArrowheads="1"/>
            </p:cNvSpPr>
            <p:nvPr/>
          </p:nvSpPr>
          <p:spPr bwMode="auto">
            <a:xfrm>
              <a:off x="2640" y="1728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PC=2</a:t>
              </a:r>
            </a:p>
          </p:txBody>
        </p:sp>
        <p:sp>
          <p:nvSpPr>
            <p:cNvPr id="12295" name="Oval 7"/>
            <p:cNvSpPr>
              <a:spLocks noChangeArrowheads="1"/>
            </p:cNvSpPr>
            <p:nvPr/>
          </p:nvSpPr>
          <p:spPr bwMode="auto">
            <a:xfrm>
              <a:off x="3504" y="2160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PC=3</a:t>
              </a:r>
            </a:p>
          </p:txBody>
        </p:sp>
        <p:sp>
          <p:nvSpPr>
            <p:cNvPr id="12296" name="Oval 8"/>
            <p:cNvSpPr>
              <a:spLocks noChangeArrowheads="1"/>
            </p:cNvSpPr>
            <p:nvPr/>
          </p:nvSpPr>
          <p:spPr bwMode="auto">
            <a:xfrm>
              <a:off x="3504" y="1104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PC=10</a:t>
              </a:r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1344" y="19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2256" y="19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3120" y="206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 flipV="1">
              <a:off x="3072" y="144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01" name="Text Box 13"/>
            <p:cNvSpPr txBox="1">
              <a:spLocks noChangeArrowheads="1"/>
            </p:cNvSpPr>
            <p:nvPr/>
          </p:nvSpPr>
          <p:spPr bwMode="auto">
            <a:xfrm>
              <a:off x="2736" y="1344"/>
              <a:ext cx="7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branch taken</a:t>
              </a:r>
            </a:p>
          </p:txBody>
        </p:sp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3216" y="1920"/>
              <a:ext cx="10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branch non-taken</a:t>
              </a:r>
            </a:p>
          </p:txBody>
        </p:sp>
      </p:grpSp>
      <p:sp>
        <p:nvSpPr>
          <p:cNvPr id="12303" name="AutoShape 15"/>
          <p:cNvSpPr>
            <a:spLocks noChangeArrowheads="1"/>
          </p:cNvSpPr>
          <p:nvPr/>
        </p:nvSpPr>
        <p:spPr bwMode="auto">
          <a:xfrm>
            <a:off x="3048000" y="40386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362200" y="4495800"/>
            <a:ext cx="1676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memory</a:t>
            </a:r>
          </a:p>
        </p:txBody>
      </p:sp>
      <p:sp>
        <p:nvSpPr>
          <p:cNvPr id="12305" name="AutoShape 17"/>
          <p:cNvSpPr>
            <a:spLocks noChangeArrowheads="1"/>
          </p:cNvSpPr>
          <p:nvPr/>
        </p:nvSpPr>
        <p:spPr bwMode="auto">
          <a:xfrm>
            <a:off x="3048000" y="52578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6" name="Oval 18"/>
          <p:cNvSpPr>
            <a:spLocks noChangeArrowheads="1"/>
          </p:cNvSpPr>
          <p:nvPr/>
        </p:nvSpPr>
        <p:spPr bwMode="auto">
          <a:xfrm>
            <a:off x="2133600" y="5715000"/>
            <a:ext cx="2209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instruction</a:t>
            </a:r>
          </a:p>
        </p:txBody>
      </p:sp>
      <p:sp>
        <p:nvSpPr>
          <p:cNvPr id="12307" name="AutoShape 19"/>
          <p:cNvSpPr>
            <a:spLocks noChangeArrowheads="1"/>
          </p:cNvSpPr>
          <p:nvPr/>
        </p:nvSpPr>
        <p:spPr bwMode="auto">
          <a:xfrm>
            <a:off x="4419600" y="57150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4953000" y="5410200"/>
            <a:ext cx="2133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decode logic</a:t>
            </a:r>
          </a:p>
          <a:p>
            <a:pPr algn="ctr"/>
            <a:r>
              <a:rPr lang="en-US" altLang="zh-TW"/>
              <a:t>(combinational circuit)</a:t>
            </a:r>
          </a:p>
        </p:txBody>
      </p:sp>
      <p:sp>
        <p:nvSpPr>
          <p:cNvPr id="12309" name="AutoShape 21"/>
          <p:cNvSpPr>
            <a:spLocks noChangeArrowheads="1"/>
          </p:cNvSpPr>
          <p:nvPr/>
        </p:nvSpPr>
        <p:spPr bwMode="auto">
          <a:xfrm>
            <a:off x="7162800" y="56388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7764463" y="5562600"/>
            <a:ext cx="1379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control 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685800" y="128588"/>
            <a:ext cx="7348538" cy="6729412"/>
            <a:chOff x="437" y="63"/>
            <a:chExt cx="4629" cy="4239"/>
          </a:xfrm>
        </p:grpSpPr>
        <p:sp>
          <p:nvSpPr>
            <p:cNvPr id="13315" name="Rectangle 3"/>
            <p:cNvSpPr>
              <a:spLocks noChangeArrowheads="1"/>
            </p:cNvSpPr>
            <p:nvPr/>
          </p:nvSpPr>
          <p:spPr bwMode="auto">
            <a:xfrm>
              <a:off x="727" y="65"/>
              <a:ext cx="1774" cy="2774"/>
            </a:xfrm>
            <a:prstGeom prst="rect">
              <a:avLst/>
            </a:prstGeom>
            <a:solidFill>
              <a:srgbClr val="E5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TW" altLang="zh-TW" sz="20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endParaRPr>
            </a:p>
          </p:txBody>
        </p:sp>
        <p:sp>
          <p:nvSpPr>
            <p:cNvPr id="13316" name="Freeform 4"/>
            <p:cNvSpPr>
              <a:spLocks/>
            </p:cNvSpPr>
            <p:nvPr/>
          </p:nvSpPr>
          <p:spPr bwMode="auto">
            <a:xfrm>
              <a:off x="2501" y="63"/>
              <a:ext cx="1642" cy="4188"/>
            </a:xfrm>
            <a:custGeom>
              <a:avLst/>
              <a:gdLst>
                <a:gd name="T0" fmla="*/ 0 w 1642"/>
                <a:gd name="T1" fmla="*/ 2 h 4188"/>
                <a:gd name="T2" fmla="*/ 1642 w 1642"/>
                <a:gd name="T3" fmla="*/ 0 h 4188"/>
                <a:gd name="T4" fmla="*/ 1642 w 1642"/>
                <a:gd name="T5" fmla="*/ 4188 h 4188"/>
                <a:gd name="T6" fmla="*/ 0 w 1642"/>
                <a:gd name="T7" fmla="*/ 4188 h 4188"/>
                <a:gd name="T8" fmla="*/ 0 w 1642"/>
                <a:gd name="T9" fmla="*/ 276 h 4188"/>
                <a:gd name="T10" fmla="*/ 0 w 1642"/>
                <a:gd name="T11" fmla="*/ 2 h 4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2" h="4188">
                  <a:moveTo>
                    <a:pt x="0" y="2"/>
                  </a:moveTo>
                  <a:lnTo>
                    <a:pt x="1642" y="0"/>
                  </a:lnTo>
                  <a:lnTo>
                    <a:pt x="1642" y="4188"/>
                  </a:lnTo>
                  <a:lnTo>
                    <a:pt x="0" y="4188"/>
                  </a:lnTo>
                  <a:lnTo>
                    <a:pt x="0" y="27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17" name="Line 5"/>
            <p:cNvSpPr>
              <a:spLocks noChangeShapeType="1"/>
            </p:cNvSpPr>
            <p:nvPr/>
          </p:nvSpPr>
          <p:spPr bwMode="auto">
            <a:xfrm>
              <a:off x="3607" y="1433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18" name="Freeform 6"/>
            <p:cNvSpPr>
              <a:spLocks/>
            </p:cNvSpPr>
            <p:nvPr/>
          </p:nvSpPr>
          <p:spPr bwMode="auto">
            <a:xfrm>
              <a:off x="3589" y="1751"/>
              <a:ext cx="38" cy="62"/>
            </a:xfrm>
            <a:custGeom>
              <a:avLst/>
              <a:gdLst>
                <a:gd name="T0" fmla="*/ 9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9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9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19" name="Freeform 7"/>
            <p:cNvSpPr>
              <a:spLocks/>
            </p:cNvSpPr>
            <p:nvPr/>
          </p:nvSpPr>
          <p:spPr bwMode="auto">
            <a:xfrm>
              <a:off x="2737" y="1561"/>
              <a:ext cx="756" cy="206"/>
            </a:xfrm>
            <a:custGeom>
              <a:avLst/>
              <a:gdLst>
                <a:gd name="T0" fmla="*/ 0 w 756"/>
                <a:gd name="T1" fmla="*/ 0 h 206"/>
                <a:gd name="T2" fmla="*/ 756 w 756"/>
                <a:gd name="T3" fmla="*/ 0 h 206"/>
                <a:gd name="T4" fmla="*/ 756 w 756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6" h="206">
                  <a:moveTo>
                    <a:pt x="0" y="0"/>
                  </a:moveTo>
                  <a:lnTo>
                    <a:pt x="756" y="0"/>
                  </a:lnTo>
                  <a:lnTo>
                    <a:pt x="756" y="2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0" name="Freeform 8"/>
            <p:cNvSpPr>
              <a:spLocks/>
            </p:cNvSpPr>
            <p:nvPr/>
          </p:nvSpPr>
          <p:spPr bwMode="auto">
            <a:xfrm>
              <a:off x="3475" y="1751"/>
              <a:ext cx="38" cy="62"/>
            </a:xfrm>
            <a:custGeom>
              <a:avLst/>
              <a:gdLst>
                <a:gd name="T0" fmla="*/ 9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9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9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3359" y="1433"/>
              <a:ext cx="1" cy="1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2" name="Freeform 10"/>
            <p:cNvSpPr>
              <a:spLocks/>
            </p:cNvSpPr>
            <p:nvPr/>
          </p:nvSpPr>
          <p:spPr bwMode="auto">
            <a:xfrm>
              <a:off x="3341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3" name="Freeform 11"/>
            <p:cNvSpPr>
              <a:spLocks/>
            </p:cNvSpPr>
            <p:nvPr/>
          </p:nvSpPr>
          <p:spPr bwMode="auto">
            <a:xfrm>
              <a:off x="2853" y="903"/>
              <a:ext cx="826" cy="3225"/>
            </a:xfrm>
            <a:custGeom>
              <a:avLst/>
              <a:gdLst>
                <a:gd name="T0" fmla="*/ 826 w 826"/>
                <a:gd name="T1" fmla="*/ 3158 h 3225"/>
                <a:gd name="T2" fmla="*/ 826 w 826"/>
                <a:gd name="T3" fmla="*/ 3224 h 3225"/>
                <a:gd name="T4" fmla="*/ 0 w 826"/>
                <a:gd name="T5" fmla="*/ 3225 h 3225"/>
                <a:gd name="T6" fmla="*/ 0 w 826"/>
                <a:gd name="T7" fmla="*/ 0 h 3225"/>
                <a:gd name="T8" fmla="*/ 640 w 826"/>
                <a:gd name="T9" fmla="*/ 0 h 3225"/>
                <a:gd name="T10" fmla="*/ 640 w 826"/>
                <a:gd name="T11" fmla="*/ 94 h 3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6" h="3225">
                  <a:moveTo>
                    <a:pt x="826" y="3158"/>
                  </a:moveTo>
                  <a:lnTo>
                    <a:pt x="826" y="3224"/>
                  </a:lnTo>
                  <a:lnTo>
                    <a:pt x="0" y="3225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9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4" name="Freeform 12"/>
            <p:cNvSpPr>
              <a:spLocks/>
            </p:cNvSpPr>
            <p:nvPr/>
          </p:nvSpPr>
          <p:spPr bwMode="auto">
            <a:xfrm>
              <a:off x="3475" y="979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0" y="27"/>
                    <a:pt x="9" y="32"/>
                  </a:cubicBezTo>
                  <a:cubicBezTo>
                    <a:pt x="8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5" name="Freeform 13"/>
            <p:cNvSpPr>
              <a:spLocks/>
            </p:cNvSpPr>
            <p:nvPr/>
          </p:nvSpPr>
          <p:spPr bwMode="auto">
            <a:xfrm>
              <a:off x="3555" y="2009"/>
              <a:ext cx="878" cy="536"/>
            </a:xfrm>
            <a:custGeom>
              <a:avLst/>
              <a:gdLst>
                <a:gd name="T0" fmla="*/ 0 w 878"/>
                <a:gd name="T1" fmla="*/ 0 h 536"/>
                <a:gd name="T2" fmla="*/ 0 w 878"/>
                <a:gd name="T3" fmla="*/ 386 h 536"/>
                <a:gd name="T4" fmla="*/ 878 w 878"/>
                <a:gd name="T5" fmla="*/ 386 h 536"/>
                <a:gd name="T6" fmla="*/ 878 w 878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8" h="536">
                  <a:moveTo>
                    <a:pt x="0" y="0"/>
                  </a:moveTo>
                  <a:lnTo>
                    <a:pt x="0" y="386"/>
                  </a:lnTo>
                  <a:lnTo>
                    <a:pt x="878" y="386"/>
                  </a:lnTo>
                  <a:lnTo>
                    <a:pt x="878" y="53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6" name="Freeform 14"/>
            <p:cNvSpPr>
              <a:spLocks/>
            </p:cNvSpPr>
            <p:nvPr/>
          </p:nvSpPr>
          <p:spPr bwMode="auto">
            <a:xfrm>
              <a:off x="4413" y="2527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19 w 20"/>
                <a:gd name="T3" fmla="*/ 0 h 32"/>
                <a:gd name="T4" fmla="*/ 20 w 20"/>
                <a:gd name="T5" fmla="*/ 1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1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7" name="Freeform 15"/>
            <p:cNvSpPr>
              <a:spLocks/>
            </p:cNvSpPr>
            <p:nvPr/>
          </p:nvSpPr>
          <p:spPr bwMode="auto">
            <a:xfrm>
              <a:off x="1581" y="135"/>
              <a:ext cx="3252" cy="2410"/>
            </a:xfrm>
            <a:custGeom>
              <a:avLst/>
              <a:gdLst>
                <a:gd name="T0" fmla="*/ 3252 w 3252"/>
                <a:gd name="T1" fmla="*/ 2410 h 2410"/>
                <a:gd name="T2" fmla="*/ 3252 w 3252"/>
                <a:gd name="T3" fmla="*/ 2070 h 2410"/>
                <a:gd name="T4" fmla="*/ 1778 w 3252"/>
                <a:gd name="T5" fmla="*/ 2070 h 2410"/>
                <a:gd name="T6" fmla="*/ 1234 w 3252"/>
                <a:gd name="T7" fmla="*/ 2070 h 2410"/>
                <a:gd name="T8" fmla="*/ 1234 w 3252"/>
                <a:gd name="T9" fmla="*/ 0 h 2410"/>
                <a:gd name="T10" fmla="*/ 0 w 3252"/>
                <a:gd name="T11" fmla="*/ 0 h 2410"/>
                <a:gd name="T12" fmla="*/ 0 w 3252"/>
                <a:gd name="T13" fmla="*/ 214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2" h="2410">
                  <a:moveTo>
                    <a:pt x="3252" y="2410"/>
                  </a:moveTo>
                  <a:lnTo>
                    <a:pt x="3252" y="2070"/>
                  </a:lnTo>
                  <a:lnTo>
                    <a:pt x="1778" y="2070"/>
                  </a:lnTo>
                  <a:lnTo>
                    <a:pt x="1234" y="2070"/>
                  </a:lnTo>
                  <a:lnTo>
                    <a:pt x="1234" y="0"/>
                  </a:lnTo>
                  <a:lnTo>
                    <a:pt x="0" y="0"/>
                  </a:lnTo>
                  <a:lnTo>
                    <a:pt x="0" y="21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8" name="Freeform 16"/>
            <p:cNvSpPr>
              <a:spLocks/>
            </p:cNvSpPr>
            <p:nvPr/>
          </p:nvSpPr>
          <p:spPr bwMode="auto">
            <a:xfrm>
              <a:off x="4815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9" name="Freeform 17"/>
            <p:cNvSpPr>
              <a:spLocks/>
            </p:cNvSpPr>
            <p:nvPr/>
          </p:nvSpPr>
          <p:spPr bwMode="auto">
            <a:xfrm>
              <a:off x="1561" y="333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3879" y="2395"/>
              <a:ext cx="1" cy="1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1" name="Freeform 19"/>
            <p:cNvSpPr>
              <a:spLocks/>
            </p:cNvSpPr>
            <p:nvPr/>
          </p:nvSpPr>
          <p:spPr bwMode="auto">
            <a:xfrm>
              <a:off x="3861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3617" y="3363"/>
              <a:ext cx="1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3" name="Freeform 21"/>
            <p:cNvSpPr>
              <a:spLocks/>
            </p:cNvSpPr>
            <p:nvPr/>
          </p:nvSpPr>
          <p:spPr bwMode="auto">
            <a:xfrm>
              <a:off x="3599" y="3779"/>
              <a:ext cx="38" cy="64"/>
            </a:xfrm>
            <a:custGeom>
              <a:avLst/>
              <a:gdLst>
                <a:gd name="T0" fmla="*/ 9 w 19"/>
                <a:gd name="T1" fmla="*/ 5 h 32"/>
                <a:gd name="T2" fmla="*/ 19 w 19"/>
                <a:gd name="T3" fmla="*/ 0 h 32"/>
                <a:gd name="T4" fmla="*/ 19 w 19"/>
                <a:gd name="T5" fmla="*/ 0 h 32"/>
                <a:gd name="T6" fmla="*/ 13 w 19"/>
                <a:gd name="T7" fmla="*/ 15 h 32"/>
                <a:gd name="T8" fmla="*/ 9 w 19"/>
                <a:gd name="T9" fmla="*/ 32 h 32"/>
                <a:gd name="T10" fmla="*/ 6 w 19"/>
                <a:gd name="T11" fmla="*/ 15 h 32"/>
                <a:gd name="T12" fmla="*/ 0 w 19"/>
                <a:gd name="T13" fmla="*/ 0 h 32"/>
                <a:gd name="T14" fmla="*/ 0 w 19"/>
                <a:gd name="T15" fmla="*/ 0 h 32"/>
                <a:gd name="T16" fmla="*/ 9 w 19"/>
                <a:gd name="T17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2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4" name="Freeform 22"/>
            <p:cNvSpPr>
              <a:spLocks/>
            </p:cNvSpPr>
            <p:nvPr/>
          </p:nvSpPr>
          <p:spPr bwMode="auto">
            <a:xfrm>
              <a:off x="3727" y="3231"/>
              <a:ext cx="930" cy="564"/>
            </a:xfrm>
            <a:custGeom>
              <a:avLst/>
              <a:gdLst>
                <a:gd name="T0" fmla="*/ 930 w 930"/>
                <a:gd name="T1" fmla="*/ 0 h 564"/>
                <a:gd name="T2" fmla="*/ 930 w 930"/>
                <a:gd name="T3" fmla="*/ 386 h 564"/>
                <a:gd name="T4" fmla="*/ 0 w 930"/>
                <a:gd name="T5" fmla="*/ 386 h 564"/>
                <a:gd name="T6" fmla="*/ 0 w 930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0" h="564">
                  <a:moveTo>
                    <a:pt x="930" y="0"/>
                  </a:moveTo>
                  <a:lnTo>
                    <a:pt x="930" y="386"/>
                  </a:lnTo>
                  <a:lnTo>
                    <a:pt x="0" y="386"/>
                  </a:lnTo>
                  <a:lnTo>
                    <a:pt x="0" y="56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5" name="Freeform 23"/>
            <p:cNvSpPr>
              <a:spLocks/>
            </p:cNvSpPr>
            <p:nvPr/>
          </p:nvSpPr>
          <p:spPr bwMode="auto">
            <a:xfrm>
              <a:off x="3707" y="3779"/>
              <a:ext cx="40" cy="64"/>
            </a:xfrm>
            <a:custGeom>
              <a:avLst/>
              <a:gdLst>
                <a:gd name="T0" fmla="*/ 10 w 20"/>
                <a:gd name="T1" fmla="*/ 5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5 h 32"/>
                <a:gd name="T8" fmla="*/ 10 w 20"/>
                <a:gd name="T9" fmla="*/ 32 h 32"/>
                <a:gd name="T10" fmla="*/ 7 w 20"/>
                <a:gd name="T11" fmla="*/ 15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5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21"/>
                    <a:pt x="11" y="26"/>
                    <a:pt x="10" y="32"/>
                  </a:cubicBezTo>
                  <a:cubicBezTo>
                    <a:pt x="9" y="26"/>
                    <a:pt x="8" y="21"/>
                    <a:pt x="7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6" name="Line 24"/>
            <p:cNvSpPr>
              <a:spLocks noChangeShapeType="1"/>
            </p:cNvSpPr>
            <p:nvPr/>
          </p:nvSpPr>
          <p:spPr bwMode="auto">
            <a:xfrm>
              <a:off x="4633" y="2457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7" name="Freeform 25"/>
            <p:cNvSpPr>
              <a:spLocks/>
            </p:cNvSpPr>
            <p:nvPr/>
          </p:nvSpPr>
          <p:spPr bwMode="auto">
            <a:xfrm>
              <a:off x="4615" y="2533"/>
              <a:ext cx="34" cy="58"/>
            </a:xfrm>
            <a:custGeom>
              <a:avLst/>
              <a:gdLst>
                <a:gd name="T0" fmla="*/ 9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9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9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8" name="Rectangle 26"/>
            <p:cNvSpPr>
              <a:spLocks noChangeArrowheads="1"/>
            </p:cNvSpPr>
            <p:nvPr/>
          </p:nvSpPr>
          <p:spPr bwMode="auto">
            <a:xfrm>
              <a:off x="3096" y="221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39" name="Rectangle 27"/>
            <p:cNvSpPr>
              <a:spLocks noChangeArrowheads="1"/>
            </p:cNvSpPr>
            <p:nvPr/>
          </p:nvSpPr>
          <p:spPr bwMode="auto">
            <a:xfrm>
              <a:off x="3585" y="2212"/>
              <a:ext cx="28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40" name="Rectangle 28"/>
            <p:cNvSpPr>
              <a:spLocks noChangeArrowheads="1"/>
            </p:cNvSpPr>
            <p:nvPr/>
          </p:nvSpPr>
          <p:spPr bwMode="auto">
            <a:xfrm>
              <a:off x="4140" y="2081"/>
              <a:ext cx="5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41" name="Rectangle 29"/>
            <p:cNvSpPr>
              <a:spLocks noChangeArrowheads="1"/>
            </p:cNvSpPr>
            <p:nvPr/>
          </p:nvSpPr>
          <p:spPr bwMode="auto">
            <a:xfrm>
              <a:off x="4098" y="2277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42" name="Rectangle 30"/>
            <p:cNvSpPr>
              <a:spLocks noChangeArrowheads="1"/>
            </p:cNvSpPr>
            <p:nvPr/>
          </p:nvSpPr>
          <p:spPr bwMode="auto">
            <a:xfrm>
              <a:off x="4539" y="2347"/>
              <a:ext cx="2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43" name="Rectangle 31"/>
            <p:cNvSpPr>
              <a:spLocks noChangeArrowheads="1"/>
            </p:cNvSpPr>
            <p:nvPr/>
          </p:nvSpPr>
          <p:spPr bwMode="auto">
            <a:xfrm>
              <a:off x="4171" y="3490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44" name="Freeform 32"/>
            <p:cNvSpPr>
              <a:spLocks/>
            </p:cNvSpPr>
            <p:nvPr/>
          </p:nvSpPr>
          <p:spPr bwMode="auto">
            <a:xfrm>
              <a:off x="3427" y="1813"/>
              <a:ext cx="374" cy="224"/>
            </a:xfrm>
            <a:custGeom>
              <a:avLst/>
              <a:gdLst>
                <a:gd name="T0" fmla="*/ 0 w 374"/>
                <a:gd name="T1" fmla="*/ 0 h 224"/>
                <a:gd name="T2" fmla="*/ 374 w 374"/>
                <a:gd name="T3" fmla="*/ 0 h 224"/>
                <a:gd name="T4" fmla="*/ 374 w 374"/>
                <a:gd name="T5" fmla="*/ 224 h 224"/>
                <a:gd name="T6" fmla="*/ 0 w 374"/>
                <a:gd name="T7" fmla="*/ 224 h 224"/>
                <a:gd name="T8" fmla="*/ 0 w 374"/>
                <a:gd name="T9" fmla="*/ 0 h 224"/>
                <a:gd name="T10" fmla="*/ 0 w 374"/>
                <a:gd name="T1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24">
                  <a:moveTo>
                    <a:pt x="0" y="0"/>
                  </a:moveTo>
                  <a:lnTo>
                    <a:pt x="374" y="0"/>
                  </a:lnTo>
                  <a:lnTo>
                    <a:pt x="374" y="224"/>
                  </a:lnTo>
                  <a:lnTo>
                    <a:pt x="0" y="2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5" name="Rectangle 33"/>
            <p:cNvSpPr>
              <a:spLocks noChangeArrowheads="1"/>
            </p:cNvSpPr>
            <p:nvPr/>
          </p:nvSpPr>
          <p:spPr bwMode="auto">
            <a:xfrm>
              <a:off x="3443" y="1924"/>
              <a:ext cx="37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46" name="Rectangle 34"/>
            <p:cNvSpPr>
              <a:spLocks noChangeArrowheads="1"/>
            </p:cNvSpPr>
            <p:nvPr/>
          </p:nvSpPr>
          <p:spPr bwMode="auto">
            <a:xfrm>
              <a:off x="3474" y="181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47" name="Rectangle 35"/>
            <p:cNvSpPr>
              <a:spLocks noChangeArrowheads="1"/>
            </p:cNvSpPr>
            <p:nvPr/>
          </p:nvSpPr>
          <p:spPr bwMode="auto">
            <a:xfrm>
              <a:off x="3589" y="181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48" name="Freeform 36"/>
            <p:cNvSpPr>
              <a:spLocks/>
            </p:cNvSpPr>
            <p:nvPr/>
          </p:nvSpPr>
          <p:spPr bwMode="auto">
            <a:xfrm>
              <a:off x="3507" y="3843"/>
              <a:ext cx="396" cy="222"/>
            </a:xfrm>
            <a:custGeom>
              <a:avLst/>
              <a:gdLst>
                <a:gd name="T0" fmla="*/ 0 w 396"/>
                <a:gd name="T1" fmla="*/ 0 h 222"/>
                <a:gd name="T2" fmla="*/ 396 w 396"/>
                <a:gd name="T3" fmla="*/ 0 h 222"/>
                <a:gd name="T4" fmla="*/ 396 w 396"/>
                <a:gd name="T5" fmla="*/ 222 h 222"/>
                <a:gd name="T6" fmla="*/ 0 w 396"/>
                <a:gd name="T7" fmla="*/ 222 h 222"/>
                <a:gd name="T8" fmla="*/ 0 w 396"/>
                <a:gd name="T9" fmla="*/ 26 h 222"/>
                <a:gd name="T10" fmla="*/ 0 w 396"/>
                <a:gd name="T1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222">
                  <a:moveTo>
                    <a:pt x="0" y="0"/>
                  </a:moveTo>
                  <a:lnTo>
                    <a:pt x="396" y="0"/>
                  </a:lnTo>
                  <a:lnTo>
                    <a:pt x="396" y="222"/>
                  </a:lnTo>
                  <a:lnTo>
                    <a:pt x="0" y="222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9" name="Rectangle 37"/>
            <p:cNvSpPr>
              <a:spLocks noChangeArrowheads="1"/>
            </p:cNvSpPr>
            <p:nvPr/>
          </p:nvSpPr>
          <p:spPr bwMode="auto">
            <a:xfrm>
              <a:off x="3531" y="3949"/>
              <a:ext cx="3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50" name="Rectangle 38"/>
            <p:cNvSpPr>
              <a:spLocks noChangeArrowheads="1"/>
            </p:cNvSpPr>
            <p:nvPr/>
          </p:nvSpPr>
          <p:spPr bwMode="auto">
            <a:xfrm>
              <a:off x="359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51" name="Rectangle 39"/>
            <p:cNvSpPr>
              <a:spLocks noChangeArrowheads="1"/>
            </p:cNvSpPr>
            <p:nvPr/>
          </p:nvSpPr>
          <p:spPr bwMode="auto">
            <a:xfrm>
              <a:off x="370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3119" y="1107"/>
              <a:ext cx="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3" name="Freeform 41"/>
            <p:cNvSpPr>
              <a:spLocks/>
            </p:cNvSpPr>
            <p:nvPr/>
          </p:nvSpPr>
          <p:spPr bwMode="auto">
            <a:xfrm>
              <a:off x="3191" y="1091"/>
              <a:ext cx="58" cy="34"/>
            </a:xfrm>
            <a:custGeom>
              <a:avLst/>
              <a:gdLst>
                <a:gd name="T0" fmla="*/ 6 w 29"/>
                <a:gd name="T1" fmla="*/ 8 h 17"/>
                <a:gd name="T2" fmla="*/ 0 w 29"/>
                <a:gd name="T3" fmla="*/ 0 h 17"/>
                <a:gd name="T4" fmla="*/ 1 w 29"/>
                <a:gd name="T5" fmla="*/ 0 h 17"/>
                <a:gd name="T6" fmla="*/ 15 w 29"/>
                <a:gd name="T7" fmla="*/ 5 h 17"/>
                <a:gd name="T8" fmla="*/ 29 w 29"/>
                <a:gd name="T9" fmla="*/ 8 h 17"/>
                <a:gd name="T10" fmla="*/ 15 w 29"/>
                <a:gd name="T11" fmla="*/ 12 h 17"/>
                <a:gd name="T12" fmla="*/ 1 w 29"/>
                <a:gd name="T13" fmla="*/ 17 h 17"/>
                <a:gd name="T14" fmla="*/ 0 w 29"/>
                <a:gd name="T15" fmla="*/ 17 h 17"/>
                <a:gd name="T16" fmla="*/ 6 w 29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6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5" y="7"/>
                    <a:pt x="29" y="8"/>
                  </a:cubicBezTo>
                  <a:cubicBezTo>
                    <a:pt x="25" y="9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3101" y="1213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5" name="Freeform 43"/>
            <p:cNvSpPr>
              <a:spLocks/>
            </p:cNvSpPr>
            <p:nvPr/>
          </p:nvSpPr>
          <p:spPr bwMode="auto">
            <a:xfrm>
              <a:off x="3187" y="1193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0 h 20"/>
                <a:gd name="T4" fmla="*/ 0 w 32"/>
                <a:gd name="T5" fmla="*/ 0 h 20"/>
                <a:gd name="T6" fmla="*/ 16 w 32"/>
                <a:gd name="T7" fmla="*/ 6 h 20"/>
                <a:gd name="T8" fmla="*/ 32 w 32"/>
                <a:gd name="T9" fmla="*/ 10 h 20"/>
                <a:gd name="T10" fmla="*/ 16 w 32"/>
                <a:gd name="T11" fmla="*/ 13 h 20"/>
                <a:gd name="T12" fmla="*/ 0 w 32"/>
                <a:gd name="T13" fmla="*/ 20 h 20"/>
                <a:gd name="T14" fmla="*/ 0 w 32"/>
                <a:gd name="T15" fmla="*/ 19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3019" y="2705"/>
              <a:ext cx="1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7" name="Freeform 45"/>
            <p:cNvSpPr>
              <a:spLocks/>
            </p:cNvSpPr>
            <p:nvPr/>
          </p:nvSpPr>
          <p:spPr bwMode="auto">
            <a:xfrm>
              <a:off x="3175" y="2687"/>
              <a:ext cx="62" cy="38"/>
            </a:xfrm>
            <a:custGeom>
              <a:avLst/>
              <a:gdLst>
                <a:gd name="T0" fmla="*/ 5 w 31"/>
                <a:gd name="T1" fmla="*/ 9 h 19"/>
                <a:gd name="T2" fmla="*/ 0 w 31"/>
                <a:gd name="T3" fmla="*/ 0 h 19"/>
                <a:gd name="T4" fmla="*/ 0 w 31"/>
                <a:gd name="T5" fmla="*/ 0 h 19"/>
                <a:gd name="T6" fmla="*/ 15 w 31"/>
                <a:gd name="T7" fmla="*/ 6 h 19"/>
                <a:gd name="T8" fmla="*/ 31 w 31"/>
                <a:gd name="T9" fmla="*/ 9 h 19"/>
                <a:gd name="T10" fmla="*/ 15 w 31"/>
                <a:gd name="T11" fmla="*/ 13 h 19"/>
                <a:gd name="T12" fmla="*/ 0 w 31"/>
                <a:gd name="T13" fmla="*/ 19 h 19"/>
                <a:gd name="T14" fmla="*/ 0 w 31"/>
                <a:gd name="T15" fmla="*/ 19 h 19"/>
                <a:gd name="T16" fmla="*/ 5 w 31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9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1" y="7"/>
                    <a:pt x="26" y="8"/>
                    <a:pt x="31" y="9"/>
                  </a:cubicBezTo>
                  <a:cubicBezTo>
                    <a:pt x="26" y="11"/>
                    <a:pt x="21" y="12"/>
                    <a:pt x="15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 flipH="1">
              <a:off x="3061" y="28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9" name="Freeform 47"/>
            <p:cNvSpPr>
              <a:spLocks/>
            </p:cNvSpPr>
            <p:nvPr/>
          </p:nvSpPr>
          <p:spPr bwMode="auto">
            <a:xfrm>
              <a:off x="3019" y="2821"/>
              <a:ext cx="58" cy="36"/>
            </a:xfrm>
            <a:custGeom>
              <a:avLst/>
              <a:gdLst>
                <a:gd name="T0" fmla="*/ 24 w 29"/>
                <a:gd name="T1" fmla="*/ 9 h 18"/>
                <a:gd name="T2" fmla="*/ 29 w 29"/>
                <a:gd name="T3" fmla="*/ 18 h 18"/>
                <a:gd name="T4" fmla="*/ 29 w 29"/>
                <a:gd name="T5" fmla="*/ 18 h 18"/>
                <a:gd name="T6" fmla="*/ 15 w 29"/>
                <a:gd name="T7" fmla="*/ 12 h 18"/>
                <a:gd name="T8" fmla="*/ 0 w 29"/>
                <a:gd name="T9" fmla="*/ 9 h 18"/>
                <a:gd name="T10" fmla="*/ 15 w 29"/>
                <a:gd name="T11" fmla="*/ 6 h 18"/>
                <a:gd name="T12" fmla="*/ 29 w 29"/>
                <a:gd name="T13" fmla="*/ 0 h 18"/>
                <a:gd name="T14" fmla="*/ 29 w 29"/>
                <a:gd name="T15" fmla="*/ 1 h 18"/>
                <a:gd name="T16" fmla="*/ 24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0" name="Line 48"/>
            <p:cNvSpPr>
              <a:spLocks noChangeShapeType="1"/>
            </p:cNvSpPr>
            <p:nvPr/>
          </p:nvSpPr>
          <p:spPr bwMode="auto">
            <a:xfrm flipH="1">
              <a:off x="3061" y="2973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1" name="Freeform 49"/>
            <p:cNvSpPr>
              <a:spLocks/>
            </p:cNvSpPr>
            <p:nvPr/>
          </p:nvSpPr>
          <p:spPr bwMode="auto">
            <a:xfrm>
              <a:off x="3019" y="2955"/>
              <a:ext cx="58" cy="36"/>
            </a:xfrm>
            <a:custGeom>
              <a:avLst/>
              <a:gdLst>
                <a:gd name="T0" fmla="*/ 24 w 29"/>
                <a:gd name="T1" fmla="*/ 9 h 18"/>
                <a:gd name="T2" fmla="*/ 29 w 29"/>
                <a:gd name="T3" fmla="*/ 18 h 18"/>
                <a:gd name="T4" fmla="*/ 29 w 29"/>
                <a:gd name="T5" fmla="*/ 18 h 18"/>
                <a:gd name="T6" fmla="*/ 15 w 29"/>
                <a:gd name="T7" fmla="*/ 12 h 18"/>
                <a:gd name="T8" fmla="*/ 0 w 29"/>
                <a:gd name="T9" fmla="*/ 9 h 18"/>
                <a:gd name="T10" fmla="*/ 15 w 29"/>
                <a:gd name="T11" fmla="*/ 6 h 18"/>
                <a:gd name="T12" fmla="*/ 29 w 29"/>
                <a:gd name="T13" fmla="*/ 0 h 18"/>
                <a:gd name="T14" fmla="*/ 29 w 29"/>
                <a:gd name="T15" fmla="*/ 0 h 18"/>
                <a:gd name="T16" fmla="*/ 24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 flipH="1">
              <a:off x="3061" y="3107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3" name="Freeform 51"/>
            <p:cNvSpPr>
              <a:spLocks/>
            </p:cNvSpPr>
            <p:nvPr/>
          </p:nvSpPr>
          <p:spPr bwMode="auto">
            <a:xfrm>
              <a:off x="3019" y="3089"/>
              <a:ext cx="58" cy="34"/>
            </a:xfrm>
            <a:custGeom>
              <a:avLst/>
              <a:gdLst>
                <a:gd name="T0" fmla="*/ 24 w 29"/>
                <a:gd name="T1" fmla="*/ 9 h 17"/>
                <a:gd name="T2" fmla="*/ 29 w 29"/>
                <a:gd name="T3" fmla="*/ 17 h 17"/>
                <a:gd name="T4" fmla="*/ 29 w 29"/>
                <a:gd name="T5" fmla="*/ 17 h 17"/>
                <a:gd name="T6" fmla="*/ 15 w 29"/>
                <a:gd name="T7" fmla="*/ 12 h 17"/>
                <a:gd name="T8" fmla="*/ 0 w 29"/>
                <a:gd name="T9" fmla="*/ 9 h 17"/>
                <a:gd name="T10" fmla="*/ 15 w 29"/>
                <a:gd name="T11" fmla="*/ 5 h 17"/>
                <a:gd name="T12" fmla="*/ 29 w 29"/>
                <a:gd name="T13" fmla="*/ 0 h 17"/>
                <a:gd name="T14" fmla="*/ 29 w 29"/>
                <a:gd name="T15" fmla="*/ 0 h 17"/>
                <a:gd name="T16" fmla="*/ 24 w 29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4" y="9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 flipH="1">
              <a:off x="3061" y="32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5" name="Freeform 53"/>
            <p:cNvSpPr>
              <a:spLocks/>
            </p:cNvSpPr>
            <p:nvPr/>
          </p:nvSpPr>
          <p:spPr bwMode="auto">
            <a:xfrm>
              <a:off x="3019" y="3223"/>
              <a:ext cx="58" cy="34"/>
            </a:xfrm>
            <a:custGeom>
              <a:avLst/>
              <a:gdLst>
                <a:gd name="T0" fmla="*/ 24 w 29"/>
                <a:gd name="T1" fmla="*/ 8 h 17"/>
                <a:gd name="T2" fmla="*/ 29 w 29"/>
                <a:gd name="T3" fmla="*/ 17 h 17"/>
                <a:gd name="T4" fmla="*/ 29 w 29"/>
                <a:gd name="T5" fmla="*/ 17 h 17"/>
                <a:gd name="T6" fmla="*/ 15 w 29"/>
                <a:gd name="T7" fmla="*/ 12 h 17"/>
                <a:gd name="T8" fmla="*/ 0 w 29"/>
                <a:gd name="T9" fmla="*/ 8 h 17"/>
                <a:gd name="T10" fmla="*/ 15 w 29"/>
                <a:gd name="T11" fmla="*/ 5 h 17"/>
                <a:gd name="T12" fmla="*/ 29 w 29"/>
                <a:gd name="T13" fmla="*/ 0 h 17"/>
                <a:gd name="T14" fmla="*/ 29 w 29"/>
                <a:gd name="T15" fmla="*/ 0 h 17"/>
                <a:gd name="T16" fmla="*/ 24 w 29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4" y="8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8"/>
                  </a:cubicBezTo>
                  <a:cubicBezTo>
                    <a:pt x="5" y="7"/>
                    <a:pt x="10" y="6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3101" y="1357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7" name="Freeform 55"/>
            <p:cNvSpPr>
              <a:spLocks/>
            </p:cNvSpPr>
            <p:nvPr/>
          </p:nvSpPr>
          <p:spPr bwMode="auto">
            <a:xfrm>
              <a:off x="3187" y="1337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1 h 20"/>
                <a:gd name="T4" fmla="*/ 0 w 32"/>
                <a:gd name="T5" fmla="*/ 0 h 20"/>
                <a:gd name="T6" fmla="*/ 16 w 32"/>
                <a:gd name="T7" fmla="*/ 7 h 20"/>
                <a:gd name="T8" fmla="*/ 32 w 32"/>
                <a:gd name="T9" fmla="*/ 10 h 20"/>
                <a:gd name="T10" fmla="*/ 16 w 32"/>
                <a:gd name="T11" fmla="*/ 14 h 20"/>
                <a:gd name="T12" fmla="*/ 0 w 32"/>
                <a:gd name="T13" fmla="*/ 20 h 20"/>
                <a:gd name="T14" fmla="*/ 0 w 32"/>
                <a:gd name="T15" fmla="*/ 20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8" name="Line 56"/>
            <p:cNvSpPr>
              <a:spLocks noChangeShapeType="1"/>
            </p:cNvSpPr>
            <p:nvPr/>
          </p:nvSpPr>
          <p:spPr bwMode="auto">
            <a:xfrm>
              <a:off x="3375" y="3963"/>
              <a:ext cx="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9" name="Freeform 57"/>
            <p:cNvSpPr>
              <a:spLocks/>
            </p:cNvSpPr>
            <p:nvPr/>
          </p:nvSpPr>
          <p:spPr bwMode="auto">
            <a:xfrm>
              <a:off x="3443" y="3943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1 h 20"/>
                <a:gd name="T4" fmla="*/ 1 w 32"/>
                <a:gd name="T5" fmla="*/ 0 h 20"/>
                <a:gd name="T6" fmla="*/ 16 w 32"/>
                <a:gd name="T7" fmla="*/ 6 h 20"/>
                <a:gd name="T8" fmla="*/ 32 w 32"/>
                <a:gd name="T9" fmla="*/ 10 h 20"/>
                <a:gd name="T10" fmla="*/ 16 w 32"/>
                <a:gd name="T11" fmla="*/ 14 h 20"/>
                <a:gd name="T12" fmla="*/ 1 w 32"/>
                <a:gd name="T13" fmla="*/ 20 h 20"/>
                <a:gd name="T14" fmla="*/ 0 w 32"/>
                <a:gd name="T15" fmla="*/ 20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8"/>
                    <a:pt x="27" y="9"/>
                    <a:pt x="32" y="10"/>
                  </a:cubicBezTo>
                  <a:cubicBezTo>
                    <a:pt x="27" y="11"/>
                    <a:pt x="22" y="12"/>
                    <a:pt x="16" y="14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0" name="Rectangle 58"/>
            <p:cNvSpPr>
              <a:spLocks noChangeArrowheads="1"/>
            </p:cNvSpPr>
            <p:nvPr/>
          </p:nvSpPr>
          <p:spPr bwMode="auto">
            <a:xfrm>
              <a:off x="3495" y="4125"/>
              <a:ext cx="62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DATAPATH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71" name="Rectangle 59"/>
            <p:cNvSpPr>
              <a:spLocks noChangeArrowheads="1"/>
            </p:cNvSpPr>
            <p:nvPr/>
          </p:nvSpPr>
          <p:spPr bwMode="auto">
            <a:xfrm>
              <a:off x="2914" y="1044"/>
              <a:ext cx="1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72" name="Rectangle 60"/>
            <p:cNvSpPr>
              <a:spLocks noChangeArrowheads="1"/>
            </p:cNvSpPr>
            <p:nvPr/>
          </p:nvSpPr>
          <p:spPr bwMode="auto">
            <a:xfrm>
              <a:off x="2924" y="1150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73" name="Rectangle 61"/>
            <p:cNvSpPr>
              <a:spLocks noChangeArrowheads="1"/>
            </p:cNvSpPr>
            <p:nvPr/>
          </p:nvSpPr>
          <p:spPr bwMode="auto">
            <a:xfrm>
              <a:off x="2916" y="1295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74" name="Rectangle 62"/>
            <p:cNvSpPr>
              <a:spLocks noChangeArrowheads="1"/>
            </p:cNvSpPr>
            <p:nvPr/>
          </p:nvSpPr>
          <p:spPr bwMode="auto">
            <a:xfrm>
              <a:off x="2881" y="1569"/>
              <a:ext cx="4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Constant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75" name="Rectangle 63"/>
            <p:cNvSpPr>
              <a:spLocks noChangeArrowheads="1"/>
            </p:cNvSpPr>
            <p:nvPr/>
          </p:nvSpPr>
          <p:spPr bwMode="auto">
            <a:xfrm>
              <a:off x="2881" y="167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76" name="Rectangle 64"/>
            <p:cNvSpPr>
              <a:spLocks noChangeArrowheads="1"/>
            </p:cNvSpPr>
            <p:nvPr/>
          </p:nvSpPr>
          <p:spPr bwMode="auto">
            <a:xfrm>
              <a:off x="3897" y="1297"/>
              <a:ext cx="1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77" name="Line 65"/>
            <p:cNvSpPr>
              <a:spLocks noChangeShapeType="1"/>
            </p:cNvSpPr>
            <p:nvPr/>
          </p:nvSpPr>
          <p:spPr bwMode="auto">
            <a:xfrm flipH="1">
              <a:off x="3785" y="1357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8" name="Freeform 66"/>
            <p:cNvSpPr>
              <a:spLocks/>
            </p:cNvSpPr>
            <p:nvPr/>
          </p:nvSpPr>
          <p:spPr bwMode="auto">
            <a:xfrm>
              <a:off x="3739" y="1337"/>
              <a:ext cx="64" cy="40"/>
            </a:xfrm>
            <a:custGeom>
              <a:avLst/>
              <a:gdLst>
                <a:gd name="T0" fmla="*/ 26 w 32"/>
                <a:gd name="T1" fmla="*/ 10 h 20"/>
                <a:gd name="T2" fmla="*/ 32 w 32"/>
                <a:gd name="T3" fmla="*/ 20 h 20"/>
                <a:gd name="T4" fmla="*/ 32 w 32"/>
                <a:gd name="T5" fmla="*/ 20 h 20"/>
                <a:gd name="T6" fmla="*/ 16 w 32"/>
                <a:gd name="T7" fmla="*/ 14 h 20"/>
                <a:gd name="T8" fmla="*/ 0 w 32"/>
                <a:gd name="T9" fmla="*/ 10 h 20"/>
                <a:gd name="T10" fmla="*/ 16 w 32"/>
                <a:gd name="T11" fmla="*/ 7 h 20"/>
                <a:gd name="T12" fmla="*/ 32 w 32"/>
                <a:gd name="T13" fmla="*/ 0 h 20"/>
                <a:gd name="T14" fmla="*/ 32 w 32"/>
                <a:gd name="T15" fmla="*/ 1 h 20"/>
                <a:gd name="T16" fmla="*/ 2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26" y="1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1" y="13"/>
                    <a:pt x="5" y="11"/>
                    <a:pt x="0" y="10"/>
                  </a:cubicBezTo>
                  <a:cubicBezTo>
                    <a:pt x="5" y="9"/>
                    <a:pt x="11" y="8"/>
                    <a:pt x="16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"/>
                    <a:pt x="32" y="1"/>
                    <a:pt x="32" y="1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9" name="Rectangle 67"/>
            <p:cNvSpPr>
              <a:spLocks noChangeArrowheads="1"/>
            </p:cNvSpPr>
            <p:nvPr/>
          </p:nvSpPr>
          <p:spPr bwMode="auto">
            <a:xfrm>
              <a:off x="3944" y="1872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80" name="Line 68"/>
            <p:cNvSpPr>
              <a:spLocks noChangeShapeType="1"/>
            </p:cNvSpPr>
            <p:nvPr/>
          </p:nvSpPr>
          <p:spPr bwMode="auto">
            <a:xfrm flipH="1">
              <a:off x="3847" y="1931"/>
              <a:ext cx="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81" name="Freeform 69"/>
            <p:cNvSpPr>
              <a:spLocks/>
            </p:cNvSpPr>
            <p:nvPr/>
          </p:nvSpPr>
          <p:spPr bwMode="auto">
            <a:xfrm>
              <a:off x="3801" y="1911"/>
              <a:ext cx="62" cy="40"/>
            </a:xfrm>
            <a:custGeom>
              <a:avLst/>
              <a:gdLst>
                <a:gd name="T0" fmla="*/ 26 w 31"/>
                <a:gd name="T1" fmla="*/ 10 h 20"/>
                <a:gd name="T2" fmla="*/ 31 w 31"/>
                <a:gd name="T3" fmla="*/ 19 h 20"/>
                <a:gd name="T4" fmla="*/ 31 w 31"/>
                <a:gd name="T5" fmla="*/ 20 h 20"/>
                <a:gd name="T6" fmla="*/ 16 w 31"/>
                <a:gd name="T7" fmla="*/ 13 h 20"/>
                <a:gd name="T8" fmla="*/ 0 w 31"/>
                <a:gd name="T9" fmla="*/ 10 h 20"/>
                <a:gd name="T10" fmla="*/ 16 w 31"/>
                <a:gd name="T11" fmla="*/ 6 h 20"/>
                <a:gd name="T12" fmla="*/ 31 w 31"/>
                <a:gd name="T13" fmla="*/ 0 h 20"/>
                <a:gd name="T14" fmla="*/ 31 w 31"/>
                <a:gd name="T15" fmla="*/ 0 h 20"/>
                <a:gd name="T16" fmla="*/ 26 w 31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0">
                  <a:moveTo>
                    <a:pt x="26" y="10"/>
                  </a:moveTo>
                  <a:cubicBezTo>
                    <a:pt x="31" y="19"/>
                    <a:pt x="31" y="19"/>
                    <a:pt x="31" y="19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2"/>
                    <a:pt x="5" y="11"/>
                    <a:pt x="0" y="10"/>
                  </a:cubicBezTo>
                  <a:cubicBezTo>
                    <a:pt x="5" y="9"/>
                    <a:pt x="10" y="8"/>
                    <a:pt x="16" y="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82" name="Rectangle 70"/>
            <p:cNvSpPr>
              <a:spLocks noChangeArrowheads="1"/>
            </p:cNvSpPr>
            <p:nvPr/>
          </p:nvSpPr>
          <p:spPr bwMode="auto">
            <a:xfrm>
              <a:off x="2892" y="2643"/>
              <a:ext cx="1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83" name="Rectangle 71"/>
            <p:cNvSpPr>
              <a:spLocks noChangeArrowheads="1"/>
            </p:cNvSpPr>
            <p:nvPr/>
          </p:nvSpPr>
          <p:spPr bwMode="auto">
            <a:xfrm>
              <a:off x="2926" y="277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84" name="Rectangle 72"/>
            <p:cNvSpPr>
              <a:spLocks noChangeArrowheads="1"/>
            </p:cNvSpPr>
            <p:nvPr/>
          </p:nvSpPr>
          <p:spPr bwMode="auto">
            <a:xfrm>
              <a:off x="2931" y="290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85" name="Rectangle 73"/>
            <p:cNvSpPr>
              <a:spLocks noChangeArrowheads="1"/>
            </p:cNvSpPr>
            <p:nvPr/>
          </p:nvSpPr>
          <p:spPr bwMode="auto">
            <a:xfrm>
              <a:off x="2927" y="304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86" name="Rectangle 74"/>
            <p:cNvSpPr>
              <a:spLocks noChangeArrowheads="1"/>
            </p:cNvSpPr>
            <p:nvPr/>
          </p:nvSpPr>
          <p:spPr bwMode="auto">
            <a:xfrm>
              <a:off x="2932" y="317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87" name="Freeform 75"/>
            <p:cNvSpPr>
              <a:spLocks/>
            </p:cNvSpPr>
            <p:nvPr/>
          </p:nvSpPr>
          <p:spPr bwMode="auto">
            <a:xfrm>
              <a:off x="3237" y="2591"/>
              <a:ext cx="776" cy="770"/>
            </a:xfrm>
            <a:custGeom>
              <a:avLst/>
              <a:gdLst>
                <a:gd name="T0" fmla="*/ 0 w 776"/>
                <a:gd name="T1" fmla="*/ 0 h 770"/>
                <a:gd name="T2" fmla="*/ 776 w 776"/>
                <a:gd name="T3" fmla="*/ 0 h 770"/>
                <a:gd name="T4" fmla="*/ 776 w 776"/>
                <a:gd name="T5" fmla="*/ 770 h 770"/>
                <a:gd name="T6" fmla="*/ 0 w 776"/>
                <a:gd name="T7" fmla="*/ 770 h 770"/>
                <a:gd name="T8" fmla="*/ 0 w 776"/>
                <a:gd name="T9" fmla="*/ 0 h 770"/>
                <a:gd name="T10" fmla="*/ 0 w 776"/>
                <a:gd name="T11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770">
                  <a:moveTo>
                    <a:pt x="0" y="0"/>
                  </a:moveTo>
                  <a:lnTo>
                    <a:pt x="776" y="0"/>
                  </a:lnTo>
                  <a:lnTo>
                    <a:pt x="776" y="770"/>
                  </a:lnTo>
                  <a:lnTo>
                    <a:pt x="0" y="7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88" name="Rectangle 76"/>
            <p:cNvSpPr>
              <a:spLocks noChangeArrowheads="1"/>
            </p:cNvSpPr>
            <p:nvPr/>
          </p:nvSpPr>
          <p:spPr bwMode="auto">
            <a:xfrm>
              <a:off x="3438" y="2870"/>
              <a:ext cx="4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Function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89" name="Rectangle 77"/>
            <p:cNvSpPr>
              <a:spLocks noChangeArrowheads="1"/>
            </p:cNvSpPr>
            <p:nvPr/>
          </p:nvSpPr>
          <p:spPr bwMode="auto">
            <a:xfrm>
              <a:off x="3542" y="2978"/>
              <a:ext cx="19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unit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90" name="Rectangle 78"/>
            <p:cNvSpPr>
              <a:spLocks noChangeArrowheads="1"/>
            </p:cNvSpPr>
            <p:nvPr/>
          </p:nvSpPr>
          <p:spPr bwMode="auto">
            <a:xfrm>
              <a:off x="3314" y="259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91" name="Rectangle 79"/>
            <p:cNvSpPr>
              <a:spLocks noChangeArrowheads="1"/>
            </p:cNvSpPr>
            <p:nvPr/>
          </p:nvSpPr>
          <p:spPr bwMode="auto">
            <a:xfrm>
              <a:off x="3843" y="259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92" name="Rectangle 80"/>
            <p:cNvSpPr>
              <a:spLocks noChangeArrowheads="1"/>
            </p:cNvSpPr>
            <p:nvPr/>
          </p:nvSpPr>
          <p:spPr bwMode="auto">
            <a:xfrm>
              <a:off x="3588" y="3248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93" name="Rectangle 81"/>
            <p:cNvSpPr>
              <a:spLocks noChangeArrowheads="1"/>
            </p:cNvSpPr>
            <p:nvPr/>
          </p:nvSpPr>
          <p:spPr bwMode="auto">
            <a:xfrm>
              <a:off x="3180" y="3912"/>
              <a:ext cx="1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94" name="Rectangle 82"/>
            <p:cNvSpPr>
              <a:spLocks noChangeArrowheads="1"/>
            </p:cNvSpPr>
            <p:nvPr/>
          </p:nvSpPr>
          <p:spPr bwMode="auto">
            <a:xfrm>
              <a:off x="2881" y="400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95" name="Rectangle 83"/>
            <p:cNvSpPr>
              <a:spLocks noChangeArrowheads="1"/>
            </p:cNvSpPr>
            <p:nvPr/>
          </p:nvSpPr>
          <p:spPr bwMode="auto">
            <a:xfrm>
              <a:off x="1975" y="1562"/>
              <a:ext cx="34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96" name="Freeform 84"/>
            <p:cNvSpPr>
              <a:spLocks/>
            </p:cNvSpPr>
            <p:nvPr/>
          </p:nvSpPr>
          <p:spPr bwMode="auto">
            <a:xfrm>
              <a:off x="3251" y="1043"/>
              <a:ext cx="486" cy="390"/>
            </a:xfrm>
            <a:custGeom>
              <a:avLst/>
              <a:gdLst>
                <a:gd name="T0" fmla="*/ 0 w 486"/>
                <a:gd name="T1" fmla="*/ 0 h 390"/>
                <a:gd name="T2" fmla="*/ 486 w 486"/>
                <a:gd name="T3" fmla="*/ 0 h 390"/>
                <a:gd name="T4" fmla="*/ 486 w 486"/>
                <a:gd name="T5" fmla="*/ 390 h 390"/>
                <a:gd name="T6" fmla="*/ 0 w 486"/>
                <a:gd name="T7" fmla="*/ 390 h 390"/>
                <a:gd name="T8" fmla="*/ 0 w 486"/>
                <a:gd name="T9" fmla="*/ 0 h 390"/>
                <a:gd name="T10" fmla="*/ 0 w 486"/>
                <a:gd name="T11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6" h="390">
                  <a:moveTo>
                    <a:pt x="0" y="0"/>
                  </a:moveTo>
                  <a:lnTo>
                    <a:pt x="486" y="0"/>
                  </a:lnTo>
                  <a:lnTo>
                    <a:pt x="486" y="390"/>
                  </a:lnTo>
                  <a:lnTo>
                    <a:pt x="0" y="39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97" name="Freeform 85"/>
            <p:cNvSpPr>
              <a:spLocks/>
            </p:cNvSpPr>
            <p:nvPr/>
          </p:nvSpPr>
          <p:spPr bwMode="auto">
            <a:xfrm>
              <a:off x="4259" y="2591"/>
              <a:ext cx="768" cy="640"/>
            </a:xfrm>
            <a:custGeom>
              <a:avLst/>
              <a:gdLst>
                <a:gd name="T0" fmla="*/ 0 w 768"/>
                <a:gd name="T1" fmla="*/ 0 h 640"/>
                <a:gd name="T2" fmla="*/ 768 w 768"/>
                <a:gd name="T3" fmla="*/ 0 h 640"/>
                <a:gd name="T4" fmla="*/ 768 w 768"/>
                <a:gd name="T5" fmla="*/ 640 h 640"/>
                <a:gd name="T6" fmla="*/ 0 w 768"/>
                <a:gd name="T7" fmla="*/ 640 h 640"/>
                <a:gd name="T8" fmla="*/ 0 w 768"/>
                <a:gd name="T9" fmla="*/ 0 h 640"/>
                <a:gd name="T10" fmla="*/ 0 w 768"/>
                <a:gd name="T11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640">
                  <a:moveTo>
                    <a:pt x="0" y="0"/>
                  </a:moveTo>
                  <a:lnTo>
                    <a:pt x="768" y="0"/>
                  </a:lnTo>
                  <a:lnTo>
                    <a:pt x="768" y="640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98" name="Rectangle 86"/>
            <p:cNvSpPr>
              <a:spLocks noChangeArrowheads="1"/>
            </p:cNvSpPr>
            <p:nvPr/>
          </p:nvSpPr>
          <p:spPr bwMode="auto">
            <a:xfrm>
              <a:off x="4292" y="2596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399" name="Rectangle 87"/>
            <p:cNvSpPr>
              <a:spLocks noChangeArrowheads="1"/>
            </p:cNvSpPr>
            <p:nvPr/>
          </p:nvSpPr>
          <p:spPr bwMode="auto">
            <a:xfrm>
              <a:off x="4673" y="2596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00" name="Rectangle 88"/>
            <p:cNvSpPr>
              <a:spLocks noChangeArrowheads="1"/>
            </p:cNvSpPr>
            <p:nvPr/>
          </p:nvSpPr>
          <p:spPr bwMode="auto">
            <a:xfrm>
              <a:off x="4539" y="2804"/>
              <a:ext cx="2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01" name="Rectangle 89"/>
            <p:cNvSpPr>
              <a:spLocks noChangeArrowheads="1"/>
            </p:cNvSpPr>
            <p:nvPr/>
          </p:nvSpPr>
          <p:spPr bwMode="auto">
            <a:xfrm>
              <a:off x="4469" y="2912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02" name="Rectangle 90"/>
            <p:cNvSpPr>
              <a:spLocks noChangeArrowheads="1"/>
            </p:cNvSpPr>
            <p:nvPr/>
          </p:nvSpPr>
          <p:spPr bwMode="auto">
            <a:xfrm>
              <a:off x="4493" y="3114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03" name="Rectangle 91"/>
            <p:cNvSpPr>
              <a:spLocks noChangeArrowheads="1"/>
            </p:cNvSpPr>
            <p:nvPr/>
          </p:nvSpPr>
          <p:spPr bwMode="auto">
            <a:xfrm>
              <a:off x="3319" y="1132"/>
              <a:ext cx="3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Register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04" name="Rectangle 92"/>
            <p:cNvSpPr>
              <a:spLocks noChangeArrowheads="1"/>
            </p:cNvSpPr>
            <p:nvPr/>
          </p:nvSpPr>
          <p:spPr bwMode="auto">
            <a:xfrm>
              <a:off x="3429" y="124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file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05" name="Rectangle 93"/>
            <p:cNvSpPr>
              <a:spLocks noChangeArrowheads="1"/>
            </p:cNvSpPr>
            <p:nvPr/>
          </p:nvSpPr>
          <p:spPr bwMode="auto">
            <a:xfrm>
              <a:off x="3458" y="105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06" name="Rectangle 94"/>
            <p:cNvSpPr>
              <a:spLocks noChangeArrowheads="1"/>
            </p:cNvSpPr>
            <p:nvPr/>
          </p:nvSpPr>
          <p:spPr bwMode="auto">
            <a:xfrm>
              <a:off x="3323" y="131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07" name="Rectangle 95"/>
            <p:cNvSpPr>
              <a:spLocks noChangeArrowheads="1"/>
            </p:cNvSpPr>
            <p:nvPr/>
          </p:nvSpPr>
          <p:spPr bwMode="auto">
            <a:xfrm>
              <a:off x="3582" y="1313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08" name="Line 96"/>
            <p:cNvSpPr>
              <a:spLocks noChangeShapeType="1"/>
            </p:cNvSpPr>
            <p:nvPr/>
          </p:nvSpPr>
          <p:spPr bwMode="auto">
            <a:xfrm>
              <a:off x="1675" y="531"/>
              <a:ext cx="1" cy="2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09" name="Freeform 97"/>
            <p:cNvSpPr>
              <a:spLocks/>
            </p:cNvSpPr>
            <p:nvPr/>
          </p:nvSpPr>
          <p:spPr bwMode="auto">
            <a:xfrm>
              <a:off x="1655" y="717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0" name="Line 98"/>
            <p:cNvSpPr>
              <a:spLocks noChangeShapeType="1"/>
            </p:cNvSpPr>
            <p:nvPr/>
          </p:nvSpPr>
          <p:spPr bwMode="auto">
            <a:xfrm>
              <a:off x="1675" y="1293"/>
              <a:ext cx="1" cy="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1" name="Freeform 99"/>
            <p:cNvSpPr>
              <a:spLocks/>
            </p:cNvSpPr>
            <p:nvPr/>
          </p:nvSpPr>
          <p:spPr bwMode="auto">
            <a:xfrm>
              <a:off x="1655" y="1625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1" y="27"/>
                    <a:pt x="10" y="32"/>
                  </a:cubicBezTo>
                  <a:cubicBezTo>
                    <a:pt x="9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2" name="Line 100"/>
            <p:cNvSpPr>
              <a:spLocks noChangeShapeType="1"/>
            </p:cNvSpPr>
            <p:nvPr/>
          </p:nvSpPr>
          <p:spPr bwMode="auto">
            <a:xfrm>
              <a:off x="1675" y="1561"/>
              <a:ext cx="6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3" name="Freeform 101"/>
            <p:cNvSpPr>
              <a:spLocks/>
            </p:cNvSpPr>
            <p:nvPr/>
          </p:nvSpPr>
          <p:spPr bwMode="auto">
            <a:xfrm>
              <a:off x="2277" y="1541"/>
              <a:ext cx="64" cy="38"/>
            </a:xfrm>
            <a:custGeom>
              <a:avLst/>
              <a:gdLst>
                <a:gd name="T0" fmla="*/ 6 w 32"/>
                <a:gd name="T1" fmla="*/ 10 h 19"/>
                <a:gd name="T2" fmla="*/ 0 w 32"/>
                <a:gd name="T3" fmla="*/ 0 h 19"/>
                <a:gd name="T4" fmla="*/ 1 w 32"/>
                <a:gd name="T5" fmla="*/ 0 h 19"/>
                <a:gd name="T6" fmla="*/ 16 w 32"/>
                <a:gd name="T7" fmla="*/ 6 h 19"/>
                <a:gd name="T8" fmla="*/ 32 w 32"/>
                <a:gd name="T9" fmla="*/ 10 h 19"/>
                <a:gd name="T10" fmla="*/ 16 w 32"/>
                <a:gd name="T11" fmla="*/ 13 h 19"/>
                <a:gd name="T12" fmla="*/ 1 w 32"/>
                <a:gd name="T13" fmla="*/ 19 h 19"/>
                <a:gd name="T14" fmla="*/ 0 w 32"/>
                <a:gd name="T15" fmla="*/ 19 h 19"/>
                <a:gd name="T16" fmla="*/ 6 w 32"/>
                <a:gd name="T17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7" y="9"/>
                    <a:pt x="32" y="10"/>
                  </a:cubicBezTo>
                  <a:cubicBezTo>
                    <a:pt x="27" y="11"/>
                    <a:pt x="21" y="12"/>
                    <a:pt x="16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4" name="Line 102"/>
            <p:cNvSpPr>
              <a:spLocks noChangeShapeType="1"/>
            </p:cNvSpPr>
            <p:nvPr/>
          </p:nvSpPr>
          <p:spPr bwMode="auto">
            <a:xfrm>
              <a:off x="97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5" name="Freeform 103"/>
            <p:cNvSpPr>
              <a:spLocks/>
            </p:cNvSpPr>
            <p:nvPr/>
          </p:nvSpPr>
          <p:spPr bwMode="auto">
            <a:xfrm>
              <a:off x="95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6" name="Line 104"/>
            <p:cNvSpPr>
              <a:spLocks noChangeShapeType="1"/>
            </p:cNvSpPr>
            <p:nvPr/>
          </p:nvSpPr>
          <p:spPr bwMode="auto">
            <a:xfrm>
              <a:off x="1117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7" name="Freeform 105"/>
            <p:cNvSpPr>
              <a:spLocks/>
            </p:cNvSpPr>
            <p:nvPr/>
          </p:nvSpPr>
          <p:spPr bwMode="auto">
            <a:xfrm>
              <a:off x="1097" y="2399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1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1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8" name="Line 106"/>
            <p:cNvSpPr>
              <a:spLocks noChangeShapeType="1"/>
            </p:cNvSpPr>
            <p:nvPr/>
          </p:nvSpPr>
          <p:spPr bwMode="auto">
            <a:xfrm>
              <a:off x="126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19" name="Freeform 107"/>
            <p:cNvSpPr>
              <a:spLocks/>
            </p:cNvSpPr>
            <p:nvPr/>
          </p:nvSpPr>
          <p:spPr bwMode="auto">
            <a:xfrm>
              <a:off x="124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0" name="Line 108"/>
            <p:cNvSpPr>
              <a:spLocks noChangeShapeType="1"/>
            </p:cNvSpPr>
            <p:nvPr/>
          </p:nvSpPr>
          <p:spPr bwMode="auto">
            <a:xfrm>
              <a:off x="155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1" name="Freeform 109"/>
            <p:cNvSpPr>
              <a:spLocks/>
            </p:cNvSpPr>
            <p:nvPr/>
          </p:nvSpPr>
          <p:spPr bwMode="auto">
            <a:xfrm>
              <a:off x="153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2" name="Line 110"/>
            <p:cNvSpPr>
              <a:spLocks noChangeShapeType="1"/>
            </p:cNvSpPr>
            <p:nvPr/>
          </p:nvSpPr>
          <p:spPr bwMode="auto">
            <a:xfrm>
              <a:off x="169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3" name="Freeform 111"/>
            <p:cNvSpPr>
              <a:spLocks/>
            </p:cNvSpPr>
            <p:nvPr/>
          </p:nvSpPr>
          <p:spPr bwMode="auto">
            <a:xfrm>
              <a:off x="1681" y="2405"/>
              <a:ext cx="34" cy="58"/>
            </a:xfrm>
            <a:custGeom>
              <a:avLst/>
              <a:gdLst>
                <a:gd name="T0" fmla="*/ 8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8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8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9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4" name="Line 112"/>
            <p:cNvSpPr>
              <a:spLocks noChangeShapeType="1"/>
            </p:cNvSpPr>
            <p:nvPr/>
          </p:nvSpPr>
          <p:spPr bwMode="auto">
            <a:xfrm>
              <a:off x="1843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5" name="Freeform 113"/>
            <p:cNvSpPr>
              <a:spLocks/>
            </p:cNvSpPr>
            <p:nvPr/>
          </p:nvSpPr>
          <p:spPr bwMode="auto">
            <a:xfrm>
              <a:off x="1825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0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6" name="Line 114"/>
            <p:cNvSpPr>
              <a:spLocks noChangeShapeType="1"/>
            </p:cNvSpPr>
            <p:nvPr/>
          </p:nvSpPr>
          <p:spPr bwMode="auto">
            <a:xfrm>
              <a:off x="198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7" name="Freeform 115"/>
            <p:cNvSpPr>
              <a:spLocks/>
            </p:cNvSpPr>
            <p:nvPr/>
          </p:nvSpPr>
          <p:spPr bwMode="auto">
            <a:xfrm>
              <a:off x="1971" y="2405"/>
              <a:ext cx="34" cy="58"/>
            </a:xfrm>
            <a:custGeom>
              <a:avLst/>
              <a:gdLst>
                <a:gd name="T0" fmla="*/ 8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8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8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8" name="Freeform 116"/>
            <p:cNvSpPr>
              <a:spLocks/>
            </p:cNvSpPr>
            <p:nvPr/>
          </p:nvSpPr>
          <p:spPr bwMode="auto">
            <a:xfrm>
              <a:off x="1423" y="781"/>
              <a:ext cx="506" cy="512"/>
            </a:xfrm>
            <a:custGeom>
              <a:avLst/>
              <a:gdLst>
                <a:gd name="T0" fmla="*/ 0 w 506"/>
                <a:gd name="T1" fmla="*/ 0 h 512"/>
                <a:gd name="T2" fmla="*/ 506 w 506"/>
                <a:gd name="T3" fmla="*/ 0 h 512"/>
                <a:gd name="T4" fmla="*/ 506 w 506"/>
                <a:gd name="T5" fmla="*/ 512 h 512"/>
                <a:gd name="T6" fmla="*/ 0 w 506"/>
                <a:gd name="T7" fmla="*/ 512 h 512"/>
                <a:gd name="T8" fmla="*/ 0 w 506"/>
                <a:gd name="T9" fmla="*/ 0 h 512"/>
                <a:gd name="T10" fmla="*/ 0 w 506"/>
                <a:gd name="T11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6" h="512">
                  <a:moveTo>
                    <a:pt x="0" y="0"/>
                  </a:moveTo>
                  <a:lnTo>
                    <a:pt x="506" y="0"/>
                  </a:lnTo>
                  <a:lnTo>
                    <a:pt x="506" y="512"/>
                  </a:lnTo>
                  <a:lnTo>
                    <a:pt x="0" y="5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29" name="Rectangle 117"/>
            <p:cNvSpPr>
              <a:spLocks noChangeArrowheads="1"/>
            </p:cNvSpPr>
            <p:nvPr/>
          </p:nvSpPr>
          <p:spPr bwMode="auto">
            <a:xfrm>
              <a:off x="1447" y="936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30" name="Rectangle 118"/>
            <p:cNvSpPr>
              <a:spLocks noChangeArrowheads="1"/>
            </p:cNvSpPr>
            <p:nvPr/>
          </p:nvSpPr>
          <p:spPr bwMode="auto">
            <a:xfrm>
              <a:off x="1503" y="1044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31" name="Rectangle 119"/>
            <p:cNvSpPr>
              <a:spLocks noChangeArrowheads="1"/>
            </p:cNvSpPr>
            <p:nvPr/>
          </p:nvSpPr>
          <p:spPr bwMode="auto">
            <a:xfrm>
              <a:off x="1494" y="779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32" name="Rectangle 120"/>
            <p:cNvSpPr>
              <a:spLocks noChangeArrowheads="1"/>
            </p:cNvSpPr>
            <p:nvPr/>
          </p:nvSpPr>
          <p:spPr bwMode="auto">
            <a:xfrm>
              <a:off x="1444" y="1170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33" name="Freeform 121"/>
            <p:cNvSpPr>
              <a:spLocks/>
            </p:cNvSpPr>
            <p:nvPr/>
          </p:nvSpPr>
          <p:spPr bwMode="auto">
            <a:xfrm>
              <a:off x="2341" y="1487"/>
              <a:ext cx="396" cy="148"/>
            </a:xfrm>
            <a:custGeom>
              <a:avLst/>
              <a:gdLst>
                <a:gd name="T0" fmla="*/ 0 w 396"/>
                <a:gd name="T1" fmla="*/ 0 h 148"/>
                <a:gd name="T2" fmla="*/ 396 w 396"/>
                <a:gd name="T3" fmla="*/ 0 h 148"/>
                <a:gd name="T4" fmla="*/ 396 w 396"/>
                <a:gd name="T5" fmla="*/ 148 h 148"/>
                <a:gd name="T6" fmla="*/ 0 w 396"/>
                <a:gd name="T7" fmla="*/ 148 h 148"/>
                <a:gd name="T8" fmla="*/ 0 w 396"/>
                <a:gd name="T9" fmla="*/ 0 h 148"/>
                <a:gd name="T10" fmla="*/ 0 w 396"/>
                <a:gd name="T1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148">
                  <a:moveTo>
                    <a:pt x="0" y="0"/>
                  </a:moveTo>
                  <a:lnTo>
                    <a:pt x="396" y="0"/>
                  </a:lnTo>
                  <a:lnTo>
                    <a:pt x="396" y="148"/>
                  </a:lnTo>
                  <a:lnTo>
                    <a:pt x="0" y="1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34" name="Rectangle 122"/>
            <p:cNvSpPr>
              <a:spLocks noChangeArrowheads="1"/>
            </p:cNvSpPr>
            <p:nvPr/>
          </p:nvSpPr>
          <p:spPr bwMode="auto">
            <a:xfrm>
              <a:off x="2367" y="1498"/>
              <a:ext cx="38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Zero fill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35" name="Rectangle 123"/>
            <p:cNvSpPr>
              <a:spLocks noChangeArrowheads="1"/>
            </p:cNvSpPr>
            <p:nvPr/>
          </p:nvSpPr>
          <p:spPr bwMode="auto">
            <a:xfrm>
              <a:off x="93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36" name="Rectangle 124"/>
            <p:cNvSpPr>
              <a:spLocks noChangeArrowheads="1"/>
            </p:cNvSpPr>
            <p:nvPr/>
          </p:nvSpPr>
          <p:spPr bwMode="auto">
            <a:xfrm>
              <a:off x="93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37" name="Rectangle 125"/>
            <p:cNvSpPr>
              <a:spLocks noChangeArrowheads="1"/>
            </p:cNvSpPr>
            <p:nvPr/>
          </p:nvSpPr>
          <p:spPr bwMode="auto">
            <a:xfrm>
              <a:off x="1083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38" name="Rectangle 126"/>
            <p:cNvSpPr>
              <a:spLocks noChangeArrowheads="1"/>
            </p:cNvSpPr>
            <p:nvPr/>
          </p:nvSpPr>
          <p:spPr bwMode="auto">
            <a:xfrm>
              <a:off x="1077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39" name="Rectangle 127"/>
            <p:cNvSpPr>
              <a:spLocks noChangeArrowheads="1"/>
            </p:cNvSpPr>
            <p:nvPr/>
          </p:nvSpPr>
          <p:spPr bwMode="auto">
            <a:xfrm>
              <a:off x="122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40" name="Rectangle 128"/>
            <p:cNvSpPr>
              <a:spLocks noChangeArrowheads="1"/>
            </p:cNvSpPr>
            <p:nvPr/>
          </p:nvSpPr>
          <p:spPr bwMode="auto">
            <a:xfrm>
              <a:off x="122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41" name="Rectangle 129"/>
            <p:cNvSpPr>
              <a:spLocks noChangeArrowheads="1"/>
            </p:cNvSpPr>
            <p:nvPr/>
          </p:nvSpPr>
          <p:spPr bwMode="auto">
            <a:xfrm>
              <a:off x="1523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42" name="Rectangle 130"/>
            <p:cNvSpPr>
              <a:spLocks noChangeArrowheads="1"/>
            </p:cNvSpPr>
            <p:nvPr/>
          </p:nvSpPr>
          <p:spPr bwMode="auto">
            <a:xfrm>
              <a:off x="1526" y="256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43" name="Rectangle 131"/>
            <p:cNvSpPr>
              <a:spLocks noChangeArrowheads="1"/>
            </p:cNvSpPr>
            <p:nvPr/>
          </p:nvSpPr>
          <p:spPr bwMode="auto">
            <a:xfrm>
              <a:off x="165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44" name="Rectangle 132"/>
            <p:cNvSpPr>
              <a:spLocks noChangeArrowheads="1"/>
            </p:cNvSpPr>
            <p:nvPr/>
          </p:nvSpPr>
          <p:spPr bwMode="auto">
            <a:xfrm>
              <a:off x="1658" y="256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45" name="Rectangle 133"/>
            <p:cNvSpPr>
              <a:spLocks noChangeArrowheads="1"/>
            </p:cNvSpPr>
            <p:nvPr/>
          </p:nvSpPr>
          <p:spPr bwMode="auto">
            <a:xfrm>
              <a:off x="1806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46" name="Rectangle 134"/>
            <p:cNvSpPr>
              <a:spLocks noChangeArrowheads="1"/>
            </p:cNvSpPr>
            <p:nvPr/>
          </p:nvSpPr>
          <p:spPr bwMode="auto">
            <a:xfrm>
              <a:off x="1795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47" name="Rectangle 135"/>
            <p:cNvSpPr>
              <a:spLocks noChangeArrowheads="1"/>
            </p:cNvSpPr>
            <p:nvPr/>
          </p:nvSpPr>
          <p:spPr bwMode="auto">
            <a:xfrm>
              <a:off x="1943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48" name="Rectangle 136"/>
            <p:cNvSpPr>
              <a:spLocks noChangeArrowheads="1"/>
            </p:cNvSpPr>
            <p:nvPr/>
          </p:nvSpPr>
          <p:spPr bwMode="auto">
            <a:xfrm>
              <a:off x="1940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49" name="Freeform 137"/>
            <p:cNvSpPr>
              <a:spLocks/>
            </p:cNvSpPr>
            <p:nvPr/>
          </p:nvSpPr>
          <p:spPr bwMode="auto">
            <a:xfrm>
              <a:off x="1675" y="267"/>
              <a:ext cx="454" cy="1294"/>
            </a:xfrm>
            <a:custGeom>
              <a:avLst/>
              <a:gdLst>
                <a:gd name="T0" fmla="*/ 454 w 454"/>
                <a:gd name="T1" fmla="*/ 1294 h 1294"/>
                <a:gd name="T2" fmla="*/ 454 w 454"/>
                <a:gd name="T3" fmla="*/ 0 h 1294"/>
                <a:gd name="T4" fmla="*/ 0 w 454"/>
                <a:gd name="T5" fmla="*/ 0 h 1294"/>
                <a:gd name="T6" fmla="*/ 0 w 454"/>
                <a:gd name="T7" fmla="*/ 84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4" h="1294">
                  <a:moveTo>
                    <a:pt x="454" y="1294"/>
                  </a:moveTo>
                  <a:lnTo>
                    <a:pt x="454" y="0"/>
                  </a:lnTo>
                  <a:lnTo>
                    <a:pt x="0" y="0"/>
                  </a:lnTo>
                  <a:lnTo>
                    <a:pt x="0" y="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0" name="Freeform 138"/>
            <p:cNvSpPr>
              <a:spLocks/>
            </p:cNvSpPr>
            <p:nvPr/>
          </p:nvSpPr>
          <p:spPr bwMode="auto">
            <a:xfrm>
              <a:off x="1655" y="335"/>
              <a:ext cx="38" cy="62"/>
            </a:xfrm>
            <a:custGeom>
              <a:avLst/>
              <a:gdLst>
                <a:gd name="T0" fmla="*/ 10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10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10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10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10" y="31"/>
                  </a:cubicBezTo>
                  <a:cubicBezTo>
                    <a:pt x="9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1" name="Line 139"/>
            <p:cNvSpPr>
              <a:spLocks noChangeShapeType="1"/>
            </p:cNvSpPr>
            <p:nvPr/>
          </p:nvSpPr>
          <p:spPr bwMode="auto">
            <a:xfrm>
              <a:off x="1277" y="459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2" name="Freeform 140"/>
            <p:cNvSpPr>
              <a:spLocks/>
            </p:cNvSpPr>
            <p:nvPr/>
          </p:nvSpPr>
          <p:spPr bwMode="auto">
            <a:xfrm>
              <a:off x="1349" y="441"/>
              <a:ext cx="64" cy="38"/>
            </a:xfrm>
            <a:custGeom>
              <a:avLst/>
              <a:gdLst>
                <a:gd name="T0" fmla="*/ 6 w 32"/>
                <a:gd name="T1" fmla="*/ 9 h 19"/>
                <a:gd name="T2" fmla="*/ 0 w 32"/>
                <a:gd name="T3" fmla="*/ 0 h 19"/>
                <a:gd name="T4" fmla="*/ 0 w 32"/>
                <a:gd name="T5" fmla="*/ 0 h 19"/>
                <a:gd name="T6" fmla="*/ 16 w 32"/>
                <a:gd name="T7" fmla="*/ 6 h 19"/>
                <a:gd name="T8" fmla="*/ 32 w 32"/>
                <a:gd name="T9" fmla="*/ 9 h 19"/>
                <a:gd name="T10" fmla="*/ 16 w 32"/>
                <a:gd name="T11" fmla="*/ 13 h 19"/>
                <a:gd name="T12" fmla="*/ 0 w 32"/>
                <a:gd name="T13" fmla="*/ 19 h 19"/>
                <a:gd name="T14" fmla="*/ 0 w 32"/>
                <a:gd name="T15" fmla="*/ 19 h 19"/>
                <a:gd name="T16" fmla="*/ 6 w 32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6" y="8"/>
                    <a:pt x="32" y="9"/>
                  </a:cubicBezTo>
                  <a:cubicBezTo>
                    <a:pt x="26" y="10"/>
                    <a:pt x="21" y="12"/>
                    <a:pt x="16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3" name="Line 141"/>
            <p:cNvSpPr>
              <a:spLocks noChangeShapeType="1"/>
            </p:cNvSpPr>
            <p:nvPr/>
          </p:nvSpPr>
          <p:spPr bwMode="auto">
            <a:xfrm>
              <a:off x="2279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4" name="Freeform 142"/>
            <p:cNvSpPr>
              <a:spLocks/>
            </p:cNvSpPr>
            <p:nvPr/>
          </p:nvSpPr>
          <p:spPr bwMode="auto">
            <a:xfrm>
              <a:off x="2261" y="2405"/>
              <a:ext cx="34" cy="58"/>
            </a:xfrm>
            <a:custGeom>
              <a:avLst/>
              <a:gdLst>
                <a:gd name="T0" fmla="*/ 9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9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9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5" name="Line 143"/>
            <p:cNvSpPr>
              <a:spLocks noChangeShapeType="1"/>
            </p:cNvSpPr>
            <p:nvPr/>
          </p:nvSpPr>
          <p:spPr bwMode="auto">
            <a:xfrm>
              <a:off x="140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6" name="Freeform 144"/>
            <p:cNvSpPr>
              <a:spLocks/>
            </p:cNvSpPr>
            <p:nvPr/>
          </p:nvSpPr>
          <p:spPr bwMode="auto">
            <a:xfrm>
              <a:off x="1389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1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7" name="Rectangle 145"/>
            <p:cNvSpPr>
              <a:spLocks noChangeArrowheads="1"/>
            </p:cNvSpPr>
            <p:nvPr/>
          </p:nvSpPr>
          <p:spPr bwMode="auto">
            <a:xfrm>
              <a:off x="136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58" name="Rectangle 146"/>
            <p:cNvSpPr>
              <a:spLocks noChangeArrowheads="1"/>
            </p:cNvSpPr>
            <p:nvPr/>
          </p:nvSpPr>
          <p:spPr bwMode="auto">
            <a:xfrm>
              <a:off x="1373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59" name="Freeform 147"/>
            <p:cNvSpPr>
              <a:spLocks/>
            </p:cNvSpPr>
            <p:nvPr/>
          </p:nvSpPr>
          <p:spPr bwMode="auto">
            <a:xfrm>
              <a:off x="901" y="1689"/>
              <a:ext cx="1570" cy="236"/>
            </a:xfrm>
            <a:custGeom>
              <a:avLst/>
              <a:gdLst>
                <a:gd name="T0" fmla="*/ 146 w 1570"/>
                <a:gd name="T1" fmla="*/ 0 h 236"/>
                <a:gd name="T2" fmla="*/ 1570 w 1570"/>
                <a:gd name="T3" fmla="*/ 0 h 236"/>
                <a:gd name="T4" fmla="*/ 1570 w 1570"/>
                <a:gd name="T5" fmla="*/ 236 h 236"/>
                <a:gd name="T6" fmla="*/ 0 w 1570"/>
                <a:gd name="T7" fmla="*/ 236 h 236"/>
                <a:gd name="T8" fmla="*/ 0 w 1570"/>
                <a:gd name="T9" fmla="*/ 0 h 236"/>
                <a:gd name="T10" fmla="*/ 146 w 1570"/>
                <a:gd name="T11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0" h="236">
                  <a:moveTo>
                    <a:pt x="146" y="0"/>
                  </a:moveTo>
                  <a:lnTo>
                    <a:pt x="1570" y="0"/>
                  </a:lnTo>
                  <a:lnTo>
                    <a:pt x="1570" y="236"/>
                  </a:lnTo>
                  <a:lnTo>
                    <a:pt x="0" y="23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60" name="Rectangle 148"/>
            <p:cNvSpPr>
              <a:spLocks noChangeArrowheads="1"/>
            </p:cNvSpPr>
            <p:nvPr/>
          </p:nvSpPr>
          <p:spPr bwMode="auto">
            <a:xfrm>
              <a:off x="1277" y="1744"/>
              <a:ext cx="94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 decoder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61" name="Rectangle 149"/>
            <p:cNvSpPr>
              <a:spLocks noChangeArrowheads="1"/>
            </p:cNvSpPr>
            <p:nvPr/>
          </p:nvSpPr>
          <p:spPr bwMode="auto">
            <a:xfrm>
              <a:off x="2257" y="246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62" name="Rectangle 150"/>
            <p:cNvSpPr>
              <a:spLocks noChangeArrowheads="1"/>
            </p:cNvSpPr>
            <p:nvPr/>
          </p:nvSpPr>
          <p:spPr bwMode="auto">
            <a:xfrm>
              <a:off x="2244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63" name="Rectangle 151"/>
            <p:cNvSpPr>
              <a:spLocks noChangeArrowheads="1"/>
            </p:cNvSpPr>
            <p:nvPr/>
          </p:nvSpPr>
          <p:spPr bwMode="auto">
            <a:xfrm>
              <a:off x="1725" y="197"/>
              <a:ext cx="362" cy="1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64" name="Rectangle 152"/>
            <p:cNvSpPr>
              <a:spLocks noChangeArrowheads="1"/>
            </p:cNvSpPr>
            <p:nvPr/>
          </p:nvSpPr>
          <p:spPr bwMode="auto">
            <a:xfrm>
              <a:off x="1753" y="202"/>
              <a:ext cx="3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Extend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65" name="Line 153"/>
            <p:cNvSpPr>
              <a:spLocks noChangeShapeType="1"/>
            </p:cNvSpPr>
            <p:nvPr/>
          </p:nvSpPr>
          <p:spPr bwMode="auto">
            <a:xfrm>
              <a:off x="2135" y="1925"/>
              <a:ext cx="1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66" name="Freeform 154"/>
            <p:cNvSpPr>
              <a:spLocks/>
            </p:cNvSpPr>
            <p:nvPr/>
          </p:nvSpPr>
          <p:spPr bwMode="auto">
            <a:xfrm>
              <a:off x="2118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0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67" name="Rectangle 155"/>
            <p:cNvSpPr>
              <a:spLocks noChangeArrowheads="1"/>
            </p:cNvSpPr>
            <p:nvPr/>
          </p:nvSpPr>
          <p:spPr bwMode="auto">
            <a:xfrm>
              <a:off x="2101" y="2561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68" name="Rectangle 156"/>
            <p:cNvSpPr>
              <a:spLocks noChangeArrowheads="1"/>
            </p:cNvSpPr>
            <p:nvPr/>
          </p:nvSpPr>
          <p:spPr bwMode="auto">
            <a:xfrm>
              <a:off x="2104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69" name="Line 157"/>
            <p:cNvSpPr>
              <a:spLocks noChangeShapeType="1"/>
            </p:cNvSpPr>
            <p:nvPr/>
          </p:nvSpPr>
          <p:spPr bwMode="auto">
            <a:xfrm>
              <a:off x="242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70" name="Freeform 158"/>
            <p:cNvSpPr>
              <a:spLocks/>
            </p:cNvSpPr>
            <p:nvPr/>
          </p:nvSpPr>
          <p:spPr bwMode="auto">
            <a:xfrm>
              <a:off x="2403" y="2399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71" name="Rectangle 159"/>
            <p:cNvSpPr>
              <a:spLocks noChangeArrowheads="1"/>
            </p:cNvSpPr>
            <p:nvPr/>
          </p:nvSpPr>
          <p:spPr bwMode="auto">
            <a:xfrm>
              <a:off x="2389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72" name="Rectangle 160"/>
            <p:cNvSpPr>
              <a:spLocks noChangeArrowheads="1"/>
            </p:cNvSpPr>
            <p:nvPr/>
          </p:nvSpPr>
          <p:spPr bwMode="auto">
            <a:xfrm>
              <a:off x="2389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73" name="Rectangle 161"/>
            <p:cNvSpPr>
              <a:spLocks noChangeArrowheads="1"/>
            </p:cNvSpPr>
            <p:nvPr/>
          </p:nvSpPr>
          <p:spPr bwMode="auto">
            <a:xfrm>
              <a:off x="931" y="253"/>
              <a:ext cx="368" cy="41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/>
          </p:nvSpPr>
          <p:spPr bwMode="auto">
            <a:xfrm>
              <a:off x="968" y="355"/>
              <a:ext cx="3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Branch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75" name="Rectangle 163"/>
            <p:cNvSpPr>
              <a:spLocks noChangeArrowheads="1"/>
            </p:cNvSpPr>
            <p:nvPr/>
          </p:nvSpPr>
          <p:spPr bwMode="auto">
            <a:xfrm>
              <a:off x="957" y="463"/>
              <a:ext cx="3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76" name="Line 164"/>
            <p:cNvSpPr>
              <a:spLocks noChangeShapeType="1"/>
            </p:cNvSpPr>
            <p:nvPr/>
          </p:nvSpPr>
          <p:spPr bwMode="auto">
            <a:xfrm>
              <a:off x="833" y="3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77" name="Freeform 165"/>
            <p:cNvSpPr>
              <a:spLocks/>
            </p:cNvSpPr>
            <p:nvPr/>
          </p:nvSpPr>
          <p:spPr bwMode="auto">
            <a:xfrm>
              <a:off x="873" y="2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0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78" name="Line 166"/>
            <p:cNvSpPr>
              <a:spLocks noChangeShapeType="1"/>
            </p:cNvSpPr>
            <p:nvPr/>
          </p:nvSpPr>
          <p:spPr bwMode="auto">
            <a:xfrm>
              <a:off x="833" y="517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79" name="Freeform 167"/>
            <p:cNvSpPr>
              <a:spLocks/>
            </p:cNvSpPr>
            <p:nvPr/>
          </p:nvSpPr>
          <p:spPr bwMode="auto">
            <a:xfrm>
              <a:off x="873" y="499"/>
              <a:ext cx="58" cy="34"/>
            </a:xfrm>
            <a:custGeom>
              <a:avLst/>
              <a:gdLst>
                <a:gd name="T0" fmla="*/ 6 w 29"/>
                <a:gd name="T1" fmla="*/ 9 h 17"/>
                <a:gd name="T2" fmla="*/ 0 w 29"/>
                <a:gd name="T3" fmla="*/ 0 h 17"/>
                <a:gd name="T4" fmla="*/ 1 w 29"/>
                <a:gd name="T5" fmla="*/ 0 h 17"/>
                <a:gd name="T6" fmla="*/ 15 w 29"/>
                <a:gd name="T7" fmla="*/ 5 h 17"/>
                <a:gd name="T8" fmla="*/ 29 w 29"/>
                <a:gd name="T9" fmla="*/ 9 h 17"/>
                <a:gd name="T10" fmla="*/ 15 w 29"/>
                <a:gd name="T11" fmla="*/ 12 h 17"/>
                <a:gd name="T12" fmla="*/ 1 w 29"/>
                <a:gd name="T13" fmla="*/ 17 h 17"/>
                <a:gd name="T14" fmla="*/ 0 w 29"/>
                <a:gd name="T15" fmla="*/ 17 h 17"/>
                <a:gd name="T16" fmla="*/ 6 w 29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4" y="7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80" name="Line 168"/>
            <p:cNvSpPr>
              <a:spLocks noChangeShapeType="1"/>
            </p:cNvSpPr>
            <p:nvPr/>
          </p:nvSpPr>
          <p:spPr bwMode="auto">
            <a:xfrm>
              <a:off x="833" y="4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81" name="Freeform 169"/>
            <p:cNvSpPr>
              <a:spLocks/>
            </p:cNvSpPr>
            <p:nvPr/>
          </p:nvSpPr>
          <p:spPr bwMode="auto">
            <a:xfrm>
              <a:off x="873" y="3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0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82" name="Line 170"/>
            <p:cNvSpPr>
              <a:spLocks noChangeShapeType="1"/>
            </p:cNvSpPr>
            <p:nvPr/>
          </p:nvSpPr>
          <p:spPr bwMode="auto">
            <a:xfrm>
              <a:off x="833" y="6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83" name="Freeform 171"/>
            <p:cNvSpPr>
              <a:spLocks/>
            </p:cNvSpPr>
            <p:nvPr/>
          </p:nvSpPr>
          <p:spPr bwMode="auto">
            <a:xfrm>
              <a:off x="873" y="5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1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84" name="Rectangle 172"/>
            <p:cNvSpPr>
              <a:spLocks noChangeArrowheads="1"/>
            </p:cNvSpPr>
            <p:nvPr/>
          </p:nvSpPr>
          <p:spPr bwMode="auto">
            <a:xfrm>
              <a:off x="733" y="2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85" name="Rectangle 173"/>
            <p:cNvSpPr>
              <a:spLocks noChangeArrowheads="1"/>
            </p:cNvSpPr>
            <p:nvPr/>
          </p:nvSpPr>
          <p:spPr bwMode="auto">
            <a:xfrm>
              <a:off x="738" y="3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86" name="Rectangle 174"/>
            <p:cNvSpPr>
              <a:spLocks noChangeArrowheads="1"/>
            </p:cNvSpPr>
            <p:nvPr/>
          </p:nvSpPr>
          <p:spPr bwMode="auto">
            <a:xfrm>
              <a:off x="734" y="45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87" name="Rectangle 175"/>
            <p:cNvSpPr>
              <a:spLocks noChangeArrowheads="1"/>
            </p:cNvSpPr>
            <p:nvPr/>
          </p:nvSpPr>
          <p:spPr bwMode="auto">
            <a:xfrm>
              <a:off x="739" y="54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88" name="Line 176"/>
            <p:cNvSpPr>
              <a:spLocks noChangeShapeType="1"/>
            </p:cNvSpPr>
            <p:nvPr/>
          </p:nvSpPr>
          <p:spPr bwMode="auto">
            <a:xfrm flipV="1">
              <a:off x="989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89" name="Freeform 177"/>
            <p:cNvSpPr>
              <a:spLocks/>
            </p:cNvSpPr>
            <p:nvPr/>
          </p:nvSpPr>
          <p:spPr bwMode="auto">
            <a:xfrm>
              <a:off x="971" y="669"/>
              <a:ext cx="36" cy="58"/>
            </a:xfrm>
            <a:custGeom>
              <a:avLst/>
              <a:gdLst>
                <a:gd name="T0" fmla="*/ 9 w 18"/>
                <a:gd name="T1" fmla="*/ 24 h 29"/>
                <a:gd name="T2" fmla="*/ 1 w 18"/>
                <a:gd name="T3" fmla="*/ 29 h 29"/>
                <a:gd name="T4" fmla="*/ 0 w 18"/>
                <a:gd name="T5" fmla="*/ 28 h 29"/>
                <a:gd name="T6" fmla="*/ 6 w 18"/>
                <a:gd name="T7" fmla="*/ 14 h 29"/>
                <a:gd name="T8" fmla="*/ 9 w 18"/>
                <a:gd name="T9" fmla="*/ 0 h 29"/>
                <a:gd name="T10" fmla="*/ 12 w 18"/>
                <a:gd name="T11" fmla="*/ 14 h 29"/>
                <a:gd name="T12" fmla="*/ 18 w 18"/>
                <a:gd name="T13" fmla="*/ 28 h 29"/>
                <a:gd name="T14" fmla="*/ 18 w 18"/>
                <a:gd name="T15" fmla="*/ 29 h 29"/>
                <a:gd name="T16" fmla="*/ 9 w 18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90" name="Line 178"/>
            <p:cNvSpPr>
              <a:spLocks noChangeShapeType="1"/>
            </p:cNvSpPr>
            <p:nvPr/>
          </p:nvSpPr>
          <p:spPr bwMode="auto">
            <a:xfrm flipV="1">
              <a:off x="1085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91" name="Freeform 179"/>
            <p:cNvSpPr>
              <a:spLocks/>
            </p:cNvSpPr>
            <p:nvPr/>
          </p:nvSpPr>
          <p:spPr bwMode="auto">
            <a:xfrm>
              <a:off x="1067" y="669"/>
              <a:ext cx="36" cy="58"/>
            </a:xfrm>
            <a:custGeom>
              <a:avLst/>
              <a:gdLst>
                <a:gd name="T0" fmla="*/ 9 w 18"/>
                <a:gd name="T1" fmla="*/ 24 h 29"/>
                <a:gd name="T2" fmla="*/ 0 w 18"/>
                <a:gd name="T3" fmla="*/ 29 h 29"/>
                <a:gd name="T4" fmla="*/ 0 w 18"/>
                <a:gd name="T5" fmla="*/ 29 h 29"/>
                <a:gd name="T6" fmla="*/ 6 w 18"/>
                <a:gd name="T7" fmla="*/ 15 h 29"/>
                <a:gd name="T8" fmla="*/ 9 w 18"/>
                <a:gd name="T9" fmla="*/ 0 h 29"/>
                <a:gd name="T10" fmla="*/ 12 w 18"/>
                <a:gd name="T11" fmla="*/ 15 h 29"/>
                <a:gd name="T12" fmla="*/ 18 w 18"/>
                <a:gd name="T13" fmla="*/ 29 h 29"/>
                <a:gd name="T14" fmla="*/ 17 w 18"/>
                <a:gd name="T15" fmla="*/ 29 h 29"/>
                <a:gd name="T16" fmla="*/ 9 w 18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92" name="Line 180"/>
            <p:cNvSpPr>
              <a:spLocks noChangeShapeType="1"/>
            </p:cNvSpPr>
            <p:nvPr/>
          </p:nvSpPr>
          <p:spPr bwMode="auto">
            <a:xfrm flipV="1">
              <a:off x="1179" y="715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93" name="Freeform 181"/>
            <p:cNvSpPr>
              <a:spLocks/>
            </p:cNvSpPr>
            <p:nvPr/>
          </p:nvSpPr>
          <p:spPr bwMode="auto">
            <a:xfrm>
              <a:off x="1161" y="669"/>
              <a:ext cx="38" cy="64"/>
            </a:xfrm>
            <a:custGeom>
              <a:avLst/>
              <a:gdLst>
                <a:gd name="T0" fmla="*/ 9 w 19"/>
                <a:gd name="T1" fmla="*/ 26 h 32"/>
                <a:gd name="T2" fmla="*/ 0 w 19"/>
                <a:gd name="T3" fmla="*/ 32 h 32"/>
                <a:gd name="T4" fmla="*/ 0 w 19"/>
                <a:gd name="T5" fmla="*/ 31 h 32"/>
                <a:gd name="T6" fmla="*/ 6 w 19"/>
                <a:gd name="T7" fmla="*/ 16 h 32"/>
                <a:gd name="T8" fmla="*/ 9 w 19"/>
                <a:gd name="T9" fmla="*/ 0 h 32"/>
                <a:gd name="T10" fmla="*/ 13 w 19"/>
                <a:gd name="T11" fmla="*/ 16 h 32"/>
                <a:gd name="T12" fmla="*/ 19 w 19"/>
                <a:gd name="T13" fmla="*/ 31 h 32"/>
                <a:gd name="T14" fmla="*/ 19 w 19"/>
                <a:gd name="T15" fmla="*/ 32 h 32"/>
                <a:gd name="T16" fmla="*/ 9 w 19"/>
                <a:gd name="T17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26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1"/>
                    <a:pt x="8" y="5"/>
                    <a:pt x="9" y="0"/>
                  </a:cubicBezTo>
                  <a:cubicBezTo>
                    <a:pt x="11" y="5"/>
                    <a:pt x="12" y="11"/>
                    <a:pt x="13" y="1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9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94" name="Rectangle 182"/>
            <p:cNvSpPr>
              <a:spLocks noChangeArrowheads="1"/>
            </p:cNvSpPr>
            <p:nvPr/>
          </p:nvSpPr>
          <p:spPr bwMode="auto">
            <a:xfrm>
              <a:off x="1063" y="80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95" name="Rectangle 183"/>
            <p:cNvSpPr>
              <a:spLocks noChangeArrowheads="1"/>
            </p:cNvSpPr>
            <p:nvPr/>
          </p:nvSpPr>
          <p:spPr bwMode="auto">
            <a:xfrm>
              <a:off x="1050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96" name="Rectangle 184"/>
            <p:cNvSpPr>
              <a:spLocks noChangeArrowheads="1"/>
            </p:cNvSpPr>
            <p:nvPr/>
          </p:nvSpPr>
          <p:spPr bwMode="auto">
            <a:xfrm>
              <a:off x="957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97" name="Rectangle 185"/>
            <p:cNvSpPr>
              <a:spLocks noChangeArrowheads="1"/>
            </p:cNvSpPr>
            <p:nvPr/>
          </p:nvSpPr>
          <p:spPr bwMode="auto">
            <a:xfrm>
              <a:off x="960" y="80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98" name="Rectangle 186"/>
            <p:cNvSpPr>
              <a:spLocks noChangeArrowheads="1"/>
            </p:cNvSpPr>
            <p:nvPr/>
          </p:nvSpPr>
          <p:spPr bwMode="auto">
            <a:xfrm>
              <a:off x="1145" y="80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499" name="Rectangle 187"/>
            <p:cNvSpPr>
              <a:spLocks noChangeArrowheads="1"/>
            </p:cNvSpPr>
            <p:nvPr/>
          </p:nvSpPr>
          <p:spPr bwMode="auto">
            <a:xfrm>
              <a:off x="1145" y="89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500" name="Rectangle 188"/>
            <p:cNvSpPr>
              <a:spLocks noChangeArrowheads="1"/>
            </p:cNvSpPr>
            <p:nvPr/>
          </p:nvSpPr>
          <p:spPr bwMode="auto">
            <a:xfrm>
              <a:off x="2104" y="144"/>
              <a:ext cx="80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IR(8:6) || 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501" name="Rectangle 189"/>
            <p:cNvSpPr>
              <a:spLocks noChangeArrowheads="1"/>
            </p:cNvSpPr>
            <p:nvPr/>
          </p:nvSpPr>
          <p:spPr bwMode="auto">
            <a:xfrm>
              <a:off x="1413" y="397"/>
              <a:ext cx="524" cy="134"/>
            </a:xfrm>
            <a:prstGeom prst="rect">
              <a:avLst/>
            </a:prstGeom>
            <a:solidFill>
              <a:srgbClr val="CCECF4"/>
            </a:solidFill>
            <a:ln w="19050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502" name="Rectangle 190"/>
            <p:cNvSpPr>
              <a:spLocks noChangeArrowheads="1"/>
            </p:cNvSpPr>
            <p:nvPr/>
          </p:nvSpPr>
          <p:spPr bwMode="auto">
            <a:xfrm>
              <a:off x="1611" y="40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503" name="Rectangle 191"/>
            <p:cNvSpPr>
              <a:spLocks noChangeArrowheads="1"/>
            </p:cNvSpPr>
            <p:nvPr/>
          </p:nvSpPr>
          <p:spPr bwMode="auto">
            <a:xfrm>
              <a:off x="1910" y="2713"/>
              <a:ext cx="5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A0C6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3504" name="Oval 192"/>
            <p:cNvSpPr>
              <a:spLocks noChangeArrowheads="1"/>
            </p:cNvSpPr>
            <p:nvPr/>
          </p:nvSpPr>
          <p:spPr bwMode="auto">
            <a:xfrm>
              <a:off x="3341" y="2187"/>
              <a:ext cx="36" cy="3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pic>
          <p:nvPicPr>
            <p:cNvPr id="13505" name="Picture 193" descr="waterma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5"/>
            <a:stretch>
              <a:fillRect/>
            </a:stretch>
          </p:blipFill>
          <p:spPr bwMode="auto">
            <a:xfrm>
              <a:off x="437" y="4002"/>
              <a:ext cx="1405" cy="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524" name="Group 212"/>
          <p:cNvGrpSpPr>
            <a:grpSpLocks/>
          </p:cNvGrpSpPr>
          <p:nvPr/>
        </p:nvGrpSpPr>
        <p:grpSpPr bwMode="auto">
          <a:xfrm>
            <a:off x="2667000" y="838200"/>
            <a:ext cx="1020763" cy="457200"/>
            <a:chOff x="1680" y="528"/>
            <a:chExt cx="643" cy="288"/>
          </a:xfrm>
        </p:grpSpPr>
        <p:sp>
          <p:nvSpPr>
            <p:cNvPr id="13506" name="Line 194"/>
            <p:cNvSpPr>
              <a:spLocks noChangeShapeType="1"/>
            </p:cNvSpPr>
            <p:nvPr/>
          </p:nvSpPr>
          <p:spPr bwMode="auto">
            <a:xfrm>
              <a:off x="1680" y="528"/>
              <a:ext cx="0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507" name="Text Box 195"/>
            <p:cNvSpPr txBox="1">
              <a:spLocks noChangeArrowheads="1"/>
            </p:cNvSpPr>
            <p:nvPr/>
          </p:nvSpPr>
          <p:spPr bwMode="auto">
            <a:xfrm>
              <a:off x="1728" y="528"/>
              <a:ext cx="5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chemeClr val="hlink"/>
                  </a:solidFill>
                </a:rPr>
                <a:t>address</a:t>
              </a:r>
            </a:p>
          </p:txBody>
        </p:sp>
      </p:grpSp>
      <p:grpSp>
        <p:nvGrpSpPr>
          <p:cNvPr id="13523" name="Group 211"/>
          <p:cNvGrpSpPr>
            <a:grpSpLocks/>
          </p:cNvGrpSpPr>
          <p:nvPr/>
        </p:nvGrpSpPr>
        <p:grpSpPr bwMode="auto">
          <a:xfrm>
            <a:off x="3657600" y="1828800"/>
            <a:ext cx="3505200" cy="4038600"/>
            <a:chOff x="2304" y="1152"/>
            <a:chExt cx="2208" cy="2544"/>
          </a:xfrm>
        </p:grpSpPr>
        <p:sp>
          <p:nvSpPr>
            <p:cNvPr id="13508" name="AutoShape 196"/>
            <p:cNvSpPr>
              <a:spLocks noChangeArrowheads="1"/>
            </p:cNvSpPr>
            <p:nvPr/>
          </p:nvSpPr>
          <p:spPr bwMode="auto">
            <a:xfrm>
              <a:off x="2304" y="1152"/>
              <a:ext cx="2208" cy="2544"/>
            </a:xfrm>
            <a:prstGeom prst="wedgeRoundRectCallout">
              <a:avLst>
                <a:gd name="adj1" fmla="val -66306"/>
                <a:gd name="adj2" fmla="val -53264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TW" altLang="zh-TW">
                <a:cs typeface="新細明體" panose="02020500000000000000" pitchFamily="18" charset="-120"/>
              </a:endParaRPr>
            </a:p>
          </p:txBody>
        </p:sp>
        <p:grpSp>
          <p:nvGrpSpPr>
            <p:cNvPr id="13509" name="Group 197"/>
            <p:cNvGrpSpPr>
              <a:grpSpLocks/>
            </p:cNvGrpSpPr>
            <p:nvPr/>
          </p:nvGrpSpPr>
          <p:grpSpPr bwMode="auto">
            <a:xfrm>
              <a:off x="2688" y="1344"/>
              <a:ext cx="1584" cy="2237"/>
              <a:chOff x="96" y="1815"/>
              <a:chExt cx="1584" cy="2237"/>
            </a:xfrm>
          </p:grpSpPr>
          <p:sp>
            <p:nvSpPr>
              <p:cNvPr id="13510" name="Rectangle 198"/>
              <p:cNvSpPr>
                <a:spLocks noChangeArrowheads="1"/>
              </p:cNvSpPr>
              <p:nvPr/>
            </p:nvSpPr>
            <p:spPr bwMode="auto">
              <a:xfrm>
                <a:off x="432" y="1824"/>
                <a:ext cx="124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ADD R1, R2, R3</a:t>
                </a:r>
              </a:p>
            </p:txBody>
          </p:sp>
          <p:sp>
            <p:nvSpPr>
              <p:cNvPr id="13511" name="Rectangle 199"/>
              <p:cNvSpPr>
                <a:spLocks noChangeArrowheads="1"/>
              </p:cNvSpPr>
              <p:nvPr/>
            </p:nvSpPr>
            <p:spPr bwMode="auto">
              <a:xfrm>
                <a:off x="432" y="2112"/>
                <a:ext cx="124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SUB R4, R1, R5</a:t>
                </a:r>
              </a:p>
            </p:txBody>
          </p:sp>
          <p:sp>
            <p:nvSpPr>
              <p:cNvPr id="13512" name="Rectangle 200"/>
              <p:cNvSpPr>
                <a:spLocks noChangeArrowheads="1"/>
              </p:cNvSpPr>
              <p:nvPr/>
            </p:nvSpPr>
            <p:spPr bwMode="auto">
              <a:xfrm>
                <a:off x="432" y="2400"/>
                <a:ext cx="124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BRN R4, 8</a:t>
                </a:r>
              </a:p>
            </p:txBody>
          </p:sp>
          <p:sp>
            <p:nvSpPr>
              <p:cNvPr id="13513" name="Rectangle 201"/>
              <p:cNvSpPr>
                <a:spLocks noChangeArrowheads="1"/>
              </p:cNvSpPr>
              <p:nvPr/>
            </p:nvSpPr>
            <p:spPr bwMode="auto">
              <a:xfrm>
                <a:off x="432" y="2688"/>
                <a:ext cx="124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LDI R5, 0</a:t>
                </a:r>
              </a:p>
            </p:txBody>
          </p:sp>
          <p:sp>
            <p:nvSpPr>
              <p:cNvPr id="13514" name="Rectangle 202"/>
              <p:cNvSpPr>
                <a:spLocks noChangeArrowheads="1"/>
              </p:cNvSpPr>
              <p:nvPr/>
            </p:nvSpPr>
            <p:spPr bwMode="auto">
              <a:xfrm>
                <a:off x="432" y="2976"/>
                <a:ext cx="124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…</a:t>
                </a:r>
              </a:p>
            </p:txBody>
          </p:sp>
          <p:sp>
            <p:nvSpPr>
              <p:cNvPr id="13515" name="Rectangle 203"/>
              <p:cNvSpPr>
                <a:spLocks noChangeArrowheads="1"/>
              </p:cNvSpPr>
              <p:nvPr/>
            </p:nvSpPr>
            <p:spPr bwMode="auto">
              <a:xfrm>
                <a:off x="432" y="3456"/>
                <a:ext cx="124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LDI R5, 7</a:t>
                </a:r>
              </a:p>
            </p:txBody>
          </p:sp>
          <p:sp>
            <p:nvSpPr>
              <p:cNvPr id="13516" name="Text Box 204"/>
              <p:cNvSpPr txBox="1">
                <a:spLocks noChangeArrowheads="1"/>
              </p:cNvSpPr>
              <p:nvPr/>
            </p:nvSpPr>
            <p:spPr bwMode="auto">
              <a:xfrm>
                <a:off x="182" y="18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3517" name="Text Box 205"/>
              <p:cNvSpPr txBox="1">
                <a:spLocks noChangeArrowheads="1"/>
              </p:cNvSpPr>
              <p:nvPr/>
            </p:nvSpPr>
            <p:spPr bwMode="auto">
              <a:xfrm>
                <a:off x="192" y="216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3518" name="Text Box 206"/>
              <p:cNvSpPr txBox="1">
                <a:spLocks noChangeArrowheads="1"/>
              </p:cNvSpPr>
              <p:nvPr/>
            </p:nvSpPr>
            <p:spPr bwMode="auto">
              <a:xfrm>
                <a:off x="182" y="243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3519" name="Text Box 207"/>
              <p:cNvSpPr txBox="1">
                <a:spLocks noChangeArrowheads="1"/>
              </p:cNvSpPr>
              <p:nvPr/>
            </p:nvSpPr>
            <p:spPr bwMode="auto">
              <a:xfrm>
                <a:off x="182" y="2727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3520" name="Text Box 208"/>
              <p:cNvSpPr txBox="1">
                <a:spLocks noChangeArrowheads="1"/>
              </p:cNvSpPr>
              <p:nvPr/>
            </p:nvSpPr>
            <p:spPr bwMode="auto">
              <a:xfrm>
                <a:off x="182" y="3495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10</a:t>
                </a:r>
              </a:p>
            </p:txBody>
          </p:sp>
          <p:sp>
            <p:nvSpPr>
              <p:cNvPr id="13521" name="Line 209"/>
              <p:cNvSpPr>
                <a:spLocks noChangeShapeType="1"/>
              </p:cNvSpPr>
              <p:nvPr/>
            </p:nvSpPr>
            <p:spPr bwMode="auto">
              <a:xfrm>
                <a:off x="144" y="331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522" name="Text Box 210"/>
              <p:cNvSpPr txBox="1">
                <a:spLocks noChangeArrowheads="1"/>
              </p:cNvSpPr>
              <p:nvPr/>
            </p:nvSpPr>
            <p:spPr bwMode="auto">
              <a:xfrm>
                <a:off x="96" y="3840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address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685800" y="128588"/>
            <a:ext cx="7348538" cy="6729412"/>
            <a:chOff x="437" y="63"/>
            <a:chExt cx="4629" cy="4239"/>
          </a:xfrm>
        </p:grpSpPr>
        <p:sp>
          <p:nvSpPr>
            <p:cNvPr id="14339" name="Rectangle 3"/>
            <p:cNvSpPr>
              <a:spLocks noChangeArrowheads="1"/>
            </p:cNvSpPr>
            <p:nvPr/>
          </p:nvSpPr>
          <p:spPr bwMode="auto">
            <a:xfrm>
              <a:off x="727" y="65"/>
              <a:ext cx="1774" cy="2774"/>
            </a:xfrm>
            <a:prstGeom prst="rect">
              <a:avLst/>
            </a:prstGeom>
            <a:solidFill>
              <a:srgbClr val="E5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TW" altLang="zh-TW" sz="20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endParaRPr>
            </a:p>
          </p:txBody>
        </p:sp>
        <p:sp>
          <p:nvSpPr>
            <p:cNvPr id="14340" name="Freeform 4"/>
            <p:cNvSpPr>
              <a:spLocks/>
            </p:cNvSpPr>
            <p:nvPr/>
          </p:nvSpPr>
          <p:spPr bwMode="auto">
            <a:xfrm>
              <a:off x="2501" y="63"/>
              <a:ext cx="1642" cy="4188"/>
            </a:xfrm>
            <a:custGeom>
              <a:avLst/>
              <a:gdLst>
                <a:gd name="T0" fmla="*/ 0 w 1642"/>
                <a:gd name="T1" fmla="*/ 2 h 4188"/>
                <a:gd name="T2" fmla="*/ 1642 w 1642"/>
                <a:gd name="T3" fmla="*/ 0 h 4188"/>
                <a:gd name="T4" fmla="*/ 1642 w 1642"/>
                <a:gd name="T5" fmla="*/ 4188 h 4188"/>
                <a:gd name="T6" fmla="*/ 0 w 1642"/>
                <a:gd name="T7" fmla="*/ 4188 h 4188"/>
                <a:gd name="T8" fmla="*/ 0 w 1642"/>
                <a:gd name="T9" fmla="*/ 276 h 4188"/>
                <a:gd name="T10" fmla="*/ 0 w 1642"/>
                <a:gd name="T11" fmla="*/ 2 h 4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2" h="4188">
                  <a:moveTo>
                    <a:pt x="0" y="2"/>
                  </a:moveTo>
                  <a:lnTo>
                    <a:pt x="1642" y="0"/>
                  </a:lnTo>
                  <a:lnTo>
                    <a:pt x="1642" y="4188"/>
                  </a:lnTo>
                  <a:lnTo>
                    <a:pt x="0" y="4188"/>
                  </a:lnTo>
                  <a:lnTo>
                    <a:pt x="0" y="27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1" name="Line 5"/>
            <p:cNvSpPr>
              <a:spLocks noChangeShapeType="1"/>
            </p:cNvSpPr>
            <p:nvPr/>
          </p:nvSpPr>
          <p:spPr bwMode="auto">
            <a:xfrm>
              <a:off x="3607" y="1433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2" name="Freeform 6"/>
            <p:cNvSpPr>
              <a:spLocks/>
            </p:cNvSpPr>
            <p:nvPr/>
          </p:nvSpPr>
          <p:spPr bwMode="auto">
            <a:xfrm>
              <a:off x="3589" y="1751"/>
              <a:ext cx="38" cy="62"/>
            </a:xfrm>
            <a:custGeom>
              <a:avLst/>
              <a:gdLst>
                <a:gd name="T0" fmla="*/ 9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9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9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3" name="Freeform 7"/>
            <p:cNvSpPr>
              <a:spLocks/>
            </p:cNvSpPr>
            <p:nvPr/>
          </p:nvSpPr>
          <p:spPr bwMode="auto">
            <a:xfrm>
              <a:off x="2737" y="1561"/>
              <a:ext cx="756" cy="206"/>
            </a:xfrm>
            <a:custGeom>
              <a:avLst/>
              <a:gdLst>
                <a:gd name="T0" fmla="*/ 0 w 756"/>
                <a:gd name="T1" fmla="*/ 0 h 206"/>
                <a:gd name="T2" fmla="*/ 756 w 756"/>
                <a:gd name="T3" fmla="*/ 0 h 206"/>
                <a:gd name="T4" fmla="*/ 756 w 756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6" h="206">
                  <a:moveTo>
                    <a:pt x="0" y="0"/>
                  </a:moveTo>
                  <a:lnTo>
                    <a:pt x="756" y="0"/>
                  </a:lnTo>
                  <a:lnTo>
                    <a:pt x="756" y="20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4" name="Freeform 8"/>
            <p:cNvSpPr>
              <a:spLocks/>
            </p:cNvSpPr>
            <p:nvPr/>
          </p:nvSpPr>
          <p:spPr bwMode="auto">
            <a:xfrm>
              <a:off x="3475" y="1751"/>
              <a:ext cx="38" cy="62"/>
            </a:xfrm>
            <a:custGeom>
              <a:avLst/>
              <a:gdLst>
                <a:gd name="T0" fmla="*/ 9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9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9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3359" y="1433"/>
              <a:ext cx="1" cy="1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6" name="Freeform 10"/>
            <p:cNvSpPr>
              <a:spLocks/>
            </p:cNvSpPr>
            <p:nvPr/>
          </p:nvSpPr>
          <p:spPr bwMode="auto">
            <a:xfrm>
              <a:off x="3341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7" name="Freeform 11"/>
            <p:cNvSpPr>
              <a:spLocks/>
            </p:cNvSpPr>
            <p:nvPr/>
          </p:nvSpPr>
          <p:spPr bwMode="auto">
            <a:xfrm>
              <a:off x="2853" y="903"/>
              <a:ext cx="826" cy="3225"/>
            </a:xfrm>
            <a:custGeom>
              <a:avLst/>
              <a:gdLst>
                <a:gd name="T0" fmla="*/ 826 w 826"/>
                <a:gd name="T1" fmla="*/ 3158 h 3225"/>
                <a:gd name="T2" fmla="*/ 826 w 826"/>
                <a:gd name="T3" fmla="*/ 3224 h 3225"/>
                <a:gd name="T4" fmla="*/ 0 w 826"/>
                <a:gd name="T5" fmla="*/ 3225 h 3225"/>
                <a:gd name="T6" fmla="*/ 0 w 826"/>
                <a:gd name="T7" fmla="*/ 0 h 3225"/>
                <a:gd name="T8" fmla="*/ 640 w 826"/>
                <a:gd name="T9" fmla="*/ 0 h 3225"/>
                <a:gd name="T10" fmla="*/ 640 w 826"/>
                <a:gd name="T11" fmla="*/ 94 h 3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6" h="3225">
                  <a:moveTo>
                    <a:pt x="826" y="3158"/>
                  </a:moveTo>
                  <a:lnTo>
                    <a:pt x="826" y="3224"/>
                  </a:lnTo>
                  <a:lnTo>
                    <a:pt x="0" y="3225"/>
                  </a:lnTo>
                  <a:lnTo>
                    <a:pt x="0" y="0"/>
                  </a:lnTo>
                  <a:lnTo>
                    <a:pt x="640" y="0"/>
                  </a:lnTo>
                  <a:lnTo>
                    <a:pt x="640" y="9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8" name="Freeform 12"/>
            <p:cNvSpPr>
              <a:spLocks/>
            </p:cNvSpPr>
            <p:nvPr/>
          </p:nvSpPr>
          <p:spPr bwMode="auto">
            <a:xfrm>
              <a:off x="3475" y="979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0" y="27"/>
                    <a:pt x="9" y="32"/>
                  </a:cubicBezTo>
                  <a:cubicBezTo>
                    <a:pt x="8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9" name="Freeform 13"/>
            <p:cNvSpPr>
              <a:spLocks/>
            </p:cNvSpPr>
            <p:nvPr/>
          </p:nvSpPr>
          <p:spPr bwMode="auto">
            <a:xfrm>
              <a:off x="3555" y="2009"/>
              <a:ext cx="878" cy="536"/>
            </a:xfrm>
            <a:custGeom>
              <a:avLst/>
              <a:gdLst>
                <a:gd name="T0" fmla="*/ 0 w 878"/>
                <a:gd name="T1" fmla="*/ 0 h 536"/>
                <a:gd name="T2" fmla="*/ 0 w 878"/>
                <a:gd name="T3" fmla="*/ 386 h 536"/>
                <a:gd name="T4" fmla="*/ 878 w 878"/>
                <a:gd name="T5" fmla="*/ 386 h 536"/>
                <a:gd name="T6" fmla="*/ 878 w 878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8" h="536">
                  <a:moveTo>
                    <a:pt x="0" y="0"/>
                  </a:moveTo>
                  <a:lnTo>
                    <a:pt x="0" y="386"/>
                  </a:lnTo>
                  <a:lnTo>
                    <a:pt x="878" y="386"/>
                  </a:lnTo>
                  <a:lnTo>
                    <a:pt x="878" y="53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0" name="Freeform 14"/>
            <p:cNvSpPr>
              <a:spLocks/>
            </p:cNvSpPr>
            <p:nvPr/>
          </p:nvSpPr>
          <p:spPr bwMode="auto">
            <a:xfrm>
              <a:off x="4413" y="2527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19 w 20"/>
                <a:gd name="T3" fmla="*/ 0 h 32"/>
                <a:gd name="T4" fmla="*/ 20 w 20"/>
                <a:gd name="T5" fmla="*/ 1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1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1" name="Freeform 15"/>
            <p:cNvSpPr>
              <a:spLocks/>
            </p:cNvSpPr>
            <p:nvPr/>
          </p:nvSpPr>
          <p:spPr bwMode="auto">
            <a:xfrm>
              <a:off x="1581" y="135"/>
              <a:ext cx="3252" cy="2410"/>
            </a:xfrm>
            <a:custGeom>
              <a:avLst/>
              <a:gdLst>
                <a:gd name="T0" fmla="*/ 3252 w 3252"/>
                <a:gd name="T1" fmla="*/ 2410 h 2410"/>
                <a:gd name="T2" fmla="*/ 3252 w 3252"/>
                <a:gd name="T3" fmla="*/ 2070 h 2410"/>
                <a:gd name="T4" fmla="*/ 1778 w 3252"/>
                <a:gd name="T5" fmla="*/ 2070 h 2410"/>
                <a:gd name="T6" fmla="*/ 1234 w 3252"/>
                <a:gd name="T7" fmla="*/ 2070 h 2410"/>
                <a:gd name="T8" fmla="*/ 1234 w 3252"/>
                <a:gd name="T9" fmla="*/ 0 h 2410"/>
                <a:gd name="T10" fmla="*/ 0 w 3252"/>
                <a:gd name="T11" fmla="*/ 0 h 2410"/>
                <a:gd name="T12" fmla="*/ 0 w 3252"/>
                <a:gd name="T13" fmla="*/ 214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2" h="2410">
                  <a:moveTo>
                    <a:pt x="3252" y="2410"/>
                  </a:moveTo>
                  <a:lnTo>
                    <a:pt x="3252" y="2070"/>
                  </a:lnTo>
                  <a:lnTo>
                    <a:pt x="1778" y="2070"/>
                  </a:lnTo>
                  <a:lnTo>
                    <a:pt x="1234" y="2070"/>
                  </a:lnTo>
                  <a:lnTo>
                    <a:pt x="1234" y="0"/>
                  </a:lnTo>
                  <a:lnTo>
                    <a:pt x="0" y="0"/>
                  </a:lnTo>
                  <a:lnTo>
                    <a:pt x="0" y="21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2" name="Freeform 16"/>
            <p:cNvSpPr>
              <a:spLocks/>
            </p:cNvSpPr>
            <p:nvPr/>
          </p:nvSpPr>
          <p:spPr bwMode="auto">
            <a:xfrm>
              <a:off x="4815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3" name="Freeform 17"/>
            <p:cNvSpPr>
              <a:spLocks/>
            </p:cNvSpPr>
            <p:nvPr/>
          </p:nvSpPr>
          <p:spPr bwMode="auto">
            <a:xfrm>
              <a:off x="1561" y="333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>
              <a:off x="3879" y="2395"/>
              <a:ext cx="1" cy="1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5" name="Freeform 19"/>
            <p:cNvSpPr>
              <a:spLocks/>
            </p:cNvSpPr>
            <p:nvPr/>
          </p:nvSpPr>
          <p:spPr bwMode="auto">
            <a:xfrm>
              <a:off x="3861" y="2527"/>
              <a:ext cx="38" cy="64"/>
            </a:xfrm>
            <a:custGeom>
              <a:avLst/>
              <a:gdLst>
                <a:gd name="T0" fmla="*/ 9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9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9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9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3617" y="3363"/>
              <a:ext cx="1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7" name="Freeform 21"/>
            <p:cNvSpPr>
              <a:spLocks/>
            </p:cNvSpPr>
            <p:nvPr/>
          </p:nvSpPr>
          <p:spPr bwMode="auto">
            <a:xfrm>
              <a:off x="3599" y="3779"/>
              <a:ext cx="38" cy="64"/>
            </a:xfrm>
            <a:custGeom>
              <a:avLst/>
              <a:gdLst>
                <a:gd name="T0" fmla="*/ 9 w 19"/>
                <a:gd name="T1" fmla="*/ 5 h 32"/>
                <a:gd name="T2" fmla="*/ 19 w 19"/>
                <a:gd name="T3" fmla="*/ 0 h 32"/>
                <a:gd name="T4" fmla="*/ 19 w 19"/>
                <a:gd name="T5" fmla="*/ 0 h 32"/>
                <a:gd name="T6" fmla="*/ 13 w 19"/>
                <a:gd name="T7" fmla="*/ 15 h 32"/>
                <a:gd name="T8" fmla="*/ 9 w 19"/>
                <a:gd name="T9" fmla="*/ 32 h 32"/>
                <a:gd name="T10" fmla="*/ 6 w 19"/>
                <a:gd name="T11" fmla="*/ 15 h 32"/>
                <a:gd name="T12" fmla="*/ 0 w 19"/>
                <a:gd name="T13" fmla="*/ 0 h 32"/>
                <a:gd name="T14" fmla="*/ 0 w 19"/>
                <a:gd name="T15" fmla="*/ 0 h 32"/>
                <a:gd name="T16" fmla="*/ 9 w 19"/>
                <a:gd name="T17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0" y="26"/>
                    <a:pt x="9" y="32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8" name="Freeform 22"/>
            <p:cNvSpPr>
              <a:spLocks/>
            </p:cNvSpPr>
            <p:nvPr/>
          </p:nvSpPr>
          <p:spPr bwMode="auto">
            <a:xfrm>
              <a:off x="3727" y="3231"/>
              <a:ext cx="930" cy="564"/>
            </a:xfrm>
            <a:custGeom>
              <a:avLst/>
              <a:gdLst>
                <a:gd name="T0" fmla="*/ 930 w 930"/>
                <a:gd name="T1" fmla="*/ 0 h 564"/>
                <a:gd name="T2" fmla="*/ 930 w 930"/>
                <a:gd name="T3" fmla="*/ 386 h 564"/>
                <a:gd name="T4" fmla="*/ 0 w 930"/>
                <a:gd name="T5" fmla="*/ 386 h 564"/>
                <a:gd name="T6" fmla="*/ 0 w 930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0" h="564">
                  <a:moveTo>
                    <a:pt x="930" y="0"/>
                  </a:moveTo>
                  <a:lnTo>
                    <a:pt x="930" y="386"/>
                  </a:lnTo>
                  <a:lnTo>
                    <a:pt x="0" y="386"/>
                  </a:lnTo>
                  <a:lnTo>
                    <a:pt x="0" y="56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9" name="Freeform 23"/>
            <p:cNvSpPr>
              <a:spLocks/>
            </p:cNvSpPr>
            <p:nvPr/>
          </p:nvSpPr>
          <p:spPr bwMode="auto">
            <a:xfrm>
              <a:off x="3707" y="3779"/>
              <a:ext cx="40" cy="64"/>
            </a:xfrm>
            <a:custGeom>
              <a:avLst/>
              <a:gdLst>
                <a:gd name="T0" fmla="*/ 10 w 20"/>
                <a:gd name="T1" fmla="*/ 5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5 h 32"/>
                <a:gd name="T8" fmla="*/ 10 w 20"/>
                <a:gd name="T9" fmla="*/ 32 h 32"/>
                <a:gd name="T10" fmla="*/ 7 w 20"/>
                <a:gd name="T11" fmla="*/ 15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5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21"/>
                    <a:pt x="11" y="26"/>
                    <a:pt x="10" y="32"/>
                  </a:cubicBezTo>
                  <a:cubicBezTo>
                    <a:pt x="9" y="26"/>
                    <a:pt x="8" y="21"/>
                    <a:pt x="7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>
              <a:off x="4633" y="2457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1" name="Freeform 25"/>
            <p:cNvSpPr>
              <a:spLocks/>
            </p:cNvSpPr>
            <p:nvPr/>
          </p:nvSpPr>
          <p:spPr bwMode="auto">
            <a:xfrm>
              <a:off x="4615" y="2533"/>
              <a:ext cx="34" cy="58"/>
            </a:xfrm>
            <a:custGeom>
              <a:avLst/>
              <a:gdLst>
                <a:gd name="T0" fmla="*/ 9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9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9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3096" y="221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63" name="Rectangle 27"/>
            <p:cNvSpPr>
              <a:spLocks noChangeArrowheads="1"/>
            </p:cNvSpPr>
            <p:nvPr/>
          </p:nvSpPr>
          <p:spPr bwMode="auto">
            <a:xfrm>
              <a:off x="3585" y="2212"/>
              <a:ext cx="28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64" name="Rectangle 28"/>
            <p:cNvSpPr>
              <a:spLocks noChangeArrowheads="1"/>
            </p:cNvSpPr>
            <p:nvPr/>
          </p:nvSpPr>
          <p:spPr bwMode="auto">
            <a:xfrm>
              <a:off x="4140" y="2081"/>
              <a:ext cx="5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4098" y="2277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66" name="Rectangle 30"/>
            <p:cNvSpPr>
              <a:spLocks noChangeArrowheads="1"/>
            </p:cNvSpPr>
            <p:nvPr/>
          </p:nvSpPr>
          <p:spPr bwMode="auto">
            <a:xfrm>
              <a:off x="4539" y="2347"/>
              <a:ext cx="2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67" name="Rectangle 31"/>
            <p:cNvSpPr>
              <a:spLocks noChangeArrowheads="1"/>
            </p:cNvSpPr>
            <p:nvPr/>
          </p:nvSpPr>
          <p:spPr bwMode="auto">
            <a:xfrm>
              <a:off x="4171" y="3490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68" name="Freeform 32"/>
            <p:cNvSpPr>
              <a:spLocks/>
            </p:cNvSpPr>
            <p:nvPr/>
          </p:nvSpPr>
          <p:spPr bwMode="auto">
            <a:xfrm>
              <a:off x="3427" y="1813"/>
              <a:ext cx="374" cy="224"/>
            </a:xfrm>
            <a:custGeom>
              <a:avLst/>
              <a:gdLst>
                <a:gd name="T0" fmla="*/ 0 w 374"/>
                <a:gd name="T1" fmla="*/ 0 h 224"/>
                <a:gd name="T2" fmla="*/ 374 w 374"/>
                <a:gd name="T3" fmla="*/ 0 h 224"/>
                <a:gd name="T4" fmla="*/ 374 w 374"/>
                <a:gd name="T5" fmla="*/ 224 h 224"/>
                <a:gd name="T6" fmla="*/ 0 w 374"/>
                <a:gd name="T7" fmla="*/ 224 h 224"/>
                <a:gd name="T8" fmla="*/ 0 w 374"/>
                <a:gd name="T9" fmla="*/ 0 h 224"/>
                <a:gd name="T10" fmla="*/ 0 w 374"/>
                <a:gd name="T1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24">
                  <a:moveTo>
                    <a:pt x="0" y="0"/>
                  </a:moveTo>
                  <a:lnTo>
                    <a:pt x="374" y="0"/>
                  </a:lnTo>
                  <a:lnTo>
                    <a:pt x="374" y="224"/>
                  </a:lnTo>
                  <a:lnTo>
                    <a:pt x="0" y="2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69" name="Rectangle 33"/>
            <p:cNvSpPr>
              <a:spLocks noChangeArrowheads="1"/>
            </p:cNvSpPr>
            <p:nvPr/>
          </p:nvSpPr>
          <p:spPr bwMode="auto">
            <a:xfrm>
              <a:off x="3443" y="1924"/>
              <a:ext cx="37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70" name="Rectangle 34"/>
            <p:cNvSpPr>
              <a:spLocks noChangeArrowheads="1"/>
            </p:cNvSpPr>
            <p:nvPr/>
          </p:nvSpPr>
          <p:spPr bwMode="auto">
            <a:xfrm>
              <a:off x="3474" y="181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71" name="Rectangle 35"/>
            <p:cNvSpPr>
              <a:spLocks noChangeArrowheads="1"/>
            </p:cNvSpPr>
            <p:nvPr/>
          </p:nvSpPr>
          <p:spPr bwMode="auto">
            <a:xfrm>
              <a:off x="3589" y="181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72" name="Freeform 36"/>
            <p:cNvSpPr>
              <a:spLocks/>
            </p:cNvSpPr>
            <p:nvPr/>
          </p:nvSpPr>
          <p:spPr bwMode="auto">
            <a:xfrm>
              <a:off x="3507" y="3843"/>
              <a:ext cx="396" cy="222"/>
            </a:xfrm>
            <a:custGeom>
              <a:avLst/>
              <a:gdLst>
                <a:gd name="T0" fmla="*/ 0 w 396"/>
                <a:gd name="T1" fmla="*/ 0 h 222"/>
                <a:gd name="T2" fmla="*/ 396 w 396"/>
                <a:gd name="T3" fmla="*/ 0 h 222"/>
                <a:gd name="T4" fmla="*/ 396 w 396"/>
                <a:gd name="T5" fmla="*/ 222 h 222"/>
                <a:gd name="T6" fmla="*/ 0 w 396"/>
                <a:gd name="T7" fmla="*/ 222 h 222"/>
                <a:gd name="T8" fmla="*/ 0 w 396"/>
                <a:gd name="T9" fmla="*/ 26 h 222"/>
                <a:gd name="T10" fmla="*/ 0 w 396"/>
                <a:gd name="T1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222">
                  <a:moveTo>
                    <a:pt x="0" y="0"/>
                  </a:moveTo>
                  <a:lnTo>
                    <a:pt x="396" y="0"/>
                  </a:lnTo>
                  <a:lnTo>
                    <a:pt x="396" y="222"/>
                  </a:lnTo>
                  <a:lnTo>
                    <a:pt x="0" y="222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3531" y="3949"/>
              <a:ext cx="3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MUX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74" name="Rectangle 38"/>
            <p:cNvSpPr>
              <a:spLocks noChangeArrowheads="1"/>
            </p:cNvSpPr>
            <p:nvPr/>
          </p:nvSpPr>
          <p:spPr bwMode="auto">
            <a:xfrm>
              <a:off x="359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75" name="Rectangle 39"/>
            <p:cNvSpPr>
              <a:spLocks noChangeArrowheads="1"/>
            </p:cNvSpPr>
            <p:nvPr/>
          </p:nvSpPr>
          <p:spPr bwMode="auto">
            <a:xfrm>
              <a:off x="3708" y="38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76" name="Line 40"/>
            <p:cNvSpPr>
              <a:spLocks noChangeShapeType="1"/>
            </p:cNvSpPr>
            <p:nvPr/>
          </p:nvSpPr>
          <p:spPr bwMode="auto">
            <a:xfrm>
              <a:off x="3119" y="1107"/>
              <a:ext cx="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7" name="Freeform 41"/>
            <p:cNvSpPr>
              <a:spLocks/>
            </p:cNvSpPr>
            <p:nvPr/>
          </p:nvSpPr>
          <p:spPr bwMode="auto">
            <a:xfrm>
              <a:off x="3191" y="1091"/>
              <a:ext cx="58" cy="34"/>
            </a:xfrm>
            <a:custGeom>
              <a:avLst/>
              <a:gdLst>
                <a:gd name="T0" fmla="*/ 6 w 29"/>
                <a:gd name="T1" fmla="*/ 8 h 17"/>
                <a:gd name="T2" fmla="*/ 0 w 29"/>
                <a:gd name="T3" fmla="*/ 0 h 17"/>
                <a:gd name="T4" fmla="*/ 1 w 29"/>
                <a:gd name="T5" fmla="*/ 0 h 17"/>
                <a:gd name="T6" fmla="*/ 15 w 29"/>
                <a:gd name="T7" fmla="*/ 5 h 17"/>
                <a:gd name="T8" fmla="*/ 29 w 29"/>
                <a:gd name="T9" fmla="*/ 8 h 17"/>
                <a:gd name="T10" fmla="*/ 15 w 29"/>
                <a:gd name="T11" fmla="*/ 12 h 17"/>
                <a:gd name="T12" fmla="*/ 1 w 29"/>
                <a:gd name="T13" fmla="*/ 17 h 17"/>
                <a:gd name="T14" fmla="*/ 0 w 29"/>
                <a:gd name="T15" fmla="*/ 17 h 17"/>
                <a:gd name="T16" fmla="*/ 6 w 29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6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5" y="7"/>
                    <a:pt x="29" y="8"/>
                  </a:cubicBezTo>
                  <a:cubicBezTo>
                    <a:pt x="25" y="9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8" name="Line 42"/>
            <p:cNvSpPr>
              <a:spLocks noChangeShapeType="1"/>
            </p:cNvSpPr>
            <p:nvPr/>
          </p:nvSpPr>
          <p:spPr bwMode="auto">
            <a:xfrm>
              <a:off x="3101" y="1213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79" name="Freeform 43"/>
            <p:cNvSpPr>
              <a:spLocks/>
            </p:cNvSpPr>
            <p:nvPr/>
          </p:nvSpPr>
          <p:spPr bwMode="auto">
            <a:xfrm>
              <a:off x="3187" y="1193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0 h 20"/>
                <a:gd name="T4" fmla="*/ 0 w 32"/>
                <a:gd name="T5" fmla="*/ 0 h 20"/>
                <a:gd name="T6" fmla="*/ 16 w 32"/>
                <a:gd name="T7" fmla="*/ 6 h 20"/>
                <a:gd name="T8" fmla="*/ 32 w 32"/>
                <a:gd name="T9" fmla="*/ 10 h 20"/>
                <a:gd name="T10" fmla="*/ 16 w 32"/>
                <a:gd name="T11" fmla="*/ 13 h 20"/>
                <a:gd name="T12" fmla="*/ 0 w 32"/>
                <a:gd name="T13" fmla="*/ 20 h 20"/>
                <a:gd name="T14" fmla="*/ 0 w 32"/>
                <a:gd name="T15" fmla="*/ 19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0" name="Line 44"/>
            <p:cNvSpPr>
              <a:spLocks noChangeShapeType="1"/>
            </p:cNvSpPr>
            <p:nvPr/>
          </p:nvSpPr>
          <p:spPr bwMode="auto">
            <a:xfrm>
              <a:off x="3019" y="2705"/>
              <a:ext cx="1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1" name="Freeform 45"/>
            <p:cNvSpPr>
              <a:spLocks/>
            </p:cNvSpPr>
            <p:nvPr/>
          </p:nvSpPr>
          <p:spPr bwMode="auto">
            <a:xfrm>
              <a:off x="3175" y="2687"/>
              <a:ext cx="62" cy="38"/>
            </a:xfrm>
            <a:custGeom>
              <a:avLst/>
              <a:gdLst>
                <a:gd name="T0" fmla="*/ 5 w 31"/>
                <a:gd name="T1" fmla="*/ 9 h 19"/>
                <a:gd name="T2" fmla="*/ 0 w 31"/>
                <a:gd name="T3" fmla="*/ 0 h 19"/>
                <a:gd name="T4" fmla="*/ 0 w 31"/>
                <a:gd name="T5" fmla="*/ 0 h 19"/>
                <a:gd name="T6" fmla="*/ 15 w 31"/>
                <a:gd name="T7" fmla="*/ 6 h 19"/>
                <a:gd name="T8" fmla="*/ 31 w 31"/>
                <a:gd name="T9" fmla="*/ 9 h 19"/>
                <a:gd name="T10" fmla="*/ 15 w 31"/>
                <a:gd name="T11" fmla="*/ 13 h 19"/>
                <a:gd name="T12" fmla="*/ 0 w 31"/>
                <a:gd name="T13" fmla="*/ 19 h 19"/>
                <a:gd name="T14" fmla="*/ 0 w 31"/>
                <a:gd name="T15" fmla="*/ 19 h 19"/>
                <a:gd name="T16" fmla="*/ 5 w 31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9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1" y="7"/>
                    <a:pt x="26" y="8"/>
                    <a:pt x="31" y="9"/>
                  </a:cubicBezTo>
                  <a:cubicBezTo>
                    <a:pt x="26" y="11"/>
                    <a:pt x="21" y="12"/>
                    <a:pt x="15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2" name="Line 46"/>
            <p:cNvSpPr>
              <a:spLocks noChangeShapeType="1"/>
            </p:cNvSpPr>
            <p:nvPr/>
          </p:nvSpPr>
          <p:spPr bwMode="auto">
            <a:xfrm flipH="1">
              <a:off x="3061" y="28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3" name="Freeform 47"/>
            <p:cNvSpPr>
              <a:spLocks/>
            </p:cNvSpPr>
            <p:nvPr/>
          </p:nvSpPr>
          <p:spPr bwMode="auto">
            <a:xfrm>
              <a:off x="3019" y="2821"/>
              <a:ext cx="58" cy="36"/>
            </a:xfrm>
            <a:custGeom>
              <a:avLst/>
              <a:gdLst>
                <a:gd name="T0" fmla="*/ 24 w 29"/>
                <a:gd name="T1" fmla="*/ 9 h 18"/>
                <a:gd name="T2" fmla="*/ 29 w 29"/>
                <a:gd name="T3" fmla="*/ 18 h 18"/>
                <a:gd name="T4" fmla="*/ 29 w 29"/>
                <a:gd name="T5" fmla="*/ 18 h 18"/>
                <a:gd name="T6" fmla="*/ 15 w 29"/>
                <a:gd name="T7" fmla="*/ 12 h 18"/>
                <a:gd name="T8" fmla="*/ 0 w 29"/>
                <a:gd name="T9" fmla="*/ 9 h 18"/>
                <a:gd name="T10" fmla="*/ 15 w 29"/>
                <a:gd name="T11" fmla="*/ 6 h 18"/>
                <a:gd name="T12" fmla="*/ 29 w 29"/>
                <a:gd name="T13" fmla="*/ 0 h 18"/>
                <a:gd name="T14" fmla="*/ 29 w 29"/>
                <a:gd name="T15" fmla="*/ 1 h 18"/>
                <a:gd name="T16" fmla="*/ 24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4" name="Line 48"/>
            <p:cNvSpPr>
              <a:spLocks noChangeShapeType="1"/>
            </p:cNvSpPr>
            <p:nvPr/>
          </p:nvSpPr>
          <p:spPr bwMode="auto">
            <a:xfrm flipH="1">
              <a:off x="3061" y="2973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5" name="Freeform 49"/>
            <p:cNvSpPr>
              <a:spLocks/>
            </p:cNvSpPr>
            <p:nvPr/>
          </p:nvSpPr>
          <p:spPr bwMode="auto">
            <a:xfrm>
              <a:off x="3019" y="2955"/>
              <a:ext cx="58" cy="36"/>
            </a:xfrm>
            <a:custGeom>
              <a:avLst/>
              <a:gdLst>
                <a:gd name="T0" fmla="*/ 24 w 29"/>
                <a:gd name="T1" fmla="*/ 9 h 18"/>
                <a:gd name="T2" fmla="*/ 29 w 29"/>
                <a:gd name="T3" fmla="*/ 18 h 18"/>
                <a:gd name="T4" fmla="*/ 29 w 29"/>
                <a:gd name="T5" fmla="*/ 18 h 18"/>
                <a:gd name="T6" fmla="*/ 15 w 29"/>
                <a:gd name="T7" fmla="*/ 12 h 18"/>
                <a:gd name="T8" fmla="*/ 0 w 29"/>
                <a:gd name="T9" fmla="*/ 9 h 18"/>
                <a:gd name="T10" fmla="*/ 15 w 29"/>
                <a:gd name="T11" fmla="*/ 6 h 18"/>
                <a:gd name="T12" fmla="*/ 29 w 29"/>
                <a:gd name="T13" fmla="*/ 0 h 18"/>
                <a:gd name="T14" fmla="*/ 29 w 29"/>
                <a:gd name="T15" fmla="*/ 0 h 18"/>
                <a:gd name="T16" fmla="*/ 24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24" y="9"/>
                  </a:move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6" name="Line 50"/>
            <p:cNvSpPr>
              <a:spLocks noChangeShapeType="1"/>
            </p:cNvSpPr>
            <p:nvPr/>
          </p:nvSpPr>
          <p:spPr bwMode="auto">
            <a:xfrm flipH="1">
              <a:off x="3061" y="3107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7" name="Freeform 51"/>
            <p:cNvSpPr>
              <a:spLocks/>
            </p:cNvSpPr>
            <p:nvPr/>
          </p:nvSpPr>
          <p:spPr bwMode="auto">
            <a:xfrm>
              <a:off x="3019" y="3089"/>
              <a:ext cx="58" cy="34"/>
            </a:xfrm>
            <a:custGeom>
              <a:avLst/>
              <a:gdLst>
                <a:gd name="T0" fmla="*/ 24 w 29"/>
                <a:gd name="T1" fmla="*/ 9 h 17"/>
                <a:gd name="T2" fmla="*/ 29 w 29"/>
                <a:gd name="T3" fmla="*/ 17 h 17"/>
                <a:gd name="T4" fmla="*/ 29 w 29"/>
                <a:gd name="T5" fmla="*/ 17 h 17"/>
                <a:gd name="T6" fmla="*/ 15 w 29"/>
                <a:gd name="T7" fmla="*/ 12 h 17"/>
                <a:gd name="T8" fmla="*/ 0 w 29"/>
                <a:gd name="T9" fmla="*/ 9 h 17"/>
                <a:gd name="T10" fmla="*/ 15 w 29"/>
                <a:gd name="T11" fmla="*/ 5 h 17"/>
                <a:gd name="T12" fmla="*/ 29 w 29"/>
                <a:gd name="T13" fmla="*/ 0 h 17"/>
                <a:gd name="T14" fmla="*/ 29 w 29"/>
                <a:gd name="T15" fmla="*/ 0 h 17"/>
                <a:gd name="T16" fmla="*/ 24 w 29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4" y="9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8" name="Line 52"/>
            <p:cNvSpPr>
              <a:spLocks noChangeShapeType="1"/>
            </p:cNvSpPr>
            <p:nvPr/>
          </p:nvSpPr>
          <p:spPr bwMode="auto">
            <a:xfrm flipH="1">
              <a:off x="3061" y="3239"/>
              <a:ext cx="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89" name="Freeform 53"/>
            <p:cNvSpPr>
              <a:spLocks/>
            </p:cNvSpPr>
            <p:nvPr/>
          </p:nvSpPr>
          <p:spPr bwMode="auto">
            <a:xfrm>
              <a:off x="3019" y="3223"/>
              <a:ext cx="58" cy="34"/>
            </a:xfrm>
            <a:custGeom>
              <a:avLst/>
              <a:gdLst>
                <a:gd name="T0" fmla="*/ 24 w 29"/>
                <a:gd name="T1" fmla="*/ 8 h 17"/>
                <a:gd name="T2" fmla="*/ 29 w 29"/>
                <a:gd name="T3" fmla="*/ 17 h 17"/>
                <a:gd name="T4" fmla="*/ 29 w 29"/>
                <a:gd name="T5" fmla="*/ 17 h 17"/>
                <a:gd name="T6" fmla="*/ 15 w 29"/>
                <a:gd name="T7" fmla="*/ 12 h 17"/>
                <a:gd name="T8" fmla="*/ 0 w 29"/>
                <a:gd name="T9" fmla="*/ 8 h 17"/>
                <a:gd name="T10" fmla="*/ 15 w 29"/>
                <a:gd name="T11" fmla="*/ 5 h 17"/>
                <a:gd name="T12" fmla="*/ 29 w 29"/>
                <a:gd name="T13" fmla="*/ 0 h 17"/>
                <a:gd name="T14" fmla="*/ 29 w 29"/>
                <a:gd name="T15" fmla="*/ 0 h 17"/>
                <a:gd name="T16" fmla="*/ 24 w 29"/>
                <a:gd name="T1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4" y="8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0" y="11"/>
                    <a:pt x="5" y="10"/>
                    <a:pt x="0" y="8"/>
                  </a:cubicBezTo>
                  <a:cubicBezTo>
                    <a:pt x="5" y="7"/>
                    <a:pt x="10" y="6"/>
                    <a:pt x="15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0" name="Line 54"/>
            <p:cNvSpPr>
              <a:spLocks noChangeShapeType="1"/>
            </p:cNvSpPr>
            <p:nvPr/>
          </p:nvSpPr>
          <p:spPr bwMode="auto">
            <a:xfrm>
              <a:off x="3101" y="1357"/>
              <a:ext cx="1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1" name="Freeform 55"/>
            <p:cNvSpPr>
              <a:spLocks/>
            </p:cNvSpPr>
            <p:nvPr/>
          </p:nvSpPr>
          <p:spPr bwMode="auto">
            <a:xfrm>
              <a:off x="3187" y="1337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1 h 20"/>
                <a:gd name="T4" fmla="*/ 0 w 32"/>
                <a:gd name="T5" fmla="*/ 0 h 20"/>
                <a:gd name="T6" fmla="*/ 16 w 32"/>
                <a:gd name="T7" fmla="*/ 7 h 20"/>
                <a:gd name="T8" fmla="*/ 32 w 32"/>
                <a:gd name="T9" fmla="*/ 10 h 20"/>
                <a:gd name="T10" fmla="*/ 16 w 32"/>
                <a:gd name="T11" fmla="*/ 14 h 20"/>
                <a:gd name="T12" fmla="*/ 0 w 32"/>
                <a:gd name="T13" fmla="*/ 20 h 20"/>
                <a:gd name="T14" fmla="*/ 0 w 32"/>
                <a:gd name="T15" fmla="*/ 20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1" y="8"/>
                    <a:pt x="26" y="9"/>
                    <a:pt x="32" y="10"/>
                  </a:cubicBezTo>
                  <a:cubicBezTo>
                    <a:pt x="26" y="11"/>
                    <a:pt x="21" y="12"/>
                    <a:pt x="16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2" name="Line 56"/>
            <p:cNvSpPr>
              <a:spLocks noChangeShapeType="1"/>
            </p:cNvSpPr>
            <p:nvPr/>
          </p:nvSpPr>
          <p:spPr bwMode="auto">
            <a:xfrm>
              <a:off x="3375" y="3963"/>
              <a:ext cx="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3" name="Freeform 57"/>
            <p:cNvSpPr>
              <a:spLocks/>
            </p:cNvSpPr>
            <p:nvPr/>
          </p:nvSpPr>
          <p:spPr bwMode="auto">
            <a:xfrm>
              <a:off x="3443" y="3943"/>
              <a:ext cx="64" cy="40"/>
            </a:xfrm>
            <a:custGeom>
              <a:avLst/>
              <a:gdLst>
                <a:gd name="T0" fmla="*/ 6 w 32"/>
                <a:gd name="T1" fmla="*/ 10 h 20"/>
                <a:gd name="T2" fmla="*/ 0 w 32"/>
                <a:gd name="T3" fmla="*/ 1 h 20"/>
                <a:gd name="T4" fmla="*/ 1 w 32"/>
                <a:gd name="T5" fmla="*/ 0 h 20"/>
                <a:gd name="T6" fmla="*/ 16 w 32"/>
                <a:gd name="T7" fmla="*/ 6 h 20"/>
                <a:gd name="T8" fmla="*/ 32 w 32"/>
                <a:gd name="T9" fmla="*/ 10 h 20"/>
                <a:gd name="T10" fmla="*/ 16 w 32"/>
                <a:gd name="T11" fmla="*/ 14 h 20"/>
                <a:gd name="T12" fmla="*/ 1 w 32"/>
                <a:gd name="T13" fmla="*/ 20 h 20"/>
                <a:gd name="T14" fmla="*/ 0 w 32"/>
                <a:gd name="T15" fmla="*/ 20 h 20"/>
                <a:gd name="T16" fmla="*/ 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6" y="1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8"/>
                    <a:pt x="27" y="9"/>
                    <a:pt x="32" y="10"/>
                  </a:cubicBezTo>
                  <a:cubicBezTo>
                    <a:pt x="27" y="11"/>
                    <a:pt x="22" y="12"/>
                    <a:pt x="16" y="14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4" name="Rectangle 58"/>
            <p:cNvSpPr>
              <a:spLocks noChangeArrowheads="1"/>
            </p:cNvSpPr>
            <p:nvPr/>
          </p:nvSpPr>
          <p:spPr bwMode="auto">
            <a:xfrm>
              <a:off x="3495" y="4125"/>
              <a:ext cx="62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DATAPATH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95" name="Rectangle 59"/>
            <p:cNvSpPr>
              <a:spLocks noChangeArrowheads="1"/>
            </p:cNvSpPr>
            <p:nvPr/>
          </p:nvSpPr>
          <p:spPr bwMode="auto">
            <a:xfrm>
              <a:off x="2914" y="1044"/>
              <a:ext cx="1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96" name="Rectangle 60"/>
            <p:cNvSpPr>
              <a:spLocks noChangeArrowheads="1"/>
            </p:cNvSpPr>
            <p:nvPr/>
          </p:nvSpPr>
          <p:spPr bwMode="auto">
            <a:xfrm>
              <a:off x="2924" y="1150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97" name="Rectangle 61"/>
            <p:cNvSpPr>
              <a:spLocks noChangeArrowheads="1"/>
            </p:cNvSpPr>
            <p:nvPr/>
          </p:nvSpPr>
          <p:spPr bwMode="auto">
            <a:xfrm>
              <a:off x="2916" y="1295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98" name="Rectangle 62"/>
            <p:cNvSpPr>
              <a:spLocks noChangeArrowheads="1"/>
            </p:cNvSpPr>
            <p:nvPr/>
          </p:nvSpPr>
          <p:spPr bwMode="auto">
            <a:xfrm>
              <a:off x="2881" y="1569"/>
              <a:ext cx="4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Constant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399" name="Rectangle 63"/>
            <p:cNvSpPr>
              <a:spLocks noChangeArrowheads="1"/>
            </p:cNvSpPr>
            <p:nvPr/>
          </p:nvSpPr>
          <p:spPr bwMode="auto">
            <a:xfrm>
              <a:off x="2881" y="167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00" name="Rectangle 64"/>
            <p:cNvSpPr>
              <a:spLocks noChangeArrowheads="1"/>
            </p:cNvSpPr>
            <p:nvPr/>
          </p:nvSpPr>
          <p:spPr bwMode="auto">
            <a:xfrm>
              <a:off x="3897" y="1297"/>
              <a:ext cx="1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01" name="Line 65"/>
            <p:cNvSpPr>
              <a:spLocks noChangeShapeType="1"/>
            </p:cNvSpPr>
            <p:nvPr/>
          </p:nvSpPr>
          <p:spPr bwMode="auto">
            <a:xfrm flipH="1">
              <a:off x="3785" y="1357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02" name="Freeform 66"/>
            <p:cNvSpPr>
              <a:spLocks/>
            </p:cNvSpPr>
            <p:nvPr/>
          </p:nvSpPr>
          <p:spPr bwMode="auto">
            <a:xfrm>
              <a:off x="3739" y="1337"/>
              <a:ext cx="64" cy="40"/>
            </a:xfrm>
            <a:custGeom>
              <a:avLst/>
              <a:gdLst>
                <a:gd name="T0" fmla="*/ 26 w 32"/>
                <a:gd name="T1" fmla="*/ 10 h 20"/>
                <a:gd name="T2" fmla="*/ 32 w 32"/>
                <a:gd name="T3" fmla="*/ 20 h 20"/>
                <a:gd name="T4" fmla="*/ 32 w 32"/>
                <a:gd name="T5" fmla="*/ 20 h 20"/>
                <a:gd name="T6" fmla="*/ 16 w 32"/>
                <a:gd name="T7" fmla="*/ 14 h 20"/>
                <a:gd name="T8" fmla="*/ 0 w 32"/>
                <a:gd name="T9" fmla="*/ 10 h 20"/>
                <a:gd name="T10" fmla="*/ 16 w 32"/>
                <a:gd name="T11" fmla="*/ 7 h 20"/>
                <a:gd name="T12" fmla="*/ 32 w 32"/>
                <a:gd name="T13" fmla="*/ 0 h 20"/>
                <a:gd name="T14" fmla="*/ 32 w 32"/>
                <a:gd name="T15" fmla="*/ 1 h 20"/>
                <a:gd name="T16" fmla="*/ 26 w 3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0">
                  <a:moveTo>
                    <a:pt x="26" y="1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1" y="13"/>
                    <a:pt x="5" y="11"/>
                    <a:pt x="0" y="10"/>
                  </a:cubicBezTo>
                  <a:cubicBezTo>
                    <a:pt x="5" y="9"/>
                    <a:pt x="11" y="8"/>
                    <a:pt x="16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"/>
                    <a:pt x="32" y="1"/>
                    <a:pt x="32" y="1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03" name="Rectangle 67"/>
            <p:cNvSpPr>
              <a:spLocks noChangeArrowheads="1"/>
            </p:cNvSpPr>
            <p:nvPr/>
          </p:nvSpPr>
          <p:spPr bwMode="auto">
            <a:xfrm>
              <a:off x="3944" y="1872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04" name="Line 68"/>
            <p:cNvSpPr>
              <a:spLocks noChangeShapeType="1"/>
            </p:cNvSpPr>
            <p:nvPr/>
          </p:nvSpPr>
          <p:spPr bwMode="auto">
            <a:xfrm flipH="1">
              <a:off x="3847" y="1931"/>
              <a:ext cx="7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05" name="Freeform 69"/>
            <p:cNvSpPr>
              <a:spLocks/>
            </p:cNvSpPr>
            <p:nvPr/>
          </p:nvSpPr>
          <p:spPr bwMode="auto">
            <a:xfrm>
              <a:off x="3801" y="1911"/>
              <a:ext cx="62" cy="40"/>
            </a:xfrm>
            <a:custGeom>
              <a:avLst/>
              <a:gdLst>
                <a:gd name="T0" fmla="*/ 26 w 31"/>
                <a:gd name="T1" fmla="*/ 10 h 20"/>
                <a:gd name="T2" fmla="*/ 31 w 31"/>
                <a:gd name="T3" fmla="*/ 19 h 20"/>
                <a:gd name="T4" fmla="*/ 31 w 31"/>
                <a:gd name="T5" fmla="*/ 20 h 20"/>
                <a:gd name="T6" fmla="*/ 16 w 31"/>
                <a:gd name="T7" fmla="*/ 13 h 20"/>
                <a:gd name="T8" fmla="*/ 0 w 31"/>
                <a:gd name="T9" fmla="*/ 10 h 20"/>
                <a:gd name="T10" fmla="*/ 16 w 31"/>
                <a:gd name="T11" fmla="*/ 6 h 20"/>
                <a:gd name="T12" fmla="*/ 31 w 31"/>
                <a:gd name="T13" fmla="*/ 0 h 20"/>
                <a:gd name="T14" fmla="*/ 31 w 31"/>
                <a:gd name="T15" fmla="*/ 0 h 20"/>
                <a:gd name="T16" fmla="*/ 26 w 31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0">
                  <a:moveTo>
                    <a:pt x="26" y="10"/>
                  </a:moveTo>
                  <a:cubicBezTo>
                    <a:pt x="31" y="19"/>
                    <a:pt x="31" y="19"/>
                    <a:pt x="31" y="19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2"/>
                    <a:pt x="5" y="11"/>
                    <a:pt x="0" y="10"/>
                  </a:cubicBezTo>
                  <a:cubicBezTo>
                    <a:pt x="5" y="9"/>
                    <a:pt x="10" y="8"/>
                    <a:pt x="16" y="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06" name="Rectangle 70"/>
            <p:cNvSpPr>
              <a:spLocks noChangeArrowheads="1"/>
            </p:cNvSpPr>
            <p:nvPr/>
          </p:nvSpPr>
          <p:spPr bwMode="auto">
            <a:xfrm>
              <a:off x="2892" y="2643"/>
              <a:ext cx="1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07" name="Rectangle 71"/>
            <p:cNvSpPr>
              <a:spLocks noChangeArrowheads="1"/>
            </p:cNvSpPr>
            <p:nvPr/>
          </p:nvSpPr>
          <p:spPr bwMode="auto">
            <a:xfrm>
              <a:off x="2926" y="277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08" name="Rectangle 72"/>
            <p:cNvSpPr>
              <a:spLocks noChangeArrowheads="1"/>
            </p:cNvSpPr>
            <p:nvPr/>
          </p:nvSpPr>
          <p:spPr bwMode="auto">
            <a:xfrm>
              <a:off x="2931" y="290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09" name="Rectangle 73"/>
            <p:cNvSpPr>
              <a:spLocks noChangeArrowheads="1"/>
            </p:cNvSpPr>
            <p:nvPr/>
          </p:nvSpPr>
          <p:spPr bwMode="auto">
            <a:xfrm>
              <a:off x="2927" y="304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10" name="Rectangle 74"/>
            <p:cNvSpPr>
              <a:spLocks noChangeArrowheads="1"/>
            </p:cNvSpPr>
            <p:nvPr/>
          </p:nvSpPr>
          <p:spPr bwMode="auto">
            <a:xfrm>
              <a:off x="2932" y="317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11" name="Freeform 75"/>
            <p:cNvSpPr>
              <a:spLocks/>
            </p:cNvSpPr>
            <p:nvPr/>
          </p:nvSpPr>
          <p:spPr bwMode="auto">
            <a:xfrm>
              <a:off x="3237" y="2591"/>
              <a:ext cx="776" cy="770"/>
            </a:xfrm>
            <a:custGeom>
              <a:avLst/>
              <a:gdLst>
                <a:gd name="T0" fmla="*/ 0 w 776"/>
                <a:gd name="T1" fmla="*/ 0 h 770"/>
                <a:gd name="T2" fmla="*/ 776 w 776"/>
                <a:gd name="T3" fmla="*/ 0 h 770"/>
                <a:gd name="T4" fmla="*/ 776 w 776"/>
                <a:gd name="T5" fmla="*/ 770 h 770"/>
                <a:gd name="T6" fmla="*/ 0 w 776"/>
                <a:gd name="T7" fmla="*/ 770 h 770"/>
                <a:gd name="T8" fmla="*/ 0 w 776"/>
                <a:gd name="T9" fmla="*/ 0 h 770"/>
                <a:gd name="T10" fmla="*/ 0 w 776"/>
                <a:gd name="T11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6" h="770">
                  <a:moveTo>
                    <a:pt x="0" y="0"/>
                  </a:moveTo>
                  <a:lnTo>
                    <a:pt x="776" y="0"/>
                  </a:lnTo>
                  <a:lnTo>
                    <a:pt x="776" y="770"/>
                  </a:lnTo>
                  <a:lnTo>
                    <a:pt x="0" y="7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12" name="Rectangle 76"/>
            <p:cNvSpPr>
              <a:spLocks noChangeArrowheads="1"/>
            </p:cNvSpPr>
            <p:nvPr/>
          </p:nvSpPr>
          <p:spPr bwMode="auto">
            <a:xfrm>
              <a:off x="3438" y="2870"/>
              <a:ext cx="42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Function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13" name="Rectangle 77"/>
            <p:cNvSpPr>
              <a:spLocks noChangeArrowheads="1"/>
            </p:cNvSpPr>
            <p:nvPr/>
          </p:nvSpPr>
          <p:spPr bwMode="auto">
            <a:xfrm>
              <a:off x="3542" y="2978"/>
              <a:ext cx="19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unit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14" name="Rectangle 78"/>
            <p:cNvSpPr>
              <a:spLocks noChangeArrowheads="1"/>
            </p:cNvSpPr>
            <p:nvPr/>
          </p:nvSpPr>
          <p:spPr bwMode="auto">
            <a:xfrm>
              <a:off x="3314" y="259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15" name="Rectangle 79"/>
            <p:cNvSpPr>
              <a:spLocks noChangeArrowheads="1"/>
            </p:cNvSpPr>
            <p:nvPr/>
          </p:nvSpPr>
          <p:spPr bwMode="auto">
            <a:xfrm>
              <a:off x="3843" y="259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16" name="Rectangle 80"/>
            <p:cNvSpPr>
              <a:spLocks noChangeArrowheads="1"/>
            </p:cNvSpPr>
            <p:nvPr/>
          </p:nvSpPr>
          <p:spPr bwMode="auto">
            <a:xfrm>
              <a:off x="3588" y="3248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17" name="Rectangle 81"/>
            <p:cNvSpPr>
              <a:spLocks noChangeArrowheads="1"/>
            </p:cNvSpPr>
            <p:nvPr/>
          </p:nvSpPr>
          <p:spPr bwMode="auto">
            <a:xfrm>
              <a:off x="3180" y="3912"/>
              <a:ext cx="1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18" name="Rectangle 82"/>
            <p:cNvSpPr>
              <a:spLocks noChangeArrowheads="1"/>
            </p:cNvSpPr>
            <p:nvPr/>
          </p:nvSpPr>
          <p:spPr bwMode="auto">
            <a:xfrm>
              <a:off x="2881" y="4002"/>
              <a:ext cx="2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Bus 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19" name="Rectangle 83"/>
            <p:cNvSpPr>
              <a:spLocks noChangeArrowheads="1"/>
            </p:cNvSpPr>
            <p:nvPr/>
          </p:nvSpPr>
          <p:spPr bwMode="auto">
            <a:xfrm>
              <a:off x="1975" y="1562"/>
              <a:ext cx="34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20" name="Freeform 84"/>
            <p:cNvSpPr>
              <a:spLocks/>
            </p:cNvSpPr>
            <p:nvPr/>
          </p:nvSpPr>
          <p:spPr bwMode="auto">
            <a:xfrm>
              <a:off x="3251" y="1043"/>
              <a:ext cx="486" cy="390"/>
            </a:xfrm>
            <a:custGeom>
              <a:avLst/>
              <a:gdLst>
                <a:gd name="T0" fmla="*/ 0 w 486"/>
                <a:gd name="T1" fmla="*/ 0 h 390"/>
                <a:gd name="T2" fmla="*/ 486 w 486"/>
                <a:gd name="T3" fmla="*/ 0 h 390"/>
                <a:gd name="T4" fmla="*/ 486 w 486"/>
                <a:gd name="T5" fmla="*/ 390 h 390"/>
                <a:gd name="T6" fmla="*/ 0 w 486"/>
                <a:gd name="T7" fmla="*/ 390 h 390"/>
                <a:gd name="T8" fmla="*/ 0 w 486"/>
                <a:gd name="T9" fmla="*/ 0 h 390"/>
                <a:gd name="T10" fmla="*/ 0 w 486"/>
                <a:gd name="T11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6" h="390">
                  <a:moveTo>
                    <a:pt x="0" y="0"/>
                  </a:moveTo>
                  <a:lnTo>
                    <a:pt x="486" y="0"/>
                  </a:lnTo>
                  <a:lnTo>
                    <a:pt x="486" y="390"/>
                  </a:lnTo>
                  <a:lnTo>
                    <a:pt x="0" y="39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21" name="Freeform 85"/>
            <p:cNvSpPr>
              <a:spLocks/>
            </p:cNvSpPr>
            <p:nvPr/>
          </p:nvSpPr>
          <p:spPr bwMode="auto">
            <a:xfrm>
              <a:off x="4259" y="2591"/>
              <a:ext cx="768" cy="640"/>
            </a:xfrm>
            <a:custGeom>
              <a:avLst/>
              <a:gdLst>
                <a:gd name="T0" fmla="*/ 0 w 768"/>
                <a:gd name="T1" fmla="*/ 0 h 640"/>
                <a:gd name="T2" fmla="*/ 768 w 768"/>
                <a:gd name="T3" fmla="*/ 0 h 640"/>
                <a:gd name="T4" fmla="*/ 768 w 768"/>
                <a:gd name="T5" fmla="*/ 640 h 640"/>
                <a:gd name="T6" fmla="*/ 0 w 768"/>
                <a:gd name="T7" fmla="*/ 640 h 640"/>
                <a:gd name="T8" fmla="*/ 0 w 768"/>
                <a:gd name="T9" fmla="*/ 0 h 640"/>
                <a:gd name="T10" fmla="*/ 0 w 768"/>
                <a:gd name="T11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" h="640">
                  <a:moveTo>
                    <a:pt x="0" y="0"/>
                  </a:moveTo>
                  <a:lnTo>
                    <a:pt x="768" y="0"/>
                  </a:lnTo>
                  <a:lnTo>
                    <a:pt x="768" y="640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4"/>
            </a:solidFill>
            <a:ln w="19050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22" name="Rectangle 86"/>
            <p:cNvSpPr>
              <a:spLocks noChangeArrowheads="1"/>
            </p:cNvSpPr>
            <p:nvPr/>
          </p:nvSpPr>
          <p:spPr bwMode="auto">
            <a:xfrm>
              <a:off x="4292" y="2596"/>
              <a:ext cx="3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in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23" name="Rectangle 87"/>
            <p:cNvSpPr>
              <a:spLocks noChangeArrowheads="1"/>
            </p:cNvSpPr>
            <p:nvPr/>
          </p:nvSpPr>
          <p:spPr bwMode="auto">
            <a:xfrm>
              <a:off x="4673" y="2596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24" name="Rectangle 88"/>
            <p:cNvSpPr>
              <a:spLocks noChangeArrowheads="1"/>
            </p:cNvSpPr>
            <p:nvPr/>
          </p:nvSpPr>
          <p:spPr bwMode="auto">
            <a:xfrm>
              <a:off x="4539" y="2804"/>
              <a:ext cx="2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25" name="Rectangle 89"/>
            <p:cNvSpPr>
              <a:spLocks noChangeArrowheads="1"/>
            </p:cNvSpPr>
            <p:nvPr/>
          </p:nvSpPr>
          <p:spPr bwMode="auto">
            <a:xfrm>
              <a:off x="4469" y="2912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26" name="Rectangle 90"/>
            <p:cNvSpPr>
              <a:spLocks noChangeArrowheads="1"/>
            </p:cNvSpPr>
            <p:nvPr/>
          </p:nvSpPr>
          <p:spPr bwMode="auto">
            <a:xfrm>
              <a:off x="4493" y="3114"/>
              <a:ext cx="41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Data out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27" name="Rectangle 91"/>
            <p:cNvSpPr>
              <a:spLocks noChangeArrowheads="1"/>
            </p:cNvSpPr>
            <p:nvPr/>
          </p:nvSpPr>
          <p:spPr bwMode="auto">
            <a:xfrm>
              <a:off x="3319" y="1132"/>
              <a:ext cx="3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Register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28" name="Rectangle 92"/>
            <p:cNvSpPr>
              <a:spLocks noChangeArrowheads="1"/>
            </p:cNvSpPr>
            <p:nvPr/>
          </p:nvSpPr>
          <p:spPr bwMode="auto">
            <a:xfrm>
              <a:off x="3429" y="124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file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29" name="Rectangle 93"/>
            <p:cNvSpPr>
              <a:spLocks noChangeArrowheads="1"/>
            </p:cNvSpPr>
            <p:nvPr/>
          </p:nvSpPr>
          <p:spPr bwMode="auto">
            <a:xfrm>
              <a:off x="3458" y="105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30" name="Rectangle 94"/>
            <p:cNvSpPr>
              <a:spLocks noChangeArrowheads="1"/>
            </p:cNvSpPr>
            <p:nvPr/>
          </p:nvSpPr>
          <p:spPr bwMode="auto">
            <a:xfrm>
              <a:off x="3323" y="131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31" name="Rectangle 95"/>
            <p:cNvSpPr>
              <a:spLocks noChangeArrowheads="1"/>
            </p:cNvSpPr>
            <p:nvPr/>
          </p:nvSpPr>
          <p:spPr bwMode="auto">
            <a:xfrm>
              <a:off x="3582" y="1313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32" name="Line 96"/>
            <p:cNvSpPr>
              <a:spLocks noChangeShapeType="1"/>
            </p:cNvSpPr>
            <p:nvPr/>
          </p:nvSpPr>
          <p:spPr bwMode="auto">
            <a:xfrm>
              <a:off x="1675" y="531"/>
              <a:ext cx="1" cy="2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33" name="Freeform 97"/>
            <p:cNvSpPr>
              <a:spLocks/>
            </p:cNvSpPr>
            <p:nvPr/>
          </p:nvSpPr>
          <p:spPr bwMode="auto">
            <a:xfrm>
              <a:off x="1655" y="717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34" name="Line 98"/>
            <p:cNvSpPr>
              <a:spLocks noChangeShapeType="1"/>
            </p:cNvSpPr>
            <p:nvPr/>
          </p:nvSpPr>
          <p:spPr bwMode="auto">
            <a:xfrm>
              <a:off x="1675" y="1293"/>
              <a:ext cx="1" cy="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35" name="Freeform 99"/>
            <p:cNvSpPr>
              <a:spLocks/>
            </p:cNvSpPr>
            <p:nvPr/>
          </p:nvSpPr>
          <p:spPr bwMode="auto">
            <a:xfrm>
              <a:off x="1655" y="1625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2"/>
                    <a:pt x="11" y="27"/>
                    <a:pt x="10" y="32"/>
                  </a:cubicBezTo>
                  <a:cubicBezTo>
                    <a:pt x="9" y="27"/>
                    <a:pt x="7" y="22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36" name="Line 100"/>
            <p:cNvSpPr>
              <a:spLocks noChangeShapeType="1"/>
            </p:cNvSpPr>
            <p:nvPr/>
          </p:nvSpPr>
          <p:spPr bwMode="auto">
            <a:xfrm>
              <a:off x="1675" y="1561"/>
              <a:ext cx="6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37" name="Freeform 101"/>
            <p:cNvSpPr>
              <a:spLocks/>
            </p:cNvSpPr>
            <p:nvPr/>
          </p:nvSpPr>
          <p:spPr bwMode="auto">
            <a:xfrm>
              <a:off x="2277" y="1541"/>
              <a:ext cx="64" cy="38"/>
            </a:xfrm>
            <a:custGeom>
              <a:avLst/>
              <a:gdLst>
                <a:gd name="T0" fmla="*/ 6 w 32"/>
                <a:gd name="T1" fmla="*/ 10 h 19"/>
                <a:gd name="T2" fmla="*/ 0 w 32"/>
                <a:gd name="T3" fmla="*/ 0 h 19"/>
                <a:gd name="T4" fmla="*/ 1 w 32"/>
                <a:gd name="T5" fmla="*/ 0 h 19"/>
                <a:gd name="T6" fmla="*/ 16 w 32"/>
                <a:gd name="T7" fmla="*/ 6 h 19"/>
                <a:gd name="T8" fmla="*/ 32 w 32"/>
                <a:gd name="T9" fmla="*/ 10 h 19"/>
                <a:gd name="T10" fmla="*/ 16 w 32"/>
                <a:gd name="T11" fmla="*/ 13 h 19"/>
                <a:gd name="T12" fmla="*/ 1 w 32"/>
                <a:gd name="T13" fmla="*/ 19 h 19"/>
                <a:gd name="T14" fmla="*/ 0 w 32"/>
                <a:gd name="T15" fmla="*/ 19 h 19"/>
                <a:gd name="T16" fmla="*/ 6 w 32"/>
                <a:gd name="T17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6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7" y="9"/>
                    <a:pt x="32" y="10"/>
                  </a:cubicBezTo>
                  <a:cubicBezTo>
                    <a:pt x="27" y="11"/>
                    <a:pt x="21" y="12"/>
                    <a:pt x="16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38" name="Line 102"/>
            <p:cNvSpPr>
              <a:spLocks noChangeShapeType="1"/>
            </p:cNvSpPr>
            <p:nvPr/>
          </p:nvSpPr>
          <p:spPr bwMode="auto">
            <a:xfrm>
              <a:off x="97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39" name="Freeform 103"/>
            <p:cNvSpPr>
              <a:spLocks/>
            </p:cNvSpPr>
            <p:nvPr/>
          </p:nvSpPr>
          <p:spPr bwMode="auto">
            <a:xfrm>
              <a:off x="95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8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40" name="Line 104"/>
            <p:cNvSpPr>
              <a:spLocks noChangeShapeType="1"/>
            </p:cNvSpPr>
            <p:nvPr/>
          </p:nvSpPr>
          <p:spPr bwMode="auto">
            <a:xfrm>
              <a:off x="1117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41" name="Freeform 105"/>
            <p:cNvSpPr>
              <a:spLocks/>
            </p:cNvSpPr>
            <p:nvPr/>
          </p:nvSpPr>
          <p:spPr bwMode="auto">
            <a:xfrm>
              <a:off x="1097" y="2399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1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1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42" name="Line 106"/>
            <p:cNvSpPr>
              <a:spLocks noChangeShapeType="1"/>
            </p:cNvSpPr>
            <p:nvPr/>
          </p:nvSpPr>
          <p:spPr bwMode="auto">
            <a:xfrm>
              <a:off x="126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43" name="Freeform 107"/>
            <p:cNvSpPr>
              <a:spLocks/>
            </p:cNvSpPr>
            <p:nvPr/>
          </p:nvSpPr>
          <p:spPr bwMode="auto">
            <a:xfrm>
              <a:off x="124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44" name="Line 108"/>
            <p:cNvSpPr>
              <a:spLocks noChangeShapeType="1"/>
            </p:cNvSpPr>
            <p:nvPr/>
          </p:nvSpPr>
          <p:spPr bwMode="auto">
            <a:xfrm>
              <a:off x="155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45" name="Freeform 109"/>
            <p:cNvSpPr>
              <a:spLocks/>
            </p:cNvSpPr>
            <p:nvPr/>
          </p:nvSpPr>
          <p:spPr bwMode="auto">
            <a:xfrm>
              <a:off x="1533" y="2399"/>
              <a:ext cx="38" cy="64"/>
            </a:xfrm>
            <a:custGeom>
              <a:avLst/>
              <a:gdLst>
                <a:gd name="T0" fmla="*/ 10 w 19"/>
                <a:gd name="T1" fmla="*/ 6 h 32"/>
                <a:gd name="T2" fmla="*/ 19 w 19"/>
                <a:gd name="T3" fmla="*/ 0 h 32"/>
                <a:gd name="T4" fmla="*/ 19 w 19"/>
                <a:gd name="T5" fmla="*/ 1 h 32"/>
                <a:gd name="T6" fmla="*/ 13 w 19"/>
                <a:gd name="T7" fmla="*/ 16 h 32"/>
                <a:gd name="T8" fmla="*/ 10 w 19"/>
                <a:gd name="T9" fmla="*/ 32 h 32"/>
                <a:gd name="T10" fmla="*/ 6 w 19"/>
                <a:gd name="T11" fmla="*/ 16 h 32"/>
                <a:gd name="T12" fmla="*/ 0 w 19"/>
                <a:gd name="T13" fmla="*/ 1 h 32"/>
                <a:gd name="T14" fmla="*/ 0 w 19"/>
                <a:gd name="T15" fmla="*/ 0 h 32"/>
                <a:gd name="T16" fmla="*/ 10 w 19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10" y="6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7" y="21"/>
                    <a:pt x="6" y="1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46" name="Line 110"/>
            <p:cNvSpPr>
              <a:spLocks noChangeShapeType="1"/>
            </p:cNvSpPr>
            <p:nvPr/>
          </p:nvSpPr>
          <p:spPr bwMode="auto">
            <a:xfrm>
              <a:off x="169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47" name="Freeform 111"/>
            <p:cNvSpPr>
              <a:spLocks/>
            </p:cNvSpPr>
            <p:nvPr/>
          </p:nvSpPr>
          <p:spPr bwMode="auto">
            <a:xfrm>
              <a:off x="1681" y="2405"/>
              <a:ext cx="34" cy="58"/>
            </a:xfrm>
            <a:custGeom>
              <a:avLst/>
              <a:gdLst>
                <a:gd name="T0" fmla="*/ 8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8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8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9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48" name="Line 112"/>
            <p:cNvSpPr>
              <a:spLocks noChangeShapeType="1"/>
            </p:cNvSpPr>
            <p:nvPr/>
          </p:nvSpPr>
          <p:spPr bwMode="auto">
            <a:xfrm>
              <a:off x="1843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49" name="Freeform 113"/>
            <p:cNvSpPr>
              <a:spLocks/>
            </p:cNvSpPr>
            <p:nvPr/>
          </p:nvSpPr>
          <p:spPr bwMode="auto">
            <a:xfrm>
              <a:off x="1825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0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50" name="Line 114"/>
            <p:cNvSpPr>
              <a:spLocks noChangeShapeType="1"/>
            </p:cNvSpPr>
            <p:nvPr/>
          </p:nvSpPr>
          <p:spPr bwMode="auto">
            <a:xfrm>
              <a:off x="198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51" name="Freeform 115"/>
            <p:cNvSpPr>
              <a:spLocks/>
            </p:cNvSpPr>
            <p:nvPr/>
          </p:nvSpPr>
          <p:spPr bwMode="auto">
            <a:xfrm>
              <a:off x="1971" y="2405"/>
              <a:ext cx="34" cy="58"/>
            </a:xfrm>
            <a:custGeom>
              <a:avLst/>
              <a:gdLst>
                <a:gd name="T0" fmla="*/ 8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8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8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8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8" y="29"/>
                  </a:cubicBezTo>
                  <a:cubicBezTo>
                    <a:pt x="7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52" name="Freeform 116"/>
            <p:cNvSpPr>
              <a:spLocks/>
            </p:cNvSpPr>
            <p:nvPr/>
          </p:nvSpPr>
          <p:spPr bwMode="auto">
            <a:xfrm>
              <a:off x="1423" y="781"/>
              <a:ext cx="506" cy="512"/>
            </a:xfrm>
            <a:custGeom>
              <a:avLst/>
              <a:gdLst>
                <a:gd name="T0" fmla="*/ 0 w 506"/>
                <a:gd name="T1" fmla="*/ 0 h 512"/>
                <a:gd name="T2" fmla="*/ 506 w 506"/>
                <a:gd name="T3" fmla="*/ 0 h 512"/>
                <a:gd name="T4" fmla="*/ 506 w 506"/>
                <a:gd name="T5" fmla="*/ 512 h 512"/>
                <a:gd name="T6" fmla="*/ 0 w 506"/>
                <a:gd name="T7" fmla="*/ 512 h 512"/>
                <a:gd name="T8" fmla="*/ 0 w 506"/>
                <a:gd name="T9" fmla="*/ 0 h 512"/>
                <a:gd name="T10" fmla="*/ 0 w 506"/>
                <a:gd name="T11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6" h="512">
                  <a:moveTo>
                    <a:pt x="0" y="0"/>
                  </a:moveTo>
                  <a:lnTo>
                    <a:pt x="506" y="0"/>
                  </a:lnTo>
                  <a:lnTo>
                    <a:pt x="506" y="512"/>
                  </a:lnTo>
                  <a:lnTo>
                    <a:pt x="0" y="5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53" name="Rectangle 117"/>
            <p:cNvSpPr>
              <a:spLocks noChangeArrowheads="1"/>
            </p:cNvSpPr>
            <p:nvPr/>
          </p:nvSpPr>
          <p:spPr bwMode="auto">
            <a:xfrm>
              <a:off x="1447" y="936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54" name="Rectangle 118"/>
            <p:cNvSpPr>
              <a:spLocks noChangeArrowheads="1"/>
            </p:cNvSpPr>
            <p:nvPr/>
          </p:nvSpPr>
          <p:spPr bwMode="auto">
            <a:xfrm>
              <a:off x="1503" y="1044"/>
              <a:ext cx="3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memory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55" name="Rectangle 119"/>
            <p:cNvSpPr>
              <a:spLocks noChangeArrowheads="1"/>
            </p:cNvSpPr>
            <p:nvPr/>
          </p:nvSpPr>
          <p:spPr bwMode="auto">
            <a:xfrm>
              <a:off x="1494" y="779"/>
              <a:ext cx="3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Address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56" name="Rectangle 120"/>
            <p:cNvSpPr>
              <a:spLocks noChangeArrowheads="1"/>
            </p:cNvSpPr>
            <p:nvPr/>
          </p:nvSpPr>
          <p:spPr bwMode="auto">
            <a:xfrm>
              <a:off x="1444" y="1170"/>
              <a:ext cx="5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57" name="Freeform 121"/>
            <p:cNvSpPr>
              <a:spLocks/>
            </p:cNvSpPr>
            <p:nvPr/>
          </p:nvSpPr>
          <p:spPr bwMode="auto">
            <a:xfrm>
              <a:off x="2341" y="1487"/>
              <a:ext cx="396" cy="148"/>
            </a:xfrm>
            <a:custGeom>
              <a:avLst/>
              <a:gdLst>
                <a:gd name="T0" fmla="*/ 0 w 396"/>
                <a:gd name="T1" fmla="*/ 0 h 148"/>
                <a:gd name="T2" fmla="*/ 396 w 396"/>
                <a:gd name="T3" fmla="*/ 0 h 148"/>
                <a:gd name="T4" fmla="*/ 396 w 396"/>
                <a:gd name="T5" fmla="*/ 148 h 148"/>
                <a:gd name="T6" fmla="*/ 0 w 396"/>
                <a:gd name="T7" fmla="*/ 148 h 148"/>
                <a:gd name="T8" fmla="*/ 0 w 396"/>
                <a:gd name="T9" fmla="*/ 0 h 148"/>
                <a:gd name="T10" fmla="*/ 0 w 396"/>
                <a:gd name="T1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148">
                  <a:moveTo>
                    <a:pt x="0" y="0"/>
                  </a:moveTo>
                  <a:lnTo>
                    <a:pt x="396" y="0"/>
                  </a:lnTo>
                  <a:lnTo>
                    <a:pt x="396" y="148"/>
                  </a:lnTo>
                  <a:lnTo>
                    <a:pt x="0" y="1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58" name="Rectangle 122"/>
            <p:cNvSpPr>
              <a:spLocks noChangeArrowheads="1"/>
            </p:cNvSpPr>
            <p:nvPr/>
          </p:nvSpPr>
          <p:spPr bwMode="auto">
            <a:xfrm>
              <a:off x="2367" y="1498"/>
              <a:ext cx="38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Zero fill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59" name="Rectangle 123"/>
            <p:cNvSpPr>
              <a:spLocks noChangeArrowheads="1"/>
            </p:cNvSpPr>
            <p:nvPr/>
          </p:nvSpPr>
          <p:spPr bwMode="auto">
            <a:xfrm>
              <a:off x="93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60" name="Rectangle 124"/>
            <p:cNvSpPr>
              <a:spLocks noChangeArrowheads="1"/>
            </p:cNvSpPr>
            <p:nvPr/>
          </p:nvSpPr>
          <p:spPr bwMode="auto">
            <a:xfrm>
              <a:off x="93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61" name="Rectangle 125"/>
            <p:cNvSpPr>
              <a:spLocks noChangeArrowheads="1"/>
            </p:cNvSpPr>
            <p:nvPr/>
          </p:nvSpPr>
          <p:spPr bwMode="auto">
            <a:xfrm>
              <a:off x="1083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62" name="Rectangle 126"/>
            <p:cNvSpPr>
              <a:spLocks noChangeArrowheads="1"/>
            </p:cNvSpPr>
            <p:nvPr/>
          </p:nvSpPr>
          <p:spPr bwMode="auto">
            <a:xfrm>
              <a:off x="1077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63" name="Rectangle 127"/>
            <p:cNvSpPr>
              <a:spLocks noChangeArrowheads="1"/>
            </p:cNvSpPr>
            <p:nvPr/>
          </p:nvSpPr>
          <p:spPr bwMode="auto">
            <a:xfrm>
              <a:off x="1222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64" name="Rectangle 128"/>
            <p:cNvSpPr>
              <a:spLocks noChangeArrowheads="1"/>
            </p:cNvSpPr>
            <p:nvPr/>
          </p:nvSpPr>
          <p:spPr bwMode="auto">
            <a:xfrm>
              <a:off x="1222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A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65" name="Rectangle 129"/>
            <p:cNvSpPr>
              <a:spLocks noChangeArrowheads="1"/>
            </p:cNvSpPr>
            <p:nvPr/>
          </p:nvSpPr>
          <p:spPr bwMode="auto">
            <a:xfrm>
              <a:off x="1523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66" name="Rectangle 130"/>
            <p:cNvSpPr>
              <a:spLocks noChangeArrowheads="1"/>
            </p:cNvSpPr>
            <p:nvPr/>
          </p:nvSpPr>
          <p:spPr bwMode="auto">
            <a:xfrm>
              <a:off x="1526" y="256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S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67" name="Rectangle 131"/>
            <p:cNvSpPr>
              <a:spLocks noChangeArrowheads="1"/>
            </p:cNvSpPr>
            <p:nvPr/>
          </p:nvSpPr>
          <p:spPr bwMode="auto">
            <a:xfrm>
              <a:off x="165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68" name="Rectangle 132"/>
            <p:cNvSpPr>
              <a:spLocks noChangeArrowheads="1"/>
            </p:cNvSpPr>
            <p:nvPr/>
          </p:nvSpPr>
          <p:spPr bwMode="auto">
            <a:xfrm>
              <a:off x="1658" y="256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69" name="Rectangle 133"/>
            <p:cNvSpPr>
              <a:spLocks noChangeArrowheads="1"/>
            </p:cNvSpPr>
            <p:nvPr/>
          </p:nvSpPr>
          <p:spPr bwMode="auto">
            <a:xfrm>
              <a:off x="1806" y="2469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70" name="Rectangle 134"/>
            <p:cNvSpPr>
              <a:spLocks noChangeArrowheads="1"/>
            </p:cNvSpPr>
            <p:nvPr/>
          </p:nvSpPr>
          <p:spPr bwMode="auto">
            <a:xfrm>
              <a:off x="1795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71" name="Rectangle 135"/>
            <p:cNvSpPr>
              <a:spLocks noChangeArrowheads="1"/>
            </p:cNvSpPr>
            <p:nvPr/>
          </p:nvSpPr>
          <p:spPr bwMode="auto">
            <a:xfrm>
              <a:off x="1943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72" name="Rectangle 136"/>
            <p:cNvSpPr>
              <a:spLocks noChangeArrowheads="1"/>
            </p:cNvSpPr>
            <p:nvPr/>
          </p:nvSpPr>
          <p:spPr bwMode="auto">
            <a:xfrm>
              <a:off x="1940" y="2561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W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73" name="Freeform 137"/>
            <p:cNvSpPr>
              <a:spLocks/>
            </p:cNvSpPr>
            <p:nvPr/>
          </p:nvSpPr>
          <p:spPr bwMode="auto">
            <a:xfrm>
              <a:off x="1675" y="267"/>
              <a:ext cx="454" cy="1294"/>
            </a:xfrm>
            <a:custGeom>
              <a:avLst/>
              <a:gdLst>
                <a:gd name="T0" fmla="*/ 454 w 454"/>
                <a:gd name="T1" fmla="*/ 1294 h 1294"/>
                <a:gd name="T2" fmla="*/ 454 w 454"/>
                <a:gd name="T3" fmla="*/ 0 h 1294"/>
                <a:gd name="T4" fmla="*/ 0 w 454"/>
                <a:gd name="T5" fmla="*/ 0 h 1294"/>
                <a:gd name="T6" fmla="*/ 0 w 454"/>
                <a:gd name="T7" fmla="*/ 84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4" h="1294">
                  <a:moveTo>
                    <a:pt x="454" y="1294"/>
                  </a:moveTo>
                  <a:lnTo>
                    <a:pt x="454" y="0"/>
                  </a:lnTo>
                  <a:lnTo>
                    <a:pt x="0" y="0"/>
                  </a:lnTo>
                  <a:lnTo>
                    <a:pt x="0" y="8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74" name="Freeform 138"/>
            <p:cNvSpPr>
              <a:spLocks/>
            </p:cNvSpPr>
            <p:nvPr/>
          </p:nvSpPr>
          <p:spPr bwMode="auto">
            <a:xfrm>
              <a:off x="1655" y="335"/>
              <a:ext cx="38" cy="62"/>
            </a:xfrm>
            <a:custGeom>
              <a:avLst/>
              <a:gdLst>
                <a:gd name="T0" fmla="*/ 10 w 19"/>
                <a:gd name="T1" fmla="*/ 5 h 31"/>
                <a:gd name="T2" fmla="*/ 19 w 19"/>
                <a:gd name="T3" fmla="*/ 0 h 31"/>
                <a:gd name="T4" fmla="*/ 19 w 19"/>
                <a:gd name="T5" fmla="*/ 0 h 31"/>
                <a:gd name="T6" fmla="*/ 13 w 19"/>
                <a:gd name="T7" fmla="*/ 15 h 31"/>
                <a:gd name="T8" fmla="*/ 10 w 19"/>
                <a:gd name="T9" fmla="*/ 31 h 31"/>
                <a:gd name="T10" fmla="*/ 6 w 19"/>
                <a:gd name="T11" fmla="*/ 15 h 31"/>
                <a:gd name="T12" fmla="*/ 0 w 19"/>
                <a:gd name="T13" fmla="*/ 0 h 31"/>
                <a:gd name="T14" fmla="*/ 0 w 19"/>
                <a:gd name="T15" fmla="*/ 0 h 31"/>
                <a:gd name="T16" fmla="*/ 10 w 19"/>
                <a:gd name="T1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1">
                  <a:moveTo>
                    <a:pt x="10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10" y="31"/>
                  </a:cubicBezTo>
                  <a:cubicBezTo>
                    <a:pt x="9" y="26"/>
                    <a:pt x="7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75" name="Line 139"/>
            <p:cNvSpPr>
              <a:spLocks noChangeShapeType="1"/>
            </p:cNvSpPr>
            <p:nvPr/>
          </p:nvSpPr>
          <p:spPr bwMode="auto">
            <a:xfrm>
              <a:off x="1277" y="459"/>
              <a:ext cx="8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76" name="Freeform 140"/>
            <p:cNvSpPr>
              <a:spLocks/>
            </p:cNvSpPr>
            <p:nvPr/>
          </p:nvSpPr>
          <p:spPr bwMode="auto">
            <a:xfrm>
              <a:off x="1349" y="441"/>
              <a:ext cx="64" cy="38"/>
            </a:xfrm>
            <a:custGeom>
              <a:avLst/>
              <a:gdLst>
                <a:gd name="T0" fmla="*/ 6 w 32"/>
                <a:gd name="T1" fmla="*/ 9 h 19"/>
                <a:gd name="T2" fmla="*/ 0 w 32"/>
                <a:gd name="T3" fmla="*/ 0 h 19"/>
                <a:gd name="T4" fmla="*/ 0 w 32"/>
                <a:gd name="T5" fmla="*/ 0 h 19"/>
                <a:gd name="T6" fmla="*/ 16 w 32"/>
                <a:gd name="T7" fmla="*/ 6 h 19"/>
                <a:gd name="T8" fmla="*/ 32 w 32"/>
                <a:gd name="T9" fmla="*/ 9 h 19"/>
                <a:gd name="T10" fmla="*/ 16 w 32"/>
                <a:gd name="T11" fmla="*/ 13 h 19"/>
                <a:gd name="T12" fmla="*/ 0 w 32"/>
                <a:gd name="T13" fmla="*/ 19 h 19"/>
                <a:gd name="T14" fmla="*/ 0 w 32"/>
                <a:gd name="T15" fmla="*/ 19 h 19"/>
                <a:gd name="T16" fmla="*/ 6 w 32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1" y="7"/>
                    <a:pt x="26" y="8"/>
                    <a:pt x="32" y="9"/>
                  </a:cubicBezTo>
                  <a:cubicBezTo>
                    <a:pt x="26" y="10"/>
                    <a:pt x="21" y="12"/>
                    <a:pt x="16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77" name="Line 141"/>
            <p:cNvSpPr>
              <a:spLocks noChangeShapeType="1"/>
            </p:cNvSpPr>
            <p:nvPr/>
          </p:nvSpPr>
          <p:spPr bwMode="auto">
            <a:xfrm>
              <a:off x="2279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78" name="Freeform 142"/>
            <p:cNvSpPr>
              <a:spLocks/>
            </p:cNvSpPr>
            <p:nvPr/>
          </p:nvSpPr>
          <p:spPr bwMode="auto">
            <a:xfrm>
              <a:off x="2261" y="2405"/>
              <a:ext cx="34" cy="58"/>
            </a:xfrm>
            <a:custGeom>
              <a:avLst/>
              <a:gdLst>
                <a:gd name="T0" fmla="*/ 9 w 17"/>
                <a:gd name="T1" fmla="*/ 5 h 29"/>
                <a:gd name="T2" fmla="*/ 17 w 17"/>
                <a:gd name="T3" fmla="*/ 0 h 29"/>
                <a:gd name="T4" fmla="*/ 17 w 17"/>
                <a:gd name="T5" fmla="*/ 0 h 29"/>
                <a:gd name="T6" fmla="*/ 12 w 17"/>
                <a:gd name="T7" fmla="*/ 14 h 29"/>
                <a:gd name="T8" fmla="*/ 9 w 17"/>
                <a:gd name="T9" fmla="*/ 29 h 29"/>
                <a:gd name="T10" fmla="*/ 5 w 17"/>
                <a:gd name="T11" fmla="*/ 14 h 29"/>
                <a:gd name="T12" fmla="*/ 0 w 17"/>
                <a:gd name="T13" fmla="*/ 0 h 29"/>
                <a:gd name="T14" fmla="*/ 0 w 17"/>
                <a:gd name="T15" fmla="*/ 0 h 29"/>
                <a:gd name="T16" fmla="*/ 9 w 17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9">
                  <a:moveTo>
                    <a:pt x="9" y="5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6" y="19"/>
                    <a:pt x="5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79" name="Line 143"/>
            <p:cNvSpPr>
              <a:spLocks noChangeShapeType="1"/>
            </p:cNvSpPr>
            <p:nvPr/>
          </p:nvSpPr>
          <p:spPr bwMode="auto">
            <a:xfrm>
              <a:off x="1407" y="1925"/>
              <a:ext cx="1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80" name="Freeform 144"/>
            <p:cNvSpPr>
              <a:spLocks/>
            </p:cNvSpPr>
            <p:nvPr/>
          </p:nvSpPr>
          <p:spPr bwMode="auto">
            <a:xfrm>
              <a:off x="1389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1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81" name="Rectangle 145"/>
            <p:cNvSpPr>
              <a:spLocks noChangeArrowheads="1"/>
            </p:cNvSpPr>
            <p:nvPr/>
          </p:nvSpPr>
          <p:spPr bwMode="auto">
            <a:xfrm>
              <a:off x="1362" y="246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82" name="Rectangle 146"/>
            <p:cNvSpPr>
              <a:spLocks noChangeArrowheads="1"/>
            </p:cNvSpPr>
            <p:nvPr/>
          </p:nvSpPr>
          <p:spPr bwMode="auto">
            <a:xfrm>
              <a:off x="1373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83" name="Freeform 147"/>
            <p:cNvSpPr>
              <a:spLocks/>
            </p:cNvSpPr>
            <p:nvPr/>
          </p:nvSpPr>
          <p:spPr bwMode="auto">
            <a:xfrm>
              <a:off x="901" y="1689"/>
              <a:ext cx="1570" cy="236"/>
            </a:xfrm>
            <a:custGeom>
              <a:avLst/>
              <a:gdLst>
                <a:gd name="T0" fmla="*/ 146 w 1570"/>
                <a:gd name="T1" fmla="*/ 0 h 236"/>
                <a:gd name="T2" fmla="*/ 1570 w 1570"/>
                <a:gd name="T3" fmla="*/ 0 h 236"/>
                <a:gd name="T4" fmla="*/ 1570 w 1570"/>
                <a:gd name="T5" fmla="*/ 236 h 236"/>
                <a:gd name="T6" fmla="*/ 0 w 1570"/>
                <a:gd name="T7" fmla="*/ 236 h 236"/>
                <a:gd name="T8" fmla="*/ 0 w 1570"/>
                <a:gd name="T9" fmla="*/ 0 h 236"/>
                <a:gd name="T10" fmla="*/ 146 w 1570"/>
                <a:gd name="T11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0" h="236">
                  <a:moveTo>
                    <a:pt x="146" y="0"/>
                  </a:moveTo>
                  <a:lnTo>
                    <a:pt x="1570" y="0"/>
                  </a:lnTo>
                  <a:lnTo>
                    <a:pt x="1570" y="236"/>
                  </a:lnTo>
                  <a:lnTo>
                    <a:pt x="0" y="23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84" name="Rectangle 148"/>
            <p:cNvSpPr>
              <a:spLocks noChangeArrowheads="1"/>
            </p:cNvSpPr>
            <p:nvPr/>
          </p:nvSpPr>
          <p:spPr bwMode="auto">
            <a:xfrm>
              <a:off x="1277" y="1744"/>
              <a:ext cx="94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Instruction decoder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85" name="Rectangle 149"/>
            <p:cNvSpPr>
              <a:spLocks noChangeArrowheads="1"/>
            </p:cNvSpPr>
            <p:nvPr/>
          </p:nvSpPr>
          <p:spPr bwMode="auto">
            <a:xfrm>
              <a:off x="2257" y="246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86" name="Rectangle 150"/>
            <p:cNvSpPr>
              <a:spLocks noChangeArrowheads="1"/>
            </p:cNvSpPr>
            <p:nvPr/>
          </p:nvSpPr>
          <p:spPr bwMode="auto">
            <a:xfrm>
              <a:off x="2244" y="2562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87" name="Rectangle 151"/>
            <p:cNvSpPr>
              <a:spLocks noChangeArrowheads="1"/>
            </p:cNvSpPr>
            <p:nvPr/>
          </p:nvSpPr>
          <p:spPr bwMode="auto">
            <a:xfrm>
              <a:off x="1725" y="197"/>
              <a:ext cx="362" cy="1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88" name="Rectangle 152"/>
            <p:cNvSpPr>
              <a:spLocks noChangeArrowheads="1"/>
            </p:cNvSpPr>
            <p:nvPr/>
          </p:nvSpPr>
          <p:spPr bwMode="auto">
            <a:xfrm>
              <a:off x="1753" y="202"/>
              <a:ext cx="3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Extend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89" name="Line 153"/>
            <p:cNvSpPr>
              <a:spLocks noChangeShapeType="1"/>
            </p:cNvSpPr>
            <p:nvPr/>
          </p:nvSpPr>
          <p:spPr bwMode="auto">
            <a:xfrm>
              <a:off x="2135" y="1925"/>
              <a:ext cx="1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90" name="Freeform 154"/>
            <p:cNvSpPr>
              <a:spLocks/>
            </p:cNvSpPr>
            <p:nvPr/>
          </p:nvSpPr>
          <p:spPr bwMode="auto">
            <a:xfrm>
              <a:off x="2118" y="2405"/>
              <a:ext cx="36" cy="58"/>
            </a:xfrm>
            <a:custGeom>
              <a:avLst/>
              <a:gdLst>
                <a:gd name="T0" fmla="*/ 9 w 18"/>
                <a:gd name="T1" fmla="*/ 5 h 29"/>
                <a:gd name="T2" fmla="*/ 18 w 18"/>
                <a:gd name="T3" fmla="*/ 0 h 29"/>
                <a:gd name="T4" fmla="*/ 18 w 18"/>
                <a:gd name="T5" fmla="*/ 0 h 29"/>
                <a:gd name="T6" fmla="*/ 12 w 18"/>
                <a:gd name="T7" fmla="*/ 14 h 29"/>
                <a:gd name="T8" fmla="*/ 9 w 18"/>
                <a:gd name="T9" fmla="*/ 29 h 29"/>
                <a:gd name="T10" fmla="*/ 6 w 18"/>
                <a:gd name="T11" fmla="*/ 14 h 29"/>
                <a:gd name="T12" fmla="*/ 0 w 18"/>
                <a:gd name="T13" fmla="*/ 0 h 29"/>
                <a:gd name="T14" fmla="*/ 0 w 18"/>
                <a:gd name="T15" fmla="*/ 0 h 29"/>
                <a:gd name="T16" fmla="*/ 9 w 18"/>
                <a:gd name="T1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9"/>
                    <a:pt x="10" y="24"/>
                    <a:pt x="9" y="29"/>
                  </a:cubicBezTo>
                  <a:cubicBezTo>
                    <a:pt x="8" y="24"/>
                    <a:pt x="7" y="19"/>
                    <a:pt x="6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91" name="Rectangle 155"/>
            <p:cNvSpPr>
              <a:spLocks noChangeArrowheads="1"/>
            </p:cNvSpPr>
            <p:nvPr/>
          </p:nvSpPr>
          <p:spPr bwMode="auto">
            <a:xfrm>
              <a:off x="2101" y="2561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92" name="Rectangle 156"/>
            <p:cNvSpPr>
              <a:spLocks noChangeArrowheads="1"/>
            </p:cNvSpPr>
            <p:nvPr/>
          </p:nvSpPr>
          <p:spPr bwMode="auto">
            <a:xfrm>
              <a:off x="2104" y="246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93" name="Line 157"/>
            <p:cNvSpPr>
              <a:spLocks noChangeShapeType="1"/>
            </p:cNvSpPr>
            <p:nvPr/>
          </p:nvSpPr>
          <p:spPr bwMode="auto">
            <a:xfrm>
              <a:off x="2423" y="1925"/>
              <a:ext cx="1" cy="4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94" name="Freeform 158"/>
            <p:cNvSpPr>
              <a:spLocks/>
            </p:cNvSpPr>
            <p:nvPr/>
          </p:nvSpPr>
          <p:spPr bwMode="auto">
            <a:xfrm>
              <a:off x="2403" y="2399"/>
              <a:ext cx="40" cy="64"/>
            </a:xfrm>
            <a:custGeom>
              <a:avLst/>
              <a:gdLst>
                <a:gd name="T0" fmla="*/ 10 w 20"/>
                <a:gd name="T1" fmla="*/ 6 h 32"/>
                <a:gd name="T2" fmla="*/ 20 w 20"/>
                <a:gd name="T3" fmla="*/ 0 h 32"/>
                <a:gd name="T4" fmla="*/ 20 w 20"/>
                <a:gd name="T5" fmla="*/ 0 h 32"/>
                <a:gd name="T6" fmla="*/ 14 w 20"/>
                <a:gd name="T7" fmla="*/ 16 h 32"/>
                <a:gd name="T8" fmla="*/ 10 w 20"/>
                <a:gd name="T9" fmla="*/ 32 h 32"/>
                <a:gd name="T10" fmla="*/ 7 w 20"/>
                <a:gd name="T11" fmla="*/ 16 h 32"/>
                <a:gd name="T12" fmla="*/ 0 w 20"/>
                <a:gd name="T13" fmla="*/ 0 h 32"/>
                <a:gd name="T14" fmla="*/ 1 w 20"/>
                <a:gd name="T15" fmla="*/ 0 h 32"/>
                <a:gd name="T16" fmla="*/ 10 w 20"/>
                <a:gd name="T17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10" y="6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21"/>
                    <a:pt x="11" y="27"/>
                    <a:pt x="10" y="32"/>
                  </a:cubicBezTo>
                  <a:cubicBezTo>
                    <a:pt x="9" y="27"/>
                    <a:pt x="8" y="21"/>
                    <a:pt x="7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95" name="Rectangle 159"/>
            <p:cNvSpPr>
              <a:spLocks noChangeArrowheads="1"/>
            </p:cNvSpPr>
            <p:nvPr/>
          </p:nvSpPr>
          <p:spPr bwMode="auto">
            <a:xfrm>
              <a:off x="2389" y="2469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96" name="Rectangle 160"/>
            <p:cNvSpPr>
              <a:spLocks noChangeArrowheads="1"/>
            </p:cNvSpPr>
            <p:nvPr/>
          </p:nvSpPr>
          <p:spPr bwMode="auto">
            <a:xfrm>
              <a:off x="2389" y="2561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97" name="Rectangle 161"/>
            <p:cNvSpPr>
              <a:spLocks noChangeArrowheads="1"/>
            </p:cNvSpPr>
            <p:nvPr/>
          </p:nvSpPr>
          <p:spPr bwMode="auto">
            <a:xfrm>
              <a:off x="931" y="253"/>
              <a:ext cx="368" cy="41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498" name="Rectangle 162"/>
            <p:cNvSpPr>
              <a:spLocks noChangeArrowheads="1"/>
            </p:cNvSpPr>
            <p:nvPr/>
          </p:nvSpPr>
          <p:spPr bwMode="auto">
            <a:xfrm>
              <a:off x="968" y="355"/>
              <a:ext cx="3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Branch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499" name="Rectangle 163"/>
            <p:cNvSpPr>
              <a:spLocks noChangeArrowheads="1"/>
            </p:cNvSpPr>
            <p:nvPr/>
          </p:nvSpPr>
          <p:spPr bwMode="auto">
            <a:xfrm>
              <a:off x="957" y="463"/>
              <a:ext cx="3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00" name="Line 164"/>
            <p:cNvSpPr>
              <a:spLocks noChangeShapeType="1"/>
            </p:cNvSpPr>
            <p:nvPr/>
          </p:nvSpPr>
          <p:spPr bwMode="auto">
            <a:xfrm>
              <a:off x="833" y="3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01" name="Freeform 165"/>
            <p:cNvSpPr>
              <a:spLocks/>
            </p:cNvSpPr>
            <p:nvPr/>
          </p:nvSpPr>
          <p:spPr bwMode="auto">
            <a:xfrm>
              <a:off x="873" y="2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0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02" name="Line 166"/>
            <p:cNvSpPr>
              <a:spLocks noChangeShapeType="1"/>
            </p:cNvSpPr>
            <p:nvPr/>
          </p:nvSpPr>
          <p:spPr bwMode="auto">
            <a:xfrm>
              <a:off x="833" y="517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03" name="Freeform 167"/>
            <p:cNvSpPr>
              <a:spLocks/>
            </p:cNvSpPr>
            <p:nvPr/>
          </p:nvSpPr>
          <p:spPr bwMode="auto">
            <a:xfrm>
              <a:off x="873" y="499"/>
              <a:ext cx="58" cy="34"/>
            </a:xfrm>
            <a:custGeom>
              <a:avLst/>
              <a:gdLst>
                <a:gd name="T0" fmla="*/ 6 w 29"/>
                <a:gd name="T1" fmla="*/ 9 h 17"/>
                <a:gd name="T2" fmla="*/ 0 w 29"/>
                <a:gd name="T3" fmla="*/ 0 h 17"/>
                <a:gd name="T4" fmla="*/ 1 w 29"/>
                <a:gd name="T5" fmla="*/ 0 h 17"/>
                <a:gd name="T6" fmla="*/ 15 w 29"/>
                <a:gd name="T7" fmla="*/ 5 h 17"/>
                <a:gd name="T8" fmla="*/ 29 w 29"/>
                <a:gd name="T9" fmla="*/ 9 h 17"/>
                <a:gd name="T10" fmla="*/ 15 w 29"/>
                <a:gd name="T11" fmla="*/ 12 h 17"/>
                <a:gd name="T12" fmla="*/ 1 w 29"/>
                <a:gd name="T13" fmla="*/ 17 h 17"/>
                <a:gd name="T14" fmla="*/ 0 w 29"/>
                <a:gd name="T15" fmla="*/ 17 h 17"/>
                <a:gd name="T16" fmla="*/ 6 w 29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0" y="6"/>
                    <a:pt x="24" y="7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04" name="Line 168"/>
            <p:cNvSpPr>
              <a:spLocks noChangeShapeType="1"/>
            </p:cNvSpPr>
            <p:nvPr/>
          </p:nvSpPr>
          <p:spPr bwMode="auto">
            <a:xfrm>
              <a:off x="833" y="4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05" name="Freeform 169"/>
            <p:cNvSpPr>
              <a:spLocks/>
            </p:cNvSpPr>
            <p:nvPr/>
          </p:nvSpPr>
          <p:spPr bwMode="auto">
            <a:xfrm>
              <a:off x="873" y="3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0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06" name="Line 170"/>
            <p:cNvSpPr>
              <a:spLocks noChangeShapeType="1"/>
            </p:cNvSpPr>
            <p:nvPr/>
          </p:nvSpPr>
          <p:spPr bwMode="auto">
            <a:xfrm>
              <a:off x="833" y="611"/>
              <a:ext cx="5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07" name="Freeform 171"/>
            <p:cNvSpPr>
              <a:spLocks/>
            </p:cNvSpPr>
            <p:nvPr/>
          </p:nvSpPr>
          <p:spPr bwMode="auto">
            <a:xfrm>
              <a:off x="873" y="593"/>
              <a:ext cx="58" cy="36"/>
            </a:xfrm>
            <a:custGeom>
              <a:avLst/>
              <a:gdLst>
                <a:gd name="T0" fmla="*/ 6 w 29"/>
                <a:gd name="T1" fmla="*/ 9 h 18"/>
                <a:gd name="T2" fmla="*/ 0 w 29"/>
                <a:gd name="T3" fmla="*/ 1 h 18"/>
                <a:gd name="T4" fmla="*/ 1 w 29"/>
                <a:gd name="T5" fmla="*/ 0 h 18"/>
                <a:gd name="T6" fmla="*/ 15 w 29"/>
                <a:gd name="T7" fmla="*/ 6 h 18"/>
                <a:gd name="T8" fmla="*/ 29 w 29"/>
                <a:gd name="T9" fmla="*/ 9 h 18"/>
                <a:gd name="T10" fmla="*/ 15 w 29"/>
                <a:gd name="T11" fmla="*/ 12 h 18"/>
                <a:gd name="T12" fmla="*/ 1 w 29"/>
                <a:gd name="T13" fmla="*/ 18 h 18"/>
                <a:gd name="T14" fmla="*/ 0 w 29"/>
                <a:gd name="T15" fmla="*/ 18 h 18"/>
                <a:gd name="T16" fmla="*/ 6 w 29"/>
                <a:gd name="T1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8">
                  <a:moveTo>
                    <a:pt x="6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4" y="8"/>
                    <a:pt x="29" y="9"/>
                  </a:cubicBezTo>
                  <a:cubicBezTo>
                    <a:pt x="24" y="10"/>
                    <a:pt x="20" y="11"/>
                    <a:pt x="1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08" name="Rectangle 172"/>
            <p:cNvSpPr>
              <a:spLocks noChangeArrowheads="1"/>
            </p:cNvSpPr>
            <p:nvPr/>
          </p:nvSpPr>
          <p:spPr bwMode="auto">
            <a:xfrm>
              <a:off x="733" y="2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09" name="Rectangle 173"/>
            <p:cNvSpPr>
              <a:spLocks noChangeArrowheads="1"/>
            </p:cNvSpPr>
            <p:nvPr/>
          </p:nvSpPr>
          <p:spPr bwMode="auto">
            <a:xfrm>
              <a:off x="738" y="34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10" name="Rectangle 174"/>
            <p:cNvSpPr>
              <a:spLocks noChangeArrowheads="1"/>
            </p:cNvSpPr>
            <p:nvPr/>
          </p:nvSpPr>
          <p:spPr bwMode="auto">
            <a:xfrm>
              <a:off x="734" y="453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N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11" name="Rectangle 175"/>
            <p:cNvSpPr>
              <a:spLocks noChangeArrowheads="1"/>
            </p:cNvSpPr>
            <p:nvPr/>
          </p:nvSpPr>
          <p:spPr bwMode="auto">
            <a:xfrm>
              <a:off x="739" y="54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12" name="Line 176"/>
            <p:cNvSpPr>
              <a:spLocks noChangeShapeType="1"/>
            </p:cNvSpPr>
            <p:nvPr/>
          </p:nvSpPr>
          <p:spPr bwMode="auto">
            <a:xfrm flipV="1">
              <a:off x="989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13" name="Freeform 177"/>
            <p:cNvSpPr>
              <a:spLocks/>
            </p:cNvSpPr>
            <p:nvPr/>
          </p:nvSpPr>
          <p:spPr bwMode="auto">
            <a:xfrm>
              <a:off x="971" y="669"/>
              <a:ext cx="36" cy="58"/>
            </a:xfrm>
            <a:custGeom>
              <a:avLst/>
              <a:gdLst>
                <a:gd name="T0" fmla="*/ 9 w 18"/>
                <a:gd name="T1" fmla="*/ 24 h 29"/>
                <a:gd name="T2" fmla="*/ 1 w 18"/>
                <a:gd name="T3" fmla="*/ 29 h 29"/>
                <a:gd name="T4" fmla="*/ 0 w 18"/>
                <a:gd name="T5" fmla="*/ 28 h 29"/>
                <a:gd name="T6" fmla="*/ 6 w 18"/>
                <a:gd name="T7" fmla="*/ 14 h 29"/>
                <a:gd name="T8" fmla="*/ 9 w 18"/>
                <a:gd name="T9" fmla="*/ 0 h 29"/>
                <a:gd name="T10" fmla="*/ 12 w 18"/>
                <a:gd name="T11" fmla="*/ 14 h 29"/>
                <a:gd name="T12" fmla="*/ 18 w 18"/>
                <a:gd name="T13" fmla="*/ 28 h 29"/>
                <a:gd name="T14" fmla="*/ 18 w 18"/>
                <a:gd name="T15" fmla="*/ 29 h 29"/>
                <a:gd name="T16" fmla="*/ 9 w 18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14" name="Line 178"/>
            <p:cNvSpPr>
              <a:spLocks noChangeShapeType="1"/>
            </p:cNvSpPr>
            <p:nvPr/>
          </p:nvSpPr>
          <p:spPr bwMode="auto">
            <a:xfrm flipV="1">
              <a:off x="1085" y="711"/>
              <a:ext cx="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15" name="Freeform 179"/>
            <p:cNvSpPr>
              <a:spLocks/>
            </p:cNvSpPr>
            <p:nvPr/>
          </p:nvSpPr>
          <p:spPr bwMode="auto">
            <a:xfrm>
              <a:off x="1067" y="669"/>
              <a:ext cx="36" cy="58"/>
            </a:xfrm>
            <a:custGeom>
              <a:avLst/>
              <a:gdLst>
                <a:gd name="T0" fmla="*/ 9 w 18"/>
                <a:gd name="T1" fmla="*/ 24 h 29"/>
                <a:gd name="T2" fmla="*/ 0 w 18"/>
                <a:gd name="T3" fmla="*/ 29 h 29"/>
                <a:gd name="T4" fmla="*/ 0 w 18"/>
                <a:gd name="T5" fmla="*/ 29 h 29"/>
                <a:gd name="T6" fmla="*/ 6 w 18"/>
                <a:gd name="T7" fmla="*/ 15 h 29"/>
                <a:gd name="T8" fmla="*/ 9 w 18"/>
                <a:gd name="T9" fmla="*/ 0 h 29"/>
                <a:gd name="T10" fmla="*/ 12 w 18"/>
                <a:gd name="T11" fmla="*/ 15 h 29"/>
                <a:gd name="T12" fmla="*/ 18 w 18"/>
                <a:gd name="T13" fmla="*/ 29 h 29"/>
                <a:gd name="T14" fmla="*/ 17 w 18"/>
                <a:gd name="T15" fmla="*/ 29 h 29"/>
                <a:gd name="T16" fmla="*/ 9 w 18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9" y="24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0"/>
                    <a:pt x="8" y="5"/>
                    <a:pt x="9" y="0"/>
                  </a:cubicBezTo>
                  <a:cubicBezTo>
                    <a:pt x="10" y="5"/>
                    <a:pt x="11" y="10"/>
                    <a:pt x="12" y="15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16" name="Line 180"/>
            <p:cNvSpPr>
              <a:spLocks noChangeShapeType="1"/>
            </p:cNvSpPr>
            <p:nvPr/>
          </p:nvSpPr>
          <p:spPr bwMode="auto">
            <a:xfrm flipV="1">
              <a:off x="1179" y="715"/>
              <a:ext cx="1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17" name="Freeform 181"/>
            <p:cNvSpPr>
              <a:spLocks/>
            </p:cNvSpPr>
            <p:nvPr/>
          </p:nvSpPr>
          <p:spPr bwMode="auto">
            <a:xfrm>
              <a:off x="1161" y="669"/>
              <a:ext cx="38" cy="64"/>
            </a:xfrm>
            <a:custGeom>
              <a:avLst/>
              <a:gdLst>
                <a:gd name="T0" fmla="*/ 9 w 19"/>
                <a:gd name="T1" fmla="*/ 26 h 32"/>
                <a:gd name="T2" fmla="*/ 0 w 19"/>
                <a:gd name="T3" fmla="*/ 32 h 32"/>
                <a:gd name="T4" fmla="*/ 0 w 19"/>
                <a:gd name="T5" fmla="*/ 31 h 32"/>
                <a:gd name="T6" fmla="*/ 6 w 19"/>
                <a:gd name="T7" fmla="*/ 16 h 32"/>
                <a:gd name="T8" fmla="*/ 9 w 19"/>
                <a:gd name="T9" fmla="*/ 0 h 32"/>
                <a:gd name="T10" fmla="*/ 13 w 19"/>
                <a:gd name="T11" fmla="*/ 16 h 32"/>
                <a:gd name="T12" fmla="*/ 19 w 19"/>
                <a:gd name="T13" fmla="*/ 31 h 32"/>
                <a:gd name="T14" fmla="*/ 19 w 19"/>
                <a:gd name="T15" fmla="*/ 32 h 32"/>
                <a:gd name="T16" fmla="*/ 9 w 19"/>
                <a:gd name="T17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9" y="26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1"/>
                    <a:pt x="8" y="5"/>
                    <a:pt x="9" y="0"/>
                  </a:cubicBezTo>
                  <a:cubicBezTo>
                    <a:pt x="11" y="5"/>
                    <a:pt x="12" y="11"/>
                    <a:pt x="13" y="16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2"/>
                    <a:pt x="19" y="32"/>
                    <a:pt x="19" y="32"/>
                  </a:cubicBezTo>
                  <a:lnTo>
                    <a:pt x="9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18" name="Rectangle 182"/>
            <p:cNvSpPr>
              <a:spLocks noChangeArrowheads="1"/>
            </p:cNvSpPr>
            <p:nvPr/>
          </p:nvSpPr>
          <p:spPr bwMode="auto">
            <a:xfrm>
              <a:off x="1063" y="80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J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19" name="Rectangle 183"/>
            <p:cNvSpPr>
              <a:spLocks noChangeArrowheads="1"/>
            </p:cNvSpPr>
            <p:nvPr/>
          </p:nvSpPr>
          <p:spPr bwMode="auto">
            <a:xfrm>
              <a:off x="1050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20" name="Rectangle 184"/>
            <p:cNvSpPr>
              <a:spLocks noChangeArrowheads="1"/>
            </p:cNvSpPr>
            <p:nvPr/>
          </p:nvSpPr>
          <p:spPr bwMode="auto">
            <a:xfrm>
              <a:off x="957" y="89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21" name="Rectangle 185"/>
            <p:cNvSpPr>
              <a:spLocks noChangeArrowheads="1"/>
            </p:cNvSpPr>
            <p:nvPr/>
          </p:nvSpPr>
          <p:spPr bwMode="auto">
            <a:xfrm>
              <a:off x="960" y="809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22" name="Rectangle 186"/>
            <p:cNvSpPr>
              <a:spLocks noChangeArrowheads="1"/>
            </p:cNvSpPr>
            <p:nvPr/>
          </p:nvSpPr>
          <p:spPr bwMode="auto">
            <a:xfrm>
              <a:off x="1145" y="80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B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23" name="Rectangle 187"/>
            <p:cNvSpPr>
              <a:spLocks noChangeArrowheads="1"/>
            </p:cNvSpPr>
            <p:nvPr/>
          </p:nvSpPr>
          <p:spPr bwMode="auto">
            <a:xfrm>
              <a:off x="1145" y="898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24" name="Rectangle 188"/>
            <p:cNvSpPr>
              <a:spLocks noChangeArrowheads="1"/>
            </p:cNvSpPr>
            <p:nvPr/>
          </p:nvSpPr>
          <p:spPr bwMode="auto">
            <a:xfrm>
              <a:off x="2104" y="144"/>
              <a:ext cx="80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IR(8:6) || IR(2:0)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25" name="Rectangle 189"/>
            <p:cNvSpPr>
              <a:spLocks noChangeArrowheads="1"/>
            </p:cNvSpPr>
            <p:nvPr/>
          </p:nvSpPr>
          <p:spPr bwMode="auto">
            <a:xfrm>
              <a:off x="1413" y="397"/>
              <a:ext cx="524" cy="134"/>
            </a:xfrm>
            <a:prstGeom prst="rect">
              <a:avLst/>
            </a:prstGeom>
            <a:solidFill>
              <a:srgbClr val="CCECF4"/>
            </a:solidFill>
            <a:ln w="19050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526" name="Rectangle 190"/>
            <p:cNvSpPr>
              <a:spLocks noChangeArrowheads="1"/>
            </p:cNvSpPr>
            <p:nvPr/>
          </p:nvSpPr>
          <p:spPr bwMode="auto">
            <a:xfrm>
              <a:off x="1611" y="400"/>
              <a:ext cx="1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0000"/>
                  </a:solidFill>
                  <a:ea typeface="新細明體" panose="02020500000000000000" pitchFamily="18" charset="-120"/>
                </a:rPr>
                <a:t>PC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27" name="Rectangle 191"/>
            <p:cNvSpPr>
              <a:spLocks noChangeArrowheads="1"/>
            </p:cNvSpPr>
            <p:nvPr/>
          </p:nvSpPr>
          <p:spPr bwMode="auto">
            <a:xfrm>
              <a:off x="1910" y="2713"/>
              <a:ext cx="5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0" lang="en-US" altLang="zh-TW" sz="1400" b="1">
                  <a:solidFill>
                    <a:srgbClr val="00A0C6"/>
                  </a:solidFill>
                  <a:ea typeface="新細明體" panose="02020500000000000000" pitchFamily="18" charset="-120"/>
                </a:rPr>
                <a:t>CONTROL</a:t>
              </a:r>
              <a:endParaRPr kumimoji="0" lang="en-US" altLang="zh-TW" sz="4000" b="1" u="sng" baseline="-25000">
                <a:ea typeface="新細明體" panose="02020500000000000000" pitchFamily="18" charset="-120"/>
              </a:endParaRPr>
            </a:p>
          </p:txBody>
        </p:sp>
        <p:sp>
          <p:nvSpPr>
            <p:cNvPr id="14528" name="Oval 192"/>
            <p:cNvSpPr>
              <a:spLocks noChangeArrowheads="1"/>
            </p:cNvSpPr>
            <p:nvPr/>
          </p:nvSpPr>
          <p:spPr bwMode="auto">
            <a:xfrm>
              <a:off x="3341" y="2187"/>
              <a:ext cx="36" cy="3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pic>
          <p:nvPicPr>
            <p:cNvPr id="14529" name="Picture 193" descr="waterma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5"/>
            <a:stretch>
              <a:fillRect/>
            </a:stretch>
          </p:blipFill>
          <p:spPr bwMode="auto">
            <a:xfrm>
              <a:off x="437" y="4002"/>
              <a:ext cx="1405" cy="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530" name="Line 194"/>
          <p:cNvSpPr>
            <a:spLocks noChangeShapeType="1"/>
          </p:cNvSpPr>
          <p:nvPr/>
        </p:nvSpPr>
        <p:spPr bwMode="auto">
          <a:xfrm>
            <a:off x="2667000" y="2057400"/>
            <a:ext cx="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531" name="Text Box 195"/>
          <p:cNvSpPr txBox="1">
            <a:spLocks noChangeArrowheads="1"/>
          </p:cNvSpPr>
          <p:nvPr/>
        </p:nvSpPr>
        <p:spPr bwMode="auto">
          <a:xfrm>
            <a:off x="2895600" y="1981200"/>
            <a:ext cx="2543175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hlink"/>
                </a:solidFill>
              </a:rPr>
              <a:t>instruction</a:t>
            </a:r>
          </a:p>
          <a:p>
            <a:r>
              <a:rPr lang="en-US" altLang="zh-TW" sz="2000">
                <a:solidFill>
                  <a:schemeClr val="hlink"/>
                </a:solidFill>
              </a:rPr>
              <a:t>(e.g. ADD R1, R2, R3)</a:t>
            </a:r>
          </a:p>
        </p:txBody>
      </p:sp>
      <p:sp>
        <p:nvSpPr>
          <p:cNvPr id="14532" name="Text Box 196"/>
          <p:cNvSpPr txBox="1">
            <a:spLocks noChangeArrowheads="1"/>
          </p:cNvSpPr>
          <p:nvPr/>
        </p:nvSpPr>
        <p:spPr bwMode="auto">
          <a:xfrm>
            <a:off x="685800" y="2209800"/>
            <a:ext cx="182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memory data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208</TotalTime>
  <Words>1207</Words>
  <Application>Microsoft Office PowerPoint</Application>
  <PresentationFormat>如螢幕大小 (4:3)</PresentationFormat>
  <Paragraphs>588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5" baseType="lpstr">
      <vt:lpstr>新細明體</vt:lpstr>
      <vt:lpstr>標楷體</vt:lpstr>
      <vt:lpstr>Arial</vt:lpstr>
      <vt:lpstr>Times New Roman</vt:lpstr>
      <vt:lpstr>Wingdings</vt:lpstr>
      <vt:lpstr>Blends</vt:lpstr>
      <vt:lpstr>Control Unit of a Single-Cycle CPU</vt:lpstr>
      <vt:lpstr>RTL design for the single-cycle CPU</vt:lpstr>
      <vt:lpstr>A view on CPU</vt:lpstr>
      <vt:lpstr>Generic control unit</vt:lpstr>
      <vt:lpstr>How to realize a “generic” control unit</vt:lpstr>
      <vt:lpstr>RTL design for the single-cycle CPU</vt:lpstr>
      <vt:lpstr>The finite-state machine</vt:lpstr>
      <vt:lpstr>PowerPoint 簡報</vt:lpstr>
      <vt:lpstr>PowerPoint 簡報</vt:lpstr>
      <vt:lpstr>PowerPoint 簡報</vt:lpstr>
      <vt:lpstr>Instruction Decoder Design</vt:lpstr>
      <vt:lpstr>General scheme to design the decoder</vt:lpstr>
      <vt:lpstr>The complete decoder circuit</vt:lpstr>
      <vt:lpstr>Decoding an arithmetic instruction with register operands</vt:lpstr>
      <vt:lpstr>Decoding an arithmetic instruction with register operands</vt:lpstr>
      <vt:lpstr>The complete decoder circuit</vt:lpstr>
      <vt:lpstr>The complete decoder circuit</vt:lpstr>
      <vt:lpstr>Opcode vs. control signals FS</vt:lpstr>
      <vt:lpstr>Instruction Decoder Design (These fields all decoded from opcode)</vt:lpstr>
      <vt:lpstr>PowerPoint 簡報</vt:lpstr>
      <vt:lpstr>The complete decoder circuit</vt:lpstr>
      <vt:lpstr>The complete decoder circuit</vt:lpstr>
      <vt:lpstr>General scheme to simplify the decoder </vt:lpstr>
      <vt:lpstr>What’s left</vt:lpstr>
      <vt:lpstr>Detailed design of branch control</vt:lpstr>
      <vt:lpstr>Detailed design of branch control</vt:lpstr>
      <vt:lpstr>Detailed design of branch control</vt:lpstr>
      <vt:lpstr>Detailed design of branch control</vt:lpstr>
      <vt:lpstr>The Solution</vt:lpstr>
      <vt:lpstr>Executing BRN R1, 3 (if (R1&lt;0) goto PC+3)</vt:lpstr>
      <vt:lpstr>Executing BRN R1, 3 (if (R1&lt;0) goto PC+3)</vt:lpstr>
      <vt:lpstr>Executing JMP R1 (goto R1) (PC=R1)</vt:lpstr>
      <vt:lpstr>Executing JMP R1 (goto R1) (PC=R1)</vt:lpstr>
      <vt:lpstr>Final Comments on CPU Design</vt:lpstr>
      <vt:lpstr>On CPU Design</vt:lpstr>
      <vt:lpstr>Bibles for you interested on designing a CPU</vt:lpstr>
      <vt:lpstr>On Computer Architecture Research</vt:lpstr>
      <vt:lpstr>Open Source Resources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21</cp:revision>
  <cp:lastPrinted>1601-01-01T00:00:00Z</cp:lastPrinted>
  <dcterms:created xsi:type="dcterms:W3CDTF">2010-01-04T18:57:30Z</dcterms:created>
  <dcterms:modified xsi:type="dcterms:W3CDTF">2018-12-21T10:43:36Z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