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3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389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6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6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6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5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4.wmf"/><Relationship Id="rId9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55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54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6" Type="http://schemas.openxmlformats.org/officeDocument/2006/relationships/image" Target="../media/image15.wmf"/><Relationship Id="rId11" Type="http://schemas.openxmlformats.org/officeDocument/2006/relationships/image" Target="../media/image53.wmf"/><Relationship Id="rId5" Type="http://schemas.openxmlformats.org/officeDocument/2006/relationships/image" Target="../media/image14.wmf"/><Relationship Id="rId10" Type="http://schemas.openxmlformats.org/officeDocument/2006/relationships/image" Target="../media/image52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3.wmf"/><Relationship Id="rId7" Type="http://schemas.openxmlformats.org/officeDocument/2006/relationships/image" Target="../media/image1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3.wmf"/><Relationship Id="rId7" Type="http://schemas.openxmlformats.org/officeDocument/2006/relationships/image" Target="../media/image1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16.wmf"/><Relationship Id="rId11" Type="http://schemas.openxmlformats.org/officeDocument/2006/relationships/image" Target="../media/image67.wmf"/><Relationship Id="rId5" Type="http://schemas.openxmlformats.org/officeDocument/2006/relationships/image" Target="../media/image15.wmf"/><Relationship Id="rId10" Type="http://schemas.openxmlformats.org/officeDocument/2006/relationships/image" Target="../media/image66.wmf"/><Relationship Id="rId4" Type="http://schemas.openxmlformats.org/officeDocument/2006/relationships/image" Target="../media/image14.wmf"/><Relationship Id="rId9" Type="http://schemas.openxmlformats.org/officeDocument/2006/relationships/image" Target="../media/image6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3.wmf"/><Relationship Id="rId7" Type="http://schemas.openxmlformats.org/officeDocument/2006/relationships/image" Target="../media/image17.wmf"/><Relationship Id="rId12" Type="http://schemas.openxmlformats.org/officeDocument/2006/relationships/image" Target="../media/image7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16.wmf"/><Relationship Id="rId11" Type="http://schemas.openxmlformats.org/officeDocument/2006/relationships/image" Target="../media/image69.wmf"/><Relationship Id="rId5" Type="http://schemas.openxmlformats.org/officeDocument/2006/relationships/image" Target="../media/image15.wmf"/><Relationship Id="rId10" Type="http://schemas.openxmlformats.org/officeDocument/2006/relationships/image" Target="../media/image66.wmf"/><Relationship Id="rId4" Type="http://schemas.openxmlformats.org/officeDocument/2006/relationships/image" Target="../media/image14.wmf"/><Relationship Id="rId9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E666EF-D551-46E8-AC1B-EE4646BD2A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5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19B9-5BBF-4BD9-A132-04DF6D0CC1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BE51D-06A5-47A9-A35E-DE83F23184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44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27ED-378E-4F90-B626-59E9BB5E43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1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2620-E8D9-4BD0-B279-624A99489D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9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7606C-5A4D-460C-8B15-19A5234F3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5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112B5-5F1D-4B00-9CF5-DEB74F6D0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7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22E-D702-4986-A0D3-8CC839073E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79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69749-0D8C-4AB3-84B4-4ECA4897BB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0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099C5-99DB-4BD1-8330-7F18082175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1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710F1-8F76-4C4F-96BC-E917FBE4F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8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28771B7-5017-4160-B0A8-4789152EE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8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19.wmf"/><Relationship Id="rId15" Type="http://schemas.openxmlformats.org/officeDocument/2006/relationships/image" Target="../media/image15.wmf"/><Relationship Id="rId23" Type="http://schemas.openxmlformats.org/officeDocument/2006/relationships/image" Target="../media/image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17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image" Target="../media/image19.wmf"/><Relationship Id="rId21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17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1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45.wmf"/><Relationship Id="rId3" Type="http://schemas.openxmlformats.org/officeDocument/2006/relationships/image" Target="../media/image46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7.e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43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3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5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.wmf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68.bin"/><Relationship Id="rId3" Type="http://schemas.openxmlformats.org/officeDocument/2006/relationships/oleObject" Target="../embeddings/oleObject157.bin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6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67.bin"/><Relationship Id="rId5" Type="http://schemas.openxmlformats.org/officeDocument/2006/relationships/image" Target="../media/image19.wmf"/><Relationship Id="rId15" Type="http://schemas.openxmlformats.org/officeDocument/2006/relationships/image" Target="../media/image15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169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5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80.bin"/><Relationship Id="rId3" Type="http://schemas.openxmlformats.org/officeDocument/2006/relationships/image" Target="../media/image1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4.wmf"/><Relationship Id="rId5" Type="http://schemas.openxmlformats.org/officeDocument/2006/relationships/image" Target="../media/image6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7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89.bin"/><Relationship Id="rId3" Type="http://schemas.openxmlformats.org/officeDocument/2006/relationships/image" Target="../media/image19.wmf"/><Relationship Id="rId21" Type="http://schemas.openxmlformats.org/officeDocument/2006/relationships/image" Target="../media/image65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7.wmf"/><Relationship Id="rId25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92.bin"/><Relationship Id="rId5" Type="http://schemas.openxmlformats.org/officeDocument/2006/relationships/image" Target="../media/image61.wmf"/><Relationship Id="rId15" Type="http://schemas.openxmlformats.org/officeDocument/2006/relationships/image" Target="../media/image16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200.bin"/><Relationship Id="rId26" Type="http://schemas.openxmlformats.org/officeDocument/2006/relationships/oleObject" Target="../embeddings/oleObject204.bin"/><Relationship Id="rId3" Type="http://schemas.openxmlformats.org/officeDocument/2006/relationships/image" Target="../media/image19.wmf"/><Relationship Id="rId21" Type="http://schemas.openxmlformats.org/officeDocument/2006/relationships/image" Target="../media/image68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17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1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03.bin"/><Relationship Id="rId5" Type="http://schemas.openxmlformats.org/officeDocument/2006/relationships/image" Target="../media/image61.wmf"/><Relationship Id="rId15" Type="http://schemas.openxmlformats.org/officeDocument/2006/relationships/image" Target="../media/image16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196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98.bin"/><Relationship Id="rId22" Type="http://schemas.openxmlformats.org/officeDocument/2006/relationships/oleObject" Target="../embeddings/oleObject202.bin"/><Relationship Id="rId27" Type="http://schemas.openxmlformats.org/officeDocument/2006/relationships/image" Target="../media/image7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6-6 (Part 2)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2304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2316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2317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233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4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5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6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8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232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0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32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9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232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6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8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20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23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3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4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2305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2314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15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2306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2307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2308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2309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1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2299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2301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2302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6432" name="AutoShape 48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3" grpId="0" animBg="1"/>
      <p:bldP spid="164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508625" y="58054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3327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3339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3340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335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7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1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335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3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4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2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33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0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43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334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5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3328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3337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8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3329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3330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3331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3332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3322" name="Group 43"/>
          <p:cNvGrpSpPr>
            <a:grpSpLocks/>
          </p:cNvGrpSpPr>
          <p:nvPr/>
        </p:nvGrpSpPr>
        <p:grpSpPr bwMode="auto">
          <a:xfrm>
            <a:off x="1187450" y="2997200"/>
            <a:ext cx="2405063" cy="674688"/>
            <a:chOff x="295" y="1417"/>
            <a:chExt cx="1515" cy="425"/>
          </a:xfrm>
        </p:grpSpPr>
        <p:sp>
          <p:nvSpPr>
            <p:cNvPr id="13324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3325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out</a:t>
              </a:r>
            </a:p>
          </p:txBody>
        </p:sp>
      </p:grpSp>
      <p:sp>
        <p:nvSpPr>
          <p:cNvPr id="17455" name="AutoShape 47"/>
          <p:cNvSpPr>
            <a:spLocks noChangeArrowheads="1"/>
          </p:cNvSpPr>
          <p:nvPr/>
        </p:nvSpPr>
        <p:spPr bwMode="auto">
          <a:xfrm>
            <a:off x="1042988" y="5661025"/>
            <a:ext cx="23764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508625" y="58054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4351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4363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4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438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2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5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43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8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6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43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3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4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67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436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9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0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4352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4361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62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4353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54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4355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4356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4346" name="Group 43"/>
          <p:cNvGrpSpPr>
            <a:grpSpLocks/>
          </p:cNvGrpSpPr>
          <p:nvPr/>
        </p:nvGrpSpPr>
        <p:grpSpPr bwMode="auto">
          <a:xfrm>
            <a:off x="1187450" y="2997200"/>
            <a:ext cx="2405063" cy="674688"/>
            <a:chOff x="295" y="1417"/>
            <a:chExt cx="1515" cy="425"/>
          </a:xfrm>
        </p:grpSpPr>
        <p:sp>
          <p:nvSpPr>
            <p:cNvPr id="14348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349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carry out</a:t>
              </a:r>
            </a:p>
          </p:txBody>
        </p:sp>
      </p:grpSp>
      <p:sp>
        <p:nvSpPr>
          <p:cNvPr id="18479" name="AutoShape 47"/>
          <p:cNvSpPr>
            <a:spLocks noChangeArrowheads="1"/>
          </p:cNvSpPr>
          <p:nvPr/>
        </p:nvSpPr>
        <p:spPr bwMode="auto">
          <a:xfrm>
            <a:off x="1042988" y="5373688"/>
            <a:ext cx="23764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counter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838200" y="2286000"/>
            <a:ext cx="6934200" cy="1752600"/>
            <a:chOff x="612" y="1842"/>
            <a:chExt cx="4368" cy="1104"/>
          </a:xfrm>
        </p:grpSpPr>
        <p:sp>
          <p:nvSpPr>
            <p:cNvPr id="15412" name="Line 4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13" name="Group 5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1546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414" name="Group 10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1545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6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415" name="Group 15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1545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16" name="Line 20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Text Box 21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5418" name="Text Box 22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15419" name="Line 23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0" name="Line 24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1" name="AutoShape 25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422" name="AutoShape 26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5423" name="Text Box 27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15424" name="Group 28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1545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5" name="Line 33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26" name="Group 34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15447" name="Line 3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8" name="Line 3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9" name="Line 3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50" name="Line 3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7" name="Line 39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428" name="Group 40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15443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4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5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6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29" name="Line 45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Text Box 46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431" name="AutoShape 47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432" name="AutoShape 48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5433" name="Group 49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15439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0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1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42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34" name="Line 54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5" name="AutoShape 55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5436" name="AutoShape 56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15437" name="Text Box 57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5438" name="AutoShape 58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15364" name="Group 59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15365" name="Line 60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66" name="Group 61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15408" name="Line 6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9" name="Line 6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0" name="Line 6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1" name="Line 6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67" name="Group 66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15404" name="Line 6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5" name="Line 6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6" name="Line 6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7" name="Line 7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68" name="Group 71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15400" name="Line 7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1" name="Line 7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2" name="Line 7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3" name="Line 7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69" name="Line 76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Text Box 77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5371" name="Text Box 78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15372" name="Line 79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Line 80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AutoShape 81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5375" name="AutoShape 82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15376" name="Group 83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15396" name="Line 8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7" name="Line 8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8" name="Line 8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9" name="Line 8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5377" name="Group 88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15392" name="Line 8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3" name="Line 9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4" name="Line 9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5" name="Line 9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78" name="AutoShape 93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15379" name="AutoShape 94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15380" name="Group 95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15388" name="Line 9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89" name="Line 9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0" name="Line 9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1" name="Line 9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81" name="AutoShape 100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15382" name="AutoShape 101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15383" name="Text Box 102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5384" name="AutoShape 103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5385" name="Text Box 104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386" name="Text Box 105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5387" name="Line 106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the counter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Observation: when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r>
              <a:rPr lang="en-US" altLang="zh-TW" sz="2000" smtClean="0">
                <a:solidFill>
                  <a:schemeClr val="hlink"/>
                </a:solidFill>
              </a:rPr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7524750" y="1412875"/>
            <a:ext cx="86360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524750" y="213201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7524750" y="2781300"/>
            <a:ext cx="86360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  <a:r>
              <a:rPr lang="en-US" altLang="zh-TW" sz="1600">
                <a:solidFill>
                  <a:schemeClr val="hlink"/>
                </a:solidFill>
              </a:rPr>
              <a:t>1</a:t>
            </a:r>
            <a:r>
              <a:rPr lang="en-US" altLang="zh-TW" sz="1600"/>
              <a:t>00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7524750" y="3500438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7524750" y="4941888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0111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7524750" y="566261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  <a:r>
              <a:rPr lang="en-US" altLang="zh-TW" sz="1600">
                <a:solidFill>
                  <a:schemeClr val="hlink"/>
                </a:solidFill>
              </a:rPr>
              <a:t>0</a:t>
            </a:r>
            <a:r>
              <a:rPr lang="en-US" altLang="zh-TW" sz="1600"/>
              <a:t>00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956550" y="17732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956550" y="24923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956550" y="31416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956550" y="45815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956550" y="53022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395288" y="5084763"/>
          <a:ext cx="54721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方程式" r:id="rId3" imgW="3060700" imgH="254000" progId="Equation.3">
                  <p:embed/>
                </p:oleObj>
              </mc:Choice>
              <mc:Fallback>
                <p:oleObj name="方程式" r:id="rId3" imgW="30607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54721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956550" y="24923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7956550" y="52292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4859338" y="1125538"/>
            <a:ext cx="2016125" cy="792162"/>
          </a:xfrm>
          <a:prstGeom prst="wedgeRoundRectCallout">
            <a:avLst>
              <a:gd name="adj1" fmla="val 94171"/>
              <a:gd name="adj2" fmla="val 144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=1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5003800" y="4076700"/>
            <a:ext cx="2016125" cy="792163"/>
          </a:xfrm>
          <a:prstGeom prst="wedgeRoundRectCallout">
            <a:avLst>
              <a:gd name="adj1" fmla="val 90551"/>
              <a:gd name="adj2" fmla="val 12595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=1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=1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7524750" y="4221163"/>
            <a:ext cx="8636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7956550" y="38608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8" grpId="0" animBg="1"/>
      <p:bldP spid="49169" grpId="0" animBg="1"/>
      <p:bldP spid="49170" grpId="0" animBg="1"/>
      <p:bldP spid="491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Redraw the circuit framework (to inverse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r>
              <a:rPr lang="en-US" altLang="zh-TW" sz="2000" smtClean="0">
                <a:solidFill>
                  <a:schemeClr val="hlink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27088" y="4365625"/>
          <a:ext cx="3025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3025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5013325"/>
            <a:ext cx="2230437" cy="1584325"/>
            <a:chOff x="567" y="3203"/>
            <a:chExt cx="1405" cy="998"/>
          </a:xfrm>
        </p:grpSpPr>
        <p:sp>
          <p:nvSpPr>
            <p:cNvPr id="19473" name="Text Box 6"/>
            <p:cNvSpPr txBox="1">
              <a:spLocks noChangeArrowheads="1"/>
            </p:cNvSpPr>
            <p:nvPr/>
          </p:nvSpPr>
          <p:spPr bwMode="auto">
            <a:xfrm>
              <a:off x="735" y="3459"/>
              <a:ext cx="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0       0        0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0       1        1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lain"/>
              </a:pPr>
              <a:r>
                <a:rPr lang="en-US" altLang="zh-TW" sz="1600"/>
                <a:t>0        1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1       1        0 </a:t>
              </a:r>
            </a:p>
          </p:txBody>
        </p:sp>
        <p:sp>
          <p:nvSpPr>
            <p:cNvPr id="19474" name="Line 7"/>
            <p:cNvSpPr>
              <a:spLocks noChangeShapeType="1"/>
            </p:cNvSpPr>
            <p:nvPr/>
          </p:nvSpPr>
          <p:spPr bwMode="auto">
            <a:xfrm>
              <a:off x="567" y="347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Line 8"/>
            <p:cNvSpPr>
              <a:spLocks noChangeShapeType="1"/>
            </p:cNvSpPr>
            <p:nvPr/>
          </p:nvSpPr>
          <p:spPr bwMode="auto">
            <a:xfrm>
              <a:off x="1247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9476" name="Object 9"/>
            <p:cNvGraphicFramePr>
              <a:graphicFrameLocks noChangeAspect="1"/>
            </p:cNvGraphicFramePr>
            <p:nvPr/>
          </p:nvGraphicFramePr>
          <p:xfrm>
            <a:off x="657" y="3263"/>
            <a:ext cx="26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0" name="方程式" r:id="rId5" imgW="342751" imgH="228501" progId="Equation.3">
                    <p:embed/>
                  </p:oleObj>
                </mc:Choice>
                <mc:Fallback>
                  <p:oleObj name="方程式" r:id="rId5" imgW="342751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63"/>
                          <a:ext cx="26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0"/>
            <p:cNvGraphicFramePr>
              <a:graphicFrameLocks noChangeAspect="1"/>
            </p:cNvGraphicFramePr>
            <p:nvPr/>
          </p:nvGraphicFramePr>
          <p:xfrm>
            <a:off x="975" y="3249"/>
            <a:ext cx="24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1" name="方程式" r:id="rId7" imgW="317362" imgH="228501" progId="Equation.3">
                    <p:embed/>
                  </p:oleObj>
                </mc:Choice>
                <mc:Fallback>
                  <p:oleObj name="方程式" r:id="rId7" imgW="31736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49"/>
                          <a:ext cx="24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11"/>
            <p:cNvGraphicFramePr>
              <a:graphicFrameLocks noChangeAspect="1"/>
            </p:cNvGraphicFramePr>
            <p:nvPr/>
          </p:nvGraphicFramePr>
          <p:xfrm>
            <a:off x="1292" y="3294"/>
            <a:ext cx="6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2" name="方程式" r:id="rId9" imgW="1079500" imgH="228600" progId="Equation.3">
                    <p:embed/>
                  </p:oleObj>
                </mc:Choice>
                <mc:Fallback>
                  <p:oleObj name="方程式" r:id="rId9" imgW="1079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6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1946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19465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3" name="方程式" r:id="rId12" imgW="165028" imgH="228501" progId="Equation.3">
                    <p:embed/>
                  </p:oleObj>
                </mc:Choice>
                <mc:Fallback>
                  <p:oleObj name="方程式" r:id="rId12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4" name="方程式" r:id="rId14" imgW="152268" imgH="215713" progId="Equation.3">
                    <p:embed/>
                  </p:oleObj>
                </mc:Choice>
                <mc:Fallback>
                  <p:oleObj name="方程式" r:id="rId14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方程式" r:id="rId16" imgW="164885" imgH="215619" progId="Equation.3">
                    <p:embed/>
                  </p:oleObj>
                </mc:Choice>
                <mc:Fallback>
                  <p:oleObj name="方程式" r:id="rId16" imgW="164885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6" name="方程式" r:id="rId18" imgW="152334" imgH="228501" progId="Equation.3">
                    <p:embed/>
                  </p:oleObj>
                </mc:Choice>
                <mc:Fallback>
                  <p:oleObj name="方程式" r:id="rId18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7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8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方程式" r:id="rId24" imgW="203024" imgH="215713" progId="Equation.3">
                    <p:embed/>
                  </p:oleObj>
                </mc:Choice>
                <mc:Fallback>
                  <p:oleObj name="方程式" r:id="rId24" imgW="20302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方程式" r:id="rId26" imgW="203112" imgH="228501" progId="Equation.3">
                    <p:embed/>
                  </p:oleObj>
                </mc:Choice>
                <mc:Fallback>
                  <p:oleObj name="方程式" r:id="rId26" imgW="203112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endParaRPr lang="en-US" altLang="zh-TW" sz="2000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42988" y="4941888"/>
          <a:ext cx="3025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30257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049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AutoShape 7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2" name="方程式" r:id="rId6" imgW="165028" imgH="228501" progId="Equation.3">
                    <p:embed/>
                  </p:oleObj>
                </mc:Choice>
                <mc:Fallback>
                  <p:oleObj name="方程式" r:id="rId6" imgW="16502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9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3" name="方程式" r:id="rId8" imgW="152268" imgH="215713" progId="Equation.3">
                    <p:embed/>
                  </p:oleObj>
                </mc:Choice>
                <mc:Fallback>
                  <p:oleObj name="方程式" r:id="rId8" imgW="152268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0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4" name="方程式" r:id="rId10" imgW="164885" imgH="215619" progId="Equation.3">
                    <p:embed/>
                  </p:oleObj>
                </mc:Choice>
                <mc:Fallback>
                  <p:oleObj name="方程式" r:id="rId10" imgW="164885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1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5" name="方程式" r:id="rId12" imgW="152334" imgH="228501" progId="Equation.3">
                    <p:embed/>
                  </p:oleObj>
                </mc:Choice>
                <mc:Fallback>
                  <p:oleObj name="方程式" r:id="rId12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2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方程式" r:id="rId14" imgW="203112" imgH="228501" progId="Equation.3">
                    <p:embed/>
                  </p:oleObj>
                </mc:Choice>
                <mc:Fallback>
                  <p:oleObj name="方程式" r:id="rId14" imgW="203112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3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7" name="方程式" r:id="rId16" imgW="190335" imgH="215713" progId="Equation.3">
                    <p:embed/>
                  </p:oleObj>
                </mc:Choice>
                <mc:Fallback>
                  <p:oleObj name="方程式" r:id="rId16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name="方程式" r:id="rId18" imgW="203024" imgH="215713" progId="Equation.3">
                    <p:embed/>
                  </p:oleObj>
                </mc:Choice>
                <mc:Fallback>
                  <p:oleObj name="方程式" r:id="rId18" imgW="203024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9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68313" y="4508500"/>
          <a:ext cx="44640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方程式" r:id="rId22" imgW="3060700" imgH="254000" progId="Equation.3">
                  <p:embed/>
                </p:oleObj>
              </mc:Choice>
              <mc:Fallback>
                <p:oleObj name="方程式" r:id="rId22" imgW="30607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08500"/>
                        <a:ext cx="44640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611188" y="5661025"/>
          <a:ext cx="42481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方程式" r:id="rId24" imgW="2768600" imgH="228600" progId="Equation.3">
                  <p:embed/>
                </p:oleObj>
              </mc:Choice>
              <mc:Fallback>
                <p:oleObj name="方程式" r:id="rId24" imgW="27686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61025"/>
                        <a:ext cx="42481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250825" y="5734050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250825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611188" y="6237288"/>
          <a:ext cx="21605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37288"/>
                        <a:ext cx="21605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nimBg="1"/>
      <p:bldP spid="245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endParaRPr lang="en-US" altLang="zh-TW" sz="2000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15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1517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8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9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0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9" name="Object 15"/>
          <p:cNvGraphicFramePr>
            <a:graphicFrameLocks noChangeAspect="1"/>
          </p:cNvGraphicFramePr>
          <p:nvPr/>
        </p:nvGraphicFramePr>
        <p:xfrm>
          <a:off x="250825" y="4652963"/>
          <a:ext cx="21605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52963"/>
                        <a:ext cx="21605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00338" y="1052513"/>
            <a:ext cx="2951162" cy="4681537"/>
            <a:chOff x="1701" y="663"/>
            <a:chExt cx="1859" cy="2949"/>
          </a:xfrm>
        </p:grpSpPr>
        <p:pic>
          <p:nvPicPr>
            <p:cNvPr id="21512" name="Picture 17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709"/>
              <a:ext cx="1467" cy="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AutoShape 18"/>
            <p:cNvSpPr>
              <a:spLocks noChangeArrowheads="1"/>
            </p:cNvSpPr>
            <p:nvPr/>
          </p:nvSpPr>
          <p:spPr bwMode="auto">
            <a:xfrm>
              <a:off x="1746" y="663"/>
              <a:ext cx="1406" cy="294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14" name="Line 19"/>
            <p:cNvSpPr>
              <a:spLocks noChangeShapeType="1"/>
            </p:cNvSpPr>
            <p:nvPr/>
          </p:nvSpPr>
          <p:spPr bwMode="auto">
            <a:xfrm>
              <a:off x="3152" y="2251"/>
              <a:ext cx="408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5620" name="AutoShape 20"/>
          <p:cNvSpPr>
            <a:spLocks noChangeArrowheads="1"/>
          </p:cNvSpPr>
          <p:nvPr/>
        </p:nvSpPr>
        <p:spPr bwMode="auto">
          <a:xfrm>
            <a:off x="2124075" y="5229225"/>
            <a:ext cx="360363" cy="2159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counters:</a:t>
            </a:r>
          </a:p>
          <a:p>
            <a:pPr lvl="1" eaLnBrk="1" hangingPunct="1"/>
            <a:r>
              <a:rPr lang="en-US" altLang="zh-TW" dirty="0" smtClean="0"/>
              <a:t>synchronous binary counter</a:t>
            </a:r>
          </a:p>
          <a:p>
            <a:pPr lvl="1" eaLnBrk="1" hangingPunct="1"/>
            <a:r>
              <a:rPr lang="en-US" altLang="zh-TW" dirty="0" smtClean="0"/>
              <a:t>binary counter with parallel load</a:t>
            </a:r>
          </a:p>
          <a:p>
            <a:pPr lvl="1" eaLnBrk="1" hangingPunct="1"/>
            <a:r>
              <a:rPr lang="en-US" altLang="zh-TW" dirty="0" smtClean="0"/>
              <a:t>down counter</a:t>
            </a:r>
            <a:endParaRPr lang="en-US" altLang="zh-TW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TW" dirty="0" smtClean="0"/>
              <a:t>application of counters</a:t>
            </a:r>
          </a:p>
          <a:p>
            <a:pPr lvl="1" eaLnBrk="1" hangingPunct="1"/>
            <a:r>
              <a:rPr lang="en-US" altLang="zh-TW" dirty="0" smtClean="0"/>
              <a:t>digital clock</a:t>
            </a:r>
          </a:p>
          <a:p>
            <a:pPr lvl="1" eaLnBrk="1" hangingPunct="1"/>
            <a:r>
              <a:rPr lang="en-US" altLang="zh-TW" dirty="0" smtClean="0"/>
              <a:t>frequency divider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Circuit simplification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25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2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22543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1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2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5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6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7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15"/>
          <p:cNvGraphicFramePr>
            <a:graphicFrameLocks noChangeAspect="1"/>
          </p:cNvGraphicFramePr>
          <p:nvPr/>
        </p:nvGraphicFramePr>
        <p:xfrm>
          <a:off x="395288" y="4581525"/>
          <a:ext cx="2160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21605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3348038" y="4365625"/>
          <a:ext cx="792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方程式" r:id="rId22" imgW="545863" imgH="228501" progId="Equation.3">
                  <p:embed/>
                </p:oleObj>
              </mc:Choice>
              <mc:Fallback>
                <p:oleObj name="方程式" r:id="rId22" imgW="545863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7921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203575" y="4941888"/>
          <a:ext cx="11604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方程式" r:id="rId24" imgW="800100" imgH="228600" progId="Equation.3">
                  <p:embed/>
                </p:oleObj>
              </mc:Choice>
              <mc:Fallback>
                <p:oleObj name="方程式" r:id="rId24" imgW="8001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11604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2411413" y="5661025"/>
          <a:ext cx="19542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19542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2268538" y="6308725"/>
          <a:ext cx="2212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方程式" r:id="rId28" imgW="1524000" imgH="228600" progId="Equation.3">
                  <p:embed/>
                </p:oleObj>
              </mc:Choice>
              <mc:Fallback>
                <p:oleObj name="方程式" r:id="rId28" imgW="1524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308725"/>
                        <a:ext cx="2212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771775" y="4724400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3635375" y="53736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3635375" y="60213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animBg="1"/>
      <p:bldP spid="26645" grpId="0" animBg="1"/>
      <p:bldP spid="266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Circuit simplification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235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3566" name="Object 6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4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7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5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8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6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9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7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0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8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1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9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2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0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13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1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7" name="Object 14"/>
          <p:cNvGraphicFramePr>
            <a:graphicFrameLocks noChangeAspect="1"/>
          </p:cNvGraphicFramePr>
          <p:nvPr/>
        </p:nvGraphicFramePr>
        <p:xfrm>
          <a:off x="395288" y="4581525"/>
          <a:ext cx="21605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方程式" r:id="rId20" imgW="1346200" imgH="228600" progId="Equation.3">
                  <p:embed/>
                </p:oleObj>
              </mc:Choice>
              <mc:Fallback>
                <p:oleObj name="方程式" r:id="rId20" imgW="1346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21605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3348038" y="4365625"/>
          <a:ext cx="792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方程式" r:id="rId22" imgW="545863" imgH="228501" progId="Equation.3">
                  <p:embed/>
                </p:oleObj>
              </mc:Choice>
              <mc:Fallback>
                <p:oleObj name="方程式" r:id="rId22" imgW="545863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7921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6"/>
          <p:cNvGraphicFramePr>
            <a:graphicFrameLocks noChangeAspect="1"/>
          </p:cNvGraphicFramePr>
          <p:nvPr/>
        </p:nvGraphicFramePr>
        <p:xfrm>
          <a:off x="3203575" y="4941888"/>
          <a:ext cx="11604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4" name="方程式" r:id="rId24" imgW="800100" imgH="228600" progId="Equation.3">
                  <p:embed/>
                </p:oleObj>
              </mc:Choice>
              <mc:Fallback>
                <p:oleObj name="方程式" r:id="rId24" imgW="8001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11604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7"/>
          <p:cNvGraphicFramePr>
            <a:graphicFrameLocks noChangeAspect="1"/>
          </p:cNvGraphicFramePr>
          <p:nvPr/>
        </p:nvGraphicFramePr>
        <p:xfrm>
          <a:off x="2411413" y="5661025"/>
          <a:ext cx="19542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方程式" r:id="rId26" imgW="1346200" imgH="228600" progId="Equation.3">
                  <p:embed/>
                </p:oleObj>
              </mc:Choice>
              <mc:Fallback>
                <p:oleObj name="方程式" r:id="rId26" imgW="13462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61025"/>
                        <a:ext cx="19542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8"/>
          <p:cNvGraphicFramePr>
            <a:graphicFrameLocks noChangeAspect="1"/>
          </p:cNvGraphicFramePr>
          <p:nvPr/>
        </p:nvGraphicFramePr>
        <p:xfrm>
          <a:off x="2268538" y="6308725"/>
          <a:ext cx="2212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6" name="方程式" r:id="rId28" imgW="1524000" imgH="228600" progId="Equation.3">
                  <p:embed/>
                </p:oleObj>
              </mc:Choice>
              <mc:Fallback>
                <p:oleObj name="方程式" r:id="rId28" imgW="1524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308725"/>
                        <a:ext cx="2212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AutoShape 19"/>
          <p:cNvSpPr>
            <a:spLocks noChangeArrowheads="1"/>
          </p:cNvSpPr>
          <p:nvPr/>
        </p:nvSpPr>
        <p:spPr bwMode="auto">
          <a:xfrm>
            <a:off x="2771775" y="4724400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3" name="AutoShape 20"/>
          <p:cNvSpPr>
            <a:spLocks noChangeArrowheads="1"/>
          </p:cNvSpPr>
          <p:nvPr/>
        </p:nvSpPr>
        <p:spPr bwMode="auto">
          <a:xfrm>
            <a:off x="3635375" y="53736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4" name="AutoShape 21"/>
          <p:cNvSpPr>
            <a:spLocks noChangeArrowheads="1"/>
          </p:cNvSpPr>
          <p:nvPr/>
        </p:nvSpPr>
        <p:spPr bwMode="auto">
          <a:xfrm>
            <a:off x="3635375" y="6021388"/>
            <a:ext cx="215900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resulted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237490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Figure 6-13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981075"/>
            <a:ext cx="6049962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Binary counter with parallel load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668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668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668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8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668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669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668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669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9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668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669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669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9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6629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666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666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666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6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667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667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8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667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667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667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667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667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667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667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6630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663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664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664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666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665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665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664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664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663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664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663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663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663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663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664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771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771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771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771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772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771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771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772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72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771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772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772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7653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769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769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769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770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770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1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1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770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770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770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70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770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770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770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770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7654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766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767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767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769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768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9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768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67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767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68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766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767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766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6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766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766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767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7655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7656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27657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7658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1824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7660" name="AutoShape 81"/>
          <p:cNvSpPr>
            <a:spLocks noChangeArrowheads="1"/>
          </p:cNvSpPr>
          <p:nvPr/>
        </p:nvSpPr>
        <p:spPr bwMode="auto">
          <a:xfrm>
            <a:off x="539750" y="3933825"/>
            <a:ext cx="324008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8736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8737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738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9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8740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8751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3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8741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8742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8748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0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8743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8744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5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8746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47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8719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0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8721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8722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23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8724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8733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4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5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8725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8730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8731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732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8726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8727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8728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8729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8678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8685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8698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8699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871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6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7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8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0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8711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2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3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4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1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870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8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9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10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8702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870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4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5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8706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8686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8696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7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687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688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8689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8690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8695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8679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28680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81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8682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2848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28684" name="AutoShape 81"/>
          <p:cNvSpPr>
            <a:spLocks noChangeArrowheads="1"/>
          </p:cNvSpPr>
          <p:nvPr/>
        </p:nvSpPr>
        <p:spPr bwMode="auto">
          <a:xfrm>
            <a:off x="539750" y="3933825"/>
            <a:ext cx="324008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29760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29761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62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3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29764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29775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6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7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9765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29766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29772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3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4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29767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9768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9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9770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71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29701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29743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4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29745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29746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7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29748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29757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8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9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29749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29754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29755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56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29750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29751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29752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29753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29702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29709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29722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29723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2973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0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1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42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4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2973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6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7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8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5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2973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2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3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4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9726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2972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28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29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9730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9710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29720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1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11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12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9713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9714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9719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29703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29704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29705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9706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3872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A+1</a:t>
            </a:r>
          </a:p>
        </p:txBody>
      </p:sp>
      <p:sp>
        <p:nvSpPr>
          <p:cNvPr id="29708" name="AutoShape 81"/>
          <p:cNvSpPr>
            <a:spLocks noChangeArrowheads="1"/>
          </p:cNvSpPr>
          <p:nvPr/>
        </p:nvSpPr>
        <p:spPr bwMode="auto">
          <a:xfrm>
            <a:off x="539750" y="43656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0784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0785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0786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87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0788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0799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0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801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0789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0790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0796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7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98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0791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0792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3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0794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95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0725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0767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68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0769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0770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71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0772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0781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82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83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0773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0778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0779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80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0774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0775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0776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0777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0726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0733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0746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0747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076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4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5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6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48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075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0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1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62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49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07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6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7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8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50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075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2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3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0754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0734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0744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5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0735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0736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0737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0738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9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0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1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42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0743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0727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30728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0729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0730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4896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30732" name="AutoShape 81"/>
          <p:cNvSpPr>
            <a:spLocks noChangeArrowheads="1"/>
          </p:cNvSpPr>
          <p:nvPr/>
        </p:nvSpPr>
        <p:spPr bwMode="auto">
          <a:xfrm>
            <a:off x="539750" y="43656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1808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1809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10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1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1812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1823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4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5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1813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1814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1820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2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1815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1816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7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818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19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1749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1791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1793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1794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1796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1805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6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7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1797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1802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3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4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1798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1799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0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1801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1757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1770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1771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178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8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9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90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2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178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4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5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6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3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177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0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1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82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1774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177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6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7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1778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1758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1768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9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1759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1760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1761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1762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767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1751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31752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31753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1754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5920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</a:t>
            </a:r>
          </a:p>
        </p:txBody>
      </p:sp>
      <p:sp>
        <p:nvSpPr>
          <p:cNvPr id="31756" name="AutoShape 81"/>
          <p:cNvSpPr>
            <a:spLocks noChangeArrowheads="1"/>
          </p:cNvSpPr>
          <p:nvPr/>
        </p:nvSpPr>
        <p:spPr bwMode="auto">
          <a:xfrm>
            <a:off x="539750" y="47974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Synchronous binary counter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4032250" cy="86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Load: to load data input D into Q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Count: force counting Q=Q+1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500563" y="404813"/>
            <a:ext cx="2901950" cy="1893887"/>
            <a:chOff x="113" y="1434"/>
            <a:chExt cx="1828" cy="1193"/>
          </a:xfrm>
        </p:grpSpPr>
        <p:sp>
          <p:nvSpPr>
            <p:cNvPr id="32832" name="Rectangle 5"/>
            <p:cNvSpPr>
              <a:spLocks noChangeArrowheads="1"/>
            </p:cNvSpPr>
            <p:nvPr/>
          </p:nvSpPr>
          <p:spPr bwMode="auto">
            <a:xfrm>
              <a:off x="839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833" name="AutoShape 6"/>
            <p:cNvSpPr>
              <a:spLocks noChangeArrowheads="1"/>
            </p:cNvSpPr>
            <p:nvPr/>
          </p:nvSpPr>
          <p:spPr bwMode="auto">
            <a:xfrm>
              <a:off x="1066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2834" name="Line 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35" name="Text Box 8"/>
            <p:cNvSpPr txBox="1">
              <a:spLocks noChangeArrowheads="1"/>
            </p:cNvSpPr>
            <p:nvPr/>
          </p:nvSpPr>
          <p:spPr bwMode="auto">
            <a:xfrm>
              <a:off x="962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32836" name="Group 9"/>
            <p:cNvGrpSpPr>
              <a:grpSpLocks/>
            </p:cNvGrpSpPr>
            <p:nvPr/>
          </p:nvGrpSpPr>
          <p:grpSpPr bwMode="auto">
            <a:xfrm>
              <a:off x="521" y="1979"/>
              <a:ext cx="318" cy="285"/>
              <a:chOff x="521" y="1979"/>
              <a:chExt cx="318" cy="285"/>
            </a:xfrm>
          </p:grpSpPr>
          <p:sp>
            <p:nvSpPr>
              <p:cNvPr id="3284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837" name="Text Box 13"/>
            <p:cNvSpPr txBox="1">
              <a:spLocks noChangeArrowheads="1"/>
            </p:cNvSpPr>
            <p:nvPr/>
          </p:nvSpPr>
          <p:spPr bwMode="auto">
            <a:xfrm>
              <a:off x="295" y="188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grpSp>
          <p:nvGrpSpPr>
            <p:cNvPr id="32838" name="Group 14"/>
            <p:cNvGrpSpPr>
              <a:grpSpLocks/>
            </p:cNvGrpSpPr>
            <p:nvPr/>
          </p:nvGrpSpPr>
          <p:grpSpPr bwMode="auto">
            <a:xfrm>
              <a:off x="1429" y="1979"/>
              <a:ext cx="318" cy="285"/>
              <a:chOff x="521" y="1979"/>
              <a:chExt cx="318" cy="285"/>
            </a:xfrm>
          </p:grpSpPr>
          <p:sp>
            <p:nvSpPr>
              <p:cNvPr id="32844" name="Line 15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5" name="Line 16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46" name="Text Box 17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32839" name="Text Box 18"/>
            <p:cNvSpPr txBox="1">
              <a:spLocks noChangeArrowheads="1"/>
            </p:cNvSpPr>
            <p:nvPr/>
          </p:nvSpPr>
          <p:spPr bwMode="auto">
            <a:xfrm>
              <a:off x="1733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32840" name="Line 19"/>
            <p:cNvSpPr>
              <a:spLocks noChangeShapeType="1"/>
            </p:cNvSpPr>
            <p:nvPr/>
          </p:nvSpPr>
          <p:spPr bwMode="auto">
            <a:xfrm>
              <a:off x="476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41" name="Text Box 20"/>
            <p:cNvSpPr txBox="1">
              <a:spLocks noChangeArrowheads="1"/>
            </p:cNvSpPr>
            <p:nvPr/>
          </p:nvSpPr>
          <p:spPr bwMode="auto">
            <a:xfrm>
              <a:off x="113" y="143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842" name="Line 21"/>
            <p:cNvSpPr>
              <a:spLocks noChangeShapeType="1"/>
            </p:cNvSpPr>
            <p:nvPr/>
          </p:nvSpPr>
          <p:spPr bwMode="auto">
            <a:xfrm>
              <a:off x="476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43" name="Text Box 22"/>
            <p:cNvSpPr txBox="1">
              <a:spLocks noChangeArrowheads="1"/>
            </p:cNvSpPr>
            <p:nvPr/>
          </p:nvSpPr>
          <p:spPr bwMode="auto">
            <a:xfrm>
              <a:off x="113" y="161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468313" y="3213100"/>
            <a:ext cx="3478212" cy="2303463"/>
            <a:chOff x="385" y="2115"/>
            <a:chExt cx="2191" cy="1451"/>
          </a:xfrm>
        </p:grpSpPr>
        <p:sp>
          <p:nvSpPr>
            <p:cNvPr id="32815" name="Line 24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6" name="Text Box 25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2817" name="Text Box 26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2818" name="Line 27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9" name="Text Box 28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2820" name="Group 29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2829" name="Text Box 3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30" name="Text Box 3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31" name="Text Box 3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2821" name="Group 33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2826" name="Text Box 3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2827" name="Text Box 3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8" name="Text Box 3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2822" name="Group 37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2823" name="Text Box 3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4" name="Text Box 3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2825" name="Text Box 4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grpSp>
        <p:nvGrpSpPr>
          <p:cNvPr id="32774" name="Group 41"/>
          <p:cNvGrpSpPr>
            <a:grpSpLocks/>
          </p:cNvGrpSpPr>
          <p:nvPr/>
        </p:nvGrpSpPr>
        <p:grpSpPr bwMode="auto">
          <a:xfrm>
            <a:off x="4284663" y="3141663"/>
            <a:ext cx="4391025" cy="3024187"/>
            <a:chOff x="2653" y="1888"/>
            <a:chExt cx="2766" cy="1905"/>
          </a:xfrm>
        </p:grpSpPr>
        <p:grpSp>
          <p:nvGrpSpPr>
            <p:cNvPr id="32781" name="Group 42"/>
            <p:cNvGrpSpPr>
              <a:grpSpLocks/>
            </p:cNvGrpSpPr>
            <p:nvPr/>
          </p:nvGrpSpPr>
          <p:grpSpPr bwMode="auto">
            <a:xfrm>
              <a:off x="3152" y="2206"/>
              <a:ext cx="2267" cy="227"/>
              <a:chOff x="2925" y="2659"/>
              <a:chExt cx="2267" cy="227"/>
            </a:xfrm>
          </p:grpSpPr>
          <p:sp>
            <p:nvSpPr>
              <p:cNvPr id="32794" name="Line 43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2795" name="Group 44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281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2" name="Line 4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3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4" name="Line 4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6" name="Group 49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280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8" name="Line 5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9" name="Line 5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10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7" name="Group 54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28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4" name="Line 5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5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6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2798" name="Group 59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279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0" name="Line 6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1" name="Line 6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2802" name="Line 6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2782" name="Group 64"/>
            <p:cNvGrpSpPr>
              <a:grpSpLocks/>
            </p:cNvGrpSpPr>
            <p:nvPr/>
          </p:nvGrpSpPr>
          <p:grpSpPr bwMode="auto">
            <a:xfrm>
              <a:off x="4014" y="1888"/>
              <a:ext cx="650" cy="212"/>
              <a:chOff x="3696" y="2325"/>
              <a:chExt cx="650" cy="212"/>
            </a:xfrm>
          </p:grpSpPr>
          <p:sp>
            <p:nvSpPr>
              <p:cNvPr id="32792" name="Line 65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3" name="Text Box 66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2783" name="Text Box 67"/>
            <p:cNvSpPr txBox="1">
              <a:spLocks noChangeArrowheads="1"/>
            </p:cNvSpPr>
            <p:nvPr/>
          </p:nvSpPr>
          <p:spPr bwMode="auto">
            <a:xfrm>
              <a:off x="2731" y="228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2784" name="Text Box 68"/>
            <p:cNvSpPr txBox="1">
              <a:spLocks noChangeArrowheads="1"/>
            </p:cNvSpPr>
            <p:nvPr/>
          </p:nvSpPr>
          <p:spPr bwMode="auto">
            <a:xfrm>
              <a:off x="2653" y="2569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2785" name="Text Box 69"/>
            <p:cNvSpPr txBox="1">
              <a:spLocks noChangeArrowheads="1"/>
            </p:cNvSpPr>
            <p:nvPr/>
          </p:nvSpPr>
          <p:spPr bwMode="auto">
            <a:xfrm>
              <a:off x="2653" y="2886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32786" name="Line 70"/>
            <p:cNvSpPr>
              <a:spLocks noChangeShapeType="1"/>
            </p:cNvSpPr>
            <p:nvPr/>
          </p:nvSpPr>
          <p:spPr bwMode="auto">
            <a:xfrm>
              <a:off x="3424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71"/>
            <p:cNvSpPr>
              <a:spLocks noChangeShapeType="1"/>
            </p:cNvSpPr>
            <p:nvPr/>
          </p:nvSpPr>
          <p:spPr bwMode="auto">
            <a:xfrm>
              <a:off x="3923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72"/>
            <p:cNvSpPr>
              <a:spLocks noChangeShapeType="1"/>
            </p:cNvSpPr>
            <p:nvPr/>
          </p:nvSpPr>
          <p:spPr bwMode="auto">
            <a:xfrm>
              <a:off x="4422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73"/>
            <p:cNvSpPr>
              <a:spLocks noChangeShapeType="1"/>
            </p:cNvSpPr>
            <p:nvPr/>
          </p:nvSpPr>
          <p:spPr bwMode="auto">
            <a:xfrm>
              <a:off x="4921" y="243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Text Box 74"/>
            <p:cNvSpPr txBox="1">
              <a:spLocks noChangeArrowheads="1"/>
            </p:cNvSpPr>
            <p:nvPr/>
          </p:nvSpPr>
          <p:spPr bwMode="auto">
            <a:xfrm>
              <a:off x="2653" y="3203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2791" name="Text Box 75"/>
            <p:cNvSpPr txBox="1">
              <a:spLocks noChangeArrowheads="1"/>
            </p:cNvSpPr>
            <p:nvPr/>
          </p:nvSpPr>
          <p:spPr bwMode="auto">
            <a:xfrm>
              <a:off x="2653" y="3521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</p:grpSp>
      <p:sp>
        <p:nvSpPr>
          <p:cNvPr id="32775" name="AutoShape 76"/>
          <p:cNvSpPr>
            <a:spLocks noChangeArrowheads="1"/>
          </p:cNvSpPr>
          <p:nvPr/>
        </p:nvSpPr>
        <p:spPr bwMode="auto">
          <a:xfrm>
            <a:off x="5508625" y="4292600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32776" name="AutoShape 77"/>
          <p:cNvSpPr>
            <a:spLocks noChangeArrowheads="1"/>
          </p:cNvSpPr>
          <p:nvPr/>
        </p:nvSpPr>
        <p:spPr bwMode="auto">
          <a:xfrm>
            <a:off x="5508625" y="47974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2777" name="AutoShape 78"/>
          <p:cNvSpPr>
            <a:spLocks noChangeArrowheads="1"/>
          </p:cNvSpPr>
          <p:nvPr/>
        </p:nvSpPr>
        <p:spPr bwMode="auto">
          <a:xfrm>
            <a:off x="5508625" y="5300663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778" name="AutoShape 79"/>
          <p:cNvSpPr>
            <a:spLocks noChangeArrowheads="1"/>
          </p:cNvSpPr>
          <p:nvPr/>
        </p:nvSpPr>
        <p:spPr bwMode="auto">
          <a:xfrm>
            <a:off x="5508625" y="5805488"/>
            <a:ext cx="792163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36944" name="AutoShape 80"/>
          <p:cNvSpPr>
            <a:spLocks noChangeArrowheads="1"/>
          </p:cNvSpPr>
          <p:nvPr/>
        </p:nvSpPr>
        <p:spPr bwMode="auto">
          <a:xfrm>
            <a:off x="6300788" y="429260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32780" name="AutoShape 81"/>
          <p:cNvSpPr>
            <a:spLocks noChangeArrowheads="1"/>
          </p:cNvSpPr>
          <p:nvPr/>
        </p:nvSpPr>
        <p:spPr bwMode="auto">
          <a:xfrm>
            <a:off x="539750" y="47974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the counter with parallel load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the complete circuit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4890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94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9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96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91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92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17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93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2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4883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87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89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84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85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18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86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3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4876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80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82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77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78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19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9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4824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4869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4873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487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4875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4870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71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0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2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4825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6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7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8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4829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4830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4867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8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1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1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4865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6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2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2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4863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4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3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33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4861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4862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4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4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4835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5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37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6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39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4841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8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3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4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5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7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8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49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4850" name="AutoShape 70"/>
            <p:cNvCxnSpPr>
              <a:cxnSpLocks noChangeShapeType="1"/>
              <a:stCxn id="34842" idx="0"/>
              <a:endCxn id="34846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1" name="AutoShape 71"/>
            <p:cNvCxnSpPr>
              <a:cxnSpLocks noChangeShapeType="1"/>
              <a:stCxn id="34843" idx="1"/>
              <a:endCxn id="34847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2" name="AutoShape 72"/>
            <p:cNvCxnSpPr>
              <a:cxnSpLocks noChangeShapeType="1"/>
              <a:stCxn id="34844" idx="2"/>
              <a:endCxn id="34848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73"/>
            <p:cNvCxnSpPr>
              <a:cxnSpLocks noChangeShapeType="1"/>
              <a:stCxn id="34845" idx="0"/>
              <a:endCxn id="34849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4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5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4856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4857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8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59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60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the complete circuit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5880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5949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53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5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55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50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51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76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52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1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5942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46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4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48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43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44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77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5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2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5935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39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4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41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36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7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78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8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83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5928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5932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9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5934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5929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30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79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31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84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5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6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7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5888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89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5926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7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0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0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5924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5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1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1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5922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3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2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92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5920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5921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83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93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5894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4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5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96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5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98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6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9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900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7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1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2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3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4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5905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6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7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08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5909" name="AutoShape 70"/>
            <p:cNvCxnSpPr>
              <a:cxnSpLocks noChangeShapeType="1"/>
              <a:stCxn id="35901" idx="0"/>
              <a:endCxn id="35905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0" name="AutoShape 71"/>
            <p:cNvCxnSpPr>
              <a:cxnSpLocks noChangeShapeType="1"/>
              <a:stCxn id="35902" idx="1"/>
              <a:endCxn id="35906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1" name="AutoShape 72"/>
            <p:cNvCxnSpPr>
              <a:cxnSpLocks noChangeShapeType="1"/>
              <a:stCxn id="35903" idx="2"/>
              <a:endCxn id="35907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2" name="AutoShape 73"/>
            <p:cNvCxnSpPr>
              <a:cxnSpLocks noChangeShapeType="1"/>
              <a:stCxn id="35904" idx="0"/>
              <a:endCxn id="35908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3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4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5915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Load=1</a:t>
              </a:r>
            </a:p>
          </p:txBody>
        </p:sp>
        <p:sp>
          <p:nvSpPr>
            <p:cNvPr id="35916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7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8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919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5" name="Group 81"/>
          <p:cNvGrpSpPr>
            <a:grpSpLocks/>
          </p:cNvGrpSpPr>
          <p:nvPr/>
        </p:nvGrpSpPr>
        <p:grpSpPr bwMode="auto">
          <a:xfrm>
            <a:off x="6084888" y="1341438"/>
            <a:ext cx="1150937" cy="142875"/>
            <a:chOff x="3833" y="845"/>
            <a:chExt cx="725" cy="90"/>
          </a:xfrm>
        </p:grpSpPr>
        <p:sp>
          <p:nvSpPr>
            <p:cNvPr id="35877" name="Line 82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8" name="Line 83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9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6" name="Group 85"/>
          <p:cNvGrpSpPr>
            <a:grpSpLocks/>
          </p:cNvGrpSpPr>
          <p:nvPr/>
        </p:nvGrpSpPr>
        <p:grpSpPr bwMode="auto">
          <a:xfrm>
            <a:off x="6084888" y="2781300"/>
            <a:ext cx="1150937" cy="142875"/>
            <a:chOff x="3833" y="845"/>
            <a:chExt cx="725" cy="90"/>
          </a:xfrm>
        </p:grpSpPr>
        <p:sp>
          <p:nvSpPr>
            <p:cNvPr id="35874" name="Line 86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5" name="Line 87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6" name="Line 88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7" name="Group 89"/>
          <p:cNvGrpSpPr>
            <a:grpSpLocks/>
          </p:cNvGrpSpPr>
          <p:nvPr/>
        </p:nvGrpSpPr>
        <p:grpSpPr bwMode="auto">
          <a:xfrm>
            <a:off x="6011863" y="4221163"/>
            <a:ext cx="1150937" cy="142875"/>
            <a:chOff x="3833" y="845"/>
            <a:chExt cx="725" cy="90"/>
          </a:xfrm>
        </p:grpSpPr>
        <p:sp>
          <p:nvSpPr>
            <p:cNvPr id="35871" name="Line 90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2" name="Line 91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3" name="Line 92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8" name="Group 93"/>
          <p:cNvGrpSpPr>
            <a:grpSpLocks/>
          </p:cNvGrpSpPr>
          <p:nvPr/>
        </p:nvGrpSpPr>
        <p:grpSpPr bwMode="auto">
          <a:xfrm>
            <a:off x="5940425" y="5661025"/>
            <a:ext cx="1150938" cy="142875"/>
            <a:chOff x="3833" y="845"/>
            <a:chExt cx="725" cy="90"/>
          </a:xfrm>
        </p:grpSpPr>
        <p:sp>
          <p:nvSpPr>
            <p:cNvPr id="35868" name="Line 94"/>
            <p:cNvSpPr>
              <a:spLocks noChangeShapeType="1"/>
            </p:cNvSpPr>
            <p:nvPr/>
          </p:nvSpPr>
          <p:spPr bwMode="auto">
            <a:xfrm>
              <a:off x="3833" y="935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9" name="Line 95"/>
            <p:cNvSpPr>
              <a:spLocks noChangeShapeType="1"/>
            </p:cNvSpPr>
            <p:nvPr/>
          </p:nvSpPr>
          <p:spPr bwMode="auto">
            <a:xfrm flipV="1">
              <a:off x="4105" y="845"/>
              <a:ext cx="136" cy="9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70" name="Line 96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5849" name="Group 97"/>
          <p:cNvGrpSpPr>
            <a:grpSpLocks/>
          </p:cNvGrpSpPr>
          <p:nvPr/>
        </p:nvGrpSpPr>
        <p:grpSpPr bwMode="auto">
          <a:xfrm>
            <a:off x="323850" y="3429000"/>
            <a:ext cx="3478213" cy="2303463"/>
            <a:chOff x="385" y="2115"/>
            <a:chExt cx="2191" cy="1451"/>
          </a:xfrm>
        </p:grpSpPr>
        <p:sp>
          <p:nvSpPr>
            <p:cNvPr id="35851" name="Line 98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Text Box 99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5853" name="Text Box 100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5854" name="Line 101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5" name="Text Box 102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5856" name="Group 103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5865" name="Text Box 104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6" name="Text Box 105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7" name="Text Box 106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5857" name="Group 107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5862" name="Text Box 108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5863" name="Text Box 109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5864" name="Text Box 110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5858" name="Group 111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5859" name="Text Box 11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5860" name="Text Box 11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5861" name="Text Box 11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sp>
        <p:nvSpPr>
          <p:cNvPr id="35850" name="AutoShape 115"/>
          <p:cNvSpPr>
            <a:spLocks noChangeArrowheads="1"/>
          </p:cNvSpPr>
          <p:nvPr/>
        </p:nvSpPr>
        <p:spPr bwMode="auto">
          <a:xfrm>
            <a:off x="395288" y="5013325"/>
            <a:ext cx="338455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the complete circuit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6907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6976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80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82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77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78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3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9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08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6969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7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7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75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70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71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4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72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09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6962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68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63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64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5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65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6910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6955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695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69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6961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6956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7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6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58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6911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2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3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4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6915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916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6953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4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7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7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6951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2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8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8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6949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50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9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919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6947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6948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20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20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6921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1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2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3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2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4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5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3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6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927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4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8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29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0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1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6932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3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4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35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6936" name="AutoShape 70"/>
            <p:cNvCxnSpPr>
              <a:cxnSpLocks noChangeShapeType="1"/>
              <a:stCxn id="36928" idx="0"/>
              <a:endCxn id="36932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7" name="AutoShape 71"/>
            <p:cNvCxnSpPr>
              <a:cxnSpLocks noChangeShapeType="1"/>
              <a:stCxn id="36929" idx="1"/>
              <a:endCxn id="36933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8" name="AutoShape 72"/>
            <p:cNvCxnSpPr>
              <a:cxnSpLocks noChangeShapeType="1"/>
              <a:stCxn id="36930" idx="2"/>
              <a:endCxn id="36934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39" name="AutoShape 73"/>
            <p:cNvCxnSpPr>
              <a:cxnSpLocks noChangeShapeType="1"/>
              <a:stCxn id="36931" idx="0"/>
              <a:endCxn id="36935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40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1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6942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Load=0</a:t>
              </a:r>
            </a:p>
          </p:txBody>
        </p:sp>
        <p:sp>
          <p:nvSpPr>
            <p:cNvPr id="36943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4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5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46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69" name="Group 81"/>
          <p:cNvGrpSpPr>
            <a:grpSpLocks/>
          </p:cNvGrpSpPr>
          <p:nvPr/>
        </p:nvGrpSpPr>
        <p:grpSpPr bwMode="auto">
          <a:xfrm>
            <a:off x="5508625" y="1125538"/>
            <a:ext cx="1727200" cy="215900"/>
            <a:chOff x="3470" y="709"/>
            <a:chExt cx="1088" cy="136"/>
          </a:xfrm>
        </p:grpSpPr>
        <p:sp>
          <p:nvSpPr>
            <p:cNvPr id="36904" name="Line 82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5" name="Line 83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906" name="Line 84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0" name="Group 85"/>
          <p:cNvGrpSpPr>
            <a:grpSpLocks/>
          </p:cNvGrpSpPr>
          <p:nvPr/>
        </p:nvGrpSpPr>
        <p:grpSpPr bwMode="auto">
          <a:xfrm>
            <a:off x="323850" y="3429000"/>
            <a:ext cx="3478213" cy="2303463"/>
            <a:chOff x="385" y="2115"/>
            <a:chExt cx="2191" cy="1451"/>
          </a:xfrm>
        </p:grpSpPr>
        <p:sp>
          <p:nvSpPr>
            <p:cNvPr id="36887" name="Line 86"/>
            <p:cNvSpPr>
              <a:spLocks noChangeShapeType="1"/>
            </p:cNvSpPr>
            <p:nvPr/>
          </p:nvSpPr>
          <p:spPr bwMode="auto">
            <a:xfrm>
              <a:off x="385" y="2478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8" name="Text Box 87"/>
            <p:cNvSpPr txBox="1">
              <a:spLocks noChangeArrowheads="1"/>
            </p:cNvSpPr>
            <p:nvPr/>
          </p:nvSpPr>
          <p:spPr bwMode="auto">
            <a:xfrm>
              <a:off x="418" y="2188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Load(t)</a:t>
              </a:r>
            </a:p>
          </p:txBody>
        </p:sp>
        <p:sp>
          <p:nvSpPr>
            <p:cNvPr id="36889" name="Text Box 88"/>
            <p:cNvSpPr txBox="1">
              <a:spLocks noChangeArrowheads="1"/>
            </p:cNvSpPr>
            <p:nvPr/>
          </p:nvSpPr>
          <p:spPr bwMode="auto">
            <a:xfrm>
              <a:off x="1008" y="2188"/>
              <a:ext cx="5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Count(t)</a:t>
              </a:r>
            </a:p>
          </p:txBody>
        </p:sp>
        <p:sp>
          <p:nvSpPr>
            <p:cNvPr id="36890" name="Line 89"/>
            <p:cNvSpPr>
              <a:spLocks noChangeShapeType="1"/>
            </p:cNvSpPr>
            <p:nvPr/>
          </p:nvSpPr>
          <p:spPr bwMode="auto">
            <a:xfrm>
              <a:off x="1655" y="211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91" name="Text Box 90"/>
            <p:cNvSpPr txBox="1">
              <a:spLocks noChangeArrowheads="1"/>
            </p:cNvSpPr>
            <p:nvPr/>
          </p:nvSpPr>
          <p:spPr bwMode="auto">
            <a:xfrm>
              <a:off x="1701" y="2205"/>
              <a:ext cx="4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Q(t+1)</a:t>
              </a:r>
            </a:p>
          </p:txBody>
        </p:sp>
        <p:grpSp>
          <p:nvGrpSpPr>
            <p:cNvPr id="36892" name="Group 91"/>
            <p:cNvGrpSpPr>
              <a:grpSpLocks/>
            </p:cNvGrpSpPr>
            <p:nvPr/>
          </p:nvGrpSpPr>
          <p:grpSpPr bwMode="auto">
            <a:xfrm>
              <a:off x="567" y="2568"/>
              <a:ext cx="1873" cy="229"/>
              <a:chOff x="567" y="2597"/>
              <a:chExt cx="1873" cy="229"/>
            </a:xfrm>
          </p:grpSpPr>
          <p:sp>
            <p:nvSpPr>
              <p:cNvPr id="36901" name="Text Box 92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902" name="Text Box 93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903" name="Text Box 94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</a:t>
                </a:r>
              </a:p>
            </p:txBody>
          </p:sp>
        </p:grpSp>
        <p:grpSp>
          <p:nvGrpSpPr>
            <p:cNvPr id="36893" name="Group 95"/>
            <p:cNvGrpSpPr>
              <a:grpSpLocks/>
            </p:cNvGrpSpPr>
            <p:nvPr/>
          </p:nvGrpSpPr>
          <p:grpSpPr bwMode="auto">
            <a:xfrm>
              <a:off x="567" y="2840"/>
              <a:ext cx="2009" cy="229"/>
              <a:chOff x="567" y="2597"/>
              <a:chExt cx="2009" cy="229"/>
            </a:xfrm>
          </p:grpSpPr>
          <p:sp>
            <p:nvSpPr>
              <p:cNvPr id="36898" name="Text Box 96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6899" name="Text Box 97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6900" name="Text Box 98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Q(t+1)=Q(t)+1</a:t>
                </a:r>
              </a:p>
            </p:txBody>
          </p:sp>
        </p:grpSp>
        <p:grpSp>
          <p:nvGrpSpPr>
            <p:cNvPr id="36894" name="Group 99"/>
            <p:cNvGrpSpPr>
              <a:grpSpLocks/>
            </p:cNvGrpSpPr>
            <p:nvPr/>
          </p:nvGrpSpPr>
          <p:grpSpPr bwMode="auto">
            <a:xfrm>
              <a:off x="567" y="3113"/>
              <a:ext cx="1873" cy="229"/>
              <a:chOff x="567" y="2597"/>
              <a:chExt cx="1873" cy="229"/>
            </a:xfrm>
          </p:grpSpPr>
          <p:sp>
            <p:nvSpPr>
              <p:cNvPr id="36895" name="Text Box 100"/>
              <p:cNvSpPr txBox="1">
                <a:spLocks noChangeArrowheads="1"/>
              </p:cNvSpPr>
              <p:nvPr/>
            </p:nvSpPr>
            <p:spPr bwMode="auto">
              <a:xfrm>
                <a:off x="567" y="261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6896" name="Text Box 101"/>
              <p:cNvSpPr txBox="1">
                <a:spLocks noChangeArrowheads="1"/>
              </p:cNvSpPr>
              <p:nvPr/>
            </p:nvSpPr>
            <p:spPr bwMode="auto">
              <a:xfrm>
                <a:off x="1111" y="261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36897" name="Text Box 102"/>
              <p:cNvSpPr txBox="1">
                <a:spLocks noChangeArrowheads="1"/>
              </p:cNvSpPr>
              <p:nvPr/>
            </p:nvSpPr>
            <p:spPr bwMode="auto">
              <a:xfrm>
                <a:off x="1688" y="2597"/>
                <a:ext cx="75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Q(t+1)=D(t)</a:t>
                </a:r>
              </a:p>
            </p:txBody>
          </p:sp>
        </p:grpSp>
      </p:grpSp>
      <p:sp>
        <p:nvSpPr>
          <p:cNvPr id="36871" name="AutoShape 103"/>
          <p:cNvSpPr>
            <a:spLocks noChangeArrowheads="1"/>
          </p:cNvSpPr>
          <p:nvPr/>
        </p:nvSpPr>
        <p:spPr bwMode="auto">
          <a:xfrm>
            <a:off x="395288" y="4149725"/>
            <a:ext cx="3384550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6872" name="Group 104"/>
          <p:cNvGrpSpPr>
            <a:grpSpLocks/>
          </p:cNvGrpSpPr>
          <p:nvPr/>
        </p:nvGrpSpPr>
        <p:grpSpPr bwMode="auto">
          <a:xfrm>
            <a:off x="5508625" y="2565400"/>
            <a:ext cx="1727200" cy="215900"/>
            <a:chOff x="3470" y="709"/>
            <a:chExt cx="1088" cy="136"/>
          </a:xfrm>
        </p:grpSpPr>
        <p:sp>
          <p:nvSpPr>
            <p:cNvPr id="36884" name="Line 105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5" name="Line 106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6" name="Line 107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3" name="Group 108"/>
          <p:cNvGrpSpPr>
            <a:grpSpLocks/>
          </p:cNvGrpSpPr>
          <p:nvPr/>
        </p:nvGrpSpPr>
        <p:grpSpPr bwMode="auto">
          <a:xfrm>
            <a:off x="5508625" y="4076700"/>
            <a:ext cx="1727200" cy="215900"/>
            <a:chOff x="3470" y="709"/>
            <a:chExt cx="1088" cy="136"/>
          </a:xfrm>
        </p:grpSpPr>
        <p:sp>
          <p:nvSpPr>
            <p:cNvPr id="36881" name="Line 109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2" name="Line 110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3" name="Line 111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874" name="Group 112"/>
          <p:cNvGrpSpPr>
            <a:grpSpLocks/>
          </p:cNvGrpSpPr>
          <p:nvPr/>
        </p:nvGrpSpPr>
        <p:grpSpPr bwMode="auto">
          <a:xfrm>
            <a:off x="5508625" y="5445125"/>
            <a:ext cx="1727200" cy="215900"/>
            <a:chOff x="3470" y="709"/>
            <a:chExt cx="1088" cy="136"/>
          </a:xfrm>
        </p:grpSpPr>
        <p:sp>
          <p:nvSpPr>
            <p:cNvPr id="36878" name="Line 113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114"/>
            <p:cNvSpPr>
              <a:spLocks noChangeShapeType="1"/>
            </p:cNvSpPr>
            <p:nvPr/>
          </p:nvSpPr>
          <p:spPr bwMode="auto">
            <a:xfrm>
              <a:off x="4059" y="709"/>
              <a:ext cx="18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115"/>
            <p:cNvSpPr>
              <a:spLocks noChangeShapeType="1"/>
            </p:cNvSpPr>
            <p:nvPr/>
          </p:nvSpPr>
          <p:spPr bwMode="auto">
            <a:xfrm>
              <a:off x="4195" y="845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116"/>
          <p:cNvGrpSpPr>
            <a:grpSpLocks/>
          </p:cNvGrpSpPr>
          <p:nvPr/>
        </p:nvGrpSpPr>
        <p:grpSpPr bwMode="auto">
          <a:xfrm>
            <a:off x="323850" y="5445125"/>
            <a:ext cx="2519363" cy="1079500"/>
            <a:chOff x="204" y="3430"/>
            <a:chExt cx="1587" cy="680"/>
          </a:xfrm>
        </p:grpSpPr>
        <p:sp>
          <p:nvSpPr>
            <p:cNvPr id="36876" name="AutoShape 117"/>
            <p:cNvSpPr>
              <a:spLocks noChangeArrowheads="1"/>
            </p:cNvSpPr>
            <p:nvPr/>
          </p:nvSpPr>
          <p:spPr bwMode="auto">
            <a:xfrm>
              <a:off x="204" y="3430"/>
              <a:ext cx="1587" cy="680"/>
            </a:xfrm>
            <a:prstGeom prst="wedgeRoundRectCallout">
              <a:avLst>
                <a:gd name="adj1" fmla="val 113329"/>
                <a:gd name="adj2" fmla="val 9116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6877" name="Object 118"/>
            <p:cNvGraphicFramePr>
              <a:graphicFrameLocks noChangeAspect="1"/>
            </p:cNvGraphicFramePr>
            <p:nvPr/>
          </p:nvGraphicFramePr>
          <p:xfrm>
            <a:off x="295" y="3521"/>
            <a:ext cx="1406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5" name="方程式" r:id="rId27" imgW="1422400" imgH="457200" progId="Equation.3">
                    <p:embed/>
                  </p:oleObj>
                </mc:Choice>
                <mc:Fallback>
                  <p:oleObj name="方程式" r:id="rId27" imgW="1422400" imgH="4572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521"/>
                          <a:ext cx="1406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the complete circuit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2987675" y="188913"/>
            <a:ext cx="5783263" cy="6192837"/>
            <a:chOff x="1882" y="119"/>
            <a:chExt cx="3643" cy="3901"/>
          </a:xfrm>
        </p:grpSpPr>
        <p:grpSp>
          <p:nvGrpSpPr>
            <p:cNvPr id="37897" name="Group 5"/>
            <p:cNvGrpSpPr>
              <a:grpSpLocks/>
            </p:cNvGrpSpPr>
            <p:nvPr/>
          </p:nvGrpSpPr>
          <p:grpSpPr bwMode="auto">
            <a:xfrm>
              <a:off x="4241" y="709"/>
              <a:ext cx="1277" cy="576"/>
              <a:chOff x="1202" y="1661"/>
              <a:chExt cx="1277" cy="576"/>
            </a:xfrm>
          </p:grpSpPr>
          <p:grpSp>
            <p:nvGrpSpPr>
              <p:cNvPr id="37966" name="Group 6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70" name="Rectangle 7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7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72" name="AutoShape 9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67" name="Line 10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8" name="Object 11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3" name="方程式" r:id="rId3" imgW="190500" imgH="228600" progId="Equation.3">
                      <p:embed/>
                    </p:oleObj>
                  </mc:Choice>
                  <mc:Fallback>
                    <p:oleObj name="方程式" r:id="rId3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9" name="Line 12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8" name="Group 13"/>
            <p:cNvGrpSpPr>
              <a:grpSpLocks/>
            </p:cNvGrpSpPr>
            <p:nvPr/>
          </p:nvGrpSpPr>
          <p:grpSpPr bwMode="auto">
            <a:xfrm>
              <a:off x="4241" y="1616"/>
              <a:ext cx="1270" cy="576"/>
              <a:chOff x="1202" y="1661"/>
              <a:chExt cx="1270" cy="576"/>
            </a:xfrm>
          </p:grpSpPr>
          <p:grpSp>
            <p:nvGrpSpPr>
              <p:cNvPr id="37959" name="Group 14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65" name="AutoShape 17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60" name="Line 18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61" name="Object 19"/>
              <p:cNvGraphicFramePr>
                <a:graphicFrameLocks noChangeAspect="1"/>
              </p:cNvGraphicFramePr>
              <p:nvPr/>
            </p:nvGraphicFramePr>
            <p:xfrm>
              <a:off x="2296" y="1667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4" name="方程式" r:id="rId5" imgW="177569" imgH="215619" progId="Equation.3">
                      <p:embed/>
                    </p:oleObj>
                  </mc:Choice>
                  <mc:Fallback>
                    <p:oleObj name="方程式" r:id="rId5" imgW="177569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667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62" name="Line 20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9" name="Group 21"/>
            <p:cNvGrpSpPr>
              <a:grpSpLocks/>
            </p:cNvGrpSpPr>
            <p:nvPr/>
          </p:nvGrpSpPr>
          <p:grpSpPr bwMode="auto">
            <a:xfrm>
              <a:off x="4241" y="2523"/>
              <a:ext cx="1284" cy="576"/>
              <a:chOff x="1202" y="1661"/>
              <a:chExt cx="1284" cy="576"/>
            </a:xfrm>
          </p:grpSpPr>
          <p:grpSp>
            <p:nvGrpSpPr>
              <p:cNvPr id="37952" name="Group 22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5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58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53" name="Line 26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54" name="Object 27"/>
              <p:cNvGraphicFramePr>
                <a:graphicFrameLocks noChangeAspect="1"/>
              </p:cNvGraphicFramePr>
              <p:nvPr/>
            </p:nvGraphicFramePr>
            <p:xfrm>
              <a:off x="2284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5" name="方程式" r:id="rId7" imgW="203024" imgH="215713" progId="Equation.3">
                      <p:embed/>
                    </p:oleObj>
                  </mc:Choice>
                  <mc:Fallback>
                    <p:oleObj name="方程式" r:id="rId7" imgW="203024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4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55" name="Line 28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900" name="Group 29"/>
            <p:cNvGrpSpPr>
              <a:grpSpLocks/>
            </p:cNvGrpSpPr>
            <p:nvPr/>
          </p:nvGrpSpPr>
          <p:grpSpPr bwMode="auto">
            <a:xfrm>
              <a:off x="4241" y="3430"/>
              <a:ext cx="1277" cy="576"/>
              <a:chOff x="1202" y="1661"/>
              <a:chExt cx="1277" cy="576"/>
            </a:xfrm>
          </p:grpSpPr>
          <p:grpSp>
            <p:nvGrpSpPr>
              <p:cNvPr id="37945" name="Group 30"/>
              <p:cNvGrpSpPr>
                <a:grpSpLocks/>
              </p:cNvGrpSpPr>
              <p:nvPr/>
            </p:nvGrpSpPr>
            <p:grpSpPr bwMode="auto">
              <a:xfrm>
                <a:off x="1519" y="1661"/>
                <a:ext cx="480" cy="576"/>
                <a:chOff x="3833" y="1298"/>
                <a:chExt cx="480" cy="576"/>
              </a:xfrm>
            </p:grpSpPr>
            <p:sp>
              <p:nvSpPr>
                <p:cNvPr id="37949" name="Rectangle 31"/>
                <p:cNvSpPr>
                  <a:spLocks noChangeArrowheads="1"/>
                </p:cNvSpPr>
                <p:nvPr/>
              </p:nvSpPr>
              <p:spPr bwMode="auto">
                <a:xfrm>
                  <a:off x="3833" y="1298"/>
                  <a:ext cx="480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79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835" y="1346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</a:t>
                  </a:r>
                </a:p>
              </p:txBody>
            </p:sp>
            <p:sp>
              <p:nvSpPr>
                <p:cNvPr id="37951" name="AutoShape 33"/>
                <p:cNvSpPr>
                  <a:spLocks noChangeArrowheads="1"/>
                </p:cNvSpPr>
                <p:nvPr/>
              </p:nvSpPr>
              <p:spPr bwMode="auto">
                <a:xfrm rot="5400000">
                  <a:off x="3835" y="1634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37946" name="Line 34"/>
              <p:cNvSpPr>
                <a:spLocks noChangeShapeType="1"/>
              </p:cNvSpPr>
              <p:nvPr/>
            </p:nvSpPr>
            <p:spPr bwMode="auto">
              <a:xfrm>
                <a:off x="2018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7" name="Object 35"/>
              <p:cNvGraphicFramePr>
                <a:graphicFrameLocks noChangeAspect="1"/>
              </p:cNvGraphicFramePr>
              <p:nvPr/>
            </p:nvGraphicFramePr>
            <p:xfrm>
              <a:off x="2290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6" name="方程式" r:id="rId9" imgW="190500" imgH="228600" progId="Equation.3">
                      <p:embed/>
                    </p:oleObj>
                  </mc:Choice>
                  <mc:Fallback>
                    <p:oleObj name="方程式" r:id="rId9" imgW="190500" imgH="2286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48" name="Line 36"/>
              <p:cNvSpPr>
                <a:spLocks noChangeShapeType="1"/>
              </p:cNvSpPr>
              <p:nvPr/>
            </p:nvSpPr>
            <p:spPr bwMode="auto">
              <a:xfrm>
                <a:off x="1202" y="1797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7901" name="AutoShape 37"/>
            <p:cNvSpPr>
              <a:spLocks noChangeArrowheads="1"/>
            </p:cNvSpPr>
            <p:nvPr/>
          </p:nvSpPr>
          <p:spPr bwMode="auto">
            <a:xfrm rot="-5400000">
              <a:off x="3879" y="754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2" name="AutoShape 38"/>
            <p:cNvSpPr>
              <a:spLocks noChangeArrowheads="1"/>
            </p:cNvSpPr>
            <p:nvPr/>
          </p:nvSpPr>
          <p:spPr bwMode="auto">
            <a:xfrm rot="-5400000">
              <a:off x="3879" y="1661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3" name="AutoShape 39"/>
            <p:cNvSpPr>
              <a:spLocks noChangeArrowheads="1"/>
            </p:cNvSpPr>
            <p:nvPr/>
          </p:nvSpPr>
          <p:spPr bwMode="auto">
            <a:xfrm rot="-5400000">
              <a:off x="3879" y="2568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4" name="AutoShape 40"/>
            <p:cNvSpPr>
              <a:spLocks noChangeArrowheads="1"/>
            </p:cNvSpPr>
            <p:nvPr/>
          </p:nvSpPr>
          <p:spPr bwMode="auto">
            <a:xfrm rot="-5400000">
              <a:off x="3879" y="3475"/>
              <a:ext cx="54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35 h 21600"/>
                <a:gd name="T14" fmla="*/ 17113 w 21600"/>
                <a:gd name="T15" fmla="*/ 1706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37905" name="Line 41"/>
            <p:cNvSpPr>
              <a:spLocks noChangeShapeType="1"/>
            </p:cNvSpPr>
            <p:nvPr/>
          </p:nvSpPr>
          <p:spPr bwMode="auto">
            <a:xfrm>
              <a:off x="3470" y="70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7906" name="Group 42"/>
            <p:cNvGrpSpPr>
              <a:grpSpLocks/>
            </p:cNvGrpSpPr>
            <p:nvPr/>
          </p:nvGrpSpPr>
          <p:grpSpPr bwMode="auto">
            <a:xfrm>
              <a:off x="3606" y="800"/>
              <a:ext cx="453" cy="227"/>
              <a:chOff x="3152" y="709"/>
              <a:chExt cx="453" cy="227"/>
            </a:xfrm>
          </p:grpSpPr>
          <p:sp>
            <p:nvSpPr>
              <p:cNvPr id="37943" name="Line 43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4" name="Object 44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7" name="方程式" r:id="rId11" imgW="203112" imgH="228501" progId="Equation.3">
                      <p:embed/>
                    </p:oleObj>
                  </mc:Choice>
                  <mc:Fallback>
                    <p:oleObj name="方程式" r:id="rId11" imgW="203112" imgH="228501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7" name="Group 45"/>
            <p:cNvGrpSpPr>
              <a:grpSpLocks/>
            </p:cNvGrpSpPr>
            <p:nvPr/>
          </p:nvGrpSpPr>
          <p:grpSpPr bwMode="auto">
            <a:xfrm>
              <a:off x="3612" y="1758"/>
              <a:ext cx="447" cy="214"/>
              <a:chOff x="3158" y="715"/>
              <a:chExt cx="447" cy="214"/>
            </a:xfrm>
          </p:grpSpPr>
          <p:sp>
            <p:nvSpPr>
              <p:cNvPr id="37941" name="Line 46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2" name="Object 47"/>
              <p:cNvGraphicFramePr>
                <a:graphicFrameLocks noChangeAspect="1"/>
              </p:cNvGraphicFramePr>
              <p:nvPr/>
            </p:nvGraphicFramePr>
            <p:xfrm>
              <a:off x="3158" y="715"/>
              <a:ext cx="189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8" name="方程式" r:id="rId13" imgW="190335" imgH="215713" progId="Equation.3">
                      <p:embed/>
                    </p:oleObj>
                  </mc:Choice>
                  <mc:Fallback>
                    <p:oleObj name="方程式" r:id="rId13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8" y="715"/>
                            <a:ext cx="189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8" name="Group 48"/>
            <p:cNvGrpSpPr>
              <a:grpSpLocks/>
            </p:cNvGrpSpPr>
            <p:nvPr/>
          </p:nvGrpSpPr>
          <p:grpSpPr bwMode="auto">
            <a:xfrm>
              <a:off x="3606" y="2665"/>
              <a:ext cx="453" cy="215"/>
              <a:chOff x="3152" y="715"/>
              <a:chExt cx="453" cy="215"/>
            </a:xfrm>
          </p:grpSpPr>
          <p:sp>
            <p:nvSpPr>
              <p:cNvPr id="37939" name="Line 49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40" name="Object 50"/>
              <p:cNvGraphicFramePr>
                <a:graphicFrameLocks noChangeAspect="1"/>
              </p:cNvGraphicFramePr>
              <p:nvPr/>
            </p:nvGraphicFramePr>
            <p:xfrm>
              <a:off x="3152" y="715"/>
              <a:ext cx="20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09" name="方程式" r:id="rId15" imgW="203024" imgH="215713" progId="Equation.3">
                      <p:embed/>
                    </p:oleObj>
                  </mc:Choice>
                  <mc:Fallback>
                    <p:oleObj name="方程式" r:id="rId15" imgW="203024" imgH="215713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15"/>
                            <a:ext cx="20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9" name="Group 51"/>
            <p:cNvGrpSpPr>
              <a:grpSpLocks/>
            </p:cNvGrpSpPr>
            <p:nvPr/>
          </p:nvGrpSpPr>
          <p:grpSpPr bwMode="auto">
            <a:xfrm>
              <a:off x="3606" y="3566"/>
              <a:ext cx="453" cy="227"/>
              <a:chOff x="3152" y="709"/>
              <a:chExt cx="453" cy="227"/>
            </a:xfrm>
          </p:grpSpPr>
          <p:sp>
            <p:nvSpPr>
              <p:cNvPr id="37937" name="Line 52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aphicFrame>
            <p:nvGraphicFramePr>
              <p:cNvPr id="37938" name="Object 53"/>
              <p:cNvGraphicFramePr>
                <a:graphicFrameLocks noChangeAspect="1"/>
              </p:cNvGraphicFramePr>
              <p:nvPr/>
            </p:nvGraphicFramePr>
            <p:xfrm>
              <a:off x="3152" y="709"/>
              <a:ext cx="20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10" name="方程式" r:id="rId17" imgW="203112" imgH="228501" progId="Equation.3">
                      <p:embed/>
                    </p:oleObj>
                  </mc:Choice>
                  <mc:Fallback>
                    <p:oleObj name="方程式" r:id="rId17" imgW="203112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709"/>
                            <a:ext cx="20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0" name="AutoShape 54"/>
            <p:cNvSpPr>
              <a:spLocks noChangeArrowheads="1"/>
            </p:cNvSpPr>
            <p:nvPr/>
          </p:nvSpPr>
          <p:spPr bwMode="auto">
            <a:xfrm>
              <a:off x="2608" y="164"/>
              <a:ext cx="862" cy="385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(A=Q+1)</a:t>
              </a:r>
            </a:p>
          </p:txBody>
        </p:sp>
        <p:graphicFrame>
          <p:nvGraphicFramePr>
            <p:cNvPr id="37911" name="Object 55"/>
            <p:cNvGraphicFramePr>
              <a:graphicFrameLocks noChangeAspect="1"/>
            </p:cNvGraphicFramePr>
            <p:nvPr/>
          </p:nvGraphicFramePr>
          <p:xfrm>
            <a:off x="3606" y="482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1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482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Line 56"/>
            <p:cNvSpPr>
              <a:spLocks noChangeShapeType="1"/>
            </p:cNvSpPr>
            <p:nvPr/>
          </p:nvSpPr>
          <p:spPr bwMode="auto">
            <a:xfrm>
              <a:off x="3470" y="166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3" name="Object 57"/>
            <p:cNvGraphicFramePr>
              <a:graphicFrameLocks noChangeAspect="1"/>
            </p:cNvGraphicFramePr>
            <p:nvPr/>
          </p:nvGraphicFramePr>
          <p:xfrm>
            <a:off x="3651" y="1434"/>
            <a:ext cx="21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2" name="方程式" r:id="rId21" imgW="177569" imgH="215619" progId="Equation.3">
                    <p:embed/>
                  </p:oleObj>
                </mc:Choice>
                <mc:Fallback>
                  <p:oleObj name="方程式" r:id="rId21" imgW="177569" imgH="21561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434"/>
                          <a:ext cx="21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Line 58"/>
            <p:cNvSpPr>
              <a:spLocks noChangeShapeType="1"/>
            </p:cNvSpPr>
            <p:nvPr/>
          </p:nvSpPr>
          <p:spPr bwMode="auto">
            <a:xfrm>
              <a:off x="3470" y="2614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5" name="Object 59"/>
            <p:cNvGraphicFramePr>
              <a:graphicFrameLocks noChangeAspect="1"/>
            </p:cNvGraphicFramePr>
            <p:nvPr/>
          </p:nvGraphicFramePr>
          <p:xfrm>
            <a:off x="3606" y="2341"/>
            <a:ext cx="22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3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41"/>
                          <a:ext cx="22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Line 60"/>
            <p:cNvSpPr>
              <a:spLocks noChangeShapeType="1"/>
            </p:cNvSpPr>
            <p:nvPr/>
          </p:nvSpPr>
          <p:spPr bwMode="auto">
            <a:xfrm>
              <a:off x="3470" y="3475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17" name="Object 61"/>
            <p:cNvGraphicFramePr>
              <a:graphicFrameLocks noChangeAspect="1"/>
            </p:cNvGraphicFramePr>
            <p:nvPr/>
          </p:nvGraphicFramePr>
          <p:xfrm>
            <a:off x="3651" y="3249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4" name="方程式" r:id="rId25" imgW="190500" imgH="228600" progId="Equation.3">
                    <p:embed/>
                  </p:oleObj>
                </mc:Choice>
                <mc:Fallback>
                  <p:oleObj name="方程式" r:id="rId25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249"/>
                          <a:ext cx="2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Oval 62"/>
            <p:cNvSpPr>
              <a:spLocks noChangeArrowheads="1"/>
            </p:cNvSpPr>
            <p:nvPr/>
          </p:nvSpPr>
          <p:spPr bwMode="auto">
            <a:xfrm>
              <a:off x="5148" y="79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19" name="Oval 63"/>
            <p:cNvSpPr>
              <a:spLocks noChangeArrowheads="1"/>
            </p:cNvSpPr>
            <p:nvPr/>
          </p:nvSpPr>
          <p:spPr bwMode="auto">
            <a:xfrm>
              <a:off x="5148" y="170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0" name="Oval 64"/>
            <p:cNvSpPr>
              <a:spLocks noChangeArrowheads="1"/>
            </p:cNvSpPr>
            <p:nvPr/>
          </p:nvSpPr>
          <p:spPr bwMode="auto">
            <a:xfrm>
              <a:off x="5148" y="261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1" name="Oval 65"/>
            <p:cNvSpPr>
              <a:spLocks noChangeArrowheads="1"/>
            </p:cNvSpPr>
            <p:nvPr/>
          </p:nvSpPr>
          <p:spPr bwMode="auto">
            <a:xfrm>
              <a:off x="5148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7922" name="Line 66"/>
            <p:cNvSpPr>
              <a:spLocks noChangeShapeType="1"/>
            </p:cNvSpPr>
            <p:nvPr/>
          </p:nvSpPr>
          <p:spPr bwMode="auto">
            <a:xfrm flipH="1">
              <a:off x="3470" y="39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3" name="Line 67"/>
            <p:cNvSpPr>
              <a:spLocks noChangeShapeType="1"/>
            </p:cNvSpPr>
            <p:nvPr/>
          </p:nvSpPr>
          <p:spPr bwMode="auto">
            <a:xfrm flipH="1">
              <a:off x="3470" y="13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4" name="Line 68"/>
            <p:cNvSpPr>
              <a:spLocks noChangeShapeType="1"/>
            </p:cNvSpPr>
            <p:nvPr/>
          </p:nvSpPr>
          <p:spPr bwMode="auto">
            <a:xfrm flipH="1">
              <a:off x="3470" y="225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25" name="Line 69"/>
            <p:cNvSpPr>
              <a:spLocks noChangeShapeType="1"/>
            </p:cNvSpPr>
            <p:nvPr/>
          </p:nvSpPr>
          <p:spPr bwMode="auto">
            <a:xfrm flipH="1">
              <a:off x="3470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7926" name="AutoShape 70"/>
            <p:cNvCxnSpPr>
              <a:cxnSpLocks noChangeShapeType="1"/>
              <a:stCxn id="37918" idx="0"/>
              <a:endCxn id="37922" idx="0"/>
            </p:cNvCxnSpPr>
            <p:nvPr/>
          </p:nvCxnSpPr>
          <p:spPr bwMode="auto">
            <a:xfrm rot="5400000" flipH="1">
              <a:off x="4321" y="-52"/>
              <a:ext cx="408" cy="1293"/>
            </a:xfrm>
            <a:prstGeom prst="bentConnector3">
              <a:avLst>
                <a:gd name="adj1" fmla="val 10146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7" name="AutoShape 71"/>
            <p:cNvCxnSpPr>
              <a:cxnSpLocks noChangeShapeType="1"/>
              <a:stCxn id="37919" idx="1"/>
              <a:endCxn id="37923" idx="0"/>
            </p:cNvCxnSpPr>
            <p:nvPr/>
          </p:nvCxnSpPr>
          <p:spPr bwMode="auto">
            <a:xfrm rot="5400000" flipH="1">
              <a:off x="4332" y="890"/>
              <a:ext cx="369" cy="1277"/>
            </a:xfrm>
            <a:prstGeom prst="bentConnector3">
              <a:avLst>
                <a:gd name="adj1" fmla="val 1013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8" name="AutoShape 72"/>
            <p:cNvCxnSpPr>
              <a:cxnSpLocks noChangeShapeType="1"/>
              <a:stCxn id="37920" idx="2"/>
              <a:endCxn id="37924" idx="0"/>
            </p:cNvCxnSpPr>
            <p:nvPr/>
          </p:nvCxnSpPr>
          <p:spPr bwMode="auto">
            <a:xfrm rot="10800000">
              <a:off x="3878" y="2251"/>
              <a:ext cx="1270" cy="386"/>
            </a:xfrm>
            <a:prstGeom prst="bentConnector4">
              <a:avLst>
                <a:gd name="adj1" fmla="val -1028"/>
                <a:gd name="adj2" fmla="val 102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9" name="AutoShape 73"/>
            <p:cNvCxnSpPr>
              <a:cxnSpLocks noChangeShapeType="1"/>
              <a:stCxn id="37921" idx="0"/>
              <a:endCxn id="37925" idx="0"/>
            </p:cNvCxnSpPr>
            <p:nvPr/>
          </p:nvCxnSpPr>
          <p:spPr bwMode="auto">
            <a:xfrm rot="5400000" flipH="1">
              <a:off x="4366" y="2715"/>
              <a:ext cx="318" cy="1293"/>
            </a:xfrm>
            <a:prstGeom prst="bentConnector3">
              <a:avLst>
                <a:gd name="adj1" fmla="val 987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0" name="Line 74"/>
            <p:cNvSpPr>
              <a:spLocks noChangeShapeType="1"/>
            </p:cNvSpPr>
            <p:nvPr/>
          </p:nvSpPr>
          <p:spPr bwMode="auto">
            <a:xfrm>
              <a:off x="2290" y="35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1" name="Text Box 75"/>
            <p:cNvSpPr txBox="1">
              <a:spLocks noChangeArrowheads="1"/>
            </p:cNvSpPr>
            <p:nvPr/>
          </p:nvSpPr>
          <p:spPr bwMode="auto">
            <a:xfrm>
              <a:off x="1882" y="343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37932" name="Text Box 76"/>
            <p:cNvSpPr txBox="1">
              <a:spLocks noChangeArrowheads="1"/>
            </p:cNvSpPr>
            <p:nvPr/>
          </p:nvSpPr>
          <p:spPr bwMode="auto">
            <a:xfrm>
              <a:off x="3969" y="119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7933" name="Line 77"/>
            <p:cNvSpPr>
              <a:spLocks noChangeShapeType="1"/>
            </p:cNvSpPr>
            <p:nvPr/>
          </p:nvSpPr>
          <p:spPr bwMode="auto">
            <a:xfrm>
              <a:off x="4150" y="30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4" name="Line 78"/>
            <p:cNvSpPr>
              <a:spLocks noChangeShapeType="1"/>
            </p:cNvSpPr>
            <p:nvPr/>
          </p:nvSpPr>
          <p:spPr bwMode="auto">
            <a:xfrm>
              <a:off x="4150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5" name="Line 79"/>
            <p:cNvSpPr>
              <a:spLocks noChangeShapeType="1"/>
            </p:cNvSpPr>
            <p:nvPr/>
          </p:nvSpPr>
          <p:spPr bwMode="auto">
            <a:xfrm>
              <a:off x="4150" y="1979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36" name="Line 80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7893" name="Group 81"/>
          <p:cNvGrpSpPr>
            <a:grpSpLocks/>
          </p:cNvGrpSpPr>
          <p:nvPr/>
        </p:nvGrpSpPr>
        <p:grpSpPr bwMode="auto">
          <a:xfrm>
            <a:off x="468313" y="4005263"/>
            <a:ext cx="2951162" cy="1366837"/>
            <a:chOff x="295" y="2523"/>
            <a:chExt cx="1859" cy="861"/>
          </a:xfrm>
        </p:grpSpPr>
        <p:sp>
          <p:nvSpPr>
            <p:cNvPr id="37894" name="AutoShape 82"/>
            <p:cNvSpPr>
              <a:spLocks noChangeArrowheads="1"/>
            </p:cNvSpPr>
            <p:nvPr/>
          </p:nvSpPr>
          <p:spPr bwMode="auto">
            <a:xfrm>
              <a:off x="295" y="2523"/>
              <a:ext cx="1859" cy="861"/>
            </a:xfrm>
            <a:prstGeom prst="wedgeRoundRectCallout">
              <a:avLst>
                <a:gd name="adj1" fmla="val 89431"/>
                <a:gd name="adj2" fmla="val 17713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7895" name="Object 83"/>
            <p:cNvGraphicFramePr>
              <a:graphicFrameLocks noChangeAspect="1"/>
            </p:cNvGraphicFramePr>
            <p:nvPr/>
          </p:nvGraphicFramePr>
          <p:xfrm>
            <a:off x="431" y="2886"/>
            <a:ext cx="150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5" name="方程式" r:id="rId27" imgW="1422400" imgH="457200" progId="Equation.3">
                    <p:embed/>
                  </p:oleObj>
                </mc:Choice>
                <mc:Fallback>
                  <p:oleObj name="方程式" r:id="rId27" imgW="1422400" imgH="4572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86"/>
                          <a:ext cx="1501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Text Box 84"/>
            <p:cNvSpPr txBox="1">
              <a:spLocks noChangeArrowheads="1"/>
            </p:cNvSpPr>
            <p:nvPr/>
          </p:nvSpPr>
          <p:spPr bwMode="auto">
            <a:xfrm>
              <a:off x="418" y="2597"/>
              <a:ext cx="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How to design?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counter design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195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627313" y="256540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方程式" r:id="rId4" imgW="190500" imgH="228600" progId="Equation.3">
                  <p:embed/>
                </p:oleObj>
              </mc:Choice>
              <mc:Fallback>
                <p:oleObj name="方程式" r:id="rId4" imgW="19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39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555875" y="3429000"/>
          <a:ext cx="2238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238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555875" y="4300538"/>
          <a:ext cx="2397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方程式" r:id="rId8" imgW="190335" imgH="215713" progId="Equation.3">
                  <p:embed/>
                </p:oleObj>
              </mc:Choice>
              <mc:Fallback>
                <p:oleObj name="方程式" r:id="rId8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00538"/>
                        <a:ext cx="2397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555875" y="5157788"/>
          <a:ext cx="2397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方程式" r:id="rId10" imgW="190500" imgH="228600" progId="Equation.3">
                  <p:embed/>
                </p:oleObj>
              </mc:Choice>
              <mc:Fallback>
                <p:oleObj name="方程式" r:id="rId10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2397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427538" y="3068638"/>
          <a:ext cx="3816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方程式" r:id="rId12" imgW="2171700" imgH="457200" progId="Equation.3">
                  <p:embed/>
                </p:oleObj>
              </mc:Choice>
              <mc:Fallback>
                <p:oleObj name="方程式" r:id="rId12" imgW="2171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638"/>
                        <a:ext cx="3816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counter design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349500"/>
            <a:ext cx="37814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42195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627313" y="2565400"/>
          <a:ext cx="239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方程式" r:id="rId5" imgW="190500" imgH="228600" progId="Equation.3">
                  <p:embed/>
                </p:oleObj>
              </mc:Choice>
              <mc:Fallback>
                <p:oleObj name="方程式" r:id="rId5" imgW="19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239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555875" y="3429000"/>
          <a:ext cx="2238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方程式" r:id="rId7" imgW="177569" imgH="215619" progId="Equation.3">
                  <p:embed/>
                </p:oleObj>
              </mc:Choice>
              <mc:Fallback>
                <p:oleObj name="方程式" r:id="rId7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238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555875" y="4300538"/>
          <a:ext cx="2397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方程式" r:id="rId9" imgW="190335" imgH="215713" progId="Equation.3">
                  <p:embed/>
                </p:oleObj>
              </mc:Choice>
              <mc:Fallback>
                <p:oleObj name="方程式" r:id="rId9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00538"/>
                        <a:ext cx="2397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555875" y="5157788"/>
          <a:ext cx="2397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方程式" r:id="rId11" imgW="190500" imgH="228600" progId="Equation.3">
                  <p:embed/>
                </p:oleObj>
              </mc:Choice>
              <mc:Fallback>
                <p:oleObj name="方程式" r:id="rId11" imgW="190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23971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1403350" y="2349500"/>
            <a:ext cx="1152525" cy="36718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2627313" y="1916113"/>
            <a:ext cx="3744912" cy="433387"/>
          </a:xfrm>
          <a:prstGeom prst="curvedDownArrow">
            <a:avLst>
              <a:gd name="adj1" fmla="val 172821"/>
              <a:gd name="adj2" fmla="val 3456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nimBg="1"/>
      <p:bldP spid="440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the complete circuit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4454525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5940425" y="1125538"/>
            <a:ext cx="863600" cy="10795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443663" y="765175"/>
            <a:ext cx="1425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the multiplexer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86000" y="57150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/>
              <a:t>Figure 6-14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492500" cy="1414462"/>
          </a:xfrm>
        </p:spPr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3457575" cy="13668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draw the circuit framework for multiple functions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complete the part for counting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>
                <a:solidFill>
                  <a:schemeClr val="hlink"/>
                </a:solidFill>
              </a:rPr>
              <a:t>the complete circuit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4454525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003800" y="908050"/>
            <a:ext cx="936625" cy="54006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827088" y="4581525"/>
          <a:ext cx="3816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方程式" r:id="rId4" imgW="2171700" imgH="457200" progId="Equation.3">
                  <p:embed/>
                </p:oleObj>
              </mc:Choice>
              <mc:Fallback>
                <p:oleObj name="方程式" r:id="rId4" imgW="2171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3816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sp>
        <p:nvSpPr>
          <p:cNvPr id="614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of the counter</a:t>
            </a:r>
          </a:p>
        </p:txBody>
      </p:sp>
      <p:grpSp>
        <p:nvGrpSpPr>
          <p:cNvPr id="6148" name="Group 63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6150" name="Line 4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619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2" name="Group 10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618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3" name="Group 15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618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54" name="Line 20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Text Box 21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156" name="Text Box 22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6157" name="Line 23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24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AutoShape 25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60" name="AutoShape 26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6161" name="Group 28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618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2" name="Group 40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6177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0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3" name="AutoShape 47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6164" name="AutoShape 48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6165" name="Group 49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6173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5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6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6" name="AutoShape 55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6167" name="AutoShape 56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6168" name="Text Box 57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6169" name="AutoShape 58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0" name="Text Box 60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6171" name="Text Box 61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6172" name="Line 62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6149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Down Counter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838200" y="4572000"/>
            <a:ext cx="6913563" cy="1690688"/>
            <a:chOff x="336" y="2103"/>
            <a:chExt cx="4355" cy="1065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4039" name="Group 6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44081" name="Line 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2" name="Line 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3" name="Line 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4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0" name="Group 11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44077" name="Line 1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8" name="Line 1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9" name="Line 1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0" name="Line 1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1" name="Group 16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44073" name="Line 1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4" name="Line 1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5" name="Line 1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6" name="Line 2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42" name="Line 21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3" name="Text Box 22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4044" name="Text Box 23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44045" name="Line 24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25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AutoShape 26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44048" name="AutoShape 27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grpSp>
          <p:nvGrpSpPr>
            <p:cNvPr id="44049" name="Group 28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44069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1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0" name="Group 33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44065" name="Line 3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6" name="Line 3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7" name="Line 3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3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1" name="AutoShape 38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44052" name="AutoShape 39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44053" name="Group 40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44061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4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4" name="AutoShape 45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44055" name="AutoShape 46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056" name="Text Box 47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4057" name="AutoShape 48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4058" name="Text Box 49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4059" name="Text Box 50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4060" name="Line 51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4403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7" name="Object 53"/>
          <p:cNvGraphicFramePr>
            <a:graphicFrameLocks noChangeAspect="1"/>
          </p:cNvGraphicFramePr>
          <p:nvPr/>
        </p:nvGraphicFramePr>
        <p:xfrm>
          <a:off x="3657600" y="2438400"/>
          <a:ext cx="32908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32908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23850" y="4221163"/>
          <a:ext cx="32908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2908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5074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5075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509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2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3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4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6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508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8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0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7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508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4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6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5078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507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0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2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5063" name="Group 28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5072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73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5064" name="Text Box 31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5065" name="Text Box 32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5066" name="Text Box 33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5067" name="Line 34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8" name="Line 35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9" name="Line 36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Line 37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Text Box 38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A-1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6095" name="Group 10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6107" name="Line 11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6108" name="Group 12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61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5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6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7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09" name="Group 17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61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1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2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23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10" name="Group 22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611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7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8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9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6111" name="Group 27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611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3" name="Line 2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4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115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6096" name="Group 32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6105" name="Line 3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6" name="Text Box 3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6097" name="Text Box 35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6098" name="Text Box 36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6099" name="Text Box 37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6100" name="Line 38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39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Line 40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3" name="Line 41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Text Box 42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6090" name="Group 43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6092" name="AutoShape 44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6093" name="Line 45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4" name="Text Box 46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2271" name="AutoShape 47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2" grpId="0" animBg="1"/>
      <p:bldP spid="522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1001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7119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7131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7132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714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9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50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51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3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714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5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6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7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4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714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1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2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43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7135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713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7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8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139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7120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7129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7121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7122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7123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7124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5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7113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7116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7117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3294" name="AutoShape 46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7115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5" grpId="0" animBg="1"/>
      <p:bldP spid="532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8143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8156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81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3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4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5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7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816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9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0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71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8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816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5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6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7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8159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816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1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2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163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8144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8153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4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8145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8146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8147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8148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9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0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1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2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8137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8140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8141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4318" name="AutoShape 46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8139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9" grpId="0" animBg="1"/>
      <p:bldP spid="543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49167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49179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9180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91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7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8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9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1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919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3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4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5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2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918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9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0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91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9183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918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5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6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187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9168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49177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9169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9170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9171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49172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3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4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5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6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49161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49164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9165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5342" name="AutoShape 46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9163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3" grpId="0" animBg="1"/>
      <p:bldP spid="553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down counter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50191" name="Group 9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50203" name="Line 1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0204" name="Group 1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02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1" name="Line 1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2" name="Line 1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23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5" name="Group 1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0216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7" name="Line 1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8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9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6" name="Group 2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021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3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4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5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207" name="Group 2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020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09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0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211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0192" name="Group 31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50201" name="Line 3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202" name="Text Box 3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0193" name="Text Box 34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0194" name="Text Box 35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0195" name="Text Box 36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0196" name="Line 37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7" name="Line 38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8" name="Line 39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9" name="Line 40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0" name="Text Box 41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50185" name="Group 42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50188" name="AutoShape 43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0189" name="Line 44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0" name="Text Box 45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56366" name="AutoShape 46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50187" name="Object 47"/>
          <p:cNvGraphicFramePr>
            <a:graphicFrameLocks noChangeAspect="1"/>
          </p:cNvGraphicFramePr>
          <p:nvPr/>
        </p:nvGraphicFramePr>
        <p:xfrm>
          <a:off x="334963" y="4221163"/>
          <a:ext cx="32908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方程式" r:id="rId4" imgW="1905000" imgH="457200" progId="Equation.3">
                  <p:embed/>
                </p:oleObj>
              </mc:Choice>
              <mc:Fallback>
                <p:oleObj name="方程式" r:id="rId4" imgW="1905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221163"/>
                        <a:ext cx="32908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7" grpId="0" animBg="1"/>
      <p:bldP spid="563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down counter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066800" y="2133600"/>
            <a:ext cx="6934200" cy="1752600"/>
            <a:chOff x="612" y="1842"/>
            <a:chExt cx="4368" cy="1104"/>
          </a:xfrm>
        </p:grpSpPr>
        <p:sp>
          <p:nvSpPr>
            <p:cNvPr id="51252" name="Line 4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53" name="Group 5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51303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4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5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6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54" name="Group 10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51299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0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1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2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55" name="Group 15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51295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6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7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8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56" name="Line 20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7" name="Text Box 21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258" name="Text Box 22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51259" name="Line 23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0" name="Line 24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1" name="AutoShape 25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51262" name="AutoShape 26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51263" name="Text Box 27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51264" name="Group 28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51291" name="Line 2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2" name="Line 3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3" name="Line 3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4" name="Line 3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5" name="Line 33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66" name="Group 34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51287" name="Line 3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8" name="Line 3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9" name="Line 3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0" name="Line 3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7" name="Line 39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68" name="Group 40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51283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4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5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6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69" name="Line 45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71" name="AutoShape 47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1272" name="AutoShape 48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grpSp>
          <p:nvGrpSpPr>
            <p:cNvPr id="51273" name="Group 49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51279" name="Line 5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0" name="Line 5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1" name="Line 5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2" name="Line 5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74" name="Line 54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5" name="AutoShape 55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sp>
          <p:nvSpPr>
            <p:cNvPr id="51276" name="AutoShape 56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77" name="Text Box 57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1278" name="AutoShape 58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grpSp>
        <p:nvGrpSpPr>
          <p:cNvPr id="51204" name="Group 59"/>
          <p:cNvGrpSpPr>
            <a:grpSpLocks/>
          </p:cNvGrpSpPr>
          <p:nvPr/>
        </p:nvGrpSpPr>
        <p:grpSpPr bwMode="auto">
          <a:xfrm>
            <a:off x="1066800" y="4572000"/>
            <a:ext cx="6913563" cy="1690688"/>
            <a:chOff x="336" y="2103"/>
            <a:chExt cx="4355" cy="1065"/>
          </a:xfrm>
        </p:grpSpPr>
        <p:sp>
          <p:nvSpPr>
            <p:cNvPr id="51205" name="Line 60"/>
            <p:cNvSpPr>
              <a:spLocks noChangeShapeType="1"/>
            </p:cNvSpPr>
            <p:nvPr/>
          </p:nvSpPr>
          <p:spPr bwMode="auto">
            <a:xfrm>
              <a:off x="912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06" name="Group 61"/>
            <p:cNvGrpSpPr>
              <a:grpSpLocks/>
            </p:cNvGrpSpPr>
            <p:nvPr/>
          </p:nvGrpSpPr>
          <p:grpSpPr bwMode="auto">
            <a:xfrm>
              <a:off x="1152" y="2112"/>
              <a:ext cx="480" cy="192"/>
              <a:chOff x="1296" y="2448"/>
              <a:chExt cx="480" cy="192"/>
            </a:xfrm>
          </p:grpSpPr>
          <p:sp>
            <p:nvSpPr>
              <p:cNvPr id="51248" name="Line 6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9" name="Line 6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0" name="Line 6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1" name="Line 6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07" name="Group 66"/>
            <p:cNvGrpSpPr>
              <a:grpSpLocks/>
            </p:cNvGrpSpPr>
            <p:nvPr/>
          </p:nvGrpSpPr>
          <p:grpSpPr bwMode="auto">
            <a:xfrm>
              <a:off x="1632" y="2112"/>
              <a:ext cx="480" cy="192"/>
              <a:chOff x="1296" y="2448"/>
              <a:chExt cx="480" cy="192"/>
            </a:xfrm>
          </p:grpSpPr>
          <p:sp>
            <p:nvSpPr>
              <p:cNvPr id="51244" name="Line 6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5" name="Line 6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6" name="Line 6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7" name="Line 7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08" name="Group 71"/>
            <p:cNvGrpSpPr>
              <a:grpSpLocks/>
            </p:cNvGrpSpPr>
            <p:nvPr/>
          </p:nvGrpSpPr>
          <p:grpSpPr bwMode="auto">
            <a:xfrm>
              <a:off x="2112" y="2112"/>
              <a:ext cx="480" cy="192"/>
              <a:chOff x="1296" y="2448"/>
              <a:chExt cx="480" cy="192"/>
            </a:xfrm>
          </p:grpSpPr>
          <p:sp>
            <p:nvSpPr>
              <p:cNvPr id="51240" name="Line 7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1" name="Line 7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2" name="Line 7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3" name="Line 7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09" name="Line 76"/>
            <p:cNvSpPr>
              <a:spLocks noChangeShapeType="1"/>
            </p:cNvSpPr>
            <p:nvPr/>
          </p:nvSpPr>
          <p:spPr bwMode="auto">
            <a:xfrm>
              <a:off x="115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Text Box 77"/>
            <p:cNvSpPr txBox="1">
              <a:spLocks noChangeArrowheads="1"/>
            </p:cNvSpPr>
            <p:nvPr/>
          </p:nvSpPr>
          <p:spPr bwMode="auto">
            <a:xfrm>
              <a:off x="480" y="216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1211" name="Text Box 78"/>
            <p:cNvSpPr txBox="1">
              <a:spLocks noChangeArrowheads="1"/>
            </p:cNvSpPr>
            <p:nvPr/>
          </p:nvSpPr>
          <p:spPr bwMode="auto">
            <a:xfrm>
              <a:off x="336" y="2544"/>
              <a:ext cx="7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 (Q)</a:t>
              </a:r>
            </a:p>
          </p:txBody>
        </p:sp>
        <p:sp>
          <p:nvSpPr>
            <p:cNvPr id="51212" name="Line 79"/>
            <p:cNvSpPr>
              <a:spLocks noChangeShapeType="1"/>
            </p:cNvSpPr>
            <p:nvPr/>
          </p:nvSpPr>
          <p:spPr bwMode="auto">
            <a:xfrm>
              <a:off x="163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80"/>
            <p:cNvSpPr>
              <a:spLocks noChangeShapeType="1"/>
            </p:cNvSpPr>
            <p:nvPr/>
          </p:nvSpPr>
          <p:spPr bwMode="auto">
            <a:xfrm>
              <a:off x="2112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AutoShape 81"/>
            <p:cNvSpPr>
              <a:spLocks noChangeArrowheads="1"/>
            </p:cNvSpPr>
            <p:nvPr/>
          </p:nvSpPr>
          <p:spPr bwMode="auto">
            <a:xfrm>
              <a:off x="115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51215" name="AutoShape 82"/>
            <p:cNvSpPr>
              <a:spLocks noChangeArrowheads="1"/>
            </p:cNvSpPr>
            <p:nvPr/>
          </p:nvSpPr>
          <p:spPr bwMode="auto">
            <a:xfrm>
              <a:off x="163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14</a:t>
              </a:r>
            </a:p>
          </p:txBody>
        </p:sp>
        <p:grpSp>
          <p:nvGrpSpPr>
            <p:cNvPr id="51216" name="Group 83"/>
            <p:cNvGrpSpPr>
              <a:grpSpLocks/>
            </p:cNvGrpSpPr>
            <p:nvPr/>
          </p:nvGrpSpPr>
          <p:grpSpPr bwMode="auto">
            <a:xfrm>
              <a:off x="2592" y="2112"/>
              <a:ext cx="480" cy="192"/>
              <a:chOff x="1296" y="2448"/>
              <a:chExt cx="480" cy="192"/>
            </a:xfrm>
          </p:grpSpPr>
          <p:sp>
            <p:nvSpPr>
              <p:cNvPr id="51236" name="Line 84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7" name="Line 85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8" name="Line 8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9" name="Line 8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7" name="Group 88"/>
            <p:cNvGrpSpPr>
              <a:grpSpLocks/>
            </p:cNvGrpSpPr>
            <p:nvPr/>
          </p:nvGrpSpPr>
          <p:grpSpPr bwMode="auto">
            <a:xfrm>
              <a:off x="3648" y="2112"/>
              <a:ext cx="480" cy="192"/>
              <a:chOff x="1296" y="2448"/>
              <a:chExt cx="480" cy="192"/>
            </a:xfrm>
          </p:grpSpPr>
          <p:sp>
            <p:nvSpPr>
              <p:cNvPr id="51232" name="Line 8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3" name="Line 90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4" name="Line 91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Line 92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18" name="AutoShape 93"/>
            <p:cNvSpPr>
              <a:spLocks noChangeArrowheads="1"/>
            </p:cNvSpPr>
            <p:nvPr/>
          </p:nvSpPr>
          <p:spPr bwMode="auto">
            <a:xfrm>
              <a:off x="259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51219" name="AutoShape 94"/>
            <p:cNvSpPr>
              <a:spLocks noChangeArrowheads="1"/>
            </p:cNvSpPr>
            <p:nvPr/>
          </p:nvSpPr>
          <p:spPr bwMode="auto">
            <a:xfrm>
              <a:off x="412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51220" name="Group 95"/>
            <p:cNvGrpSpPr>
              <a:grpSpLocks/>
            </p:cNvGrpSpPr>
            <p:nvPr/>
          </p:nvGrpSpPr>
          <p:grpSpPr bwMode="auto">
            <a:xfrm>
              <a:off x="4128" y="2112"/>
              <a:ext cx="480" cy="192"/>
              <a:chOff x="1296" y="2448"/>
              <a:chExt cx="480" cy="192"/>
            </a:xfrm>
          </p:grpSpPr>
          <p:sp>
            <p:nvSpPr>
              <p:cNvPr id="51228" name="Line 9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Line 9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0" name="Line 9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9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221" name="AutoShape 100"/>
            <p:cNvSpPr>
              <a:spLocks noChangeArrowheads="1"/>
            </p:cNvSpPr>
            <p:nvPr/>
          </p:nvSpPr>
          <p:spPr bwMode="auto">
            <a:xfrm>
              <a:off x="2112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13</a:t>
              </a:r>
            </a:p>
          </p:txBody>
        </p:sp>
        <p:sp>
          <p:nvSpPr>
            <p:cNvPr id="51222" name="AutoShape 101"/>
            <p:cNvSpPr>
              <a:spLocks noChangeArrowheads="1"/>
            </p:cNvSpPr>
            <p:nvPr/>
          </p:nvSpPr>
          <p:spPr bwMode="auto">
            <a:xfrm>
              <a:off x="3648" y="249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23" name="Text Box 102"/>
            <p:cNvSpPr txBox="1">
              <a:spLocks noChangeArrowheads="1"/>
            </p:cNvSpPr>
            <p:nvPr/>
          </p:nvSpPr>
          <p:spPr bwMode="auto">
            <a:xfrm>
              <a:off x="369" y="291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51224" name="AutoShape 103"/>
            <p:cNvSpPr>
              <a:spLocks noChangeArrowheads="1"/>
            </p:cNvSpPr>
            <p:nvPr/>
          </p:nvSpPr>
          <p:spPr bwMode="auto">
            <a:xfrm>
              <a:off x="1153" y="292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51225" name="Text Box 104"/>
            <p:cNvSpPr txBox="1">
              <a:spLocks noChangeArrowheads="1"/>
            </p:cNvSpPr>
            <p:nvPr/>
          </p:nvSpPr>
          <p:spPr bwMode="auto">
            <a:xfrm>
              <a:off x="3110" y="210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26" name="Text Box 105"/>
            <p:cNvSpPr txBox="1">
              <a:spLocks noChangeArrowheads="1"/>
            </p:cNvSpPr>
            <p:nvPr/>
          </p:nvSpPr>
          <p:spPr bwMode="auto">
            <a:xfrm>
              <a:off x="3110" y="24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51227" name="Line 106"/>
            <p:cNvSpPr>
              <a:spLocks noChangeShapeType="1"/>
            </p:cNvSpPr>
            <p:nvPr/>
          </p:nvSpPr>
          <p:spPr bwMode="auto">
            <a:xfrm flipH="1">
              <a:off x="3456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the down counter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7187" name="Line 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188" name="Group 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20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5" name="Line 1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6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7" name="Line 1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89" name="Group 1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20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1" name="Line 1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2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03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90" name="Group 1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19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7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8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9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91" name="Group 2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19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3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4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95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176" name="Group 29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7185" name="Line 3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86" name="Text Box 3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177" name="Text Box 3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178" name="Text Box 3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Text Box 39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Observation: when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r>
              <a:rPr lang="en-US" altLang="zh-TW" sz="2000" smtClean="0">
                <a:solidFill>
                  <a:schemeClr val="hlink"/>
                </a:solidFill>
              </a:rPr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7524750" y="2133600"/>
            <a:ext cx="863600" cy="3889375"/>
            <a:chOff x="3198" y="1389"/>
            <a:chExt cx="544" cy="2450"/>
          </a:xfrm>
        </p:grpSpPr>
        <p:sp>
          <p:nvSpPr>
            <p:cNvPr id="54283" name="AutoShape 5"/>
            <p:cNvSpPr>
              <a:spLocks noChangeArrowheads="1"/>
            </p:cNvSpPr>
            <p:nvPr/>
          </p:nvSpPr>
          <p:spPr bwMode="auto">
            <a:xfrm>
              <a:off x="3198" y="1389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0110</a:t>
              </a:r>
            </a:p>
          </p:txBody>
        </p:sp>
        <p:sp>
          <p:nvSpPr>
            <p:cNvPr id="54284" name="AutoShape 6"/>
            <p:cNvSpPr>
              <a:spLocks noChangeArrowheads="1"/>
            </p:cNvSpPr>
            <p:nvPr/>
          </p:nvSpPr>
          <p:spPr bwMode="auto">
            <a:xfrm>
              <a:off x="3198" y="184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54285" name="AutoShape 7"/>
            <p:cNvSpPr>
              <a:spLocks noChangeArrowheads="1"/>
            </p:cNvSpPr>
            <p:nvPr/>
          </p:nvSpPr>
          <p:spPr bwMode="auto">
            <a:xfrm>
              <a:off x="3198" y="2251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</a:t>
              </a:r>
            </a:p>
          </p:txBody>
        </p:sp>
        <p:sp>
          <p:nvSpPr>
            <p:cNvPr id="54286" name="AutoShape 8"/>
            <p:cNvSpPr>
              <a:spLocks noChangeArrowheads="1"/>
            </p:cNvSpPr>
            <p:nvPr/>
          </p:nvSpPr>
          <p:spPr bwMode="auto">
            <a:xfrm>
              <a:off x="3198" y="2704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11</a:t>
              </a:r>
            </a:p>
          </p:txBody>
        </p:sp>
        <p:sp>
          <p:nvSpPr>
            <p:cNvPr id="54287" name="AutoShape 9"/>
            <p:cNvSpPr>
              <a:spLocks noChangeArrowheads="1"/>
            </p:cNvSpPr>
            <p:nvPr/>
          </p:nvSpPr>
          <p:spPr bwMode="auto">
            <a:xfrm>
              <a:off x="3198" y="3158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54288" name="AutoShape 10"/>
            <p:cNvSpPr>
              <a:spLocks noChangeArrowheads="1"/>
            </p:cNvSpPr>
            <p:nvPr/>
          </p:nvSpPr>
          <p:spPr bwMode="auto">
            <a:xfrm>
              <a:off x="3198" y="3612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54289" name="Line 11"/>
            <p:cNvSpPr>
              <a:spLocks noChangeShapeType="1"/>
            </p:cNvSpPr>
            <p:nvPr/>
          </p:nvSpPr>
          <p:spPr bwMode="auto">
            <a:xfrm>
              <a:off x="3470" y="16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12"/>
            <p:cNvSpPr>
              <a:spLocks noChangeShapeType="1"/>
            </p:cNvSpPr>
            <p:nvPr/>
          </p:nvSpPr>
          <p:spPr bwMode="auto">
            <a:xfrm>
              <a:off x="3470" y="206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1" name="Line 13"/>
            <p:cNvSpPr>
              <a:spLocks noChangeShapeType="1"/>
            </p:cNvSpPr>
            <p:nvPr/>
          </p:nvSpPr>
          <p:spPr bwMode="auto">
            <a:xfrm>
              <a:off x="3470" y="247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Line 14"/>
            <p:cNvSpPr>
              <a:spLocks noChangeShapeType="1"/>
            </p:cNvSpPr>
            <p:nvPr/>
          </p:nvSpPr>
          <p:spPr bwMode="auto">
            <a:xfrm>
              <a:off x="3470" y="293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3" name="Line 15"/>
            <p:cNvSpPr>
              <a:spLocks noChangeShapeType="1"/>
            </p:cNvSpPr>
            <p:nvPr/>
          </p:nvSpPr>
          <p:spPr bwMode="auto">
            <a:xfrm>
              <a:off x="3470" y="3385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73063" y="5084763"/>
          <a:ext cx="5518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方程式" r:id="rId3" imgW="3086100" imgH="254000" progId="Equation.3">
                  <p:embed/>
                </p:oleObj>
              </mc:Choice>
              <mc:Fallback>
                <p:oleObj name="方程式" r:id="rId3" imgW="30861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5084763"/>
                        <a:ext cx="5518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7956550" y="3860800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7956550" y="52292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4932363" y="3213100"/>
            <a:ext cx="2016125" cy="792163"/>
          </a:xfrm>
          <a:prstGeom prst="wedgeRoundRectCallout">
            <a:avLst>
              <a:gd name="adj1" fmla="val 90551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2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=0 and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=0</a:t>
            </a:r>
          </a:p>
        </p:txBody>
      </p:sp>
      <p:sp>
        <p:nvSpPr>
          <p:cNvPr id="54281" name="Text Box 20"/>
          <p:cNvSpPr txBox="1">
            <a:spLocks noChangeArrowheads="1"/>
          </p:cNvSpPr>
          <p:nvPr/>
        </p:nvSpPr>
        <p:spPr bwMode="auto">
          <a:xfrm>
            <a:off x="468313" y="4581525"/>
            <a:ext cx="1296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(when EN=1)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5076825" y="4652963"/>
            <a:ext cx="2016125" cy="792162"/>
          </a:xfrm>
          <a:prstGeom prst="wedgeRoundRectCallout">
            <a:avLst>
              <a:gd name="adj1" fmla="val 84880"/>
              <a:gd name="adj2" fmla="val 53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inverse </a:t>
            </a:r>
            <a:r>
              <a:rPr lang="en-US" altLang="zh-TW" sz="1600" i="1"/>
              <a:t>Q</a:t>
            </a:r>
            <a:r>
              <a:rPr lang="en-US" altLang="zh-TW" sz="1600" baseline="-25000"/>
              <a:t>1</a:t>
            </a:r>
            <a:r>
              <a:rPr lang="en-US" altLang="zh-TW" sz="1600"/>
              <a:t> since </a:t>
            </a:r>
            <a:r>
              <a:rPr lang="en-US" altLang="zh-TW" sz="1600" i="1"/>
              <a:t>Q</a:t>
            </a:r>
            <a:r>
              <a:rPr lang="en-US" altLang="zh-TW" sz="1600" baseline="-25000"/>
              <a:t>0</a:t>
            </a:r>
            <a:r>
              <a:rPr lang="en-US" altLang="zh-TW" sz="1600"/>
              <a:t>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nimBg="1"/>
      <p:bldP spid="60434" grpId="0" animBg="1"/>
      <p:bldP spid="60435" grpId="0" animBg="1"/>
      <p:bldP spid="604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Redraw the circuit framework (to inverse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r>
              <a:rPr lang="en-US" altLang="zh-TW" sz="2000" smtClean="0">
                <a:solidFill>
                  <a:schemeClr val="hlink"/>
                </a:solidFill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Boolean equation 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endParaRPr lang="en-US" altLang="zh-TW" sz="20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827088" y="4365625"/>
          <a:ext cx="3025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3025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5013325"/>
            <a:ext cx="2230437" cy="1584325"/>
            <a:chOff x="567" y="3203"/>
            <a:chExt cx="1405" cy="998"/>
          </a:xfrm>
        </p:grpSpPr>
        <p:sp>
          <p:nvSpPr>
            <p:cNvPr id="55313" name="Text Box 6"/>
            <p:cNvSpPr txBox="1">
              <a:spLocks noChangeArrowheads="1"/>
            </p:cNvSpPr>
            <p:nvPr/>
          </p:nvSpPr>
          <p:spPr bwMode="auto">
            <a:xfrm>
              <a:off x="735" y="3459"/>
              <a:ext cx="82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0       0        0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0       1        1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lain"/>
              </a:pPr>
              <a:r>
                <a:rPr lang="en-US" altLang="zh-TW" sz="1600"/>
                <a:t>0        1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1       1        0 </a:t>
              </a:r>
            </a:p>
          </p:txBody>
        </p:sp>
        <p:sp>
          <p:nvSpPr>
            <p:cNvPr id="55314" name="Line 7"/>
            <p:cNvSpPr>
              <a:spLocks noChangeShapeType="1"/>
            </p:cNvSpPr>
            <p:nvPr/>
          </p:nvSpPr>
          <p:spPr bwMode="auto">
            <a:xfrm>
              <a:off x="567" y="347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1247" y="320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55316" name="Object 9"/>
            <p:cNvGraphicFramePr>
              <a:graphicFrameLocks noChangeAspect="1"/>
            </p:cNvGraphicFramePr>
            <p:nvPr/>
          </p:nvGraphicFramePr>
          <p:xfrm>
            <a:off x="657" y="3263"/>
            <a:ext cx="26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0" name="方程式" r:id="rId5" imgW="342751" imgH="228501" progId="Equation.3">
                    <p:embed/>
                  </p:oleObj>
                </mc:Choice>
                <mc:Fallback>
                  <p:oleObj name="方程式" r:id="rId5" imgW="342751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63"/>
                          <a:ext cx="26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10"/>
            <p:cNvGraphicFramePr>
              <a:graphicFrameLocks noChangeAspect="1"/>
            </p:cNvGraphicFramePr>
            <p:nvPr/>
          </p:nvGraphicFramePr>
          <p:xfrm>
            <a:off x="975" y="3249"/>
            <a:ext cx="24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1" name="方程式" r:id="rId7" imgW="317362" imgH="228501" progId="Equation.3">
                    <p:embed/>
                  </p:oleObj>
                </mc:Choice>
                <mc:Fallback>
                  <p:oleObj name="方程式" r:id="rId7" imgW="317362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49"/>
                          <a:ext cx="24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11"/>
            <p:cNvGraphicFramePr>
              <a:graphicFrameLocks noChangeAspect="1"/>
            </p:cNvGraphicFramePr>
            <p:nvPr/>
          </p:nvGraphicFramePr>
          <p:xfrm>
            <a:off x="1292" y="3294"/>
            <a:ext cx="6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2" name="方程式" r:id="rId9" imgW="1079500" imgH="228600" progId="Equation.3">
                    <p:embed/>
                  </p:oleObj>
                </mc:Choice>
                <mc:Fallback>
                  <p:oleObj name="方程式" r:id="rId9" imgW="1079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94"/>
                          <a:ext cx="68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2" name="Group 12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5530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4" name="AutoShape 14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55305" name="Object 15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3" name="方程式" r:id="rId12" imgW="165028" imgH="228501" progId="Equation.3">
                    <p:embed/>
                  </p:oleObj>
                </mc:Choice>
                <mc:Fallback>
                  <p:oleObj name="方程式" r:id="rId12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6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4" name="方程式" r:id="rId14" imgW="152268" imgH="215713" progId="Equation.3">
                    <p:embed/>
                  </p:oleObj>
                </mc:Choice>
                <mc:Fallback>
                  <p:oleObj name="方程式" r:id="rId14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7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5" name="方程式" r:id="rId16" imgW="164885" imgH="215619" progId="Equation.3">
                    <p:embed/>
                  </p:oleObj>
                </mc:Choice>
                <mc:Fallback>
                  <p:oleObj name="方程式" r:id="rId16" imgW="164885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8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6" name="方程式" r:id="rId18" imgW="152334" imgH="228501" progId="Equation.3">
                    <p:embed/>
                  </p:oleObj>
                </mc:Choice>
                <mc:Fallback>
                  <p:oleObj name="方程式" r:id="rId18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9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7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20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8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21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9" name="方程式" r:id="rId24" imgW="203024" imgH="215713" progId="Equation.3">
                    <p:embed/>
                  </p:oleObj>
                </mc:Choice>
                <mc:Fallback>
                  <p:oleObj name="方程式" r:id="rId24" imgW="203024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22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0" name="方程式" r:id="rId26" imgW="203112" imgH="228501" progId="Equation.3">
                    <p:embed/>
                  </p:oleObj>
                </mc:Choice>
                <mc:Fallback>
                  <p:oleObj name="方程式" r:id="rId26" imgW="203112" imgH="22850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105275" cy="23034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Observation: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will be inversed (the design strategy)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Redraw the circuit framework (to inverse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Derive Boolean equation to inverse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endParaRPr lang="en-US" altLang="zh-TW" sz="2000" smtClean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Circuit simplification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042988" y="4941888"/>
          <a:ext cx="30257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方程式" r:id="rId3" imgW="1663700" imgH="254000" progId="Equation.3">
                  <p:embed/>
                </p:oleObj>
              </mc:Choice>
              <mc:Fallback>
                <p:oleObj name="方程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30257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5633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34" name="AutoShape 7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</a:p>
          </p:txBody>
        </p:sp>
        <p:graphicFrame>
          <p:nvGraphicFramePr>
            <p:cNvPr id="56335" name="Object 8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4" name="方程式" r:id="rId6" imgW="165028" imgH="228501" progId="Equation.3">
                    <p:embed/>
                  </p:oleObj>
                </mc:Choice>
                <mc:Fallback>
                  <p:oleObj name="方程式" r:id="rId6" imgW="165028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6" name="Object 9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5" name="方程式" r:id="rId8" imgW="152268" imgH="215713" progId="Equation.3">
                    <p:embed/>
                  </p:oleObj>
                </mc:Choice>
                <mc:Fallback>
                  <p:oleObj name="方程式" r:id="rId8" imgW="152268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7" name="Object 10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6" name="方程式" r:id="rId10" imgW="164885" imgH="215619" progId="Equation.3">
                    <p:embed/>
                  </p:oleObj>
                </mc:Choice>
                <mc:Fallback>
                  <p:oleObj name="方程式" r:id="rId10" imgW="164885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8" name="Object 11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7" name="方程式" r:id="rId12" imgW="152334" imgH="228501" progId="Equation.3">
                    <p:embed/>
                  </p:oleObj>
                </mc:Choice>
                <mc:Fallback>
                  <p:oleObj name="方程式" r:id="rId12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Object 12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8" name="方程式" r:id="rId14" imgW="203112" imgH="228501" progId="Equation.3">
                    <p:embed/>
                  </p:oleObj>
                </mc:Choice>
                <mc:Fallback>
                  <p:oleObj name="方程式" r:id="rId14" imgW="203112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Object 13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9" name="方程式" r:id="rId16" imgW="190335" imgH="215713" progId="Equation.3">
                    <p:embed/>
                  </p:oleObj>
                </mc:Choice>
                <mc:Fallback>
                  <p:oleObj name="方程式" r:id="rId16" imgW="190335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Object 14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0" name="方程式" r:id="rId18" imgW="203024" imgH="215713" progId="Equation.3">
                    <p:embed/>
                  </p:oleObj>
                </mc:Choice>
                <mc:Fallback>
                  <p:oleObj name="方程式" r:id="rId18" imgW="203024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Object 15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1" name="方程式" r:id="rId20" imgW="203112" imgH="228501" progId="Equation.3">
                    <p:embed/>
                  </p:oleObj>
                </mc:Choice>
                <mc:Fallback>
                  <p:oleObj name="方程式" r:id="rId20" imgW="203112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49263" y="4508500"/>
          <a:ext cx="4502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方程式" r:id="rId22" imgW="3086100" imgH="254000" progId="Equation.3">
                  <p:embed/>
                </p:oleObj>
              </mc:Choice>
              <mc:Fallback>
                <p:oleObj name="方程式" r:id="rId22" imgW="30861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508500"/>
                        <a:ext cx="45021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592138" y="5661025"/>
          <a:ext cx="4286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方程式" r:id="rId24" imgW="2794000" imgH="228600" progId="Equation.3">
                  <p:embed/>
                </p:oleObj>
              </mc:Choice>
              <mc:Fallback>
                <p:oleObj name="方程式" r:id="rId24" imgW="2794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661025"/>
                        <a:ext cx="4286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250825" y="5734050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250825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611188" y="6218238"/>
          <a:ext cx="2160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name="方程式" r:id="rId26" imgW="1345616" imgH="253890" progId="Equation.3">
                  <p:embed/>
                </p:oleObj>
              </mc:Choice>
              <mc:Fallback>
                <p:oleObj name="方程式" r:id="rId26" imgW="1345616" imgH="2538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18238"/>
                        <a:ext cx="2160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3059113" y="6308725"/>
            <a:ext cx="250825" cy="215900"/>
          </a:xfrm>
          <a:prstGeom prst="rightArrow">
            <a:avLst>
              <a:gd name="adj1" fmla="val 50000"/>
              <a:gd name="adj2" fmla="val 29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3419475" y="6237288"/>
          <a:ext cx="21129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5" name="方程式" r:id="rId28" imgW="1397000" imgH="228600" progId="Equation.3">
                  <p:embed/>
                </p:oleObj>
              </mc:Choice>
              <mc:Fallback>
                <p:oleObj name="方程式" r:id="rId28" imgW="13970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237288"/>
                        <a:ext cx="21129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2" grpId="0" animBg="1"/>
      <p:bldP spid="62483" grpId="0" animBg="1"/>
      <p:bldP spid="6248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Modulo-</a:t>
            </a:r>
            <a:r>
              <a:rPr lang="en-US" altLang="zh-TW" i="1" smtClean="0"/>
              <a:t>N</a:t>
            </a:r>
            <a:r>
              <a:rPr lang="en-US" altLang="zh-TW" smtClean="0"/>
              <a:t> Counter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modulo-</a:t>
            </a:r>
            <a:r>
              <a:rPr lang="en-US" altLang="zh-TW" i="1" smtClean="0"/>
              <a:t>N</a:t>
            </a:r>
            <a:r>
              <a:rPr lang="en-US" altLang="zh-TW" smtClean="0"/>
              <a:t> counter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779838" y="2133600"/>
          <a:ext cx="37449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0" name="方程式" r:id="rId3" imgW="2324100" imgH="457200" progId="Equation.3">
                  <p:embed/>
                </p:oleObj>
              </mc:Choice>
              <mc:Fallback>
                <p:oleObj name="方程式" r:id="rId3" imgW="2324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33600"/>
                        <a:ext cx="37449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684213" y="2060575"/>
            <a:ext cx="2892425" cy="1820863"/>
            <a:chOff x="431" y="1298"/>
            <a:chExt cx="1822" cy="1147"/>
          </a:xfrm>
        </p:grpSpPr>
        <p:sp>
          <p:nvSpPr>
            <p:cNvPr id="73797" name="Rectangle 5"/>
            <p:cNvSpPr>
              <a:spLocks noChangeArrowheads="1"/>
            </p:cNvSpPr>
            <p:nvPr/>
          </p:nvSpPr>
          <p:spPr bwMode="auto">
            <a:xfrm>
              <a:off x="1066" y="1298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3798" name="AutoShape 6"/>
            <p:cNvSpPr>
              <a:spLocks noChangeArrowheads="1"/>
            </p:cNvSpPr>
            <p:nvPr/>
          </p:nvSpPr>
          <p:spPr bwMode="auto">
            <a:xfrm>
              <a:off x="1293" y="188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3799" name="Line 7"/>
            <p:cNvSpPr>
              <a:spLocks noChangeShapeType="1"/>
            </p:cNvSpPr>
            <p:nvPr/>
          </p:nvSpPr>
          <p:spPr bwMode="auto">
            <a:xfrm flipV="1">
              <a:off x="1338" y="20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0" name="Text Box 8"/>
            <p:cNvSpPr txBox="1">
              <a:spLocks noChangeArrowheads="1"/>
            </p:cNvSpPr>
            <p:nvPr/>
          </p:nvSpPr>
          <p:spPr bwMode="auto">
            <a:xfrm>
              <a:off x="1189" y="22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3801" name="Group 9"/>
            <p:cNvGrpSpPr>
              <a:grpSpLocks/>
            </p:cNvGrpSpPr>
            <p:nvPr/>
          </p:nvGrpSpPr>
          <p:grpSpPr bwMode="auto">
            <a:xfrm>
              <a:off x="1656" y="1797"/>
              <a:ext cx="318" cy="285"/>
              <a:chOff x="521" y="1979"/>
              <a:chExt cx="318" cy="285"/>
            </a:xfrm>
          </p:grpSpPr>
          <p:sp>
            <p:nvSpPr>
              <p:cNvPr id="73807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808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809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i="1"/>
                  <a:t>n</a:t>
                </a:r>
              </a:p>
            </p:txBody>
          </p:sp>
        </p:grpSp>
        <p:sp>
          <p:nvSpPr>
            <p:cNvPr id="73802" name="Text Box 13"/>
            <p:cNvSpPr txBox="1">
              <a:spLocks noChangeArrowheads="1"/>
            </p:cNvSpPr>
            <p:nvPr/>
          </p:nvSpPr>
          <p:spPr bwMode="auto">
            <a:xfrm>
              <a:off x="1960" y="173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3803" name="Line 14"/>
            <p:cNvSpPr>
              <a:spLocks noChangeShapeType="1"/>
            </p:cNvSpPr>
            <p:nvPr/>
          </p:nvSpPr>
          <p:spPr bwMode="auto">
            <a:xfrm>
              <a:off x="703" y="157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4" name="Text Box 15"/>
            <p:cNvSpPr txBox="1">
              <a:spLocks noChangeArrowheads="1"/>
            </p:cNvSpPr>
            <p:nvPr/>
          </p:nvSpPr>
          <p:spPr bwMode="auto">
            <a:xfrm>
              <a:off x="431" y="1434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3805" name="Line 16"/>
            <p:cNvSpPr>
              <a:spLocks noChangeShapeType="1"/>
            </p:cNvSpPr>
            <p:nvPr/>
          </p:nvSpPr>
          <p:spPr bwMode="auto">
            <a:xfrm>
              <a:off x="1655" y="148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806" name="Text Box 17"/>
            <p:cNvSpPr txBox="1">
              <a:spLocks noChangeArrowheads="1"/>
            </p:cNvSpPr>
            <p:nvPr/>
          </p:nvSpPr>
          <p:spPr bwMode="auto">
            <a:xfrm>
              <a:off x="1960" y="137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aphicFrame>
        <p:nvGraphicFramePr>
          <p:cNvPr id="73733" name="Object 18"/>
          <p:cNvGraphicFramePr>
            <a:graphicFrameLocks noChangeAspect="1"/>
          </p:cNvGraphicFramePr>
          <p:nvPr/>
        </p:nvGraphicFramePr>
        <p:xfrm>
          <a:off x="3708400" y="2997200"/>
          <a:ext cx="38877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" name="方程式" r:id="rId5" imgW="2413000" imgH="203200" progId="Equation.3">
                  <p:embed/>
                </p:oleObj>
              </mc:Choice>
              <mc:Fallback>
                <p:oleObj name="方程式" r:id="rId5" imgW="24130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38877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4" name="Group 19"/>
          <p:cNvGrpSpPr>
            <a:grpSpLocks/>
          </p:cNvGrpSpPr>
          <p:nvPr/>
        </p:nvGrpSpPr>
        <p:grpSpPr bwMode="auto">
          <a:xfrm>
            <a:off x="827088" y="3644900"/>
            <a:ext cx="6934200" cy="2762250"/>
            <a:chOff x="521" y="2461"/>
            <a:chExt cx="4368" cy="1740"/>
          </a:xfrm>
        </p:grpSpPr>
        <p:sp>
          <p:nvSpPr>
            <p:cNvPr id="73735" name="Line 20"/>
            <p:cNvSpPr>
              <a:spLocks noChangeShapeType="1"/>
            </p:cNvSpPr>
            <p:nvPr/>
          </p:nvSpPr>
          <p:spPr bwMode="auto">
            <a:xfrm>
              <a:off x="1097" y="294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36" name="Group 21"/>
            <p:cNvGrpSpPr>
              <a:grpSpLocks/>
            </p:cNvGrpSpPr>
            <p:nvPr/>
          </p:nvGrpSpPr>
          <p:grpSpPr bwMode="auto">
            <a:xfrm>
              <a:off x="1337" y="2750"/>
              <a:ext cx="480" cy="192"/>
              <a:chOff x="1296" y="2448"/>
              <a:chExt cx="480" cy="192"/>
            </a:xfrm>
          </p:grpSpPr>
          <p:sp>
            <p:nvSpPr>
              <p:cNvPr id="73793" name="Line 2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4" name="Line 2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5" name="Line 2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6" name="Line 2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3737" name="Group 26"/>
            <p:cNvGrpSpPr>
              <a:grpSpLocks/>
            </p:cNvGrpSpPr>
            <p:nvPr/>
          </p:nvGrpSpPr>
          <p:grpSpPr bwMode="auto">
            <a:xfrm>
              <a:off x="1817" y="2750"/>
              <a:ext cx="480" cy="192"/>
              <a:chOff x="1296" y="2448"/>
              <a:chExt cx="480" cy="192"/>
            </a:xfrm>
          </p:grpSpPr>
          <p:sp>
            <p:nvSpPr>
              <p:cNvPr id="73789" name="Line 2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0" name="Line 2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1" name="Line 2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92" name="Line 3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3738" name="Group 31"/>
            <p:cNvGrpSpPr>
              <a:grpSpLocks/>
            </p:cNvGrpSpPr>
            <p:nvPr/>
          </p:nvGrpSpPr>
          <p:grpSpPr bwMode="auto">
            <a:xfrm>
              <a:off x="2297" y="2750"/>
              <a:ext cx="480" cy="192"/>
              <a:chOff x="1296" y="2448"/>
              <a:chExt cx="480" cy="192"/>
            </a:xfrm>
          </p:grpSpPr>
          <p:sp>
            <p:nvSpPr>
              <p:cNvPr id="73785" name="Line 3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6" name="Line 3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7" name="Line 3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8" name="Line 3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39" name="Line 36"/>
            <p:cNvSpPr>
              <a:spLocks noChangeShapeType="1"/>
            </p:cNvSpPr>
            <p:nvPr/>
          </p:nvSpPr>
          <p:spPr bwMode="auto">
            <a:xfrm>
              <a:off x="1337" y="2942"/>
              <a:ext cx="1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0" name="Text Box 37"/>
            <p:cNvSpPr txBox="1">
              <a:spLocks noChangeArrowheads="1"/>
            </p:cNvSpPr>
            <p:nvPr/>
          </p:nvSpPr>
          <p:spPr bwMode="auto">
            <a:xfrm>
              <a:off x="665" y="279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3741" name="Text Box 38"/>
            <p:cNvSpPr txBox="1">
              <a:spLocks noChangeArrowheads="1"/>
            </p:cNvSpPr>
            <p:nvPr/>
          </p:nvSpPr>
          <p:spPr bwMode="auto">
            <a:xfrm>
              <a:off x="521" y="3182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3742" name="Line 39"/>
            <p:cNvSpPr>
              <a:spLocks noChangeShapeType="1"/>
            </p:cNvSpPr>
            <p:nvPr/>
          </p:nvSpPr>
          <p:spPr bwMode="auto">
            <a:xfrm>
              <a:off x="1817" y="2942"/>
              <a:ext cx="20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3" name="Line 40"/>
            <p:cNvSpPr>
              <a:spLocks noChangeShapeType="1"/>
            </p:cNvSpPr>
            <p:nvPr/>
          </p:nvSpPr>
          <p:spPr bwMode="auto">
            <a:xfrm flipH="1">
              <a:off x="2290" y="2942"/>
              <a:ext cx="7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4" name="AutoShape 41"/>
            <p:cNvSpPr>
              <a:spLocks noChangeArrowheads="1"/>
            </p:cNvSpPr>
            <p:nvPr/>
          </p:nvSpPr>
          <p:spPr bwMode="auto">
            <a:xfrm>
              <a:off x="1337" y="313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45" name="AutoShape 42"/>
            <p:cNvSpPr>
              <a:spLocks noChangeArrowheads="1"/>
            </p:cNvSpPr>
            <p:nvPr/>
          </p:nvSpPr>
          <p:spPr bwMode="auto">
            <a:xfrm>
              <a:off x="1817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46" name="Text Box 43"/>
            <p:cNvSpPr txBox="1">
              <a:spLocks noChangeArrowheads="1"/>
            </p:cNvSpPr>
            <p:nvPr/>
          </p:nvSpPr>
          <p:spPr bwMode="auto">
            <a:xfrm>
              <a:off x="2767" y="2789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3747" name="Group 44"/>
            <p:cNvGrpSpPr>
              <a:grpSpLocks/>
            </p:cNvGrpSpPr>
            <p:nvPr/>
          </p:nvGrpSpPr>
          <p:grpSpPr bwMode="auto">
            <a:xfrm>
              <a:off x="2969" y="2750"/>
              <a:ext cx="480" cy="192"/>
              <a:chOff x="1296" y="2448"/>
              <a:chExt cx="480" cy="192"/>
            </a:xfrm>
          </p:grpSpPr>
          <p:sp>
            <p:nvSpPr>
              <p:cNvPr id="73781" name="Line 45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2" name="Line 46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3" name="Line 47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4" name="Line 4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48" name="Line 49"/>
            <p:cNvSpPr>
              <a:spLocks noChangeShapeType="1"/>
            </p:cNvSpPr>
            <p:nvPr/>
          </p:nvSpPr>
          <p:spPr bwMode="auto">
            <a:xfrm>
              <a:off x="2969" y="2942"/>
              <a:ext cx="2" cy="1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49" name="Group 50"/>
            <p:cNvGrpSpPr>
              <a:grpSpLocks/>
            </p:cNvGrpSpPr>
            <p:nvPr/>
          </p:nvGrpSpPr>
          <p:grpSpPr bwMode="auto">
            <a:xfrm>
              <a:off x="3449" y="2750"/>
              <a:ext cx="480" cy="192"/>
              <a:chOff x="1296" y="2448"/>
              <a:chExt cx="480" cy="192"/>
            </a:xfrm>
          </p:grpSpPr>
          <p:sp>
            <p:nvSpPr>
              <p:cNvPr id="73777" name="Line 5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8" name="Line 5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9" name="Line 5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80" name="Line 5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0" name="Line 55"/>
            <p:cNvSpPr>
              <a:spLocks noChangeShapeType="1"/>
            </p:cNvSpPr>
            <p:nvPr/>
          </p:nvSpPr>
          <p:spPr bwMode="auto">
            <a:xfrm flipH="1">
              <a:off x="3424" y="2990"/>
              <a:ext cx="25" cy="1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51" name="Group 56"/>
            <p:cNvGrpSpPr>
              <a:grpSpLocks/>
            </p:cNvGrpSpPr>
            <p:nvPr/>
          </p:nvGrpSpPr>
          <p:grpSpPr bwMode="auto">
            <a:xfrm>
              <a:off x="3929" y="2750"/>
              <a:ext cx="480" cy="192"/>
              <a:chOff x="1296" y="2448"/>
              <a:chExt cx="480" cy="192"/>
            </a:xfrm>
          </p:grpSpPr>
          <p:sp>
            <p:nvSpPr>
              <p:cNvPr id="73773" name="Line 5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4" name="Line 5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5" name="Line 5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6" name="Line 6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2" name="Line 61"/>
            <p:cNvSpPr>
              <a:spLocks noChangeShapeType="1"/>
            </p:cNvSpPr>
            <p:nvPr/>
          </p:nvSpPr>
          <p:spPr bwMode="auto">
            <a:xfrm flipH="1">
              <a:off x="3923" y="2942"/>
              <a:ext cx="6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3" name="Text Box 62"/>
            <p:cNvSpPr txBox="1">
              <a:spLocks noChangeArrowheads="1"/>
            </p:cNvSpPr>
            <p:nvPr/>
          </p:nvSpPr>
          <p:spPr bwMode="auto">
            <a:xfrm>
              <a:off x="2479" y="3173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3754" name="AutoShape 63"/>
            <p:cNvSpPr>
              <a:spLocks noChangeArrowheads="1"/>
            </p:cNvSpPr>
            <p:nvPr/>
          </p:nvSpPr>
          <p:spPr bwMode="auto">
            <a:xfrm>
              <a:off x="3449" y="313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55" name="AutoShape 64"/>
            <p:cNvSpPr>
              <a:spLocks noChangeArrowheads="1"/>
            </p:cNvSpPr>
            <p:nvPr/>
          </p:nvSpPr>
          <p:spPr bwMode="auto">
            <a:xfrm>
              <a:off x="392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73756" name="Group 65"/>
            <p:cNvGrpSpPr>
              <a:grpSpLocks/>
            </p:cNvGrpSpPr>
            <p:nvPr/>
          </p:nvGrpSpPr>
          <p:grpSpPr bwMode="auto">
            <a:xfrm>
              <a:off x="4409" y="2750"/>
              <a:ext cx="480" cy="192"/>
              <a:chOff x="1296" y="2448"/>
              <a:chExt cx="480" cy="192"/>
            </a:xfrm>
          </p:grpSpPr>
          <p:sp>
            <p:nvSpPr>
              <p:cNvPr id="73769" name="Line 6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0" name="Line 6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1" name="Line 6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72" name="Line 6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3757" name="Line 70"/>
            <p:cNvSpPr>
              <a:spLocks noChangeShapeType="1"/>
            </p:cNvSpPr>
            <p:nvPr/>
          </p:nvSpPr>
          <p:spPr bwMode="auto">
            <a:xfrm>
              <a:off x="4409" y="2942"/>
              <a:ext cx="13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58" name="AutoShape 71"/>
            <p:cNvSpPr>
              <a:spLocks noChangeArrowheads="1"/>
            </p:cNvSpPr>
            <p:nvPr/>
          </p:nvSpPr>
          <p:spPr bwMode="auto">
            <a:xfrm>
              <a:off x="440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73759" name="AutoShape 72"/>
            <p:cNvSpPr>
              <a:spLocks noChangeArrowheads="1"/>
            </p:cNvSpPr>
            <p:nvPr/>
          </p:nvSpPr>
          <p:spPr bwMode="auto">
            <a:xfrm>
              <a:off x="2969" y="3134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i="1"/>
                <a:t>N</a:t>
              </a:r>
              <a:r>
                <a:rPr lang="en-US" altLang="zh-TW" sz="1600"/>
                <a:t>-1</a:t>
              </a:r>
            </a:p>
          </p:txBody>
        </p:sp>
        <p:sp>
          <p:nvSpPr>
            <p:cNvPr id="73760" name="Text Box 73"/>
            <p:cNvSpPr txBox="1">
              <a:spLocks noChangeArrowheads="1"/>
            </p:cNvSpPr>
            <p:nvPr/>
          </p:nvSpPr>
          <p:spPr bwMode="auto">
            <a:xfrm>
              <a:off x="554" y="3550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3761" name="AutoShape 74"/>
            <p:cNvSpPr>
              <a:spLocks noChangeArrowheads="1"/>
            </p:cNvSpPr>
            <p:nvPr/>
          </p:nvSpPr>
          <p:spPr bwMode="auto">
            <a:xfrm>
              <a:off x="1338" y="3567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62" name="Text Box 75"/>
            <p:cNvSpPr txBox="1">
              <a:spLocks noChangeArrowheads="1"/>
            </p:cNvSpPr>
            <p:nvPr/>
          </p:nvSpPr>
          <p:spPr bwMode="auto">
            <a:xfrm>
              <a:off x="599" y="3912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3763" name="AutoShape 76"/>
            <p:cNvSpPr>
              <a:spLocks noChangeArrowheads="1"/>
            </p:cNvSpPr>
            <p:nvPr/>
          </p:nvSpPr>
          <p:spPr bwMode="auto">
            <a:xfrm>
              <a:off x="1338" y="3884"/>
              <a:ext cx="1633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3764" name="AutoShape 77"/>
            <p:cNvSpPr>
              <a:spLocks noChangeArrowheads="1"/>
            </p:cNvSpPr>
            <p:nvPr/>
          </p:nvSpPr>
          <p:spPr bwMode="auto">
            <a:xfrm>
              <a:off x="2971" y="3884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3765" name="AutoShape 78"/>
            <p:cNvSpPr>
              <a:spLocks noChangeArrowheads="1"/>
            </p:cNvSpPr>
            <p:nvPr/>
          </p:nvSpPr>
          <p:spPr bwMode="auto">
            <a:xfrm>
              <a:off x="3424" y="3884"/>
              <a:ext cx="1451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73766" name="Group 79"/>
            <p:cNvGrpSpPr>
              <a:grpSpLocks/>
            </p:cNvGrpSpPr>
            <p:nvPr/>
          </p:nvGrpSpPr>
          <p:grpSpPr bwMode="auto">
            <a:xfrm>
              <a:off x="2472" y="2461"/>
              <a:ext cx="604" cy="212"/>
              <a:chOff x="2472" y="2461"/>
              <a:chExt cx="604" cy="212"/>
            </a:xfrm>
          </p:grpSpPr>
          <p:sp>
            <p:nvSpPr>
              <p:cNvPr id="73767" name="Line 80"/>
              <p:cNvSpPr>
                <a:spLocks noChangeShapeType="1"/>
              </p:cNvSpPr>
              <p:nvPr/>
            </p:nvSpPr>
            <p:spPr bwMode="auto">
              <a:xfrm>
                <a:off x="2472" y="256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768" name="Text Box 81"/>
              <p:cNvSpPr txBox="1">
                <a:spLocks noChangeArrowheads="1"/>
              </p:cNvSpPr>
              <p:nvPr/>
            </p:nvSpPr>
            <p:spPr bwMode="auto">
              <a:xfrm>
                <a:off x="2731" y="2461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modulo-</a:t>
            </a:r>
            <a:r>
              <a:rPr lang="en-US" altLang="zh-TW" i="1" smtClean="0"/>
              <a:t>N</a:t>
            </a:r>
            <a:r>
              <a:rPr lang="en-US" altLang="zh-TW" smtClean="0"/>
              <a:t> counter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3684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use an (up) counter with parallel load (Figure </a:t>
            </a:r>
            <a:r>
              <a:rPr lang="en-US" altLang="zh-TW" sz="2800" dirty="0" smtClean="0"/>
              <a:t>6-14</a:t>
            </a:r>
            <a:r>
              <a:rPr lang="en-US" altLang="zh-TW" sz="2800" dirty="0" smtClean="0"/>
              <a:t>)</a:t>
            </a:r>
          </a:p>
          <a:p>
            <a:pPr eaLnBrk="1" hangingPunct="1"/>
            <a:r>
              <a:rPr lang="en-US" altLang="zh-TW" sz="2800" dirty="0" smtClean="0"/>
              <a:t>load a zero when count-up to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-1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200400" y="2514600"/>
          <a:ext cx="2743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Picture" r:id="rId3" imgW="2746243" imgH="1825757" progId="Word.Picture.8">
                  <p:embed/>
                </p:oleObj>
              </mc:Choice>
              <mc:Fallback>
                <p:oleObj name="Picture" r:id="rId3" imgW="2746243" imgH="182575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743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2051050" y="3789363"/>
            <a:ext cx="5362575" cy="2503487"/>
            <a:chOff x="1020" y="2296"/>
            <a:chExt cx="3378" cy="1577"/>
          </a:xfrm>
        </p:grpSpPr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1641" y="2296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up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counter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(Fig. </a:t>
              </a:r>
              <a:r>
                <a:rPr lang="en-US" altLang="zh-TW" sz="1600" dirty="0" smtClean="0"/>
                <a:t>6-14</a:t>
              </a:r>
              <a:r>
                <a:rPr lang="en-US" altLang="zh-TW" sz="1600" dirty="0"/>
                <a:t>)</a:t>
              </a:r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auto">
            <a:xfrm>
              <a:off x="1874" y="3315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1919" y="34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1770" y="3661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4762" name="Group 10"/>
            <p:cNvGrpSpPr>
              <a:grpSpLocks/>
            </p:cNvGrpSpPr>
            <p:nvPr/>
          </p:nvGrpSpPr>
          <p:grpSpPr bwMode="auto">
            <a:xfrm>
              <a:off x="1329" y="3225"/>
              <a:ext cx="318" cy="285"/>
              <a:chOff x="521" y="1979"/>
              <a:chExt cx="318" cy="285"/>
            </a:xfrm>
          </p:grpSpPr>
          <p:sp>
            <p:nvSpPr>
              <p:cNvPr id="74785" name="Line 11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6" name="Line 12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4787" name="Text Box 13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</p:grpSp>
        <p:sp>
          <p:nvSpPr>
            <p:cNvPr id="74763" name="Text Box 14"/>
            <p:cNvSpPr txBox="1">
              <a:spLocks noChangeArrowheads="1"/>
            </p:cNvSpPr>
            <p:nvPr/>
          </p:nvSpPr>
          <p:spPr bwMode="auto">
            <a:xfrm>
              <a:off x="1401" y="30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74764" name="Line 15"/>
            <p:cNvSpPr>
              <a:spLocks noChangeShapeType="1"/>
            </p:cNvSpPr>
            <p:nvPr/>
          </p:nvSpPr>
          <p:spPr bwMode="auto">
            <a:xfrm>
              <a:off x="2217" y="3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5" name="Line 16"/>
            <p:cNvSpPr>
              <a:spLocks noChangeShapeType="1"/>
            </p:cNvSpPr>
            <p:nvPr/>
          </p:nvSpPr>
          <p:spPr bwMode="auto">
            <a:xfrm>
              <a:off x="2308" y="3208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6" name="Text Box 17"/>
            <p:cNvSpPr txBox="1">
              <a:spLocks noChangeArrowheads="1"/>
            </p:cNvSpPr>
            <p:nvPr/>
          </p:nvSpPr>
          <p:spPr bwMode="auto">
            <a:xfrm>
              <a:off x="2250" y="328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74767" name="Text Box 18"/>
            <p:cNvSpPr txBox="1">
              <a:spLocks noChangeArrowheads="1"/>
            </p:cNvSpPr>
            <p:nvPr/>
          </p:nvSpPr>
          <p:spPr bwMode="auto">
            <a:xfrm>
              <a:off x="2265" y="296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4768" name="Line 19"/>
            <p:cNvSpPr>
              <a:spLocks noChangeShapeType="1"/>
            </p:cNvSpPr>
            <p:nvPr/>
          </p:nvSpPr>
          <p:spPr bwMode="auto">
            <a:xfrm>
              <a:off x="1065" y="2584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69" name="Text Box 20"/>
            <p:cNvSpPr txBox="1">
              <a:spLocks noChangeArrowheads="1"/>
            </p:cNvSpPr>
            <p:nvPr/>
          </p:nvSpPr>
          <p:spPr bwMode="auto">
            <a:xfrm>
              <a:off x="1209" y="2344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4770" name="Line 21"/>
            <p:cNvSpPr>
              <a:spLocks noChangeShapeType="1"/>
            </p:cNvSpPr>
            <p:nvPr/>
          </p:nvSpPr>
          <p:spPr bwMode="auto">
            <a:xfrm>
              <a:off x="1257" y="287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1" name="Text Box 22"/>
            <p:cNvSpPr txBox="1">
              <a:spLocks noChangeArrowheads="1"/>
            </p:cNvSpPr>
            <p:nvPr/>
          </p:nvSpPr>
          <p:spPr bwMode="auto">
            <a:xfrm>
              <a:off x="1257" y="2632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74772" name="Rectangle 23"/>
            <p:cNvSpPr>
              <a:spLocks noChangeArrowheads="1"/>
            </p:cNvSpPr>
            <p:nvPr/>
          </p:nvSpPr>
          <p:spPr bwMode="auto">
            <a:xfrm>
              <a:off x="2697" y="2968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</a:t>
              </a:r>
              <a:r>
                <a:rPr lang="en-US" altLang="zh-TW" sz="1600" i="1"/>
                <a:t>N</a:t>
              </a:r>
              <a:r>
                <a:rPr lang="en-US" altLang="zh-TW" sz="1600"/>
                <a:t>-1</a:t>
              </a:r>
            </a:p>
          </p:txBody>
        </p:sp>
        <p:sp>
          <p:nvSpPr>
            <p:cNvPr id="74773" name="Line 24"/>
            <p:cNvSpPr>
              <a:spLocks noChangeShapeType="1"/>
            </p:cNvSpPr>
            <p:nvPr/>
          </p:nvSpPr>
          <p:spPr bwMode="auto">
            <a:xfrm>
              <a:off x="3151" y="324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74" name="Text Box 25"/>
            <p:cNvSpPr txBox="1">
              <a:spLocks noChangeArrowheads="1"/>
            </p:cNvSpPr>
            <p:nvPr/>
          </p:nvSpPr>
          <p:spPr bwMode="auto">
            <a:xfrm>
              <a:off x="1113" y="316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4775" name="Text Box 26"/>
            <p:cNvSpPr txBox="1">
              <a:spLocks noChangeArrowheads="1"/>
            </p:cNvSpPr>
            <p:nvPr/>
          </p:nvSpPr>
          <p:spPr bwMode="auto">
            <a:xfrm>
              <a:off x="1020" y="2750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4776" name="Text Box 27"/>
            <p:cNvSpPr txBox="1">
              <a:spLocks noChangeArrowheads="1"/>
            </p:cNvSpPr>
            <p:nvPr/>
          </p:nvSpPr>
          <p:spPr bwMode="auto">
            <a:xfrm>
              <a:off x="3152" y="2977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</a:t>
              </a:r>
            </a:p>
          </p:txBody>
        </p:sp>
        <p:sp>
          <p:nvSpPr>
            <p:cNvPr id="74777" name="Rectangle 28"/>
            <p:cNvSpPr>
              <a:spLocks noChangeArrowheads="1"/>
            </p:cNvSpPr>
            <p:nvPr/>
          </p:nvSpPr>
          <p:spPr bwMode="auto">
            <a:xfrm>
              <a:off x="3424" y="3113"/>
              <a:ext cx="40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AND</a:t>
              </a:r>
            </a:p>
          </p:txBody>
        </p:sp>
        <p:sp>
          <p:nvSpPr>
            <p:cNvPr id="74778" name="Text Box 29"/>
            <p:cNvSpPr txBox="1">
              <a:spLocks noChangeArrowheads="1"/>
            </p:cNvSpPr>
            <p:nvPr/>
          </p:nvSpPr>
          <p:spPr bwMode="auto">
            <a:xfrm>
              <a:off x="2822" y="354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4779" name="Line 30"/>
            <p:cNvSpPr>
              <a:spLocks noChangeShapeType="1"/>
            </p:cNvSpPr>
            <p:nvPr/>
          </p:nvSpPr>
          <p:spPr bwMode="auto">
            <a:xfrm>
              <a:off x="3107" y="365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0" name="Line 31"/>
            <p:cNvSpPr>
              <a:spLocks noChangeShapeType="1"/>
            </p:cNvSpPr>
            <p:nvPr/>
          </p:nvSpPr>
          <p:spPr bwMode="auto">
            <a:xfrm>
              <a:off x="3818" y="3430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781" name="Text Box 32"/>
            <p:cNvSpPr txBox="1">
              <a:spLocks noChangeArrowheads="1"/>
            </p:cNvSpPr>
            <p:nvPr/>
          </p:nvSpPr>
          <p:spPr bwMode="auto">
            <a:xfrm>
              <a:off x="4105" y="3339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4782" name="Oval 33"/>
            <p:cNvSpPr>
              <a:spLocks noChangeArrowheads="1"/>
            </p:cNvSpPr>
            <p:nvPr/>
          </p:nvSpPr>
          <p:spPr bwMode="auto">
            <a:xfrm>
              <a:off x="3914" y="3412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4783" name="Line 34"/>
            <p:cNvSpPr>
              <a:spLocks noChangeShapeType="1"/>
            </p:cNvSpPr>
            <p:nvPr/>
          </p:nvSpPr>
          <p:spPr bwMode="auto">
            <a:xfrm flipV="1">
              <a:off x="3932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4784" name="AutoShape 35"/>
            <p:cNvCxnSpPr>
              <a:cxnSpLocks noChangeShapeType="1"/>
              <a:stCxn id="74783" idx="1"/>
              <a:endCxn id="74768" idx="0"/>
            </p:cNvCxnSpPr>
            <p:nvPr/>
          </p:nvCxnSpPr>
          <p:spPr bwMode="auto">
            <a:xfrm rot="5400000" flipH="1">
              <a:off x="2212" y="1437"/>
              <a:ext cx="574" cy="2867"/>
            </a:xfrm>
            <a:prstGeom prst="bentConnector3">
              <a:avLst>
                <a:gd name="adj1" fmla="val 1834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scheme to check A==B?</a:t>
            </a: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381000" y="4267200"/>
            <a:ext cx="2714625" cy="1327150"/>
            <a:chOff x="720" y="1776"/>
            <a:chExt cx="1710" cy="836"/>
          </a:xfrm>
        </p:grpSpPr>
        <p:sp>
          <p:nvSpPr>
            <p:cNvPr id="75818" name="Rectangle 4"/>
            <p:cNvSpPr>
              <a:spLocks noChangeArrowheads="1"/>
            </p:cNvSpPr>
            <p:nvPr/>
          </p:nvSpPr>
          <p:spPr bwMode="auto">
            <a:xfrm>
              <a:off x="1248" y="1776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equal</a:t>
              </a:r>
            </a:p>
          </p:txBody>
        </p:sp>
        <p:grpSp>
          <p:nvGrpSpPr>
            <p:cNvPr id="75819" name="Group 5"/>
            <p:cNvGrpSpPr>
              <a:grpSpLocks/>
            </p:cNvGrpSpPr>
            <p:nvPr/>
          </p:nvGrpSpPr>
          <p:grpSpPr bwMode="auto">
            <a:xfrm>
              <a:off x="720" y="1920"/>
              <a:ext cx="528" cy="308"/>
              <a:chOff x="720" y="1920"/>
              <a:chExt cx="528" cy="308"/>
            </a:xfrm>
          </p:grpSpPr>
          <p:sp>
            <p:nvSpPr>
              <p:cNvPr id="75829" name="Line 6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30" name="Line 7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31" name="Text Box 8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75832" name="Text Box 9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75820" name="Group 10"/>
            <p:cNvGrpSpPr>
              <a:grpSpLocks/>
            </p:cNvGrpSpPr>
            <p:nvPr/>
          </p:nvGrpSpPr>
          <p:grpSpPr bwMode="auto">
            <a:xfrm>
              <a:off x="720" y="2304"/>
              <a:ext cx="528" cy="308"/>
              <a:chOff x="720" y="1920"/>
              <a:chExt cx="528" cy="308"/>
            </a:xfrm>
          </p:grpSpPr>
          <p:sp>
            <p:nvSpPr>
              <p:cNvPr id="75825" name="Line 11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6" name="Line 1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2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0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7582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92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75821" name="Line 15"/>
            <p:cNvSpPr>
              <a:spLocks noChangeShapeType="1"/>
            </p:cNvSpPr>
            <p:nvPr/>
          </p:nvSpPr>
          <p:spPr bwMode="auto">
            <a:xfrm>
              <a:off x="1872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22" name="Text Box 16"/>
            <p:cNvSpPr txBox="1">
              <a:spLocks noChangeArrowheads="1"/>
            </p:cNvSpPr>
            <p:nvPr/>
          </p:nvSpPr>
          <p:spPr bwMode="auto">
            <a:xfrm>
              <a:off x="2150" y="2103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75823" name="Line 17"/>
            <p:cNvSpPr>
              <a:spLocks noChangeShapeType="1"/>
            </p:cNvSpPr>
            <p:nvPr/>
          </p:nvSpPr>
          <p:spPr bwMode="auto">
            <a:xfrm>
              <a:off x="1968" y="216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824" name="Text Box 18"/>
            <p:cNvSpPr txBox="1">
              <a:spLocks noChangeArrowheads="1"/>
            </p:cNvSpPr>
            <p:nvPr/>
          </p:nvSpPr>
          <p:spPr bwMode="auto">
            <a:xfrm>
              <a:off x="1910" y="19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75780" name="Text Box 19"/>
          <p:cNvSpPr txBox="1">
            <a:spLocks noChangeArrowheads="1"/>
          </p:cNvSpPr>
          <p:nvPr/>
        </p:nvSpPr>
        <p:spPr bwMode="auto">
          <a:xfrm>
            <a:off x="838200" y="3810000"/>
            <a:ext cx="1465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out=1 iff A==B</a:t>
            </a:r>
          </a:p>
        </p:txBody>
      </p:sp>
      <p:grpSp>
        <p:nvGrpSpPr>
          <p:cNvPr id="75781" name="Group 20"/>
          <p:cNvGrpSpPr>
            <a:grpSpLocks/>
          </p:cNvGrpSpPr>
          <p:nvPr/>
        </p:nvGrpSpPr>
        <p:grpSpPr bwMode="auto">
          <a:xfrm>
            <a:off x="3962400" y="3505200"/>
            <a:ext cx="4864100" cy="2452688"/>
            <a:chOff x="1824" y="2352"/>
            <a:chExt cx="3064" cy="1545"/>
          </a:xfrm>
        </p:grpSpPr>
        <p:grpSp>
          <p:nvGrpSpPr>
            <p:cNvPr id="75783" name="Group 21"/>
            <p:cNvGrpSpPr>
              <a:grpSpLocks/>
            </p:cNvGrpSpPr>
            <p:nvPr/>
          </p:nvGrpSpPr>
          <p:grpSpPr bwMode="auto">
            <a:xfrm>
              <a:off x="1920" y="2352"/>
              <a:ext cx="1536" cy="441"/>
              <a:chOff x="1920" y="2343"/>
              <a:chExt cx="1536" cy="441"/>
            </a:xfrm>
          </p:grpSpPr>
          <p:sp>
            <p:nvSpPr>
              <p:cNvPr id="75811" name="Rectangle 22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812" name="Line 23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3" name="Text Box 24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A[0]</a:t>
                </a:r>
              </a:p>
            </p:txBody>
          </p:sp>
          <p:sp>
            <p:nvSpPr>
              <p:cNvPr id="75814" name="Line 25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5" name="Text Box 26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B[0]</a:t>
                </a:r>
              </a:p>
            </p:txBody>
          </p:sp>
          <p:sp>
            <p:nvSpPr>
              <p:cNvPr id="75816" name="Line 27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7" name="Text Box 28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X[0]</a:t>
                </a:r>
              </a:p>
            </p:txBody>
          </p:sp>
        </p:grpSp>
        <p:grpSp>
          <p:nvGrpSpPr>
            <p:cNvPr id="75784" name="Group 29"/>
            <p:cNvGrpSpPr>
              <a:grpSpLocks/>
            </p:cNvGrpSpPr>
            <p:nvPr/>
          </p:nvGrpSpPr>
          <p:grpSpPr bwMode="auto">
            <a:xfrm>
              <a:off x="1920" y="2832"/>
              <a:ext cx="1536" cy="441"/>
              <a:chOff x="1920" y="2343"/>
              <a:chExt cx="1536" cy="441"/>
            </a:xfrm>
          </p:grpSpPr>
          <p:sp>
            <p:nvSpPr>
              <p:cNvPr id="75804" name="Rectangle 30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805" name="Line 3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6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A[1]</a:t>
                </a:r>
              </a:p>
            </p:txBody>
          </p:sp>
          <p:sp>
            <p:nvSpPr>
              <p:cNvPr id="75807" name="Line 33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8" name="Text Box 34"/>
              <p:cNvSpPr txBox="1">
                <a:spLocks noChangeArrowheads="1"/>
              </p:cNvSpPr>
              <p:nvPr/>
            </p:nvSpPr>
            <p:spPr bwMode="auto">
              <a:xfrm>
                <a:off x="1920" y="2544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B[1]</a:t>
                </a:r>
              </a:p>
            </p:txBody>
          </p:sp>
          <p:sp>
            <p:nvSpPr>
              <p:cNvPr id="75809" name="Line 35"/>
              <p:cNvSpPr>
                <a:spLocks noChangeShapeType="1"/>
              </p:cNvSpPr>
              <p:nvPr/>
            </p:nvSpPr>
            <p:spPr bwMode="auto">
              <a:xfrm>
                <a:off x="2928" y="259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10" name="Text Box 36"/>
              <p:cNvSpPr txBox="1">
                <a:spLocks noChangeArrowheads="1"/>
              </p:cNvSpPr>
              <p:nvPr/>
            </p:nvSpPr>
            <p:spPr bwMode="auto">
              <a:xfrm>
                <a:off x="2966" y="234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X[1]</a:t>
                </a:r>
              </a:p>
            </p:txBody>
          </p:sp>
        </p:grpSp>
        <p:grpSp>
          <p:nvGrpSpPr>
            <p:cNvPr id="75785" name="Group 37"/>
            <p:cNvGrpSpPr>
              <a:grpSpLocks/>
            </p:cNvGrpSpPr>
            <p:nvPr/>
          </p:nvGrpSpPr>
          <p:grpSpPr bwMode="auto">
            <a:xfrm>
              <a:off x="1824" y="3456"/>
              <a:ext cx="1632" cy="441"/>
              <a:chOff x="1824" y="3408"/>
              <a:chExt cx="1632" cy="441"/>
            </a:xfrm>
          </p:grpSpPr>
          <p:sp>
            <p:nvSpPr>
              <p:cNvPr id="75797" name="Rectangle 38"/>
              <p:cNvSpPr>
                <a:spLocks noChangeArrowheads="1"/>
              </p:cNvSpPr>
              <p:nvPr/>
            </p:nvSpPr>
            <p:spPr bwMode="auto">
              <a:xfrm>
                <a:off x="2544" y="3513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XOR</a:t>
                </a:r>
              </a:p>
            </p:txBody>
          </p:sp>
          <p:sp>
            <p:nvSpPr>
              <p:cNvPr id="75798" name="Line 39"/>
              <p:cNvSpPr>
                <a:spLocks noChangeShapeType="1"/>
              </p:cNvSpPr>
              <p:nvPr/>
            </p:nvSpPr>
            <p:spPr bwMode="auto">
              <a:xfrm>
                <a:off x="2256" y="36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799" name="Text Box 40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A[n-1]</a:t>
                </a:r>
              </a:p>
            </p:txBody>
          </p:sp>
          <p:sp>
            <p:nvSpPr>
              <p:cNvPr id="75800" name="Line 41"/>
              <p:cNvSpPr>
                <a:spLocks noChangeShapeType="1"/>
              </p:cNvSpPr>
              <p:nvPr/>
            </p:nvSpPr>
            <p:spPr bwMode="auto">
              <a:xfrm>
                <a:off x="2256" y="375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1" name="Text Box 42"/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B[n-1]</a:t>
                </a:r>
              </a:p>
            </p:txBody>
          </p:sp>
          <p:sp>
            <p:nvSpPr>
              <p:cNvPr id="75802" name="Line 43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5803" name="Text Box 44"/>
              <p:cNvSpPr txBox="1">
                <a:spLocks noChangeArrowheads="1"/>
              </p:cNvSpPr>
              <p:nvPr/>
            </p:nvSpPr>
            <p:spPr bwMode="auto">
              <a:xfrm>
                <a:off x="2966" y="3408"/>
                <a:ext cx="4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X[n-1]</a:t>
                </a:r>
              </a:p>
            </p:txBody>
          </p:sp>
        </p:grpSp>
        <p:sp>
          <p:nvSpPr>
            <p:cNvPr id="75786" name="Text Box 45"/>
            <p:cNvSpPr txBox="1">
              <a:spLocks noChangeArrowheads="1"/>
            </p:cNvSpPr>
            <p:nvPr/>
          </p:nvSpPr>
          <p:spPr bwMode="auto">
            <a:xfrm>
              <a:off x="2592" y="331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5787" name="Rectangle 46"/>
            <p:cNvSpPr>
              <a:spLocks noChangeArrowheads="1"/>
            </p:cNvSpPr>
            <p:nvPr/>
          </p:nvSpPr>
          <p:spPr bwMode="auto">
            <a:xfrm>
              <a:off x="3936" y="2880"/>
              <a:ext cx="52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NOR</a:t>
              </a:r>
            </a:p>
          </p:txBody>
        </p:sp>
        <p:sp>
          <p:nvSpPr>
            <p:cNvPr id="75788" name="Line 47"/>
            <p:cNvSpPr>
              <a:spLocks noChangeShapeType="1"/>
            </p:cNvSpPr>
            <p:nvPr/>
          </p:nvSpPr>
          <p:spPr bwMode="auto">
            <a:xfrm>
              <a:off x="4464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9" name="Text Box 48"/>
            <p:cNvSpPr txBox="1">
              <a:spLocks noChangeArrowheads="1"/>
            </p:cNvSpPr>
            <p:nvPr/>
          </p:nvSpPr>
          <p:spPr bwMode="auto">
            <a:xfrm>
              <a:off x="4608" y="3024"/>
              <a:ext cx="2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75790" name="Line 49"/>
            <p:cNvSpPr>
              <a:spLocks noChangeShapeType="1"/>
            </p:cNvSpPr>
            <p:nvPr/>
          </p:nvSpPr>
          <p:spPr bwMode="auto">
            <a:xfrm flipH="1">
              <a:off x="374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1" name="Line 50"/>
            <p:cNvSpPr>
              <a:spLocks noChangeShapeType="1"/>
            </p:cNvSpPr>
            <p:nvPr/>
          </p:nvSpPr>
          <p:spPr bwMode="auto">
            <a:xfrm flipH="1">
              <a:off x="3744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92" name="Text Box 51"/>
            <p:cNvSpPr txBox="1">
              <a:spLocks noChangeArrowheads="1"/>
            </p:cNvSpPr>
            <p:nvPr/>
          </p:nvSpPr>
          <p:spPr bwMode="auto">
            <a:xfrm>
              <a:off x="3696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5793" name="Line 52"/>
            <p:cNvSpPr>
              <a:spLocks noChangeShapeType="1"/>
            </p:cNvSpPr>
            <p:nvPr/>
          </p:nvSpPr>
          <p:spPr bwMode="auto">
            <a:xfrm flipH="1">
              <a:off x="3744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5794" name="AutoShape 53"/>
            <p:cNvCxnSpPr>
              <a:cxnSpLocks noChangeShapeType="1"/>
            </p:cNvCxnSpPr>
            <p:nvPr/>
          </p:nvCxnSpPr>
          <p:spPr bwMode="auto">
            <a:xfrm rot="16200000" flipH="1">
              <a:off x="3412" y="2636"/>
              <a:ext cx="375" cy="288"/>
            </a:xfrm>
            <a:prstGeom prst="bentConnector3">
              <a:avLst>
                <a:gd name="adj1" fmla="val 23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5" name="Line 54"/>
            <p:cNvSpPr>
              <a:spLocks noChangeShapeType="1"/>
            </p:cNvSpPr>
            <p:nvPr/>
          </p:nvSpPr>
          <p:spPr bwMode="auto">
            <a:xfrm>
              <a:off x="3456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75796" name="AutoShape 55"/>
            <p:cNvCxnSpPr>
              <a:cxnSpLocks noChangeShapeType="1"/>
              <a:stCxn id="75802" idx="1"/>
              <a:endCxn id="75793" idx="1"/>
            </p:cNvCxnSpPr>
            <p:nvPr/>
          </p:nvCxnSpPr>
          <p:spPr bwMode="auto">
            <a:xfrm rot="5400000" flipH="1" flipV="1">
              <a:off x="3384" y="3336"/>
              <a:ext cx="432" cy="288"/>
            </a:xfrm>
            <a:prstGeom prst="bentConnector3">
              <a:avLst>
                <a:gd name="adj1" fmla="val -39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782" name="AutoShape 56"/>
          <p:cNvSpPr>
            <a:spLocks noChangeArrowheads="1"/>
          </p:cNvSpPr>
          <p:nvPr/>
        </p:nvSpPr>
        <p:spPr bwMode="auto">
          <a:xfrm>
            <a:off x="3352800" y="4648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997325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How the modulo-</a:t>
            </a:r>
            <a:r>
              <a:rPr lang="en-US" altLang="zh-TW" sz="4000" i="1" smtClean="0"/>
              <a:t>N </a:t>
            </a:r>
            <a:r>
              <a:rPr lang="en-US" altLang="zh-TW" sz="4000" smtClean="0"/>
              <a:t>counter works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403350" y="2997200"/>
            <a:ext cx="6934200" cy="3527425"/>
            <a:chOff x="884" y="1979"/>
            <a:chExt cx="4368" cy="2222"/>
          </a:xfrm>
        </p:grpSpPr>
        <p:sp>
          <p:nvSpPr>
            <p:cNvPr id="76805" name="Line 4"/>
            <p:cNvSpPr>
              <a:spLocks noChangeShapeType="1"/>
            </p:cNvSpPr>
            <p:nvPr/>
          </p:nvSpPr>
          <p:spPr bwMode="auto">
            <a:xfrm>
              <a:off x="1460" y="245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06" name="Group 5"/>
            <p:cNvGrpSpPr>
              <a:grpSpLocks/>
            </p:cNvGrpSpPr>
            <p:nvPr/>
          </p:nvGrpSpPr>
          <p:grpSpPr bwMode="auto">
            <a:xfrm>
              <a:off x="1700" y="2267"/>
              <a:ext cx="480" cy="192"/>
              <a:chOff x="1296" y="2448"/>
              <a:chExt cx="480" cy="192"/>
            </a:xfrm>
          </p:grpSpPr>
          <p:sp>
            <p:nvSpPr>
              <p:cNvPr id="76874" name="Line 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5" name="Line 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6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7" name="Line 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6807" name="Group 10"/>
            <p:cNvGrpSpPr>
              <a:grpSpLocks/>
            </p:cNvGrpSpPr>
            <p:nvPr/>
          </p:nvGrpSpPr>
          <p:grpSpPr bwMode="auto">
            <a:xfrm>
              <a:off x="2180" y="2267"/>
              <a:ext cx="480" cy="192"/>
              <a:chOff x="1296" y="2448"/>
              <a:chExt cx="480" cy="192"/>
            </a:xfrm>
          </p:grpSpPr>
          <p:sp>
            <p:nvSpPr>
              <p:cNvPr id="76870" name="Line 1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1" name="Line 1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2" name="Line 1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73" name="Line 1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6808" name="Group 15"/>
            <p:cNvGrpSpPr>
              <a:grpSpLocks/>
            </p:cNvGrpSpPr>
            <p:nvPr/>
          </p:nvGrpSpPr>
          <p:grpSpPr bwMode="auto">
            <a:xfrm>
              <a:off x="2660" y="2267"/>
              <a:ext cx="480" cy="192"/>
              <a:chOff x="1296" y="2448"/>
              <a:chExt cx="480" cy="192"/>
            </a:xfrm>
          </p:grpSpPr>
          <p:sp>
            <p:nvSpPr>
              <p:cNvPr id="76866" name="Line 1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7" name="Line 1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8" name="Line 1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9" name="Line 1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09" name="Line 20"/>
            <p:cNvSpPr>
              <a:spLocks noChangeShapeType="1"/>
            </p:cNvSpPr>
            <p:nvPr/>
          </p:nvSpPr>
          <p:spPr bwMode="auto">
            <a:xfrm>
              <a:off x="1700" y="2459"/>
              <a:ext cx="1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0" name="Text Box 21"/>
            <p:cNvSpPr txBox="1">
              <a:spLocks noChangeArrowheads="1"/>
            </p:cNvSpPr>
            <p:nvPr/>
          </p:nvSpPr>
          <p:spPr bwMode="auto">
            <a:xfrm>
              <a:off x="1028" y="23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6811" name="Text Box 22"/>
            <p:cNvSpPr txBox="1">
              <a:spLocks noChangeArrowheads="1"/>
            </p:cNvSpPr>
            <p:nvPr/>
          </p:nvSpPr>
          <p:spPr bwMode="auto">
            <a:xfrm>
              <a:off x="884" y="2699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6812" name="Text Box 23"/>
            <p:cNvSpPr txBox="1">
              <a:spLocks noChangeArrowheads="1"/>
            </p:cNvSpPr>
            <p:nvPr/>
          </p:nvSpPr>
          <p:spPr bwMode="auto">
            <a:xfrm>
              <a:off x="980" y="3035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  <p:sp>
          <p:nvSpPr>
            <p:cNvPr id="76813" name="Line 24"/>
            <p:cNvSpPr>
              <a:spLocks noChangeShapeType="1"/>
            </p:cNvSpPr>
            <p:nvPr/>
          </p:nvSpPr>
          <p:spPr bwMode="auto">
            <a:xfrm>
              <a:off x="2180" y="2459"/>
              <a:ext cx="20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4" name="Line 25"/>
            <p:cNvSpPr>
              <a:spLocks noChangeShapeType="1"/>
            </p:cNvSpPr>
            <p:nvPr/>
          </p:nvSpPr>
          <p:spPr bwMode="auto">
            <a:xfrm flipH="1">
              <a:off x="2653" y="2459"/>
              <a:ext cx="7" cy="1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15" name="AutoShape 26"/>
            <p:cNvSpPr>
              <a:spLocks noChangeArrowheads="1"/>
            </p:cNvSpPr>
            <p:nvPr/>
          </p:nvSpPr>
          <p:spPr bwMode="auto">
            <a:xfrm>
              <a:off x="1700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16" name="AutoShape 27"/>
            <p:cNvSpPr>
              <a:spLocks noChangeArrowheads="1"/>
            </p:cNvSpPr>
            <p:nvPr/>
          </p:nvSpPr>
          <p:spPr bwMode="auto">
            <a:xfrm>
              <a:off x="2180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17" name="Text Box 28"/>
            <p:cNvSpPr txBox="1">
              <a:spLocks noChangeArrowheads="1"/>
            </p:cNvSpPr>
            <p:nvPr/>
          </p:nvSpPr>
          <p:spPr bwMode="auto">
            <a:xfrm>
              <a:off x="3130" y="230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6818" name="Group 29"/>
            <p:cNvGrpSpPr>
              <a:grpSpLocks/>
            </p:cNvGrpSpPr>
            <p:nvPr/>
          </p:nvGrpSpPr>
          <p:grpSpPr bwMode="auto">
            <a:xfrm>
              <a:off x="3332" y="2267"/>
              <a:ext cx="480" cy="192"/>
              <a:chOff x="1296" y="2448"/>
              <a:chExt cx="480" cy="192"/>
            </a:xfrm>
          </p:grpSpPr>
          <p:sp>
            <p:nvSpPr>
              <p:cNvPr id="76862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3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4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5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19" name="Line 34"/>
            <p:cNvSpPr>
              <a:spLocks noChangeShapeType="1"/>
            </p:cNvSpPr>
            <p:nvPr/>
          </p:nvSpPr>
          <p:spPr bwMode="auto">
            <a:xfrm>
              <a:off x="3332" y="2459"/>
              <a:ext cx="2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20" name="Group 35"/>
            <p:cNvGrpSpPr>
              <a:grpSpLocks/>
            </p:cNvGrpSpPr>
            <p:nvPr/>
          </p:nvGrpSpPr>
          <p:grpSpPr bwMode="auto">
            <a:xfrm>
              <a:off x="3812" y="2267"/>
              <a:ext cx="480" cy="192"/>
              <a:chOff x="1296" y="2448"/>
              <a:chExt cx="480" cy="192"/>
            </a:xfrm>
          </p:grpSpPr>
          <p:sp>
            <p:nvSpPr>
              <p:cNvPr id="76858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9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0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61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1" name="Line 40"/>
            <p:cNvSpPr>
              <a:spLocks noChangeShapeType="1"/>
            </p:cNvSpPr>
            <p:nvPr/>
          </p:nvSpPr>
          <p:spPr bwMode="auto">
            <a:xfrm>
              <a:off x="3812" y="2507"/>
              <a:ext cx="21" cy="1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6822" name="Group 41"/>
            <p:cNvGrpSpPr>
              <a:grpSpLocks/>
            </p:cNvGrpSpPr>
            <p:nvPr/>
          </p:nvGrpSpPr>
          <p:grpSpPr bwMode="auto">
            <a:xfrm>
              <a:off x="4292" y="2267"/>
              <a:ext cx="480" cy="192"/>
              <a:chOff x="1296" y="2448"/>
              <a:chExt cx="480" cy="192"/>
            </a:xfrm>
          </p:grpSpPr>
          <p:sp>
            <p:nvSpPr>
              <p:cNvPr id="76854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5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6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7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3" name="Line 46"/>
            <p:cNvSpPr>
              <a:spLocks noChangeShapeType="1"/>
            </p:cNvSpPr>
            <p:nvPr/>
          </p:nvSpPr>
          <p:spPr bwMode="auto">
            <a:xfrm flipH="1">
              <a:off x="4286" y="2459"/>
              <a:ext cx="6" cy="1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24" name="Text Box 47"/>
            <p:cNvSpPr txBox="1">
              <a:spLocks noChangeArrowheads="1"/>
            </p:cNvSpPr>
            <p:nvPr/>
          </p:nvSpPr>
          <p:spPr bwMode="auto">
            <a:xfrm>
              <a:off x="2842" y="269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6825" name="AutoShape 48"/>
            <p:cNvSpPr>
              <a:spLocks noChangeArrowheads="1"/>
            </p:cNvSpPr>
            <p:nvPr/>
          </p:nvSpPr>
          <p:spPr bwMode="auto">
            <a:xfrm>
              <a:off x="3812" y="3083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26" name="AutoShape 49"/>
            <p:cNvSpPr>
              <a:spLocks noChangeArrowheads="1"/>
            </p:cNvSpPr>
            <p:nvPr/>
          </p:nvSpPr>
          <p:spPr bwMode="auto">
            <a:xfrm>
              <a:off x="381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N-1</a:t>
              </a:r>
            </a:p>
          </p:txBody>
        </p:sp>
        <p:sp>
          <p:nvSpPr>
            <p:cNvPr id="76827" name="AutoShape 50"/>
            <p:cNvSpPr>
              <a:spLocks noChangeArrowheads="1"/>
            </p:cNvSpPr>
            <p:nvPr/>
          </p:nvSpPr>
          <p:spPr bwMode="auto">
            <a:xfrm>
              <a:off x="4292" y="2651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76828" name="Group 51"/>
            <p:cNvGrpSpPr>
              <a:grpSpLocks/>
            </p:cNvGrpSpPr>
            <p:nvPr/>
          </p:nvGrpSpPr>
          <p:grpSpPr bwMode="auto">
            <a:xfrm>
              <a:off x="4772" y="2267"/>
              <a:ext cx="480" cy="192"/>
              <a:chOff x="1296" y="2448"/>
              <a:chExt cx="480" cy="192"/>
            </a:xfrm>
          </p:grpSpPr>
          <p:sp>
            <p:nvSpPr>
              <p:cNvPr id="76850" name="Line 5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1" name="Line 5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2" name="Line 5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6853" name="Line 5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6829" name="Line 56"/>
            <p:cNvSpPr>
              <a:spLocks noChangeShapeType="1"/>
            </p:cNvSpPr>
            <p:nvPr/>
          </p:nvSpPr>
          <p:spPr bwMode="auto">
            <a:xfrm>
              <a:off x="4772" y="2459"/>
              <a:ext cx="13" cy="1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0" name="AutoShape 57"/>
            <p:cNvSpPr>
              <a:spLocks noChangeArrowheads="1"/>
            </p:cNvSpPr>
            <p:nvPr/>
          </p:nvSpPr>
          <p:spPr bwMode="auto">
            <a:xfrm>
              <a:off x="477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31" name="AutoShape 58"/>
            <p:cNvSpPr>
              <a:spLocks noChangeArrowheads="1"/>
            </p:cNvSpPr>
            <p:nvPr/>
          </p:nvSpPr>
          <p:spPr bwMode="auto">
            <a:xfrm>
              <a:off x="1700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2" name="AutoShape 59"/>
            <p:cNvSpPr>
              <a:spLocks noChangeArrowheads="1"/>
            </p:cNvSpPr>
            <p:nvPr/>
          </p:nvSpPr>
          <p:spPr bwMode="auto">
            <a:xfrm>
              <a:off x="2180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3" name="AutoShape 60"/>
            <p:cNvSpPr>
              <a:spLocks noChangeArrowheads="1"/>
            </p:cNvSpPr>
            <p:nvPr/>
          </p:nvSpPr>
          <p:spPr bwMode="auto">
            <a:xfrm>
              <a:off x="2660" y="3083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4" name="AutoShape 61"/>
            <p:cNvSpPr>
              <a:spLocks noChangeArrowheads="1"/>
            </p:cNvSpPr>
            <p:nvPr/>
          </p:nvSpPr>
          <p:spPr bwMode="auto">
            <a:xfrm>
              <a:off x="333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5" name="AutoShape 62"/>
            <p:cNvSpPr>
              <a:spLocks noChangeArrowheads="1"/>
            </p:cNvSpPr>
            <p:nvPr/>
          </p:nvSpPr>
          <p:spPr bwMode="auto">
            <a:xfrm>
              <a:off x="3332" y="2651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N-2</a:t>
              </a:r>
            </a:p>
          </p:txBody>
        </p:sp>
        <p:sp>
          <p:nvSpPr>
            <p:cNvPr id="76836" name="AutoShape 63"/>
            <p:cNvSpPr>
              <a:spLocks noChangeArrowheads="1"/>
            </p:cNvSpPr>
            <p:nvPr/>
          </p:nvSpPr>
          <p:spPr bwMode="auto">
            <a:xfrm>
              <a:off x="429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7" name="AutoShape 64"/>
            <p:cNvSpPr>
              <a:spLocks noChangeArrowheads="1"/>
            </p:cNvSpPr>
            <p:nvPr/>
          </p:nvSpPr>
          <p:spPr bwMode="auto">
            <a:xfrm>
              <a:off x="4772" y="3083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38" name="Line 65"/>
            <p:cNvSpPr>
              <a:spLocks noChangeShapeType="1"/>
            </p:cNvSpPr>
            <p:nvPr/>
          </p:nvSpPr>
          <p:spPr bwMode="auto">
            <a:xfrm>
              <a:off x="3044" y="207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839" name="Text Box 66"/>
            <p:cNvSpPr txBox="1">
              <a:spLocks noChangeArrowheads="1"/>
            </p:cNvSpPr>
            <p:nvPr/>
          </p:nvSpPr>
          <p:spPr bwMode="auto">
            <a:xfrm>
              <a:off x="3332" y="1979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76840" name="AutoShape 67"/>
            <p:cNvSpPr>
              <a:spLocks noChangeArrowheads="1"/>
            </p:cNvSpPr>
            <p:nvPr/>
          </p:nvSpPr>
          <p:spPr bwMode="auto">
            <a:xfrm>
              <a:off x="3812" y="3467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6841" name="AutoShape 68"/>
            <p:cNvSpPr>
              <a:spLocks noChangeArrowheads="1"/>
            </p:cNvSpPr>
            <p:nvPr/>
          </p:nvSpPr>
          <p:spPr bwMode="auto">
            <a:xfrm>
              <a:off x="1700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2" name="AutoShape 69"/>
            <p:cNvSpPr>
              <a:spLocks noChangeArrowheads="1"/>
            </p:cNvSpPr>
            <p:nvPr/>
          </p:nvSpPr>
          <p:spPr bwMode="auto">
            <a:xfrm>
              <a:off x="2180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3" name="AutoShape 70"/>
            <p:cNvSpPr>
              <a:spLocks noChangeArrowheads="1"/>
            </p:cNvSpPr>
            <p:nvPr/>
          </p:nvSpPr>
          <p:spPr bwMode="auto">
            <a:xfrm>
              <a:off x="2660" y="3467"/>
              <a:ext cx="67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4" name="AutoShape 71"/>
            <p:cNvSpPr>
              <a:spLocks noChangeArrowheads="1"/>
            </p:cNvSpPr>
            <p:nvPr/>
          </p:nvSpPr>
          <p:spPr bwMode="auto">
            <a:xfrm>
              <a:off x="333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5" name="AutoShape 72"/>
            <p:cNvSpPr>
              <a:spLocks noChangeArrowheads="1"/>
            </p:cNvSpPr>
            <p:nvPr/>
          </p:nvSpPr>
          <p:spPr bwMode="auto">
            <a:xfrm>
              <a:off x="429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6" name="AutoShape 73"/>
            <p:cNvSpPr>
              <a:spLocks noChangeArrowheads="1"/>
            </p:cNvSpPr>
            <p:nvPr/>
          </p:nvSpPr>
          <p:spPr bwMode="auto">
            <a:xfrm>
              <a:off x="4772" y="3467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6847" name="Text Box 74"/>
            <p:cNvSpPr txBox="1">
              <a:spLocks noChangeArrowheads="1"/>
            </p:cNvSpPr>
            <p:nvPr/>
          </p:nvSpPr>
          <p:spPr bwMode="auto">
            <a:xfrm>
              <a:off x="980" y="3467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6848" name="Text Box 75"/>
            <p:cNvSpPr txBox="1">
              <a:spLocks noChangeArrowheads="1"/>
            </p:cNvSpPr>
            <p:nvPr/>
          </p:nvSpPr>
          <p:spPr bwMode="auto">
            <a:xfrm>
              <a:off x="975" y="383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6849" name="AutoShape 76"/>
            <p:cNvSpPr>
              <a:spLocks noChangeArrowheads="1"/>
            </p:cNvSpPr>
            <p:nvPr/>
          </p:nvSpPr>
          <p:spPr bwMode="auto">
            <a:xfrm>
              <a:off x="1701" y="3838"/>
              <a:ext cx="353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pic>
        <p:nvPicPr>
          <p:cNvPr id="76804" name="Picture 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66713"/>
            <a:ext cx="4079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Alternative and special cases of modulo-</a:t>
            </a:r>
            <a:r>
              <a:rPr lang="en-US" altLang="zh-TW" i="1" smtClean="0"/>
              <a:t>N</a:t>
            </a:r>
            <a:r>
              <a:rPr lang="en-US" altLang="zh-TW" smtClean="0"/>
              <a:t> counter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A+1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8208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8220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221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23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8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9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40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2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23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4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5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6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3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22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0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1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32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224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22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6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7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28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209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8218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9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210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211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8213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8203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8205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206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2336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7" grpId="0" animBg="1"/>
      <p:bldP spid="123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Modulo-</a:t>
            </a:r>
            <a:r>
              <a:rPr lang="en-US" altLang="zh-TW" i="1" smtClean="0"/>
              <a:t>N</a:t>
            </a:r>
            <a:r>
              <a:rPr lang="en-US" altLang="zh-TW" smtClean="0"/>
              <a:t> down counter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pulser for 1 pulse every second is a modulo-1000 down counter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1763713" y="3644900"/>
            <a:ext cx="4965700" cy="2503488"/>
            <a:chOff x="1056" y="1440"/>
            <a:chExt cx="3128" cy="1577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680" y="1440"/>
              <a:ext cx="590" cy="1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down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8854" name="AutoShape 6"/>
            <p:cNvSpPr>
              <a:spLocks noChangeArrowheads="1"/>
            </p:cNvSpPr>
            <p:nvPr/>
          </p:nvSpPr>
          <p:spPr bwMode="auto">
            <a:xfrm>
              <a:off x="1913" y="245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 flipV="1">
              <a:off x="1958" y="25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1809" y="280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1368" y="2369"/>
              <a:ext cx="318" cy="285"/>
              <a:chOff x="521" y="1979"/>
              <a:chExt cx="318" cy="285"/>
            </a:xfrm>
          </p:grpSpPr>
          <p:sp>
            <p:nvSpPr>
              <p:cNvPr id="78874" name="Line 10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5" name="Line 11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Text Box 12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</a:t>
                </a:r>
              </a:p>
            </p:txBody>
          </p:sp>
        </p:grpSp>
        <p:sp>
          <p:nvSpPr>
            <p:cNvPr id="78858" name="Text Box 13"/>
            <p:cNvSpPr txBox="1">
              <a:spLocks noChangeArrowheads="1"/>
            </p:cNvSpPr>
            <p:nvPr/>
          </p:nvSpPr>
          <p:spPr bwMode="auto">
            <a:xfrm>
              <a:off x="1440" y="220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78859" name="Line 14"/>
            <p:cNvSpPr>
              <a:spLocks noChangeShapeType="1"/>
            </p:cNvSpPr>
            <p:nvPr/>
          </p:nvSpPr>
          <p:spPr bwMode="auto">
            <a:xfrm>
              <a:off x="2256" y="24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0" name="Line 15"/>
            <p:cNvSpPr>
              <a:spLocks noChangeShapeType="1"/>
            </p:cNvSpPr>
            <p:nvPr/>
          </p:nvSpPr>
          <p:spPr bwMode="auto">
            <a:xfrm>
              <a:off x="2347" y="2352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2289" y="242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2304" y="21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78863" name="Line 18"/>
            <p:cNvSpPr>
              <a:spLocks noChangeShapeType="1"/>
            </p:cNvSpPr>
            <p:nvPr/>
          </p:nvSpPr>
          <p:spPr bwMode="auto">
            <a:xfrm>
              <a:off x="1104" y="1728"/>
              <a:ext cx="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4" name="Text Box 19"/>
            <p:cNvSpPr txBox="1">
              <a:spLocks noChangeArrowheads="1"/>
            </p:cNvSpPr>
            <p:nvPr/>
          </p:nvSpPr>
          <p:spPr bwMode="auto">
            <a:xfrm>
              <a:off x="1248" y="1488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78865" name="Line 20"/>
            <p:cNvSpPr>
              <a:spLocks noChangeShapeType="1"/>
            </p:cNvSpPr>
            <p:nvPr/>
          </p:nvSpPr>
          <p:spPr bwMode="auto">
            <a:xfrm>
              <a:off x="1296" y="201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6" name="Text Box 21"/>
            <p:cNvSpPr txBox="1">
              <a:spLocks noChangeArrowheads="1"/>
            </p:cNvSpPr>
            <p:nvPr/>
          </p:nvSpPr>
          <p:spPr bwMode="auto">
            <a:xfrm>
              <a:off x="1296" y="1776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</a:t>
              </a:r>
            </a:p>
          </p:txBody>
        </p:sp>
        <p:sp>
          <p:nvSpPr>
            <p:cNvPr id="78867" name="Rectangle 22"/>
            <p:cNvSpPr>
              <a:spLocks noChangeArrowheads="1"/>
            </p:cNvSpPr>
            <p:nvPr/>
          </p:nvSpPr>
          <p:spPr bwMode="auto">
            <a:xfrm>
              <a:off x="2736" y="2112"/>
              <a:ext cx="43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Q==0</a:t>
              </a:r>
            </a:p>
          </p:txBody>
        </p:sp>
        <p:sp>
          <p:nvSpPr>
            <p:cNvPr id="78868" name="Line 23"/>
            <p:cNvSpPr>
              <a:spLocks noChangeShapeType="1"/>
            </p:cNvSpPr>
            <p:nvPr/>
          </p:nvSpPr>
          <p:spPr bwMode="auto">
            <a:xfrm>
              <a:off x="3168" y="24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9" name="Text Box 24"/>
            <p:cNvSpPr txBox="1">
              <a:spLocks noChangeArrowheads="1"/>
            </p:cNvSpPr>
            <p:nvPr/>
          </p:nvSpPr>
          <p:spPr bwMode="auto">
            <a:xfrm>
              <a:off x="3840" y="2256"/>
              <a:ext cx="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pout</a:t>
              </a:r>
            </a:p>
          </p:txBody>
        </p:sp>
        <p:sp>
          <p:nvSpPr>
            <p:cNvPr id="78870" name="Text Box 25"/>
            <p:cNvSpPr txBox="1">
              <a:spLocks noChangeArrowheads="1"/>
            </p:cNvSpPr>
            <p:nvPr/>
          </p:nvSpPr>
          <p:spPr bwMode="auto">
            <a:xfrm>
              <a:off x="1056" y="230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999</a:t>
              </a:r>
            </a:p>
          </p:txBody>
        </p:sp>
        <p:sp>
          <p:nvSpPr>
            <p:cNvPr id="78871" name="Text Box 26"/>
            <p:cNvSpPr txBox="1">
              <a:spLocks noChangeArrowheads="1"/>
            </p:cNvSpPr>
            <p:nvPr/>
          </p:nvSpPr>
          <p:spPr bwMode="auto">
            <a:xfrm>
              <a:off x="1104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8872" name="Oval 27"/>
            <p:cNvSpPr>
              <a:spLocks noChangeArrowheads="1"/>
            </p:cNvSpPr>
            <p:nvPr/>
          </p:nvSpPr>
          <p:spPr bwMode="auto">
            <a:xfrm>
              <a:off x="3408" y="237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cxnSp>
          <p:nvCxnSpPr>
            <p:cNvPr id="78873" name="AutoShape 28"/>
            <p:cNvCxnSpPr>
              <a:cxnSpLocks noChangeShapeType="1"/>
              <a:stCxn id="78872" idx="0"/>
              <a:endCxn id="78863" idx="0"/>
            </p:cNvCxnSpPr>
            <p:nvPr/>
          </p:nvCxnSpPr>
          <p:spPr bwMode="auto">
            <a:xfrm rot="5400000" flipH="1">
              <a:off x="1947" y="885"/>
              <a:ext cx="642" cy="2328"/>
            </a:xfrm>
            <a:prstGeom prst="bentConnector3">
              <a:avLst>
                <a:gd name="adj1" fmla="val 16697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BCD counter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BCD: binary coded decimal (</a:t>
            </a:r>
            <a:r>
              <a:rPr lang="zh-TW" altLang="en-US" sz="2800" smtClean="0"/>
              <a:t>十進位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modulo-10 counter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900113" y="3716338"/>
            <a:ext cx="6934200" cy="1752600"/>
            <a:chOff x="612" y="1842"/>
            <a:chExt cx="4368" cy="1104"/>
          </a:xfrm>
        </p:grpSpPr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79928" name="Line 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9" name="Line 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0" name="Line 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1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9879" name="Group 11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79924" name="Line 1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5" name="Line 1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6" name="Line 1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7" name="Line 1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9880" name="Group 16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79920" name="Line 1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1" name="Line 1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2" name="Line 1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23" name="Line 2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81" name="Line 21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2" name="Text Box 22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9883" name="Text Box 23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79884" name="Line 24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5" name="Line 25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6" name="AutoShape 26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9887" name="AutoShape 27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9888" name="Text Box 28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79889" name="Group 29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79916" name="Line 30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7" name="Line 31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8" name="Line 32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9" name="Line 33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0" name="Line 34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1" name="Group 35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79912" name="Line 36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3" name="Line 37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4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5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2" name="Line 40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3" name="Group 41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79908" name="Line 4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9" name="Line 4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0" name="Line 4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11" name="Line 4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4" name="Line 46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Text Box 47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79896" name="AutoShape 48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9897" name="AutoShape 49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79898" name="Group 50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79904" name="Line 5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5" name="Line 5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6" name="Line 5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7" name="Line 5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9" name="Line 55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0" name="AutoShape 56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79901" name="AutoShape 57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79902" name="Text Box 58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79903" name="AutoShape 59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BCD counter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with general modulo-</a:t>
            </a:r>
            <a:r>
              <a:rPr lang="en-US" altLang="zh-TW" i="1" smtClean="0"/>
              <a:t>N</a:t>
            </a:r>
            <a:r>
              <a:rPr lang="en-US" altLang="zh-TW" smtClean="0"/>
              <a:t> scheme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41663"/>
            <a:ext cx="476091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276600" y="3573463"/>
            <a:ext cx="1295400" cy="7191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3500438"/>
            <a:ext cx="2297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check for Q=9=(1001)</a:t>
            </a:r>
            <a:r>
              <a:rPr lang="en-US" altLang="zh-TW" sz="1600" baseline="-25000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Simplification of BCD counter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Goal: to design a modulo-10 counter </a:t>
            </a:r>
            <a:r>
              <a:rPr lang="en-US" altLang="zh-TW" sz="4000" smtClean="0">
                <a:solidFill>
                  <a:schemeClr val="hlink"/>
                </a:solidFill>
              </a:rPr>
              <a:t>(with circuit simplification)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684213" y="2349500"/>
            <a:ext cx="2757487" cy="1820863"/>
            <a:chOff x="340" y="1480"/>
            <a:chExt cx="1737" cy="1147"/>
          </a:xfrm>
        </p:grpSpPr>
        <p:sp>
          <p:nvSpPr>
            <p:cNvPr id="83004" name="Rectangle 4"/>
            <p:cNvSpPr>
              <a:spLocks noChangeArrowheads="1"/>
            </p:cNvSpPr>
            <p:nvPr/>
          </p:nvSpPr>
          <p:spPr bwMode="auto">
            <a:xfrm>
              <a:off x="975" y="1480"/>
              <a:ext cx="590" cy="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3005" name="AutoShape 5"/>
            <p:cNvSpPr>
              <a:spLocks noChangeArrowheads="1"/>
            </p:cNvSpPr>
            <p:nvPr/>
          </p:nvSpPr>
          <p:spPr bwMode="auto">
            <a:xfrm>
              <a:off x="1202" y="2069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3006" name="Line 6"/>
            <p:cNvSpPr>
              <a:spLocks noChangeShapeType="1"/>
            </p:cNvSpPr>
            <p:nvPr/>
          </p:nvSpPr>
          <p:spPr bwMode="auto">
            <a:xfrm flipV="1">
              <a:off x="1247" y="22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007" name="Text Box 7"/>
            <p:cNvSpPr txBox="1">
              <a:spLocks noChangeArrowheads="1"/>
            </p:cNvSpPr>
            <p:nvPr/>
          </p:nvSpPr>
          <p:spPr bwMode="auto">
            <a:xfrm>
              <a:off x="1098" y="24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grpSp>
          <p:nvGrpSpPr>
            <p:cNvPr id="83008" name="Group 8"/>
            <p:cNvGrpSpPr>
              <a:grpSpLocks/>
            </p:cNvGrpSpPr>
            <p:nvPr/>
          </p:nvGrpSpPr>
          <p:grpSpPr bwMode="auto">
            <a:xfrm>
              <a:off x="1565" y="1979"/>
              <a:ext cx="318" cy="285"/>
              <a:chOff x="521" y="1979"/>
              <a:chExt cx="318" cy="285"/>
            </a:xfrm>
          </p:grpSpPr>
          <p:sp>
            <p:nvSpPr>
              <p:cNvPr id="83012" name="Line 9"/>
              <p:cNvSpPr>
                <a:spLocks noChangeShapeType="1"/>
              </p:cNvSpPr>
              <p:nvPr/>
            </p:nvSpPr>
            <p:spPr bwMode="auto">
              <a:xfrm>
                <a:off x="521" y="2024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013" name="Line 10"/>
              <p:cNvSpPr>
                <a:spLocks noChangeShapeType="1"/>
              </p:cNvSpPr>
              <p:nvPr/>
            </p:nvSpPr>
            <p:spPr bwMode="auto">
              <a:xfrm>
                <a:off x="612" y="1979"/>
                <a:ext cx="45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014" name="Text Box 11"/>
              <p:cNvSpPr txBox="1">
                <a:spLocks noChangeArrowheads="1"/>
              </p:cNvSpPr>
              <p:nvPr/>
            </p:nvSpPr>
            <p:spPr bwMode="auto">
              <a:xfrm>
                <a:off x="554" y="20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</p:grpSp>
        <p:sp>
          <p:nvSpPr>
            <p:cNvPr id="83009" name="Text Box 12"/>
            <p:cNvSpPr txBox="1">
              <a:spLocks noChangeArrowheads="1"/>
            </p:cNvSpPr>
            <p:nvPr/>
          </p:nvSpPr>
          <p:spPr bwMode="auto">
            <a:xfrm>
              <a:off x="1869" y="191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83010" name="Line 13"/>
            <p:cNvSpPr>
              <a:spLocks noChangeShapeType="1"/>
            </p:cNvSpPr>
            <p:nvPr/>
          </p:nvSpPr>
          <p:spPr bwMode="auto">
            <a:xfrm>
              <a:off x="612" y="175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011" name="Text Box 14"/>
            <p:cNvSpPr txBox="1">
              <a:spLocks noChangeArrowheads="1"/>
            </p:cNvSpPr>
            <p:nvPr/>
          </p:nvSpPr>
          <p:spPr bwMode="auto">
            <a:xfrm>
              <a:off x="340" y="161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</p:grpSp>
      <p:grpSp>
        <p:nvGrpSpPr>
          <p:cNvPr id="82948" name="Group 15"/>
          <p:cNvGrpSpPr>
            <a:grpSpLocks/>
          </p:cNvGrpSpPr>
          <p:nvPr/>
        </p:nvGrpSpPr>
        <p:grpSpPr bwMode="auto">
          <a:xfrm>
            <a:off x="1547813" y="4508500"/>
            <a:ext cx="6934200" cy="1752600"/>
            <a:chOff x="612" y="1842"/>
            <a:chExt cx="4368" cy="1104"/>
          </a:xfrm>
        </p:grpSpPr>
        <p:sp>
          <p:nvSpPr>
            <p:cNvPr id="82949" name="Line 16"/>
            <p:cNvSpPr>
              <a:spLocks noChangeShapeType="1"/>
            </p:cNvSpPr>
            <p:nvPr/>
          </p:nvSpPr>
          <p:spPr bwMode="auto">
            <a:xfrm>
              <a:off x="1188" y="203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950" name="Group 17"/>
            <p:cNvGrpSpPr>
              <a:grpSpLocks/>
            </p:cNvGrpSpPr>
            <p:nvPr/>
          </p:nvGrpSpPr>
          <p:grpSpPr bwMode="auto">
            <a:xfrm>
              <a:off x="1428" y="1842"/>
              <a:ext cx="480" cy="192"/>
              <a:chOff x="1296" y="2448"/>
              <a:chExt cx="480" cy="192"/>
            </a:xfrm>
          </p:grpSpPr>
          <p:sp>
            <p:nvSpPr>
              <p:cNvPr id="83000" name="Line 18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001" name="Line 19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002" name="Line 20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003" name="Line 21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951" name="Group 22"/>
            <p:cNvGrpSpPr>
              <a:grpSpLocks/>
            </p:cNvGrpSpPr>
            <p:nvPr/>
          </p:nvGrpSpPr>
          <p:grpSpPr bwMode="auto">
            <a:xfrm>
              <a:off x="1908" y="1842"/>
              <a:ext cx="480" cy="192"/>
              <a:chOff x="1296" y="2448"/>
              <a:chExt cx="480" cy="192"/>
            </a:xfrm>
          </p:grpSpPr>
          <p:sp>
            <p:nvSpPr>
              <p:cNvPr id="82996" name="Line 23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7" name="Line 24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8" name="Line 25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9" name="Line 2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952" name="Group 27"/>
            <p:cNvGrpSpPr>
              <a:grpSpLocks/>
            </p:cNvGrpSpPr>
            <p:nvPr/>
          </p:nvGrpSpPr>
          <p:grpSpPr bwMode="auto">
            <a:xfrm>
              <a:off x="2388" y="1842"/>
              <a:ext cx="480" cy="192"/>
              <a:chOff x="1296" y="2448"/>
              <a:chExt cx="480" cy="192"/>
            </a:xfrm>
          </p:grpSpPr>
          <p:sp>
            <p:nvSpPr>
              <p:cNvPr id="82992" name="Line 28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3" name="Line 29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4" name="Line 30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5" name="Line 31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953" name="Line 32"/>
            <p:cNvSpPr>
              <a:spLocks noChangeShapeType="1"/>
            </p:cNvSpPr>
            <p:nvPr/>
          </p:nvSpPr>
          <p:spPr bwMode="auto">
            <a:xfrm>
              <a:off x="142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954" name="Text Box 33"/>
            <p:cNvSpPr txBox="1">
              <a:spLocks noChangeArrowheads="1"/>
            </p:cNvSpPr>
            <p:nvPr/>
          </p:nvSpPr>
          <p:spPr bwMode="auto">
            <a:xfrm>
              <a:off x="756" y="1890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2955" name="Text Box 34"/>
            <p:cNvSpPr txBox="1">
              <a:spLocks noChangeArrowheads="1"/>
            </p:cNvSpPr>
            <p:nvPr/>
          </p:nvSpPr>
          <p:spPr bwMode="auto">
            <a:xfrm>
              <a:off x="612" y="227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2956" name="Line 35"/>
            <p:cNvSpPr>
              <a:spLocks noChangeShapeType="1"/>
            </p:cNvSpPr>
            <p:nvPr/>
          </p:nvSpPr>
          <p:spPr bwMode="auto">
            <a:xfrm>
              <a:off x="190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957" name="Line 36"/>
            <p:cNvSpPr>
              <a:spLocks noChangeShapeType="1"/>
            </p:cNvSpPr>
            <p:nvPr/>
          </p:nvSpPr>
          <p:spPr bwMode="auto">
            <a:xfrm>
              <a:off x="2388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958" name="AutoShape 37"/>
            <p:cNvSpPr>
              <a:spLocks noChangeArrowheads="1"/>
            </p:cNvSpPr>
            <p:nvPr/>
          </p:nvSpPr>
          <p:spPr bwMode="auto">
            <a:xfrm>
              <a:off x="1428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959" name="AutoShape 38"/>
            <p:cNvSpPr>
              <a:spLocks noChangeArrowheads="1"/>
            </p:cNvSpPr>
            <p:nvPr/>
          </p:nvSpPr>
          <p:spPr bwMode="auto">
            <a:xfrm>
              <a:off x="1908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2960" name="Text Box 39"/>
            <p:cNvSpPr txBox="1">
              <a:spLocks noChangeArrowheads="1"/>
            </p:cNvSpPr>
            <p:nvPr/>
          </p:nvSpPr>
          <p:spPr bwMode="auto">
            <a:xfrm>
              <a:off x="2858" y="188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82961" name="Group 40"/>
            <p:cNvGrpSpPr>
              <a:grpSpLocks/>
            </p:cNvGrpSpPr>
            <p:nvPr/>
          </p:nvGrpSpPr>
          <p:grpSpPr bwMode="auto">
            <a:xfrm>
              <a:off x="3060" y="1842"/>
              <a:ext cx="480" cy="192"/>
              <a:chOff x="1296" y="2448"/>
              <a:chExt cx="480" cy="192"/>
            </a:xfrm>
          </p:grpSpPr>
          <p:sp>
            <p:nvSpPr>
              <p:cNvPr id="82988" name="Line 41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9" name="Line 42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0" name="Line 43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91" name="Line 4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962" name="Line 45"/>
            <p:cNvSpPr>
              <a:spLocks noChangeShapeType="1"/>
            </p:cNvSpPr>
            <p:nvPr/>
          </p:nvSpPr>
          <p:spPr bwMode="auto">
            <a:xfrm>
              <a:off x="306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963" name="Group 46"/>
            <p:cNvGrpSpPr>
              <a:grpSpLocks/>
            </p:cNvGrpSpPr>
            <p:nvPr/>
          </p:nvGrpSpPr>
          <p:grpSpPr bwMode="auto">
            <a:xfrm>
              <a:off x="3540" y="1842"/>
              <a:ext cx="480" cy="192"/>
              <a:chOff x="1296" y="2448"/>
              <a:chExt cx="480" cy="192"/>
            </a:xfrm>
          </p:grpSpPr>
          <p:sp>
            <p:nvSpPr>
              <p:cNvPr id="82984" name="Line 47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5" name="Line 48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6" name="Line 49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7" name="Line 5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964" name="Line 51"/>
            <p:cNvSpPr>
              <a:spLocks noChangeShapeType="1"/>
            </p:cNvSpPr>
            <p:nvPr/>
          </p:nvSpPr>
          <p:spPr bwMode="auto">
            <a:xfrm>
              <a:off x="3540" y="208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965" name="Group 52"/>
            <p:cNvGrpSpPr>
              <a:grpSpLocks/>
            </p:cNvGrpSpPr>
            <p:nvPr/>
          </p:nvGrpSpPr>
          <p:grpSpPr bwMode="auto">
            <a:xfrm>
              <a:off x="4020" y="1842"/>
              <a:ext cx="480" cy="192"/>
              <a:chOff x="1296" y="2448"/>
              <a:chExt cx="480" cy="192"/>
            </a:xfrm>
          </p:grpSpPr>
          <p:sp>
            <p:nvSpPr>
              <p:cNvPr id="82980" name="Line 53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1" name="Line 54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2" name="Line 55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83" name="Line 5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966" name="Line 57"/>
            <p:cNvSpPr>
              <a:spLocks noChangeShapeType="1"/>
            </p:cNvSpPr>
            <p:nvPr/>
          </p:nvSpPr>
          <p:spPr bwMode="auto">
            <a:xfrm>
              <a:off x="402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967" name="Text Box 58"/>
            <p:cNvSpPr txBox="1">
              <a:spLocks noChangeArrowheads="1"/>
            </p:cNvSpPr>
            <p:nvPr/>
          </p:nvSpPr>
          <p:spPr bwMode="auto">
            <a:xfrm>
              <a:off x="2570" y="226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82968" name="AutoShape 59"/>
            <p:cNvSpPr>
              <a:spLocks noChangeArrowheads="1"/>
            </p:cNvSpPr>
            <p:nvPr/>
          </p:nvSpPr>
          <p:spPr bwMode="auto">
            <a:xfrm>
              <a:off x="3540" y="222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969" name="AutoShape 60"/>
            <p:cNvSpPr>
              <a:spLocks noChangeArrowheads="1"/>
            </p:cNvSpPr>
            <p:nvPr/>
          </p:nvSpPr>
          <p:spPr bwMode="auto">
            <a:xfrm>
              <a:off x="402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grpSp>
          <p:nvGrpSpPr>
            <p:cNvPr id="82970" name="Group 61"/>
            <p:cNvGrpSpPr>
              <a:grpSpLocks/>
            </p:cNvGrpSpPr>
            <p:nvPr/>
          </p:nvGrpSpPr>
          <p:grpSpPr bwMode="auto">
            <a:xfrm>
              <a:off x="4500" y="1842"/>
              <a:ext cx="480" cy="192"/>
              <a:chOff x="1296" y="2448"/>
              <a:chExt cx="480" cy="192"/>
            </a:xfrm>
          </p:grpSpPr>
          <p:sp>
            <p:nvSpPr>
              <p:cNvPr id="82976" name="Line 62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77" name="Line 63"/>
              <p:cNvSpPr>
                <a:spLocks noChangeShapeType="1"/>
              </p:cNvSpPr>
              <p:nvPr/>
            </p:nvSpPr>
            <p:spPr bwMode="auto">
              <a:xfrm>
                <a:off x="129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78" name="Line 64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979" name="Line 65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971" name="Line 66"/>
            <p:cNvSpPr>
              <a:spLocks noChangeShapeType="1"/>
            </p:cNvSpPr>
            <p:nvPr/>
          </p:nvSpPr>
          <p:spPr bwMode="auto">
            <a:xfrm>
              <a:off x="4500" y="203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972" name="AutoShape 67"/>
            <p:cNvSpPr>
              <a:spLocks noChangeArrowheads="1"/>
            </p:cNvSpPr>
            <p:nvPr/>
          </p:nvSpPr>
          <p:spPr bwMode="auto">
            <a:xfrm>
              <a:off x="450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82973" name="AutoShape 68"/>
            <p:cNvSpPr>
              <a:spLocks noChangeArrowheads="1"/>
            </p:cNvSpPr>
            <p:nvPr/>
          </p:nvSpPr>
          <p:spPr bwMode="auto">
            <a:xfrm>
              <a:off x="3060" y="2226"/>
              <a:ext cx="48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9</a:t>
              </a:r>
            </a:p>
          </p:txBody>
        </p:sp>
        <p:sp>
          <p:nvSpPr>
            <p:cNvPr id="82974" name="Text Box 69"/>
            <p:cNvSpPr txBox="1">
              <a:spLocks noChangeArrowheads="1"/>
            </p:cNvSpPr>
            <p:nvPr/>
          </p:nvSpPr>
          <p:spPr bwMode="auto">
            <a:xfrm>
              <a:off x="645" y="2642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82975" name="AutoShape 70"/>
            <p:cNvSpPr>
              <a:spLocks noChangeArrowheads="1"/>
            </p:cNvSpPr>
            <p:nvPr/>
          </p:nvSpPr>
          <p:spPr bwMode="auto">
            <a:xfrm>
              <a:off x="1429" y="2659"/>
              <a:ext cx="3538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design a BCD counter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889375" cy="1079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circuit framework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Observe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inversed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the Boolean equation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design a BCD counter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889375" cy="1079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Draw the circuit framework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Observe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inversed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the Boolean equation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8499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998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  <a:endParaRPr lang="en-US" altLang="zh-TW" sz="1600"/>
            </a:p>
          </p:txBody>
        </p:sp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7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0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8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9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2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0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3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1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4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2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5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3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6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4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design a BCD counter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889375" cy="1079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circuit framework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Observe when </a:t>
            </a:r>
            <a:r>
              <a:rPr lang="en-US" altLang="zh-TW" sz="2000" i="1" smtClean="0">
                <a:solidFill>
                  <a:schemeClr val="hlink"/>
                </a:solidFill>
              </a:rPr>
              <a:t>Q</a:t>
            </a:r>
            <a:r>
              <a:rPr lang="en-US" altLang="zh-TW" sz="2000" i="1" baseline="-25000" smtClean="0">
                <a:solidFill>
                  <a:schemeClr val="hlink"/>
                </a:solidFill>
              </a:rPr>
              <a:t>i</a:t>
            </a:r>
            <a:r>
              <a:rPr lang="en-US" altLang="zh-TW" sz="2000" smtClean="0">
                <a:solidFill>
                  <a:schemeClr val="hlink"/>
                </a:solidFill>
              </a:rPr>
              <a:t> inversed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the Boolean equation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6516688" y="2924175"/>
            <a:ext cx="2160587" cy="3529013"/>
            <a:chOff x="2925" y="1434"/>
            <a:chExt cx="1361" cy="2223"/>
          </a:xfrm>
        </p:grpSpPr>
        <p:sp>
          <p:nvSpPr>
            <p:cNvPr id="86032" name="AutoShape 5"/>
            <p:cNvSpPr>
              <a:spLocks noChangeArrowheads="1"/>
            </p:cNvSpPr>
            <p:nvPr/>
          </p:nvSpPr>
          <p:spPr bwMode="auto">
            <a:xfrm>
              <a:off x="2925" y="1434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  <a:r>
                <a:rPr lang="en-US" altLang="zh-TW" sz="1600"/>
                <a:t>0</a:t>
              </a:r>
            </a:p>
          </p:txBody>
        </p:sp>
        <p:sp>
          <p:nvSpPr>
            <p:cNvPr id="86033" name="AutoShape 6"/>
            <p:cNvSpPr>
              <a:spLocks noChangeArrowheads="1"/>
            </p:cNvSpPr>
            <p:nvPr/>
          </p:nvSpPr>
          <p:spPr bwMode="auto">
            <a:xfrm>
              <a:off x="2925" y="1888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86034" name="AutoShape 7"/>
            <p:cNvSpPr>
              <a:spLocks noChangeArrowheads="1"/>
            </p:cNvSpPr>
            <p:nvPr/>
          </p:nvSpPr>
          <p:spPr bwMode="auto">
            <a:xfrm>
              <a:off x="2925" y="2387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  <a:r>
                <a:rPr lang="en-US" altLang="zh-TW" sz="1600"/>
                <a:t>0</a:t>
              </a:r>
            </a:p>
          </p:txBody>
        </p:sp>
        <p:sp>
          <p:nvSpPr>
            <p:cNvPr id="86035" name="AutoShape 8"/>
            <p:cNvSpPr>
              <a:spLocks noChangeArrowheads="1"/>
            </p:cNvSpPr>
            <p:nvPr/>
          </p:nvSpPr>
          <p:spPr bwMode="auto">
            <a:xfrm>
              <a:off x="2925" y="2886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86036" name="AutoShape 9"/>
            <p:cNvSpPr>
              <a:spLocks noChangeArrowheads="1"/>
            </p:cNvSpPr>
            <p:nvPr/>
          </p:nvSpPr>
          <p:spPr bwMode="auto">
            <a:xfrm>
              <a:off x="2925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0</a:t>
              </a:r>
            </a:p>
          </p:txBody>
        </p:sp>
        <p:sp>
          <p:nvSpPr>
            <p:cNvPr id="86037" name="AutoShape 10"/>
            <p:cNvSpPr>
              <a:spLocks noChangeArrowheads="1"/>
            </p:cNvSpPr>
            <p:nvPr/>
          </p:nvSpPr>
          <p:spPr bwMode="auto">
            <a:xfrm>
              <a:off x="3742" y="3430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86038" name="AutoShape 11"/>
            <p:cNvSpPr>
              <a:spLocks noChangeArrowheads="1"/>
            </p:cNvSpPr>
            <p:nvPr/>
          </p:nvSpPr>
          <p:spPr bwMode="auto">
            <a:xfrm>
              <a:off x="3742" y="2886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  <a:r>
                <a:rPr lang="en-US" altLang="zh-TW" sz="1600"/>
                <a:t>0</a:t>
              </a:r>
            </a:p>
          </p:txBody>
        </p:sp>
        <p:sp>
          <p:nvSpPr>
            <p:cNvPr id="86039" name="AutoShape 12"/>
            <p:cNvSpPr>
              <a:spLocks noChangeArrowheads="1"/>
            </p:cNvSpPr>
            <p:nvPr/>
          </p:nvSpPr>
          <p:spPr bwMode="auto">
            <a:xfrm>
              <a:off x="3742" y="2387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86040" name="AutoShape 13"/>
            <p:cNvSpPr>
              <a:spLocks noChangeArrowheads="1"/>
            </p:cNvSpPr>
            <p:nvPr/>
          </p:nvSpPr>
          <p:spPr bwMode="auto">
            <a:xfrm>
              <a:off x="3742" y="1888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  <a:r>
                <a:rPr lang="en-US" altLang="zh-TW" sz="1600">
                  <a:solidFill>
                    <a:schemeClr val="hlink"/>
                  </a:solidFill>
                </a:rPr>
                <a:t>0</a:t>
              </a:r>
              <a:r>
                <a:rPr lang="en-US" altLang="zh-TW" sz="1600"/>
                <a:t>0</a:t>
              </a:r>
            </a:p>
          </p:txBody>
        </p:sp>
        <p:sp>
          <p:nvSpPr>
            <p:cNvPr id="86041" name="AutoShape 14"/>
            <p:cNvSpPr>
              <a:spLocks noChangeArrowheads="1"/>
            </p:cNvSpPr>
            <p:nvPr/>
          </p:nvSpPr>
          <p:spPr bwMode="auto">
            <a:xfrm>
              <a:off x="3742" y="1434"/>
              <a:ext cx="544" cy="22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  <a:r>
                <a:rPr lang="en-US" altLang="zh-TW" sz="1600"/>
                <a:t>1</a:t>
              </a:r>
            </a:p>
          </p:txBody>
        </p:sp>
        <p:sp>
          <p:nvSpPr>
            <p:cNvPr id="86042" name="Line 15"/>
            <p:cNvSpPr>
              <a:spLocks noChangeShapeType="1"/>
            </p:cNvSpPr>
            <p:nvPr/>
          </p:nvSpPr>
          <p:spPr bwMode="auto">
            <a:xfrm>
              <a:off x="3198" y="166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3" name="Line 16"/>
            <p:cNvSpPr>
              <a:spLocks noChangeShapeType="1"/>
            </p:cNvSpPr>
            <p:nvPr/>
          </p:nvSpPr>
          <p:spPr bwMode="auto">
            <a:xfrm>
              <a:off x="3198" y="21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4" name="Line 17"/>
            <p:cNvSpPr>
              <a:spLocks noChangeShapeType="1"/>
            </p:cNvSpPr>
            <p:nvPr/>
          </p:nvSpPr>
          <p:spPr bwMode="auto">
            <a:xfrm>
              <a:off x="3198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5" name="Line 18"/>
            <p:cNvSpPr>
              <a:spLocks noChangeShapeType="1"/>
            </p:cNvSpPr>
            <p:nvPr/>
          </p:nvSpPr>
          <p:spPr bwMode="auto">
            <a:xfrm>
              <a:off x="3198" y="311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6" name="Line 19"/>
            <p:cNvSpPr>
              <a:spLocks noChangeShapeType="1"/>
            </p:cNvSpPr>
            <p:nvPr/>
          </p:nvSpPr>
          <p:spPr bwMode="auto">
            <a:xfrm>
              <a:off x="3470" y="35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7" name="Line 20"/>
            <p:cNvSpPr>
              <a:spLocks noChangeShapeType="1"/>
            </p:cNvSpPr>
            <p:nvPr/>
          </p:nvSpPr>
          <p:spPr bwMode="auto">
            <a:xfrm flipV="1">
              <a:off x="4014" y="311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8" name="Line 21"/>
            <p:cNvSpPr>
              <a:spLocks noChangeShapeType="1"/>
            </p:cNvSpPr>
            <p:nvPr/>
          </p:nvSpPr>
          <p:spPr bwMode="auto">
            <a:xfrm flipV="1">
              <a:off x="4014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9" name="Line 22"/>
            <p:cNvSpPr>
              <a:spLocks noChangeShapeType="1"/>
            </p:cNvSpPr>
            <p:nvPr/>
          </p:nvSpPr>
          <p:spPr bwMode="auto">
            <a:xfrm flipV="1">
              <a:off x="4014" y="21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0" name="Line 23"/>
            <p:cNvSpPr>
              <a:spLocks noChangeShapeType="1"/>
            </p:cNvSpPr>
            <p:nvPr/>
          </p:nvSpPr>
          <p:spPr bwMode="auto">
            <a:xfrm flipV="1">
              <a:off x="4014" y="166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1" name="Line 24"/>
            <p:cNvSpPr>
              <a:spLocks noChangeShapeType="1"/>
            </p:cNvSpPr>
            <p:nvPr/>
          </p:nvSpPr>
          <p:spPr bwMode="auto">
            <a:xfrm flipH="1">
              <a:off x="3470" y="157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05" name="Line 25"/>
          <p:cNvSpPr>
            <a:spLocks noChangeShapeType="1"/>
          </p:cNvSpPr>
          <p:nvPr/>
        </p:nvSpPr>
        <p:spPr bwMode="auto">
          <a:xfrm flipH="1">
            <a:off x="7380288" y="3141663"/>
            <a:ext cx="431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 flipV="1">
            <a:off x="8243888" y="5589588"/>
            <a:ext cx="0" cy="503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611188" y="5734050"/>
            <a:ext cx="3370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(irregular due to the counting sequence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not going through 1111 -&gt; 0000)</a:t>
            </a:r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 flipH="1">
            <a:off x="6948488" y="4005263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6948488" y="5589588"/>
            <a:ext cx="0" cy="503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86026" name="Group 30"/>
          <p:cNvGrpSpPr>
            <a:grpSpLocks/>
          </p:cNvGrpSpPr>
          <p:nvPr/>
        </p:nvGrpSpPr>
        <p:grpSpPr bwMode="auto">
          <a:xfrm>
            <a:off x="611188" y="4581525"/>
            <a:ext cx="3887787" cy="806450"/>
            <a:chOff x="249" y="2568"/>
            <a:chExt cx="2449" cy="508"/>
          </a:xfrm>
        </p:grpSpPr>
        <p:sp>
          <p:nvSpPr>
            <p:cNvPr id="86030" name="Text Box 31"/>
            <p:cNvSpPr txBox="1">
              <a:spLocks noChangeArrowheads="1"/>
            </p:cNvSpPr>
            <p:nvPr/>
          </p:nvSpPr>
          <p:spPr bwMode="auto">
            <a:xfrm>
              <a:off x="249" y="2568"/>
              <a:ext cx="8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(when EN=1)</a:t>
              </a:r>
            </a:p>
          </p:txBody>
        </p:sp>
        <p:graphicFrame>
          <p:nvGraphicFramePr>
            <p:cNvPr id="86031" name="Object 32"/>
            <p:cNvGraphicFramePr>
              <a:graphicFrameLocks noChangeAspect="1"/>
            </p:cNvGraphicFramePr>
            <p:nvPr/>
          </p:nvGraphicFramePr>
          <p:xfrm>
            <a:off x="249" y="2840"/>
            <a:ext cx="24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2" name="方程式" r:id="rId3" imgW="2641600" imgH="254000" progId="Equation.3">
                    <p:embed/>
                  </p:oleObj>
                </mc:Choice>
                <mc:Fallback>
                  <p:oleObj name="方程式" r:id="rId3" imgW="2641600" imgH="2540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840"/>
                          <a:ext cx="24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3" name="AutoShape 33"/>
          <p:cNvSpPr>
            <a:spLocks noChangeArrowheads="1"/>
          </p:cNvSpPr>
          <p:nvPr/>
        </p:nvSpPr>
        <p:spPr bwMode="auto">
          <a:xfrm>
            <a:off x="4356100" y="3573463"/>
            <a:ext cx="1511300" cy="792162"/>
          </a:xfrm>
          <a:prstGeom prst="wedgeRoundRectCallout">
            <a:avLst>
              <a:gd name="adj1" fmla="val 113023"/>
              <a:gd name="adj2" fmla="val 24949"/>
              <a:gd name="adj3" fmla="val 16667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chemeClr val="hlink"/>
                </a:solidFill>
              </a:rPr>
              <a:t>Q</a:t>
            </a:r>
            <a:r>
              <a:rPr lang="en-US" altLang="zh-TW" sz="1600" baseline="-25000">
                <a:solidFill>
                  <a:schemeClr val="hlink"/>
                </a:solidFill>
              </a:rPr>
              <a:t>1</a:t>
            </a:r>
            <a:r>
              <a:rPr lang="en-US" altLang="zh-TW" sz="1600">
                <a:solidFill>
                  <a:schemeClr val="hlink"/>
                </a:solidFill>
              </a:rPr>
              <a:t> inverse when </a:t>
            </a:r>
            <a:r>
              <a:rPr lang="en-US" altLang="zh-TW" sz="1600" i="1">
                <a:solidFill>
                  <a:schemeClr val="hlink"/>
                </a:solidFill>
              </a:rPr>
              <a:t>Q</a:t>
            </a:r>
            <a:r>
              <a:rPr lang="en-US" altLang="zh-TW" sz="1600" baseline="-25000">
                <a:solidFill>
                  <a:schemeClr val="hlink"/>
                </a:solidFill>
              </a:rPr>
              <a:t>0</a:t>
            </a:r>
            <a:r>
              <a:rPr lang="en-US" altLang="zh-TW" sz="1600">
                <a:solidFill>
                  <a:schemeClr val="hlink"/>
                </a:solidFill>
              </a:rPr>
              <a:t>=1</a:t>
            </a:r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V="1">
            <a:off x="8243888" y="4005263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15" name="AutoShape 35"/>
          <p:cNvSpPr>
            <a:spLocks noChangeArrowheads="1"/>
          </p:cNvSpPr>
          <p:nvPr/>
        </p:nvSpPr>
        <p:spPr bwMode="auto">
          <a:xfrm>
            <a:off x="5795963" y="1700213"/>
            <a:ext cx="2232025" cy="792162"/>
          </a:xfrm>
          <a:prstGeom prst="wedgeRoundRectCallout">
            <a:avLst>
              <a:gd name="adj1" fmla="val 32644"/>
              <a:gd name="adj2" fmla="val 113727"/>
              <a:gd name="adj3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i="1">
                <a:solidFill>
                  <a:schemeClr val="folHlink"/>
                </a:solidFill>
              </a:rPr>
              <a:t>Q</a:t>
            </a:r>
            <a:r>
              <a:rPr lang="en-US" altLang="zh-TW" sz="1600" baseline="-25000">
                <a:solidFill>
                  <a:schemeClr val="folHlink"/>
                </a:solidFill>
              </a:rPr>
              <a:t>1</a:t>
            </a:r>
            <a:r>
              <a:rPr lang="en-US" altLang="zh-TW" sz="1600">
                <a:solidFill>
                  <a:schemeClr val="folHlink"/>
                </a:solidFill>
              </a:rPr>
              <a:t> not inverse for this 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5" grpId="0" animBg="1"/>
      <p:bldP spid="122906" grpId="0" animBg="1"/>
      <p:bldP spid="122907" grpId="0"/>
      <p:bldP spid="122908" grpId="0" animBg="1"/>
      <p:bldP spid="122909" grpId="0" animBg="1"/>
      <p:bldP spid="122913" grpId="0" animBg="1"/>
      <p:bldP spid="122914" grpId="0" animBg="1"/>
      <p:bldP spid="1229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design a BCD counter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889375" cy="1079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circuit framework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Observe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inversed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Derive the Boolean equation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87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4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  <a:endParaRPr lang="en-US" altLang="zh-TW" sz="1600"/>
            </a:p>
          </p:txBody>
        </p:sp>
        <p:graphicFrame>
          <p:nvGraphicFramePr>
            <p:cNvPr id="87055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3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4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5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8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6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7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0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8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1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9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2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0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5" name="Text Box 15"/>
          <p:cNvSpPr txBox="1">
            <a:spLocks noChangeArrowheads="1"/>
          </p:cNvSpPr>
          <p:nvPr/>
        </p:nvSpPr>
        <p:spPr bwMode="auto">
          <a:xfrm>
            <a:off x="539750" y="5876925"/>
            <a:ext cx="3846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(differ to general counter due to the counting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sequence not going through 1111 -&gt; 0000)</a:t>
            </a:r>
          </a:p>
        </p:txBody>
      </p:sp>
      <p:grpSp>
        <p:nvGrpSpPr>
          <p:cNvPr id="87046" name="Group 16"/>
          <p:cNvGrpSpPr>
            <a:grpSpLocks/>
          </p:cNvGrpSpPr>
          <p:nvPr/>
        </p:nvGrpSpPr>
        <p:grpSpPr bwMode="auto">
          <a:xfrm>
            <a:off x="611188" y="3357563"/>
            <a:ext cx="3887787" cy="806450"/>
            <a:chOff x="249" y="2568"/>
            <a:chExt cx="2449" cy="508"/>
          </a:xfrm>
        </p:grpSpPr>
        <p:sp>
          <p:nvSpPr>
            <p:cNvPr id="87051" name="Text Box 17"/>
            <p:cNvSpPr txBox="1">
              <a:spLocks noChangeArrowheads="1"/>
            </p:cNvSpPr>
            <p:nvPr/>
          </p:nvSpPr>
          <p:spPr bwMode="auto">
            <a:xfrm>
              <a:off x="249" y="2568"/>
              <a:ext cx="8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(when EN=1)</a:t>
              </a:r>
            </a:p>
          </p:txBody>
        </p:sp>
        <p:graphicFrame>
          <p:nvGraphicFramePr>
            <p:cNvPr id="87052" name="Object 18"/>
            <p:cNvGraphicFramePr>
              <a:graphicFrameLocks noChangeAspect="1"/>
            </p:cNvGraphicFramePr>
            <p:nvPr/>
          </p:nvGraphicFramePr>
          <p:xfrm>
            <a:off x="249" y="2840"/>
            <a:ext cx="24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1" name="方程式" r:id="rId20" imgW="2641600" imgH="254000" progId="Equation.3">
                    <p:embed/>
                  </p:oleObj>
                </mc:Choice>
                <mc:Fallback>
                  <p:oleObj name="方程式" r:id="rId20" imgW="2641600" imgH="254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840"/>
                          <a:ext cx="24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1258888" y="4437063"/>
          <a:ext cx="1368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2" name="方程式" r:id="rId22" imgW="965200" imgH="254000" progId="Equation.3">
                  <p:embed/>
                </p:oleObj>
              </mc:Choice>
              <mc:Fallback>
                <p:oleObj name="方程式" r:id="rId22" imgW="9652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13684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4" name="AutoShape 20"/>
          <p:cNvSpPr>
            <a:spLocks noChangeArrowheads="1"/>
          </p:cNvSpPr>
          <p:nvPr/>
        </p:nvSpPr>
        <p:spPr bwMode="auto">
          <a:xfrm>
            <a:off x="755650" y="4508500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23925" name="Object 21"/>
          <p:cNvGraphicFramePr>
            <a:graphicFrameLocks noChangeAspect="1"/>
          </p:cNvGraphicFramePr>
          <p:nvPr/>
        </p:nvGraphicFramePr>
        <p:xfrm>
          <a:off x="1258888" y="5013325"/>
          <a:ext cx="10810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3" name="方程式" r:id="rId24" imgW="761669" imgH="215806" progId="Equation.3">
                  <p:embed/>
                </p:oleObj>
              </mc:Choice>
              <mc:Fallback>
                <p:oleObj name="方程式" r:id="rId24" imgW="761669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108108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6" name="AutoShape 22"/>
          <p:cNvSpPr>
            <a:spLocks noChangeArrowheads="1"/>
          </p:cNvSpPr>
          <p:nvPr/>
        </p:nvSpPr>
        <p:spPr bwMode="auto">
          <a:xfrm>
            <a:off x="755650" y="508476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4" grpId="0" animBg="1"/>
      <p:bldP spid="1239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Steps to design a BCD counter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889375" cy="10795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circuit framework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Observe when </a:t>
            </a:r>
            <a:r>
              <a:rPr lang="en-US" altLang="zh-TW" sz="2000" i="1" smtClean="0"/>
              <a:t>Q</a:t>
            </a:r>
            <a:r>
              <a:rPr lang="en-US" altLang="zh-TW" sz="2000" i="1" baseline="-25000" smtClean="0"/>
              <a:t>i</a:t>
            </a:r>
            <a:r>
              <a:rPr lang="en-US" altLang="zh-TW" sz="2000" smtClean="0"/>
              <a:t> inversed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>
                <a:solidFill>
                  <a:schemeClr val="hlink"/>
                </a:solidFill>
              </a:rPr>
              <a:t>Derive the Boolean equation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787900" y="1773238"/>
            <a:ext cx="3859213" cy="4275137"/>
            <a:chOff x="3016" y="1117"/>
            <a:chExt cx="2431" cy="2693"/>
          </a:xfrm>
        </p:grpSpPr>
        <p:pic>
          <p:nvPicPr>
            <p:cNvPr id="88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117"/>
              <a:ext cx="2431" cy="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8" name="AutoShape 6"/>
            <p:cNvSpPr>
              <a:spLocks noChangeArrowheads="1"/>
            </p:cNvSpPr>
            <p:nvPr/>
          </p:nvSpPr>
          <p:spPr bwMode="auto">
            <a:xfrm>
              <a:off x="3424" y="1162"/>
              <a:ext cx="409" cy="25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800"/>
                <a:t>circuit</a:t>
              </a:r>
              <a:endParaRPr lang="en-US" altLang="zh-TW" sz="1600"/>
            </a:p>
          </p:txBody>
        </p:sp>
        <p:graphicFrame>
          <p:nvGraphicFramePr>
            <p:cNvPr id="88079" name="Object 7"/>
            <p:cNvGraphicFramePr>
              <a:graphicFrameLocks noChangeAspect="1"/>
            </p:cNvGraphicFramePr>
            <p:nvPr/>
          </p:nvGraphicFramePr>
          <p:xfrm>
            <a:off x="3833" y="1525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7" name="方程式" r:id="rId4" imgW="165028" imgH="228501" progId="Equation.3">
                    <p:embed/>
                  </p:oleObj>
                </mc:Choice>
                <mc:Fallback>
                  <p:oleObj name="方程式" r:id="rId4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525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0" name="Object 8"/>
            <p:cNvGraphicFramePr>
              <a:graphicFrameLocks noChangeAspect="1"/>
            </p:cNvGraphicFramePr>
            <p:nvPr/>
          </p:nvGraphicFramePr>
          <p:xfrm>
            <a:off x="3839" y="2121"/>
            <a:ext cx="15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8" name="方程式" r:id="rId6" imgW="152268" imgH="215713" progId="Equation.3">
                    <p:embed/>
                  </p:oleObj>
                </mc:Choice>
                <mc:Fallback>
                  <p:oleObj name="方程式" r:id="rId6" imgW="152268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121"/>
                          <a:ext cx="15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1" name="Object 9"/>
            <p:cNvGraphicFramePr>
              <a:graphicFrameLocks noChangeAspect="1"/>
            </p:cNvGraphicFramePr>
            <p:nvPr/>
          </p:nvGraphicFramePr>
          <p:xfrm>
            <a:off x="3827" y="2704"/>
            <a:ext cx="16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09" name="方程式" r:id="rId8" imgW="164885" imgH="215619" progId="Equation.3">
                    <p:embed/>
                  </p:oleObj>
                </mc:Choice>
                <mc:Fallback>
                  <p:oleObj name="方程式" r:id="rId8" imgW="164885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704"/>
                          <a:ext cx="16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2" name="Object 10"/>
            <p:cNvGraphicFramePr>
              <a:graphicFrameLocks noChangeAspect="1"/>
            </p:cNvGraphicFramePr>
            <p:nvPr/>
          </p:nvGraphicFramePr>
          <p:xfrm>
            <a:off x="3833" y="3288"/>
            <a:ext cx="15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0" name="方程式" r:id="rId10" imgW="152334" imgH="228501" progId="Equation.3">
                    <p:embed/>
                  </p:oleObj>
                </mc:Choice>
                <mc:Fallback>
                  <p:oleObj name="方程式" r:id="rId10" imgW="152334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88"/>
                          <a:ext cx="15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3" name="Object 11"/>
            <p:cNvGraphicFramePr>
              <a:graphicFrameLocks noChangeAspect="1"/>
            </p:cNvGraphicFramePr>
            <p:nvPr/>
          </p:nvGraphicFramePr>
          <p:xfrm>
            <a:off x="4195" y="1434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1" name="方程式" r:id="rId12" imgW="203112" imgH="228501" progId="Equation.3">
                    <p:embed/>
                  </p:oleObj>
                </mc:Choice>
                <mc:Fallback>
                  <p:oleObj name="方程式" r:id="rId12" imgW="203112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434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4" name="Object 12"/>
            <p:cNvGraphicFramePr>
              <a:graphicFrameLocks noChangeAspect="1"/>
            </p:cNvGraphicFramePr>
            <p:nvPr/>
          </p:nvGraphicFramePr>
          <p:xfrm>
            <a:off x="4155" y="2029"/>
            <a:ext cx="15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2" name="方程式" r:id="rId14" imgW="190335" imgH="215713" progId="Equation.3">
                    <p:embed/>
                  </p:oleObj>
                </mc:Choice>
                <mc:Fallback>
                  <p:oleObj name="方程式" r:id="rId14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029"/>
                          <a:ext cx="151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5" name="Object 13"/>
            <p:cNvGraphicFramePr>
              <a:graphicFrameLocks noChangeAspect="1"/>
            </p:cNvGraphicFramePr>
            <p:nvPr/>
          </p:nvGraphicFramePr>
          <p:xfrm>
            <a:off x="4150" y="2619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3" name="方程式" r:id="rId16" imgW="203024" imgH="215713" progId="Equation.3">
                    <p:embed/>
                  </p:oleObj>
                </mc:Choice>
                <mc:Fallback>
                  <p:oleObj name="方程式" r:id="rId16" imgW="20302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619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14"/>
            <p:cNvGraphicFramePr>
              <a:graphicFrameLocks noChangeAspect="1"/>
            </p:cNvGraphicFramePr>
            <p:nvPr/>
          </p:nvGraphicFramePr>
          <p:xfrm>
            <a:off x="4145" y="3198"/>
            <a:ext cx="16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4" name="方程式" r:id="rId18" imgW="203112" imgH="228501" progId="Equation.3">
                    <p:embed/>
                  </p:oleObj>
                </mc:Choice>
                <mc:Fallback>
                  <p:oleObj name="方程式" r:id="rId18" imgW="203112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3198"/>
                          <a:ext cx="16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69" name="Text Box 15"/>
          <p:cNvSpPr txBox="1">
            <a:spLocks noChangeArrowheads="1"/>
          </p:cNvSpPr>
          <p:nvPr/>
        </p:nvSpPr>
        <p:spPr bwMode="auto">
          <a:xfrm>
            <a:off x="539750" y="5949950"/>
            <a:ext cx="413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(differ to the text book </a:t>
            </a:r>
            <a:r>
              <a:rPr lang="en-US" altLang="zh-TW" sz="1600">
                <a:solidFill>
                  <a:schemeClr val="folHlink"/>
                </a:solidFill>
              </a:rPr>
              <a:t>(page 382</a:t>
            </a:r>
            <a:r>
              <a:rPr lang="en-US" altLang="zh-TW" sz="1600">
                <a:solidFill>
                  <a:schemeClr val="hlink"/>
                </a:solidFill>
              </a:rPr>
              <a:t>) on EN signal)</a:t>
            </a:r>
          </a:p>
        </p:txBody>
      </p:sp>
      <p:grpSp>
        <p:nvGrpSpPr>
          <p:cNvPr id="88070" name="Group 16"/>
          <p:cNvGrpSpPr>
            <a:grpSpLocks/>
          </p:cNvGrpSpPr>
          <p:nvPr/>
        </p:nvGrpSpPr>
        <p:grpSpPr bwMode="auto">
          <a:xfrm>
            <a:off x="1835150" y="3284538"/>
            <a:ext cx="2808288" cy="2303462"/>
            <a:chOff x="567" y="2115"/>
            <a:chExt cx="1769" cy="1451"/>
          </a:xfrm>
        </p:grpSpPr>
        <p:graphicFrame>
          <p:nvGraphicFramePr>
            <p:cNvPr id="88072" name="Object 17"/>
            <p:cNvGraphicFramePr>
              <a:graphicFrameLocks noChangeAspect="1"/>
            </p:cNvGraphicFramePr>
            <p:nvPr/>
          </p:nvGraphicFramePr>
          <p:xfrm>
            <a:off x="703" y="2205"/>
            <a:ext cx="58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5" name="方程式" r:id="rId20" imgW="545863" imgH="228501" progId="Equation.3">
                    <p:embed/>
                  </p:oleObj>
                </mc:Choice>
                <mc:Fallback>
                  <p:oleObj name="方程式" r:id="rId20" imgW="545863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205"/>
                          <a:ext cx="58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3" name="Object 18"/>
            <p:cNvGraphicFramePr>
              <a:graphicFrameLocks noChangeAspect="1"/>
            </p:cNvGraphicFramePr>
            <p:nvPr/>
          </p:nvGraphicFramePr>
          <p:xfrm>
            <a:off x="703" y="2523"/>
            <a:ext cx="86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6" name="方程式" r:id="rId22" imgW="965200" imgH="254000" progId="Equation.3">
                    <p:embed/>
                  </p:oleObj>
                </mc:Choice>
                <mc:Fallback>
                  <p:oleObj name="方程式" r:id="rId22" imgW="965200" imgH="254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523"/>
                          <a:ext cx="86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4" name="Object 19"/>
            <p:cNvGraphicFramePr>
              <a:graphicFrameLocks noChangeAspect="1"/>
            </p:cNvGraphicFramePr>
            <p:nvPr/>
          </p:nvGraphicFramePr>
          <p:xfrm>
            <a:off x="703" y="2886"/>
            <a:ext cx="9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7" name="方程式" r:id="rId24" imgW="952087" imgH="228501" progId="Equation.3">
                    <p:embed/>
                  </p:oleObj>
                </mc:Choice>
                <mc:Fallback>
                  <p:oleObj name="方程式" r:id="rId24" imgW="952087" imgH="22850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86"/>
                          <a:ext cx="9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5" name="Object 20"/>
            <p:cNvGraphicFramePr>
              <a:graphicFrameLocks noChangeAspect="1"/>
            </p:cNvGraphicFramePr>
            <p:nvPr/>
          </p:nvGraphicFramePr>
          <p:xfrm>
            <a:off x="703" y="3294"/>
            <a:ext cx="149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8" name="方程式" r:id="rId26" imgW="1549400" imgH="228600" progId="Equation.3">
                    <p:embed/>
                  </p:oleObj>
                </mc:Choice>
                <mc:Fallback>
                  <p:oleObj name="方程式" r:id="rId26" imgW="15494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294"/>
                          <a:ext cx="149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6" name="AutoShape 21"/>
            <p:cNvSpPr>
              <a:spLocks noChangeArrowheads="1"/>
            </p:cNvSpPr>
            <p:nvPr/>
          </p:nvSpPr>
          <p:spPr bwMode="auto">
            <a:xfrm>
              <a:off x="567" y="2115"/>
              <a:ext cx="1769" cy="145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88071" name="Line 22"/>
          <p:cNvSpPr>
            <a:spLocks noChangeShapeType="1"/>
          </p:cNvSpPr>
          <p:nvPr/>
        </p:nvSpPr>
        <p:spPr bwMode="auto">
          <a:xfrm>
            <a:off x="4643438" y="3933825"/>
            <a:ext cx="8651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9232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9244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9245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926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2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6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92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8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6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7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925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4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248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92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0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252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9233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9242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9234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9235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9236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9237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0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41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9227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9229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9230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3360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1" grpId="0" animBg="1"/>
      <p:bldP spid="133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1111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0256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0268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69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028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6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7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8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0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02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2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3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4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1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027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8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9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80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0272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02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4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5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76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0257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0266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7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0258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0259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0260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0261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0251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0253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4384" name="AutoShape 48"/>
          <p:cNvSpPr>
            <a:spLocks noChangeArrowheads="1"/>
          </p:cNvSpPr>
          <p:nvPr/>
        </p:nvSpPr>
        <p:spPr bwMode="auto">
          <a:xfrm>
            <a:off x="1403350" y="41497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5" grpId="0" animBg="1"/>
      <p:bldP spid="143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Spec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14890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23850" y="4221163"/>
          <a:ext cx="33131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方程式" r:id="rId4" imgW="1917700" imgH="457200" progId="Equation.3">
                  <p:embed/>
                </p:oleObj>
              </mc:Choice>
              <mc:Fallback>
                <p:oleObj name="方程式" r:id="rId4" imgW="1917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33131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23850" y="5373688"/>
          <a:ext cx="2592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方程式" r:id="rId6" imgW="1752600" imgH="482600" progId="Equation.3">
                  <p:embed/>
                </p:oleObj>
              </mc:Choice>
              <mc:Fallback>
                <p:oleObj name="方程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25923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5508625" y="47974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300788" y="4797425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508625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300788" y="5084763"/>
            <a:ext cx="431800" cy="431800"/>
          </a:xfrm>
          <a:custGeom>
            <a:avLst/>
            <a:gdLst>
              <a:gd name="T0" fmla="*/ 2147483646 w 21600"/>
              <a:gd name="T1" fmla="*/ 0 h 21600"/>
              <a:gd name="T2" fmla="*/ 1478376989 w 21600"/>
              <a:gd name="T3" fmla="*/ 1149865368 h 21600"/>
              <a:gd name="T4" fmla="*/ 0 w 21600"/>
              <a:gd name="T5" fmla="*/ 2147483646 h 21600"/>
              <a:gd name="T6" fmla="*/ 1478376989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114986536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284663" y="3716338"/>
            <a:ext cx="4391025" cy="2520950"/>
            <a:chOff x="2699" y="2341"/>
            <a:chExt cx="2766" cy="1588"/>
          </a:xfrm>
        </p:grpSpPr>
        <p:grpSp>
          <p:nvGrpSpPr>
            <p:cNvPr id="11280" name="Group 11"/>
            <p:cNvGrpSpPr>
              <a:grpSpLocks/>
            </p:cNvGrpSpPr>
            <p:nvPr/>
          </p:nvGrpSpPr>
          <p:grpSpPr bwMode="auto">
            <a:xfrm>
              <a:off x="3198" y="2659"/>
              <a:ext cx="2267" cy="227"/>
              <a:chOff x="2925" y="2659"/>
              <a:chExt cx="2267" cy="227"/>
            </a:xfrm>
          </p:grpSpPr>
          <p:sp>
            <p:nvSpPr>
              <p:cNvPr id="11292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1293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1130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0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1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2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4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1130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6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7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8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5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1130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2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3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4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1296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112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98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99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00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1281" name="Group 33"/>
            <p:cNvGrpSpPr>
              <a:grpSpLocks/>
            </p:cNvGrpSpPr>
            <p:nvPr/>
          </p:nvGrpSpPr>
          <p:grpSpPr bwMode="auto">
            <a:xfrm>
              <a:off x="4060" y="2341"/>
              <a:ext cx="650" cy="212"/>
              <a:chOff x="3696" y="2325"/>
              <a:chExt cx="650" cy="212"/>
            </a:xfrm>
          </p:grpSpPr>
          <p:sp>
            <p:nvSpPr>
              <p:cNvPr id="11290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1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1282" name="Text Box 36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1283" name="Text Box 37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1284" name="Text Box 38"/>
            <p:cNvSpPr txBox="1">
              <a:spLocks noChangeArrowheads="1"/>
            </p:cNvSpPr>
            <p:nvPr/>
          </p:nvSpPr>
          <p:spPr bwMode="auto">
            <a:xfrm>
              <a:off x="2699" y="333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</a:t>
              </a:r>
            </a:p>
          </p:txBody>
        </p:sp>
        <p:sp>
          <p:nvSpPr>
            <p:cNvPr id="11285" name="Line 39"/>
            <p:cNvSpPr>
              <a:spLocks noChangeShapeType="1"/>
            </p:cNvSpPr>
            <p:nvPr/>
          </p:nvSpPr>
          <p:spPr bwMode="auto">
            <a:xfrm>
              <a:off x="3470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6" name="Line 40"/>
            <p:cNvSpPr>
              <a:spLocks noChangeShapeType="1"/>
            </p:cNvSpPr>
            <p:nvPr/>
          </p:nvSpPr>
          <p:spPr bwMode="auto">
            <a:xfrm>
              <a:off x="3969" y="2886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41"/>
            <p:cNvSpPr>
              <a:spLocks noChangeShapeType="1"/>
            </p:cNvSpPr>
            <p:nvPr/>
          </p:nvSpPr>
          <p:spPr bwMode="auto">
            <a:xfrm>
              <a:off x="4468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42"/>
            <p:cNvSpPr>
              <a:spLocks noChangeShapeType="1"/>
            </p:cNvSpPr>
            <p:nvPr/>
          </p:nvSpPr>
          <p:spPr bwMode="auto">
            <a:xfrm>
              <a:off x="4967" y="288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Text Box 43"/>
            <p:cNvSpPr txBox="1">
              <a:spLocks noChangeArrowheads="1"/>
            </p:cNvSpPr>
            <p:nvPr/>
          </p:nvSpPr>
          <p:spPr bwMode="auto">
            <a:xfrm>
              <a:off x="2731" y="3640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</a:t>
              </a:r>
            </a:p>
          </p:txBody>
        </p:sp>
      </p:grpSp>
      <p:grpSp>
        <p:nvGrpSpPr>
          <p:cNvPr id="11275" name="Group 44"/>
          <p:cNvGrpSpPr>
            <a:grpSpLocks/>
          </p:cNvGrpSpPr>
          <p:nvPr/>
        </p:nvGrpSpPr>
        <p:grpSpPr bwMode="auto">
          <a:xfrm>
            <a:off x="468313" y="2249488"/>
            <a:ext cx="2709862" cy="674687"/>
            <a:chOff x="295" y="1417"/>
            <a:chExt cx="1707" cy="425"/>
          </a:xfrm>
        </p:grpSpPr>
        <p:sp>
          <p:nvSpPr>
            <p:cNvPr id="11277" name="AutoShape 45"/>
            <p:cNvSpPr>
              <a:spLocks noChangeArrowheads="1"/>
            </p:cNvSpPr>
            <p:nvPr/>
          </p:nvSpPr>
          <p:spPr bwMode="auto">
            <a:xfrm>
              <a:off x="295" y="1661"/>
              <a:ext cx="453" cy="1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78" name="Line 46"/>
            <p:cNvSpPr>
              <a:spLocks noChangeShapeType="1"/>
            </p:cNvSpPr>
            <p:nvPr/>
          </p:nvSpPr>
          <p:spPr bwMode="auto">
            <a:xfrm flipH="1">
              <a:off x="748" y="1525"/>
              <a:ext cx="499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Text Box 47"/>
            <p:cNvSpPr txBox="1">
              <a:spLocks noChangeArrowheads="1"/>
            </p:cNvSpPr>
            <p:nvPr/>
          </p:nvSpPr>
          <p:spPr bwMode="auto">
            <a:xfrm>
              <a:off x="1234" y="1417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count enable</a:t>
              </a:r>
            </a:p>
          </p:txBody>
        </p:sp>
      </p:grp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1403350" y="4581525"/>
            <a:ext cx="23764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9" grpId="0" animBg="1"/>
      <p:bldP spid="1540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264</TotalTime>
  <Words>1855</Words>
  <Application>Microsoft Office PowerPoint</Application>
  <PresentationFormat>如螢幕大小 (4:3)</PresentationFormat>
  <Paragraphs>859</Paragraphs>
  <Slides>69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69</vt:i4>
      </vt:variant>
    </vt:vector>
  </HeadingPairs>
  <TitlesOfParts>
    <vt:vector size="76" baseType="lpstr">
      <vt:lpstr>新細明體</vt:lpstr>
      <vt:lpstr>標楷體</vt:lpstr>
      <vt:lpstr>Times New Roman</vt:lpstr>
      <vt:lpstr>Wingdings</vt:lpstr>
      <vt:lpstr>Blends</vt:lpstr>
      <vt:lpstr>方程式</vt:lpstr>
      <vt:lpstr>Picture</vt:lpstr>
      <vt:lpstr>Counters</vt:lpstr>
      <vt:lpstr>Outline</vt:lpstr>
      <vt:lpstr>Synchronous binary counter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Function of the counter</vt:lpstr>
      <vt:lpstr>How to design the counter</vt:lpstr>
      <vt:lpstr>Steps</vt:lpstr>
      <vt:lpstr>Steps</vt:lpstr>
      <vt:lpstr>Steps</vt:lpstr>
      <vt:lpstr>Steps</vt:lpstr>
      <vt:lpstr>Steps</vt:lpstr>
      <vt:lpstr>Steps</vt:lpstr>
      <vt:lpstr>Steps</vt:lpstr>
      <vt:lpstr>The resulted design</vt:lpstr>
      <vt:lpstr>Binary counter with parallel load</vt:lpstr>
      <vt:lpstr>The Spec</vt:lpstr>
      <vt:lpstr>The Spec</vt:lpstr>
      <vt:lpstr>The Spec</vt:lpstr>
      <vt:lpstr>The Spec</vt:lpstr>
      <vt:lpstr>The Spec</vt:lpstr>
      <vt:lpstr>The Spec</vt:lpstr>
      <vt:lpstr>The Spec</vt:lpstr>
      <vt:lpstr>How to design the counter with parallel load</vt:lpstr>
      <vt:lpstr>My Steps</vt:lpstr>
      <vt:lpstr>My Steps</vt:lpstr>
      <vt:lpstr>My Steps</vt:lpstr>
      <vt:lpstr>My Steps</vt:lpstr>
      <vt:lpstr>Recall: the counter design</vt:lpstr>
      <vt:lpstr>Recall: the counter design</vt:lpstr>
      <vt:lpstr>My Steps</vt:lpstr>
      <vt:lpstr>My Steps</vt:lpstr>
      <vt:lpstr>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Spec of the down counter</vt:lpstr>
      <vt:lpstr>Function of the down counter</vt:lpstr>
      <vt:lpstr>How to design the down counter</vt:lpstr>
      <vt:lpstr>Steps</vt:lpstr>
      <vt:lpstr>Steps</vt:lpstr>
      <vt:lpstr>Steps</vt:lpstr>
      <vt:lpstr>Steps</vt:lpstr>
      <vt:lpstr>Modulo-N Counter</vt:lpstr>
      <vt:lpstr>What is modulo-N counter</vt:lpstr>
      <vt:lpstr>Design of the modulo-N counter</vt:lpstr>
      <vt:lpstr>General scheme to check A==B?</vt:lpstr>
      <vt:lpstr>How the modulo-N counter works</vt:lpstr>
      <vt:lpstr>Alternative and special cases of modulo-N counter</vt:lpstr>
      <vt:lpstr>Modulo-N down counter</vt:lpstr>
      <vt:lpstr>BCD counter</vt:lpstr>
      <vt:lpstr>BCD counter</vt:lpstr>
      <vt:lpstr>Simplification of BCD counter</vt:lpstr>
      <vt:lpstr>Goal: to design a modulo-10 counter (with circuit simplification)</vt:lpstr>
      <vt:lpstr>Steps to design a BCD counter</vt:lpstr>
      <vt:lpstr>Steps to design a BCD counter</vt:lpstr>
      <vt:lpstr>Steps to design a BCD counter</vt:lpstr>
      <vt:lpstr>Steps to design a BCD counter</vt:lpstr>
      <vt:lpstr>Steps to design a BCD counter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cp:lastPrinted>1601-01-01T00:00:00Z</cp:lastPrinted>
  <dcterms:created xsi:type="dcterms:W3CDTF">2009-10-15T16:39:49Z</dcterms:created>
  <dcterms:modified xsi:type="dcterms:W3CDTF">2018-10-07T15:44:10Z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