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3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4FA216B-51D3-4DFD-898A-3965F9BFBB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026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E321B-091F-4933-8561-E675C8C0EB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201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FF873-9CA1-4F2B-8860-6014F11142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859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5374A-C2CE-4FC2-8070-51A146C5A8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04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A5B9A-EDF4-4F6A-9B0B-C93A9FBF54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278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48918-22F9-450B-B7F5-D2BBB53161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05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BF7D9-35BF-4541-A669-8C0E0C9CE6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096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25C53-648D-434B-A96A-595C0D0E03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26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44562-626E-45C4-984B-E9BD89E21D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299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69328-31D4-4871-B98E-7F079152B2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698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72471-95A2-4EA7-BA96-0B64C1ABAB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378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1B528723-ABF4-426F-B33F-D3E304C14A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Arithmetic Logic Unit (ALU) of CPU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98525" y="958850"/>
            <a:ext cx="14795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Lab 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Your Task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01887"/>
          </a:xfrm>
        </p:spPr>
        <p:txBody>
          <a:bodyPr/>
          <a:lstStyle/>
          <a:p>
            <a:pPr marL="357188" indent="-357188" eaLnBrk="1" hangingPunct="1">
              <a:lnSpc>
                <a:spcPct val="80000"/>
              </a:lnSpc>
            </a:pPr>
            <a:r>
              <a:rPr lang="en-US" altLang="zh-TW" sz="2400" dirty="0"/>
              <a:t>Basic (60%): realize the ALU in </a:t>
            </a:r>
            <a:r>
              <a:rPr lang="en-US" altLang="zh-TW" sz="2400" dirty="0">
                <a:solidFill>
                  <a:schemeClr val="hlink"/>
                </a:solidFill>
              </a:rPr>
              <a:t>Section 8-3</a:t>
            </a:r>
            <a:r>
              <a:rPr lang="en-US" altLang="zh-TW" sz="2400" dirty="0"/>
              <a:t> </a:t>
            </a:r>
          </a:p>
          <a:p>
            <a:pPr marL="800100" lvl="1" indent="-263525" eaLnBrk="1" hangingPunct="1">
              <a:lnSpc>
                <a:spcPct val="80000"/>
              </a:lnSpc>
            </a:pPr>
            <a:r>
              <a:rPr lang="en-US" altLang="zh-TW" sz="2000" dirty="0"/>
              <a:t>show simulation waveform of each operation</a:t>
            </a:r>
          </a:p>
          <a:p>
            <a:pPr marL="357188" indent="-357188" eaLnBrk="1" hangingPunct="1">
              <a:lnSpc>
                <a:spcPct val="80000"/>
              </a:lnSpc>
            </a:pPr>
            <a:r>
              <a:rPr lang="en-US" altLang="zh-TW" sz="2400" dirty="0"/>
              <a:t>Realize one of these computation with the arithmetic unit:</a:t>
            </a:r>
          </a:p>
          <a:p>
            <a:pPr marL="800100" lvl="1" indent="-263525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dirty="0"/>
              <a:t>Q=A+B+C+D (70%)</a:t>
            </a:r>
          </a:p>
          <a:p>
            <a:pPr marL="800100" lvl="1" indent="-263525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dirty="0"/>
              <a:t>Q=|A-B| (80%)</a:t>
            </a:r>
          </a:p>
          <a:p>
            <a:pPr marL="800100" lvl="1" indent="-263525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dirty="0"/>
              <a:t>Q=|A-B|+|C-D| (90%)</a:t>
            </a:r>
          </a:p>
          <a:p>
            <a:pPr marL="800100" lvl="1" indent="-263525" eaLnBrk="1" hangingPunct="1">
              <a:lnSpc>
                <a:spcPct val="80000"/>
              </a:lnSpc>
            </a:pPr>
            <a:r>
              <a:rPr lang="en-US" altLang="zh-TW" sz="2000" dirty="0"/>
              <a:t>where A, B, C, D are 8-bit unsigned integers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 of the ALU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43926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43164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Bonus of this lab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3962400" cy="2362200"/>
          </a:xfrm>
        </p:spPr>
        <p:txBody>
          <a:bodyPr/>
          <a:lstStyle/>
          <a:p>
            <a:pPr eaLnBrk="1" hangingPunct="1"/>
            <a:r>
              <a:rPr lang="en-US" altLang="zh-TW" sz="2800"/>
              <a:t>use this circuit to do the following computations:</a:t>
            </a:r>
          </a:p>
          <a:p>
            <a:pPr lvl="1" eaLnBrk="1" hangingPunct="1"/>
            <a:r>
              <a:rPr lang="en-US" altLang="zh-TW" sz="2400"/>
              <a:t>Q=A+B+C+D</a:t>
            </a:r>
          </a:p>
          <a:p>
            <a:pPr lvl="1" eaLnBrk="1" hangingPunct="1"/>
            <a:r>
              <a:rPr lang="en-US" altLang="zh-TW" sz="2400"/>
              <a:t>Q=|A-B|</a:t>
            </a:r>
          </a:p>
          <a:p>
            <a:pPr lvl="1" eaLnBrk="1" hangingPunct="1"/>
            <a:r>
              <a:rPr lang="en-US" altLang="zh-TW" sz="2400"/>
              <a:t>Q=|A-B|+|C-D|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4572000" y="2819400"/>
            <a:ext cx="4191000" cy="2743200"/>
            <a:chOff x="2976" y="1824"/>
            <a:chExt cx="2640" cy="1728"/>
          </a:xfrm>
        </p:grpSpPr>
        <p:grpSp>
          <p:nvGrpSpPr>
            <p:cNvPr id="5126" name="Group 5"/>
            <p:cNvGrpSpPr>
              <a:grpSpLocks/>
            </p:cNvGrpSpPr>
            <p:nvPr/>
          </p:nvGrpSpPr>
          <p:grpSpPr bwMode="auto">
            <a:xfrm>
              <a:off x="3936" y="1824"/>
              <a:ext cx="1680" cy="1728"/>
              <a:chOff x="3936" y="1824"/>
              <a:chExt cx="1680" cy="1728"/>
            </a:xfrm>
          </p:grpSpPr>
          <p:sp>
            <p:nvSpPr>
              <p:cNvPr id="5129" name="Rectangle 6"/>
              <p:cNvSpPr>
                <a:spLocks noChangeArrowheads="1"/>
              </p:cNvSpPr>
              <p:nvPr/>
            </p:nvSpPr>
            <p:spPr bwMode="auto">
              <a:xfrm>
                <a:off x="4128" y="2880"/>
                <a:ext cx="1392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dirty="0"/>
                  <a:t>Arithmetic Logic Unit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dirty="0"/>
                  <a:t>(Figure 8-3)</a:t>
                </a:r>
              </a:p>
            </p:txBody>
          </p:sp>
          <p:sp>
            <p:nvSpPr>
              <p:cNvPr id="5130" name="Rectangle 7"/>
              <p:cNvSpPr>
                <a:spLocks noChangeArrowheads="1"/>
              </p:cNvSpPr>
              <p:nvPr/>
            </p:nvSpPr>
            <p:spPr bwMode="auto">
              <a:xfrm>
                <a:off x="4176" y="2256"/>
                <a:ext cx="1200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complementary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part of the datapath</a:t>
                </a:r>
              </a:p>
            </p:txBody>
          </p:sp>
          <p:sp>
            <p:nvSpPr>
              <p:cNvPr id="5131" name="Rectangle 8"/>
              <p:cNvSpPr>
                <a:spLocks noChangeArrowheads="1"/>
              </p:cNvSpPr>
              <p:nvPr/>
            </p:nvSpPr>
            <p:spPr bwMode="auto">
              <a:xfrm>
                <a:off x="3936" y="1824"/>
                <a:ext cx="1680" cy="17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32" name="Text Box 9"/>
              <p:cNvSpPr txBox="1">
                <a:spLocks noChangeArrowheads="1"/>
              </p:cNvSpPr>
              <p:nvPr/>
            </p:nvSpPr>
            <p:spPr bwMode="auto">
              <a:xfrm>
                <a:off x="4022" y="1833"/>
                <a:ext cx="6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data path</a:t>
                </a:r>
              </a:p>
            </p:txBody>
          </p:sp>
        </p:grpSp>
        <p:sp>
          <p:nvSpPr>
            <p:cNvPr id="5127" name="Rectangle 10"/>
            <p:cNvSpPr>
              <a:spLocks noChangeArrowheads="1"/>
            </p:cNvSpPr>
            <p:nvPr/>
          </p:nvSpPr>
          <p:spPr bwMode="auto">
            <a:xfrm>
              <a:off x="2976" y="2256"/>
              <a:ext cx="672" cy="10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control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5128" name="Line 11"/>
            <p:cNvSpPr>
              <a:spLocks noChangeShapeType="1"/>
            </p:cNvSpPr>
            <p:nvPr/>
          </p:nvSpPr>
          <p:spPr bwMode="auto">
            <a:xfrm>
              <a:off x="3648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25" name="AutoShape 12"/>
          <p:cNvSpPr>
            <a:spLocks noChangeArrowheads="1"/>
          </p:cNvSpPr>
          <p:nvPr/>
        </p:nvSpPr>
        <p:spPr bwMode="auto">
          <a:xfrm>
            <a:off x="609600" y="5181600"/>
            <a:ext cx="34290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practice RTL design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with this circuit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Pre-Lab Report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Q1: How to get circuit delay time and chip area from Quartus II?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Q2: What’s wrong if you write this Verilog code?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4191000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257800" y="3429000"/>
            <a:ext cx="2803525" cy="2057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always</a:t>
            </a:r>
            <a:r>
              <a:rPr lang="en-US" altLang="zh-TW" sz="1600"/>
              <a:t> @(*) </a:t>
            </a:r>
            <a:r>
              <a:rPr lang="en-US" altLang="zh-TW" sz="1600" b="1"/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</a:t>
            </a:r>
            <a:r>
              <a:rPr lang="en-US" altLang="zh-TW" sz="1600" b="1"/>
              <a:t>case</a:t>
            </a:r>
            <a:r>
              <a:rPr lang="en-US" altLang="zh-TW" sz="1600"/>
              <a:t> (S)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2’b00:    G = A+Cin;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2’b01:    G = A+B+Cin;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2’b10:    G = A+(~B)+Cin;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2’b11:    G = A – (~Cin);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</a:t>
            </a:r>
            <a:r>
              <a:rPr lang="en-US" altLang="zh-TW" sz="1600" b="1"/>
              <a:t>endcase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Purpose of this lab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8684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/>
              <a:t>make you feel the power of RTL design with hardware description language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/>
              <a:t>learn the design of general-purpose arithmetic unit in </a:t>
            </a:r>
            <a:r>
              <a:rPr lang="en-US" altLang="zh-TW" sz="2800">
                <a:solidFill>
                  <a:schemeClr val="hlink"/>
                </a:solidFill>
              </a:rPr>
              <a:t>CPU</a:t>
            </a:r>
            <a:r>
              <a:rPr lang="en-US" altLang="zh-TW" sz="2800"/>
              <a:t> (</a:t>
            </a:r>
            <a:r>
              <a:rPr lang="en-US" altLang="zh-TW" sz="2800">
                <a:solidFill>
                  <a:schemeClr val="hlink"/>
                </a:solidFill>
              </a:rPr>
              <a:t>Chapter 8</a:t>
            </a:r>
            <a:r>
              <a:rPr lang="en-US" altLang="zh-TW" sz="2800"/>
              <a:t>)</a:t>
            </a:r>
          </a:p>
        </p:txBody>
      </p:sp>
      <p:grpSp>
        <p:nvGrpSpPr>
          <p:cNvPr id="7172" name="Group 9"/>
          <p:cNvGrpSpPr>
            <a:grpSpLocks/>
          </p:cNvGrpSpPr>
          <p:nvPr/>
        </p:nvGrpSpPr>
        <p:grpSpPr bwMode="auto">
          <a:xfrm>
            <a:off x="838200" y="4191000"/>
            <a:ext cx="8077200" cy="2209800"/>
            <a:chOff x="528" y="2640"/>
            <a:chExt cx="5088" cy="1392"/>
          </a:xfrm>
        </p:grpSpPr>
        <p:pic>
          <p:nvPicPr>
            <p:cNvPr id="717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640"/>
              <a:ext cx="2928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74" name="AutoShape 6"/>
            <p:cNvSpPr>
              <a:spLocks noChangeArrowheads="1"/>
            </p:cNvSpPr>
            <p:nvPr/>
          </p:nvSpPr>
          <p:spPr bwMode="auto">
            <a:xfrm>
              <a:off x="528" y="3072"/>
              <a:ext cx="2064" cy="864"/>
            </a:xfrm>
            <a:prstGeom prst="wedgeRoundRectCallout">
              <a:avLst>
                <a:gd name="adj1" fmla="val 92440"/>
                <a:gd name="adj2" fmla="val -3391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hlink"/>
                </a:solidFill>
              </a:endParaRPr>
            </a:p>
          </p:txBody>
        </p:sp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3120"/>
              <a:ext cx="1676" cy="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76" name="AutoShape 8"/>
            <p:cNvSpPr>
              <a:spLocks noChangeArrowheads="1"/>
            </p:cNvSpPr>
            <p:nvPr/>
          </p:nvSpPr>
          <p:spPr bwMode="auto">
            <a:xfrm>
              <a:off x="3792" y="3600"/>
              <a:ext cx="1680" cy="432"/>
            </a:xfrm>
            <a:prstGeom prst="wedgeRoundRectCallout">
              <a:avLst>
                <a:gd name="adj1" fmla="val 12144"/>
                <a:gd name="adj2" fmla="val -14560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K: A=B+C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(if (K==1) then A=B+C;)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29</TotalTime>
  <Words>266</Words>
  <Application>Microsoft Office PowerPoint</Application>
  <PresentationFormat>如螢幕大小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</vt:lpstr>
      <vt:lpstr>Blends</vt:lpstr>
      <vt:lpstr>Arithmetic Logic Unit (ALU) of CPU</vt:lpstr>
      <vt:lpstr>Your Task</vt:lpstr>
      <vt:lpstr>Spec of the ALU</vt:lpstr>
      <vt:lpstr>Bonus of this lab</vt:lpstr>
      <vt:lpstr>Pre-Lab Report</vt:lpstr>
      <vt:lpstr>Purpose of this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馬詠程</cp:lastModifiedBy>
  <cp:revision>16</cp:revision>
  <cp:lastPrinted>1601-01-01T00:00:00Z</cp:lastPrinted>
  <dcterms:created xsi:type="dcterms:W3CDTF">2009-12-02T16:36:25Z</dcterms:created>
  <dcterms:modified xsi:type="dcterms:W3CDTF">2019-11-29T08:53:44Z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