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300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542A5D2-6EFC-438C-84DD-8CE562EBA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2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D017-9835-4F00-88DE-446DA118D0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5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4C63-149C-449F-BD6E-881727C50D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39B-B12C-4D0E-A4F8-D9CEBCC92C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FDA6-9505-4677-9712-4144572236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0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7A39-B5DC-475F-B9BE-1F31BF10C9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6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7BB3-8C42-4BCE-B7D5-5CC4A5C46E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0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6E3B3-9696-472B-A085-92029F362F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8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6EF6-6244-4A70-ACAC-DF4B6B14B7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5DD2-0D23-416D-B21F-A5A51429D9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6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A655-9DC7-4ACD-A696-A3077B2BF1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2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BF90E43-86B3-4273-BAC9-6C2A2377EC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Arithmetic Logic Unit (ALU)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Section 8-3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577850"/>
            <a:ext cx="376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09 (Part 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/>
              <a:t>Operation Example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572000" y="4419600"/>
            <a:ext cx="4114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1676400" y="5105400"/>
            <a:ext cx="285750" cy="1022350"/>
            <a:chOff x="1056" y="3216"/>
            <a:chExt cx="180" cy="644"/>
          </a:xfrm>
        </p:grpSpPr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1056" y="36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1056" y="35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1056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302" name="Text Box 10"/>
            <p:cNvSpPr txBox="1">
              <a:spLocks noChangeArrowheads="1"/>
            </p:cNvSpPr>
            <p:nvPr/>
          </p:nvSpPr>
          <p:spPr bwMode="auto">
            <a:xfrm>
              <a:off x="1056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2819400" y="3124200"/>
            <a:ext cx="1524000" cy="1600200"/>
            <a:chOff x="1776" y="1968"/>
            <a:chExt cx="960" cy="1008"/>
          </a:xfrm>
        </p:grpSpPr>
        <p:sp>
          <p:nvSpPr>
            <p:cNvPr id="12297" name="AutoShape 12"/>
            <p:cNvSpPr>
              <a:spLocks noChangeArrowheads="1"/>
            </p:cNvSpPr>
            <p:nvPr/>
          </p:nvSpPr>
          <p:spPr bwMode="auto">
            <a:xfrm>
              <a:off x="1776" y="2256"/>
              <a:ext cx="960" cy="72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298" name="Text Box 13"/>
            <p:cNvSpPr txBox="1">
              <a:spLocks noChangeArrowheads="1"/>
            </p:cNvSpPr>
            <p:nvPr/>
          </p:nvSpPr>
          <p:spPr bwMode="auto">
            <a:xfrm>
              <a:off x="2112" y="1968"/>
              <a:ext cx="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these operations?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to realize these assembly instructions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401161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57200" y="3429000"/>
            <a:ext cx="3886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design strategy and analysis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Implementation Strategy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536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533400" y="29718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5257800" y="33528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3200400" y="1905000"/>
            <a:ext cx="1905000" cy="685800"/>
          </a:xfrm>
          <a:prstGeom prst="wedgeRoundRectCallout">
            <a:avLst>
              <a:gd name="adj1" fmla="val -48250"/>
              <a:gd name="adj2" fmla="val 10092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can be realized by an adder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019800" y="1752600"/>
            <a:ext cx="2743200" cy="762000"/>
          </a:xfrm>
          <a:prstGeom prst="wedgeRoundRectCallout">
            <a:avLst>
              <a:gd name="adj1" fmla="val -40278"/>
              <a:gd name="adj2" fmla="val 93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the core is an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animBg="1"/>
      <p:bldP spid="22544" grpId="0" animBg="1"/>
      <p:bldP spid="22547" grpId="0" animBg="1"/>
      <p:bldP spid="225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Implementation Strategy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638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457200" y="4267200"/>
            <a:ext cx="4724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4648200"/>
            <a:ext cx="914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048000" y="5410200"/>
            <a:ext cx="2514600" cy="762000"/>
          </a:xfrm>
          <a:prstGeom prst="wedgeRoundRectCallout">
            <a:avLst>
              <a:gd name="adj1" fmla="val -35986"/>
              <a:gd name="adj2" fmla="val -101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operations not realized by an adder</a:t>
            </a:r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auto">
          <a:xfrm>
            <a:off x="6553200" y="5562600"/>
            <a:ext cx="1447800" cy="533400"/>
          </a:xfrm>
          <a:prstGeom prst="wedgeRoundRectCallout">
            <a:avLst>
              <a:gd name="adj1" fmla="val -62500"/>
              <a:gd name="adj2" fmla="val -137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This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/>
      <p:bldP spid="21522" grpId="0" animBg="1"/>
      <p:bldP spid="21525" grpId="0" animBg="1"/>
      <p:bldP spid="215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Arithmetic Unit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Implementation Strategy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18441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18444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843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AutoShape 15"/>
          <p:cNvSpPr>
            <a:spLocks noChangeArrowheads="1"/>
          </p:cNvSpPr>
          <p:nvPr/>
        </p:nvSpPr>
        <p:spPr bwMode="auto">
          <a:xfrm>
            <a:off x="533400" y="29718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V="1">
            <a:off x="5257800" y="33528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AutoShape 17"/>
          <p:cNvSpPr>
            <a:spLocks noChangeArrowheads="1"/>
          </p:cNvSpPr>
          <p:nvPr/>
        </p:nvSpPr>
        <p:spPr bwMode="auto">
          <a:xfrm>
            <a:off x="3200400" y="1905000"/>
            <a:ext cx="1905000" cy="685800"/>
          </a:xfrm>
          <a:prstGeom prst="wedgeRoundRectCallout">
            <a:avLst>
              <a:gd name="adj1" fmla="val -48250"/>
              <a:gd name="adj2" fmla="val 10092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can be realized by an adder</a:t>
            </a:r>
          </a:p>
        </p:txBody>
      </p:sp>
      <p:sp>
        <p:nvSpPr>
          <p:cNvPr id="18440" name="AutoShape 18"/>
          <p:cNvSpPr>
            <a:spLocks noChangeArrowheads="1"/>
          </p:cNvSpPr>
          <p:nvPr/>
        </p:nvSpPr>
        <p:spPr bwMode="auto">
          <a:xfrm>
            <a:off x="6019800" y="1752600"/>
            <a:ext cx="2743200" cy="762000"/>
          </a:xfrm>
          <a:prstGeom prst="wedgeRoundRectCallout">
            <a:avLst>
              <a:gd name="adj1" fmla="val -40278"/>
              <a:gd name="adj2" fmla="val 93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the core is an adder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 The Goal: </a:t>
            </a:r>
            <a:br>
              <a:rPr lang="en-US" altLang="zh-TW"/>
            </a:br>
            <a:r>
              <a:rPr lang="en-US" altLang="zh-TW"/>
              <a:t>a generic arithmetic unit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/>
              <a:t>Design a hardware with the following functions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72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76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77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8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19461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19462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3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 The Goal: </a:t>
            </a:r>
            <a:br>
              <a:rPr lang="en-US" altLang="zh-TW"/>
            </a:br>
            <a:r>
              <a:rPr lang="en-US" altLang="zh-TW"/>
              <a:t>a generic arithmetic unit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/>
              <a:t>Design a hardware with the following functions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20493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0497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0500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1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2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3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5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20509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20485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20490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91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0486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20487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88" name="AutoShape 29"/>
          <p:cNvSpPr>
            <a:spLocks noChangeArrowheads="1"/>
          </p:cNvSpPr>
          <p:nvPr/>
        </p:nvSpPr>
        <p:spPr bwMode="auto">
          <a:xfrm>
            <a:off x="3962400" y="4876800"/>
            <a:ext cx="2971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9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G=A+B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 The Goal: </a:t>
            </a:r>
            <a:br>
              <a:rPr lang="en-US" altLang="zh-TW"/>
            </a:br>
            <a:r>
              <a:rPr lang="en-US" altLang="zh-TW"/>
              <a:t>a generic arithmetic unit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/>
              <a:t>Design a hardware with the following functions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3400" y="3581400"/>
            <a:ext cx="3373438" cy="2546350"/>
            <a:chOff x="192" y="2304"/>
            <a:chExt cx="2125" cy="1604"/>
          </a:xfrm>
        </p:grpSpPr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672" y="2784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 unit</a:t>
              </a:r>
            </a:p>
          </p:txBody>
        </p:sp>
        <p:sp>
          <p:nvSpPr>
            <p:cNvPr id="21518" name="Line 6"/>
            <p:cNvSpPr>
              <a:spLocks noChangeShapeType="1"/>
            </p:cNvSpPr>
            <p:nvPr/>
          </p:nvSpPr>
          <p:spPr bwMode="auto">
            <a:xfrm>
              <a:off x="336" y="31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32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Text Box 8"/>
            <p:cNvSpPr txBox="1">
              <a:spLocks noChangeArrowheads="1"/>
            </p:cNvSpPr>
            <p:nvPr/>
          </p:nvSpPr>
          <p:spPr bwMode="auto">
            <a:xfrm>
              <a:off x="374" y="31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21521" name="Text Box 9"/>
            <p:cNvSpPr txBox="1">
              <a:spLocks noChangeArrowheads="1"/>
            </p:cNvSpPr>
            <p:nvPr/>
          </p:nvSpPr>
          <p:spPr bwMode="auto">
            <a:xfrm>
              <a:off x="192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21522" name="Line 10"/>
            <p:cNvSpPr>
              <a:spLocks noChangeShapeType="1"/>
            </p:cNvSpPr>
            <p:nvPr/>
          </p:nvSpPr>
          <p:spPr bwMode="auto">
            <a:xfrm>
              <a:off x="96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3" name="Line 11"/>
            <p:cNvSpPr>
              <a:spLocks noChangeShapeType="1"/>
            </p:cNvSpPr>
            <p:nvPr/>
          </p:nvSpPr>
          <p:spPr bwMode="auto">
            <a:xfrm>
              <a:off x="91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4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1525" name="Text Box 13"/>
            <p:cNvSpPr txBox="1">
              <a:spLocks noChangeArrowheads="1"/>
            </p:cNvSpPr>
            <p:nvPr/>
          </p:nvSpPr>
          <p:spPr bwMode="auto">
            <a:xfrm>
              <a:off x="80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26" name="Line 14"/>
            <p:cNvSpPr>
              <a:spLocks noChangeShapeType="1"/>
            </p:cNvSpPr>
            <p:nvPr/>
          </p:nvSpPr>
          <p:spPr bwMode="auto">
            <a:xfrm>
              <a:off x="14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7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1344" y="230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1529" name="Text Box 17"/>
            <p:cNvSpPr txBox="1">
              <a:spLocks noChangeArrowheads="1"/>
            </p:cNvSpPr>
            <p:nvPr/>
          </p:nvSpPr>
          <p:spPr bwMode="auto">
            <a:xfrm>
              <a:off x="1286" y="248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30" name="Line 18"/>
            <p:cNvSpPr>
              <a:spLocks noChangeShapeType="1"/>
            </p:cNvSpPr>
            <p:nvPr/>
          </p:nvSpPr>
          <p:spPr bwMode="auto">
            <a:xfrm>
              <a:off x="1258" y="34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1" name="Line 19"/>
            <p:cNvSpPr>
              <a:spLocks noChangeShapeType="1"/>
            </p:cNvSpPr>
            <p:nvPr/>
          </p:nvSpPr>
          <p:spPr bwMode="auto">
            <a:xfrm>
              <a:off x="1210" y="3513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Text Box 20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21533" name="Text Box 21"/>
            <p:cNvSpPr txBox="1">
              <a:spLocks noChangeArrowheads="1"/>
            </p:cNvSpPr>
            <p:nvPr/>
          </p:nvSpPr>
          <p:spPr bwMode="auto">
            <a:xfrm>
              <a:off x="1152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 flipH="1">
              <a:off x="1872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2016" y="29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</p:grpSp>
      <p:grpSp>
        <p:nvGrpSpPr>
          <p:cNvPr id="21509" name="Group 24"/>
          <p:cNvGrpSpPr>
            <a:grpSpLocks/>
          </p:cNvGrpSpPr>
          <p:nvPr/>
        </p:nvGrpSpPr>
        <p:grpSpPr bwMode="auto">
          <a:xfrm>
            <a:off x="3962400" y="3657600"/>
            <a:ext cx="4951413" cy="2030413"/>
            <a:chOff x="2544" y="2304"/>
            <a:chExt cx="3119" cy="1279"/>
          </a:xfrm>
        </p:grpSpPr>
        <p:pic>
          <p:nvPicPr>
            <p:cNvPr id="2151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Rectangle 26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1510" name="Text Box 27"/>
          <p:cNvSpPr txBox="1">
            <a:spLocks noChangeArrowheads="1"/>
          </p:cNvSpPr>
          <p:nvPr/>
        </p:nvSpPr>
        <p:spPr bwMode="auto">
          <a:xfrm>
            <a:off x="288925" y="4633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1" name="Text Box 28"/>
          <p:cNvSpPr txBox="1">
            <a:spLocks noChangeArrowheads="1"/>
          </p:cNvSpPr>
          <p:nvPr/>
        </p:nvSpPr>
        <p:spPr bwMode="auto">
          <a:xfrm>
            <a:off x="35052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2" name="AutoShape 29"/>
          <p:cNvSpPr>
            <a:spLocks noChangeArrowheads="1"/>
          </p:cNvSpPr>
          <p:nvPr/>
        </p:nvSpPr>
        <p:spPr bwMode="auto">
          <a:xfrm>
            <a:off x="6858000" y="5105400"/>
            <a:ext cx="1981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3" name="Text Box 30"/>
          <p:cNvSpPr txBox="1">
            <a:spLocks noChangeArrowheads="1"/>
          </p:cNvSpPr>
          <p:nvPr/>
        </p:nvSpPr>
        <p:spPr bwMode="auto">
          <a:xfrm>
            <a:off x="1828800" y="6019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G=A-B</a:t>
            </a:r>
          </a:p>
        </p:txBody>
      </p:sp>
      <p:sp>
        <p:nvSpPr>
          <p:cNvPr id="21514" name="AutoShape 31"/>
          <p:cNvSpPr>
            <a:spLocks noChangeArrowheads="1"/>
          </p:cNvSpPr>
          <p:nvPr/>
        </p:nvSpPr>
        <p:spPr bwMode="auto">
          <a:xfrm>
            <a:off x="3886200" y="5105400"/>
            <a:ext cx="91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44958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to design the ALU of a CPU</a:t>
            </a:r>
          </a:p>
        </p:txBody>
      </p: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304800" y="2819400"/>
            <a:ext cx="2341563" cy="3438525"/>
            <a:chOff x="192" y="1776"/>
            <a:chExt cx="1475" cy="2166"/>
          </a:xfrm>
        </p:grpSpPr>
        <p:pic>
          <p:nvPicPr>
            <p:cNvPr id="41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064"/>
              <a:ext cx="1475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192" y="1776"/>
              <a:ext cx="14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Figure 9-1: CPU data path</a:t>
              </a:r>
            </a:p>
          </p:txBody>
        </p:sp>
        <p:sp>
          <p:nvSpPr>
            <p:cNvPr id="4107" name="AutoShape 7"/>
            <p:cNvSpPr>
              <a:spLocks noChangeArrowheads="1"/>
            </p:cNvSpPr>
            <p:nvPr/>
          </p:nvSpPr>
          <p:spPr bwMode="auto">
            <a:xfrm>
              <a:off x="480" y="3360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95663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6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Line 11"/>
          <p:cNvSpPr>
            <a:spLocks noChangeShapeType="1"/>
          </p:cNvSpPr>
          <p:nvPr/>
        </p:nvSpPr>
        <p:spPr bwMode="auto">
          <a:xfrm flipV="1">
            <a:off x="1676400" y="5334000"/>
            <a:ext cx="22098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4" name="AutoShape 12"/>
          <p:cNvSpPr>
            <a:spLocks noChangeArrowheads="1"/>
          </p:cNvSpPr>
          <p:nvPr/>
        </p:nvSpPr>
        <p:spPr bwMode="auto">
          <a:xfrm>
            <a:off x="3886200" y="3276600"/>
            <a:ext cx="4800600" cy="3429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Overview of the circuit diagram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Overview of the circuit diagram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356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8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47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8-3</a:t>
            </a:r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7086600" y="3352800"/>
            <a:ext cx="1828800" cy="838200"/>
          </a:xfrm>
          <a:prstGeom prst="wedgeRoundRectCallout">
            <a:avLst>
              <a:gd name="adj1" fmla="val -44009"/>
              <a:gd name="adj2" fmla="val 166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adder we talked about before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4343400" y="4648200"/>
            <a:ext cx="2301875" cy="336550"/>
            <a:chOff x="2726" y="2919"/>
            <a:chExt cx="1450" cy="212"/>
          </a:xfrm>
        </p:grpSpPr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2928" y="3072"/>
              <a:ext cx="12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2726" y="291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7589838" y="4953000"/>
            <a:ext cx="1554162" cy="457200"/>
            <a:chOff x="4781" y="3120"/>
            <a:chExt cx="979" cy="288"/>
          </a:xfrm>
        </p:grpSpPr>
        <p:sp>
          <p:nvSpPr>
            <p:cNvPr id="23563" name="Line 15"/>
            <p:cNvSpPr>
              <a:spLocks noChangeShapeType="1"/>
            </p:cNvSpPr>
            <p:nvPr/>
          </p:nvSpPr>
          <p:spPr bwMode="auto">
            <a:xfrm>
              <a:off x="4848" y="340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4" name="Text Box 16"/>
            <p:cNvSpPr txBox="1">
              <a:spLocks noChangeArrowheads="1"/>
            </p:cNvSpPr>
            <p:nvPr/>
          </p:nvSpPr>
          <p:spPr bwMode="auto">
            <a:xfrm>
              <a:off x="4781" y="3120"/>
              <a:ext cx="9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G=A+something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Overview of the circuit diagram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04800" y="2133600"/>
            <a:ext cx="4951413" cy="2030413"/>
            <a:chOff x="2544" y="2304"/>
            <a:chExt cx="3119" cy="1279"/>
          </a:xfrm>
        </p:grpSpPr>
        <p:pic>
          <p:nvPicPr>
            <p:cNvPr id="245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304"/>
              <a:ext cx="3119" cy="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8" name="Rectangle 5"/>
            <p:cNvSpPr>
              <a:spLocks noChangeArrowheads="1"/>
            </p:cNvSpPr>
            <p:nvPr/>
          </p:nvSpPr>
          <p:spPr bwMode="auto">
            <a:xfrm>
              <a:off x="3120" y="2592"/>
              <a:ext cx="3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1828800" y="2514600"/>
            <a:ext cx="3352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3336925" y="2119313"/>
            <a:ext cx="267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All are doing G=A+something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5791200" y="4191000"/>
            <a:ext cx="457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4495800" y="5105400"/>
            <a:ext cx="1752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47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“Something” controlled by the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  <p:bldP spid="327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Control an input to the adder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419600" y="5105400"/>
            <a:ext cx="21336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52400" y="2514600"/>
            <a:ext cx="16764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8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Control an input to the adder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28600" y="33528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6637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6648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6649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6651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6633" name="Line 25"/>
          <p:cNvSpPr>
            <a:spLocks noChangeShapeType="1"/>
          </p:cNvSpPr>
          <p:nvPr/>
        </p:nvSpPr>
        <p:spPr bwMode="auto">
          <a:xfrm>
            <a:off x="2514600" y="4419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26"/>
          <p:cNvSpPr>
            <a:spLocks noChangeShapeType="1"/>
          </p:cNvSpPr>
          <p:nvPr/>
        </p:nvSpPr>
        <p:spPr bwMode="auto">
          <a:xfrm flipH="1">
            <a:off x="2057400" y="5486400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27"/>
          <p:cNvSpPr>
            <a:spLocks noChangeShapeType="1"/>
          </p:cNvSpPr>
          <p:nvPr/>
        </p:nvSpPr>
        <p:spPr bwMode="auto">
          <a:xfrm>
            <a:off x="2057400" y="59436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Text Box 28"/>
          <p:cNvSpPr txBox="1">
            <a:spLocks noChangeArrowheads="1"/>
          </p:cNvSpPr>
          <p:nvPr/>
        </p:nvSpPr>
        <p:spPr bwMode="auto">
          <a:xfrm>
            <a:off x="2117725" y="6157913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Control an input to the adder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228600" y="35052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7659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7657" name="Text Box 25"/>
          <p:cNvSpPr txBox="1">
            <a:spLocks noChangeArrowheads="1"/>
          </p:cNvSpPr>
          <p:nvPr/>
        </p:nvSpPr>
        <p:spPr bwMode="auto">
          <a:xfrm>
            <a:off x="2117725" y="6157913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Y=~B</a:t>
            </a:r>
          </a:p>
        </p:txBody>
      </p:sp>
      <p:sp>
        <p:nvSpPr>
          <p:cNvPr id="27658" name="Freeform 26"/>
          <p:cNvSpPr>
            <a:spLocks/>
          </p:cNvSpPr>
          <p:nvPr/>
        </p:nvSpPr>
        <p:spPr bwMode="auto">
          <a:xfrm>
            <a:off x="1981200" y="4419600"/>
            <a:ext cx="609600" cy="1866900"/>
          </a:xfrm>
          <a:custGeom>
            <a:avLst/>
            <a:gdLst>
              <a:gd name="T0" fmla="*/ 2147483646 w 384"/>
              <a:gd name="T1" fmla="*/ 2147483646 h 1176"/>
              <a:gd name="T2" fmla="*/ 2147483646 w 384"/>
              <a:gd name="T3" fmla="*/ 2147483646 h 1176"/>
              <a:gd name="T4" fmla="*/ 2147483646 w 384"/>
              <a:gd name="T5" fmla="*/ 2147483646 h 1176"/>
              <a:gd name="T6" fmla="*/ 2147483646 w 384"/>
              <a:gd name="T7" fmla="*/ 2147483646 h 11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176">
                <a:moveTo>
                  <a:pt x="336" y="24"/>
                </a:moveTo>
                <a:cubicBezTo>
                  <a:pt x="360" y="84"/>
                  <a:pt x="384" y="144"/>
                  <a:pt x="336" y="168"/>
                </a:cubicBezTo>
                <a:cubicBezTo>
                  <a:pt x="288" y="192"/>
                  <a:pt x="96" y="0"/>
                  <a:pt x="48" y="168"/>
                </a:cubicBezTo>
                <a:cubicBezTo>
                  <a:pt x="0" y="336"/>
                  <a:pt x="24" y="756"/>
                  <a:pt x="48" y="1176"/>
                </a:cubicBezTo>
              </a:path>
            </a:pathLst>
          </a:custGeom>
          <a:noFill/>
          <a:ln w="508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Realizing A+B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28600" y="3352800"/>
            <a:ext cx="3048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8695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8696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8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8699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0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1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2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03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4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8705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8706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8707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8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8709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0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2057400" y="4419600"/>
            <a:ext cx="639763" cy="2074863"/>
            <a:chOff x="1296" y="2784"/>
            <a:chExt cx="403" cy="1307"/>
          </a:xfrm>
        </p:grpSpPr>
        <p:sp>
          <p:nvSpPr>
            <p:cNvPr id="28691" name="Line 26"/>
            <p:cNvSpPr>
              <a:spLocks noChangeShapeType="1"/>
            </p:cNvSpPr>
            <p:nvPr/>
          </p:nvSpPr>
          <p:spPr bwMode="auto">
            <a:xfrm>
              <a:off x="1584" y="2784"/>
              <a:ext cx="0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27"/>
            <p:cNvSpPr>
              <a:spLocks noChangeShapeType="1"/>
            </p:cNvSpPr>
            <p:nvPr/>
          </p:nvSpPr>
          <p:spPr bwMode="auto">
            <a:xfrm flipH="1">
              <a:off x="1296" y="3456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28"/>
            <p:cNvSpPr>
              <a:spLocks noChangeShapeType="1"/>
            </p:cNvSpPr>
            <p:nvPr/>
          </p:nvSpPr>
          <p:spPr bwMode="auto">
            <a:xfrm>
              <a:off x="1296" y="37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Text Box 29"/>
            <p:cNvSpPr txBox="1">
              <a:spLocks noChangeArrowheads="1"/>
            </p:cNvSpPr>
            <p:nvPr/>
          </p:nvSpPr>
          <p:spPr bwMode="auto">
            <a:xfrm>
              <a:off x="1334" y="3879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6096000" y="5638800"/>
            <a:ext cx="609600" cy="488950"/>
            <a:chOff x="3840" y="3552"/>
            <a:chExt cx="384" cy="308"/>
          </a:xfrm>
        </p:grpSpPr>
        <p:sp>
          <p:nvSpPr>
            <p:cNvPr id="28689" name="Line 33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Text Box 34"/>
            <p:cNvSpPr txBox="1">
              <a:spLocks noChangeArrowheads="1"/>
            </p:cNvSpPr>
            <p:nvPr/>
          </p:nvSpPr>
          <p:spPr bwMode="auto">
            <a:xfrm>
              <a:off x="3840" y="364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Y=B</a:t>
              </a:r>
            </a:p>
          </p:txBody>
        </p:sp>
      </p:grp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7696200" y="4876800"/>
            <a:ext cx="1131888" cy="533400"/>
            <a:chOff x="4848" y="3072"/>
            <a:chExt cx="713" cy="336"/>
          </a:xfrm>
        </p:grpSpPr>
        <p:sp>
          <p:nvSpPr>
            <p:cNvPr id="28687" name="Line 37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8" name="Text Box 38"/>
            <p:cNvSpPr txBox="1">
              <a:spLocks noChangeArrowheads="1"/>
            </p:cNvSpPr>
            <p:nvPr/>
          </p:nvSpPr>
          <p:spPr bwMode="auto">
            <a:xfrm>
              <a:off x="4896" y="3072"/>
              <a:ext cx="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G=A+B+0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4" grpId="0"/>
      <p:bldP spid="36895" grpId="0"/>
      <p:bldP spid="368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Realizing A-B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951413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241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851525" y="3795713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9-3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52400" y="3581400"/>
            <a:ext cx="510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810000" y="54864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457200" y="4114800"/>
            <a:ext cx="3048000" cy="2393950"/>
            <a:chOff x="288" y="2592"/>
            <a:chExt cx="1920" cy="1508"/>
          </a:xfrm>
        </p:grpSpPr>
        <p:sp>
          <p:nvSpPr>
            <p:cNvPr id="29717" name="AutoShape 9"/>
            <p:cNvSpPr>
              <a:spLocks noChangeArrowheads="1"/>
            </p:cNvSpPr>
            <p:nvPr/>
          </p:nvSpPr>
          <p:spPr bwMode="auto">
            <a:xfrm>
              <a:off x="528" y="3465"/>
              <a:ext cx="1680" cy="288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29718" name="Line 10"/>
            <p:cNvSpPr>
              <a:spLocks noChangeShapeType="1"/>
            </p:cNvSpPr>
            <p:nvPr/>
          </p:nvSpPr>
          <p:spPr bwMode="auto">
            <a:xfrm>
              <a:off x="182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Line 11"/>
            <p:cNvSpPr>
              <a:spLocks noChangeShapeType="1"/>
            </p:cNvSpPr>
            <p:nvPr/>
          </p:nvSpPr>
          <p:spPr bwMode="auto">
            <a:xfrm>
              <a:off x="1584" y="279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Rectangle 12"/>
            <p:cNvSpPr>
              <a:spLocks noChangeArrowheads="1"/>
            </p:cNvSpPr>
            <p:nvPr/>
          </p:nvSpPr>
          <p:spPr bwMode="auto">
            <a:xfrm>
              <a:off x="1152" y="3081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~B</a:t>
              </a:r>
            </a:p>
          </p:txBody>
        </p:sp>
        <p:sp>
          <p:nvSpPr>
            <p:cNvPr id="29721" name="Line 13"/>
            <p:cNvSpPr>
              <a:spLocks noChangeShapeType="1"/>
            </p:cNvSpPr>
            <p:nvPr/>
          </p:nvSpPr>
          <p:spPr bwMode="auto">
            <a:xfrm>
              <a:off x="1296" y="32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Line 14"/>
            <p:cNvSpPr>
              <a:spLocks noChangeShapeType="1"/>
            </p:cNvSpPr>
            <p:nvPr/>
          </p:nvSpPr>
          <p:spPr bwMode="auto">
            <a:xfrm>
              <a:off x="1296" y="29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Line 15"/>
            <p:cNvSpPr>
              <a:spLocks noChangeShapeType="1"/>
            </p:cNvSpPr>
            <p:nvPr/>
          </p:nvSpPr>
          <p:spPr bwMode="auto">
            <a:xfrm flipH="1">
              <a:off x="1296" y="29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Oval 16"/>
            <p:cNvSpPr>
              <a:spLocks noChangeArrowheads="1"/>
            </p:cNvSpPr>
            <p:nvPr/>
          </p:nvSpPr>
          <p:spPr bwMode="auto">
            <a:xfrm>
              <a:off x="1548" y="291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25" name="Line 17"/>
            <p:cNvSpPr>
              <a:spLocks noChangeShapeType="1"/>
            </p:cNvSpPr>
            <p:nvPr/>
          </p:nvSpPr>
          <p:spPr bwMode="auto">
            <a:xfrm>
              <a:off x="864" y="308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Text Box 18"/>
            <p:cNvSpPr txBox="1">
              <a:spLocks noChangeArrowheads="1"/>
            </p:cNvSpPr>
            <p:nvPr/>
          </p:nvSpPr>
          <p:spPr bwMode="auto">
            <a:xfrm>
              <a:off x="480" y="2841"/>
              <a:ext cx="6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(111…11)</a:t>
              </a:r>
              <a:r>
                <a:rPr lang="en-US" altLang="zh-TW" sz="1600" baseline="-25000"/>
                <a:t>2</a:t>
              </a:r>
            </a:p>
          </p:txBody>
        </p:sp>
        <p:sp>
          <p:nvSpPr>
            <p:cNvPr id="29727" name="Text Box 19"/>
            <p:cNvSpPr txBox="1">
              <a:spLocks noChangeArrowheads="1"/>
            </p:cNvSpPr>
            <p:nvPr/>
          </p:nvSpPr>
          <p:spPr bwMode="auto">
            <a:xfrm>
              <a:off x="1718" y="25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9728" name="Text Box 20"/>
            <p:cNvSpPr txBox="1">
              <a:spLocks noChangeArrowheads="1"/>
            </p:cNvSpPr>
            <p:nvPr/>
          </p:nvSpPr>
          <p:spPr bwMode="auto">
            <a:xfrm>
              <a:off x="1488" y="260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9729" name="Line 21"/>
            <p:cNvSpPr>
              <a:spLocks noChangeShapeType="1"/>
            </p:cNvSpPr>
            <p:nvPr/>
          </p:nvSpPr>
          <p:spPr bwMode="auto">
            <a:xfrm>
              <a:off x="1296" y="37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0" name="Text Box 22"/>
            <p:cNvSpPr txBox="1">
              <a:spLocks noChangeArrowheads="1"/>
            </p:cNvSpPr>
            <p:nvPr/>
          </p:nvSpPr>
          <p:spPr bwMode="auto">
            <a:xfrm>
              <a:off x="1190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29731" name="Line 23"/>
            <p:cNvSpPr>
              <a:spLocks noChangeShapeType="1"/>
            </p:cNvSpPr>
            <p:nvPr/>
          </p:nvSpPr>
          <p:spPr bwMode="auto">
            <a:xfrm>
              <a:off x="480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Text Box 24"/>
            <p:cNvSpPr txBox="1">
              <a:spLocks noChangeArrowheads="1"/>
            </p:cNvSpPr>
            <p:nvPr/>
          </p:nvSpPr>
          <p:spPr bwMode="auto">
            <a:xfrm>
              <a:off x="288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8600" y="5638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267200" y="5715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6096000" y="5638800"/>
            <a:ext cx="688975" cy="488950"/>
            <a:chOff x="3840" y="3552"/>
            <a:chExt cx="434" cy="308"/>
          </a:xfrm>
        </p:grpSpPr>
        <p:sp>
          <p:nvSpPr>
            <p:cNvPr id="29715" name="Line 28"/>
            <p:cNvSpPr>
              <a:spLocks noChangeShapeType="1"/>
            </p:cNvSpPr>
            <p:nvPr/>
          </p:nvSpPr>
          <p:spPr bwMode="auto">
            <a:xfrm>
              <a:off x="3888" y="35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Text Box 29"/>
            <p:cNvSpPr txBox="1">
              <a:spLocks noChangeArrowheads="1"/>
            </p:cNvSpPr>
            <p:nvPr/>
          </p:nvSpPr>
          <p:spPr bwMode="auto">
            <a:xfrm>
              <a:off x="3840" y="3648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</p:grp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56991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7543800" y="4876800"/>
            <a:ext cx="1377950" cy="533400"/>
            <a:chOff x="4848" y="3072"/>
            <a:chExt cx="868" cy="336"/>
          </a:xfrm>
        </p:grpSpPr>
        <p:sp>
          <p:nvSpPr>
            <p:cNvPr id="29713" name="Line 32"/>
            <p:cNvSpPr>
              <a:spLocks noChangeShapeType="1"/>
            </p:cNvSpPr>
            <p:nvPr/>
          </p:nvSpPr>
          <p:spPr bwMode="auto">
            <a:xfrm>
              <a:off x="4848" y="3408"/>
              <a:ext cx="6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Text Box 33"/>
            <p:cNvSpPr txBox="1">
              <a:spLocks noChangeArrowheads="1"/>
            </p:cNvSpPr>
            <p:nvPr/>
          </p:nvSpPr>
          <p:spPr bwMode="auto">
            <a:xfrm>
              <a:off x="4896" y="3072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G=A+(~B)+1</a:t>
              </a:r>
            </a:p>
          </p:txBody>
        </p:sp>
      </p:grpSp>
      <p:grpSp>
        <p:nvGrpSpPr>
          <p:cNvPr id="37922" name="Group 34"/>
          <p:cNvGrpSpPr>
            <a:grpSpLocks/>
          </p:cNvGrpSpPr>
          <p:nvPr/>
        </p:nvGrpSpPr>
        <p:grpSpPr bwMode="auto">
          <a:xfrm>
            <a:off x="1981200" y="4419600"/>
            <a:ext cx="825500" cy="2074863"/>
            <a:chOff x="1248" y="2784"/>
            <a:chExt cx="520" cy="1307"/>
          </a:xfrm>
        </p:grpSpPr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1334" y="3879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Y=~B</a:t>
              </a:r>
            </a:p>
          </p:txBody>
        </p:sp>
        <p:sp>
          <p:nvSpPr>
            <p:cNvPr id="29712" name="Freeform 36"/>
            <p:cNvSpPr>
              <a:spLocks/>
            </p:cNvSpPr>
            <p:nvPr/>
          </p:nvSpPr>
          <p:spPr bwMode="auto">
            <a:xfrm>
              <a:off x="1248" y="2784"/>
              <a:ext cx="384" cy="1176"/>
            </a:xfrm>
            <a:custGeom>
              <a:avLst/>
              <a:gdLst>
                <a:gd name="T0" fmla="*/ 336 w 384"/>
                <a:gd name="T1" fmla="*/ 24 h 1176"/>
                <a:gd name="T2" fmla="*/ 336 w 384"/>
                <a:gd name="T3" fmla="*/ 168 h 1176"/>
                <a:gd name="T4" fmla="*/ 48 w 384"/>
                <a:gd name="T5" fmla="*/ 168 h 1176"/>
                <a:gd name="T6" fmla="*/ 48 w 384"/>
                <a:gd name="T7" fmla="*/ 1176 h 11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176">
                  <a:moveTo>
                    <a:pt x="336" y="24"/>
                  </a:moveTo>
                  <a:cubicBezTo>
                    <a:pt x="360" y="84"/>
                    <a:pt x="384" y="144"/>
                    <a:pt x="336" y="168"/>
                  </a:cubicBezTo>
                  <a:cubicBezTo>
                    <a:pt x="288" y="192"/>
                    <a:pt x="96" y="0"/>
                    <a:pt x="48" y="168"/>
                  </a:cubicBezTo>
                  <a:cubicBezTo>
                    <a:pt x="0" y="336"/>
                    <a:pt x="24" y="756"/>
                    <a:pt x="48" y="1176"/>
                  </a:cubicBezTo>
                </a:path>
              </a:pathLst>
            </a:custGeom>
            <a:noFill/>
            <a:ln w="508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37914" grpId="0"/>
      <p:bldP spid="379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logic unit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Implementation Strategy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791200" y="2590800"/>
            <a:ext cx="2514600" cy="2743200"/>
            <a:chOff x="3264" y="1392"/>
            <a:chExt cx="1584" cy="1728"/>
          </a:xfrm>
        </p:grpSpPr>
        <p:sp>
          <p:nvSpPr>
            <p:cNvPr id="31753" name="Rectangle 4"/>
            <p:cNvSpPr>
              <a:spLocks noChangeArrowheads="1"/>
            </p:cNvSpPr>
            <p:nvPr/>
          </p:nvSpPr>
          <p:spPr bwMode="auto">
            <a:xfrm>
              <a:off x="3264" y="1392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1754" name="Rectangle 5"/>
            <p:cNvSpPr>
              <a:spLocks noChangeArrowheads="1"/>
            </p:cNvSpPr>
            <p:nvPr/>
          </p:nvSpPr>
          <p:spPr bwMode="auto">
            <a:xfrm>
              <a:off x="3312" y="2400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1755" name="Rectangle 6"/>
            <p:cNvSpPr>
              <a:spLocks noChangeArrowheads="1"/>
            </p:cNvSpPr>
            <p:nvPr/>
          </p:nvSpPr>
          <p:spPr bwMode="auto">
            <a:xfrm>
              <a:off x="4224" y="1824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>
              <a:off x="38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7" name="Line 8"/>
            <p:cNvSpPr>
              <a:spLocks noChangeShapeType="1"/>
            </p:cNvSpPr>
            <p:nvPr/>
          </p:nvSpPr>
          <p:spPr bwMode="auto">
            <a:xfrm>
              <a:off x="3984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9"/>
            <p:cNvSpPr>
              <a:spLocks noChangeShapeType="1"/>
            </p:cNvSpPr>
            <p:nvPr/>
          </p:nvSpPr>
          <p:spPr bwMode="auto">
            <a:xfrm>
              <a:off x="3984" y="21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Line 10"/>
            <p:cNvSpPr>
              <a:spLocks noChangeShapeType="1"/>
            </p:cNvSpPr>
            <p:nvPr/>
          </p:nvSpPr>
          <p:spPr bwMode="auto">
            <a:xfrm>
              <a:off x="3840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0" name="Line 11"/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>
              <a:off x="3984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3"/>
            <p:cNvSpPr>
              <a:spLocks noChangeShapeType="1"/>
            </p:cNvSpPr>
            <p:nvPr/>
          </p:nvSpPr>
          <p:spPr bwMode="auto">
            <a:xfrm>
              <a:off x="4608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174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648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AutoShape 15"/>
          <p:cNvSpPr>
            <a:spLocks noChangeArrowheads="1"/>
          </p:cNvSpPr>
          <p:nvPr/>
        </p:nvSpPr>
        <p:spPr bwMode="auto">
          <a:xfrm>
            <a:off x="457200" y="4267200"/>
            <a:ext cx="4724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5181600" y="4648200"/>
            <a:ext cx="914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AutoShape 17"/>
          <p:cNvSpPr>
            <a:spLocks noChangeArrowheads="1"/>
          </p:cNvSpPr>
          <p:nvPr/>
        </p:nvSpPr>
        <p:spPr bwMode="auto">
          <a:xfrm>
            <a:off x="3048000" y="5410200"/>
            <a:ext cx="2514600" cy="762000"/>
          </a:xfrm>
          <a:prstGeom prst="wedgeRoundRectCallout">
            <a:avLst>
              <a:gd name="adj1" fmla="val -35986"/>
              <a:gd name="adj2" fmla="val -101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operations not realized by an adder</a:t>
            </a:r>
          </a:p>
        </p:txBody>
      </p:sp>
      <p:sp>
        <p:nvSpPr>
          <p:cNvPr id="31752" name="AutoShape 18"/>
          <p:cNvSpPr>
            <a:spLocks noChangeArrowheads="1"/>
          </p:cNvSpPr>
          <p:nvPr/>
        </p:nvSpPr>
        <p:spPr bwMode="auto">
          <a:xfrm>
            <a:off x="6553200" y="5562600"/>
            <a:ext cx="1447800" cy="533400"/>
          </a:xfrm>
          <a:prstGeom prst="wedgeRoundRectCallout">
            <a:avLst>
              <a:gd name="adj1" fmla="val -62500"/>
              <a:gd name="adj2" fmla="val -13720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What’s the ALU for?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ALU: Arithmetic Logic Unit</a:t>
            </a:r>
          </a:p>
          <a:p>
            <a:pPr eaLnBrk="1" hangingPunct="1"/>
            <a:r>
              <a:rPr lang="en-US" altLang="zh-TW"/>
              <a:t>Design philosophy from RTL design:</a:t>
            </a:r>
          </a:p>
          <a:p>
            <a:pPr lvl="1" eaLnBrk="1" hangingPunct="1"/>
            <a:r>
              <a:rPr lang="en-US" altLang="zh-TW"/>
              <a:t>CPU data path is a </a:t>
            </a:r>
            <a:r>
              <a:rPr lang="en-US" altLang="zh-TW">
                <a:solidFill>
                  <a:schemeClr val="hlink"/>
                </a:solidFill>
              </a:rPr>
              <a:t>generic hardware</a:t>
            </a:r>
            <a:r>
              <a:rPr lang="en-US" altLang="zh-TW"/>
              <a:t> for any mathematics operations</a:t>
            </a:r>
          </a:p>
          <a:p>
            <a:pPr eaLnBrk="1" hangingPunct="1"/>
            <a:r>
              <a:rPr lang="en-US" altLang="zh-TW"/>
              <a:t>C/C++ operators:</a:t>
            </a:r>
          </a:p>
          <a:p>
            <a:pPr lvl="1" eaLnBrk="1" hangingPunct="1"/>
            <a:r>
              <a:rPr lang="en-US" altLang="zh-TW"/>
              <a:t>+, -, *, /,%,</a:t>
            </a:r>
          </a:p>
          <a:p>
            <a:pPr lvl="1" eaLnBrk="1" hangingPunct="1"/>
            <a:r>
              <a:rPr lang="en-US" altLang="zh-TW"/>
              <a:t>AND (&amp;), OR (|), NOT (~), XOR (^)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logic unit</a:t>
            </a:r>
          </a:p>
        </p:txBody>
      </p:sp>
      <p:grpSp>
        <p:nvGrpSpPr>
          <p:cNvPr id="32771" name="Group 21"/>
          <p:cNvGrpSpPr>
            <a:grpSpLocks/>
          </p:cNvGrpSpPr>
          <p:nvPr/>
        </p:nvGrpSpPr>
        <p:grpSpPr bwMode="auto">
          <a:xfrm>
            <a:off x="4572000" y="2667000"/>
            <a:ext cx="2921000" cy="2209800"/>
            <a:chOff x="1622" y="1584"/>
            <a:chExt cx="1840" cy="1392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2208" y="2112"/>
              <a:ext cx="72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910" y="23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1622" y="224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1834" y="274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1978" y="269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1920" y="27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1632" y="264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302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2966" y="253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3254" y="24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Text Box 19"/>
            <p:cNvSpPr txBox="1">
              <a:spLocks noChangeArrowheads="1"/>
            </p:cNvSpPr>
            <p:nvPr/>
          </p:nvSpPr>
          <p:spPr bwMode="auto">
            <a:xfrm>
              <a:off x="2534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304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</p:grpSp>
      <p:pic>
        <p:nvPicPr>
          <p:cNvPr id="3277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291623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487862" cy="1462087"/>
          </a:xfrm>
        </p:spPr>
        <p:txBody>
          <a:bodyPr/>
          <a:lstStyle/>
          <a:p>
            <a:pPr eaLnBrk="1" hangingPunct="1"/>
            <a:r>
              <a:rPr lang="en-US" altLang="zh-TW"/>
              <a:t>Design of the</a:t>
            </a:r>
            <a:br>
              <a:rPr lang="en-US" altLang="zh-TW"/>
            </a:br>
            <a:r>
              <a:rPr lang="en-US" altLang="zh-TW"/>
              <a:t>logic unit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04800" y="3962400"/>
            <a:ext cx="2921000" cy="2209800"/>
            <a:chOff x="1622" y="1584"/>
            <a:chExt cx="1840" cy="1392"/>
          </a:xfrm>
        </p:grpSpPr>
        <p:sp>
          <p:nvSpPr>
            <p:cNvPr id="33832" name="Rectangle 4"/>
            <p:cNvSpPr>
              <a:spLocks noChangeArrowheads="1"/>
            </p:cNvSpPr>
            <p:nvPr/>
          </p:nvSpPr>
          <p:spPr bwMode="auto">
            <a:xfrm>
              <a:off x="2208" y="2112"/>
              <a:ext cx="72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3833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4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5" name="Text Box 7"/>
            <p:cNvSpPr txBox="1">
              <a:spLocks noChangeArrowheads="1"/>
            </p:cNvSpPr>
            <p:nvPr/>
          </p:nvSpPr>
          <p:spPr bwMode="auto">
            <a:xfrm>
              <a:off x="1910" y="23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36" name="Text Box 8"/>
            <p:cNvSpPr txBox="1">
              <a:spLocks noChangeArrowheads="1"/>
            </p:cNvSpPr>
            <p:nvPr/>
          </p:nvSpPr>
          <p:spPr bwMode="auto">
            <a:xfrm>
              <a:off x="1622" y="224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3837" name="Line 9"/>
            <p:cNvSpPr>
              <a:spLocks noChangeShapeType="1"/>
            </p:cNvSpPr>
            <p:nvPr/>
          </p:nvSpPr>
          <p:spPr bwMode="auto">
            <a:xfrm>
              <a:off x="1834" y="274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Line 10"/>
            <p:cNvSpPr>
              <a:spLocks noChangeShapeType="1"/>
            </p:cNvSpPr>
            <p:nvPr/>
          </p:nvSpPr>
          <p:spPr bwMode="auto">
            <a:xfrm>
              <a:off x="1978" y="269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9" name="Text Box 11"/>
            <p:cNvSpPr txBox="1">
              <a:spLocks noChangeArrowheads="1"/>
            </p:cNvSpPr>
            <p:nvPr/>
          </p:nvSpPr>
          <p:spPr bwMode="auto">
            <a:xfrm>
              <a:off x="1920" y="27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40" name="Text Box 12"/>
            <p:cNvSpPr txBox="1">
              <a:spLocks noChangeArrowheads="1"/>
            </p:cNvSpPr>
            <p:nvPr/>
          </p:nvSpPr>
          <p:spPr bwMode="auto">
            <a:xfrm>
              <a:off x="1632" y="264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3841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2" name="Line 14"/>
            <p:cNvSpPr>
              <a:spLocks noChangeShapeType="1"/>
            </p:cNvSpPr>
            <p:nvPr/>
          </p:nvSpPr>
          <p:spPr bwMode="auto">
            <a:xfrm>
              <a:off x="3024" y="24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Text Box 15"/>
            <p:cNvSpPr txBox="1">
              <a:spLocks noChangeArrowheads="1"/>
            </p:cNvSpPr>
            <p:nvPr/>
          </p:nvSpPr>
          <p:spPr bwMode="auto">
            <a:xfrm>
              <a:off x="2966" y="253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3844" name="Text Box 16"/>
            <p:cNvSpPr txBox="1">
              <a:spLocks noChangeArrowheads="1"/>
            </p:cNvSpPr>
            <p:nvPr/>
          </p:nvSpPr>
          <p:spPr bwMode="auto">
            <a:xfrm>
              <a:off x="3254" y="243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</a:t>
              </a:r>
            </a:p>
          </p:txBody>
        </p:sp>
        <p:sp>
          <p:nvSpPr>
            <p:cNvPr id="33845" name="Line 17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6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Text Box 19"/>
            <p:cNvSpPr txBox="1">
              <a:spLocks noChangeArrowheads="1"/>
            </p:cNvSpPr>
            <p:nvPr/>
          </p:nvSpPr>
          <p:spPr bwMode="auto">
            <a:xfrm>
              <a:off x="2534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3848" name="Text Box 20"/>
            <p:cNvSpPr txBox="1">
              <a:spLocks noChangeArrowheads="1"/>
            </p:cNvSpPr>
            <p:nvPr/>
          </p:nvSpPr>
          <p:spPr bwMode="auto">
            <a:xfrm>
              <a:off x="2304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</p:grpSp>
      <p:pic>
        <p:nvPicPr>
          <p:cNvPr id="3379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459038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3200400" y="2438400"/>
            <a:ext cx="2514600" cy="4191000"/>
            <a:chOff x="2160" y="1536"/>
            <a:chExt cx="1584" cy="2640"/>
          </a:xfrm>
        </p:grpSpPr>
        <p:sp>
          <p:nvSpPr>
            <p:cNvPr id="33801" name="Rectangle 22"/>
            <p:cNvSpPr>
              <a:spLocks noChangeArrowheads="1"/>
            </p:cNvSpPr>
            <p:nvPr/>
          </p:nvSpPr>
          <p:spPr bwMode="auto">
            <a:xfrm>
              <a:off x="2736" y="1728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2" name="Line 23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3" name="Object 24"/>
            <p:cNvGraphicFramePr>
              <a:graphicFrameLocks noChangeAspect="1"/>
            </p:cNvGraphicFramePr>
            <p:nvPr/>
          </p:nvGraphicFramePr>
          <p:xfrm>
            <a:off x="2304" y="17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5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Line 25"/>
            <p:cNvSpPr>
              <a:spLocks noChangeShapeType="1"/>
            </p:cNvSpPr>
            <p:nvPr/>
          </p:nvSpPr>
          <p:spPr bwMode="auto">
            <a:xfrm>
              <a:off x="2496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5" name="Object 26"/>
            <p:cNvGraphicFramePr>
              <a:graphicFrameLocks noChangeAspect="1"/>
            </p:cNvGraphicFramePr>
            <p:nvPr/>
          </p:nvGraphicFramePr>
          <p:xfrm>
            <a:off x="2304" y="196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6" name="方程式" r:id="rId6" imgW="190500" imgH="228600" progId="Equation.3">
                    <p:embed/>
                  </p:oleObj>
                </mc:Choice>
                <mc:Fallback>
                  <p:oleObj name="方程式" r:id="rId6" imgW="1905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Line 27"/>
            <p:cNvSpPr>
              <a:spLocks noChangeShapeType="1"/>
            </p:cNvSpPr>
            <p:nvPr/>
          </p:nvSpPr>
          <p:spPr bwMode="auto">
            <a:xfrm>
              <a:off x="3168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07" name="Object 28"/>
            <p:cNvGraphicFramePr>
              <a:graphicFrameLocks noChangeAspect="1"/>
            </p:cNvGraphicFramePr>
            <p:nvPr/>
          </p:nvGraphicFramePr>
          <p:xfrm>
            <a:off x="3403" y="1824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7" name="方程式" r:id="rId8" imgW="203112" imgH="228501" progId="Equation.3">
                    <p:embed/>
                  </p:oleObj>
                </mc:Choice>
                <mc:Fallback>
                  <p:oleObj name="方程式" r:id="rId8" imgW="203112" imgH="22850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824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09" name="Line 30"/>
            <p:cNvSpPr>
              <a:spLocks noChangeShapeType="1"/>
            </p:cNvSpPr>
            <p:nvPr/>
          </p:nvSpPr>
          <p:spPr bwMode="auto">
            <a:xfrm>
              <a:off x="249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0" name="Object 31"/>
            <p:cNvGraphicFramePr>
              <a:graphicFrameLocks noChangeAspect="1"/>
            </p:cNvGraphicFramePr>
            <p:nvPr/>
          </p:nvGraphicFramePr>
          <p:xfrm>
            <a:off x="2309" y="2357"/>
            <a:ext cx="15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8" name="方程式" r:id="rId10" imgW="177569" imgH="215619" progId="Equation.3">
                    <p:embed/>
                  </p:oleObj>
                </mc:Choice>
                <mc:Fallback>
                  <p:oleObj name="方程式" r:id="rId10" imgW="177569" imgH="21561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357"/>
                          <a:ext cx="15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Line 32"/>
            <p:cNvSpPr>
              <a:spLocks noChangeShapeType="1"/>
            </p:cNvSpPr>
            <p:nvPr/>
          </p:nvSpPr>
          <p:spPr bwMode="auto">
            <a:xfrm>
              <a:off x="2496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2" name="Object 33"/>
            <p:cNvGraphicFramePr>
              <a:graphicFrameLocks noChangeAspect="1"/>
            </p:cNvGraphicFramePr>
            <p:nvPr/>
          </p:nvGraphicFramePr>
          <p:xfrm>
            <a:off x="2309" y="2549"/>
            <a:ext cx="15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9" name="方程式" r:id="rId12" imgW="177569" imgH="215619" progId="Equation.3">
                    <p:embed/>
                  </p:oleObj>
                </mc:Choice>
                <mc:Fallback>
                  <p:oleObj name="方程式" r:id="rId12" imgW="177569" imgH="21561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2549"/>
                          <a:ext cx="15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3" name="Line 34"/>
            <p:cNvSpPr>
              <a:spLocks noChangeShapeType="1"/>
            </p:cNvSpPr>
            <p:nvPr/>
          </p:nvSpPr>
          <p:spPr bwMode="auto">
            <a:xfrm>
              <a:off x="3168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4" name="Object 35"/>
            <p:cNvGraphicFramePr>
              <a:graphicFrameLocks noChangeAspect="1"/>
            </p:cNvGraphicFramePr>
            <p:nvPr/>
          </p:nvGraphicFramePr>
          <p:xfrm>
            <a:off x="3418" y="2405"/>
            <a:ext cx="15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0" name="方程式" r:id="rId14" imgW="177569" imgH="215619" progId="Equation.3">
                    <p:embed/>
                  </p:oleObj>
                </mc:Choice>
                <mc:Fallback>
                  <p:oleObj name="方程式" r:id="rId14" imgW="177569" imgH="21561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2405"/>
                          <a:ext cx="15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Rectangle 36"/>
            <p:cNvSpPr>
              <a:spLocks noChangeArrowheads="1"/>
            </p:cNvSpPr>
            <p:nvPr/>
          </p:nvSpPr>
          <p:spPr bwMode="auto">
            <a:xfrm>
              <a:off x="2736" y="3024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16" name="Line 37"/>
            <p:cNvSpPr>
              <a:spLocks noChangeShapeType="1"/>
            </p:cNvSpPr>
            <p:nvPr/>
          </p:nvSpPr>
          <p:spPr bwMode="auto">
            <a:xfrm>
              <a:off x="249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7" name="Object 38"/>
            <p:cNvGraphicFramePr>
              <a:graphicFrameLocks noChangeAspect="1"/>
            </p:cNvGraphicFramePr>
            <p:nvPr/>
          </p:nvGraphicFramePr>
          <p:xfrm>
            <a:off x="2315" y="3072"/>
            <a:ext cx="13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1" name="方程式" r:id="rId16" imgW="165028" imgH="228501" progId="Equation.3">
                    <p:embed/>
                  </p:oleObj>
                </mc:Choice>
                <mc:Fallback>
                  <p:oleObj name="方程式" r:id="rId16" imgW="165028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3072"/>
                          <a:ext cx="13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Line 39"/>
            <p:cNvSpPr>
              <a:spLocks noChangeShapeType="1"/>
            </p:cNvSpPr>
            <p:nvPr/>
          </p:nvSpPr>
          <p:spPr bwMode="auto">
            <a:xfrm>
              <a:off x="24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19" name="Object 40"/>
            <p:cNvGraphicFramePr>
              <a:graphicFrameLocks noChangeAspect="1"/>
            </p:cNvGraphicFramePr>
            <p:nvPr/>
          </p:nvGraphicFramePr>
          <p:xfrm>
            <a:off x="2315" y="3264"/>
            <a:ext cx="13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2" name="方程式" r:id="rId18" imgW="165028" imgH="228501" progId="Equation.3">
                    <p:embed/>
                  </p:oleObj>
                </mc:Choice>
                <mc:Fallback>
                  <p:oleObj name="方程式" r:id="rId18" imgW="165028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3264"/>
                          <a:ext cx="13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Line 41"/>
            <p:cNvSpPr>
              <a:spLocks noChangeShapeType="1"/>
            </p:cNvSpPr>
            <p:nvPr/>
          </p:nvSpPr>
          <p:spPr bwMode="auto">
            <a:xfrm>
              <a:off x="316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1" name="Object 42"/>
            <p:cNvGraphicFramePr>
              <a:graphicFrameLocks noChangeAspect="1"/>
            </p:cNvGraphicFramePr>
            <p:nvPr/>
          </p:nvGraphicFramePr>
          <p:xfrm>
            <a:off x="3418" y="3120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3" name="方程式" r:id="rId20" imgW="177646" imgH="228402" progId="Equation.3">
                    <p:embed/>
                  </p:oleObj>
                </mc:Choice>
                <mc:Fallback>
                  <p:oleObj name="方程式" r:id="rId20" imgW="177646" imgH="22840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3120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2" name="Rectangle 43"/>
            <p:cNvSpPr>
              <a:spLocks noChangeArrowheads="1"/>
            </p:cNvSpPr>
            <p:nvPr/>
          </p:nvSpPr>
          <p:spPr bwMode="auto">
            <a:xfrm>
              <a:off x="2736" y="3696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23" name="Line 44"/>
            <p:cNvSpPr>
              <a:spLocks noChangeShapeType="1"/>
            </p:cNvSpPr>
            <p:nvPr/>
          </p:nvSpPr>
          <p:spPr bwMode="auto">
            <a:xfrm>
              <a:off x="2496" y="38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4" name="Object 45"/>
            <p:cNvGraphicFramePr>
              <a:graphicFrameLocks noChangeAspect="1"/>
            </p:cNvGraphicFramePr>
            <p:nvPr/>
          </p:nvGraphicFramePr>
          <p:xfrm>
            <a:off x="2267" y="3744"/>
            <a:ext cx="2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4" name="方程式" r:id="rId22" imgW="279400" imgH="228600" progId="Equation.3">
                    <p:embed/>
                  </p:oleObj>
                </mc:Choice>
                <mc:Fallback>
                  <p:oleObj name="方程式" r:id="rId22" imgW="27940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3744"/>
                          <a:ext cx="2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5" name="Line 46"/>
            <p:cNvSpPr>
              <a:spLocks noChangeShapeType="1"/>
            </p:cNvSpPr>
            <p:nvPr/>
          </p:nvSpPr>
          <p:spPr bwMode="auto">
            <a:xfrm>
              <a:off x="2496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6" name="Object 47"/>
            <p:cNvGraphicFramePr>
              <a:graphicFrameLocks noChangeAspect="1"/>
            </p:cNvGraphicFramePr>
            <p:nvPr/>
          </p:nvGraphicFramePr>
          <p:xfrm>
            <a:off x="2267" y="3936"/>
            <a:ext cx="2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5" name="方程式" r:id="rId24" imgW="279400" imgH="228600" progId="Equation.3">
                    <p:embed/>
                  </p:oleObj>
                </mc:Choice>
                <mc:Fallback>
                  <p:oleObj name="方程式" r:id="rId24" imgW="2794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3936"/>
                          <a:ext cx="2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7" name="Line 48"/>
            <p:cNvSpPr>
              <a:spLocks noChangeShapeType="1"/>
            </p:cNvSpPr>
            <p:nvPr/>
          </p:nvSpPr>
          <p:spPr bwMode="auto">
            <a:xfrm>
              <a:off x="3168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828" name="Object 49"/>
            <p:cNvGraphicFramePr>
              <a:graphicFrameLocks noChangeAspect="1"/>
            </p:cNvGraphicFramePr>
            <p:nvPr/>
          </p:nvGraphicFramePr>
          <p:xfrm>
            <a:off x="3371" y="3792"/>
            <a:ext cx="2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6" name="方程式" r:id="rId26" imgW="291973" imgH="228501" progId="Equation.3">
                    <p:embed/>
                  </p:oleObj>
                </mc:Choice>
                <mc:Fallback>
                  <p:oleObj name="方程式" r:id="rId26" imgW="291973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3792"/>
                          <a:ext cx="2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9" name="Rectangle 50"/>
            <p:cNvSpPr>
              <a:spLocks noChangeArrowheads="1"/>
            </p:cNvSpPr>
            <p:nvPr/>
          </p:nvSpPr>
          <p:spPr bwMode="auto">
            <a:xfrm>
              <a:off x="2160" y="1536"/>
              <a:ext cx="1584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3830" name="Text Box 51"/>
            <p:cNvSpPr txBox="1">
              <a:spLocks noChangeArrowheads="1"/>
            </p:cNvSpPr>
            <p:nvPr/>
          </p:nvSpPr>
          <p:spPr bwMode="auto">
            <a:xfrm>
              <a:off x="2774" y="277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33831" name="Text Box 52"/>
            <p:cNvSpPr txBox="1">
              <a:spLocks noChangeArrowheads="1"/>
            </p:cNvSpPr>
            <p:nvPr/>
          </p:nvSpPr>
          <p:spPr bwMode="auto">
            <a:xfrm>
              <a:off x="2774" y="349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pic>
        <p:nvPicPr>
          <p:cNvPr id="44086" name="Picture 54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3171825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87" name="AutoShape 55"/>
          <p:cNvSpPr>
            <a:spLocks noChangeArrowheads="1"/>
          </p:cNvSpPr>
          <p:nvPr/>
        </p:nvSpPr>
        <p:spPr bwMode="auto">
          <a:xfrm>
            <a:off x="2667000" y="4876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88" name="Line 56"/>
          <p:cNvSpPr>
            <a:spLocks noChangeShapeType="1"/>
          </p:cNvSpPr>
          <p:nvPr/>
        </p:nvSpPr>
        <p:spPr bwMode="auto">
          <a:xfrm flipV="1">
            <a:off x="4648200" y="2971800"/>
            <a:ext cx="266700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7" grpId="0" animBg="1"/>
      <p:bldP spid="440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Integrating the ALU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 Spec of the ALU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design of ALU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6" name="Text Box 16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8" name="Line 18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9" name="Text Box 19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7911" name="Line 21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2" name="Text Box 22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7913" name="Line 23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4" name="Line 24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5" name="Text Box 25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7916" name="Text Box 26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7917" name="Group 27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7933" name="Line 28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4" name="Line 29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5" name="Text Box 30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36" name="Text Box 31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7918" name="Group 32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7929" name="Line 33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0" name="Line 34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31" name="Text Box 35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32" name="Text Box 36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7919" name="Group 37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7925" name="Line 38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6" name="Line 39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7" name="Text Box 40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28" name="Text Box 41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7920" name="Group 42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7921" name="Line 43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2" name="Line 44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23" name="Text Box 45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7924" name="Text Box 46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7892" name="Group 49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789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4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design of ALU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8922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8924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8925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0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1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8934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5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6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8937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9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1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42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8944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8960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1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62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63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8945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8956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7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8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9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8946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8952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3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4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5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8947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8948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49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50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8951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8916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8920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921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38917" name="AutoShape 49"/>
          <p:cNvSpPr>
            <a:spLocks noChangeArrowheads="1"/>
          </p:cNvSpPr>
          <p:nvPr/>
        </p:nvSpPr>
        <p:spPr bwMode="auto">
          <a:xfrm>
            <a:off x="304800" y="4191000"/>
            <a:ext cx="4724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8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9" name="Freeform 53"/>
          <p:cNvSpPr>
            <a:spLocks/>
          </p:cNvSpPr>
          <p:nvPr/>
        </p:nvSpPr>
        <p:spPr bwMode="auto">
          <a:xfrm>
            <a:off x="7162800" y="3556000"/>
            <a:ext cx="1600200" cy="825500"/>
          </a:xfrm>
          <a:custGeom>
            <a:avLst/>
            <a:gdLst>
              <a:gd name="T0" fmla="*/ 0 w 1008"/>
              <a:gd name="T1" fmla="*/ 2147483646 h 520"/>
              <a:gd name="T2" fmla="*/ 2147483646 w 1008"/>
              <a:gd name="T3" fmla="*/ 2147483646 h 520"/>
              <a:gd name="T4" fmla="*/ 2147483646 w 1008"/>
              <a:gd name="T5" fmla="*/ 2147483646 h 520"/>
              <a:gd name="T6" fmla="*/ 2147483646 w 1008"/>
              <a:gd name="T7" fmla="*/ 2147483646 h 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20">
                <a:moveTo>
                  <a:pt x="0" y="64"/>
                </a:moveTo>
                <a:cubicBezTo>
                  <a:pt x="60" y="32"/>
                  <a:pt x="120" y="0"/>
                  <a:pt x="144" y="64"/>
                </a:cubicBezTo>
                <a:cubicBezTo>
                  <a:pt x="168" y="128"/>
                  <a:pt x="0" y="376"/>
                  <a:pt x="144" y="448"/>
                </a:cubicBezTo>
                <a:cubicBezTo>
                  <a:pt x="288" y="520"/>
                  <a:pt x="648" y="508"/>
                  <a:pt x="1008" y="49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design of ALU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39949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9950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39951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9952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3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4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5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7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39961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9964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39965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6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9967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9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9970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39971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39987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8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9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90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9972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39983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4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5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86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9973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39979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0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81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82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9974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39975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6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77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9978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39940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39947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48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39941" name="AutoShape 49"/>
          <p:cNvSpPr>
            <a:spLocks noChangeArrowheads="1"/>
          </p:cNvSpPr>
          <p:nvPr/>
        </p:nvSpPr>
        <p:spPr bwMode="auto">
          <a:xfrm>
            <a:off x="304800" y="4572000"/>
            <a:ext cx="4724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3" name="Freeform 51"/>
          <p:cNvSpPr>
            <a:spLocks/>
          </p:cNvSpPr>
          <p:nvPr/>
        </p:nvSpPr>
        <p:spPr bwMode="auto">
          <a:xfrm>
            <a:off x="7162800" y="3556000"/>
            <a:ext cx="1600200" cy="825500"/>
          </a:xfrm>
          <a:custGeom>
            <a:avLst/>
            <a:gdLst>
              <a:gd name="T0" fmla="*/ 0 w 1008"/>
              <a:gd name="T1" fmla="*/ 2147483646 h 520"/>
              <a:gd name="T2" fmla="*/ 2147483646 w 1008"/>
              <a:gd name="T3" fmla="*/ 2147483646 h 520"/>
              <a:gd name="T4" fmla="*/ 2147483646 w 1008"/>
              <a:gd name="T5" fmla="*/ 2147483646 h 520"/>
              <a:gd name="T6" fmla="*/ 2147483646 w 1008"/>
              <a:gd name="T7" fmla="*/ 2147483646 h 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20">
                <a:moveTo>
                  <a:pt x="0" y="64"/>
                </a:moveTo>
                <a:cubicBezTo>
                  <a:pt x="60" y="32"/>
                  <a:pt x="120" y="0"/>
                  <a:pt x="144" y="64"/>
                </a:cubicBezTo>
                <a:cubicBezTo>
                  <a:pt x="168" y="128"/>
                  <a:pt x="0" y="376"/>
                  <a:pt x="144" y="448"/>
                </a:cubicBezTo>
                <a:cubicBezTo>
                  <a:pt x="288" y="520"/>
                  <a:pt x="648" y="508"/>
                  <a:pt x="1008" y="49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Text Box 52"/>
          <p:cNvSpPr txBox="1">
            <a:spLocks noChangeArrowheads="1"/>
          </p:cNvSpPr>
          <p:nvPr/>
        </p:nvSpPr>
        <p:spPr bwMode="auto">
          <a:xfrm>
            <a:off x="6324600" y="20574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39945" name="Text Box 53"/>
          <p:cNvSpPr txBox="1">
            <a:spLocks noChangeArrowheads="1"/>
          </p:cNvSpPr>
          <p:nvPr/>
        </p:nvSpPr>
        <p:spPr bwMode="auto">
          <a:xfrm>
            <a:off x="6934200" y="205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6" name="Text Box 54"/>
          <p:cNvSpPr txBox="1">
            <a:spLocks noChangeArrowheads="1"/>
          </p:cNvSpPr>
          <p:nvPr/>
        </p:nvSpPr>
        <p:spPr bwMode="auto">
          <a:xfrm>
            <a:off x="7223125" y="3262313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A+B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design of ALU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40970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0971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0972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7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8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79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0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1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40982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3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4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0985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40986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40988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90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0991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40992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41008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9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10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11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0993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41004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5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6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07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0994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41000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1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02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1003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0995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40996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7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8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0999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40964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40968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9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40965" name="AutoShape 49"/>
          <p:cNvSpPr>
            <a:spLocks noChangeArrowheads="1"/>
          </p:cNvSpPr>
          <p:nvPr/>
        </p:nvSpPr>
        <p:spPr bwMode="auto">
          <a:xfrm>
            <a:off x="381000" y="5410200"/>
            <a:ext cx="4648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6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67" name="Freeform 52"/>
          <p:cNvSpPr>
            <a:spLocks/>
          </p:cNvSpPr>
          <p:nvPr/>
        </p:nvSpPr>
        <p:spPr bwMode="auto">
          <a:xfrm>
            <a:off x="7162800" y="4292600"/>
            <a:ext cx="1752600" cy="1155700"/>
          </a:xfrm>
          <a:custGeom>
            <a:avLst/>
            <a:gdLst>
              <a:gd name="T0" fmla="*/ 0 w 1104"/>
              <a:gd name="T1" fmla="*/ 2147483646 h 728"/>
              <a:gd name="T2" fmla="*/ 2147483646 w 1104"/>
              <a:gd name="T3" fmla="*/ 2147483646 h 728"/>
              <a:gd name="T4" fmla="*/ 2147483646 w 1104"/>
              <a:gd name="T5" fmla="*/ 2147483646 h 728"/>
              <a:gd name="T6" fmla="*/ 2147483646 w 1104"/>
              <a:gd name="T7" fmla="*/ 2147483646 h 728"/>
              <a:gd name="T8" fmla="*/ 2147483646 w 1104"/>
              <a:gd name="T9" fmla="*/ 2147483646 h 728"/>
              <a:gd name="T10" fmla="*/ 2147483646 w 1104"/>
              <a:gd name="T11" fmla="*/ 2147483646 h 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728">
                <a:moveTo>
                  <a:pt x="0" y="656"/>
                </a:moveTo>
                <a:cubicBezTo>
                  <a:pt x="60" y="692"/>
                  <a:pt x="120" y="728"/>
                  <a:pt x="144" y="656"/>
                </a:cubicBezTo>
                <a:cubicBezTo>
                  <a:pt x="168" y="584"/>
                  <a:pt x="96" y="296"/>
                  <a:pt x="144" y="224"/>
                </a:cubicBezTo>
                <a:cubicBezTo>
                  <a:pt x="192" y="152"/>
                  <a:pt x="328" y="256"/>
                  <a:pt x="432" y="224"/>
                </a:cubicBezTo>
                <a:cubicBezTo>
                  <a:pt x="536" y="192"/>
                  <a:pt x="656" y="64"/>
                  <a:pt x="768" y="32"/>
                </a:cubicBezTo>
                <a:cubicBezTo>
                  <a:pt x="880" y="0"/>
                  <a:pt x="992" y="16"/>
                  <a:pt x="1104" y="3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complete design of ALU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5334000" y="2362200"/>
            <a:ext cx="3429000" cy="4160838"/>
            <a:chOff x="3072" y="1575"/>
            <a:chExt cx="2160" cy="2621"/>
          </a:xfrm>
        </p:grpSpPr>
        <p:sp>
          <p:nvSpPr>
            <p:cNvPr id="41996" name="Rectangle 4"/>
            <p:cNvSpPr>
              <a:spLocks noChangeArrowheads="1"/>
            </p:cNvSpPr>
            <p:nvPr/>
          </p:nvSpPr>
          <p:spPr bwMode="auto">
            <a:xfrm>
              <a:off x="3648" y="2064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arithmetic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1997" name="Rectangle 5"/>
            <p:cNvSpPr>
              <a:spLocks noChangeArrowheads="1"/>
            </p:cNvSpPr>
            <p:nvPr/>
          </p:nvSpPr>
          <p:spPr bwMode="auto">
            <a:xfrm>
              <a:off x="3696" y="3072"/>
              <a:ext cx="52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logic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unit</a:t>
              </a:r>
            </a:p>
          </p:txBody>
        </p:sp>
        <p:sp>
          <p:nvSpPr>
            <p:cNvPr id="41998" name="Rectangle 6"/>
            <p:cNvSpPr>
              <a:spLocks noChangeArrowheads="1"/>
            </p:cNvSpPr>
            <p:nvPr/>
          </p:nvSpPr>
          <p:spPr bwMode="auto">
            <a:xfrm>
              <a:off x="4608" y="2496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0" name="Line 8"/>
            <p:cNvSpPr>
              <a:spLocks noChangeShapeType="1"/>
            </p:cNvSpPr>
            <p:nvPr/>
          </p:nvSpPr>
          <p:spPr bwMode="auto">
            <a:xfrm>
              <a:off x="4368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9"/>
            <p:cNvSpPr>
              <a:spLocks noChangeShapeType="1"/>
            </p:cNvSpPr>
            <p:nvPr/>
          </p:nvSpPr>
          <p:spPr bwMode="auto">
            <a:xfrm>
              <a:off x="436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Line 10"/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3" name="Line 11"/>
            <p:cNvSpPr>
              <a:spLocks noChangeShapeType="1"/>
            </p:cNvSpPr>
            <p:nvPr/>
          </p:nvSpPr>
          <p:spPr bwMode="auto">
            <a:xfrm flipV="1">
              <a:off x="4368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4" name="Line 12"/>
            <p:cNvSpPr>
              <a:spLocks noChangeShapeType="1"/>
            </p:cNvSpPr>
            <p:nvPr/>
          </p:nvSpPr>
          <p:spPr bwMode="auto">
            <a:xfrm>
              <a:off x="4368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5" name="Line 13"/>
            <p:cNvSpPr>
              <a:spLocks noChangeShapeType="1"/>
            </p:cNvSpPr>
            <p:nvPr/>
          </p:nvSpPr>
          <p:spPr bwMode="auto">
            <a:xfrm>
              <a:off x="499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6" name="Line 14"/>
            <p:cNvSpPr>
              <a:spLocks noChangeShapeType="1"/>
            </p:cNvSpPr>
            <p:nvPr/>
          </p:nvSpPr>
          <p:spPr bwMode="auto">
            <a:xfrm>
              <a:off x="475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7" name="Text Box 15"/>
            <p:cNvSpPr txBox="1">
              <a:spLocks noChangeArrowheads="1"/>
            </p:cNvSpPr>
            <p:nvPr/>
          </p:nvSpPr>
          <p:spPr bwMode="auto">
            <a:xfrm>
              <a:off x="4646" y="2055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S2</a:t>
              </a:r>
            </a:p>
          </p:txBody>
        </p:sp>
        <p:sp>
          <p:nvSpPr>
            <p:cNvPr id="42008" name="Line 16"/>
            <p:cNvSpPr>
              <a:spLocks noChangeShapeType="1"/>
            </p:cNvSpPr>
            <p:nvPr/>
          </p:nvSpPr>
          <p:spPr bwMode="auto">
            <a:xfrm>
              <a:off x="38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9" name="Line 17"/>
            <p:cNvSpPr>
              <a:spLocks noChangeShapeType="1"/>
            </p:cNvSpPr>
            <p:nvPr/>
          </p:nvSpPr>
          <p:spPr bwMode="auto">
            <a:xfrm>
              <a:off x="3792" y="18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0" name="Text Box 18"/>
            <p:cNvSpPr txBox="1">
              <a:spLocks noChangeArrowheads="1"/>
            </p:cNvSpPr>
            <p:nvPr/>
          </p:nvSpPr>
          <p:spPr bwMode="auto">
            <a:xfrm>
              <a:off x="3686" y="176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2011" name="Text Box 19"/>
            <p:cNvSpPr txBox="1">
              <a:spLocks noChangeArrowheads="1"/>
            </p:cNvSpPr>
            <p:nvPr/>
          </p:nvSpPr>
          <p:spPr bwMode="auto">
            <a:xfrm>
              <a:off x="3552" y="15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sp>
          <p:nvSpPr>
            <p:cNvPr id="42012" name="Line 20"/>
            <p:cNvSpPr>
              <a:spLocks noChangeShapeType="1"/>
            </p:cNvSpPr>
            <p:nvPr/>
          </p:nvSpPr>
          <p:spPr bwMode="auto">
            <a:xfrm>
              <a:off x="412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Text Box 21"/>
            <p:cNvSpPr txBox="1">
              <a:spLocks noChangeArrowheads="1"/>
            </p:cNvSpPr>
            <p:nvPr/>
          </p:nvSpPr>
          <p:spPr bwMode="auto">
            <a:xfrm>
              <a:off x="4022" y="15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42014" name="Line 22"/>
            <p:cNvSpPr>
              <a:spLocks noChangeShapeType="1"/>
            </p:cNvSpPr>
            <p:nvPr/>
          </p:nvSpPr>
          <p:spPr bwMode="auto">
            <a:xfrm flipV="1">
              <a:off x="3984" y="37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5" name="Line 23"/>
            <p:cNvSpPr>
              <a:spLocks noChangeShapeType="1"/>
            </p:cNvSpPr>
            <p:nvPr/>
          </p:nvSpPr>
          <p:spPr bwMode="auto">
            <a:xfrm>
              <a:off x="3936" y="38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6" name="Text Box 24"/>
            <p:cNvSpPr txBox="1">
              <a:spLocks noChangeArrowheads="1"/>
            </p:cNvSpPr>
            <p:nvPr/>
          </p:nvSpPr>
          <p:spPr bwMode="auto">
            <a:xfrm>
              <a:off x="397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2017" name="Text Box 25"/>
            <p:cNvSpPr txBox="1">
              <a:spLocks noChangeArrowheads="1"/>
            </p:cNvSpPr>
            <p:nvPr/>
          </p:nvSpPr>
          <p:spPr bwMode="auto">
            <a:xfrm>
              <a:off x="3696" y="3984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{S1,S0}</a:t>
              </a:r>
            </a:p>
          </p:txBody>
        </p:sp>
        <p:grpSp>
          <p:nvGrpSpPr>
            <p:cNvPr id="42018" name="Group 26"/>
            <p:cNvGrpSpPr>
              <a:grpSpLocks/>
            </p:cNvGrpSpPr>
            <p:nvPr/>
          </p:nvGrpSpPr>
          <p:grpSpPr bwMode="auto">
            <a:xfrm>
              <a:off x="3072" y="2064"/>
              <a:ext cx="576" cy="317"/>
              <a:chOff x="3072" y="2103"/>
              <a:chExt cx="576" cy="317"/>
            </a:xfrm>
          </p:grpSpPr>
          <p:sp>
            <p:nvSpPr>
              <p:cNvPr id="42034" name="Line 2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5" name="Line 2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6" name="Text Box 2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37" name="Text Box 3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2019" name="Group 31"/>
            <p:cNvGrpSpPr>
              <a:grpSpLocks/>
            </p:cNvGrpSpPr>
            <p:nvPr/>
          </p:nvGrpSpPr>
          <p:grpSpPr bwMode="auto">
            <a:xfrm>
              <a:off x="3072" y="2448"/>
              <a:ext cx="576" cy="317"/>
              <a:chOff x="3072" y="2103"/>
              <a:chExt cx="576" cy="317"/>
            </a:xfrm>
          </p:grpSpPr>
          <p:sp>
            <p:nvSpPr>
              <p:cNvPr id="42030" name="Line 3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1" name="Line 3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2" name="Text Box 3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33" name="Text Box 3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2020" name="Group 36"/>
            <p:cNvGrpSpPr>
              <a:grpSpLocks/>
            </p:cNvGrpSpPr>
            <p:nvPr/>
          </p:nvGrpSpPr>
          <p:grpSpPr bwMode="auto">
            <a:xfrm>
              <a:off x="3120" y="3072"/>
              <a:ext cx="576" cy="317"/>
              <a:chOff x="3072" y="2103"/>
              <a:chExt cx="576" cy="317"/>
            </a:xfrm>
          </p:grpSpPr>
          <p:sp>
            <p:nvSpPr>
              <p:cNvPr id="42026" name="Line 37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7" name="Line 38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8" name="Text Box 39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29" name="Text Box 40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2021" name="Group 41"/>
            <p:cNvGrpSpPr>
              <a:grpSpLocks/>
            </p:cNvGrpSpPr>
            <p:nvPr/>
          </p:nvGrpSpPr>
          <p:grpSpPr bwMode="auto">
            <a:xfrm>
              <a:off x="3120" y="3456"/>
              <a:ext cx="576" cy="317"/>
              <a:chOff x="3072" y="2103"/>
              <a:chExt cx="576" cy="317"/>
            </a:xfrm>
          </p:grpSpPr>
          <p:sp>
            <p:nvSpPr>
              <p:cNvPr id="42022" name="Line 42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3" name="Line 43"/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4" name="Text Box 44"/>
              <p:cNvSpPr txBox="1">
                <a:spLocks noChangeArrowheads="1"/>
              </p:cNvSpPr>
              <p:nvPr/>
            </p:nvSpPr>
            <p:spPr bwMode="auto">
              <a:xfrm>
                <a:off x="3350" y="210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2025" name="Text Box 45"/>
              <p:cNvSpPr txBox="1">
                <a:spLocks noChangeArrowheads="1"/>
              </p:cNvSpPr>
              <p:nvPr/>
            </p:nvSpPr>
            <p:spPr bwMode="auto">
              <a:xfrm>
                <a:off x="3072" y="220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</p:grpSp>
      <p:grpSp>
        <p:nvGrpSpPr>
          <p:cNvPr id="41988" name="Group 46"/>
          <p:cNvGrpSpPr>
            <a:grpSpLocks/>
          </p:cNvGrpSpPr>
          <p:nvPr/>
        </p:nvGrpSpPr>
        <p:grpSpPr bwMode="auto">
          <a:xfrm>
            <a:off x="381000" y="3352800"/>
            <a:ext cx="4572000" cy="2895600"/>
            <a:chOff x="240" y="2112"/>
            <a:chExt cx="2880" cy="1824"/>
          </a:xfrm>
        </p:grpSpPr>
        <p:pic>
          <p:nvPicPr>
            <p:cNvPr id="41994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12"/>
              <a:ext cx="288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5" name="Text Box 48"/>
            <p:cNvSpPr txBox="1">
              <a:spLocks noChangeArrowheads="1"/>
            </p:cNvSpPr>
            <p:nvPr/>
          </p:nvSpPr>
          <p:spPr bwMode="auto">
            <a:xfrm>
              <a:off x="576" y="3408"/>
              <a:ext cx="674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8001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2573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7145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171700" indent="-3429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000"/>
                <a:t>0           0          X</a:t>
              </a:r>
            </a:p>
            <a:p>
              <a:pPr eaLnBrk="1" hangingPunct="1"/>
              <a:r>
                <a:rPr lang="en-US" altLang="zh-TW" sz="1000"/>
                <a:t>0           1          X</a:t>
              </a:r>
            </a:p>
            <a:p>
              <a:pPr eaLnBrk="1" hangingPunct="1">
                <a:buFontTx/>
                <a:buAutoNum type="arabicPlain"/>
              </a:pPr>
              <a:r>
                <a:rPr lang="en-US" altLang="zh-TW" sz="1000"/>
                <a:t>  0          X</a:t>
              </a:r>
            </a:p>
            <a:p>
              <a:pPr eaLnBrk="1" hangingPunct="1"/>
              <a:r>
                <a:rPr lang="en-US" altLang="zh-TW" sz="1000"/>
                <a:t>1           1          X</a:t>
              </a:r>
            </a:p>
          </p:txBody>
        </p:sp>
      </p:grpSp>
      <p:sp>
        <p:nvSpPr>
          <p:cNvPr id="41989" name="AutoShape 49"/>
          <p:cNvSpPr>
            <a:spLocks noChangeArrowheads="1"/>
          </p:cNvSpPr>
          <p:nvPr/>
        </p:nvSpPr>
        <p:spPr bwMode="auto">
          <a:xfrm>
            <a:off x="381000" y="5410200"/>
            <a:ext cx="464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1990" name="Text Box 50"/>
          <p:cNvSpPr txBox="1">
            <a:spLocks noChangeArrowheads="1"/>
          </p:cNvSpPr>
          <p:nvPr/>
        </p:nvSpPr>
        <p:spPr bwMode="auto">
          <a:xfrm>
            <a:off x="79248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991" name="Freeform 51"/>
          <p:cNvSpPr>
            <a:spLocks/>
          </p:cNvSpPr>
          <p:nvPr/>
        </p:nvSpPr>
        <p:spPr bwMode="auto">
          <a:xfrm>
            <a:off x="7162800" y="4292600"/>
            <a:ext cx="1752600" cy="1155700"/>
          </a:xfrm>
          <a:custGeom>
            <a:avLst/>
            <a:gdLst>
              <a:gd name="T0" fmla="*/ 0 w 1104"/>
              <a:gd name="T1" fmla="*/ 2147483646 h 728"/>
              <a:gd name="T2" fmla="*/ 2147483646 w 1104"/>
              <a:gd name="T3" fmla="*/ 2147483646 h 728"/>
              <a:gd name="T4" fmla="*/ 2147483646 w 1104"/>
              <a:gd name="T5" fmla="*/ 2147483646 h 728"/>
              <a:gd name="T6" fmla="*/ 2147483646 w 1104"/>
              <a:gd name="T7" fmla="*/ 2147483646 h 728"/>
              <a:gd name="T8" fmla="*/ 2147483646 w 1104"/>
              <a:gd name="T9" fmla="*/ 2147483646 h 728"/>
              <a:gd name="T10" fmla="*/ 2147483646 w 1104"/>
              <a:gd name="T11" fmla="*/ 2147483646 h 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728">
                <a:moveTo>
                  <a:pt x="0" y="656"/>
                </a:moveTo>
                <a:cubicBezTo>
                  <a:pt x="60" y="692"/>
                  <a:pt x="120" y="728"/>
                  <a:pt x="144" y="656"/>
                </a:cubicBezTo>
                <a:cubicBezTo>
                  <a:pt x="168" y="584"/>
                  <a:pt x="96" y="296"/>
                  <a:pt x="144" y="224"/>
                </a:cubicBezTo>
                <a:cubicBezTo>
                  <a:pt x="192" y="152"/>
                  <a:pt x="328" y="256"/>
                  <a:pt x="432" y="224"/>
                </a:cubicBezTo>
                <a:cubicBezTo>
                  <a:pt x="536" y="192"/>
                  <a:pt x="656" y="64"/>
                  <a:pt x="768" y="32"/>
                </a:cubicBezTo>
                <a:cubicBezTo>
                  <a:pt x="880" y="0"/>
                  <a:pt x="992" y="16"/>
                  <a:pt x="1104" y="3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Text Box 52"/>
          <p:cNvSpPr txBox="1">
            <a:spLocks noChangeArrowheads="1"/>
          </p:cNvSpPr>
          <p:nvPr/>
        </p:nvSpPr>
        <p:spPr bwMode="auto">
          <a:xfrm>
            <a:off x="6553200" y="6400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41993" name="Text Box 53"/>
          <p:cNvSpPr txBox="1">
            <a:spLocks noChangeArrowheads="1"/>
          </p:cNvSpPr>
          <p:nvPr/>
        </p:nvSpPr>
        <p:spPr bwMode="auto">
          <a:xfrm>
            <a:off x="7375525" y="53959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&amp; 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Goal: Design the ALU of a CPU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using the ALU we taught today</a:t>
            </a:r>
          </a:p>
        </p:txBody>
      </p:sp>
      <p:grpSp>
        <p:nvGrpSpPr>
          <p:cNvPr id="44036" name="Group 34"/>
          <p:cNvGrpSpPr>
            <a:grpSpLocks/>
          </p:cNvGrpSpPr>
          <p:nvPr/>
        </p:nvGrpSpPr>
        <p:grpSpPr bwMode="auto">
          <a:xfrm>
            <a:off x="2057400" y="3733800"/>
            <a:ext cx="4292600" cy="2514600"/>
            <a:chOff x="1296" y="2352"/>
            <a:chExt cx="2704" cy="1584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208" y="2400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designed</a:t>
              </a:r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680" y="2352"/>
              <a:ext cx="528" cy="345"/>
              <a:chOff x="1584" y="2055"/>
              <a:chExt cx="528" cy="345"/>
            </a:xfrm>
          </p:grpSpPr>
          <p:sp>
            <p:nvSpPr>
              <p:cNvPr id="44055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7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8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4039" name="Group 11"/>
            <p:cNvGrpSpPr>
              <a:grpSpLocks/>
            </p:cNvGrpSpPr>
            <p:nvPr/>
          </p:nvGrpSpPr>
          <p:grpSpPr bwMode="auto">
            <a:xfrm>
              <a:off x="1680" y="2640"/>
              <a:ext cx="528" cy="345"/>
              <a:chOff x="1584" y="2055"/>
              <a:chExt cx="528" cy="345"/>
            </a:xfrm>
          </p:grpSpPr>
          <p:sp>
            <p:nvSpPr>
              <p:cNvPr id="44051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2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4040" name="Group 16"/>
            <p:cNvGrpSpPr>
              <a:grpSpLocks/>
            </p:cNvGrpSpPr>
            <p:nvPr/>
          </p:nvGrpSpPr>
          <p:grpSpPr bwMode="auto">
            <a:xfrm>
              <a:off x="1680" y="2928"/>
              <a:ext cx="528" cy="345"/>
              <a:chOff x="1584" y="2055"/>
              <a:chExt cx="528" cy="345"/>
            </a:xfrm>
          </p:grpSpPr>
          <p:sp>
            <p:nvSpPr>
              <p:cNvPr id="44047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</p:grpSp>
        <p:sp>
          <p:nvSpPr>
            <p:cNvPr id="44041" name="Line 26"/>
            <p:cNvSpPr>
              <a:spLocks noChangeShapeType="1"/>
            </p:cNvSpPr>
            <p:nvPr/>
          </p:nvSpPr>
          <p:spPr bwMode="auto">
            <a:xfrm>
              <a:off x="1872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Oval 27"/>
            <p:cNvSpPr>
              <a:spLocks noChangeArrowheads="1"/>
            </p:cNvSpPr>
            <p:nvPr/>
          </p:nvSpPr>
          <p:spPr bwMode="auto">
            <a:xfrm>
              <a:off x="1296" y="364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3" name="Line 28"/>
            <p:cNvSpPr>
              <a:spLocks noChangeShapeType="1"/>
            </p:cNvSpPr>
            <p:nvPr/>
          </p:nvSpPr>
          <p:spPr bwMode="auto">
            <a:xfrm>
              <a:off x="3264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4" name="Line 29"/>
            <p:cNvSpPr>
              <a:spLocks noChangeShapeType="1"/>
            </p:cNvSpPr>
            <p:nvPr/>
          </p:nvSpPr>
          <p:spPr bwMode="auto">
            <a:xfrm>
              <a:off x="3408" y="30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5" name="Text Box 30"/>
            <p:cNvSpPr txBox="1">
              <a:spLocks noChangeArrowheads="1"/>
            </p:cNvSpPr>
            <p:nvPr/>
          </p:nvSpPr>
          <p:spPr bwMode="auto">
            <a:xfrm>
              <a:off x="3398" y="30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46" name="Text Box 31"/>
            <p:cNvSpPr txBox="1">
              <a:spLocks noChangeArrowheads="1"/>
            </p:cNvSpPr>
            <p:nvPr/>
          </p:nvSpPr>
          <p:spPr bwMode="auto">
            <a:xfrm>
              <a:off x="3792" y="29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8382000" cy="1182687"/>
          </a:xfrm>
        </p:spPr>
        <p:txBody>
          <a:bodyPr/>
          <a:lstStyle/>
          <a:p>
            <a:pPr eaLnBrk="1" hangingPunct="1"/>
            <a:r>
              <a:rPr lang="en-US" altLang="zh-TW" sz="2400"/>
              <a:t>to compute </a:t>
            </a:r>
            <a:r>
              <a:rPr lang="en-US" altLang="zh-TW" sz="2400">
                <a:solidFill>
                  <a:schemeClr val="hlink"/>
                </a:solidFill>
              </a:rPr>
              <a:t>Q: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maximum even number not exceeding (A-B)+C</a:t>
            </a:r>
          </a:p>
          <a:p>
            <a:pPr lvl="1" eaLnBrk="1" hangingPunct="1"/>
            <a:r>
              <a:rPr lang="en-US" altLang="zh-TW" sz="2000"/>
              <a:t>using the ALU we taught today</a:t>
            </a:r>
          </a:p>
        </p:txBody>
      </p:sp>
      <p:sp>
        <p:nvSpPr>
          <p:cNvPr id="45060" name="Rectangle 27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33800"/>
            <a:ext cx="8153400" cy="2362200"/>
          </a:xfrm>
        </p:spPr>
        <p:txBody>
          <a:bodyPr/>
          <a:lstStyle/>
          <a:p>
            <a:pPr eaLnBrk="1" hangingPunct="1"/>
            <a:r>
              <a:rPr lang="en-US" altLang="zh-TW" sz="2400"/>
              <a:t>Example 1: A=7, B=3, C=5</a:t>
            </a:r>
          </a:p>
          <a:p>
            <a:pPr lvl="1" eaLnBrk="1" hangingPunct="1"/>
            <a:r>
              <a:rPr lang="en-US" altLang="zh-TW" sz="2000"/>
              <a:t>(A-B)+C=9</a:t>
            </a:r>
          </a:p>
          <a:p>
            <a:pPr lvl="1" eaLnBrk="1" hangingPunct="1"/>
            <a:r>
              <a:rPr lang="en-US" altLang="zh-TW" sz="2000"/>
              <a:t>output Q=8</a:t>
            </a:r>
          </a:p>
          <a:p>
            <a:pPr eaLnBrk="1" hangingPunct="1"/>
            <a:r>
              <a:rPr lang="en-US" altLang="zh-TW" sz="2400"/>
              <a:t>Example 2: A=7, B=3, C=4</a:t>
            </a:r>
          </a:p>
          <a:p>
            <a:pPr lvl="1" eaLnBrk="1" hangingPunct="1"/>
            <a:r>
              <a:rPr lang="en-US" altLang="zh-TW" sz="2000"/>
              <a:t>(A-B)+C=8</a:t>
            </a:r>
          </a:p>
          <a:p>
            <a:pPr lvl="1" eaLnBrk="1" hangingPunct="1"/>
            <a:r>
              <a:rPr lang="en-US" altLang="zh-TW" sz="2000"/>
              <a:t>output Q=8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using the ALU we taught today</a:t>
            </a:r>
          </a:p>
        </p:txBody>
      </p:sp>
      <p:grpSp>
        <p:nvGrpSpPr>
          <p:cNvPr id="46084" name="Group 46"/>
          <p:cNvGrpSpPr>
            <a:grpSpLocks/>
          </p:cNvGrpSpPr>
          <p:nvPr/>
        </p:nvGrpSpPr>
        <p:grpSpPr bwMode="auto">
          <a:xfrm>
            <a:off x="3124200" y="3505200"/>
            <a:ext cx="4572000" cy="2971800"/>
            <a:chOff x="1968" y="2208"/>
            <a:chExt cx="2880" cy="1872"/>
          </a:xfrm>
        </p:grpSpPr>
        <p:cxnSp>
          <p:nvCxnSpPr>
            <p:cNvPr id="46086" name="AutoShape 38"/>
            <p:cNvCxnSpPr>
              <a:cxnSpLocks noChangeShapeType="1"/>
              <a:stCxn id="46093" idx="1"/>
              <a:endCxn id="46097" idx="0"/>
            </p:cNvCxnSpPr>
            <p:nvPr/>
          </p:nvCxnSpPr>
          <p:spPr bwMode="auto">
            <a:xfrm rot="5400000" flipH="1" flipV="1">
              <a:off x="3456" y="2688"/>
              <a:ext cx="1680" cy="1104"/>
            </a:xfrm>
            <a:prstGeom prst="bentConnector5">
              <a:avLst>
                <a:gd name="adj1" fmla="val -8569"/>
                <a:gd name="adj2" fmla="val 102625"/>
                <a:gd name="adj3" fmla="val 994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6087" name="Group 45"/>
            <p:cNvGrpSpPr>
              <a:grpSpLocks/>
            </p:cNvGrpSpPr>
            <p:nvPr/>
          </p:nvGrpSpPr>
          <p:grpSpPr bwMode="auto">
            <a:xfrm>
              <a:off x="1968" y="2208"/>
              <a:ext cx="2880" cy="1872"/>
              <a:chOff x="1968" y="2208"/>
              <a:chExt cx="2880" cy="1872"/>
            </a:xfrm>
          </p:grpSpPr>
          <p:sp>
            <p:nvSpPr>
              <p:cNvPr id="46088" name="Rectangle 27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46089" name="Line 28"/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0" name="Rectangle 29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13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Q</a:t>
                </a:r>
              </a:p>
            </p:txBody>
          </p:sp>
          <p:sp>
            <p:nvSpPr>
              <p:cNvPr id="46091" name="AutoShape 30"/>
              <p:cNvSpPr>
                <a:spLocks noChangeArrowheads="1"/>
              </p:cNvSpPr>
              <p:nvPr/>
            </p:nvSpPr>
            <p:spPr bwMode="auto">
              <a:xfrm rot="5400000">
                <a:off x="3096" y="376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2" name="Text Box 32"/>
              <p:cNvSpPr txBox="1">
                <a:spLocks noChangeArrowheads="1"/>
              </p:cNvSpPr>
              <p:nvPr/>
            </p:nvSpPr>
            <p:spPr bwMode="auto">
              <a:xfrm>
                <a:off x="3072" y="350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46093" name="Line 33"/>
              <p:cNvSpPr>
                <a:spLocks noChangeShapeType="1"/>
              </p:cNvSpPr>
              <p:nvPr/>
            </p:nvSpPr>
            <p:spPr bwMode="auto">
              <a:xfrm>
                <a:off x="3744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4" name="Line 34"/>
              <p:cNvSpPr>
                <a:spLocks noChangeShapeType="1"/>
              </p:cNvSpPr>
              <p:nvPr/>
            </p:nvSpPr>
            <p:spPr bwMode="auto">
              <a:xfrm>
                <a:off x="350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5" name="Line 35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6" name="Oval 36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6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???</a:t>
                </a:r>
              </a:p>
            </p:txBody>
          </p:sp>
          <p:sp>
            <p:nvSpPr>
              <p:cNvPr id="46097" name="Line 37"/>
              <p:cNvSpPr>
                <a:spLocks noChangeShapeType="1"/>
              </p:cNvSpPr>
              <p:nvPr/>
            </p:nvSpPr>
            <p:spPr bwMode="auto">
              <a:xfrm flipH="1">
                <a:off x="4608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8" name="Rectangle 3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720" cy="168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control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unit</a:t>
                </a:r>
              </a:p>
            </p:txBody>
          </p:sp>
          <p:sp>
            <p:nvSpPr>
              <p:cNvPr id="46099" name="Line 4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0" name="Text Box 41"/>
              <p:cNvSpPr txBox="1">
                <a:spLocks noChangeArrowheads="1"/>
              </p:cNvSpPr>
              <p:nvPr/>
            </p:nvSpPr>
            <p:spPr bwMode="auto">
              <a:xfrm>
                <a:off x="2736" y="2784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S[2:0]</a:t>
                </a:r>
              </a:p>
            </p:txBody>
          </p:sp>
          <p:sp>
            <p:nvSpPr>
              <p:cNvPr id="46101" name="Text Box 42"/>
              <p:cNvSpPr txBox="1">
                <a:spLocks noChangeArrowheads="1"/>
              </p:cNvSpPr>
              <p:nvPr/>
            </p:nvSpPr>
            <p:spPr bwMode="auto">
              <a:xfrm>
                <a:off x="2822" y="3015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46102" name="Line 43"/>
              <p:cNvSpPr>
                <a:spLocks noChangeShapeType="1"/>
              </p:cNvSpPr>
              <p:nvPr/>
            </p:nvSpPr>
            <p:spPr bwMode="auto">
              <a:xfrm>
                <a:off x="2688" y="36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3" name="Line 44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85" name="AutoShape 47"/>
          <p:cNvSpPr>
            <a:spLocks noChangeArrowheads="1"/>
          </p:cNvSpPr>
          <p:nvPr/>
        </p:nvSpPr>
        <p:spPr bwMode="auto">
          <a:xfrm>
            <a:off x="381000" y="4343400"/>
            <a:ext cx="2209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 status signal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sent to control unit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Requirements to your answers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163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data path with control signals specified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state diagram of the control unit, specifying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/>
              <a:t>operation of each state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/>
              <a:t>value of control signals for each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257800" cy="57308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two </a:t>
            </a:r>
            <a:r>
              <a:rPr lang="en-US" altLang="zh-TW" sz="2800" i="1" dirty="0"/>
              <a:t>n</a:t>
            </a:r>
            <a:r>
              <a:rPr lang="en-US" altLang="zh-TW" sz="2800" dirty="0"/>
              <a:t>-bit data inputs A and B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AutoShape 12"/>
          <p:cNvSpPr>
            <a:spLocks noChangeArrowheads="1"/>
          </p:cNvSpPr>
          <p:nvPr/>
        </p:nvSpPr>
        <p:spPr bwMode="auto">
          <a:xfrm>
            <a:off x="228600" y="3124200"/>
            <a:ext cx="1676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9" name="AutoShape 13"/>
          <p:cNvSpPr>
            <a:spLocks noChangeArrowheads="1"/>
          </p:cNvSpPr>
          <p:nvPr/>
        </p:nvSpPr>
        <p:spPr bwMode="auto">
          <a:xfrm>
            <a:off x="228600" y="4114800"/>
            <a:ext cx="1676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257800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one </a:t>
            </a:r>
            <a:r>
              <a:rPr lang="en-US" altLang="zh-TW" i="1" dirty="0"/>
              <a:t>n</a:t>
            </a:r>
            <a:r>
              <a:rPr lang="en-US" altLang="zh-TW" dirty="0"/>
              <a:t>-bit data output G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895600" y="3505200"/>
            <a:ext cx="15240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/>
              <a:t>4-bit control signal to select the function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28600" y="5105400"/>
            <a:ext cx="1524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239000" cy="685800"/>
          </a:xfrm>
        </p:spPr>
        <p:txBody>
          <a:bodyPr/>
          <a:lstStyle/>
          <a:p>
            <a:pPr eaLnBrk="1" hangingPunct="1"/>
            <a:r>
              <a:rPr lang="en-US" altLang="zh-TW"/>
              <a:t>1-bit carry-out from the (internal) adder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895600" y="4953000"/>
            <a:ext cx="1676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228</TotalTime>
  <Words>949</Words>
  <Application>Microsoft Office PowerPoint</Application>
  <PresentationFormat>如螢幕大小 (4:3)</PresentationFormat>
  <Paragraphs>377</Paragraphs>
  <Slides>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Wingdings</vt:lpstr>
      <vt:lpstr>Blends</vt:lpstr>
      <vt:lpstr>方程式</vt:lpstr>
      <vt:lpstr>Arithmetic Logic Unit (ALU) Design</vt:lpstr>
      <vt:lpstr>Today’s Goal</vt:lpstr>
      <vt:lpstr>What’s the ALU for?</vt:lpstr>
      <vt:lpstr>Goal: Design the ALU of a CPU</vt:lpstr>
      <vt:lpstr>Spec of the ALU</vt:lpstr>
      <vt:lpstr>Spec of the ALU</vt:lpstr>
      <vt:lpstr>Spec of the ALU</vt:lpstr>
      <vt:lpstr>Spec of the ALU</vt:lpstr>
      <vt:lpstr>Spec of the ALU</vt:lpstr>
      <vt:lpstr>Spec of the ALU</vt:lpstr>
      <vt:lpstr>Why these operations?</vt:lpstr>
      <vt:lpstr>The design strategy and analysis</vt:lpstr>
      <vt:lpstr>Implementation Strategy</vt:lpstr>
      <vt:lpstr>Implementation Strategy</vt:lpstr>
      <vt:lpstr>Arithmetic Unit</vt:lpstr>
      <vt:lpstr>Implementation Strategy</vt:lpstr>
      <vt:lpstr>Recall The Goal:  a generic arithmetic unit</vt:lpstr>
      <vt:lpstr>Recall The Goal:  a generic arithmetic unit</vt:lpstr>
      <vt:lpstr>Recall The Goal:  a generic arithmetic unit</vt:lpstr>
      <vt:lpstr>Overview of the circuit diagram</vt:lpstr>
      <vt:lpstr>Overview of the circuit diagram</vt:lpstr>
      <vt:lpstr>Overview of the circuit diagram</vt:lpstr>
      <vt:lpstr>Control an input to the adder</vt:lpstr>
      <vt:lpstr>Control an input to the adder</vt:lpstr>
      <vt:lpstr>Control an input to the adder</vt:lpstr>
      <vt:lpstr>Realizing A+B</vt:lpstr>
      <vt:lpstr>Realizing A-B</vt:lpstr>
      <vt:lpstr>The logic unit</vt:lpstr>
      <vt:lpstr>Implementation Strategy</vt:lpstr>
      <vt:lpstr>Spec of the logic unit</vt:lpstr>
      <vt:lpstr>Design of the logic unit</vt:lpstr>
      <vt:lpstr>Integrating the ALU</vt:lpstr>
      <vt:lpstr>Recall Spec of the ALU</vt:lpstr>
      <vt:lpstr>The complete design of ALU</vt:lpstr>
      <vt:lpstr>The complete design of ALU</vt:lpstr>
      <vt:lpstr>The complete design of ALU</vt:lpstr>
      <vt:lpstr>The complete design of ALU</vt:lpstr>
      <vt:lpstr>The complete design of ALU</vt:lpstr>
      <vt:lpstr>In-Class Exercise</vt:lpstr>
      <vt:lpstr>Problem</vt:lpstr>
      <vt:lpstr>Problem</vt:lpstr>
      <vt:lpstr>Problem</vt:lpstr>
      <vt:lpstr>Requirements to your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44</cp:revision>
  <cp:lastPrinted>1601-01-01T00:00:00Z</cp:lastPrinted>
  <dcterms:created xsi:type="dcterms:W3CDTF">2009-12-16T03:43:57Z</dcterms:created>
  <dcterms:modified xsi:type="dcterms:W3CDTF">2019-11-29T08:57:46Z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