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277" r:id="rId16"/>
    <p:sldId id="278" r:id="rId17"/>
    <p:sldId id="279" r:id="rId18"/>
    <p:sldId id="282" r:id="rId19"/>
    <p:sldId id="280" r:id="rId20"/>
    <p:sldId id="281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40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47" r:id="rId65"/>
    <p:sldId id="325" r:id="rId66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25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12" Type="http://schemas.openxmlformats.org/officeDocument/2006/relationships/image" Target="../media/image38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Relationship Id="rId14" Type="http://schemas.openxmlformats.org/officeDocument/2006/relationships/image" Target="../media/image39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12.wmf"/><Relationship Id="rId7" Type="http://schemas.openxmlformats.org/officeDocument/2006/relationships/image" Target="../media/image40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44.wmf"/><Relationship Id="rId5" Type="http://schemas.openxmlformats.org/officeDocument/2006/relationships/image" Target="../media/image14.wmf"/><Relationship Id="rId10" Type="http://schemas.openxmlformats.org/officeDocument/2006/relationships/image" Target="../media/image43.wmf"/><Relationship Id="rId4" Type="http://schemas.openxmlformats.org/officeDocument/2006/relationships/image" Target="../media/image13.wmf"/><Relationship Id="rId9" Type="http://schemas.openxmlformats.org/officeDocument/2006/relationships/image" Target="../media/image4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12.wmf"/><Relationship Id="rId7" Type="http://schemas.openxmlformats.org/officeDocument/2006/relationships/image" Target="../media/image40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10" Type="http://schemas.openxmlformats.org/officeDocument/2006/relationships/image" Target="../media/image43.wmf"/><Relationship Id="rId4" Type="http://schemas.openxmlformats.org/officeDocument/2006/relationships/image" Target="../media/image13.wmf"/><Relationship Id="rId9" Type="http://schemas.openxmlformats.org/officeDocument/2006/relationships/image" Target="../media/image4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7D24F94-5BF0-462B-9489-00B1502CAA4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067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E7124-224F-4A24-B149-917C4FA57F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773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E2FC7-86D0-4C40-9222-8229BFD3800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298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FA6E9-8C94-4111-9957-95116F28A4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335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E1095-6C78-46E1-B155-CFF5F1C46B3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987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185E8-A38D-4C2A-B820-159AE62CC4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440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04C13-372F-4FA6-96AB-50337086195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455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2B277-5417-4DCC-A913-C7B8E84AA1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470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780C9-7358-4577-99DE-ADC0C212C5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396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E2867-A4B0-4AF2-A757-480085A4097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127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BFB0B-33FF-4F9A-A7A3-3FFA02AF9F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195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395830DC-FE9A-4510-ADC3-6D508A5C750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0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12.bin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4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7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8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0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2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4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6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35.bin"/><Relationship Id="rId3" Type="http://schemas.openxmlformats.org/officeDocument/2006/relationships/image" Target="../media/image2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4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33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43.bin"/><Relationship Id="rId3" Type="http://schemas.openxmlformats.org/officeDocument/2006/relationships/image" Target="../media/image2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2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41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51.bin"/><Relationship Id="rId3" Type="http://schemas.openxmlformats.org/officeDocument/2006/relationships/image" Target="../media/image2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0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47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49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59.bin"/><Relationship Id="rId3" Type="http://schemas.openxmlformats.org/officeDocument/2006/relationships/image" Target="../media/image2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8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55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57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67.bin"/><Relationship Id="rId3" Type="http://schemas.openxmlformats.org/officeDocument/2006/relationships/image" Target="../media/image2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6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63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65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75.bin"/><Relationship Id="rId3" Type="http://schemas.openxmlformats.org/officeDocument/2006/relationships/image" Target="../media/image2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72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4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71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68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73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83.bin"/><Relationship Id="rId3" Type="http://schemas.openxmlformats.org/officeDocument/2006/relationships/image" Target="../media/image2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2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79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81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91.bin"/><Relationship Id="rId3" Type="http://schemas.openxmlformats.org/officeDocument/2006/relationships/image" Target="../media/image2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88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0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87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84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89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9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92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101.bin"/><Relationship Id="rId3" Type="http://schemas.openxmlformats.org/officeDocument/2006/relationships/image" Target="../media/image26.wmf"/><Relationship Id="rId21" Type="http://schemas.openxmlformats.org/officeDocument/2006/relationships/image" Target="../media/image24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98.bin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0.bin"/><Relationship Id="rId20" Type="http://schemas.openxmlformats.org/officeDocument/2006/relationships/oleObject" Target="../embeddings/oleObject102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23" Type="http://schemas.openxmlformats.org/officeDocument/2006/relationships/image" Target="../media/image25.wmf"/><Relationship Id="rId10" Type="http://schemas.openxmlformats.org/officeDocument/2006/relationships/oleObject" Target="../embeddings/oleObject97.bin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94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99.bin"/><Relationship Id="rId22" Type="http://schemas.openxmlformats.org/officeDocument/2006/relationships/oleObject" Target="../embeddings/oleObject103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34.wmf"/><Relationship Id="rId26" Type="http://schemas.openxmlformats.org/officeDocument/2006/relationships/image" Target="../media/image38.wmf"/><Relationship Id="rId3" Type="http://schemas.openxmlformats.org/officeDocument/2006/relationships/oleObject" Target="../embeddings/oleObject104.bin"/><Relationship Id="rId21" Type="http://schemas.openxmlformats.org/officeDocument/2006/relationships/oleObject" Target="../embeddings/oleObject113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111.bin"/><Relationship Id="rId25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29" Type="http://schemas.openxmlformats.org/officeDocument/2006/relationships/oleObject" Target="../embeddings/oleObject117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108.bin"/><Relationship Id="rId24" Type="http://schemas.openxmlformats.org/officeDocument/2006/relationships/image" Target="../media/image37.wmf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23" Type="http://schemas.openxmlformats.org/officeDocument/2006/relationships/oleObject" Target="../embeddings/oleObject114.bin"/><Relationship Id="rId28" Type="http://schemas.openxmlformats.org/officeDocument/2006/relationships/image" Target="../media/image25.wmf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112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32.wmf"/><Relationship Id="rId22" Type="http://schemas.openxmlformats.org/officeDocument/2006/relationships/image" Target="../media/image36.wmf"/><Relationship Id="rId27" Type="http://schemas.openxmlformats.org/officeDocument/2006/relationships/oleObject" Target="../embeddings/oleObject116.bin"/><Relationship Id="rId30" Type="http://schemas.openxmlformats.org/officeDocument/2006/relationships/image" Target="../media/image3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8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13" Type="http://schemas.openxmlformats.org/officeDocument/2006/relationships/image" Target="../media/image14.wmf"/><Relationship Id="rId3" Type="http://schemas.openxmlformats.org/officeDocument/2006/relationships/image" Target="../media/image2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21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23.bin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25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126.bin"/><Relationship Id="rId21" Type="http://schemas.openxmlformats.org/officeDocument/2006/relationships/oleObject" Target="../embeddings/oleObject135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3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0.bin"/><Relationship Id="rId24" Type="http://schemas.openxmlformats.org/officeDocument/2006/relationships/image" Target="../media/image44.wmf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23" Type="http://schemas.openxmlformats.org/officeDocument/2006/relationships/oleObject" Target="../embeddings/oleObject136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34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5.wmf"/><Relationship Id="rId22" Type="http://schemas.openxmlformats.org/officeDocument/2006/relationships/image" Target="../media/image43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42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137.bin"/><Relationship Id="rId21" Type="http://schemas.openxmlformats.org/officeDocument/2006/relationships/oleObject" Target="../embeddings/oleObject146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4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45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5.wmf"/><Relationship Id="rId22" Type="http://schemas.openxmlformats.org/officeDocument/2006/relationships/image" Target="../media/image43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RTL Design for Control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integrate everything on Chap. 6</a:t>
            </a:r>
          </a:p>
          <a:p>
            <a:pPr eaLnBrk="1" hangingPunct="1"/>
            <a:r>
              <a:rPr lang="en-US" altLang="zh-TW" smtClean="0"/>
              <a:t>prepare for Section 6-10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74725" y="1111250"/>
            <a:ext cx="37627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 dirty="0"/>
              <a:t>Lecture </a:t>
            </a:r>
            <a:r>
              <a:rPr lang="en-US" altLang="zh-TW" sz="3600" u="sng" dirty="0" smtClean="0"/>
              <a:t>07 </a:t>
            </a:r>
            <a:r>
              <a:rPr lang="en-US" altLang="zh-TW" sz="3600" u="sng" dirty="0"/>
              <a:t>(Part 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528" y="2076016"/>
            <a:ext cx="3505200" cy="463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2000" kern="0" dirty="0" smtClean="0"/>
              <a:t>Step 0: design the </a:t>
            </a:r>
            <a:r>
              <a:rPr lang="en-US" altLang="zh-TW" sz="2000" kern="0" dirty="0" smtClean="0">
                <a:solidFill>
                  <a:srgbClr val="FF0000"/>
                </a:solidFill>
              </a:rPr>
              <a:t>algorithm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kern="0" dirty="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dirty="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dirty="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kern="0" dirty="0" smtClean="0"/>
              <a:t>Step 2:  specify the </a:t>
            </a:r>
            <a:r>
              <a:rPr lang="en-US" altLang="zh-TW" sz="2000" kern="0" dirty="0" smtClean="0">
                <a:solidFill>
                  <a:schemeClr val="hlink"/>
                </a:solidFill>
              </a:rPr>
              <a:t>behavior</a:t>
            </a:r>
            <a:r>
              <a:rPr lang="en-US" altLang="zh-TW" sz="2000" kern="0" dirty="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dirty="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dirty="0" smtClean="0"/>
              <a:t>data path: </a:t>
            </a:r>
            <a:r>
              <a:rPr lang="en-US" altLang="zh-TW" sz="1800" kern="0" dirty="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kern="0" dirty="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dirty="0" smtClean="0"/>
              <a:t>control unit: state-diagram to circuit (Chapter 4)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dirty="0" smtClean="0"/>
              <a:t>data path: micro-operation to circuit (</a:t>
            </a:r>
            <a:r>
              <a:rPr lang="en-US" altLang="zh-TW" sz="1800" kern="0" dirty="0" smtClean="0">
                <a:solidFill>
                  <a:schemeClr val="hlink"/>
                </a:solidFill>
              </a:rPr>
              <a:t>Sec. 6.3 – 6.6</a:t>
            </a:r>
            <a:r>
              <a:rPr lang="en-US" altLang="zh-TW" sz="1800" kern="0" dirty="0" smtClean="0"/>
              <a:t>)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323528" y="3810023"/>
            <a:ext cx="3429000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  <p:extLst>
      <p:ext uri="{BB962C8B-B14F-4D97-AF65-F5344CB8AC3E}">
        <p14:creationId xmlns:p14="http://schemas.microsoft.com/office/powerpoint/2010/main" val="140947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23528" y="2076016"/>
            <a:ext cx="3505200" cy="463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2000" kern="0" smtClean="0"/>
              <a:t>Step 0: design the </a:t>
            </a:r>
            <a:r>
              <a:rPr lang="en-US" altLang="zh-TW" sz="2000" kern="0" smtClean="0">
                <a:solidFill>
                  <a:srgbClr val="FF0000"/>
                </a:solidFill>
              </a:rPr>
              <a:t>algorithm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kern="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kern="0" smtClean="0"/>
              <a:t>Step 2:  specify the </a:t>
            </a:r>
            <a:r>
              <a:rPr lang="en-US" altLang="zh-TW" sz="2000" kern="0" smtClean="0">
                <a:solidFill>
                  <a:schemeClr val="hlink"/>
                </a:solidFill>
              </a:rPr>
              <a:t>behavior</a:t>
            </a:r>
            <a:r>
              <a:rPr lang="en-US" altLang="zh-TW" sz="2000" kern="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smtClean="0"/>
              <a:t>data path: </a:t>
            </a:r>
            <a:r>
              <a:rPr lang="en-US" altLang="zh-TW" sz="1800" kern="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kern="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smtClean="0"/>
              <a:t>control unit: state-diagram to circuit (Chapter 4)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smtClean="0"/>
              <a:t>data path: micro-operation to circuit (</a:t>
            </a:r>
            <a:r>
              <a:rPr lang="en-US" altLang="zh-TW" sz="1800" kern="0" smtClean="0">
                <a:solidFill>
                  <a:schemeClr val="hlink"/>
                </a:solidFill>
              </a:rPr>
              <a:t>Sec. 6.3 – 6.6</a:t>
            </a:r>
            <a:r>
              <a:rPr lang="en-US" altLang="zh-TW" sz="1800" kern="0" smtClean="0"/>
              <a:t>)</a:t>
            </a:r>
            <a:endParaRPr lang="en-US" altLang="zh-TW" sz="1800" kern="0" dirty="0" smtClean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580864" y="4420096"/>
            <a:ext cx="34290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4343400" y="2133600"/>
            <a:ext cx="3276600" cy="1371600"/>
            <a:chOff x="2736" y="1344"/>
            <a:chExt cx="2064" cy="864"/>
          </a:xfrm>
        </p:grpSpPr>
        <p:sp>
          <p:nvSpPr>
            <p:cNvPr id="13319" name="AutoShape 7"/>
            <p:cNvSpPr>
              <a:spLocks noChangeArrowheads="1"/>
            </p:cNvSpPr>
            <p:nvPr/>
          </p:nvSpPr>
          <p:spPr bwMode="auto">
            <a:xfrm>
              <a:off x="2736" y="1344"/>
              <a:ext cx="2064" cy="864"/>
            </a:xfrm>
            <a:prstGeom prst="wedgeRoundRectCallout">
              <a:avLst>
                <a:gd name="adj1" fmla="val -15699"/>
                <a:gd name="adj2" fmla="val 86921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chemeClr val="hlink"/>
                </a:solidFill>
              </a:endParaRPr>
            </a:p>
          </p:txBody>
        </p:sp>
        <p:pic>
          <p:nvPicPr>
            <p:cNvPr id="13320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392"/>
              <a:ext cx="1676" cy="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73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23528" y="2076016"/>
            <a:ext cx="3505200" cy="463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2000" kern="0" smtClean="0"/>
              <a:t>Step 0: design the </a:t>
            </a:r>
            <a:r>
              <a:rPr lang="en-US" altLang="zh-TW" sz="2000" kern="0" smtClean="0">
                <a:solidFill>
                  <a:srgbClr val="FF0000"/>
                </a:solidFill>
              </a:rPr>
              <a:t>algorithm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kern="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kern="0" smtClean="0"/>
              <a:t>Step 2:  specify the </a:t>
            </a:r>
            <a:r>
              <a:rPr lang="en-US" altLang="zh-TW" sz="2000" kern="0" smtClean="0">
                <a:solidFill>
                  <a:schemeClr val="hlink"/>
                </a:solidFill>
              </a:rPr>
              <a:t>behavior</a:t>
            </a:r>
            <a:r>
              <a:rPr lang="en-US" altLang="zh-TW" sz="2000" kern="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smtClean="0"/>
              <a:t>data path: </a:t>
            </a:r>
            <a:r>
              <a:rPr lang="en-US" altLang="zh-TW" sz="1800" kern="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kern="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smtClean="0"/>
              <a:t>control unit: state-diagram to circuit (Chapter 4)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smtClean="0"/>
              <a:t>data path: micro-operation to circuit (</a:t>
            </a:r>
            <a:r>
              <a:rPr lang="en-US" altLang="zh-TW" sz="1800" kern="0" smtClean="0">
                <a:solidFill>
                  <a:schemeClr val="hlink"/>
                </a:solidFill>
              </a:rPr>
              <a:t>Sec. 6.3 – 6.6</a:t>
            </a:r>
            <a:r>
              <a:rPr lang="en-US" altLang="zh-TW" sz="1800" kern="0" smtClean="0"/>
              <a:t>)</a:t>
            </a:r>
            <a:endParaRPr lang="en-US" altLang="zh-TW" sz="1800" kern="0" dirty="0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415143" y="4725144"/>
            <a:ext cx="34290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6019800" y="4038600"/>
            <a:ext cx="1066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5257800" y="5410200"/>
            <a:ext cx="2667000" cy="685800"/>
          </a:xfrm>
          <a:prstGeom prst="wedgeRoundRectCallout">
            <a:avLst>
              <a:gd name="adj1" fmla="val 32144"/>
              <a:gd name="adj2" fmla="val -18865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K: A=B+C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(if (K==1) then A=B+C;)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6384925" y="349091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4681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23528" y="2076016"/>
            <a:ext cx="3505200" cy="463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2000" kern="0" smtClean="0"/>
              <a:t>Step 0: design the </a:t>
            </a:r>
            <a:r>
              <a:rPr lang="en-US" altLang="zh-TW" sz="2000" kern="0" smtClean="0">
                <a:solidFill>
                  <a:srgbClr val="FF0000"/>
                </a:solidFill>
              </a:rPr>
              <a:t>algorithm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kern="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kern="0" smtClean="0"/>
              <a:t>Step 2:  specify the </a:t>
            </a:r>
            <a:r>
              <a:rPr lang="en-US" altLang="zh-TW" sz="2000" kern="0" smtClean="0">
                <a:solidFill>
                  <a:schemeClr val="hlink"/>
                </a:solidFill>
              </a:rPr>
              <a:t>behavior</a:t>
            </a:r>
            <a:r>
              <a:rPr lang="en-US" altLang="zh-TW" sz="2000" kern="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smtClean="0"/>
              <a:t>data path: </a:t>
            </a:r>
            <a:r>
              <a:rPr lang="en-US" altLang="zh-TW" sz="1800" kern="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kern="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smtClean="0"/>
              <a:t>control unit: state-diagram to circuit (Chapter 4)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smtClean="0"/>
              <a:t>data path: micro-operation to circuit (</a:t>
            </a:r>
            <a:r>
              <a:rPr lang="en-US" altLang="zh-TW" sz="1800" kern="0" smtClean="0">
                <a:solidFill>
                  <a:schemeClr val="hlink"/>
                </a:solidFill>
              </a:rPr>
              <a:t>Sec. 6.3 – 6.6</a:t>
            </a:r>
            <a:r>
              <a:rPr lang="en-US" altLang="zh-TW" sz="1800" kern="0" smtClean="0"/>
              <a:t>)</a:t>
            </a:r>
            <a:endParaRPr lang="en-US" altLang="zh-TW" sz="1800" kern="0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580864" y="5517232"/>
            <a:ext cx="34290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15366" name="Group 6"/>
          <p:cNvGrpSpPr>
            <a:grpSpLocks/>
          </p:cNvGrpSpPr>
          <p:nvPr/>
        </p:nvGrpSpPr>
        <p:grpSpPr bwMode="auto">
          <a:xfrm>
            <a:off x="4343400" y="2133600"/>
            <a:ext cx="3276600" cy="1371600"/>
            <a:chOff x="2736" y="1344"/>
            <a:chExt cx="2064" cy="864"/>
          </a:xfrm>
        </p:grpSpPr>
        <p:sp>
          <p:nvSpPr>
            <p:cNvPr id="15367" name="AutoShape 7"/>
            <p:cNvSpPr>
              <a:spLocks noChangeArrowheads="1"/>
            </p:cNvSpPr>
            <p:nvPr/>
          </p:nvSpPr>
          <p:spPr bwMode="auto">
            <a:xfrm>
              <a:off x="2736" y="1344"/>
              <a:ext cx="2064" cy="864"/>
            </a:xfrm>
            <a:prstGeom prst="wedgeRoundRectCallout">
              <a:avLst>
                <a:gd name="adj1" fmla="val -15699"/>
                <a:gd name="adj2" fmla="val 86921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chemeClr val="hlink"/>
                </a:solidFill>
              </a:endParaRPr>
            </a:p>
          </p:txBody>
        </p:sp>
        <p:pic>
          <p:nvPicPr>
            <p:cNvPr id="15368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392"/>
              <a:ext cx="1676" cy="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3721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23528" y="2076016"/>
            <a:ext cx="3505200" cy="463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2000" kern="0" smtClean="0"/>
              <a:t>Step 0: design the </a:t>
            </a:r>
            <a:r>
              <a:rPr lang="en-US" altLang="zh-TW" sz="2000" kern="0" smtClean="0">
                <a:solidFill>
                  <a:srgbClr val="FF0000"/>
                </a:solidFill>
              </a:rPr>
              <a:t>algorithm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kern="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kern="0" smtClean="0"/>
              <a:t>Step 2:  specify the </a:t>
            </a:r>
            <a:r>
              <a:rPr lang="en-US" altLang="zh-TW" sz="2000" kern="0" smtClean="0">
                <a:solidFill>
                  <a:schemeClr val="hlink"/>
                </a:solidFill>
              </a:rPr>
              <a:t>behavior</a:t>
            </a:r>
            <a:r>
              <a:rPr lang="en-US" altLang="zh-TW" sz="2000" kern="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smtClean="0"/>
              <a:t>data path: </a:t>
            </a:r>
            <a:r>
              <a:rPr lang="en-US" altLang="zh-TW" sz="1800" kern="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kern="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smtClean="0"/>
              <a:t>control unit: state-diagram to circuit (Chapter 4)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smtClean="0"/>
              <a:t>data path: micro-operation to circuit (</a:t>
            </a:r>
            <a:r>
              <a:rPr lang="en-US" altLang="zh-TW" sz="1800" kern="0" smtClean="0">
                <a:solidFill>
                  <a:schemeClr val="hlink"/>
                </a:solidFill>
              </a:rPr>
              <a:t>Sec. 6.3 – 6.6</a:t>
            </a:r>
            <a:r>
              <a:rPr lang="en-US" altLang="zh-TW" sz="1800" kern="0" smtClean="0"/>
              <a:t>)</a:t>
            </a:r>
            <a:endParaRPr lang="en-US" altLang="zh-TW" sz="1800" kern="0" dirty="0" smtClean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628328" y="6081802"/>
            <a:ext cx="32004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6019800" y="4038600"/>
            <a:ext cx="1066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5257800" y="5410200"/>
            <a:ext cx="2667000" cy="685800"/>
          </a:xfrm>
          <a:prstGeom prst="wedgeRoundRectCallout">
            <a:avLst>
              <a:gd name="adj1" fmla="val 32144"/>
              <a:gd name="adj2" fmla="val -18865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K: A=B+C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(if (K==1) then A=B+C;)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6384925" y="349091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52057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RTL Design Example (1)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simple counter started by a button and holds the final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design spec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54864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start counting after START button pressed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holds when 9 reached</a:t>
            </a:r>
          </a:p>
        </p:txBody>
      </p:sp>
      <p:grpSp>
        <p:nvGrpSpPr>
          <p:cNvPr id="18436" name="Group 14"/>
          <p:cNvGrpSpPr>
            <a:grpSpLocks/>
          </p:cNvGrpSpPr>
          <p:nvPr/>
        </p:nvGrpSpPr>
        <p:grpSpPr bwMode="auto">
          <a:xfrm>
            <a:off x="6629400" y="2057400"/>
            <a:ext cx="2111375" cy="1066800"/>
            <a:chOff x="4176" y="1488"/>
            <a:chExt cx="1330" cy="672"/>
          </a:xfrm>
        </p:grpSpPr>
        <p:grpSp>
          <p:nvGrpSpPr>
            <p:cNvPr id="18504" name="Group 4"/>
            <p:cNvGrpSpPr>
              <a:grpSpLocks/>
            </p:cNvGrpSpPr>
            <p:nvPr/>
          </p:nvGrpSpPr>
          <p:grpSpPr bwMode="auto">
            <a:xfrm>
              <a:off x="4992" y="1584"/>
              <a:ext cx="318" cy="453"/>
              <a:chOff x="1519" y="1480"/>
              <a:chExt cx="318" cy="453"/>
            </a:xfrm>
          </p:grpSpPr>
          <p:sp>
            <p:nvSpPr>
              <p:cNvPr id="18507" name="Line 5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508" name="Line 6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509" name="Line 7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510" name="Line 8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511" name="Line 9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512" name="Line 10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513" name="Line 11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8505" name="AutoShape 12"/>
            <p:cNvSpPr>
              <a:spLocks noChangeArrowheads="1"/>
            </p:cNvSpPr>
            <p:nvPr/>
          </p:nvSpPr>
          <p:spPr bwMode="auto">
            <a:xfrm>
              <a:off x="4176" y="1488"/>
              <a:ext cx="1330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8506" name="Oval 13"/>
            <p:cNvSpPr>
              <a:spLocks noChangeArrowheads="1"/>
            </p:cNvSpPr>
            <p:nvPr/>
          </p:nvSpPr>
          <p:spPr bwMode="auto">
            <a:xfrm>
              <a:off x="4320" y="1632"/>
              <a:ext cx="528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</p:grpSp>
      <p:grpSp>
        <p:nvGrpSpPr>
          <p:cNvPr id="18437" name="Group 81"/>
          <p:cNvGrpSpPr>
            <a:grpSpLocks/>
          </p:cNvGrpSpPr>
          <p:nvPr/>
        </p:nvGrpSpPr>
        <p:grpSpPr bwMode="auto">
          <a:xfrm>
            <a:off x="381000" y="3733800"/>
            <a:ext cx="8229600" cy="2133600"/>
            <a:chOff x="240" y="2592"/>
            <a:chExt cx="5184" cy="1344"/>
          </a:xfrm>
        </p:grpSpPr>
        <p:sp>
          <p:nvSpPr>
            <p:cNvPr id="18438" name="Line 15"/>
            <p:cNvSpPr>
              <a:spLocks noChangeShapeType="1"/>
            </p:cNvSpPr>
            <p:nvPr/>
          </p:nvSpPr>
          <p:spPr bwMode="auto">
            <a:xfrm>
              <a:off x="624" y="3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8439" name="Group 20"/>
            <p:cNvGrpSpPr>
              <a:grpSpLocks/>
            </p:cNvGrpSpPr>
            <p:nvPr/>
          </p:nvGrpSpPr>
          <p:grpSpPr bwMode="auto">
            <a:xfrm>
              <a:off x="864" y="2928"/>
              <a:ext cx="528" cy="192"/>
              <a:chOff x="1440" y="2544"/>
              <a:chExt cx="528" cy="192"/>
            </a:xfrm>
          </p:grpSpPr>
          <p:sp>
            <p:nvSpPr>
              <p:cNvPr id="18500" name="Line 16"/>
              <p:cNvSpPr>
                <a:spLocks noChangeShapeType="1"/>
              </p:cNvSpPr>
              <p:nvPr/>
            </p:nvSpPr>
            <p:spPr bwMode="auto">
              <a:xfrm flipV="1">
                <a:off x="144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501" name="Line 17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502" name="Line 18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503" name="Line 19"/>
              <p:cNvSpPr>
                <a:spLocks noChangeShapeType="1"/>
              </p:cNvSpPr>
              <p:nvPr/>
            </p:nvSpPr>
            <p:spPr bwMode="auto">
              <a:xfrm>
                <a:off x="1728" y="27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8440" name="Group 21"/>
            <p:cNvGrpSpPr>
              <a:grpSpLocks/>
            </p:cNvGrpSpPr>
            <p:nvPr/>
          </p:nvGrpSpPr>
          <p:grpSpPr bwMode="auto">
            <a:xfrm>
              <a:off x="1392" y="2928"/>
              <a:ext cx="528" cy="192"/>
              <a:chOff x="1440" y="2544"/>
              <a:chExt cx="528" cy="192"/>
            </a:xfrm>
          </p:grpSpPr>
          <p:sp>
            <p:nvSpPr>
              <p:cNvPr id="18496" name="Line 22"/>
              <p:cNvSpPr>
                <a:spLocks noChangeShapeType="1"/>
              </p:cNvSpPr>
              <p:nvPr/>
            </p:nvSpPr>
            <p:spPr bwMode="auto">
              <a:xfrm flipV="1">
                <a:off x="144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97" name="Line 23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98" name="Line 24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99" name="Line 25"/>
              <p:cNvSpPr>
                <a:spLocks noChangeShapeType="1"/>
              </p:cNvSpPr>
              <p:nvPr/>
            </p:nvSpPr>
            <p:spPr bwMode="auto">
              <a:xfrm>
                <a:off x="1728" y="27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8441" name="Group 26"/>
            <p:cNvGrpSpPr>
              <a:grpSpLocks/>
            </p:cNvGrpSpPr>
            <p:nvPr/>
          </p:nvGrpSpPr>
          <p:grpSpPr bwMode="auto">
            <a:xfrm>
              <a:off x="1920" y="2928"/>
              <a:ext cx="528" cy="192"/>
              <a:chOff x="1440" y="2544"/>
              <a:chExt cx="528" cy="192"/>
            </a:xfrm>
          </p:grpSpPr>
          <p:sp>
            <p:nvSpPr>
              <p:cNvPr id="18492" name="Line 27"/>
              <p:cNvSpPr>
                <a:spLocks noChangeShapeType="1"/>
              </p:cNvSpPr>
              <p:nvPr/>
            </p:nvSpPr>
            <p:spPr bwMode="auto">
              <a:xfrm flipV="1">
                <a:off x="144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93" name="Line 28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94" name="Line 29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95" name="Line 30"/>
              <p:cNvSpPr>
                <a:spLocks noChangeShapeType="1"/>
              </p:cNvSpPr>
              <p:nvPr/>
            </p:nvSpPr>
            <p:spPr bwMode="auto">
              <a:xfrm>
                <a:off x="1728" y="27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8442" name="Text Box 31"/>
            <p:cNvSpPr txBox="1">
              <a:spLocks noChangeArrowheads="1"/>
            </p:cNvSpPr>
            <p:nvPr/>
          </p:nvSpPr>
          <p:spPr bwMode="auto">
            <a:xfrm>
              <a:off x="240" y="3264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18443" name="Text Box 32"/>
            <p:cNvSpPr txBox="1">
              <a:spLocks noChangeArrowheads="1"/>
            </p:cNvSpPr>
            <p:nvPr/>
          </p:nvSpPr>
          <p:spPr bwMode="auto">
            <a:xfrm>
              <a:off x="336" y="3648"/>
              <a:ext cx="3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18444" name="AutoShape 33"/>
            <p:cNvSpPr>
              <a:spLocks noChangeArrowheads="1"/>
            </p:cNvSpPr>
            <p:nvPr/>
          </p:nvSpPr>
          <p:spPr bwMode="auto">
            <a:xfrm>
              <a:off x="864" y="3264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</a:t>
              </a:r>
            </a:p>
          </p:txBody>
        </p:sp>
        <p:sp>
          <p:nvSpPr>
            <p:cNvPr id="18445" name="Line 34"/>
            <p:cNvSpPr>
              <a:spLocks noChangeShapeType="1"/>
            </p:cNvSpPr>
            <p:nvPr/>
          </p:nvSpPr>
          <p:spPr bwMode="auto">
            <a:xfrm>
              <a:off x="864" y="312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6" name="Line 35"/>
            <p:cNvSpPr>
              <a:spLocks noChangeShapeType="1"/>
            </p:cNvSpPr>
            <p:nvPr/>
          </p:nvSpPr>
          <p:spPr bwMode="auto">
            <a:xfrm>
              <a:off x="1392" y="312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7" name="Line 36"/>
            <p:cNvSpPr>
              <a:spLocks noChangeShapeType="1"/>
            </p:cNvSpPr>
            <p:nvPr/>
          </p:nvSpPr>
          <p:spPr bwMode="auto">
            <a:xfrm>
              <a:off x="1920" y="316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8" name="AutoShape 37"/>
            <p:cNvSpPr>
              <a:spLocks noChangeArrowheads="1"/>
            </p:cNvSpPr>
            <p:nvPr/>
          </p:nvSpPr>
          <p:spPr bwMode="auto">
            <a:xfrm>
              <a:off x="1392" y="3264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</a:t>
              </a:r>
            </a:p>
          </p:txBody>
        </p:sp>
        <p:sp>
          <p:nvSpPr>
            <p:cNvPr id="18449" name="AutoShape 38"/>
            <p:cNvSpPr>
              <a:spLocks noChangeArrowheads="1"/>
            </p:cNvSpPr>
            <p:nvPr/>
          </p:nvSpPr>
          <p:spPr bwMode="auto">
            <a:xfrm>
              <a:off x="864" y="3648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8450" name="AutoShape 39"/>
            <p:cNvSpPr>
              <a:spLocks noChangeArrowheads="1"/>
            </p:cNvSpPr>
            <p:nvPr/>
          </p:nvSpPr>
          <p:spPr bwMode="auto">
            <a:xfrm>
              <a:off x="1392" y="3648"/>
              <a:ext cx="528" cy="2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8451" name="AutoShape 40"/>
            <p:cNvSpPr>
              <a:spLocks noChangeArrowheads="1"/>
            </p:cNvSpPr>
            <p:nvPr/>
          </p:nvSpPr>
          <p:spPr bwMode="auto">
            <a:xfrm>
              <a:off x="1920" y="3264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pSp>
          <p:nvGrpSpPr>
            <p:cNvPr id="18452" name="Group 41"/>
            <p:cNvGrpSpPr>
              <a:grpSpLocks/>
            </p:cNvGrpSpPr>
            <p:nvPr/>
          </p:nvGrpSpPr>
          <p:grpSpPr bwMode="auto">
            <a:xfrm>
              <a:off x="2448" y="2928"/>
              <a:ext cx="528" cy="192"/>
              <a:chOff x="1440" y="2544"/>
              <a:chExt cx="528" cy="192"/>
            </a:xfrm>
          </p:grpSpPr>
          <p:sp>
            <p:nvSpPr>
              <p:cNvPr id="18488" name="Line 42"/>
              <p:cNvSpPr>
                <a:spLocks noChangeShapeType="1"/>
              </p:cNvSpPr>
              <p:nvPr/>
            </p:nvSpPr>
            <p:spPr bwMode="auto">
              <a:xfrm flipV="1">
                <a:off x="144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89" name="Line 43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90" name="Line 44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91" name="Line 45"/>
              <p:cNvSpPr>
                <a:spLocks noChangeShapeType="1"/>
              </p:cNvSpPr>
              <p:nvPr/>
            </p:nvSpPr>
            <p:spPr bwMode="auto">
              <a:xfrm>
                <a:off x="1728" y="27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8453" name="Group 46"/>
            <p:cNvGrpSpPr>
              <a:grpSpLocks/>
            </p:cNvGrpSpPr>
            <p:nvPr/>
          </p:nvGrpSpPr>
          <p:grpSpPr bwMode="auto">
            <a:xfrm>
              <a:off x="2976" y="2928"/>
              <a:ext cx="528" cy="192"/>
              <a:chOff x="1440" y="2544"/>
              <a:chExt cx="528" cy="192"/>
            </a:xfrm>
          </p:grpSpPr>
          <p:sp>
            <p:nvSpPr>
              <p:cNvPr id="18484" name="Line 47"/>
              <p:cNvSpPr>
                <a:spLocks noChangeShapeType="1"/>
              </p:cNvSpPr>
              <p:nvPr/>
            </p:nvSpPr>
            <p:spPr bwMode="auto">
              <a:xfrm flipV="1">
                <a:off x="144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85" name="Line 48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86" name="Line 49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87" name="Line 50"/>
              <p:cNvSpPr>
                <a:spLocks noChangeShapeType="1"/>
              </p:cNvSpPr>
              <p:nvPr/>
            </p:nvSpPr>
            <p:spPr bwMode="auto">
              <a:xfrm>
                <a:off x="1728" y="27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8454" name="Line 51"/>
            <p:cNvSpPr>
              <a:spLocks noChangeShapeType="1"/>
            </p:cNvSpPr>
            <p:nvPr/>
          </p:nvSpPr>
          <p:spPr bwMode="auto">
            <a:xfrm>
              <a:off x="2448" y="316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5" name="Line 52"/>
            <p:cNvSpPr>
              <a:spLocks noChangeShapeType="1"/>
            </p:cNvSpPr>
            <p:nvPr/>
          </p:nvSpPr>
          <p:spPr bwMode="auto">
            <a:xfrm>
              <a:off x="2976" y="316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6" name="AutoShape 53"/>
            <p:cNvSpPr>
              <a:spLocks noChangeArrowheads="1"/>
            </p:cNvSpPr>
            <p:nvPr/>
          </p:nvSpPr>
          <p:spPr bwMode="auto">
            <a:xfrm>
              <a:off x="2448" y="3264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8457" name="AutoShape 54"/>
            <p:cNvSpPr>
              <a:spLocks noChangeArrowheads="1"/>
            </p:cNvSpPr>
            <p:nvPr/>
          </p:nvSpPr>
          <p:spPr bwMode="auto">
            <a:xfrm>
              <a:off x="2976" y="3264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grpSp>
          <p:nvGrpSpPr>
            <p:cNvPr id="18458" name="Group 55"/>
            <p:cNvGrpSpPr>
              <a:grpSpLocks/>
            </p:cNvGrpSpPr>
            <p:nvPr/>
          </p:nvGrpSpPr>
          <p:grpSpPr bwMode="auto">
            <a:xfrm>
              <a:off x="3504" y="2928"/>
              <a:ext cx="528" cy="192"/>
              <a:chOff x="1440" y="2544"/>
              <a:chExt cx="528" cy="192"/>
            </a:xfrm>
          </p:grpSpPr>
          <p:sp>
            <p:nvSpPr>
              <p:cNvPr id="18480" name="Line 56"/>
              <p:cNvSpPr>
                <a:spLocks noChangeShapeType="1"/>
              </p:cNvSpPr>
              <p:nvPr/>
            </p:nvSpPr>
            <p:spPr bwMode="auto">
              <a:xfrm flipV="1">
                <a:off x="144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81" name="Line 57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82" name="Line 58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83" name="Line 59"/>
              <p:cNvSpPr>
                <a:spLocks noChangeShapeType="1"/>
              </p:cNvSpPr>
              <p:nvPr/>
            </p:nvSpPr>
            <p:spPr bwMode="auto">
              <a:xfrm>
                <a:off x="1728" y="27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8459" name="Line 60"/>
            <p:cNvSpPr>
              <a:spLocks noChangeShapeType="1"/>
            </p:cNvSpPr>
            <p:nvPr/>
          </p:nvSpPr>
          <p:spPr bwMode="auto">
            <a:xfrm>
              <a:off x="3504" y="312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60" name="Text Box 61"/>
            <p:cNvSpPr txBox="1">
              <a:spLocks noChangeArrowheads="1"/>
            </p:cNvSpPr>
            <p:nvPr/>
          </p:nvSpPr>
          <p:spPr bwMode="auto">
            <a:xfrm>
              <a:off x="3552" y="3312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grpSp>
          <p:nvGrpSpPr>
            <p:cNvPr id="18461" name="Group 62"/>
            <p:cNvGrpSpPr>
              <a:grpSpLocks/>
            </p:cNvGrpSpPr>
            <p:nvPr/>
          </p:nvGrpSpPr>
          <p:grpSpPr bwMode="auto">
            <a:xfrm>
              <a:off x="4368" y="2928"/>
              <a:ext cx="528" cy="192"/>
              <a:chOff x="1440" y="2544"/>
              <a:chExt cx="528" cy="192"/>
            </a:xfrm>
          </p:grpSpPr>
          <p:sp>
            <p:nvSpPr>
              <p:cNvPr id="18476" name="Line 63"/>
              <p:cNvSpPr>
                <a:spLocks noChangeShapeType="1"/>
              </p:cNvSpPr>
              <p:nvPr/>
            </p:nvSpPr>
            <p:spPr bwMode="auto">
              <a:xfrm flipV="1">
                <a:off x="144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7" name="Line 64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8" name="Line 65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9" name="Line 66"/>
              <p:cNvSpPr>
                <a:spLocks noChangeShapeType="1"/>
              </p:cNvSpPr>
              <p:nvPr/>
            </p:nvSpPr>
            <p:spPr bwMode="auto">
              <a:xfrm>
                <a:off x="1728" y="27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8462" name="Line 67"/>
            <p:cNvSpPr>
              <a:spLocks noChangeShapeType="1"/>
            </p:cNvSpPr>
            <p:nvPr/>
          </p:nvSpPr>
          <p:spPr bwMode="auto">
            <a:xfrm>
              <a:off x="4368" y="316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8463" name="Group 68"/>
            <p:cNvGrpSpPr>
              <a:grpSpLocks/>
            </p:cNvGrpSpPr>
            <p:nvPr/>
          </p:nvGrpSpPr>
          <p:grpSpPr bwMode="auto">
            <a:xfrm>
              <a:off x="4896" y="2928"/>
              <a:ext cx="528" cy="192"/>
              <a:chOff x="1440" y="2544"/>
              <a:chExt cx="528" cy="192"/>
            </a:xfrm>
          </p:grpSpPr>
          <p:sp>
            <p:nvSpPr>
              <p:cNvPr id="18472" name="Line 69"/>
              <p:cNvSpPr>
                <a:spLocks noChangeShapeType="1"/>
              </p:cNvSpPr>
              <p:nvPr/>
            </p:nvSpPr>
            <p:spPr bwMode="auto">
              <a:xfrm flipV="1">
                <a:off x="144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3" name="Line 70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4" name="Line 71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5" name="Line 72"/>
              <p:cNvSpPr>
                <a:spLocks noChangeShapeType="1"/>
              </p:cNvSpPr>
              <p:nvPr/>
            </p:nvSpPr>
            <p:spPr bwMode="auto">
              <a:xfrm>
                <a:off x="1728" y="27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8464" name="Line 73"/>
            <p:cNvSpPr>
              <a:spLocks noChangeShapeType="1"/>
            </p:cNvSpPr>
            <p:nvPr/>
          </p:nvSpPr>
          <p:spPr bwMode="auto">
            <a:xfrm>
              <a:off x="4896" y="316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65" name="AutoShape 74"/>
            <p:cNvSpPr>
              <a:spLocks noChangeArrowheads="1"/>
            </p:cNvSpPr>
            <p:nvPr/>
          </p:nvSpPr>
          <p:spPr bwMode="auto">
            <a:xfrm>
              <a:off x="4368" y="3264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</a:t>
              </a:r>
            </a:p>
          </p:txBody>
        </p:sp>
        <p:sp>
          <p:nvSpPr>
            <p:cNvPr id="18466" name="AutoShape 75"/>
            <p:cNvSpPr>
              <a:spLocks noChangeArrowheads="1"/>
            </p:cNvSpPr>
            <p:nvPr/>
          </p:nvSpPr>
          <p:spPr bwMode="auto">
            <a:xfrm>
              <a:off x="3840" y="3264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8</a:t>
              </a:r>
            </a:p>
          </p:txBody>
        </p:sp>
        <p:sp>
          <p:nvSpPr>
            <p:cNvPr id="18467" name="AutoShape 76"/>
            <p:cNvSpPr>
              <a:spLocks noChangeArrowheads="1"/>
            </p:cNvSpPr>
            <p:nvPr/>
          </p:nvSpPr>
          <p:spPr bwMode="auto">
            <a:xfrm>
              <a:off x="4896" y="3264"/>
              <a:ext cx="528" cy="2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</a:t>
              </a:r>
            </a:p>
          </p:txBody>
        </p:sp>
        <p:sp>
          <p:nvSpPr>
            <p:cNvPr id="18468" name="AutoShape 77"/>
            <p:cNvSpPr>
              <a:spLocks noChangeArrowheads="1"/>
            </p:cNvSpPr>
            <p:nvPr/>
          </p:nvSpPr>
          <p:spPr bwMode="auto">
            <a:xfrm>
              <a:off x="1920" y="3648"/>
              <a:ext cx="3504" cy="2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pSp>
          <p:nvGrpSpPr>
            <p:cNvPr id="18469" name="Group 80"/>
            <p:cNvGrpSpPr>
              <a:grpSpLocks/>
            </p:cNvGrpSpPr>
            <p:nvPr/>
          </p:nvGrpSpPr>
          <p:grpSpPr bwMode="auto">
            <a:xfrm>
              <a:off x="2448" y="2592"/>
              <a:ext cx="777" cy="212"/>
              <a:chOff x="2448" y="2592"/>
              <a:chExt cx="777" cy="212"/>
            </a:xfrm>
          </p:grpSpPr>
          <p:sp>
            <p:nvSpPr>
              <p:cNvPr id="18470" name="Line 78"/>
              <p:cNvSpPr>
                <a:spLocks noChangeShapeType="1"/>
              </p:cNvSpPr>
              <p:nvPr/>
            </p:nvSpPr>
            <p:spPr bwMode="auto">
              <a:xfrm>
                <a:off x="2448" y="273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1" name="Text Box 79"/>
              <p:cNvSpPr txBox="1">
                <a:spLocks noChangeArrowheads="1"/>
              </p:cNvSpPr>
              <p:nvPr/>
            </p:nvSpPr>
            <p:spPr bwMode="auto">
              <a:xfrm>
                <a:off x="2880" y="2592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Steps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1905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Step 1: always starts from the general framework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behavior of each part</a:t>
            </a:r>
            <a:endParaRPr lang="en-US" altLang="zh-TW" sz="200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38600"/>
            <a:ext cx="73914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 2.1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specification for data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 for data path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066800" y="1981200"/>
            <a:ext cx="7543800" cy="1828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folHlink"/>
                </a:solidFill>
              </a:rPr>
              <a:t>to do counting</a:t>
            </a:r>
            <a:r>
              <a:rPr lang="en-US" altLang="zh-TW" sz="2000" smtClean="0"/>
              <a:t>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TW" sz="1800" smtClean="0">
                <a:solidFill>
                  <a:schemeClr val="hlink"/>
                </a:solidFill>
              </a:rPr>
              <a:t>we need a 4-bit register Q to do Q=Q+1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folHlink"/>
                </a:solidFill>
              </a:rPr>
              <a:t>sometimes counts and sometimes not counting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TW" sz="1800" smtClean="0">
                <a:solidFill>
                  <a:schemeClr val="hlink"/>
                </a:solidFill>
              </a:rPr>
              <a:t>we need a control signal </a:t>
            </a:r>
            <a:r>
              <a:rPr lang="en-US" altLang="zh-TW" sz="1800" i="1" smtClean="0">
                <a:solidFill>
                  <a:schemeClr val="hlink"/>
                </a:solidFill>
              </a:rPr>
              <a:t>K</a:t>
            </a:r>
            <a:r>
              <a:rPr lang="en-US" altLang="zh-TW" sz="1800" smtClean="0">
                <a:solidFill>
                  <a:schemeClr val="hlink"/>
                </a:solidFill>
              </a:rPr>
              <a:t> to enable/disable counting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folHlink"/>
                </a:solidFill>
              </a:rPr>
              <a:t>to start counting from zero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TW" sz="1800" smtClean="0">
                <a:solidFill>
                  <a:schemeClr val="hlink"/>
                </a:solidFill>
              </a:rPr>
              <a:t>we need a control signal </a:t>
            </a:r>
            <a:r>
              <a:rPr lang="en-US" altLang="zh-TW" sz="1800" i="1" smtClean="0">
                <a:solidFill>
                  <a:schemeClr val="hlink"/>
                </a:solidFill>
              </a:rPr>
              <a:t>L</a:t>
            </a:r>
            <a:r>
              <a:rPr lang="en-US" altLang="zh-TW" sz="1800" smtClean="0">
                <a:solidFill>
                  <a:schemeClr val="hlink"/>
                </a:solidFill>
              </a:rPr>
              <a:t> to load Q as 0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67200"/>
            <a:ext cx="73914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105400" y="5562600"/>
            <a:ext cx="1143000" cy="381000"/>
            <a:chOff x="336" y="2640"/>
            <a:chExt cx="720" cy="240"/>
          </a:xfrm>
        </p:grpSpPr>
        <p:sp>
          <p:nvSpPr>
            <p:cNvPr id="21512" name="Rectangle 6"/>
            <p:cNvSpPr>
              <a:spLocks noChangeArrowheads="1"/>
            </p:cNvSpPr>
            <p:nvPr/>
          </p:nvSpPr>
          <p:spPr bwMode="auto">
            <a:xfrm>
              <a:off x="336" y="2640"/>
              <a:ext cx="72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1513" name="AutoShape 7"/>
            <p:cNvSpPr>
              <a:spLocks noChangeArrowheads="1"/>
            </p:cNvSpPr>
            <p:nvPr/>
          </p:nvSpPr>
          <p:spPr bwMode="auto">
            <a:xfrm rot="5400000">
              <a:off x="336" y="2688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3810000" y="42672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K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4267200" y="4267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0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0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9" grpId="0"/>
      <p:bldP spid="409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RTL design?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quick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 for data path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143000" y="2057400"/>
            <a:ext cx="7543800" cy="533400"/>
          </a:xfrm>
        </p:spPr>
        <p:txBody>
          <a:bodyPr/>
          <a:lstStyle/>
          <a:p>
            <a:pPr eaLnBrk="1" hangingPunct="1"/>
            <a:r>
              <a:rPr lang="en-US" altLang="zh-TW" smtClean="0"/>
              <a:t>The micro-operation:</a:t>
            </a: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67200"/>
            <a:ext cx="73914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3" name="Group 6"/>
          <p:cNvGrpSpPr>
            <a:grpSpLocks/>
          </p:cNvGrpSpPr>
          <p:nvPr/>
        </p:nvGrpSpPr>
        <p:grpSpPr bwMode="auto">
          <a:xfrm>
            <a:off x="5105400" y="5562600"/>
            <a:ext cx="1143000" cy="381000"/>
            <a:chOff x="336" y="2640"/>
            <a:chExt cx="720" cy="240"/>
          </a:xfrm>
        </p:grpSpPr>
        <p:sp>
          <p:nvSpPr>
            <p:cNvPr id="22538" name="Rectangle 7"/>
            <p:cNvSpPr>
              <a:spLocks noChangeArrowheads="1"/>
            </p:cNvSpPr>
            <p:nvPr/>
          </p:nvSpPr>
          <p:spPr bwMode="auto">
            <a:xfrm>
              <a:off x="336" y="2640"/>
              <a:ext cx="72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2539" name="AutoShape 8"/>
            <p:cNvSpPr>
              <a:spLocks noChangeArrowheads="1"/>
            </p:cNvSpPr>
            <p:nvPr/>
          </p:nvSpPr>
          <p:spPr bwMode="auto">
            <a:xfrm rot="5400000">
              <a:off x="336" y="2688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22534" name="Text Box 9"/>
          <p:cNvSpPr txBox="1">
            <a:spLocks noChangeArrowheads="1"/>
          </p:cNvSpPr>
          <p:nvPr/>
        </p:nvSpPr>
        <p:spPr bwMode="auto">
          <a:xfrm>
            <a:off x="4038600" y="4295775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K</a:t>
            </a:r>
          </a:p>
        </p:txBody>
      </p:sp>
      <p:graphicFrame>
        <p:nvGraphicFramePr>
          <p:cNvPr id="22535" name="Object 10"/>
          <p:cNvGraphicFramePr>
            <a:graphicFrameLocks noChangeAspect="1"/>
          </p:cNvGraphicFramePr>
          <p:nvPr/>
        </p:nvGraphicFramePr>
        <p:xfrm>
          <a:off x="2743200" y="3048000"/>
          <a:ext cx="2616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方程式" r:id="rId4" imgW="1307532" imgH="431613" progId="Equation.3">
                  <p:embed/>
                </p:oleObj>
              </mc:Choice>
              <mc:Fallback>
                <p:oleObj name="方程式" r:id="rId4" imgW="1307532" imgH="4316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048000"/>
                        <a:ext cx="2616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Line 11"/>
          <p:cNvSpPr>
            <a:spLocks noChangeShapeType="1"/>
          </p:cNvSpPr>
          <p:nvPr/>
        </p:nvSpPr>
        <p:spPr bwMode="auto">
          <a:xfrm>
            <a:off x="4572000" y="3733800"/>
            <a:ext cx="762000" cy="1676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4343400" y="4267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 for data path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143000" y="2057400"/>
            <a:ext cx="7543800" cy="1066800"/>
          </a:xfrm>
        </p:spPr>
        <p:txBody>
          <a:bodyPr/>
          <a:lstStyle/>
          <a:p>
            <a:pPr eaLnBrk="1" hangingPunct="1"/>
            <a:r>
              <a:rPr lang="en-US" altLang="zh-TW" smtClean="0"/>
              <a:t>we need to tell the commander that 9 has reached</a:t>
            </a:r>
          </a:p>
          <a:p>
            <a:pPr lvl="1" eaLnBrk="1" hangingPunct="1"/>
            <a:r>
              <a:rPr lang="en-US" altLang="zh-TW" smtClean="0"/>
              <a:t>a status signal </a:t>
            </a:r>
            <a:r>
              <a:rPr lang="en-US" altLang="zh-TW" i="1" smtClean="0"/>
              <a:t>M</a:t>
            </a:r>
            <a:r>
              <a:rPr lang="en-US" altLang="zh-TW" smtClean="0"/>
              <a:t> to tell that Q==9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67200"/>
            <a:ext cx="73914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57" name="Group 5"/>
          <p:cNvGrpSpPr>
            <a:grpSpLocks/>
          </p:cNvGrpSpPr>
          <p:nvPr/>
        </p:nvGrpSpPr>
        <p:grpSpPr bwMode="auto">
          <a:xfrm>
            <a:off x="5105400" y="5562600"/>
            <a:ext cx="1143000" cy="381000"/>
            <a:chOff x="336" y="2640"/>
            <a:chExt cx="720" cy="240"/>
          </a:xfrm>
        </p:grpSpPr>
        <p:sp>
          <p:nvSpPr>
            <p:cNvPr id="23562" name="Rectangle 6"/>
            <p:cNvSpPr>
              <a:spLocks noChangeArrowheads="1"/>
            </p:cNvSpPr>
            <p:nvPr/>
          </p:nvSpPr>
          <p:spPr bwMode="auto">
            <a:xfrm>
              <a:off x="336" y="2640"/>
              <a:ext cx="72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3563" name="AutoShape 7"/>
            <p:cNvSpPr>
              <a:spLocks noChangeArrowheads="1"/>
            </p:cNvSpPr>
            <p:nvPr/>
          </p:nvSpPr>
          <p:spPr bwMode="auto">
            <a:xfrm rot="5400000">
              <a:off x="336" y="2688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23558" name="Text Box 8"/>
          <p:cNvSpPr txBox="1">
            <a:spLocks noChangeArrowheads="1"/>
          </p:cNvSpPr>
          <p:nvPr/>
        </p:nvSpPr>
        <p:spPr bwMode="auto">
          <a:xfrm>
            <a:off x="4038600" y="4295775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K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3946525" y="5348288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hlink"/>
                </a:solidFill>
              </a:rPr>
              <a:t>M</a:t>
            </a:r>
          </a:p>
        </p:txBody>
      </p:sp>
      <p:graphicFrame>
        <p:nvGraphicFramePr>
          <p:cNvPr id="46092" name="Object 12"/>
          <p:cNvGraphicFramePr>
            <a:graphicFrameLocks noChangeAspect="1"/>
          </p:cNvGraphicFramePr>
          <p:nvPr/>
        </p:nvGraphicFramePr>
        <p:xfrm>
          <a:off x="4724400" y="3581400"/>
          <a:ext cx="3657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方程式" r:id="rId4" imgW="1346200" imgH="203200" progId="Equation.3">
                  <p:embed/>
                </p:oleObj>
              </mc:Choice>
              <mc:Fallback>
                <p:oleObj name="方程式" r:id="rId4" imgW="1346200" imgH="20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581400"/>
                        <a:ext cx="36576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13"/>
          <p:cNvGraphicFramePr>
            <a:graphicFrameLocks noChangeAspect="1"/>
          </p:cNvGraphicFramePr>
          <p:nvPr/>
        </p:nvGraphicFramePr>
        <p:xfrm>
          <a:off x="6781800" y="6019800"/>
          <a:ext cx="18542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方程式" r:id="rId6" imgW="1307532" imgH="431613" progId="Equation.3">
                  <p:embed/>
                </p:oleObj>
              </mc:Choice>
              <mc:Fallback>
                <p:oleObj name="方程式" r:id="rId6" imgW="1307532" imgH="4316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6019800"/>
                        <a:ext cx="18542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 </a:t>
            </a:r>
            <a:r>
              <a:rPr lang="en-US" altLang="zh-TW" smtClean="0">
                <a:solidFill>
                  <a:schemeClr val="hlink"/>
                </a:solidFill>
              </a:rPr>
              <a:t>(micro-operation)</a:t>
            </a:r>
            <a:r>
              <a:rPr lang="en-US" altLang="zh-TW" smtClean="0"/>
              <a:t> for data path </a:t>
            </a:r>
            <a:r>
              <a:rPr lang="en-US" altLang="zh-TW" smtClean="0">
                <a:solidFill>
                  <a:schemeClr val="hlink"/>
                </a:solidFill>
              </a:rPr>
              <a:t>(FINAL)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67200"/>
            <a:ext cx="73914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80" name="Group 5"/>
          <p:cNvGrpSpPr>
            <a:grpSpLocks/>
          </p:cNvGrpSpPr>
          <p:nvPr/>
        </p:nvGrpSpPr>
        <p:grpSpPr bwMode="auto">
          <a:xfrm>
            <a:off x="5105400" y="5562600"/>
            <a:ext cx="1143000" cy="381000"/>
            <a:chOff x="336" y="2640"/>
            <a:chExt cx="720" cy="240"/>
          </a:xfrm>
        </p:grpSpPr>
        <p:sp>
          <p:nvSpPr>
            <p:cNvPr id="24586" name="Rectangle 6"/>
            <p:cNvSpPr>
              <a:spLocks noChangeArrowheads="1"/>
            </p:cNvSpPr>
            <p:nvPr/>
          </p:nvSpPr>
          <p:spPr bwMode="auto">
            <a:xfrm>
              <a:off x="336" y="2640"/>
              <a:ext cx="72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4587" name="AutoShape 7"/>
            <p:cNvSpPr>
              <a:spLocks noChangeArrowheads="1"/>
            </p:cNvSpPr>
            <p:nvPr/>
          </p:nvSpPr>
          <p:spPr bwMode="auto">
            <a:xfrm rot="5400000">
              <a:off x="336" y="2688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24581" name="Text Box 8"/>
          <p:cNvSpPr txBox="1">
            <a:spLocks noChangeArrowheads="1"/>
          </p:cNvSpPr>
          <p:nvPr/>
        </p:nvSpPr>
        <p:spPr bwMode="auto">
          <a:xfrm>
            <a:off x="4038600" y="4295775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K</a:t>
            </a:r>
          </a:p>
        </p:txBody>
      </p:sp>
      <p:sp>
        <p:nvSpPr>
          <p:cNvPr id="24582" name="Text Box 10"/>
          <p:cNvSpPr txBox="1">
            <a:spLocks noChangeArrowheads="1"/>
          </p:cNvSpPr>
          <p:nvPr/>
        </p:nvSpPr>
        <p:spPr bwMode="auto">
          <a:xfrm>
            <a:off x="3946525" y="5348288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hlink"/>
                </a:solidFill>
              </a:rPr>
              <a:t>M</a:t>
            </a:r>
          </a:p>
        </p:txBody>
      </p:sp>
      <p:graphicFrame>
        <p:nvGraphicFramePr>
          <p:cNvPr id="24583" name="Object 11"/>
          <p:cNvGraphicFramePr>
            <a:graphicFrameLocks noChangeAspect="1"/>
          </p:cNvGraphicFramePr>
          <p:nvPr/>
        </p:nvGraphicFramePr>
        <p:xfrm>
          <a:off x="4114800" y="3200400"/>
          <a:ext cx="3657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方程式" r:id="rId4" imgW="1346200" imgH="203200" progId="Equation.3">
                  <p:embed/>
                </p:oleObj>
              </mc:Choice>
              <mc:Fallback>
                <p:oleObj name="方程式" r:id="rId4" imgW="13462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200400"/>
                        <a:ext cx="36576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13"/>
          <p:cNvGraphicFramePr>
            <a:graphicFrameLocks noChangeAspect="1"/>
          </p:cNvGraphicFramePr>
          <p:nvPr/>
        </p:nvGraphicFramePr>
        <p:xfrm>
          <a:off x="4114800" y="1981200"/>
          <a:ext cx="342900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方程式" r:id="rId6" imgW="1307532" imgH="431613" progId="Equation.3">
                  <p:embed/>
                </p:oleObj>
              </mc:Choice>
              <mc:Fallback>
                <p:oleObj name="方程式" r:id="rId6" imgW="1307532" imgH="4316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981200"/>
                        <a:ext cx="3429000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 Box 14"/>
          <p:cNvSpPr txBox="1">
            <a:spLocks noChangeArrowheads="1"/>
          </p:cNvSpPr>
          <p:nvPr/>
        </p:nvSpPr>
        <p:spPr bwMode="auto">
          <a:xfrm>
            <a:off x="4419600" y="4267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L</a:t>
            </a:r>
            <a:endParaRPr lang="en-US" altLang="zh-TW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 2.2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specification of control unit</a:t>
            </a:r>
          </a:p>
          <a:p>
            <a:pPr eaLnBrk="1" hangingPunct="1"/>
            <a:r>
              <a:rPr lang="en-US" altLang="zh-TW" smtClean="0"/>
              <a:t>(draw the state diagram)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 of control unit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725487"/>
          </a:xfrm>
        </p:spPr>
        <p:txBody>
          <a:bodyPr/>
          <a:lstStyle/>
          <a:p>
            <a:pPr eaLnBrk="1" hangingPunct="1"/>
            <a:r>
              <a:rPr lang="en-US" altLang="zh-TW" smtClean="0"/>
              <a:t>So we start from here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67200"/>
            <a:ext cx="73914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5105400" y="5562600"/>
            <a:ext cx="1143000" cy="381000"/>
            <a:chOff x="336" y="2640"/>
            <a:chExt cx="720" cy="240"/>
          </a:xfrm>
        </p:grpSpPr>
        <p:sp>
          <p:nvSpPr>
            <p:cNvPr id="26636" name="Rectangle 6"/>
            <p:cNvSpPr>
              <a:spLocks noChangeArrowheads="1"/>
            </p:cNvSpPr>
            <p:nvPr/>
          </p:nvSpPr>
          <p:spPr bwMode="auto">
            <a:xfrm>
              <a:off x="336" y="2640"/>
              <a:ext cx="72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6637" name="AutoShape 7"/>
            <p:cNvSpPr>
              <a:spLocks noChangeArrowheads="1"/>
            </p:cNvSpPr>
            <p:nvPr/>
          </p:nvSpPr>
          <p:spPr bwMode="auto">
            <a:xfrm rot="5400000">
              <a:off x="336" y="2688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4038600" y="4295775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K</a:t>
            </a:r>
            <a:endParaRPr lang="en-US" altLang="zh-TW" sz="1600"/>
          </a:p>
        </p:txBody>
      </p:sp>
      <p:sp>
        <p:nvSpPr>
          <p:cNvPr id="26631" name="Text Box 9"/>
          <p:cNvSpPr txBox="1">
            <a:spLocks noChangeArrowheads="1"/>
          </p:cNvSpPr>
          <p:nvPr/>
        </p:nvSpPr>
        <p:spPr bwMode="auto">
          <a:xfrm>
            <a:off x="3946525" y="5348288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hlink"/>
                </a:solidFill>
              </a:rPr>
              <a:t>M</a:t>
            </a:r>
            <a:endParaRPr lang="en-US" altLang="zh-TW" sz="1600"/>
          </a:p>
        </p:txBody>
      </p:sp>
      <p:graphicFrame>
        <p:nvGraphicFramePr>
          <p:cNvPr id="26632" name="Object 10"/>
          <p:cNvGraphicFramePr>
            <a:graphicFrameLocks noChangeAspect="1"/>
          </p:cNvGraphicFramePr>
          <p:nvPr/>
        </p:nvGraphicFramePr>
        <p:xfrm>
          <a:off x="6705600" y="5105400"/>
          <a:ext cx="20574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方程式" r:id="rId4" imgW="1346200" imgH="203200" progId="Equation.3">
                  <p:embed/>
                </p:oleObj>
              </mc:Choice>
              <mc:Fallback>
                <p:oleObj name="方程式" r:id="rId4" imgW="13462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105400"/>
                        <a:ext cx="20574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12"/>
          <p:cNvSpPr txBox="1">
            <a:spLocks noChangeArrowheads="1"/>
          </p:cNvSpPr>
          <p:nvPr/>
        </p:nvSpPr>
        <p:spPr bwMode="auto">
          <a:xfrm>
            <a:off x="669925" y="5500688"/>
            <a:ext cx="661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Start</a:t>
            </a:r>
          </a:p>
        </p:txBody>
      </p:sp>
      <p:sp>
        <p:nvSpPr>
          <p:cNvPr id="26634" name="Text Box 13"/>
          <p:cNvSpPr txBox="1">
            <a:spLocks noChangeArrowheads="1"/>
          </p:cNvSpPr>
          <p:nvPr/>
        </p:nvSpPr>
        <p:spPr bwMode="auto">
          <a:xfrm>
            <a:off x="4495800" y="4267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L</a:t>
            </a:r>
            <a:endParaRPr lang="en-US" altLang="zh-TW" sz="1600"/>
          </a:p>
        </p:txBody>
      </p:sp>
      <p:graphicFrame>
        <p:nvGraphicFramePr>
          <p:cNvPr id="26635" name="Object 14"/>
          <p:cNvGraphicFramePr>
            <a:graphicFrameLocks noChangeAspect="1"/>
          </p:cNvGraphicFramePr>
          <p:nvPr/>
        </p:nvGraphicFramePr>
        <p:xfrm>
          <a:off x="6705600" y="4191000"/>
          <a:ext cx="19304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方程式" r:id="rId6" imgW="1307532" imgH="431613" progId="Equation.3">
                  <p:embed/>
                </p:oleObj>
              </mc:Choice>
              <mc:Fallback>
                <p:oleObj name="方程式" r:id="rId6" imgW="1307532" imgH="43161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191000"/>
                        <a:ext cx="19304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 of control unit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sometimes we count and sometimes not count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67200"/>
            <a:ext cx="73914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3" name="Group 5"/>
          <p:cNvGrpSpPr>
            <a:grpSpLocks/>
          </p:cNvGrpSpPr>
          <p:nvPr/>
        </p:nvGrpSpPr>
        <p:grpSpPr bwMode="auto">
          <a:xfrm>
            <a:off x="5105400" y="5562600"/>
            <a:ext cx="1143000" cy="381000"/>
            <a:chOff x="336" y="2640"/>
            <a:chExt cx="720" cy="240"/>
          </a:xfrm>
        </p:grpSpPr>
        <p:sp>
          <p:nvSpPr>
            <p:cNvPr id="27669" name="Rectangle 6"/>
            <p:cNvSpPr>
              <a:spLocks noChangeArrowheads="1"/>
            </p:cNvSpPr>
            <p:nvPr/>
          </p:nvSpPr>
          <p:spPr bwMode="auto">
            <a:xfrm>
              <a:off x="336" y="2640"/>
              <a:ext cx="72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7670" name="AutoShape 7"/>
            <p:cNvSpPr>
              <a:spLocks noChangeArrowheads="1"/>
            </p:cNvSpPr>
            <p:nvPr/>
          </p:nvSpPr>
          <p:spPr bwMode="auto">
            <a:xfrm rot="5400000">
              <a:off x="336" y="2688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27654" name="Text Box 8"/>
          <p:cNvSpPr txBox="1">
            <a:spLocks noChangeArrowheads="1"/>
          </p:cNvSpPr>
          <p:nvPr/>
        </p:nvSpPr>
        <p:spPr bwMode="auto">
          <a:xfrm>
            <a:off x="4038600" y="4295775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K</a:t>
            </a:r>
            <a:endParaRPr lang="en-US" altLang="zh-TW" sz="1600"/>
          </a:p>
        </p:txBody>
      </p:sp>
      <p:sp>
        <p:nvSpPr>
          <p:cNvPr id="27655" name="Text Box 9"/>
          <p:cNvSpPr txBox="1">
            <a:spLocks noChangeArrowheads="1"/>
          </p:cNvSpPr>
          <p:nvPr/>
        </p:nvSpPr>
        <p:spPr bwMode="auto">
          <a:xfrm>
            <a:off x="3946525" y="5348288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hlink"/>
                </a:solidFill>
              </a:rPr>
              <a:t>M</a:t>
            </a:r>
            <a:endParaRPr lang="en-US" altLang="zh-TW" sz="1600"/>
          </a:p>
        </p:txBody>
      </p:sp>
      <p:graphicFrame>
        <p:nvGraphicFramePr>
          <p:cNvPr id="27656" name="Object 10"/>
          <p:cNvGraphicFramePr>
            <a:graphicFrameLocks noChangeAspect="1"/>
          </p:cNvGraphicFramePr>
          <p:nvPr/>
        </p:nvGraphicFramePr>
        <p:xfrm>
          <a:off x="6705600" y="5105400"/>
          <a:ext cx="20574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方程式" r:id="rId4" imgW="1346200" imgH="203200" progId="Equation.3">
                  <p:embed/>
                </p:oleObj>
              </mc:Choice>
              <mc:Fallback>
                <p:oleObj name="方程式" r:id="rId4" imgW="13462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105400"/>
                        <a:ext cx="20574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7" name="Group 14"/>
          <p:cNvGrpSpPr>
            <a:grpSpLocks/>
          </p:cNvGrpSpPr>
          <p:nvPr/>
        </p:nvGrpSpPr>
        <p:grpSpPr bwMode="auto">
          <a:xfrm>
            <a:off x="2438400" y="3048000"/>
            <a:ext cx="2743200" cy="457200"/>
            <a:chOff x="1536" y="1920"/>
            <a:chExt cx="1728" cy="288"/>
          </a:xfrm>
        </p:grpSpPr>
        <p:sp>
          <p:nvSpPr>
            <p:cNvPr id="27667" name="Oval 12"/>
            <p:cNvSpPr>
              <a:spLocks noChangeArrowheads="1"/>
            </p:cNvSpPr>
            <p:nvPr/>
          </p:nvSpPr>
          <p:spPr bwMode="auto">
            <a:xfrm>
              <a:off x="1536" y="1920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Hold</a:t>
              </a:r>
            </a:p>
          </p:txBody>
        </p:sp>
        <p:sp>
          <p:nvSpPr>
            <p:cNvPr id="27668" name="Oval 13"/>
            <p:cNvSpPr>
              <a:spLocks noChangeArrowheads="1"/>
            </p:cNvSpPr>
            <p:nvPr/>
          </p:nvSpPr>
          <p:spPr bwMode="auto">
            <a:xfrm>
              <a:off x="2784" y="1920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</p:grpSp>
      <p:sp>
        <p:nvSpPr>
          <p:cNvPr id="27658" name="Text Box 18"/>
          <p:cNvSpPr txBox="1">
            <a:spLocks noChangeArrowheads="1"/>
          </p:cNvSpPr>
          <p:nvPr/>
        </p:nvSpPr>
        <p:spPr bwMode="auto">
          <a:xfrm>
            <a:off x="669925" y="5500688"/>
            <a:ext cx="661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Start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124200" y="2743200"/>
            <a:ext cx="1371600" cy="381000"/>
            <a:chOff x="1968" y="1728"/>
            <a:chExt cx="864" cy="240"/>
          </a:xfrm>
        </p:grpSpPr>
        <p:sp>
          <p:nvSpPr>
            <p:cNvPr id="27665" name="Line 17"/>
            <p:cNvSpPr>
              <a:spLocks noChangeShapeType="1"/>
            </p:cNvSpPr>
            <p:nvPr/>
          </p:nvSpPr>
          <p:spPr bwMode="auto">
            <a:xfrm>
              <a:off x="1968" y="19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6" name="Text Box 19"/>
            <p:cNvSpPr txBox="1">
              <a:spLocks noChangeArrowheads="1"/>
            </p:cNvSpPr>
            <p:nvPr/>
          </p:nvSpPr>
          <p:spPr bwMode="auto">
            <a:xfrm>
              <a:off x="2208" y="1728"/>
              <a:ext cx="3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3200400" y="3276600"/>
            <a:ext cx="1219200" cy="336550"/>
            <a:chOff x="2016" y="2103"/>
            <a:chExt cx="768" cy="212"/>
          </a:xfrm>
        </p:grpSpPr>
        <p:sp>
          <p:nvSpPr>
            <p:cNvPr id="27663" name="Line 21"/>
            <p:cNvSpPr>
              <a:spLocks noChangeShapeType="1"/>
            </p:cNvSpPr>
            <p:nvPr/>
          </p:nvSpPr>
          <p:spPr bwMode="auto">
            <a:xfrm flipH="1">
              <a:off x="2016" y="211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4" name="Text Box 22"/>
            <p:cNvSpPr txBox="1">
              <a:spLocks noChangeArrowheads="1"/>
            </p:cNvSpPr>
            <p:nvPr/>
          </p:nvSpPr>
          <p:spPr bwMode="auto">
            <a:xfrm>
              <a:off x="2246" y="2103"/>
              <a:ext cx="2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M</a:t>
              </a:r>
            </a:p>
          </p:txBody>
        </p:sp>
      </p:grpSp>
      <p:sp>
        <p:nvSpPr>
          <p:cNvPr id="27661" name="Text Box 24"/>
          <p:cNvSpPr txBox="1">
            <a:spLocks noChangeArrowheads="1"/>
          </p:cNvSpPr>
          <p:nvPr/>
        </p:nvSpPr>
        <p:spPr bwMode="auto">
          <a:xfrm>
            <a:off x="4419600" y="4267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L</a:t>
            </a:r>
            <a:endParaRPr lang="en-US" altLang="zh-TW" sz="1600"/>
          </a:p>
        </p:txBody>
      </p:sp>
      <p:graphicFrame>
        <p:nvGraphicFramePr>
          <p:cNvPr id="27662" name="Object 25"/>
          <p:cNvGraphicFramePr>
            <a:graphicFrameLocks noChangeAspect="1"/>
          </p:cNvGraphicFramePr>
          <p:nvPr/>
        </p:nvGraphicFramePr>
        <p:xfrm>
          <a:off x="6705600" y="4191000"/>
          <a:ext cx="19304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方程式" r:id="rId6" imgW="1307532" imgH="431613" progId="Equation.3">
                  <p:embed/>
                </p:oleObj>
              </mc:Choice>
              <mc:Fallback>
                <p:oleObj name="方程式" r:id="rId6" imgW="1307532" imgH="431613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191000"/>
                        <a:ext cx="19304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 of control unit</a:t>
            </a:r>
            <a:endParaRPr lang="en-US" altLang="zh-TW" smtClean="0">
              <a:solidFill>
                <a:schemeClr val="hlink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sending out command for counting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67200"/>
            <a:ext cx="73914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5105400" y="5562600"/>
            <a:ext cx="1143000" cy="381000"/>
            <a:chOff x="336" y="2640"/>
            <a:chExt cx="720" cy="240"/>
          </a:xfrm>
        </p:grpSpPr>
        <p:sp>
          <p:nvSpPr>
            <p:cNvPr id="28699" name="Rectangle 6"/>
            <p:cNvSpPr>
              <a:spLocks noChangeArrowheads="1"/>
            </p:cNvSpPr>
            <p:nvPr/>
          </p:nvSpPr>
          <p:spPr bwMode="auto">
            <a:xfrm>
              <a:off x="336" y="2640"/>
              <a:ext cx="72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8700" name="AutoShape 7"/>
            <p:cNvSpPr>
              <a:spLocks noChangeArrowheads="1"/>
            </p:cNvSpPr>
            <p:nvPr/>
          </p:nvSpPr>
          <p:spPr bwMode="auto">
            <a:xfrm rot="5400000">
              <a:off x="336" y="2688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28678" name="Text Box 8"/>
          <p:cNvSpPr txBox="1">
            <a:spLocks noChangeArrowheads="1"/>
          </p:cNvSpPr>
          <p:nvPr/>
        </p:nvSpPr>
        <p:spPr bwMode="auto">
          <a:xfrm>
            <a:off x="4038600" y="4295775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K</a:t>
            </a:r>
            <a:endParaRPr lang="en-US" altLang="zh-TW" sz="1600"/>
          </a:p>
        </p:txBody>
      </p:sp>
      <p:sp>
        <p:nvSpPr>
          <p:cNvPr id="28679" name="Text Box 9"/>
          <p:cNvSpPr txBox="1">
            <a:spLocks noChangeArrowheads="1"/>
          </p:cNvSpPr>
          <p:nvPr/>
        </p:nvSpPr>
        <p:spPr bwMode="auto">
          <a:xfrm>
            <a:off x="3946525" y="5348288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hlink"/>
                </a:solidFill>
              </a:rPr>
              <a:t>M</a:t>
            </a:r>
            <a:endParaRPr lang="en-US" altLang="zh-TW" sz="1600"/>
          </a:p>
        </p:txBody>
      </p:sp>
      <p:graphicFrame>
        <p:nvGraphicFramePr>
          <p:cNvPr id="28680" name="Object 10"/>
          <p:cNvGraphicFramePr>
            <a:graphicFrameLocks noChangeAspect="1"/>
          </p:cNvGraphicFramePr>
          <p:nvPr/>
        </p:nvGraphicFramePr>
        <p:xfrm>
          <a:off x="6705600" y="5105400"/>
          <a:ext cx="20574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方程式" r:id="rId4" imgW="1346200" imgH="203200" progId="Equation.3">
                  <p:embed/>
                </p:oleObj>
              </mc:Choice>
              <mc:Fallback>
                <p:oleObj name="方程式" r:id="rId4" imgW="13462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105400"/>
                        <a:ext cx="20574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Text Box 15"/>
          <p:cNvSpPr txBox="1">
            <a:spLocks noChangeArrowheads="1"/>
          </p:cNvSpPr>
          <p:nvPr/>
        </p:nvSpPr>
        <p:spPr bwMode="auto">
          <a:xfrm>
            <a:off x="669925" y="5500688"/>
            <a:ext cx="661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Start</a:t>
            </a:r>
          </a:p>
        </p:txBody>
      </p:sp>
      <p:grpSp>
        <p:nvGrpSpPr>
          <p:cNvPr id="28682" name="Group 22"/>
          <p:cNvGrpSpPr>
            <a:grpSpLocks/>
          </p:cNvGrpSpPr>
          <p:nvPr/>
        </p:nvGrpSpPr>
        <p:grpSpPr bwMode="auto">
          <a:xfrm>
            <a:off x="2514600" y="2971800"/>
            <a:ext cx="2743200" cy="869950"/>
            <a:chOff x="1536" y="1728"/>
            <a:chExt cx="1728" cy="548"/>
          </a:xfrm>
        </p:grpSpPr>
        <p:grpSp>
          <p:nvGrpSpPr>
            <p:cNvPr id="28690" name="Group 12"/>
            <p:cNvGrpSpPr>
              <a:grpSpLocks/>
            </p:cNvGrpSpPr>
            <p:nvPr/>
          </p:nvGrpSpPr>
          <p:grpSpPr bwMode="auto">
            <a:xfrm>
              <a:off x="1536" y="1920"/>
              <a:ext cx="1728" cy="288"/>
              <a:chOff x="1536" y="1920"/>
              <a:chExt cx="1728" cy="288"/>
            </a:xfrm>
          </p:grpSpPr>
          <p:sp>
            <p:nvSpPr>
              <p:cNvPr id="28697" name="Oval 1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Hold</a:t>
                </a:r>
              </a:p>
            </p:txBody>
          </p:sp>
          <p:sp>
            <p:nvSpPr>
              <p:cNvPr id="28698" name="Oval 14"/>
              <p:cNvSpPr>
                <a:spLocks noChangeArrowheads="1"/>
              </p:cNvSpPr>
              <p:nvPr/>
            </p:nvSpPr>
            <p:spPr bwMode="auto">
              <a:xfrm>
                <a:off x="2784" y="1920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Count</a:t>
                </a:r>
              </a:p>
            </p:txBody>
          </p:sp>
        </p:grpSp>
        <p:grpSp>
          <p:nvGrpSpPr>
            <p:cNvPr id="28691" name="Group 16"/>
            <p:cNvGrpSpPr>
              <a:grpSpLocks/>
            </p:cNvGrpSpPr>
            <p:nvPr/>
          </p:nvGrpSpPr>
          <p:grpSpPr bwMode="auto">
            <a:xfrm>
              <a:off x="1968" y="1728"/>
              <a:ext cx="864" cy="240"/>
              <a:chOff x="1968" y="1728"/>
              <a:chExt cx="864" cy="240"/>
            </a:xfrm>
          </p:grpSpPr>
          <p:sp>
            <p:nvSpPr>
              <p:cNvPr id="28695" name="Line 17"/>
              <p:cNvSpPr>
                <a:spLocks noChangeShapeType="1"/>
              </p:cNvSpPr>
              <p:nvPr/>
            </p:nvSpPr>
            <p:spPr bwMode="auto">
              <a:xfrm>
                <a:off x="1968" y="196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96" name="Text Box 18"/>
              <p:cNvSpPr txBox="1">
                <a:spLocks noChangeArrowheads="1"/>
              </p:cNvSpPr>
              <p:nvPr/>
            </p:nvSpPr>
            <p:spPr bwMode="auto">
              <a:xfrm>
                <a:off x="2208" y="1728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Start</a:t>
                </a:r>
              </a:p>
            </p:txBody>
          </p:sp>
        </p:grpSp>
        <p:grpSp>
          <p:nvGrpSpPr>
            <p:cNvPr id="28692" name="Group 19"/>
            <p:cNvGrpSpPr>
              <a:grpSpLocks/>
            </p:cNvGrpSpPr>
            <p:nvPr/>
          </p:nvGrpSpPr>
          <p:grpSpPr bwMode="auto">
            <a:xfrm>
              <a:off x="2016" y="2064"/>
              <a:ext cx="768" cy="212"/>
              <a:chOff x="2016" y="2103"/>
              <a:chExt cx="768" cy="212"/>
            </a:xfrm>
          </p:grpSpPr>
          <p:sp>
            <p:nvSpPr>
              <p:cNvPr id="28693" name="Line 20"/>
              <p:cNvSpPr>
                <a:spLocks noChangeShapeType="1"/>
              </p:cNvSpPr>
              <p:nvPr/>
            </p:nvSpPr>
            <p:spPr bwMode="auto">
              <a:xfrm flipH="1">
                <a:off x="2016" y="211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94" name="Text Box 21"/>
              <p:cNvSpPr txBox="1">
                <a:spLocks noChangeArrowheads="1"/>
              </p:cNvSpPr>
              <p:nvPr/>
            </p:nvSpPr>
            <p:spPr bwMode="auto">
              <a:xfrm>
                <a:off x="2246" y="2103"/>
                <a:ext cx="22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M</a:t>
                </a:r>
              </a:p>
            </p:txBody>
          </p:sp>
        </p:grpSp>
      </p:grpSp>
      <p:sp>
        <p:nvSpPr>
          <p:cNvPr id="52247" name="AutoShape 23"/>
          <p:cNvSpPr>
            <a:spLocks noChangeArrowheads="1"/>
          </p:cNvSpPr>
          <p:nvPr/>
        </p:nvSpPr>
        <p:spPr bwMode="auto">
          <a:xfrm>
            <a:off x="1447800" y="3124200"/>
            <a:ext cx="838200" cy="685800"/>
          </a:xfrm>
          <a:prstGeom prst="wedgeRoundRectCallout">
            <a:avLst>
              <a:gd name="adj1" fmla="val 92616"/>
              <a:gd name="adj2" fmla="val 23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K=0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L=0</a:t>
            </a:r>
          </a:p>
        </p:txBody>
      </p:sp>
      <p:sp>
        <p:nvSpPr>
          <p:cNvPr id="52248" name="AutoShape 24"/>
          <p:cNvSpPr>
            <a:spLocks noChangeArrowheads="1"/>
          </p:cNvSpPr>
          <p:nvPr/>
        </p:nvSpPr>
        <p:spPr bwMode="auto">
          <a:xfrm>
            <a:off x="5638800" y="3124200"/>
            <a:ext cx="838200" cy="609600"/>
          </a:xfrm>
          <a:prstGeom prst="wedgeRoundRectCallout">
            <a:avLst>
              <a:gd name="adj1" fmla="val -96593"/>
              <a:gd name="adj2" fmla="val 494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K=1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L=0</a:t>
            </a:r>
          </a:p>
        </p:txBody>
      </p:sp>
      <p:sp>
        <p:nvSpPr>
          <p:cNvPr id="52249" name="AutoShape 25"/>
          <p:cNvSpPr>
            <a:spLocks noChangeArrowheads="1"/>
          </p:cNvSpPr>
          <p:nvPr/>
        </p:nvSpPr>
        <p:spPr bwMode="auto">
          <a:xfrm>
            <a:off x="2590800" y="2438400"/>
            <a:ext cx="838200" cy="609600"/>
          </a:xfrm>
          <a:prstGeom prst="wedgeRoundRectCallout">
            <a:avLst>
              <a:gd name="adj1" fmla="val 101134"/>
              <a:gd name="adj2" fmla="val 4713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K=1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L=1</a:t>
            </a:r>
          </a:p>
        </p:txBody>
      </p:sp>
      <p:sp>
        <p:nvSpPr>
          <p:cNvPr id="52250" name="AutoShape 26"/>
          <p:cNvSpPr>
            <a:spLocks noChangeArrowheads="1"/>
          </p:cNvSpPr>
          <p:nvPr/>
        </p:nvSpPr>
        <p:spPr bwMode="auto">
          <a:xfrm>
            <a:off x="2667000" y="3886200"/>
            <a:ext cx="838200" cy="609600"/>
          </a:xfrm>
          <a:prstGeom prst="wedgeRoundRectCallout">
            <a:avLst>
              <a:gd name="adj1" fmla="val 82384"/>
              <a:gd name="adj2" fmla="val -4974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K=0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L=0</a:t>
            </a:r>
            <a:endParaRPr lang="en-US" altLang="zh-TW" sz="1600"/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6324600" y="304800"/>
            <a:ext cx="1649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chemeClr val="hlink"/>
                </a:solidFill>
              </a:rPr>
              <a:t>(FINAL)</a:t>
            </a:r>
          </a:p>
        </p:txBody>
      </p:sp>
      <p:sp>
        <p:nvSpPr>
          <p:cNvPr id="28688" name="Text Box 28"/>
          <p:cNvSpPr txBox="1">
            <a:spLocks noChangeArrowheads="1"/>
          </p:cNvSpPr>
          <p:nvPr/>
        </p:nvSpPr>
        <p:spPr bwMode="auto">
          <a:xfrm>
            <a:off x="4419600" y="4267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L</a:t>
            </a:r>
            <a:endParaRPr lang="en-US" altLang="zh-TW" sz="1600"/>
          </a:p>
        </p:txBody>
      </p:sp>
      <p:graphicFrame>
        <p:nvGraphicFramePr>
          <p:cNvPr id="28689" name="Object 29"/>
          <p:cNvGraphicFramePr>
            <a:graphicFrameLocks noChangeAspect="1"/>
          </p:cNvGraphicFramePr>
          <p:nvPr/>
        </p:nvGraphicFramePr>
        <p:xfrm>
          <a:off x="6705600" y="4191000"/>
          <a:ext cx="19304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方程式" r:id="rId6" imgW="1307532" imgH="431613" progId="Equation.3">
                  <p:embed/>
                </p:oleObj>
              </mc:Choice>
              <mc:Fallback>
                <p:oleObj name="方程式" r:id="rId6" imgW="1307532" imgH="431613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191000"/>
                        <a:ext cx="19304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7" grpId="0" animBg="1"/>
      <p:bldP spid="52248" grpId="0" animBg="1"/>
      <p:bldP spid="52249" grpId="0" animBg="1"/>
      <p:bldP spid="52250" grpId="0" animBg="1"/>
      <p:bldP spid="522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 3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Circuit design from behavior spec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 of the circuit</a:t>
            </a:r>
            <a:endParaRPr lang="en-US" altLang="zh-TW" smtClean="0">
              <a:solidFill>
                <a:schemeClr val="hlink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sending out command for counting</a:t>
            </a:r>
          </a:p>
        </p:txBody>
      </p:sp>
      <p:graphicFrame>
        <p:nvGraphicFramePr>
          <p:cNvPr id="30724" name="Object 10"/>
          <p:cNvGraphicFramePr>
            <a:graphicFrameLocks noChangeAspect="1"/>
          </p:cNvGraphicFramePr>
          <p:nvPr/>
        </p:nvGraphicFramePr>
        <p:xfrm>
          <a:off x="6781800" y="3657600"/>
          <a:ext cx="20574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方程式" r:id="rId3" imgW="1346200" imgH="203200" progId="Equation.3">
                  <p:embed/>
                </p:oleObj>
              </mc:Choice>
              <mc:Fallback>
                <p:oleObj name="方程式" r:id="rId3" imgW="13462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657600"/>
                        <a:ext cx="20574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5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39878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26" name="Object 35"/>
          <p:cNvGraphicFramePr>
            <a:graphicFrameLocks noChangeAspect="1"/>
          </p:cNvGraphicFramePr>
          <p:nvPr/>
        </p:nvGraphicFramePr>
        <p:xfrm>
          <a:off x="6781800" y="2895600"/>
          <a:ext cx="19304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方程式" r:id="rId6" imgW="1307532" imgH="431613" progId="Equation.3">
                  <p:embed/>
                </p:oleObj>
              </mc:Choice>
              <mc:Fallback>
                <p:oleObj name="方程式" r:id="rId6" imgW="1307532" imgH="431613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895600"/>
                        <a:ext cx="19304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7" name="Group 37"/>
          <p:cNvGrpSpPr>
            <a:grpSpLocks/>
          </p:cNvGrpSpPr>
          <p:nvPr/>
        </p:nvGrpSpPr>
        <p:grpSpPr bwMode="auto">
          <a:xfrm>
            <a:off x="1295400" y="4495800"/>
            <a:ext cx="7391400" cy="2362200"/>
            <a:chOff x="768" y="2832"/>
            <a:chExt cx="4656" cy="1488"/>
          </a:xfrm>
        </p:grpSpPr>
        <p:pic>
          <p:nvPicPr>
            <p:cNvPr id="30728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2844"/>
              <a:ext cx="4656" cy="1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0729" name="Group 5"/>
            <p:cNvGrpSpPr>
              <a:grpSpLocks/>
            </p:cNvGrpSpPr>
            <p:nvPr/>
          </p:nvGrpSpPr>
          <p:grpSpPr bwMode="auto">
            <a:xfrm>
              <a:off x="3648" y="3660"/>
              <a:ext cx="720" cy="240"/>
              <a:chOff x="336" y="2640"/>
              <a:chExt cx="720" cy="240"/>
            </a:xfrm>
          </p:grpSpPr>
          <p:sp>
            <p:nvSpPr>
              <p:cNvPr id="30734" name="Rectangle 6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30735" name="AutoShape 7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30730" name="Text Box 8"/>
            <p:cNvSpPr txBox="1">
              <a:spLocks noChangeArrowheads="1"/>
            </p:cNvSpPr>
            <p:nvPr/>
          </p:nvSpPr>
          <p:spPr bwMode="auto">
            <a:xfrm>
              <a:off x="2976" y="286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K</a:t>
              </a:r>
              <a:endParaRPr lang="en-US" altLang="zh-TW" sz="1600"/>
            </a:p>
          </p:txBody>
        </p:sp>
        <p:sp>
          <p:nvSpPr>
            <p:cNvPr id="30731" name="Text Box 9"/>
            <p:cNvSpPr txBox="1">
              <a:spLocks noChangeArrowheads="1"/>
            </p:cNvSpPr>
            <p:nvPr/>
          </p:nvSpPr>
          <p:spPr bwMode="auto">
            <a:xfrm>
              <a:off x="2918" y="3525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hlink"/>
                  </a:solidFill>
                </a:rPr>
                <a:t>M</a:t>
              </a:r>
              <a:endParaRPr lang="en-US" altLang="zh-TW" sz="1600"/>
            </a:p>
          </p:txBody>
        </p:sp>
        <p:sp>
          <p:nvSpPr>
            <p:cNvPr id="30732" name="Text Box 12"/>
            <p:cNvSpPr txBox="1">
              <a:spLocks noChangeArrowheads="1"/>
            </p:cNvSpPr>
            <p:nvPr/>
          </p:nvSpPr>
          <p:spPr bwMode="auto">
            <a:xfrm>
              <a:off x="854" y="3621"/>
              <a:ext cx="4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hlink"/>
                  </a:solidFill>
                </a:rPr>
                <a:t>Start</a:t>
              </a:r>
            </a:p>
          </p:txBody>
        </p:sp>
        <p:sp>
          <p:nvSpPr>
            <p:cNvPr id="30733" name="Text Box 36"/>
            <p:cNvSpPr txBox="1">
              <a:spLocks noChangeArrowheads="1"/>
            </p:cNvSpPr>
            <p:nvPr/>
          </p:nvSpPr>
          <p:spPr bwMode="auto">
            <a:xfrm>
              <a:off x="3264" y="2832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L</a:t>
              </a:r>
              <a:endParaRPr lang="en-US" altLang="zh-TW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Circuit design from behavior spec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control unit: realizing a state diagram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standard method from </a:t>
            </a:r>
            <a:r>
              <a:rPr lang="en-US" altLang="zh-TW" sz="2400" dirty="0" smtClean="0">
                <a:solidFill>
                  <a:schemeClr val="hlink"/>
                </a:solidFill>
              </a:rPr>
              <a:t>Chap. 4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hlink"/>
                </a:solidFill>
              </a:rPr>
              <a:t>complete by your self!</a:t>
            </a:r>
          </a:p>
        </p:txBody>
      </p:sp>
      <p:sp>
        <p:nvSpPr>
          <p:cNvPr id="31748" name="AutoShape 49"/>
          <p:cNvSpPr>
            <a:spLocks noChangeArrowheads="1"/>
          </p:cNvSpPr>
          <p:nvPr/>
        </p:nvSpPr>
        <p:spPr bwMode="auto">
          <a:xfrm flipV="1">
            <a:off x="3276600" y="5334000"/>
            <a:ext cx="685800" cy="6858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1749" name="Group 50"/>
          <p:cNvGrpSpPr>
            <a:grpSpLocks/>
          </p:cNvGrpSpPr>
          <p:nvPr/>
        </p:nvGrpSpPr>
        <p:grpSpPr bwMode="auto">
          <a:xfrm>
            <a:off x="1295400" y="3886200"/>
            <a:ext cx="2743200" cy="869950"/>
            <a:chOff x="1536" y="1728"/>
            <a:chExt cx="1728" cy="548"/>
          </a:xfrm>
        </p:grpSpPr>
        <p:grpSp>
          <p:nvGrpSpPr>
            <p:cNvPr id="31773" name="Group 51"/>
            <p:cNvGrpSpPr>
              <a:grpSpLocks/>
            </p:cNvGrpSpPr>
            <p:nvPr/>
          </p:nvGrpSpPr>
          <p:grpSpPr bwMode="auto">
            <a:xfrm>
              <a:off x="1536" y="1920"/>
              <a:ext cx="1728" cy="288"/>
              <a:chOff x="1536" y="1920"/>
              <a:chExt cx="1728" cy="288"/>
            </a:xfrm>
          </p:grpSpPr>
          <p:sp>
            <p:nvSpPr>
              <p:cNvPr id="31780" name="Oval 52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Hold</a:t>
                </a:r>
              </a:p>
            </p:txBody>
          </p:sp>
          <p:sp>
            <p:nvSpPr>
              <p:cNvPr id="31781" name="Oval 53"/>
              <p:cNvSpPr>
                <a:spLocks noChangeArrowheads="1"/>
              </p:cNvSpPr>
              <p:nvPr/>
            </p:nvSpPr>
            <p:spPr bwMode="auto">
              <a:xfrm>
                <a:off x="2784" y="1920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Count</a:t>
                </a:r>
              </a:p>
            </p:txBody>
          </p:sp>
        </p:grpSp>
        <p:grpSp>
          <p:nvGrpSpPr>
            <p:cNvPr id="31774" name="Group 54"/>
            <p:cNvGrpSpPr>
              <a:grpSpLocks/>
            </p:cNvGrpSpPr>
            <p:nvPr/>
          </p:nvGrpSpPr>
          <p:grpSpPr bwMode="auto">
            <a:xfrm>
              <a:off x="1968" y="1728"/>
              <a:ext cx="864" cy="240"/>
              <a:chOff x="1968" y="1728"/>
              <a:chExt cx="864" cy="240"/>
            </a:xfrm>
          </p:grpSpPr>
          <p:sp>
            <p:nvSpPr>
              <p:cNvPr id="31778" name="Line 55"/>
              <p:cNvSpPr>
                <a:spLocks noChangeShapeType="1"/>
              </p:cNvSpPr>
              <p:nvPr/>
            </p:nvSpPr>
            <p:spPr bwMode="auto">
              <a:xfrm>
                <a:off x="1968" y="196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79" name="Text Box 56"/>
              <p:cNvSpPr txBox="1">
                <a:spLocks noChangeArrowheads="1"/>
              </p:cNvSpPr>
              <p:nvPr/>
            </p:nvSpPr>
            <p:spPr bwMode="auto">
              <a:xfrm>
                <a:off x="2208" y="1728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Start</a:t>
                </a:r>
              </a:p>
            </p:txBody>
          </p:sp>
        </p:grpSp>
        <p:grpSp>
          <p:nvGrpSpPr>
            <p:cNvPr id="31775" name="Group 57"/>
            <p:cNvGrpSpPr>
              <a:grpSpLocks/>
            </p:cNvGrpSpPr>
            <p:nvPr/>
          </p:nvGrpSpPr>
          <p:grpSpPr bwMode="auto">
            <a:xfrm>
              <a:off x="2016" y="2064"/>
              <a:ext cx="768" cy="212"/>
              <a:chOff x="2016" y="2103"/>
              <a:chExt cx="768" cy="212"/>
            </a:xfrm>
          </p:grpSpPr>
          <p:sp>
            <p:nvSpPr>
              <p:cNvPr id="31776" name="Line 58"/>
              <p:cNvSpPr>
                <a:spLocks noChangeShapeType="1"/>
              </p:cNvSpPr>
              <p:nvPr/>
            </p:nvSpPr>
            <p:spPr bwMode="auto">
              <a:xfrm flipH="1">
                <a:off x="2016" y="211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77" name="Text Box 59"/>
              <p:cNvSpPr txBox="1">
                <a:spLocks noChangeArrowheads="1"/>
              </p:cNvSpPr>
              <p:nvPr/>
            </p:nvSpPr>
            <p:spPr bwMode="auto">
              <a:xfrm>
                <a:off x="2246" y="2103"/>
                <a:ext cx="22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M</a:t>
                </a:r>
                <a:endParaRPr lang="en-US" altLang="zh-TW" sz="1600"/>
              </a:p>
            </p:txBody>
          </p:sp>
        </p:grpSp>
      </p:grpSp>
      <p:sp>
        <p:nvSpPr>
          <p:cNvPr id="31750" name="AutoShape 60"/>
          <p:cNvSpPr>
            <a:spLocks noChangeArrowheads="1"/>
          </p:cNvSpPr>
          <p:nvPr/>
        </p:nvSpPr>
        <p:spPr bwMode="auto">
          <a:xfrm>
            <a:off x="228600" y="4038600"/>
            <a:ext cx="838200" cy="685800"/>
          </a:xfrm>
          <a:prstGeom prst="wedgeRoundRectCallout">
            <a:avLst>
              <a:gd name="adj1" fmla="val 92616"/>
              <a:gd name="adj2" fmla="val 23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K=0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L=0</a:t>
            </a:r>
            <a:endParaRPr lang="en-US" altLang="zh-TW" sz="1600"/>
          </a:p>
        </p:txBody>
      </p:sp>
      <p:sp>
        <p:nvSpPr>
          <p:cNvPr id="31751" name="AutoShape 61"/>
          <p:cNvSpPr>
            <a:spLocks noChangeArrowheads="1"/>
          </p:cNvSpPr>
          <p:nvPr/>
        </p:nvSpPr>
        <p:spPr bwMode="auto">
          <a:xfrm>
            <a:off x="4419600" y="4038600"/>
            <a:ext cx="838200" cy="609600"/>
          </a:xfrm>
          <a:prstGeom prst="wedgeRoundRectCallout">
            <a:avLst>
              <a:gd name="adj1" fmla="val -96593"/>
              <a:gd name="adj2" fmla="val 494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K=1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L=0</a:t>
            </a:r>
            <a:endParaRPr lang="en-US" altLang="zh-TW" sz="1600"/>
          </a:p>
        </p:txBody>
      </p:sp>
      <p:sp>
        <p:nvSpPr>
          <p:cNvPr id="31752" name="AutoShape 62"/>
          <p:cNvSpPr>
            <a:spLocks noChangeArrowheads="1"/>
          </p:cNvSpPr>
          <p:nvPr/>
        </p:nvSpPr>
        <p:spPr bwMode="auto">
          <a:xfrm>
            <a:off x="1371600" y="3352800"/>
            <a:ext cx="838200" cy="609600"/>
          </a:xfrm>
          <a:prstGeom prst="wedgeRoundRectCallout">
            <a:avLst>
              <a:gd name="adj1" fmla="val 101134"/>
              <a:gd name="adj2" fmla="val 4713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K=1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L=1</a:t>
            </a:r>
            <a:endParaRPr lang="en-US" altLang="zh-TW" sz="1600"/>
          </a:p>
        </p:txBody>
      </p:sp>
      <p:sp>
        <p:nvSpPr>
          <p:cNvPr id="31753" name="AutoShape 63"/>
          <p:cNvSpPr>
            <a:spLocks noChangeArrowheads="1"/>
          </p:cNvSpPr>
          <p:nvPr/>
        </p:nvSpPr>
        <p:spPr bwMode="auto">
          <a:xfrm>
            <a:off x="1447800" y="4800600"/>
            <a:ext cx="838200" cy="609600"/>
          </a:xfrm>
          <a:prstGeom prst="wedgeRoundRectCallout">
            <a:avLst>
              <a:gd name="adj1" fmla="val 82384"/>
              <a:gd name="adj2" fmla="val -4974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K=0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L=0</a:t>
            </a:r>
            <a:endParaRPr lang="en-US" altLang="zh-TW" sz="1600"/>
          </a:p>
        </p:txBody>
      </p:sp>
      <p:grpSp>
        <p:nvGrpSpPr>
          <p:cNvPr id="31754" name="Group 66"/>
          <p:cNvGrpSpPr>
            <a:grpSpLocks/>
          </p:cNvGrpSpPr>
          <p:nvPr/>
        </p:nvGrpSpPr>
        <p:grpSpPr bwMode="auto">
          <a:xfrm>
            <a:off x="5105400" y="4495800"/>
            <a:ext cx="3683000" cy="1981200"/>
            <a:chOff x="3216" y="2832"/>
            <a:chExt cx="2320" cy="1248"/>
          </a:xfrm>
        </p:grpSpPr>
        <p:grpSp>
          <p:nvGrpSpPr>
            <p:cNvPr id="31755" name="Group 22"/>
            <p:cNvGrpSpPr>
              <a:grpSpLocks/>
            </p:cNvGrpSpPr>
            <p:nvPr/>
          </p:nvGrpSpPr>
          <p:grpSpPr bwMode="auto">
            <a:xfrm>
              <a:off x="4532" y="3013"/>
              <a:ext cx="771" cy="454"/>
              <a:chOff x="4332" y="2160"/>
              <a:chExt cx="771" cy="454"/>
            </a:xfrm>
          </p:grpSpPr>
          <p:sp>
            <p:nvSpPr>
              <p:cNvPr id="31768" name="Rectangle 23"/>
              <p:cNvSpPr>
                <a:spLocks noChangeArrowheads="1"/>
              </p:cNvSpPr>
              <p:nvPr/>
            </p:nvSpPr>
            <p:spPr bwMode="auto">
              <a:xfrm>
                <a:off x="4558" y="2160"/>
                <a:ext cx="36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31769" name="Text Box 24"/>
              <p:cNvSpPr txBox="1">
                <a:spLocks noChangeArrowheads="1"/>
              </p:cNvSpPr>
              <p:nvPr/>
            </p:nvSpPr>
            <p:spPr bwMode="auto">
              <a:xfrm>
                <a:off x="4558" y="2205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/>
                  <a:t>D</a:t>
                </a:r>
              </a:p>
            </p:txBody>
          </p:sp>
          <p:sp>
            <p:nvSpPr>
              <p:cNvPr id="31770" name="AutoShape 25"/>
              <p:cNvSpPr>
                <a:spLocks noChangeArrowheads="1"/>
              </p:cNvSpPr>
              <p:nvPr/>
            </p:nvSpPr>
            <p:spPr bwMode="auto">
              <a:xfrm rot="5400000">
                <a:off x="4557" y="2479"/>
                <a:ext cx="91" cy="9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31771" name="Line 26"/>
              <p:cNvSpPr>
                <a:spLocks noChangeShapeType="1"/>
              </p:cNvSpPr>
              <p:nvPr/>
            </p:nvSpPr>
            <p:spPr bwMode="auto">
              <a:xfrm>
                <a:off x="4921" y="2251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72" name="Line 27"/>
              <p:cNvSpPr>
                <a:spLocks noChangeShapeType="1"/>
              </p:cNvSpPr>
              <p:nvPr/>
            </p:nvSpPr>
            <p:spPr bwMode="auto">
              <a:xfrm>
                <a:off x="4332" y="2251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1756" name="AutoShape 34"/>
            <p:cNvSpPr>
              <a:spLocks noChangeArrowheads="1"/>
            </p:cNvSpPr>
            <p:nvPr/>
          </p:nvSpPr>
          <p:spPr bwMode="auto">
            <a:xfrm>
              <a:off x="3744" y="2880"/>
              <a:ext cx="771" cy="1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</p:txBody>
        </p:sp>
        <p:sp>
          <p:nvSpPr>
            <p:cNvPr id="31757" name="Line 35"/>
            <p:cNvSpPr>
              <a:spLocks noChangeShapeType="1"/>
            </p:cNvSpPr>
            <p:nvPr/>
          </p:nvSpPr>
          <p:spPr bwMode="auto">
            <a:xfrm>
              <a:off x="3489" y="328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58" name="Line 37"/>
            <p:cNvSpPr>
              <a:spLocks noChangeShapeType="1"/>
            </p:cNvSpPr>
            <p:nvPr/>
          </p:nvSpPr>
          <p:spPr bwMode="auto">
            <a:xfrm>
              <a:off x="3552" y="3552"/>
              <a:ext cx="2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59" name="Line 38"/>
            <p:cNvSpPr>
              <a:spLocks noChangeShapeType="1"/>
            </p:cNvSpPr>
            <p:nvPr/>
          </p:nvSpPr>
          <p:spPr bwMode="auto">
            <a:xfrm>
              <a:off x="4512" y="3696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31760" name="AutoShape 39"/>
            <p:cNvCxnSpPr>
              <a:cxnSpLocks noChangeShapeType="1"/>
              <a:stCxn id="31771" idx="1"/>
              <a:endCxn id="31757" idx="0"/>
            </p:cNvCxnSpPr>
            <p:nvPr/>
          </p:nvCxnSpPr>
          <p:spPr bwMode="auto">
            <a:xfrm rot="5400000">
              <a:off x="4305" y="2288"/>
              <a:ext cx="181" cy="1814"/>
            </a:xfrm>
            <a:prstGeom prst="bentConnector3">
              <a:avLst>
                <a:gd name="adj1" fmla="val -22707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1" name="Text Box 41"/>
            <p:cNvSpPr txBox="1">
              <a:spLocks noChangeArrowheads="1"/>
            </p:cNvSpPr>
            <p:nvPr/>
          </p:nvSpPr>
          <p:spPr bwMode="auto">
            <a:xfrm>
              <a:off x="3216" y="3408"/>
              <a:ext cx="3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31762" name="Text Box 42"/>
            <p:cNvSpPr txBox="1">
              <a:spLocks noChangeArrowheads="1"/>
            </p:cNvSpPr>
            <p:nvPr/>
          </p:nvSpPr>
          <p:spPr bwMode="auto">
            <a:xfrm>
              <a:off x="5328" y="360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K</a:t>
              </a:r>
            </a:p>
          </p:txBody>
        </p:sp>
        <p:sp>
          <p:nvSpPr>
            <p:cNvPr id="31763" name="Text Box 43"/>
            <p:cNvSpPr txBox="1">
              <a:spLocks noChangeArrowheads="1"/>
            </p:cNvSpPr>
            <p:nvPr/>
          </p:nvSpPr>
          <p:spPr bwMode="auto">
            <a:xfrm>
              <a:off x="5076" y="283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sp>
          <p:nvSpPr>
            <p:cNvPr id="31764" name="Line 46"/>
            <p:cNvSpPr>
              <a:spLocks noChangeShapeType="1"/>
            </p:cNvSpPr>
            <p:nvPr/>
          </p:nvSpPr>
          <p:spPr bwMode="auto">
            <a:xfrm>
              <a:off x="3552" y="3792"/>
              <a:ext cx="2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5" name="Text Box 47"/>
            <p:cNvSpPr txBox="1">
              <a:spLocks noChangeArrowheads="1"/>
            </p:cNvSpPr>
            <p:nvPr/>
          </p:nvSpPr>
          <p:spPr bwMode="auto">
            <a:xfrm>
              <a:off x="3312" y="3696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</a:t>
              </a:r>
            </a:p>
          </p:txBody>
        </p:sp>
        <p:sp>
          <p:nvSpPr>
            <p:cNvPr id="31766" name="Line 64"/>
            <p:cNvSpPr>
              <a:spLocks noChangeShapeType="1"/>
            </p:cNvSpPr>
            <p:nvPr/>
          </p:nvSpPr>
          <p:spPr bwMode="auto">
            <a:xfrm>
              <a:off x="4512" y="3888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7" name="Text Box 65"/>
            <p:cNvSpPr txBox="1">
              <a:spLocks noChangeArrowheads="1"/>
            </p:cNvSpPr>
            <p:nvPr/>
          </p:nvSpPr>
          <p:spPr bwMode="auto">
            <a:xfrm>
              <a:off x="5318" y="3783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a register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15636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a </a:t>
            </a:r>
            <a:r>
              <a:rPr lang="en-US" altLang="zh-TW" sz="2000" smtClean="0">
                <a:solidFill>
                  <a:schemeClr val="hlink"/>
                </a:solidFill>
              </a:rPr>
              <a:t>variable</a:t>
            </a:r>
            <a:r>
              <a:rPr lang="en-US" altLang="zh-TW" sz="2000" smtClean="0"/>
              <a:t> in a chip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an n-bit storage device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triggered by clock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 flip-flop is an 1-bit register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may with various control signals (load, shift, counting, etc.)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762000" y="3886200"/>
            <a:ext cx="2524125" cy="2774950"/>
            <a:chOff x="432" y="2160"/>
            <a:chExt cx="1590" cy="1748"/>
          </a:xfrm>
        </p:grpSpPr>
        <p:grpSp>
          <p:nvGrpSpPr>
            <p:cNvPr id="5137" name="Group 5"/>
            <p:cNvGrpSpPr>
              <a:grpSpLocks/>
            </p:cNvGrpSpPr>
            <p:nvPr/>
          </p:nvGrpSpPr>
          <p:grpSpPr bwMode="auto">
            <a:xfrm>
              <a:off x="432" y="2160"/>
              <a:ext cx="1590" cy="1296"/>
              <a:chOff x="480" y="1776"/>
              <a:chExt cx="1590" cy="1296"/>
            </a:xfrm>
          </p:grpSpPr>
          <p:sp>
            <p:nvSpPr>
              <p:cNvPr id="5140" name="Rectangle 6"/>
              <p:cNvSpPr>
                <a:spLocks noChangeArrowheads="1"/>
              </p:cNvSpPr>
              <p:nvPr/>
            </p:nvSpPr>
            <p:spPr bwMode="auto">
              <a:xfrm>
                <a:off x="1104" y="1776"/>
                <a:ext cx="336" cy="1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41" name="AutoShape 7"/>
              <p:cNvSpPr>
                <a:spLocks noChangeArrowheads="1"/>
              </p:cNvSpPr>
              <p:nvPr/>
            </p:nvSpPr>
            <p:spPr bwMode="auto">
              <a:xfrm>
                <a:off x="1248" y="292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42" name="Line 8"/>
              <p:cNvSpPr>
                <a:spLocks noChangeShapeType="1"/>
              </p:cNvSpPr>
              <p:nvPr/>
            </p:nvSpPr>
            <p:spPr bwMode="auto">
              <a:xfrm>
                <a:off x="672" y="240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3" name="Line 9"/>
              <p:cNvSpPr>
                <a:spLocks noChangeShapeType="1"/>
              </p:cNvSpPr>
              <p:nvPr/>
            </p:nvSpPr>
            <p:spPr bwMode="auto">
              <a:xfrm>
                <a:off x="1440" y="240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4" name="Line 10"/>
              <p:cNvSpPr>
                <a:spLocks noChangeShapeType="1"/>
              </p:cNvSpPr>
              <p:nvPr/>
            </p:nvSpPr>
            <p:spPr bwMode="auto">
              <a:xfrm>
                <a:off x="768" y="235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5" name="Line 11"/>
              <p:cNvSpPr>
                <a:spLocks noChangeShapeType="1"/>
              </p:cNvSpPr>
              <p:nvPr/>
            </p:nvSpPr>
            <p:spPr bwMode="auto">
              <a:xfrm>
                <a:off x="1536" y="235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6" name="Text Box 12"/>
              <p:cNvSpPr txBox="1">
                <a:spLocks noChangeArrowheads="1"/>
              </p:cNvSpPr>
              <p:nvPr/>
            </p:nvSpPr>
            <p:spPr bwMode="auto">
              <a:xfrm>
                <a:off x="710" y="2439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  <p:sp>
            <p:nvSpPr>
              <p:cNvPr id="5147" name="Text Box 13"/>
              <p:cNvSpPr txBox="1">
                <a:spLocks noChangeArrowheads="1"/>
              </p:cNvSpPr>
              <p:nvPr/>
            </p:nvSpPr>
            <p:spPr bwMode="auto">
              <a:xfrm>
                <a:off x="1478" y="2439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  <p:sp>
            <p:nvSpPr>
              <p:cNvPr id="5148" name="Text Box 14"/>
              <p:cNvSpPr txBox="1">
                <a:spLocks noChangeArrowheads="1"/>
              </p:cNvSpPr>
              <p:nvPr/>
            </p:nvSpPr>
            <p:spPr bwMode="auto">
              <a:xfrm>
                <a:off x="480" y="230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5149" name="Text Box 15"/>
              <p:cNvSpPr txBox="1">
                <a:spLocks noChangeArrowheads="1"/>
              </p:cNvSpPr>
              <p:nvPr/>
            </p:nvSpPr>
            <p:spPr bwMode="auto">
              <a:xfrm>
                <a:off x="1862" y="2295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</p:grpSp>
        <p:sp>
          <p:nvSpPr>
            <p:cNvPr id="5138" name="Line 16"/>
            <p:cNvSpPr>
              <a:spLocks noChangeShapeType="1"/>
            </p:cNvSpPr>
            <p:nvPr/>
          </p:nvSpPr>
          <p:spPr bwMode="auto">
            <a:xfrm>
              <a:off x="1248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9" name="Text Box 17"/>
            <p:cNvSpPr txBox="1">
              <a:spLocks noChangeArrowheads="1"/>
            </p:cNvSpPr>
            <p:nvPr/>
          </p:nvSpPr>
          <p:spPr bwMode="auto">
            <a:xfrm>
              <a:off x="1104" y="3696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</p:grpSp>
      <p:grpSp>
        <p:nvGrpSpPr>
          <p:cNvPr id="5125" name="Group 18"/>
          <p:cNvGrpSpPr>
            <a:grpSpLocks/>
          </p:cNvGrpSpPr>
          <p:nvPr/>
        </p:nvGrpSpPr>
        <p:grpSpPr bwMode="auto">
          <a:xfrm>
            <a:off x="4419600" y="4267200"/>
            <a:ext cx="2728913" cy="1849438"/>
            <a:chOff x="1701" y="1207"/>
            <a:chExt cx="1719" cy="1165"/>
          </a:xfrm>
        </p:grpSpPr>
        <p:sp>
          <p:nvSpPr>
            <p:cNvPr id="5126" name="Rectangle 19"/>
            <p:cNvSpPr>
              <a:spLocks noChangeArrowheads="1"/>
            </p:cNvSpPr>
            <p:nvPr/>
          </p:nvSpPr>
          <p:spPr bwMode="auto">
            <a:xfrm>
              <a:off x="2245" y="1207"/>
              <a:ext cx="680" cy="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127" name="Text Box 20"/>
            <p:cNvSpPr txBox="1">
              <a:spLocks noChangeArrowheads="1"/>
            </p:cNvSpPr>
            <p:nvPr/>
          </p:nvSpPr>
          <p:spPr bwMode="auto">
            <a:xfrm>
              <a:off x="2232" y="132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5128" name="AutoShape 21"/>
            <p:cNvSpPr>
              <a:spLocks noChangeArrowheads="1"/>
            </p:cNvSpPr>
            <p:nvPr/>
          </p:nvSpPr>
          <p:spPr bwMode="auto">
            <a:xfrm rot="5400000">
              <a:off x="2267" y="1775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129" name="Text Box 22"/>
            <p:cNvSpPr txBox="1">
              <a:spLocks noChangeArrowheads="1"/>
            </p:cNvSpPr>
            <p:nvPr/>
          </p:nvSpPr>
          <p:spPr bwMode="auto">
            <a:xfrm>
              <a:off x="2699" y="129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5130" name="Line 23"/>
            <p:cNvSpPr>
              <a:spLocks noChangeShapeType="1"/>
            </p:cNvSpPr>
            <p:nvPr/>
          </p:nvSpPr>
          <p:spPr bwMode="auto">
            <a:xfrm>
              <a:off x="2925" y="143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1" name="Line 24"/>
            <p:cNvSpPr>
              <a:spLocks noChangeShapeType="1"/>
            </p:cNvSpPr>
            <p:nvPr/>
          </p:nvSpPr>
          <p:spPr bwMode="auto">
            <a:xfrm flipH="1">
              <a:off x="1927" y="143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2" name="Line 25"/>
            <p:cNvSpPr>
              <a:spLocks noChangeShapeType="1"/>
            </p:cNvSpPr>
            <p:nvPr/>
          </p:nvSpPr>
          <p:spPr bwMode="auto">
            <a:xfrm flipH="1">
              <a:off x="2109" y="184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3" name="Line 26"/>
            <p:cNvSpPr>
              <a:spLocks noChangeShapeType="1"/>
            </p:cNvSpPr>
            <p:nvPr/>
          </p:nvSpPr>
          <p:spPr bwMode="auto">
            <a:xfrm>
              <a:off x="2109" y="184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4" name="Text Box 27"/>
            <p:cNvSpPr txBox="1">
              <a:spLocks noChangeArrowheads="1"/>
            </p:cNvSpPr>
            <p:nvPr/>
          </p:nvSpPr>
          <p:spPr bwMode="auto">
            <a:xfrm>
              <a:off x="1701" y="1298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5135" name="Text Box 28"/>
            <p:cNvSpPr txBox="1">
              <a:spLocks noChangeArrowheads="1"/>
            </p:cNvSpPr>
            <p:nvPr/>
          </p:nvSpPr>
          <p:spPr bwMode="auto">
            <a:xfrm>
              <a:off x="3140" y="1327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out</a:t>
              </a:r>
            </a:p>
          </p:txBody>
        </p:sp>
        <p:sp>
          <p:nvSpPr>
            <p:cNvPr id="5136" name="Text Box 29"/>
            <p:cNvSpPr txBox="1">
              <a:spLocks noChangeArrowheads="1"/>
            </p:cNvSpPr>
            <p:nvPr/>
          </p:nvSpPr>
          <p:spPr bwMode="auto">
            <a:xfrm>
              <a:off x="1973" y="2160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Circuit design from behavior spec</a:t>
            </a:r>
          </a:p>
        </p:txBody>
      </p:sp>
      <p:pic>
        <p:nvPicPr>
          <p:cNvPr id="32771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4151313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2772" name="Object 23"/>
          <p:cNvGraphicFramePr>
            <a:graphicFrameLocks noChangeAspect="1"/>
          </p:cNvGraphicFramePr>
          <p:nvPr/>
        </p:nvGraphicFramePr>
        <p:xfrm>
          <a:off x="685800" y="3886200"/>
          <a:ext cx="19304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5" name="方程式" r:id="rId4" imgW="1307532" imgH="431613" progId="Equation.3">
                  <p:embed/>
                </p:oleObj>
              </mc:Choice>
              <mc:Fallback>
                <p:oleObj name="方程式" r:id="rId4" imgW="1307532" imgH="431613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86200"/>
                        <a:ext cx="19304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24"/>
          <p:cNvGraphicFramePr>
            <a:graphicFrameLocks noChangeAspect="1"/>
          </p:cNvGraphicFramePr>
          <p:nvPr/>
        </p:nvGraphicFramePr>
        <p:xfrm>
          <a:off x="533400" y="4800600"/>
          <a:ext cx="20574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6" name="方程式" r:id="rId6" imgW="1346200" imgH="203200" progId="Equation.3">
                  <p:embed/>
                </p:oleObj>
              </mc:Choice>
              <mc:Fallback>
                <p:oleObj name="方程式" r:id="rId6" imgW="1346200" imgH="203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00600"/>
                        <a:ext cx="20574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419600" y="3657600"/>
            <a:ext cx="4175125" cy="2503488"/>
            <a:chOff x="2208" y="2400"/>
            <a:chExt cx="2630" cy="1577"/>
          </a:xfrm>
        </p:grpSpPr>
        <p:sp>
          <p:nvSpPr>
            <p:cNvPr id="32776" name="Rectangle 26"/>
            <p:cNvSpPr>
              <a:spLocks noChangeArrowheads="1"/>
            </p:cNvSpPr>
            <p:nvPr/>
          </p:nvSpPr>
          <p:spPr bwMode="auto">
            <a:xfrm>
              <a:off x="2832" y="2400"/>
              <a:ext cx="590" cy="11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32777" name="AutoShape 27"/>
            <p:cNvSpPr>
              <a:spLocks noChangeArrowheads="1"/>
            </p:cNvSpPr>
            <p:nvPr/>
          </p:nvSpPr>
          <p:spPr bwMode="auto">
            <a:xfrm>
              <a:off x="3065" y="3419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2778" name="Line 28"/>
            <p:cNvSpPr>
              <a:spLocks noChangeShapeType="1"/>
            </p:cNvSpPr>
            <p:nvPr/>
          </p:nvSpPr>
          <p:spPr bwMode="auto">
            <a:xfrm flipV="1">
              <a:off x="3110" y="355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79" name="Text Box 29"/>
            <p:cNvSpPr txBox="1">
              <a:spLocks noChangeArrowheads="1"/>
            </p:cNvSpPr>
            <p:nvPr/>
          </p:nvSpPr>
          <p:spPr bwMode="auto">
            <a:xfrm>
              <a:off x="2961" y="3765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grpSp>
          <p:nvGrpSpPr>
            <p:cNvPr id="32780" name="Group 30"/>
            <p:cNvGrpSpPr>
              <a:grpSpLocks/>
            </p:cNvGrpSpPr>
            <p:nvPr/>
          </p:nvGrpSpPr>
          <p:grpSpPr bwMode="auto">
            <a:xfrm>
              <a:off x="2520" y="3329"/>
              <a:ext cx="318" cy="285"/>
              <a:chOff x="521" y="1979"/>
              <a:chExt cx="318" cy="285"/>
            </a:xfrm>
          </p:grpSpPr>
          <p:sp>
            <p:nvSpPr>
              <p:cNvPr id="32796" name="Line 31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797" name="Line 32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798" name="Text Box 33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</p:grpSp>
        <p:sp>
          <p:nvSpPr>
            <p:cNvPr id="32781" name="Text Box 34"/>
            <p:cNvSpPr txBox="1">
              <a:spLocks noChangeArrowheads="1"/>
            </p:cNvSpPr>
            <p:nvPr/>
          </p:nvSpPr>
          <p:spPr bwMode="auto">
            <a:xfrm>
              <a:off x="2592" y="316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32782" name="Line 35"/>
            <p:cNvSpPr>
              <a:spLocks noChangeShapeType="1"/>
            </p:cNvSpPr>
            <p:nvPr/>
          </p:nvSpPr>
          <p:spPr bwMode="auto">
            <a:xfrm>
              <a:off x="3408" y="33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3" name="Line 36"/>
            <p:cNvSpPr>
              <a:spLocks noChangeShapeType="1"/>
            </p:cNvSpPr>
            <p:nvPr/>
          </p:nvSpPr>
          <p:spPr bwMode="auto">
            <a:xfrm>
              <a:off x="3499" y="3312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4" name="Text Box 37"/>
            <p:cNvSpPr txBox="1">
              <a:spLocks noChangeArrowheads="1"/>
            </p:cNvSpPr>
            <p:nvPr/>
          </p:nvSpPr>
          <p:spPr bwMode="auto">
            <a:xfrm>
              <a:off x="3441" y="338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32785" name="Text Box 38"/>
            <p:cNvSpPr txBox="1">
              <a:spLocks noChangeArrowheads="1"/>
            </p:cNvSpPr>
            <p:nvPr/>
          </p:nvSpPr>
          <p:spPr bwMode="auto">
            <a:xfrm>
              <a:off x="3456" y="307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32786" name="Line 39"/>
            <p:cNvSpPr>
              <a:spLocks noChangeShapeType="1"/>
            </p:cNvSpPr>
            <p:nvPr/>
          </p:nvSpPr>
          <p:spPr bwMode="auto">
            <a:xfrm>
              <a:off x="2352" y="2688"/>
              <a:ext cx="4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7" name="Text Box 40"/>
            <p:cNvSpPr txBox="1">
              <a:spLocks noChangeArrowheads="1"/>
            </p:cNvSpPr>
            <p:nvPr/>
          </p:nvSpPr>
          <p:spPr bwMode="auto">
            <a:xfrm>
              <a:off x="2400" y="2448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32788" name="Line 41"/>
            <p:cNvSpPr>
              <a:spLocks noChangeShapeType="1"/>
            </p:cNvSpPr>
            <p:nvPr/>
          </p:nvSpPr>
          <p:spPr bwMode="auto">
            <a:xfrm>
              <a:off x="2448" y="2976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9" name="Text Box 42"/>
            <p:cNvSpPr txBox="1">
              <a:spLocks noChangeArrowheads="1"/>
            </p:cNvSpPr>
            <p:nvPr/>
          </p:nvSpPr>
          <p:spPr bwMode="auto">
            <a:xfrm>
              <a:off x="2448" y="2736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  <p:sp>
          <p:nvSpPr>
            <p:cNvPr id="32790" name="Rectangle 43"/>
            <p:cNvSpPr>
              <a:spLocks noChangeArrowheads="1"/>
            </p:cNvSpPr>
            <p:nvPr/>
          </p:nvSpPr>
          <p:spPr bwMode="auto">
            <a:xfrm>
              <a:off x="3888" y="3072"/>
              <a:ext cx="43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Q==9</a:t>
              </a:r>
            </a:p>
          </p:txBody>
        </p:sp>
        <p:sp>
          <p:nvSpPr>
            <p:cNvPr id="32791" name="Line 44"/>
            <p:cNvSpPr>
              <a:spLocks noChangeShapeType="1"/>
            </p:cNvSpPr>
            <p:nvPr/>
          </p:nvSpPr>
          <p:spPr bwMode="auto">
            <a:xfrm>
              <a:off x="4320" y="33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2" name="Text Box 45"/>
            <p:cNvSpPr txBox="1">
              <a:spLocks noChangeArrowheads="1"/>
            </p:cNvSpPr>
            <p:nvPr/>
          </p:nvSpPr>
          <p:spPr bwMode="auto">
            <a:xfrm>
              <a:off x="4608" y="326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</a:t>
              </a:r>
            </a:p>
          </p:txBody>
        </p:sp>
        <p:sp>
          <p:nvSpPr>
            <p:cNvPr id="32793" name="Text Box 46"/>
            <p:cNvSpPr txBox="1">
              <a:spLocks noChangeArrowheads="1"/>
            </p:cNvSpPr>
            <p:nvPr/>
          </p:nvSpPr>
          <p:spPr bwMode="auto">
            <a:xfrm>
              <a:off x="2304" y="3264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2794" name="Text Box 47"/>
            <p:cNvSpPr txBox="1">
              <a:spLocks noChangeArrowheads="1"/>
            </p:cNvSpPr>
            <p:nvPr/>
          </p:nvSpPr>
          <p:spPr bwMode="auto">
            <a:xfrm>
              <a:off x="2256" y="288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K</a:t>
              </a:r>
            </a:p>
          </p:txBody>
        </p:sp>
        <p:sp>
          <p:nvSpPr>
            <p:cNvPr id="32795" name="Text Box 50"/>
            <p:cNvSpPr txBox="1">
              <a:spLocks noChangeArrowheads="1"/>
            </p:cNvSpPr>
            <p:nvPr/>
          </p:nvSpPr>
          <p:spPr bwMode="auto">
            <a:xfrm>
              <a:off x="2208" y="259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L</a:t>
              </a:r>
            </a:p>
          </p:txBody>
        </p:sp>
      </p:grpSp>
      <p:sp>
        <p:nvSpPr>
          <p:cNvPr id="57396" name="AutoShape 52"/>
          <p:cNvSpPr>
            <a:spLocks noChangeArrowheads="1"/>
          </p:cNvSpPr>
          <p:nvPr/>
        </p:nvSpPr>
        <p:spPr bwMode="auto">
          <a:xfrm>
            <a:off x="3352800" y="44958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9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complete design</a:t>
            </a:r>
          </a:p>
        </p:txBody>
      </p:sp>
      <p:sp>
        <p:nvSpPr>
          <p:cNvPr id="33795" name="Rectangle 50"/>
          <p:cNvSpPr>
            <a:spLocks noGrp="1" noChangeArrowheads="1"/>
          </p:cNvSpPr>
          <p:nvPr>
            <p:ph type="body" idx="1"/>
          </p:nvPr>
        </p:nvSpPr>
        <p:spPr>
          <a:xfrm>
            <a:off x="1371600" y="1905000"/>
            <a:ext cx="77724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hlink"/>
                </a:solidFill>
              </a:rPr>
              <a:t>Verify the timing diagram yourself!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105400"/>
            <a:ext cx="4648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685800" y="2819400"/>
            <a:ext cx="3683000" cy="1981200"/>
            <a:chOff x="3216" y="2832"/>
            <a:chExt cx="2320" cy="1248"/>
          </a:xfrm>
        </p:grpSpPr>
        <p:grpSp>
          <p:nvGrpSpPr>
            <p:cNvPr id="33824" name="Group 6"/>
            <p:cNvGrpSpPr>
              <a:grpSpLocks/>
            </p:cNvGrpSpPr>
            <p:nvPr/>
          </p:nvGrpSpPr>
          <p:grpSpPr bwMode="auto">
            <a:xfrm>
              <a:off x="4532" y="3013"/>
              <a:ext cx="771" cy="454"/>
              <a:chOff x="4332" y="2160"/>
              <a:chExt cx="771" cy="454"/>
            </a:xfrm>
          </p:grpSpPr>
          <p:sp>
            <p:nvSpPr>
              <p:cNvPr id="33837" name="Rectangle 7"/>
              <p:cNvSpPr>
                <a:spLocks noChangeArrowheads="1"/>
              </p:cNvSpPr>
              <p:nvPr/>
            </p:nvSpPr>
            <p:spPr bwMode="auto">
              <a:xfrm>
                <a:off x="4558" y="2160"/>
                <a:ext cx="36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33838" name="Text Box 8"/>
              <p:cNvSpPr txBox="1">
                <a:spLocks noChangeArrowheads="1"/>
              </p:cNvSpPr>
              <p:nvPr/>
            </p:nvSpPr>
            <p:spPr bwMode="auto">
              <a:xfrm>
                <a:off x="4558" y="2205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/>
                  <a:t>D</a:t>
                </a:r>
              </a:p>
            </p:txBody>
          </p:sp>
          <p:sp>
            <p:nvSpPr>
              <p:cNvPr id="33839" name="AutoShape 9"/>
              <p:cNvSpPr>
                <a:spLocks noChangeArrowheads="1"/>
              </p:cNvSpPr>
              <p:nvPr/>
            </p:nvSpPr>
            <p:spPr bwMode="auto">
              <a:xfrm rot="5400000">
                <a:off x="4557" y="2479"/>
                <a:ext cx="91" cy="9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33840" name="Line 10"/>
              <p:cNvSpPr>
                <a:spLocks noChangeShapeType="1"/>
              </p:cNvSpPr>
              <p:nvPr/>
            </p:nvSpPr>
            <p:spPr bwMode="auto">
              <a:xfrm>
                <a:off x="4921" y="2251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41" name="Line 11"/>
              <p:cNvSpPr>
                <a:spLocks noChangeShapeType="1"/>
              </p:cNvSpPr>
              <p:nvPr/>
            </p:nvSpPr>
            <p:spPr bwMode="auto">
              <a:xfrm>
                <a:off x="4332" y="2251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3825" name="AutoShape 12"/>
            <p:cNvSpPr>
              <a:spLocks noChangeArrowheads="1"/>
            </p:cNvSpPr>
            <p:nvPr/>
          </p:nvSpPr>
          <p:spPr bwMode="auto">
            <a:xfrm>
              <a:off x="3744" y="2880"/>
              <a:ext cx="771" cy="1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</p:txBody>
        </p:sp>
        <p:sp>
          <p:nvSpPr>
            <p:cNvPr id="33826" name="Line 13"/>
            <p:cNvSpPr>
              <a:spLocks noChangeShapeType="1"/>
            </p:cNvSpPr>
            <p:nvPr/>
          </p:nvSpPr>
          <p:spPr bwMode="auto">
            <a:xfrm>
              <a:off x="3489" y="328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27" name="Line 14"/>
            <p:cNvSpPr>
              <a:spLocks noChangeShapeType="1"/>
            </p:cNvSpPr>
            <p:nvPr/>
          </p:nvSpPr>
          <p:spPr bwMode="auto">
            <a:xfrm>
              <a:off x="3552" y="3552"/>
              <a:ext cx="2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28" name="Line 15"/>
            <p:cNvSpPr>
              <a:spLocks noChangeShapeType="1"/>
            </p:cNvSpPr>
            <p:nvPr/>
          </p:nvSpPr>
          <p:spPr bwMode="auto">
            <a:xfrm>
              <a:off x="4512" y="3696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33829" name="AutoShape 16"/>
            <p:cNvCxnSpPr>
              <a:cxnSpLocks noChangeShapeType="1"/>
              <a:stCxn id="33840" idx="1"/>
              <a:endCxn id="33826" idx="0"/>
            </p:cNvCxnSpPr>
            <p:nvPr/>
          </p:nvCxnSpPr>
          <p:spPr bwMode="auto">
            <a:xfrm rot="5400000">
              <a:off x="4305" y="2288"/>
              <a:ext cx="181" cy="1814"/>
            </a:xfrm>
            <a:prstGeom prst="bentConnector3">
              <a:avLst>
                <a:gd name="adj1" fmla="val -22707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30" name="Text Box 17"/>
            <p:cNvSpPr txBox="1">
              <a:spLocks noChangeArrowheads="1"/>
            </p:cNvSpPr>
            <p:nvPr/>
          </p:nvSpPr>
          <p:spPr bwMode="auto">
            <a:xfrm>
              <a:off x="3216" y="3408"/>
              <a:ext cx="3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33831" name="Text Box 18"/>
            <p:cNvSpPr txBox="1">
              <a:spLocks noChangeArrowheads="1"/>
            </p:cNvSpPr>
            <p:nvPr/>
          </p:nvSpPr>
          <p:spPr bwMode="auto">
            <a:xfrm>
              <a:off x="5328" y="360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K</a:t>
              </a:r>
            </a:p>
          </p:txBody>
        </p:sp>
        <p:sp>
          <p:nvSpPr>
            <p:cNvPr id="33832" name="Text Box 19"/>
            <p:cNvSpPr txBox="1">
              <a:spLocks noChangeArrowheads="1"/>
            </p:cNvSpPr>
            <p:nvPr/>
          </p:nvSpPr>
          <p:spPr bwMode="auto">
            <a:xfrm>
              <a:off x="5076" y="283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sp>
          <p:nvSpPr>
            <p:cNvPr id="33833" name="Line 20"/>
            <p:cNvSpPr>
              <a:spLocks noChangeShapeType="1"/>
            </p:cNvSpPr>
            <p:nvPr/>
          </p:nvSpPr>
          <p:spPr bwMode="auto">
            <a:xfrm>
              <a:off x="3552" y="3792"/>
              <a:ext cx="2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34" name="Text Box 21"/>
            <p:cNvSpPr txBox="1">
              <a:spLocks noChangeArrowheads="1"/>
            </p:cNvSpPr>
            <p:nvPr/>
          </p:nvSpPr>
          <p:spPr bwMode="auto">
            <a:xfrm>
              <a:off x="3312" y="3696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</a:t>
              </a:r>
            </a:p>
          </p:txBody>
        </p:sp>
        <p:sp>
          <p:nvSpPr>
            <p:cNvPr id="33835" name="Line 22"/>
            <p:cNvSpPr>
              <a:spLocks noChangeShapeType="1"/>
            </p:cNvSpPr>
            <p:nvPr/>
          </p:nvSpPr>
          <p:spPr bwMode="auto">
            <a:xfrm>
              <a:off x="4512" y="3888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36" name="Text Box 23"/>
            <p:cNvSpPr txBox="1">
              <a:spLocks noChangeArrowheads="1"/>
            </p:cNvSpPr>
            <p:nvPr/>
          </p:nvSpPr>
          <p:spPr bwMode="auto">
            <a:xfrm>
              <a:off x="5318" y="3783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648200" y="2590800"/>
            <a:ext cx="4175125" cy="2503488"/>
            <a:chOff x="2208" y="2400"/>
            <a:chExt cx="2630" cy="1577"/>
          </a:xfrm>
        </p:grpSpPr>
        <p:sp>
          <p:nvSpPr>
            <p:cNvPr id="33801" name="Rectangle 25"/>
            <p:cNvSpPr>
              <a:spLocks noChangeArrowheads="1"/>
            </p:cNvSpPr>
            <p:nvPr/>
          </p:nvSpPr>
          <p:spPr bwMode="auto">
            <a:xfrm>
              <a:off x="2832" y="2400"/>
              <a:ext cx="590" cy="11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33802" name="AutoShape 26"/>
            <p:cNvSpPr>
              <a:spLocks noChangeArrowheads="1"/>
            </p:cNvSpPr>
            <p:nvPr/>
          </p:nvSpPr>
          <p:spPr bwMode="auto">
            <a:xfrm>
              <a:off x="3065" y="3419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3803" name="Line 27"/>
            <p:cNvSpPr>
              <a:spLocks noChangeShapeType="1"/>
            </p:cNvSpPr>
            <p:nvPr/>
          </p:nvSpPr>
          <p:spPr bwMode="auto">
            <a:xfrm flipV="1">
              <a:off x="3110" y="355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4" name="Text Box 28"/>
            <p:cNvSpPr txBox="1">
              <a:spLocks noChangeArrowheads="1"/>
            </p:cNvSpPr>
            <p:nvPr/>
          </p:nvSpPr>
          <p:spPr bwMode="auto">
            <a:xfrm>
              <a:off x="2961" y="3765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grpSp>
          <p:nvGrpSpPr>
            <p:cNvPr id="33805" name="Group 29"/>
            <p:cNvGrpSpPr>
              <a:grpSpLocks/>
            </p:cNvGrpSpPr>
            <p:nvPr/>
          </p:nvGrpSpPr>
          <p:grpSpPr bwMode="auto">
            <a:xfrm>
              <a:off x="2520" y="3329"/>
              <a:ext cx="318" cy="285"/>
              <a:chOff x="521" y="1979"/>
              <a:chExt cx="318" cy="285"/>
            </a:xfrm>
          </p:grpSpPr>
          <p:sp>
            <p:nvSpPr>
              <p:cNvPr id="33821" name="Line 30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22" name="Line 31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23" name="Text Box 32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</p:grpSp>
        <p:sp>
          <p:nvSpPr>
            <p:cNvPr id="33806" name="Text Box 33"/>
            <p:cNvSpPr txBox="1">
              <a:spLocks noChangeArrowheads="1"/>
            </p:cNvSpPr>
            <p:nvPr/>
          </p:nvSpPr>
          <p:spPr bwMode="auto">
            <a:xfrm>
              <a:off x="2592" y="316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33807" name="Line 34"/>
            <p:cNvSpPr>
              <a:spLocks noChangeShapeType="1"/>
            </p:cNvSpPr>
            <p:nvPr/>
          </p:nvSpPr>
          <p:spPr bwMode="auto">
            <a:xfrm>
              <a:off x="3408" y="33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8" name="Line 35"/>
            <p:cNvSpPr>
              <a:spLocks noChangeShapeType="1"/>
            </p:cNvSpPr>
            <p:nvPr/>
          </p:nvSpPr>
          <p:spPr bwMode="auto">
            <a:xfrm>
              <a:off x="3499" y="3312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9" name="Text Box 36"/>
            <p:cNvSpPr txBox="1">
              <a:spLocks noChangeArrowheads="1"/>
            </p:cNvSpPr>
            <p:nvPr/>
          </p:nvSpPr>
          <p:spPr bwMode="auto">
            <a:xfrm>
              <a:off x="3441" y="338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33810" name="Text Box 37"/>
            <p:cNvSpPr txBox="1">
              <a:spLocks noChangeArrowheads="1"/>
            </p:cNvSpPr>
            <p:nvPr/>
          </p:nvSpPr>
          <p:spPr bwMode="auto">
            <a:xfrm>
              <a:off x="3456" y="307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33811" name="Line 38"/>
            <p:cNvSpPr>
              <a:spLocks noChangeShapeType="1"/>
            </p:cNvSpPr>
            <p:nvPr/>
          </p:nvSpPr>
          <p:spPr bwMode="auto">
            <a:xfrm>
              <a:off x="2352" y="2688"/>
              <a:ext cx="4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2" name="Text Box 39"/>
            <p:cNvSpPr txBox="1">
              <a:spLocks noChangeArrowheads="1"/>
            </p:cNvSpPr>
            <p:nvPr/>
          </p:nvSpPr>
          <p:spPr bwMode="auto">
            <a:xfrm>
              <a:off x="2400" y="2448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33813" name="Line 40"/>
            <p:cNvSpPr>
              <a:spLocks noChangeShapeType="1"/>
            </p:cNvSpPr>
            <p:nvPr/>
          </p:nvSpPr>
          <p:spPr bwMode="auto">
            <a:xfrm>
              <a:off x="2448" y="2976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4" name="Text Box 41"/>
            <p:cNvSpPr txBox="1">
              <a:spLocks noChangeArrowheads="1"/>
            </p:cNvSpPr>
            <p:nvPr/>
          </p:nvSpPr>
          <p:spPr bwMode="auto">
            <a:xfrm>
              <a:off x="2448" y="2736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  <p:sp>
          <p:nvSpPr>
            <p:cNvPr id="33815" name="Rectangle 42"/>
            <p:cNvSpPr>
              <a:spLocks noChangeArrowheads="1"/>
            </p:cNvSpPr>
            <p:nvPr/>
          </p:nvSpPr>
          <p:spPr bwMode="auto">
            <a:xfrm>
              <a:off x="3888" y="3072"/>
              <a:ext cx="43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Q==9</a:t>
              </a:r>
            </a:p>
          </p:txBody>
        </p:sp>
        <p:sp>
          <p:nvSpPr>
            <p:cNvPr id="33816" name="Line 43"/>
            <p:cNvSpPr>
              <a:spLocks noChangeShapeType="1"/>
            </p:cNvSpPr>
            <p:nvPr/>
          </p:nvSpPr>
          <p:spPr bwMode="auto">
            <a:xfrm>
              <a:off x="4320" y="33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7" name="Text Box 44"/>
            <p:cNvSpPr txBox="1">
              <a:spLocks noChangeArrowheads="1"/>
            </p:cNvSpPr>
            <p:nvPr/>
          </p:nvSpPr>
          <p:spPr bwMode="auto">
            <a:xfrm>
              <a:off x="4608" y="326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</a:t>
              </a:r>
            </a:p>
          </p:txBody>
        </p:sp>
        <p:sp>
          <p:nvSpPr>
            <p:cNvPr id="33818" name="Text Box 45"/>
            <p:cNvSpPr txBox="1">
              <a:spLocks noChangeArrowheads="1"/>
            </p:cNvSpPr>
            <p:nvPr/>
          </p:nvSpPr>
          <p:spPr bwMode="auto">
            <a:xfrm>
              <a:off x="2304" y="3264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3819" name="Text Box 46"/>
            <p:cNvSpPr txBox="1">
              <a:spLocks noChangeArrowheads="1"/>
            </p:cNvSpPr>
            <p:nvPr/>
          </p:nvSpPr>
          <p:spPr bwMode="auto">
            <a:xfrm>
              <a:off x="2256" y="288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K</a:t>
              </a:r>
            </a:p>
          </p:txBody>
        </p:sp>
        <p:sp>
          <p:nvSpPr>
            <p:cNvPr id="33820" name="Text Box 47"/>
            <p:cNvSpPr txBox="1">
              <a:spLocks noChangeArrowheads="1"/>
            </p:cNvSpPr>
            <p:nvPr/>
          </p:nvSpPr>
          <p:spPr bwMode="auto">
            <a:xfrm>
              <a:off x="2208" y="259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L</a:t>
              </a:r>
            </a:p>
          </p:txBody>
        </p:sp>
      </p:grpSp>
      <p:sp>
        <p:nvSpPr>
          <p:cNvPr id="33799" name="Line 48"/>
          <p:cNvSpPr>
            <a:spLocks noChangeShapeType="1"/>
          </p:cNvSpPr>
          <p:nvPr/>
        </p:nvSpPr>
        <p:spPr bwMode="auto">
          <a:xfrm>
            <a:off x="2667000" y="4953000"/>
            <a:ext cx="76200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0" name="Line 49"/>
          <p:cNvSpPr>
            <a:spLocks noChangeShapeType="1"/>
          </p:cNvSpPr>
          <p:nvPr/>
        </p:nvSpPr>
        <p:spPr bwMode="auto">
          <a:xfrm flipH="1">
            <a:off x="5867400" y="5029200"/>
            <a:ext cx="76200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Example 2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count-up then count-down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design spec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5486400" cy="152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start counting up after START button pressed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count-down when 9 reached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holds when 0 reached again</a:t>
            </a: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6629400" y="2057400"/>
            <a:ext cx="2111375" cy="1066800"/>
            <a:chOff x="4176" y="1488"/>
            <a:chExt cx="1330" cy="672"/>
          </a:xfrm>
        </p:grpSpPr>
        <p:grpSp>
          <p:nvGrpSpPr>
            <p:cNvPr id="35905" name="Group 5"/>
            <p:cNvGrpSpPr>
              <a:grpSpLocks/>
            </p:cNvGrpSpPr>
            <p:nvPr/>
          </p:nvGrpSpPr>
          <p:grpSpPr bwMode="auto">
            <a:xfrm>
              <a:off x="4992" y="1584"/>
              <a:ext cx="318" cy="453"/>
              <a:chOff x="1519" y="1480"/>
              <a:chExt cx="318" cy="453"/>
            </a:xfrm>
          </p:grpSpPr>
          <p:sp>
            <p:nvSpPr>
              <p:cNvPr id="35908" name="Line 6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09" name="Line 7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10" name="Line 8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11" name="Line 9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12" name="Line 10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13" name="Line 11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14" name="Line 12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5906" name="AutoShape 13"/>
            <p:cNvSpPr>
              <a:spLocks noChangeArrowheads="1"/>
            </p:cNvSpPr>
            <p:nvPr/>
          </p:nvSpPr>
          <p:spPr bwMode="auto">
            <a:xfrm>
              <a:off x="4176" y="1488"/>
              <a:ext cx="1330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5907" name="Oval 14"/>
            <p:cNvSpPr>
              <a:spLocks noChangeArrowheads="1"/>
            </p:cNvSpPr>
            <p:nvPr/>
          </p:nvSpPr>
          <p:spPr bwMode="auto">
            <a:xfrm>
              <a:off x="4320" y="1632"/>
              <a:ext cx="528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</p:grpSp>
      <p:grpSp>
        <p:nvGrpSpPr>
          <p:cNvPr id="35845" name="Group 15"/>
          <p:cNvGrpSpPr>
            <a:grpSpLocks/>
          </p:cNvGrpSpPr>
          <p:nvPr/>
        </p:nvGrpSpPr>
        <p:grpSpPr bwMode="auto">
          <a:xfrm>
            <a:off x="381000" y="3733800"/>
            <a:ext cx="8229600" cy="2133600"/>
            <a:chOff x="240" y="2352"/>
            <a:chExt cx="5184" cy="1344"/>
          </a:xfrm>
        </p:grpSpPr>
        <p:sp>
          <p:nvSpPr>
            <p:cNvPr id="35846" name="Line 16"/>
            <p:cNvSpPr>
              <a:spLocks noChangeShapeType="1"/>
            </p:cNvSpPr>
            <p:nvPr/>
          </p:nvSpPr>
          <p:spPr bwMode="auto">
            <a:xfrm>
              <a:off x="624" y="28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5847" name="Group 17"/>
            <p:cNvGrpSpPr>
              <a:grpSpLocks/>
            </p:cNvGrpSpPr>
            <p:nvPr/>
          </p:nvGrpSpPr>
          <p:grpSpPr bwMode="auto">
            <a:xfrm>
              <a:off x="864" y="2688"/>
              <a:ext cx="528" cy="192"/>
              <a:chOff x="1440" y="2544"/>
              <a:chExt cx="528" cy="192"/>
            </a:xfrm>
          </p:grpSpPr>
          <p:sp>
            <p:nvSpPr>
              <p:cNvPr id="35901" name="Line 18"/>
              <p:cNvSpPr>
                <a:spLocks noChangeShapeType="1"/>
              </p:cNvSpPr>
              <p:nvPr/>
            </p:nvSpPr>
            <p:spPr bwMode="auto">
              <a:xfrm flipV="1">
                <a:off x="144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02" name="Line 19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03" name="Line 20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04" name="Line 21"/>
              <p:cNvSpPr>
                <a:spLocks noChangeShapeType="1"/>
              </p:cNvSpPr>
              <p:nvPr/>
            </p:nvSpPr>
            <p:spPr bwMode="auto">
              <a:xfrm>
                <a:off x="1728" y="27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5848" name="Group 22"/>
            <p:cNvGrpSpPr>
              <a:grpSpLocks/>
            </p:cNvGrpSpPr>
            <p:nvPr/>
          </p:nvGrpSpPr>
          <p:grpSpPr bwMode="auto">
            <a:xfrm>
              <a:off x="1392" y="2688"/>
              <a:ext cx="528" cy="192"/>
              <a:chOff x="1440" y="2544"/>
              <a:chExt cx="528" cy="192"/>
            </a:xfrm>
          </p:grpSpPr>
          <p:sp>
            <p:nvSpPr>
              <p:cNvPr id="35897" name="Line 23"/>
              <p:cNvSpPr>
                <a:spLocks noChangeShapeType="1"/>
              </p:cNvSpPr>
              <p:nvPr/>
            </p:nvSpPr>
            <p:spPr bwMode="auto">
              <a:xfrm flipV="1">
                <a:off x="144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98" name="Line 24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99" name="Line 25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00" name="Line 26"/>
              <p:cNvSpPr>
                <a:spLocks noChangeShapeType="1"/>
              </p:cNvSpPr>
              <p:nvPr/>
            </p:nvSpPr>
            <p:spPr bwMode="auto">
              <a:xfrm>
                <a:off x="1728" y="27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5849" name="Group 27"/>
            <p:cNvGrpSpPr>
              <a:grpSpLocks/>
            </p:cNvGrpSpPr>
            <p:nvPr/>
          </p:nvGrpSpPr>
          <p:grpSpPr bwMode="auto">
            <a:xfrm>
              <a:off x="1920" y="2688"/>
              <a:ext cx="528" cy="192"/>
              <a:chOff x="1440" y="2544"/>
              <a:chExt cx="528" cy="192"/>
            </a:xfrm>
          </p:grpSpPr>
          <p:sp>
            <p:nvSpPr>
              <p:cNvPr id="35893" name="Line 28"/>
              <p:cNvSpPr>
                <a:spLocks noChangeShapeType="1"/>
              </p:cNvSpPr>
              <p:nvPr/>
            </p:nvSpPr>
            <p:spPr bwMode="auto">
              <a:xfrm flipV="1">
                <a:off x="144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94" name="Line 29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95" name="Line 30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96" name="Line 31"/>
              <p:cNvSpPr>
                <a:spLocks noChangeShapeType="1"/>
              </p:cNvSpPr>
              <p:nvPr/>
            </p:nvSpPr>
            <p:spPr bwMode="auto">
              <a:xfrm>
                <a:off x="1728" y="27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5850" name="Text Box 32"/>
            <p:cNvSpPr txBox="1">
              <a:spLocks noChangeArrowheads="1"/>
            </p:cNvSpPr>
            <p:nvPr/>
          </p:nvSpPr>
          <p:spPr bwMode="auto">
            <a:xfrm>
              <a:off x="240" y="3024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35851" name="Text Box 33"/>
            <p:cNvSpPr txBox="1">
              <a:spLocks noChangeArrowheads="1"/>
            </p:cNvSpPr>
            <p:nvPr/>
          </p:nvSpPr>
          <p:spPr bwMode="auto">
            <a:xfrm>
              <a:off x="336" y="3408"/>
              <a:ext cx="3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35852" name="AutoShape 34"/>
            <p:cNvSpPr>
              <a:spLocks noChangeArrowheads="1"/>
            </p:cNvSpPr>
            <p:nvPr/>
          </p:nvSpPr>
          <p:spPr bwMode="auto">
            <a:xfrm>
              <a:off x="864" y="3024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5853" name="Line 35"/>
            <p:cNvSpPr>
              <a:spLocks noChangeShapeType="1"/>
            </p:cNvSpPr>
            <p:nvPr/>
          </p:nvSpPr>
          <p:spPr bwMode="auto">
            <a:xfrm>
              <a:off x="864" y="28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4" name="Line 36"/>
            <p:cNvSpPr>
              <a:spLocks noChangeShapeType="1"/>
            </p:cNvSpPr>
            <p:nvPr/>
          </p:nvSpPr>
          <p:spPr bwMode="auto">
            <a:xfrm>
              <a:off x="1392" y="28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5" name="Line 37"/>
            <p:cNvSpPr>
              <a:spLocks noChangeShapeType="1"/>
            </p:cNvSpPr>
            <p:nvPr/>
          </p:nvSpPr>
          <p:spPr bwMode="auto">
            <a:xfrm>
              <a:off x="1920" y="292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6" name="AutoShape 38"/>
            <p:cNvSpPr>
              <a:spLocks noChangeArrowheads="1"/>
            </p:cNvSpPr>
            <p:nvPr/>
          </p:nvSpPr>
          <p:spPr bwMode="auto">
            <a:xfrm>
              <a:off x="1392" y="3024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5857" name="AutoShape 39"/>
            <p:cNvSpPr>
              <a:spLocks noChangeArrowheads="1"/>
            </p:cNvSpPr>
            <p:nvPr/>
          </p:nvSpPr>
          <p:spPr bwMode="auto">
            <a:xfrm>
              <a:off x="864" y="3408"/>
              <a:ext cx="528" cy="2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5858" name="AutoShape 40"/>
            <p:cNvSpPr>
              <a:spLocks noChangeArrowheads="1"/>
            </p:cNvSpPr>
            <p:nvPr/>
          </p:nvSpPr>
          <p:spPr bwMode="auto">
            <a:xfrm>
              <a:off x="1920" y="3024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grpSp>
          <p:nvGrpSpPr>
            <p:cNvPr id="35859" name="Group 41"/>
            <p:cNvGrpSpPr>
              <a:grpSpLocks/>
            </p:cNvGrpSpPr>
            <p:nvPr/>
          </p:nvGrpSpPr>
          <p:grpSpPr bwMode="auto">
            <a:xfrm>
              <a:off x="2976" y="2688"/>
              <a:ext cx="528" cy="192"/>
              <a:chOff x="1440" y="2544"/>
              <a:chExt cx="528" cy="192"/>
            </a:xfrm>
          </p:grpSpPr>
          <p:sp>
            <p:nvSpPr>
              <p:cNvPr id="35889" name="Line 42"/>
              <p:cNvSpPr>
                <a:spLocks noChangeShapeType="1"/>
              </p:cNvSpPr>
              <p:nvPr/>
            </p:nvSpPr>
            <p:spPr bwMode="auto">
              <a:xfrm flipV="1">
                <a:off x="144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90" name="Line 43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91" name="Line 44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92" name="Line 45"/>
              <p:cNvSpPr>
                <a:spLocks noChangeShapeType="1"/>
              </p:cNvSpPr>
              <p:nvPr/>
            </p:nvSpPr>
            <p:spPr bwMode="auto">
              <a:xfrm>
                <a:off x="1728" y="27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5860" name="Line 46"/>
            <p:cNvSpPr>
              <a:spLocks noChangeShapeType="1"/>
            </p:cNvSpPr>
            <p:nvPr/>
          </p:nvSpPr>
          <p:spPr bwMode="auto">
            <a:xfrm>
              <a:off x="2448" y="292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1" name="Line 47"/>
            <p:cNvSpPr>
              <a:spLocks noChangeShapeType="1"/>
            </p:cNvSpPr>
            <p:nvPr/>
          </p:nvSpPr>
          <p:spPr bwMode="auto">
            <a:xfrm>
              <a:off x="2976" y="292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5862" name="Group 48"/>
            <p:cNvGrpSpPr>
              <a:grpSpLocks/>
            </p:cNvGrpSpPr>
            <p:nvPr/>
          </p:nvGrpSpPr>
          <p:grpSpPr bwMode="auto">
            <a:xfrm>
              <a:off x="3504" y="2688"/>
              <a:ext cx="528" cy="192"/>
              <a:chOff x="1440" y="2544"/>
              <a:chExt cx="528" cy="192"/>
            </a:xfrm>
          </p:grpSpPr>
          <p:sp>
            <p:nvSpPr>
              <p:cNvPr id="35885" name="Line 49"/>
              <p:cNvSpPr>
                <a:spLocks noChangeShapeType="1"/>
              </p:cNvSpPr>
              <p:nvPr/>
            </p:nvSpPr>
            <p:spPr bwMode="auto">
              <a:xfrm flipV="1">
                <a:off x="144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86" name="Line 50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87" name="Line 51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88" name="Line 52"/>
              <p:cNvSpPr>
                <a:spLocks noChangeShapeType="1"/>
              </p:cNvSpPr>
              <p:nvPr/>
            </p:nvSpPr>
            <p:spPr bwMode="auto">
              <a:xfrm>
                <a:off x="1728" y="27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5863" name="Line 53"/>
            <p:cNvSpPr>
              <a:spLocks noChangeShapeType="1"/>
            </p:cNvSpPr>
            <p:nvPr/>
          </p:nvSpPr>
          <p:spPr bwMode="auto">
            <a:xfrm>
              <a:off x="3504" y="28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5864" name="Group 54"/>
            <p:cNvGrpSpPr>
              <a:grpSpLocks/>
            </p:cNvGrpSpPr>
            <p:nvPr/>
          </p:nvGrpSpPr>
          <p:grpSpPr bwMode="auto">
            <a:xfrm>
              <a:off x="4368" y="2688"/>
              <a:ext cx="528" cy="192"/>
              <a:chOff x="1440" y="2544"/>
              <a:chExt cx="528" cy="192"/>
            </a:xfrm>
          </p:grpSpPr>
          <p:sp>
            <p:nvSpPr>
              <p:cNvPr id="35881" name="Line 55"/>
              <p:cNvSpPr>
                <a:spLocks noChangeShapeType="1"/>
              </p:cNvSpPr>
              <p:nvPr/>
            </p:nvSpPr>
            <p:spPr bwMode="auto">
              <a:xfrm flipV="1">
                <a:off x="144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82" name="Line 56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83" name="Line 57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84" name="Line 58"/>
              <p:cNvSpPr>
                <a:spLocks noChangeShapeType="1"/>
              </p:cNvSpPr>
              <p:nvPr/>
            </p:nvSpPr>
            <p:spPr bwMode="auto">
              <a:xfrm>
                <a:off x="1728" y="27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5865" name="Line 59"/>
            <p:cNvSpPr>
              <a:spLocks noChangeShapeType="1"/>
            </p:cNvSpPr>
            <p:nvPr/>
          </p:nvSpPr>
          <p:spPr bwMode="auto">
            <a:xfrm>
              <a:off x="4368" y="292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5866" name="Group 60"/>
            <p:cNvGrpSpPr>
              <a:grpSpLocks/>
            </p:cNvGrpSpPr>
            <p:nvPr/>
          </p:nvGrpSpPr>
          <p:grpSpPr bwMode="auto">
            <a:xfrm>
              <a:off x="4896" y="2688"/>
              <a:ext cx="528" cy="192"/>
              <a:chOff x="1440" y="2544"/>
              <a:chExt cx="528" cy="192"/>
            </a:xfrm>
          </p:grpSpPr>
          <p:sp>
            <p:nvSpPr>
              <p:cNvPr id="35877" name="Line 61"/>
              <p:cNvSpPr>
                <a:spLocks noChangeShapeType="1"/>
              </p:cNvSpPr>
              <p:nvPr/>
            </p:nvSpPr>
            <p:spPr bwMode="auto">
              <a:xfrm flipV="1">
                <a:off x="144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78" name="Line 62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79" name="Line 63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80" name="Line 64"/>
              <p:cNvSpPr>
                <a:spLocks noChangeShapeType="1"/>
              </p:cNvSpPr>
              <p:nvPr/>
            </p:nvSpPr>
            <p:spPr bwMode="auto">
              <a:xfrm>
                <a:off x="1728" y="27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5867" name="Line 65"/>
            <p:cNvSpPr>
              <a:spLocks noChangeShapeType="1"/>
            </p:cNvSpPr>
            <p:nvPr/>
          </p:nvSpPr>
          <p:spPr bwMode="auto">
            <a:xfrm>
              <a:off x="4896" y="292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8" name="AutoShape 66"/>
            <p:cNvSpPr>
              <a:spLocks noChangeArrowheads="1"/>
            </p:cNvSpPr>
            <p:nvPr/>
          </p:nvSpPr>
          <p:spPr bwMode="auto">
            <a:xfrm>
              <a:off x="2976" y="3024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</a:t>
              </a:r>
            </a:p>
          </p:txBody>
        </p:sp>
        <p:sp>
          <p:nvSpPr>
            <p:cNvPr id="35869" name="AutoShape 67"/>
            <p:cNvSpPr>
              <a:spLocks noChangeArrowheads="1"/>
            </p:cNvSpPr>
            <p:nvPr/>
          </p:nvSpPr>
          <p:spPr bwMode="auto">
            <a:xfrm>
              <a:off x="3504" y="3024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8</a:t>
              </a:r>
            </a:p>
          </p:txBody>
        </p:sp>
        <p:sp>
          <p:nvSpPr>
            <p:cNvPr id="35870" name="AutoShape 68"/>
            <p:cNvSpPr>
              <a:spLocks noChangeArrowheads="1"/>
            </p:cNvSpPr>
            <p:nvPr/>
          </p:nvSpPr>
          <p:spPr bwMode="auto">
            <a:xfrm>
              <a:off x="4368" y="3024"/>
              <a:ext cx="1056" cy="2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5871" name="AutoShape 69"/>
            <p:cNvSpPr>
              <a:spLocks noChangeArrowheads="1"/>
            </p:cNvSpPr>
            <p:nvPr/>
          </p:nvSpPr>
          <p:spPr bwMode="auto">
            <a:xfrm>
              <a:off x="1392" y="3408"/>
              <a:ext cx="4032" cy="2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pSp>
          <p:nvGrpSpPr>
            <p:cNvPr id="35872" name="Group 70"/>
            <p:cNvGrpSpPr>
              <a:grpSpLocks/>
            </p:cNvGrpSpPr>
            <p:nvPr/>
          </p:nvGrpSpPr>
          <p:grpSpPr bwMode="auto">
            <a:xfrm>
              <a:off x="2448" y="2352"/>
              <a:ext cx="777" cy="212"/>
              <a:chOff x="2448" y="2592"/>
              <a:chExt cx="777" cy="212"/>
            </a:xfrm>
          </p:grpSpPr>
          <p:sp>
            <p:nvSpPr>
              <p:cNvPr id="35875" name="Line 71"/>
              <p:cNvSpPr>
                <a:spLocks noChangeShapeType="1"/>
              </p:cNvSpPr>
              <p:nvPr/>
            </p:nvSpPr>
            <p:spPr bwMode="auto">
              <a:xfrm>
                <a:off x="2448" y="273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76" name="Text Box 72"/>
              <p:cNvSpPr txBox="1">
                <a:spLocks noChangeArrowheads="1"/>
              </p:cNvSpPr>
              <p:nvPr/>
            </p:nvSpPr>
            <p:spPr bwMode="auto">
              <a:xfrm>
                <a:off x="2880" y="2592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35873" name="Text Box 73"/>
            <p:cNvSpPr txBox="1">
              <a:spLocks noChangeArrowheads="1"/>
            </p:cNvSpPr>
            <p:nvPr/>
          </p:nvSpPr>
          <p:spPr bwMode="auto">
            <a:xfrm>
              <a:off x="2534" y="3015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35874" name="Text Box 74"/>
            <p:cNvSpPr txBox="1">
              <a:spLocks noChangeArrowheads="1"/>
            </p:cNvSpPr>
            <p:nvPr/>
          </p:nvSpPr>
          <p:spPr bwMode="auto">
            <a:xfrm>
              <a:off x="4118" y="3015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path design of the up/down counter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</a:t>
            </a:r>
            <a:r>
              <a:rPr lang="en-US" altLang="zh-TW" sz="2000" smtClean="0">
                <a:solidFill>
                  <a:schemeClr val="hlink"/>
                </a:solidFill>
              </a:rPr>
              <a:t>behavior</a:t>
            </a:r>
            <a:r>
              <a:rPr lang="en-US" altLang="zh-TW" sz="20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>
                <a:solidFill>
                  <a:schemeClr val="hlink"/>
                </a:solidFill>
              </a:rPr>
              <a:t>data path: 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rgbClr val="5F5F5F"/>
                </a:solidFill>
              </a:rPr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>
                <a:solidFill>
                  <a:srgbClr val="5F5F5F"/>
                </a:solidFill>
              </a:rPr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>
                <a:solidFill>
                  <a:srgbClr val="5F5F5F"/>
                </a:solidFill>
              </a:rPr>
              <a:t>data path: micro-operation to circuit (Sec. 7.3 – 7.6)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 for data path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2133600"/>
            <a:ext cx="5181600" cy="2438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folHlink"/>
                </a:solidFill>
              </a:rPr>
              <a:t>to count up and down</a:t>
            </a:r>
            <a:endParaRPr lang="en-US" altLang="zh-TW" sz="200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TW" sz="1800" smtClean="0">
                <a:solidFill>
                  <a:schemeClr val="hlink"/>
                </a:solidFill>
              </a:rPr>
              <a:t>we need a 4-bit register Q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TW" sz="1800" smtClean="0">
                <a:solidFill>
                  <a:schemeClr val="hlink"/>
                </a:solidFill>
              </a:rPr>
              <a:t>sometimes doing Q(t+1)=Q(t)+1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TW" sz="1800" smtClean="0">
                <a:solidFill>
                  <a:schemeClr val="hlink"/>
                </a:solidFill>
              </a:rPr>
              <a:t>sometimes doing Q(t+1)=Q(t)-1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TW" sz="1800" smtClean="0">
                <a:solidFill>
                  <a:schemeClr val="hlink"/>
                </a:solidFill>
              </a:rPr>
              <a:t>sometimes holds Q(t+1)=0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folHlink"/>
                </a:solidFill>
              </a:rPr>
              <a:t>two control signals </a:t>
            </a:r>
            <a:r>
              <a:rPr lang="en-US" altLang="zh-TW" sz="2000" i="1" smtClean="0">
                <a:solidFill>
                  <a:schemeClr val="folHlink"/>
                </a:solidFill>
              </a:rPr>
              <a:t>E</a:t>
            </a:r>
            <a:r>
              <a:rPr lang="en-US" altLang="zh-TW" sz="2000" smtClean="0">
                <a:solidFill>
                  <a:schemeClr val="folHlink"/>
                </a:solidFill>
              </a:rPr>
              <a:t> and </a:t>
            </a:r>
            <a:r>
              <a:rPr lang="en-US" altLang="zh-TW" sz="2000" i="1" smtClean="0">
                <a:solidFill>
                  <a:schemeClr val="folHlink"/>
                </a:solidFill>
              </a:rPr>
              <a:t>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i="1" smtClean="0">
                <a:solidFill>
                  <a:schemeClr val="hlink"/>
                </a:solidFill>
              </a:rPr>
              <a:t>E: count enable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i="1" smtClean="0">
                <a:solidFill>
                  <a:schemeClr val="hlink"/>
                </a:solidFill>
              </a:rPr>
              <a:t>S: select count-up or down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95800"/>
            <a:ext cx="6781800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324600" y="5638800"/>
            <a:ext cx="1143000" cy="381000"/>
            <a:chOff x="336" y="2640"/>
            <a:chExt cx="720" cy="240"/>
          </a:xfrm>
        </p:grpSpPr>
        <p:sp>
          <p:nvSpPr>
            <p:cNvPr id="38922" name="Rectangle 6"/>
            <p:cNvSpPr>
              <a:spLocks noChangeArrowheads="1"/>
            </p:cNvSpPr>
            <p:nvPr/>
          </p:nvSpPr>
          <p:spPr bwMode="auto">
            <a:xfrm>
              <a:off x="336" y="2640"/>
              <a:ext cx="72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38923" name="AutoShape 7"/>
            <p:cNvSpPr>
              <a:spLocks noChangeArrowheads="1"/>
            </p:cNvSpPr>
            <p:nvPr/>
          </p:nvSpPr>
          <p:spPr bwMode="auto">
            <a:xfrm rot="5400000">
              <a:off x="336" y="2688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181600" y="4530725"/>
            <a:ext cx="692150" cy="396875"/>
            <a:chOff x="3264" y="2854"/>
            <a:chExt cx="436" cy="250"/>
          </a:xfrm>
        </p:grpSpPr>
        <p:sp>
          <p:nvSpPr>
            <p:cNvPr id="38920" name="Text Box 9"/>
            <p:cNvSpPr txBox="1">
              <a:spLocks noChangeArrowheads="1"/>
            </p:cNvSpPr>
            <p:nvPr/>
          </p:nvSpPr>
          <p:spPr bwMode="auto">
            <a:xfrm>
              <a:off x="3264" y="2854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38921" name="Text Box 10"/>
            <p:cNvSpPr txBox="1">
              <a:spLocks noChangeArrowheads="1"/>
            </p:cNvSpPr>
            <p:nvPr/>
          </p:nvSpPr>
          <p:spPr bwMode="auto">
            <a:xfrm>
              <a:off x="3504" y="285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70667" name="Object 11"/>
          <p:cNvGraphicFramePr>
            <a:graphicFrameLocks noChangeAspect="1"/>
          </p:cNvGraphicFramePr>
          <p:nvPr/>
        </p:nvGraphicFramePr>
        <p:xfrm>
          <a:off x="5867400" y="2209800"/>
          <a:ext cx="242252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209800"/>
                        <a:ext cx="2422525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 for data path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2133600"/>
            <a:ext cx="5181600" cy="2438400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solidFill>
                  <a:schemeClr val="folHlink"/>
                </a:solidFill>
              </a:rPr>
              <a:t>to tell 9 is reached</a:t>
            </a:r>
          </a:p>
          <a:p>
            <a:pPr lvl="1" eaLnBrk="1" hangingPunct="1"/>
            <a:r>
              <a:rPr lang="en-US" altLang="zh-TW" sz="2000" smtClean="0"/>
              <a:t>signal </a:t>
            </a:r>
            <a:r>
              <a:rPr lang="en-US" altLang="zh-TW" sz="2000" i="1" smtClean="0"/>
              <a:t>T</a:t>
            </a:r>
          </a:p>
          <a:p>
            <a:pPr lvl="1" eaLnBrk="1" hangingPunct="1"/>
            <a:r>
              <a:rPr lang="en-US" altLang="zh-TW" sz="2000" i="1" smtClean="0"/>
              <a:t>T=</a:t>
            </a:r>
            <a:r>
              <a:rPr lang="en-US" altLang="zh-TW" sz="2000" smtClean="0"/>
              <a:t>1</a:t>
            </a:r>
            <a:r>
              <a:rPr lang="en-US" altLang="zh-TW" sz="2000" i="1" smtClean="0"/>
              <a:t> </a:t>
            </a:r>
            <a:r>
              <a:rPr lang="en-US" altLang="zh-TW" sz="2000" smtClean="0"/>
              <a:t>iff</a:t>
            </a:r>
            <a:r>
              <a:rPr lang="en-US" altLang="zh-TW" sz="2000" i="1" smtClean="0"/>
              <a:t> Q</a:t>
            </a:r>
            <a:r>
              <a:rPr lang="en-US" altLang="zh-TW" sz="2000" smtClean="0"/>
              <a:t>(</a:t>
            </a:r>
            <a:r>
              <a:rPr lang="en-US" altLang="zh-TW" sz="2000" i="1" smtClean="0"/>
              <a:t>t</a:t>
            </a:r>
            <a:r>
              <a:rPr lang="en-US" altLang="zh-TW" sz="2000" smtClean="0"/>
              <a:t>)</a:t>
            </a:r>
            <a:r>
              <a:rPr lang="en-US" altLang="zh-TW" sz="2000" i="1" smtClean="0"/>
              <a:t>=</a:t>
            </a:r>
            <a:r>
              <a:rPr lang="en-US" altLang="zh-TW" sz="2000" smtClean="0"/>
              <a:t>9</a:t>
            </a:r>
          </a:p>
          <a:p>
            <a:pPr eaLnBrk="1" hangingPunct="1"/>
            <a:r>
              <a:rPr lang="en-US" altLang="zh-TW" sz="2400" smtClean="0">
                <a:solidFill>
                  <a:schemeClr val="folHlink"/>
                </a:solidFill>
              </a:rPr>
              <a:t>to tell 0 is reached</a:t>
            </a:r>
            <a:endParaRPr lang="en-US" altLang="zh-TW" sz="2400" i="1" smtClean="0">
              <a:solidFill>
                <a:schemeClr val="folHlink"/>
              </a:solidFill>
            </a:endParaRPr>
          </a:p>
          <a:p>
            <a:pPr lvl="1" eaLnBrk="1" hangingPunct="1"/>
            <a:r>
              <a:rPr lang="en-US" altLang="zh-TW" sz="2000" smtClean="0"/>
              <a:t>signal </a:t>
            </a:r>
            <a:r>
              <a:rPr lang="en-US" altLang="zh-TW" sz="2000" i="1" smtClean="0"/>
              <a:t>Z</a:t>
            </a:r>
          </a:p>
          <a:p>
            <a:pPr lvl="1" eaLnBrk="1" hangingPunct="1"/>
            <a:r>
              <a:rPr lang="en-US" altLang="zh-TW" sz="2000" i="1" smtClean="0"/>
              <a:t>Z</a:t>
            </a:r>
            <a:r>
              <a:rPr lang="en-US" altLang="zh-TW" sz="2000" smtClean="0"/>
              <a:t>=1 iff </a:t>
            </a:r>
            <a:r>
              <a:rPr lang="en-US" altLang="zh-TW" sz="2000" i="1" smtClean="0"/>
              <a:t>Q</a:t>
            </a:r>
            <a:r>
              <a:rPr lang="en-US" altLang="zh-TW" sz="2000" smtClean="0"/>
              <a:t>(</a:t>
            </a:r>
            <a:r>
              <a:rPr lang="en-US" altLang="zh-TW" sz="2000" i="1" smtClean="0"/>
              <a:t>t</a:t>
            </a:r>
            <a:r>
              <a:rPr lang="en-US" altLang="zh-TW" sz="2000" smtClean="0"/>
              <a:t>)=0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95800"/>
            <a:ext cx="6781800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941" name="Group 5"/>
          <p:cNvGrpSpPr>
            <a:grpSpLocks/>
          </p:cNvGrpSpPr>
          <p:nvPr/>
        </p:nvGrpSpPr>
        <p:grpSpPr bwMode="auto">
          <a:xfrm>
            <a:off x="6324600" y="5673725"/>
            <a:ext cx="1143000" cy="381000"/>
            <a:chOff x="336" y="2640"/>
            <a:chExt cx="720" cy="240"/>
          </a:xfrm>
        </p:grpSpPr>
        <p:sp>
          <p:nvSpPr>
            <p:cNvPr id="39945" name="Rectangle 6"/>
            <p:cNvSpPr>
              <a:spLocks noChangeArrowheads="1"/>
            </p:cNvSpPr>
            <p:nvPr/>
          </p:nvSpPr>
          <p:spPr bwMode="auto">
            <a:xfrm>
              <a:off x="336" y="2640"/>
              <a:ext cx="72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39946" name="AutoShape 7"/>
            <p:cNvSpPr>
              <a:spLocks noChangeArrowheads="1"/>
            </p:cNvSpPr>
            <p:nvPr/>
          </p:nvSpPr>
          <p:spPr bwMode="auto">
            <a:xfrm rot="5400000">
              <a:off x="336" y="2688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39942" name="Text Box 8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39943" name="Text Box 9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graphicFrame>
        <p:nvGraphicFramePr>
          <p:cNvPr id="39944" name="Object 10"/>
          <p:cNvGraphicFramePr>
            <a:graphicFrameLocks noChangeAspect="1"/>
          </p:cNvGraphicFramePr>
          <p:nvPr/>
        </p:nvGraphicFramePr>
        <p:xfrm>
          <a:off x="6096000" y="2438400"/>
          <a:ext cx="20002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方程式" r:id="rId4" imgW="1143000" imgH="431800" progId="Equation.3">
                  <p:embed/>
                </p:oleObj>
              </mc:Choice>
              <mc:Fallback>
                <p:oleObj name="方程式" r:id="rId4" imgW="11430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438400"/>
                        <a:ext cx="20002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 for data path </a:t>
            </a:r>
            <a:r>
              <a:rPr lang="en-US" altLang="zh-TW" sz="3600" smtClean="0">
                <a:solidFill>
                  <a:schemeClr val="hlink"/>
                </a:solidFill>
              </a:rPr>
              <a:t>(FINAL)</a:t>
            </a: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4096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0969" name="Group 5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40972" name="Rectangle 6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40973" name="AutoShape 7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40970" name="Text Box 8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40971" name="Text Box 9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40964" name="Object 10"/>
          <p:cNvGraphicFramePr>
            <a:graphicFrameLocks noChangeAspect="1"/>
          </p:cNvGraphicFramePr>
          <p:nvPr/>
        </p:nvGraphicFramePr>
        <p:xfrm>
          <a:off x="6019800" y="2057400"/>
          <a:ext cx="242252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0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057400"/>
                        <a:ext cx="2422525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11"/>
          <p:cNvGraphicFramePr>
            <a:graphicFrameLocks noChangeAspect="1"/>
          </p:cNvGraphicFramePr>
          <p:nvPr/>
        </p:nvGraphicFramePr>
        <p:xfrm>
          <a:off x="6019800" y="3581400"/>
          <a:ext cx="20002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1" name="方程式" r:id="rId6" imgW="1143000" imgH="431800" progId="Equation.3">
                  <p:embed/>
                </p:oleObj>
              </mc:Choice>
              <mc:Fallback>
                <p:oleObj name="方程式" r:id="rId6" imgW="11430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581400"/>
                        <a:ext cx="20002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Text Box 12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40967" name="Text Box 13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 of control unit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state-diagram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RTL design (1)</a:t>
            </a:r>
            <a:br>
              <a:rPr lang="en-US" altLang="zh-TW" smtClean="0"/>
            </a:br>
            <a:r>
              <a:rPr lang="en-US" altLang="zh-TW" sz="4000" smtClean="0"/>
              <a:t>(What’s the clock for?)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792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Answer: to make the circuit doing </a:t>
            </a:r>
            <a:r>
              <a:rPr lang="en-US" altLang="zh-TW" sz="2000" smtClean="0">
                <a:solidFill>
                  <a:schemeClr val="hlink"/>
                </a:solidFill>
              </a:rPr>
              <a:t>step-by-step</a:t>
            </a:r>
            <a:r>
              <a:rPr lang="en-US" altLang="zh-TW" sz="2000" smtClean="0"/>
              <a:t> computation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clock signal is fed to all </a:t>
            </a:r>
            <a:r>
              <a:rPr lang="en-US" altLang="zh-TW" sz="1800" smtClean="0">
                <a:solidFill>
                  <a:schemeClr val="hlink"/>
                </a:solidFill>
              </a:rPr>
              <a:t>registers</a:t>
            </a:r>
            <a:r>
              <a:rPr lang="en-US" altLang="zh-TW" sz="1800" smtClean="0"/>
              <a:t> of the circuit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to let a sequential circuit performs its task in step-by-step manner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 smtClean="0"/>
              <a:t>one step: a </a:t>
            </a:r>
            <a:r>
              <a:rPr lang="en-US" altLang="zh-TW" sz="1600" smtClean="0">
                <a:solidFill>
                  <a:schemeClr val="hlink"/>
                </a:solidFill>
              </a:rPr>
              <a:t>micro-operation </a:t>
            </a:r>
            <a:r>
              <a:rPr lang="en-US" altLang="zh-TW" sz="1600" smtClean="0"/>
              <a:t>(Section 7-3)</a:t>
            </a:r>
            <a:endParaRPr lang="en-US" altLang="zh-TW" sz="160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forms a </a:t>
            </a:r>
            <a:r>
              <a:rPr lang="en-US" altLang="zh-TW" sz="1800" smtClean="0">
                <a:solidFill>
                  <a:schemeClr val="hlink"/>
                </a:solidFill>
              </a:rPr>
              <a:t>sequence of state change</a:t>
            </a:r>
            <a:r>
              <a:rPr lang="en-US" altLang="zh-TW" sz="1800" smtClean="0"/>
              <a:t> on flip flops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 smtClean="0"/>
              <a:t>imagine the flip flops as </a:t>
            </a:r>
            <a:r>
              <a:rPr lang="en-US" altLang="zh-TW" sz="1600" smtClean="0">
                <a:solidFill>
                  <a:schemeClr val="hlink"/>
                </a:solidFill>
              </a:rPr>
              <a:t>variables</a:t>
            </a:r>
            <a:r>
              <a:rPr lang="en-US" altLang="zh-TW" sz="1600" smtClean="0"/>
              <a:t> for programming</a:t>
            </a:r>
          </a:p>
        </p:txBody>
      </p:sp>
      <p:grpSp>
        <p:nvGrpSpPr>
          <p:cNvPr id="6148" name="Group 74"/>
          <p:cNvGrpSpPr>
            <a:grpSpLocks/>
          </p:cNvGrpSpPr>
          <p:nvPr/>
        </p:nvGrpSpPr>
        <p:grpSpPr bwMode="auto">
          <a:xfrm>
            <a:off x="4038600" y="3962400"/>
            <a:ext cx="4664075" cy="2241550"/>
            <a:chOff x="2544" y="2496"/>
            <a:chExt cx="2938" cy="1412"/>
          </a:xfrm>
        </p:grpSpPr>
        <p:grpSp>
          <p:nvGrpSpPr>
            <p:cNvPr id="6163" name="Group 6"/>
            <p:cNvGrpSpPr>
              <a:grpSpLocks/>
            </p:cNvGrpSpPr>
            <p:nvPr/>
          </p:nvGrpSpPr>
          <p:grpSpPr bwMode="auto">
            <a:xfrm>
              <a:off x="3370" y="2880"/>
              <a:ext cx="2112" cy="192"/>
              <a:chOff x="1584" y="2160"/>
              <a:chExt cx="2112" cy="192"/>
            </a:xfrm>
          </p:grpSpPr>
          <p:sp>
            <p:nvSpPr>
              <p:cNvPr id="6188" name="Line 7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6189" name="Group 8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6210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11" name="Line 10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12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13" name="Line 12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190" name="Group 13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6206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07" name="Line 15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0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09" name="Line 17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191" name="Group 18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6202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03" name="Line 20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04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05" name="Line 22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192" name="Group 23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6198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99" name="Line 25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00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01" name="Line 27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193" name="Group 28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6194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95" name="Line 30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96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97" name="Line 32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6164" name="Text Box 33"/>
            <p:cNvSpPr txBox="1">
              <a:spLocks noChangeArrowheads="1"/>
            </p:cNvSpPr>
            <p:nvPr/>
          </p:nvSpPr>
          <p:spPr bwMode="auto">
            <a:xfrm>
              <a:off x="3226" y="316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6165" name="Text Box 34"/>
            <p:cNvSpPr txBox="1">
              <a:spLocks noChangeArrowheads="1"/>
            </p:cNvSpPr>
            <p:nvPr/>
          </p:nvSpPr>
          <p:spPr bwMode="auto">
            <a:xfrm>
              <a:off x="3226" y="3408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6166" name="Text Box 35"/>
            <p:cNvSpPr txBox="1">
              <a:spLocks noChangeArrowheads="1"/>
            </p:cNvSpPr>
            <p:nvPr/>
          </p:nvSpPr>
          <p:spPr bwMode="auto">
            <a:xfrm>
              <a:off x="3226" y="369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167" name="AutoShape 36"/>
            <p:cNvSpPr>
              <a:spLocks noChangeArrowheads="1"/>
            </p:cNvSpPr>
            <p:nvPr/>
          </p:nvSpPr>
          <p:spPr bwMode="auto">
            <a:xfrm>
              <a:off x="3562" y="316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0010</a:t>
              </a:r>
            </a:p>
          </p:txBody>
        </p:sp>
        <p:sp>
          <p:nvSpPr>
            <p:cNvPr id="6168" name="AutoShape 37"/>
            <p:cNvSpPr>
              <a:spLocks noChangeArrowheads="1"/>
            </p:cNvSpPr>
            <p:nvPr/>
          </p:nvSpPr>
          <p:spPr bwMode="auto">
            <a:xfrm>
              <a:off x="3562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0101</a:t>
              </a:r>
            </a:p>
          </p:txBody>
        </p:sp>
        <p:sp>
          <p:nvSpPr>
            <p:cNvPr id="6169" name="AutoShape 38"/>
            <p:cNvSpPr>
              <a:spLocks noChangeArrowheads="1"/>
            </p:cNvSpPr>
            <p:nvPr/>
          </p:nvSpPr>
          <p:spPr bwMode="auto">
            <a:xfrm>
              <a:off x="3562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170" name="AutoShape 39"/>
            <p:cNvSpPr>
              <a:spLocks noChangeArrowheads="1"/>
            </p:cNvSpPr>
            <p:nvPr/>
          </p:nvSpPr>
          <p:spPr bwMode="auto">
            <a:xfrm>
              <a:off x="3946" y="316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0111</a:t>
              </a:r>
            </a:p>
          </p:txBody>
        </p:sp>
        <p:sp>
          <p:nvSpPr>
            <p:cNvPr id="6171" name="AutoShape 40"/>
            <p:cNvSpPr>
              <a:spLocks noChangeArrowheads="1"/>
            </p:cNvSpPr>
            <p:nvPr/>
          </p:nvSpPr>
          <p:spPr bwMode="auto">
            <a:xfrm>
              <a:off x="3946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1000</a:t>
              </a:r>
            </a:p>
          </p:txBody>
        </p:sp>
        <p:sp>
          <p:nvSpPr>
            <p:cNvPr id="6172" name="AutoShape 41"/>
            <p:cNvSpPr>
              <a:spLocks noChangeArrowheads="1"/>
            </p:cNvSpPr>
            <p:nvPr/>
          </p:nvSpPr>
          <p:spPr bwMode="auto">
            <a:xfrm>
              <a:off x="3946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173" name="AutoShape 42"/>
            <p:cNvSpPr>
              <a:spLocks noChangeArrowheads="1"/>
            </p:cNvSpPr>
            <p:nvPr/>
          </p:nvSpPr>
          <p:spPr bwMode="auto">
            <a:xfrm>
              <a:off x="4330" y="316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1001</a:t>
              </a:r>
            </a:p>
          </p:txBody>
        </p:sp>
        <p:sp>
          <p:nvSpPr>
            <p:cNvPr id="6174" name="AutoShape 43"/>
            <p:cNvSpPr>
              <a:spLocks noChangeArrowheads="1"/>
            </p:cNvSpPr>
            <p:nvPr/>
          </p:nvSpPr>
          <p:spPr bwMode="auto">
            <a:xfrm>
              <a:off x="4330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1010</a:t>
              </a:r>
            </a:p>
          </p:txBody>
        </p:sp>
        <p:sp>
          <p:nvSpPr>
            <p:cNvPr id="6175" name="AutoShape 44"/>
            <p:cNvSpPr>
              <a:spLocks noChangeArrowheads="1"/>
            </p:cNvSpPr>
            <p:nvPr/>
          </p:nvSpPr>
          <p:spPr bwMode="auto">
            <a:xfrm>
              <a:off x="4330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176" name="AutoShape 45"/>
            <p:cNvSpPr>
              <a:spLocks noChangeArrowheads="1"/>
            </p:cNvSpPr>
            <p:nvPr/>
          </p:nvSpPr>
          <p:spPr bwMode="auto">
            <a:xfrm>
              <a:off x="4714" y="316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1111</a:t>
              </a:r>
            </a:p>
          </p:txBody>
        </p:sp>
        <p:sp>
          <p:nvSpPr>
            <p:cNvPr id="6177" name="AutoShape 46"/>
            <p:cNvSpPr>
              <a:spLocks noChangeArrowheads="1"/>
            </p:cNvSpPr>
            <p:nvPr/>
          </p:nvSpPr>
          <p:spPr bwMode="auto">
            <a:xfrm>
              <a:off x="4714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0000</a:t>
              </a:r>
            </a:p>
          </p:txBody>
        </p:sp>
        <p:sp>
          <p:nvSpPr>
            <p:cNvPr id="6178" name="AutoShape 47"/>
            <p:cNvSpPr>
              <a:spLocks noChangeArrowheads="1"/>
            </p:cNvSpPr>
            <p:nvPr/>
          </p:nvSpPr>
          <p:spPr bwMode="auto">
            <a:xfrm>
              <a:off x="4714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179" name="AutoShape 48"/>
            <p:cNvSpPr>
              <a:spLocks noChangeArrowheads="1"/>
            </p:cNvSpPr>
            <p:nvPr/>
          </p:nvSpPr>
          <p:spPr bwMode="auto">
            <a:xfrm>
              <a:off x="5098" y="316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1100</a:t>
              </a:r>
            </a:p>
          </p:txBody>
        </p:sp>
        <p:sp>
          <p:nvSpPr>
            <p:cNvPr id="6180" name="AutoShape 49"/>
            <p:cNvSpPr>
              <a:spLocks noChangeArrowheads="1"/>
            </p:cNvSpPr>
            <p:nvPr/>
          </p:nvSpPr>
          <p:spPr bwMode="auto">
            <a:xfrm>
              <a:off x="5098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0011</a:t>
              </a:r>
            </a:p>
          </p:txBody>
        </p:sp>
        <p:sp>
          <p:nvSpPr>
            <p:cNvPr id="6181" name="AutoShape 50"/>
            <p:cNvSpPr>
              <a:spLocks noChangeArrowheads="1"/>
            </p:cNvSpPr>
            <p:nvPr/>
          </p:nvSpPr>
          <p:spPr bwMode="auto">
            <a:xfrm>
              <a:off x="5098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182" name="Line 51"/>
            <p:cNvSpPr>
              <a:spLocks noChangeShapeType="1"/>
            </p:cNvSpPr>
            <p:nvPr/>
          </p:nvSpPr>
          <p:spPr bwMode="auto">
            <a:xfrm>
              <a:off x="4090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83" name="Text Box 52"/>
            <p:cNvSpPr txBox="1">
              <a:spLocks noChangeArrowheads="1"/>
            </p:cNvSpPr>
            <p:nvPr/>
          </p:nvSpPr>
          <p:spPr bwMode="auto">
            <a:xfrm>
              <a:off x="4426" y="2496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6184" name="Text Box 53"/>
            <p:cNvSpPr txBox="1">
              <a:spLocks noChangeArrowheads="1"/>
            </p:cNvSpPr>
            <p:nvPr/>
          </p:nvSpPr>
          <p:spPr bwMode="auto">
            <a:xfrm>
              <a:off x="2986" y="288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6185" name="Text Box 54"/>
            <p:cNvSpPr txBox="1">
              <a:spLocks noChangeArrowheads="1"/>
            </p:cNvSpPr>
            <p:nvPr/>
          </p:nvSpPr>
          <p:spPr bwMode="auto">
            <a:xfrm>
              <a:off x="2544" y="3264"/>
              <a:ext cx="5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registers</a:t>
              </a:r>
            </a:p>
          </p:txBody>
        </p:sp>
        <p:sp>
          <p:nvSpPr>
            <p:cNvPr id="6186" name="AutoShape 55"/>
            <p:cNvSpPr>
              <a:spLocks/>
            </p:cNvSpPr>
            <p:nvPr/>
          </p:nvSpPr>
          <p:spPr bwMode="auto">
            <a:xfrm>
              <a:off x="3082" y="3216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187" name="Text Box 56"/>
            <p:cNvSpPr txBox="1">
              <a:spLocks noChangeArrowheads="1"/>
            </p:cNvSpPr>
            <p:nvPr/>
          </p:nvSpPr>
          <p:spPr bwMode="auto">
            <a:xfrm>
              <a:off x="2736" y="3696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input</a:t>
              </a:r>
            </a:p>
          </p:txBody>
        </p:sp>
      </p:grpSp>
      <p:sp>
        <p:nvSpPr>
          <p:cNvPr id="6149" name="AutoShape 57"/>
          <p:cNvSpPr>
            <a:spLocks noChangeArrowheads="1"/>
          </p:cNvSpPr>
          <p:nvPr/>
        </p:nvSpPr>
        <p:spPr bwMode="auto">
          <a:xfrm>
            <a:off x="3657600" y="50292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5562600" y="3733800"/>
            <a:ext cx="3276600" cy="2057400"/>
            <a:chOff x="3504" y="2352"/>
            <a:chExt cx="2064" cy="1296"/>
          </a:xfrm>
        </p:grpSpPr>
        <p:sp>
          <p:nvSpPr>
            <p:cNvPr id="6161" name="AutoShape 59"/>
            <p:cNvSpPr>
              <a:spLocks noChangeArrowheads="1"/>
            </p:cNvSpPr>
            <p:nvPr/>
          </p:nvSpPr>
          <p:spPr bwMode="auto">
            <a:xfrm>
              <a:off x="3504" y="3120"/>
              <a:ext cx="2064" cy="52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162" name="AutoShape 60"/>
            <p:cNvSpPr>
              <a:spLocks noChangeArrowheads="1"/>
            </p:cNvSpPr>
            <p:nvPr/>
          </p:nvSpPr>
          <p:spPr bwMode="auto">
            <a:xfrm>
              <a:off x="4272" y="2352"/>
              <a:ext cx="1248" cy="528"/>
            </a:xfrm>
            <a:prstGeom prst="wedgeRoundRectCallout">
              <a:avLst>
                <a:gd name="adj1" fmla="val -42870"/>
                <a:gd name="adj2" fmla="val 96782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sequence of state change</a:t>
              </a:r>
            </a:p>
          </p:txBody>
        </p:sp>
      </p:grpSp>
      <p:grpSp>
        <p:nvGrpSpPr>
          <p:cNvPr id="6151" name="Group 73"/>
          <p:cNvGrpSpPr>
            <a:grpSpLocks/>
          </p:cNvGrpSpPr>
          <p:nvPr/>
        </p:nvGrpSpPr>
        <p:grpSpPr bwMode="auto">
          <a:xfrm>
            <a:off x="304800" y="4800600"/>
            <a:ext cx="3200400" cy="1708150"/>
            <a:chOff x="192" y="3024"/>
            <a:chExt cx="2016" cy="1076"/>
          </a:xfrm>
        </p:grpSpPr>
        <p:pic>
          <p:nvPicPr>
            <p:cNvPr id="6156" name="Picture 6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024"/>
              <a:ext cx="2016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157" name="Group 69"/>
            <p:cNvGrpSpPr>
              <a:grpSpLocks/>
            </p:cNvGrpSpPr>
            <p:nvPr/>
          </p:nvGrpSpPr>
          <p:grpSpPr bwMode="auto">
            <a:xfrm>
              <a:off x="1392" y="3456"/>
              <a:ext cx="394" cy="404"/>
              <a:chOff x="2544" y="2448"/>
              <a:chExt cx="394" cy="404"/>
            </a:xfrm>
          </p:grpSpPr>
          <p:sp>
            <p:nvSpPr>
              <p:cNvPr id="6159" name="Line 70"/>
              <p:cNvSpPr>
                <a:spLocks noChangeShapeType="1"/>
              </p:cNvSpPr>
              <p:nvPr/>
            </p:nvSpPr>
            <p:spPr bwMode="auto">
              <a:xfrm flipV="1">
                <a:off x="2736" y="244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60" name="Text Box 71"/>
              <p:cNvSpPr txBox="1">
                <a:spLocks noChangeArrowheads="1"/>
              </p:cNvSpPr>
              <p:nvPr/>
            </p:nvSpPr>
            <p:spPr bwMode="auto">
              <a:xfrm>
                <a:off x="2544" y="2640"/>
                <a:ext cx="3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tx2"/>
                    </a:solidFill>
                  </a:rPr>
                  <a:t>clock</a:t>
                </a:r>
              </a:p>
            </p:txBody>
          </p:sp>
        </p:grpSp>
        <p:sp>
          <p:nvSpPr>
            <p:cNvPr id="6158" name="Text Box 72"/>
            <p:cNvSpPr txBox="1">
              <a:spLocks noChangeArrowheads="1"/>
            </p:cNvSpPr>
            <p:nvPr/>
          </p:nvSpPr>
          <p:spPr bwMode="auto">
            <a:xfrm>
              <a:off x="624" y="3888"/>
              <a:ext cx="6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Figure 5-1</a:t>
              </a:r>
            </a:p>
          </p:txBody>
        </p:sp>
      </p:grpSp>
      <p:sp>
        <p:nvSpPr>
          <p:cNvPr id="13387" name="AutoShape 75"/>
          <p:cNvSpPr>
            <a:spLocks noChangeArrowheads="1"/>
          </p:cNvSpPr>
          <p:nvPr/>
        </p:nvSpPr>
        <p:spPr bwMode="auto">
          <a:xfrm>
            <a:off x="2743200" y="4267200"/>
            <a:ext cx="2057400" cy="609600"/>
          </a:xfrm>
          <a:prstGeom prst="wedgeRoundRectCallout">
            <a:avLst>
              <a:gd name="adj1" fmla="val -50231"/>
              <a:gd name="adj2" fmla="val 9583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registers A, B, C, …</a:t>
            </a:r>
          </a:p>
        </p:txBody>
      </p:sp>
      <p:grpSp>
        <p:nvGrpSpPr>
          <p:cNvPr id="12" name="Group 78"/>
          <p:cNvGrpSpPr>
            <a:grpSpLocks/>
          </p:cNvGrpSpPr>
          <p:nvPr/>
        </p:nvGrpSpPr>
        <p:grpSpPr bwMode="auto">
          <a:xfrm>
            <a:off x="241300" y="5194300"/>
            <a:ext cx="3225800" cy="919163"/>
            <a:chOff x="152" y="3272"/>
            <a:chExt cx="2032" cy="579"/>
          </a:xfrm>
        </p:grpSpPr>
        <p:sp>
          <p:nvSpPr>
            <p:cNvPr id="6154" name="Freeform 76"/>
            <p:cNvSpPr>
              <a:spLocks/>
            </p:cNvSpPr>
            <p:nvPr/>
          </p:nvSpPr>
          <p:spPr bwMode="auto">
            <a:xfrm>
              <a:off x="152" y="3272"/>
              <a:ext cx="2032" cy="320"/>
            </a:xfrm>
            <a:custGeom>
              <a:avLst/>
              <a:gdLst>
                <a:gd name="T0" fmla="*/ 1672 w 2032"/>
                <a:gd name="T1" fmla="*/ 88 h 320"/>
                <a:gd name="T2" fmla="*/ 1816 w 2032"/>
                <a:gd name="T3" fmla="*/ 88 h 320"/>
                <a:gd name="T4" fmla="*/ 1768 w 2032"/>
                <a:gd name="T5" fmla="*/ 280 h 320"/>
                <a:gd name="T6" fmla="*/ 232 w 2032"/>
                <a:gd name="T7" fmla="*/ 280 h 320"/>
                <a:gd name="T8" fmla="*/ 376 w 2032"/>
                <a:gd name="T9" fmla="*/ 40 h 320"/>
                <a:gd name="T10" fmla="*/ 856 w 2032"/>
                <a:gd name="T11" fmla="*/ 40 h 320"/>
                <a:gd name="T12" fmla="*/ 1192 w 2032"/>
                <a:gd name="T13" fmla="*/ 88 h 3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32"/>
                <a:gd name="T22" fmla="*/ 0 h 320"/>
                <a:gd name="T23" fmla="*/ 2032 w 2032"/>
                <a:gd name="T24" fmla="*/ 320 h 3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32" h="320">
                  <a:moveTo>
                    <a:pt x="1672" y="88"/>
                  </a:moveTo>
                  <a:cubicBezTo>
                    <a:pt x="1736" y="72"/>
                    <a:pt x="1800" y="56"/>
                    <a:pt x="1816" y="88"/>
                  </a:cubicBezTo>
                  <a:cubicBezTo>
                    <a:pt x="1832" y="120"/>
                    <a:pt x="2032" y="248"/>
                    <a:pt x="1768" y="280"/>
                  </a:cubicBezTo>
                  <a:cubicBezTo>
                    <a:pt x="1504" y="312"/>
                    <a:pt x="464" y="320"/>
                    <a:pt x="232" y="280"/>
                  </a:cubicBezTo>
                  <a:cubicBezTo>
                    <a:pt x="0" y="240"/>
                    <a:pt x="272" y="80"/>
                    <a:pt x="376" y="40"/>
                  </a:cubicBezTo>
                  <a:cubicBezTo>
                    <a:pt x="480" y="0"/>
                    <a:pt x="720" y="32"/>
                    <a:pt x="856" y="40"/>
                  </a:cubicBezTo>
                  <a:cubicBezTo>
                    <a:pt x="992" y="48"/>
                    <a:pt x="1092" y="68"/>
                    <a:pt x="1192" y="88"/>
                  </a:cubicBezTo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5" name="Text Box 77"/>
            <p:cNvSpPr txBox="1">
              <a:spLocks noChangeArrowheads="1"/>
            </p:cNvSpPr>
            <p:nvPr/>
          </p:nvSpPr>
          <p:spPr bwMode="auto">
            <a:xfrm>
              <a:off x="470" y="3639"/>
              <a:ext cx="5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A=B+C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8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 we begin to design the control unit</a:t>
            </a:r>
            <a:endParaRPr lang="en-US" altLang="zh-TW" sz="3600" smtClean="0">
              <a:solidFill>
                <a:schemeClr val="hlink"/>
              </a:solidFill>
            </a:endParaRP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4301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3017" name="Group 5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43020" name="Rectangle 6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43021" name="AutoShape 7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43018" name="Text Box 8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43019" name="Text Box 9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43012" name="Object 10"/>
          <p:cNvGraphicFramePr>
            <a:graphicFrameLocks noChangeAspect="1"/>
          </p:cNvGraphicFramePr>
          <p:nvPr/>
        </p:nvGraphicFramePr>
        <p:xfrm>
          <a:off x="6019800" y="2057400"/>
          <a:ext cx="242252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8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057400"/>
                        <a:ext cx="2422525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11"/>
          <p:cNvGraphicFramePr>
            <a:graphicFrameLocks noChangeAspect="1"/>
          </p:cNvGraphicFramePr>
          <p:nvPr/>
        </p:nvGraphicFramePr>
        <p:xfrm>
          <a:off x="6019800" y="3581400"/>
          <a:ext cx="20002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9" name="方程式" r:id="rId6" imgW="1143000" imgH="431800" progId="Equation.3">
                  <p:embed/>
                </p:oleObj>
              </mc:Choice>
              <mc:Fallback>
                <p:oleObj name="方程式" r:id="rId6" imgW="11430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581400"/>
                        <a:ext cx="20002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12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43015" name="Text Box 13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Developing the state diagram</a:t>
            </a:r>
            <a:endParaRPr lang="en-US" altLang="zh-TW" sz="3600" smtClean="0">
              <a:solidFill>
                <a:schemeClr val="hlink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TW" smtClean="0"/>
              <a:t>sometimes hold, count-up, and down</a:t>
            </a:r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44054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4055" name="Group 6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44058" name="Rectangle 7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44059" name="AutoShape 8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44056" name="Text Box 9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44057" name="Text Box 10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44037" name="Object 11"/>
          <p:cNvGraphicFramePr>
            <a:graphicFrameLocks noChangeAspect="1"/>
          </p:cNvGraphicFramePr>
          <p:nvPr/>
        </p:nvGraphicFramePr>
        <p:xfrm>
          <a:off x="7543800" y="4038600"/>
          <a:ext cx="14319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6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038600"/>
                        <a:ext cx="14319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12"/>
          <p:cNvGraphicFramePr>
            <a:graphicFrameLocks noChangeAspect="1"/>
          </p:cNvGraphicFramePr>
          <p:nvPr/>
        </p:nvGraphicFramePr>
        <p:xfrm>
          <a:off x="7696200" y="5029200"/>
          <a:ext cx="12382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7" name="方程式" r:id="rId6" imgW="1143000" imgH="431800" progId="Equation.3">
                  <p:embed/>
                </p:oleObj>
              </mc:Choice>
              <mc:Fallback>
                <p:oleObj name="方程式" r:id="rId6" imgW="11430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029200"/>
                        <a:ext cx="12382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Text Box 13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44040" name="Text Box 14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grpSp>
        <p:nvGrpSpPr>
          <p:cNvPr id="44041" name="Group 15"/>
          <p:cNvGrpSpPr>
            <a:grpSpLocks/>
          </p:cNvGrpSpPr>
          <p:nvPr/>
        </p:nvGrpSpPr>
        <p:grpSpPr bwMode="auto">
          <a:xfrm>
            <a:off x="2057400" y="3200400"/>
            <a:ext cx="4038600" cy="457200"/>
            <a:chOff x="1296" y="2016"/>
            <a:chExt cx="2544" cy="288"/>
          </a:xfrm>
        </p:grpSpPr>
        <p:sp>
          <p:nvSpPr>
            <p:cNvPr id="44051" name="Oval 16"/>
            <p:cNvSpPr>
              <a:spLocks noChangeArrowheads="1"/>
            </p:cNvSpPr>
            <p:nvPr/>
          </p:nvSpPr>
          <p:spPr bwMode="auto">
            <a:xfrm>
              <a:off x="1296" y="2016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Hold</a:t>
              </a:r>
            </a:p>
          </p:txBody>
        </p:sp>
        <p:sp>
          <p:nvSpPr>
            <p:cNvPr id="44052" name="Oval 17"/>
            <p:cNvSpPr>
              <a:spLocks noChangeArrowheads="1"/>
            </p:cNvSpPr>
            <p:nvPr/>
          </p:nvSpPr>
          <p:spPr bwMode="auto">
            <a:xfrm>
              <a:off x="2352" y="2016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Up</a:t>
              </a:r>
            </a:p>
          </p:txBody>
        </p:sp>
        <p:sp>
          <p:nvSpPr>
            <p:cNvPr id="44053" name="Oval 18"/>
            <p:cNvSpPr>
              <a:spLocks noChangeArrowheads="1"/>
            </p:cNvSpPr>
            <p:nvPr/>
          </p:nvSpPr>
          <p:spPr bwMode="auto">
            <a:xfrm>
              <a:off x="3360" y="2016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Down</a:t>
              </a:r>
            </a:p>
          </p:txBody>
        </p:sp>
      </p:grpSp>
      <p:sp>
        <p:nvSpPr>
          <p:cNvPr id="44042" name="Line 19"/>
          <p:cNvSpPr>
            <a:spLocks noChangeShapeType="1"/>
          </p:cNvSpPr>
          <p:nvPr/>
        </p:nvSpPr>
        <p:spPr bwMode="auto">
          <a:xfrm>
            <a:off x="2743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43" name="Text Box 20"/>
          <p:cNvSpPr txBox="1">
            <a:spLocks noChangeArrowheads="1"/>
          </p:cNvSpPr>
          <p:nvPr/>
        </p:nvSpPr>
        <p:spPr bwMode="auto">
          <a:xfrm>
            <a:off x="2209800" y="57912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438400" y="2971800"/>
            <a:ext cx="3276600" cy="1250950"/>
            <a:chOff x="1536" y="1863"/>
            <a:chExt cx="2064" cy="788"/>
          </a:xfrm>
        </p:grpSpPr>
        <p:sp>
          <p:nvSpPr>
            <p:cNvPr id="44045" name="Line 22"/>
            <p:cNvSpPr>
              <a:spLocks noChangeShapeType="1"/>
            </p:cNvSpPr>
            <p:nvPr/>
          </p:nvSpPr>
          <p:spPr bwMode="auto">
            <a:xfrm>
              <a:off x="1728" y="206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6" name="Text Box 23"/>
            <p:cNvSpPr txBox="1">
              <a:spLocks noChangeArrowheads="1"/>
            </p:cNvSpPr>
            <p:nvPr/>
          </p:nvSpPr>
          <p:spPr bwMode="auto">
            <a:xfrm>
              <a:off x="1862" y="1863"/>
              <a:ext cx="3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44047" name="Line 24"/>
            <p:cNvSpPr>
              <a:spLocks noChangeShapeType="1"/>
            </p:cNvSpPr>
            <p:nvPr/>
          </p:nvSpPr>
          <p:spPr bwMode="auto">
            <a:xfrm>
              <a:off x="2784" y="206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8" name="Text Box 25"/>
            <p:cNvSpPr txBox="1">
              <a:spLocks noChangeArrowheads="1"/>
            </p:cNvSpPr>
            <p:nvPr/>
          </p:nvSpPr>
          <p:spPr bwMode="auto">
            <a:xfrm>
              <a:off x="2966" y="1863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T</a:t>
              </a:r>
            </a:p>
          </p:txBody>
        </p:sp>
        <p:cxnSp>
          <p:nvCxnSpPr>
            <p:cNvPr id="44049" name="AutoShape 26"/>
            <p:cNvCxnSpPr>
              <a:cxnSpLocks noChangeShapeType="1"/>
              <a:stCxn id="44053" idx="4"/>
              <a:endCxn id="44051" idx="4"/>
            </p:cNvCxnSpPr>
            <p:nvPr/>
          </p:nvCxnSpPr>
          <p:spPr bwMode="auto">
            <a:xfrm rot="5400000">
              <a:off x="2567" y="1273"/>
              <a:ext cx="1" cy="2064"/>
            </a:xfrm>
            <a:prstGeom prst="curvedConnector3">
              <a:avLst>
                <a:gd name="adj1" fmla="val 144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50" name="Text Box 27"/>
            <p:cNvSpPr txBox="1">
              <a:spLocks noChangeArrowheads="1"/>
            </p:cNvSpPr>
            <p:nvPr/>
          </p:nvSpPr>
          <p:spPr bwMode="auto">
            <a:xfrm>
              <a:off x="2486" y="243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Z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we want from the state diagram</a:t>
            </a:r>
          </a:p>
        </p:txBody>
      </p:sp>
      <p:grpSp>
        <p:nvGrpSpPr>
          <p:cNvPr id="45059" name="Group 36"/>
          <p:cNvGrpSpPr>
            <a:grpSpLocks/>
          </p:cNvGrpSpPr>
          <p:nvPr/>
        </p:nvGrpSpPr>
        <p:grpSpPr bwMode="auto">
          <a:xfrm>
            <a:off x="2514600" y="2438400"/>
            <a:ext cx="4038600" cy="1250950"/>
            <a:chOff x="1440" y="1344"/>
            <a:chExt cx="2544" cy="788"/>
          </a:xfrm>
        </p:grpSpPr>
        <p:grpSp>
          <p:nvGrpSpPr>
            <p:cNvPr id="45081" name="Group 4"/>
            <p:cNvGrpSpPr>
              <a:grpSpLocks/>
            </p:cNvGrpSpPr>
            <p:nvPr/>
          </p:nvGrpSpPr>
          <p:grpSpPr bwMode="auto">
            <a:xfrm>
              <a:off x="1440" y="1488"/>
              <a:ext cx="2544" cy="288"/>
              <a:chOff x="1296" y="2016"/>
              <a:chExt cx="2544" cy="288"/>
            </a:xfrm>
          </p:grpSpPr>
          <p:sp>
            <p:nvSpPr>
              <p:cNvPr id="45089" name="Oval 5"/>
              <p:cNvSpPr>
                <a:spLocks noChangeArrowheads="1"/>
              </p:cNvSpPr>
              <p:nvPr/>
            </p:nvSpPr>
            <p:spPr bwMode="auto">
              <a:xfrm>
                <a:off x="1296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Hold</a:t>
                </a:r>
              </a:p>
            </p:txBody>
          </p:sp>
          <p:sp>
            <p:nvSpPr>
              <p:cNvPr id="45090" name="Oval 6"/>
              <p:cNvSpPr>
                <a:spLocks noChangeArrowheads="1"/>
              </p:cNvSpPr>
              <p:nvPr/>
            </p:nvSpPr>
            <p:spPr bwMode="auto">
              <a:xfrm>
                <a:off x="2352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Up</a:t>
                </a:r>
              </a:p>
            </p:txBody>
          </p:sp>
          <p:sp>
            <p:nvSpPr>
              <p:cNvPr id="45091" name="Oval 7"/>
              <p:cNvSpPr>
                <a:spLocks noChangeArrowheads="1"/>
              </p:cNvSpPr>
              <p:nvPr/>
            </p:nvSpPr>
            <p:spPr bwMode="auto">
              <a:xfrm>
                <a:off x="3360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Down</a:t>
                </a:r>
              </a:p>
            </p:txBody>
          </p:sp>
        </p:grpSp>
        <p:grpSp>
          <p:nvGrpSpPr>
            <p:cNvPr id="45082" name="Group 8"/>
            <p:cNvGrpSpPr>
              <a:grpSpLocks/>
            </p:cNvGrpSpPr>
            <p:nvPr/>
          </p:nvGrpSpPr>
          <p:grpSpPr bwMode="auto">
            <a:xfrm>
              <a:off x="1680" y="1344"/>
              <a:ext cx="2064" cy="788"/>
              <a:chOff x="1536" y="1863"/>
              <a:chExt cx="2064" cy="788"/>
            </a:xfrm>
          </p:grpSpPr>
          <p:sp>
            <p:nvSpPr>
              <p:cNvPr id="45083" name="Line 9"/>
              <p:cNvSpPr>
                <a:spLocks noChangeShapeType="1"/>
              </p:cNvSpPr>
              <p:nvPr/>
            </p:nvSpPr>
            <p:spPr bwMode="auto">
              <a:xfrm>
                <a:off x="1728" y="206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84" name="Text Box 10"/>
              <p:cNvSpPr txBox="1">
                <a:spLocks noChangeArrowheads="1"/>
              </p:cNvSpPr>
              <p:nvPr/>
            </p:nvSpPr>
            <p:spPr bwMode="auto">
              <a:xfrm>
                <a:off x="1862" y="186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Start</a:t>
                </a:r>
              </a:p>
            </p:txBody>
          </p:sp>
          <p:sp>
            <p:nvSpPr>
              <p:cNvPr id="45085" name="Line 11"/>
              <p:cNvSpPr>
                <a:spLocks noChangeShapeType="1"/>
              </p:cNvSpPr>
              <p:nvPr/>
            </p:nvSpPr>
            <p:spPr bwMode="auto">
              <a:xfrm>
                <a:off x="2784" y="206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86" name="Text Box 12"/>
              <p:cNvSpPr txBox="1">
                <a:spLocks noChangeArrowheads="1"/>
              </p:cNvSpPr>
              <p:nvPr/>
            </p:nvSpPr>
            <p:spPr bwMode="auto">
              <a:xfrm>
                <a:off x="2966" y="186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T</a:t>
                </a:r>
              </a:p>
            </p:txBody>
          </p:sp>
          <p:cxnSp>
            <p:nvCxnSpPr>
              <p:cNvPr id="45087" name="AutoShape 13"/>
              <p:cNvCxnSpPr>
                <a:cxnSpLocks noChangeShapeType="1"/>
                <a:stCxn id="45091" idx="4"/>
                <a:endCxn id="45089" idx="4"/>
              </p:cNvCxnSpPr>
              <p:nvPr/>
            </p:nvCxnSpPr>
            <p:spPr bwMode="auto">
              <a:xfrm rot="5400000">
                <a:off x="2567" y="1273"/>
                <a:ext cx="1" cy="2064"/>
              </a:xfrm>
              <a:prstGeom prst="curvedConnector3">
                <a:avLst>
                  <a:gd name="adj1" fmla="val 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5088" name="Text Box 14"/>
              <p:cNvSpPr txBox="1">
                <a:spLocks noChangeArrowheads="1"/>
              </p:cNvSpPr>
              <p:nvPr/>
            </p:nvSpPr>
            <p:spPr bwMode="auto">
              <a:xfrm>
                <a:off x="2486" y="24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Z</a:t>
                </a:r>
              </a:p>
            </p:txBody>
          </p:sp>
        </p:grpSp>
      </p:grpSp>
      <p:grpSp>
        <p:nvGrpSpPr>
          <p:cNvPr id="45060" name="Group 35"/>
          <p:cNvGrpSpPr>
            <a:grpSpLocks/>
          </p:cNvGrpSpPr>
          <p:nvPr/>
        </p:nvGrpSpPr>
        <p:grpSpPr bwMode="auto">
          <a:xfrm>
            <a:off x="304800" y="4114800"/>
            <a:ext cx="8458200" cy="1617663"/>
            <a:chOff x="288" y="2640"/>
            <a:chExt cx="5328" cy="1019"/>
          </a:xfrm>
        </p:grpSpPr>
        <p:grpSp>
          <p:nvGrpSpPr>
            <p:cNvPr id="45061" name="Group 34"/>
            <p:cNvGrpSpPr>
              <a:grpSpLocks/>
            </p:cNvGrpSpPr>
            <p:nvPr/>
          </p:nvGrpSpPr>
          <p:grpSpPr bwMode="auto">
            <a:xfrm>
              <a:off x="2928" y="2640"/>
              <a:ext cx="729" cy="212"/>
              <a:chOff x="2928" y="2640"/>
              <a:chExt cx="729" cy="212"/>
            </a:xfrm>
          </p:grpSpPr>
          <p:sp>
            <p:nvSpPr>
              <p:cNvPr id="45079" name="Line 15"/>
              <p:cNvSpPr>
                <a:spLocks noChangeShapeType="1"/>
              </p:cNvSpPr>
              <p:nvPr/>
            </p:nvSpPr>
            <p:spPr bwMode="auto">
              <a:xfrm>
                <a:off x="2928" y="278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80" name="Text Box 16"/>
              <p:cNvSpPr txBox="1">
                <a:spLocks noChangeArrowheads="1"/>
              </p:cNvSpPr>
              <p:nvPr/>
            </p:nvSpPr>
            <p:spPr bwMode="auto">
              <a:xfrm>
                <a:off x="3312" y="2640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45062" name="Text Box 17"/>
            <p:cNvSpPr txBox="1">
              <a:spLocks noChangeArrowheads="1"/>
            </p:cNvSpPr>
            <p:nvPr/>
          </p:nvSpPr>
          <p:spPr bwMode="auto">
            <a:xfrm>
              <a:off x="470" y="3015"/>
              <a:ext cx="3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State</a:t>
              </a:r>
            </a:p>
          </p:txBody>
        </p:sp>
        <p:sp>
          <p:nvSpPr>
            <p:cNvPr id="45063" name="Text Box 18"/>
            <p:cNvSpPr txBox="1">
              <a:spLocks noChangeArrowheads="1"/>
            </p:cNvSpPr>
            <p:nvPr/>
          </p:nvSpPr>
          <p:spPr bwMode="auto">
            <a:xfrm>
              <a:off x="288" y="3408"/>
              <a:ext cx="62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 Q</a:t>
              </a:r>
            </a:p>
          </p:txBody>
        </p:sp>
        <p:sp>
          <p:nvSpPr>
            <p:cNvPr id="45064" name="AutoShape 19"/>
            <p:cNvSpPr>
              <a:spLocks noChangeArrowheads="1"/>
            </p:cNvSpPr>
            <p:nvPr/>
          </p:nvSpPr>
          <p:spPr bwMode="auto">
            <a:xfrm>
              <a:off x="1056" y="2976"/>
              <a:ext cx="96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Hold</a:t>
              </a:r>
            </a:p>
          </p:txBody>
        </p:sp>
        <p:sp>
          <p:nvSpPr>
            <p:cNvPr id="45065" name="AutoShape 20"/>
            <p:cNvSpPr>
              <a:spLocks noChangeArrowheads="1"/>
            </p:cNvSpPr>
            <p:nvPr/>
          </p:nvSpPr>
          <p:spPr bwMode="auto">
            <a:xfrm>
              <a:off x="1056" y="3408"/>
              <a:ext cx="96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45066" name="AutoShape 21"/>
            <p:cNvSpPr>
              <a:spLocks noChangeArrowheads="1"/>
            </p:cNvSpPr>
            <p:nvPr/>
          </p:nvSpPr>
          <p:spPr bwMode="auto">
            <a:xfrm>
              <a:off x="2016" y="2976"/>
              <a:ext cx="1344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Up</a:t>
              </a:r>
            </a:p>
          </p:txBody>
        </p:sp>
        <p:sp>
          <p:nvSpPr>
            <p:cNvPr id="45067" name="AutoShape 22"/>
            <p:cNvSpPr>
              <a:spLocks noChangeArrowheads="1"/>
            </p:cNvSpPr>
            <p:nvPr/>
          </p:nvSpPr>
          <p:spPr bwMode="auto">
            <a:xfrm>
              <a:off x="2016" y="3408"/>
              <a:ext cx="33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5068" name="AutoShape 23"/>
            <p:cNvSpPr>
              <a:spLocks noChangeArrowheads="1"/>
            </p:cNvSpPr>
            <p:nvPr/>
          </p:nvSpPr>
          <p:spPr bwMode="auto">
            <a:xfrm>
              <a:off x="2352" y="3408"/>
              <a:ext cx="33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45069" name="Text Box 24"/>
            <p:cNvSpPr txBox="1">
              <a:spLocks noChangeArrowheads="1"/>
            </p:cNvSpPr>
            <p:nvPr/>
          </p:nvSpPr>
          <p:spPr bwMode="auto">
            <a:xfrm>
              <a:off x="2726" y="3447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45070" name="AutoShape 25"/>
            <p:cNvSpPr>
              <a:spLocks noChangeArrowheads="1"/>
            </p:cNvSpPr>
            <p:nvPr/>
          </p:nvSpPr>
          <p:spPr bwMode="auto">
            <a:xfrm>
              <a:off x="3024" y="3408"/>
              <a:ext cx="33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</a:t>
              </a:r>
            </a:p>
          </p:txBody>
        </p:sp>
        <p:sp>
          <p:nvSpPr>
            <p:cNvPr id="45071" name="AutoShape 26"/>
            <p:cNvSpPr>
              <a:spLocks noChangeArrowheads="1"/>
            </p:cNvSpPr>
            <p:nvPr/>
          </p:nvSpPr>
          <p:spPr bwMode="auto">
            <a:xfrm>
              <a:off x="3360" y="2976"/>
              <a:ext cx="16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Down</a:t>
              </a:r>
            </a:p>
          </p:txBody>
        </p:sp>
        <p:sp>
          <p:nvSpPr>
            <p:cNvPr id="45072" name="AutoShape 27"/>
            <p:cNvSpPr>
              <a:spLocks noChangeArrowheads="1"/>
            </p:cNvSpPr>
            <p:nvPr/>
          </p:nvSpPr>
          <p:spPr bwMode="auto">
            <a:xfrm>
              <a:off x="3360" y="3408"/>
              <a:ext cx="33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8</a:t>
              </a:r>
            </a:p>
          </p:txBody>
        </p:sp>
        <p:sp>
          <p:nvSpPr>
            <p:cNvPr id="45073" name="AutoShape 28"/>
            <p:cNvSpPr>
              <a:spLocks noChangeArrowheads="1"/>
            </p:cNvSpPr>
            <p:nvPr/>
          </p:nvSpPr>
          <p:spPr bwMode="auto">
            <a:xfrm>
              <a:off x="3696" y="3408"/>
              <a:ext cx="33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7</a:t>
              </a:r>
            </a:p>
          </p:txBody>
        </p:sp>
        <p:sp>
          <p:nvSpPr>
            <p:cNvPr id="45074" name="Text Box 29"/>
            <p:cNvSpPr txBox="1">
              <a:spLocks noChangeArrowheads="1"/>
            </p:cNvSpPr>
            <p:nvPr/>
          </p:nvSpPr>
          <p:spPr bwMode="auto">
            <a:xfrm>
              <a:off x="4070" y="3399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45075" name="AutoShape 30"/>
            <p:cNvSpPr>
              <a:spLocks noChangeArrowheads="1"/>
            </p:cNvSpPr>
            <p:nvPr/>
          </p:nvSpPr>
          <p:spPr bwMode="auto">
            <a:xfrm>
              <a:off x="4320" y="3408"/>
              <a:ext cx="33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5076" name="AutoShape 31"/>
            <p:cNvSpPr>
              <a:spLocks noChangeArrowheads="1"/>
            </p:cNvSpPr>
            <p:nvPr/>
          </p:nvSpPr>
          <p:spPr bwMode="auto">
            <a:xfrm>
              <a:off x="4656" y="3408"/>
              <a:ext cx="33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45077" name="AutoShape 32"/>
            <p:cNvSpPr>
              <a:spLocks noChangeArrowheads="1"/>
            </p:cNvSpPr>
            <p:nvPr/>
          </p:nvSpPr>
          <p:spPr bwMode="auto">
            <a:xfrm>
              <a:off x="4992" y="2976"/>
              <a:ext cx="624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Hold</a:t>
              </a:r>
            </a:p>
          </p:txBody>
        </p:sp>
        <p:sp>
          <p:nvSpPr>
            <p:cNvPr id="45078" name="AutoShape 33"/>
            <p:cNvSpPr>
              <a:spLocks noChangeArrowheads="1"/>
            </p:cNvSpPr>
            <p:nvPr/>
          </p:nvSpPr>
          <p:spPr bwMode="auto">
            <a:xfrm>
              <a:off x="4992" y="3408"/>
              <a:ext cx="624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Developing the state diagram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TW" smtClean="0"/>
              <a:t>state transition</a:t>
            </a: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4610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6107" name="Group 6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46110" name="Rectangle 7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46111" name="AutoShape 8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46108" name="Text Box 9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46109" name="Text Box 10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46085" name="Object 11"/>
          <p:cNvGraphicFramePr>
            <a:graphicFrameLocks noChangeAspect="1"/>
          </p:cNvGraphicFramePr>
          <p:nvPr/>
        </p:nvGraphicFramePr>
        <p:xfrm>
          <a:off x="7543800" y="4038600"/>
          <a:ext cx="14319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8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038600"/>
                        <a:ext cx="14319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12"/>
          <p:cNvGraphicFramePr>
            <a:graphicFrameLocks noChangeAspect="1"/>
          </p:cNvGraphicFramePr>
          <p:nvPr/>
        </p:nvGraphicFramePr>
        <p:xfrm>
          <a:off x="7696200" y="5029200"/>
          <a:ext cx="12382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9" name="方程式" r:id="rId6" imgW="1143000" imgH="431800" progId="Equation.3">
                  <p:embed/>
                </p:oleObj>
              </mc:Choice>
              <mc:Fallback>
                <p:oleObj name="方程式" r:id="rId6" imgW="11430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029200"/>
                        <a:ext cx="12382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Text Box 13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46088" name="Text Box 14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grpSp>
        <p:nvGrpSpPr>
          <p:cNvPr id="46089" name="Group 15"/>
          <p:cNvGrpSpPr>
            <a:grpSpLocks/>
          </p:cNvGrpSpPr>
          <p:nvPr/>
        </p:nvGrpSpPr>
        <p:grpSpPr bwMode="auto">
          <a:xfrm>
            <a:off x="2057400" y="3200400"/>
            <a:ext cx="4038600" cy="457200"/>
            <a:chOff x="1296" y="2016"/>
            <a:chExt cx="2544" cy="288"/>
          </a:xfrm>
        </p:grpSpPr>
        <p:sp>
          <p:nvSpPr>
            <p:cNvPr id="46103" name="Oval 16"/>
            <p:cNvSpPr>
              <a:spLocks noChangeArrowheads="1"/>
            </p:cNvSpPr>
            <p:nvPr/>
          </p:nvSpPr>
          <p:spPr bwMode="auto">
            <a:xfrm>
              <a:off x="1296" y="2016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Hold</a:t>
              </a:r>
            </a:p>
          </p:txBody>
        </p:sp>
        <p:sp>
          <p:nvSpPr>
            <p:cNvPr id="46104" name="Oval 17"/>
            <p:cNvSpPr>
              <a:spLocks noChangeArrowheads="1"/>
            </p:cNvSpPr>
            <p:nvPr/>
          </p:nvSpPr>
          <p:spPr bwMode="auto">
            <a:xfrm>
              <a:off x="2352" y="2016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Up</a:t>
              </a:r>
            </a:p>
          </p:txBody>
        </p:sp>
        <p:sp>
          <p:nvSpPr>
            <p:cNvPr id="46105" name="Oval 18"/>
            <p:cNvSpPr>
              <a:spLocks noChangeArrowheads="1"/>
            </p:cNvSpPr>
            <p:nvPr/>
          </p:nvSpPr>
          <p:spPr bwMode="auto">
            <a:xfrm>
              <a:off x="3360" y="2016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Down</a:t>
              </a:r>
            </a:p>
          </p:txBody>
        </p:sp>
      </p:grpSp>
      <p:sp>
        <p:nvSpPr>
          <p:cNvPr id="46090" name="Line 19"/>
          <p:cNvSpPr>
            <a:spLocks noChangeShapeType="1"/>
          </p:cNvSpPr>
          <p:nvPr/>
        </p:nvSpPr>
        <p:spPr bwMode="auto">
          <a:xfrm>
            <a:off x="2743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91" name="Text Box 20"/>
          <p:cNvSpPr txBox="1">
            <a:spLocks noChangeArrowheads="1"/>
          </p:cNvSpPr>
          <p:nvPr/>
        </p:nvSpPr>
        <p:spPr bwMode="auto">
          <a:xfrm>
            <a:off x="2209800" y="57912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grpSp>
        <p:nvGrpSpPr>
          <p:cNvPr id="46092" name="Group 21"/>
          <p:cNvGrpSpPr>
            <a:grpSpLocks/>
          </p:cNvGrpSpPr>
          <p:nvPr/>
        </p:nvGrpSpPr>
        <p:grpSpPr bwMode="auto">
          <a:xfrm>
            <a:off x="2438400" y="2957513"/>
            <a:ext cx="3276600" cy="1250950"/>
            <a:chOff x="1536" y="1863"/>
            <a:chExt cx="2064" cy="788"/>
          </a:xfrm>
        </p:grpSpPr>
        <p:sp>
          <p:nvSpPr>
            <p:cNvPr id="46097" name="Line 22"/>
            <p:cNvSpPr>
              <a:spLocks noChangeShapeType="1"/>
            </p:cNvSpPr>
            <p:nvPr/>
          </p:nvSpPr>
          <p:spPr bwMode="auto">
            <a:xfrm>
              <a:off x="1728" y="206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098" name="Text Box 23"/>
            <p:cNvSpPr txBox="1">
              <a:spLocks noChangeArrowheads="1"/>
            </p:cNvSpPr>
            <p:nvPr/>
          </p:nvSpPr>
          <p:spPr bwMode="auto">
            <a:xfrm>
              <a:off x="1862" y="1863"/>
              <a:ext cx="3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46099" name="Line 24"/>
            <p:cNvSpPr>
              <a:spLocks noChangeShapeType="1"/>
            </p:cNvSpPr>
            <p:nvPr/>
          </p:nvSpPr>
          <p:spPr bwMode="auto">
            <a:xfrm>
              <a:off x="2784" y="206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00" name="Text Box 25"/>
            <p:cNvSpPr txBox="1">
              <a:spLocks noChangeArrowheads="1"/>
            </p:cNvSpPr>
            <p:nvPr/>
          </p:nvSpPr>
          <p:spPr bwMode="auto">
            <a:xfrm>
              <a:off x="2966" y="1863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T</a:t>
              </a:r>
            </a:p>
          </p:txBody>
        </p:sp>
        <p:cxnSp>
          <p:nvCxnSpPr>
            <p:cNvPr id="46101" name="AutoShape 26"/>
            <p:cNvCxnSpPr>
              <a:cxnSpLocks noChangeShapeType="1"/>
              <a:stCxn id="46105" idx="4"/>
              <a:endCxn id="46103" idx="4"/>
            </p:cNvCxnSpPr>
            <p:nvPr/>
          </p:nvCxnSpPr>
          <p:spPr bwMode="auto">
            <a:xfrm rot="5400000">
              <a:off x="2567" y="1273"/>
              <a:ext cx="1" cy="2064"/>
            </a:xfrm>
            <a:prstGeom prst="curvedConnector3">
              <a:avLst>
                <a:gd name="adj1" fmla="val 144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102" name="Text Box 27"/>
            <p:cNvSpPr txBox="1">
              <a:spLocks noChangeArrowheads="1"/>
            </p:cNvSpPr>
            <p:nvPr/>
          </p:nvSpPr>
          <p:spPr bwMode="auto">
            <a:xfrm>
              <a:off x="2486" y="243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Z</a:t>
              </a:r>
            </a:p>
          </p:txBody>
        </p:sp>
      </p:grpSp>
      <p:sp>
        <p:nvSpPr>
          <p:cNvPr id="46093" name="AutoShape 28"/>
          <p:cNvSpPr>
            <a:spLocks noChangeArrowheads="1"/>
          </p:cNvSpPr>
          <p:nvPr/>
        </p:nvSpPr>
        <p:spPr bwMode="auto">
          <a:xfrm>
            <a:off x="4648200" y="2971800"/>
            <a:ext cx="4572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6094" name="AutoShape 29"/>
          <p:cNvSpPr>
            <a:spLocks noChangeArrowheads="1"/>
          </p:cNvSpPr>
          <p:nvPr/>
        </p:nvSpPr>
        <p:spPr bwMode="auto">
          <a:xfrm>
            <a:off x="7620000" y="4953000"/>
            <a:ext cx="13716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6095" name="Text Box 30"/>
          <p:cNvSpPr txBox="1">
            <a:spLocks noChangeArrowheads="1"/>
          </p:cNvSpPr>
          <p:nvPr/>
        </p:nvSpPr>
        <p:spPr bwMode="auto">
          <a:xfrm>
            <a:off x="5089525" y="2728913"/>
            <a:ext cx="3054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turn to count down when 9 reached</a:t>
            </a:r>
          </a:p>
        </p:txBody>
      </p:sp>
      <p:sp>
        <p:nvSpPr>
          <p:cNvPr id="46096" name="Line 31"/>
          <p:cNvSpPr>
            <a:spLocks noChangeShapeType="1"/>
          </p:cNvSpPr>
          <p:nvPr/>
        </p:nvSpPr>
        <p:spPr bwMode="auto">
          <a:xfrm flipH="1">
            <a:off x="4876800" y="5486400"/>
            <a:ext cx="1295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Developing the state diagram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TW" smtClean="0"/>
              <a:t>state transition</a:t>
            </a:r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47130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7131" name="Group 6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47134" name="Rectangle 7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47135" name="AutoShape 8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47132" name="Text Box 9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47133" name="Text Box 10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47109" name="Object 11"/>
          <p:cNvGraphicFramePr>
            <a:graphicFrameLocks noChangeAspect="1"/>
          </p:cNvGraphicFramePr>
          <p:nvPr/>
        </p:nvGraphicFramePr>
        <p:xfrm>
          <a:off x="7543800" y="4038600"/>
          <a:ext cx="14319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2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038600"/>
                        <a:ext cx="14319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12"/>
          <p:cNvGraphicFramePr>
            <a:graphicFrameLocks noChangeAspect="1"/>
          </p:cNvGraphicFramePr>
          <p:nvPr/>
        </p:nvGraphicFramePr>
        <p:xfrm>
          <a:off x="7696200" y="5029200"/>
          <a:ext cx="12382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3" name="方程式" r:id="rId6" imgW="1143000" imgH="431800" progId="Equation.3">
                  <p:embed/>
                </p:oleObj>
              </mc:Choice>
              <mc:Fallback>
                <p:oleObj name="方程式" r:id="rId6" imgW="11430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029200"/>
                        <a:ext cx="12382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Text Box 13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47112" name="Text Box 14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grpSp>
        <p:nvGrpSpPr>
          <p:cNvPr id="47113" name="Group 15"/>
          <p:cNvGrpSpPr>
            <a:grpSpLocks/>
          </p:cNvGrpSpPr>
          <p:nvPr/>
        </p:nvGrpSpPr>
        <p:grpSpPr bwMode="auto">
          <a:xfrm>
            <a:off x="2057400" y="3200400"/>
            <a:ext cx="4038600" cy="457200"/>
            <a:chOff x="1296" y="2016"/>
            <a:chExt cx="2544" cy="288"/>
          </a:xfrm>
        </p:grpSpPr>
        <p:sp>
          <p:nvSpPr>
            <p:cNvPr id="47127" name="Oval 16"/>
            <p:cNvSpPr>
              <a:spLocks noChangeArrowheads="1"/>
            </p:cNvSpPr>
            <p:nvPr/>
          </p:nvSpPr>
          <p:spPr bwMode="auto">
            <a:xfrm>
              <a:off x="1296" y="2016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Hold</a:t>
              </a:r>
            </a:p>
          </p:txBody>
        </p:sp>
        <p:sp>
          <p:nvSpPr>
            <p:cNvPr id="47128" name="Oval 17"/>
            <p:cNvSpPr>
              <a:spLocks noChangeArrowheads="1"/>
            </p:cNvSpPr>
            <p:nvPr/>
          </p:nvSpPr>
          <p:spPr bwMode="auto">
            <a:xfrm>
              <a:off x="2352" y="2016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Up</a:t>
              </a:r>
            </a:p>
          </p:txBody>
        </p:sp>
        <p:sp>
          <p:nvSpPr>
            <p:cNvPr id="47129" name="Oval 18"/>
            <p:cNvSpPr>
              <a:spLocks noChangeArrowheads="1"/>
            </p:cNvSpPr>
            <p:nvPr/>
          </p:nvSpPr>
          <p:spPr bwMode="auto">
            <a:xfrm>
              <a:off x="3360" y="2016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Down</a:t>
              </a:r>
            </a:p>
          </p:txBody>
        </p:sp>
      </p:grpSp>
      <p:sp>
        <p:nvSpPr>
          <p:cNvPr id="47114" name="Line 19"/>
          <p:cNvSpPr>
            <a:spLocks noChangeShapeType="1"/>
          </p:cNvSpPr>
          <p:nvPr/>
        </p:nvSpPr>
        <p:spPr bwMode="auto">
          <a:xfrm>
            <a:off x="2743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5" name="Text Box 20"/>
          <p:cNvSpPr txBox="1">
            <a:spLocks noChangeArrowheads="1"/>
          </p:cNvSpPr>
          <p:nvPr/>
        </p:nvSpPr>
        <p:spPr bwMode="auto">
          <a:xfrm>
            <a:off x="2209800" y="57912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grpSp>
        <p:nvGrpSpPr>
          <p:cNvPr id="47116" name="Group 21"/>
          <p:cNvGrpSpPr>
            <a:grpSpLocks/>
          </p:cNvGrpSpPr>
          <p:nvPr/>
        </p:nvGrpSpPr>
        <p:grpSpPr bwMode="auto">
          <a:xfrm>
            <a:off x="2438400" y="2957513"/>
            <a:ext cx="3276600" cy="1250950"/>
            <a:chOff x="1536" y="1863"/>
            <a:chExt cx="2064" cy="788"/>
          </a:xfrm>
        </p:grpSpPr>
        <p:sp>
          <p:nvSpPr>
            <p:cNvPr id="47121" name="Line 22"/>
            <p:cNvSpPr>
              <a:spLocks noChangeShapeType="1"/>
            </p:cNvSpPr>
            <p:nvPr/>
          </p:nvSpPr>
          <p:spPr bwMode="auto">
            <a:xfrm>
              <a:off x="1728" y="206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2" name="Text Box 23"/>
            <p:cNvSpPr txBox="1">
              <a:spLocks noChangeArrowheads="1"/>
            </p:cNvSpPr>
            <p:nvPr/>
          </p:nvSpPr>
          <p:spPr bwMode="auto">
            <a:xfrm>
              <a:off x="1862" y="1863"/>
              <a:ext cx="3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47123" name="Line 24"/>
            <p:cNvSpPr>
              <a:spLocks noChangeShapeType="1"/>
            </p:cNvSpPr>
            <p:nvPr/>
          </p:nvSpPr>
          <p:spPr bwMode="auto">
            <a:xfrm>
              <a:off x="2784" y="206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4" name="Text Box 25"/>
            <p:cNvSpPr txBox="1">
              <a:spLocks noChangeArrowheads="1"/>
            </p:cNvSpPr>
            <p:nvPr/>
          </p:nvSpPr>
          <p:spPr bwMode="auto">
            <a:xfrm>
              <a:off x="2966" y="1863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T</a:t>
              </a:r>
            </a:p>
          </p:txBody>
        </p:sp>
        <p:cxnSp>
          <p:nvCxnSpPr>
            <p:cNvPr id="47125" name="AutoShape 26"/>
            <p:cNvCxnSpPr>
              <a:cxnSpLocks noChangeShapeType="1"/>
              <a:stCxn id="47129" idx="4"/>
              <a:endCxn id="47127" idx="4"/>
            </p:cNvCxnSpPr>
            <p:nvPr/>
          </p:nvCxnSpPr>
          <p:spPr bwMode="auto">
            <a:xfrm rot="5400000">
              <a:off x="2567" y="1273"/>
              <a:ext cx="1" cy="2064"/>
            </a:xfrm>
            <a:prstGeom prst="curvedConnector3">
              <a:avLst>
                <a:gd name="adj1" fmla="val 144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26" name="Text Box 27"/>
            <p:cNvSpPr txBox="1">
              <a:spLocks noChangeArrowheads="1"/>
            </p:cNvSpPr>
            <p:nvPr/>
          </p:nvSpPr>
          <p:spPr bwMode="auto">
            <a:xfrm>
              <a:off x="2486" y="243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Z</a:t>
              </a:r>
            </a:p>
          </p:txBody>
        </p:sp>
      </p:grpSp>
      <p:sp>
        <p:nvSpPr>
          <p:cNvPr id="47117" name="AutoShape 28"/>
          <p:cNvSpPr>
            <a:spLocks noChangeArrowheads="1"/>
          </p:cNvSpPr>
          <p:nvPr/>
        </p:nvSpPr>
        <p:spPr bwMode="auto">
          <a:xfrm>
            <a:off x="3886200" y="3810000"/>
            <a:ext cx="4572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7118" name="AutoShape 29"/>
          <p:cNvSpPr>
            <a:spLocks noChangeArrowheads="1"/>
          </p:cNvSpPr>
          <p:nvPr/>
        </p:nvSpPr>
        <p:spPr bwMode="auto">
          <a:xfrm>
            <a:off x="7543800" y="5181600"/>
            <a:ext cx="13716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7119" name="Text Box 30"/>
          <p:cNvSpPr txBox="1">
            <a:spLocks noChangeArrowheads="1"/>
          </p:cNvSpPr>
          <p:nvPr/>
        </p:nvSpPr>
        <p:spPr bwMode="auto">
          <a:xfrm>
            <a:off x="4343400" y="3962400"/>
            <a:ext cx="2830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turn to hod state when 0 reached</a:t>
            </a:r>
          </a:p>
        </p:txBody>
      </p:sp>
      <p:sp>
        <p:nvSpPr>
          <p:cNvPr id="47120" name="Line 31"/>
          <p:cNvSpPr>
            <a:spLocks noChangeShapeType="1"/>
          </p:cNvSpPr>
          <p:nvPr/>
        </p:nvSpPr>
        <p:spPr bwMode="auto">
          <a:xfrm flipH="1">
            <a:off x="4876800" y="5486400"/>
            <a:ext cx="1295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Developing the state diagram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TW" smtClean="0"/>
              <a:t>the orders to data path</a:t>
            </a:r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4815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8158" name="Group 6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48161" name="Rectangle 7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48162" name="AutoShape 8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48159" name="Text Box 9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48160" name="Text Box 10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48133" name="Object 11"/>
          <p:cNvGraphicFramePr>
            <a:graphicFrameLocks noChangeAspect="1"/>
          </p:cNvGraphicFramePr>
          <p:nvPr/>
        </p:nvGraphicFramePr>
        <p:xfrm>
          <a:off x="7543800" y="4038600"/>
          <a:ext cx="14319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7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038600"/>
                        <a:ext cx="14319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12"/>
          <p:cNvGraphicFramePr>
            <a:graphicFrameLocks noChangeAspect="1"/>
          </p:cNvGraphicFramePr>
          <p:nvPr/>
        </p:nvGraphicFramePr>
        <p:xfrm>
          <a:off x="7696200" y="5029200"/>
          <a:ext cx="12382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8" name="方程式" r:id="rId6" imgW="1143000" imgH="431800" progId="Equation.3">
                  <p:embed/>
                </p:oleObj>
              </mc:Choice>
              <mc:Fallback>
                <p:oleObj name="方程式" r:id="rId6" imgW="11430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029200"/>
                        <a:ext cx="12382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13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48136" name="Text Box 14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sp>
        <p:nvSpPr>
          <p:cNvPr id="48137" name="Line 15"/>
          <p:cNvSpPr>
            <a:spLocks noChangeShapeType="1"/>
          </p:cNvSpPr>
          <p:nvPr/>
        </p:nvSpPr>
        <p:spPr bwMode="auto">
          <a:xfrm>
            <a:off x="2743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38" name="Text Box 16"/>
          <p:cNvSpPr txBox="1">
            <a:spLocks noChangeArrowheads="1"/>
          </p:cNvSpPr>
          <p:nvPr/>
        </p:nvSpPr>
        <p:spPr bwMode="auto">
          <a:xfrm>
            <a:off x="2209800" y="57912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grpSp>
        <p:nvGrpSpPr>
          <p:cNvPr id="48139" name="Group 17"/>
          <p:cNvGrpSpPr>
            <a:grpSpLocks/>
          </p:cNvGrpSpPr>
          <p:nvPr/>
        </p:nvGrpSpPr>
        <p:grpSpPr bwMode="auto">
          <a:xfrm>
            <a:off x="1219200" y="2743200"/>
            <a:ext cx="5645150" cy="1465263"/>
            <a:chOff x="768" y="1728"/>
            <a:chExt cx="3556" cy="923"/>
          </a:xfrm>
        </p:grpSpPr>
        <p:grpSp>
          <p:nvGrpSpPr>
            <p:cNvPr id="48140" name="Group 18"/>
            <p:cNvGrpSpPr>
              <a:grpSpLocks/>
            </p:cNvGrpSpPr>
            <p:nvPr/>
          </p:nvGrpSpPr>
          <p:grpSpPr bwMode="auto">
            <a:xfrm>
              <a:off x="1296" y="2016"/>
              <a:ext cx="2544" cy="288"/>
              <a:chOff x="1296" y="2016"/>
              <a:chExt cx="2544" cy="288"/>
            </a:xfrm>
          </p:grpSpPr>
          <p:sp>
            <p:nvSpPr>
              <p:cNvPr id="48154" name="Oval 19"/>
              <p:cNvSpPr>
                <a:spLocks noChangeArrowheads="1"/>
              </p:cNvSpPr>
              <p:nvPr/>
            </p:nvSpPr>
            <p:spPr bwMode="auto">
              <a:xfrm>
                <a:off x="1296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Hold</a:t>
                </a:r>
              </a:p>
            </p:txBody>
          </p:sp>
          <p:sp>
            <p:nvSpPr>
              <p:cNvPr id="48155" name="Oval 20"/>
              <p:cNvSpPr>
                <a:spLocks noChangeArrowheads="1"/>
              </p:cNvSpPr>
              <p:nvPr/>
            </p:nvSpPr>
            <p:spPr bwMode="auto">
              <a:xfrm>
                <a:off x="2352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Up</a:t>
                </a:r>
              </a:p>
            </p:txBody>
          </p:sp>
          <p:sp>
            <p:nvSpPr>
              <p:cNvPr id="48156" name="Oval 21"/>
              <p:cNvSpPr>
                <a:spLocks noChangeArrowheads="1"/>
              </p:cNvSpPr>
              <p:nvPr/>
            </p:nvSpPr>
            <p:spPr bwMode="auto">
              <a:xfrm>
                <a:off x="3360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Down</a:t>
                </a:r>
              </a:p>
            </p:txBody>
          </p:sp>
        </p:grpSp>
        <p:grpSp>
          <p:nvGrpSpPr>
            <p:cNvPr id="48141" name="Group 22"/>
            <p:cNvGrpSpPr>
              <a:grpSpLocks/>
            </p:cNvGrpSpPr>
            <p:nvPr/>
          </p:nvGrpSpPr>
          <p:grpSpPr bwMode="auto">
            <a:xfrm>
              <a:off x="1536" y="1863"/>
              <a:ext cx="2064" cy="788"/>
              <a:chOff x="1536" y="1863"/>
              <a:chExt cx="2064" cy="788"/>
            </a:xfrm>
          </p:grpSpPr>
          <p:sp>
            <p:nvSpPr>
              <p:cNvPr id="48148" name="Line 23"/>
              <p:cNvSpPr>
                <a:spLocks noChangeShapeType="1"/>
              </p:cNvSpPr>
              <p:nvPr/>
            </p:nvSpPr>
            <p:spPr bwMode="auto">
              <a:xfrm>
                <a:off x="1728" y="206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49" name="Text Box 24"/>
              <p:cNvSpPr txBox="1">
                <a:spLocks noChangeArrowheads="1"/>
              </p:cNvSpPr>
              <p:nvPr/>
            </p:nvSpPr>
            <p:spPr bwMode="auto">
              <a:xfrm>
                <a:off x="1862" y="186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Start</a:t>
                </a:r>
              </a:p>
            </p:txBody>
          </p:sp>
          <p:sp>
            <p:nvSpPr>
              <p:cNvPr id="48150" name="Line 25"/>
              <p:cNvSpPr>
                <a:spLocks noChangeShapeType="1"/>
              </p:cNvSpPr>
              <p:nvPr/>
            </p:nvSpPr>
            <p:spPr bwMode="auto">
              <a:xfrm>
                <a:off x="2784" y="206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51" name="Text Box 26"/>
              <p:cNvSpPr txBox="1">
                <a:spLocks noChangeArrowheads="1"/>
              </p:cNvSpPr>
              <p:nvPr/>
            </p:nvSpPr>
            <p:spPr bwMode="auto">
              <a:xfrm>
                <a:off x="2966" y="186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T</a:t>
                </a:r>
              </a:p>
            </p:txBody>
          </p:sp>
          <p:cxnSp>
            <p:nvCxnSpPr>
              <p:cNvPr id="48152" name="AutoShape 27"/>
              <p:cNvCxnSpPr>
                <a:cxnSpLocks noChangeShapeType="1"/>
                <a:stCxn id="48156" idx="4"/>
                <a:endCxn id="48154" idx="4"/>
              </p:cNvCxnSpPr>
              <p:nvPr/>
            </p:nvCxnSpPr>
            <p:spPr bwMode="auto">
              <a:xfrm rot="5400000">
                <a:off x="2567" y="1273"/>
                <a:ext cx="1" cy="2064"/>
              </a:xfrm>
              <a:prstGeom prst="curvedConnector3">
                <a:avLst>
                  <a:gd name="adj1" fmla="val 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8153" name="Text Box 28"/>
              <p:cNvSpPr txBox="1">
                <a:spLocks noChangeArrowheads="1"/>
              </p:cNvSpPr>
              <p:nvPr/>
            </p:nvSpPr>
            <p:spPr bwMode="auto">
              <a:xfrm>
                <a:off x="2486" y="24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Z</a:t>
                </a:r>
              </a:p>
            </p:txBody>
          </p:sp>
        </p:grpSp>
        <p:graphicFrame>
          <p:nvGraphicFramePr>
            <p:cNvPr id="48142" name="Object 29"/>
            <p:cNvGraphicFramePr>
              <a:graphicFrameLocks noChangeAspect="1"/>
            </p:cNvGraphicFramePr>
            <p:nvPr/>
          </p:nvGraphicFramePr>
          <p:xfrm>
            <a:off x="768" y="1968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89" name="方程式" r:id="rId8" imgW="926698" imgH="203112" progId="Equation.3">
                    <p:embed/>
                  </p:oleObj>
                </mc:Choice>
                <mc:Fallback>
                  <p:oleObj name="方程式" r:id="rId8" imgW="926698" imgH="203112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968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3" name="Object 30"/>
            <p:cNvGraphicFramePr>
              <a:graphicFrameLocks noChangeAspect="1"/>
            </p:cNvGraphicFramePr>
            <p:nvPr/>
          </p:nvGraphicFramePr>
          <p:xfrm>
            <a:off x="1680" y="1765"/>
            <a:ext cx="540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90" name="方程式" r:id="rId10" imgW="825500" imgH="203200" progId="Equation.3">
                    <p:embed/>
                  </p:oleObj>
                </mc:Choice>
                <mc:Fallback>
                  <p:oleObj name="方程式" r:id="rId10" imgW="825500" imgH="2032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65"/>
                          <a:ext cx="540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4" name="Object 31"/>
            <p:cNvGraphicFramePr>
              <a:graphicFrameLocks noChangeAspect="1"/>
            </p:cNvGraphicFramePr>
            <p:nvPr/>
          </p:nvGraphicFramePr>
          <p:xfrm>
            <a:off x="2352" y="1872"/>
            <a:ext cx="499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91" name="方程式" r:id="rId12" imgW="825500" imgH="203200" progId="Equation.3">
                    <p:embed/>
                  </p:oleObj>
                </mc:Choice>
                <mc:Fallback>
                  <p:oleObj name="方程式" r:id="rId12" imgW="825500" imgH="2032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72"/>
                          <a:ext cx="499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5" name="Object 32"/>
            <p:cNvGraphicFramePr>
              <a:graphicFrameLocks noChangeAspect="1"/>
            </p:cNvGraphicFramePr>
            <p:nvPr/>
          </p:nvGraphicFramePr>
          <p:xfrm>
            <a:off x="2928" y="1728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92" name="方程式" r:id="rId14" imgW="799753" imgH="203112" progId="Equation.3">
                    <p:embed/>
                  </p:oleObj>
                </mc:Choice>
                <mc:Fallback>
                  <p:oleObj name="方程式" r:id="rId14" imgW="799753" imgH="203112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728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6" name="Object 33"/>
            <p:cNvGraphicFramePr>
              <a:graphicFrameLocks noChangeAspect="1"/>
            </p:cNvGraphicFramePr>
            <p:nvPr/>
          </p:nvGraphicFramePr>
          <p:xfrm>
            <a:off x="3840" y="2064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93" name="方程式" r:id="rId16" imgW="799753" imgH="203112" progId="Equation.3">
                    <p:embed/>
                  </p:oleObj>
                </mc:Choice>
                <mc:Fallback>
                  <p:oleObj name="方程式" r:id="rId16" imgW="799753" imgH="203112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064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7" name="Object 34"/>
            <p:cNvGraphicFramePr>
              <a:graphicFrameLocks noChangeAspect="1"/>
            </p:cNvGraphicFramePr>
            <p:nvPr/>
          </p:nvGraphicFramePr>
          <p:xfrm>
            <a:off x="2640" y="2544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94" name="方程式" r:id="rId18" imgW="926698" imgH="203112" progId="Equation.3">
                    <p:embed/>
                  </p:oleObj>
                </mc:Choice>
                <mc:Fallback>
                  <p:oleObj name="方程式" r:id="rId18" imgW="926698" imgH="203112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544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Developing the state diagram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TW" smtClean="0"/>
              <a:t>the orders to data path</a:t>
            </a:r>
          </a:p>
        </p:txBody>
      </p:sp>
      <p:grpSp>
        <p:nvGrpSpPr>
          <p:cNvPr id="49156" name="Group 4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4918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9186" name="Group 6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49189" name="Rectangle 7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49190" name="AutoShape 8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49187" name="Text Box 9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49188" name="Text Box 10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49157" name="Object 11"/>
          <p:cNvGraphicFramePr>
            <a:graphicFrameLocks noChangeAspect="1"/>
          </p:cNvGraphicFramePr>
          <p:nvPr/>
        </p:nvGraphicFramePr>
        <p:xfrm>
          <a:off x="7543800" y="4038600"/>
          <a:ext cx="14319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5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038600"/>
                        <a:ext cx="14319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12"/>
          <p:cNvGraphicFramePr>
            <a:graphicFrameLocks noChangeAspect="1"/>
          </p:cNvGraphicFramePr>
          <p:nvPr/>
        </p:nvGraphicFramePr>
        <p:xfrm>
          <a:off x="7696200" y="5029200"/>
          <a:ext cx="12382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6" name="方程式" r:id="rId6" imgW="1143000" imgH="431800" progId="Equation.3">
                  <p:embed/>
                </p:oleObj>
              </mc:Choice>
              <mc:Fallback>
                <p:oleObj name="方程式" r:id="rId6" imgW="11430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029200"/>
                        <a:ext cx="12382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Text Box 13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49160" name="Text Box 14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sp>
        <p:nvSpPr>
          <p:cNvPr id="49161" name="Line 15"/>
          <p:cNvSpPr>
            <a:spLocks noChangeShapeType="1"/>
          </p:cNvSpPr>
          <p:nvPr/>
        </p:nvSpPr>
        <p:spPr bwMode="auto">
          <a:xfrm>
            <a:off x="2743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62" name="Text Box 16"/>
          <p:cNvSpPr txBox="1">
            <a:spLocks noChangeArrowheads="1"/>
          </p:cNvSpPr>
          <p:nvPr/>
        </p:nvSpPr>
        <p:spPr bwMode="auto">
          <a:xfrm>
            <a:off x="2209800" y="57912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grpSp>
        <p:nvGrpSpPr>
          <p:cNvPr id="49163" name="Group 17"/>
          <p:cNvGrpSpPr>
            <a:grpSpLocks/>
          </p:cNvGrpSpPr>
          <p:nvPr/>
        </p:nvGrpSpPr>
        <p:grpSpPr bwMode="auto">
          <a:xfrm>
            <a:off x="1219200" y="2743200"/>
            <a:ext cx="5645150" cy="1465263"/>
            <a:chOff x="768" y="1728"/>
            <a:chExt cx="3556" cy="923"/>
          </a:xfrm>
        </p:grpSpPr>
        <p:grpSp>
          <p:nvGrpSpPr>
            <p:cNvPr id="49168" name="Group 18"/>
            <p:cNvGrpSpPr>
              <a:grpSpLocks/>
            </p:cNvGrpSpPr>
            <p:nvPr/>
          </p:nvGrpSpPr>
          <p:grpSpPr bwMode="auto">
            <a:xfrm>
              <a:off x="1296" y="2016"/>
              <a:ext cx="2544" cy="288"/>
              <a:chOff x="1296" y="2016"/>
              <a:chExt cx="2544" cy="288"/>
            </a:xfrm>
          </p:grpSpPr>
          <p:sp>
            <p:nvSpPr>
              <p:cNvPr id="49182" name="Oval 19"/>
              <p:cNvSpPr>
                <a:spLocks noChangeArrowheads="1"/>
              </p:cNvSpPr>
              <p:nvPr/>
            </p:nvSpPr>
            <p:spPr bwMode="auto">
              <a:xfrm>
                <a:off x="1296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Hold</a:t>
                </a:r>
              </a:p>
            </p:txBody>
          </p:sp>
          <p:sp>
            <p:nvSpPr>
              <p:cNvPr id="49183" name="Oval 20"/>
              <p:cNvSpPr>
                <a:spLocks noChangeArrowheads="1"/>
              </p:cNvSpPr>
              <p:nvPr/>
            </p:nvSpPr>
            <p:spPr bwMode="auto">
              <a:xfrm>
                <a:off x="2352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Up</a:t>
                </a:r>
              </a:p>
            </p:txBody>
          </p:sp>
          <p:sp>
            <p:nvSpPr>
              <p:cNvPr id="49184" name="Oval 21"/>
              <p:cNvSpPr>
                <a:spLocks noChangeArrowheads="1"/>
              </p:cNvSpPr>
              <p:nvPr/>
            </p:nvSpPr>
            <p:spPr bwMode="auto">
              <a:xfrm>
                <a:off x="3360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Down</a:t>
                </a:r>
              </a:p>
            </p:txBody>
          </p:sp>
        </p:grpSp>
        <p:grpSp>
          <p:nvGrpSpPr>
            <p:cNvPr id="49169" name="Group 22"/>
            <p:cNvGrpSpPr>
              <a:grpSpLocks/>
            </p:cNvGrpSpPr>
            <p:nvPr/>
          </p:nvGrpSpPr>
          <p:grpSpPr bwMode="auto">
            <a:xfrm>
              <a:off x="1536" y="1863"/>
              <a:ext cx="2064" cy="788"/>
              <a:chOff x="1536" y="1863"/>
              <a:chExt cx="2064" cy="788"/>
            </a:xfrm>
          </p:grpSpPr>
          <p:sp>
            <p:nvSpPr>
              <p:cNvPr id="49176" name="Line 23"/>
              <p:cNvSpPr>
                <a:spLocks noChangeShapeType="1"/>
              </p:cNvSpPr>
              <p:nvPr/>
            </p:nvSpPr>
            <p:spPr bwMode="auto">
              <a:xfrm>
                <a:off x="1728" y="206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77" name="Text Box 24"/>
              <p:cNvSpPr txBox="1">
                <a:spLocks noChangeArrowheads="1"/>
              </p:cNvSpPr>
              <p:nvPr/>
            </p:nvSpPr>
            <p:spPr bwMode="auto">
              <a:xfrm>
                <a:off x="1862" y="186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Start</a:t>
                </a:r>
              </a:p>
            </p:txBody>
          </p:sp>
          <p:sp>
            <p:nvSpPr>
              <p:cNvPr id="49178" name="Line 25"/>
              <p:cNvSpPr>
                <a:spLocks noChangeShapeType="1"/>
              </p:cNvSpPr>
              <p:nvPr/>
            </p:nvSpPr>
            <p:spPr bwMode="auto">
              <a:xfrm>
                <a:off x="2784" y="206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79" name="Text Box 26"/>
              <p:cNvSpPr txBox="1">
                <a:spLocks noChangeArrowheads="1"/>
              </p:cNvSpPr>
              <p:nvPr/>
            </p:nvSpPr>
            <p:spPr bwMode="auto">
              <a:xfrm>
                <a:off x="2966" y="186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T</a:t>
                </a:r>
              </a:p>
            </p:txBody>
          </p:sp>
          <p:cxnSp>
            <p:nvCxnSpPr>
              <p:cNvPr id="49180" name="AutoShape 27"/>
              <p:cNvCxnSpPr>
                <a:cxnSpLocks noChangeShapeType="1"/>
                <a:stCxn id="49184" idx="4"/>
                <a:endCxn id="49182" idx="4"/>
              </p:cNvCxnSpPr>
              <p:nvPr/>
            </p:nvCxnSpPr>
            <p:spPr bwMode="auto">
              <a:xfrm rot="5400000">
                <a:off x="2567" y="1273"/>
                <a:ext cx="1" cy="2064"/>
              </a:xfrm>
              <a:prstGeom prst="curvedConnector3">
                <a:avLst>
                  <a:gd name="adj1" fmla="val 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9181" name="Text Box 28"/>
              <p:cNvSpPr txBox="1">
                <a:spLocks noChangeArrowheads="1"/>
              </p:cNvSpPr>
              <p:nvPr/>
            </p:nvSpPr>
            <p:spPr bwMode="auto">
              <a:xfrm>
                <a:off x="2486" y="24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Z</a:t>
                </a:r>
              </a:p>
            </p:txBody>
          </p:sp>
        </p:grpSp>
        <p:graphicFrame>
          <p:nvGraphicFramePr>
            <p:cNvPr id="49170" name="Object 29"/>
            <p:cNvGraphicFramePr>
              <a:graphicFrameLocks noChangeAspect="1"/>
            </p:cNvGraphicFramePr>
            <p:nvPr/>
          </p:nvGraphicFramePr>
          <p:xfrm>
            <a:off x="768" y="1968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17" name="方程式" r:id="rId8" imgW="926698" imgH="203112" progId="Equation.3">
                    <p:embed/>
                  </p:oleObj>
                </mc:Choice>
                <mc:Fallback>
                  <p:oleObj name="方程式" r:id="rId8" imgW="926698" imgH="203112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968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1" name="Object 30"/>
            <p:cNvGraphicFramePr>
              <a:graphicFrameLocks noChangeAspect="1"/>
            </p:cNvGraphicFramePr>
            <p:nvPr/>
          </p:nvGraphicFramePr>
          <p:xfrm>
            <a:off x="1680" y="1765"/>
            <a:ext cx="540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18" name="方程式" r:id="rId10" imgW="825500" imgH="203200" progId="Equation.3">
                    <p:embed/>
                  </p:oleObj>
                </mc:Choice>
                <mc:Fallback>
                  <p:oleObj name="方程式" r:id="rId10" imgW="825500" imgH="2032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65"/>
                          <a:ext cx="540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2" name="Object 31"/>
            <p:cNvGraphicFramePr>
              <a:graphicFrameLocks noChangeAspect="1"/>
            </p:cNvGraphicFramePr>
            <p:nvPr/>
          </p:nvGraphicFramePr>
          <p:xfrm>
            <a:off x="2352" y="1872"/>
            <a:ext cx="499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19" name="方程式" r:id="rId12" imgW="825500" imgH="203200" progId="Equation.3">
                    <p:embed/>
                  </p:oleObj>
                </mc:Choice>
                <mc:Fallback>
                  <p:oleObj name="方程式" r:id="rId12" imgW="825500" imgH="2032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72"/>
                          <a:ext cx="499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3" name="Object 32"/>
            <p:cNvGraphicFramePr>
              <a:graphicFrameLocks noChangeAspect="1"/>
            </p:cNvGraphicFramePr>
            <p:nvPr/>
          </p:nvGraphicFramePr>
          <p:xfrm>
            <a:off x="2928" y="1728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20" name="方程式" r:id="rId14" imgW="799753" imgH="203112" progId="Equation.3">
                    <p:embed/>
                  </p:oleObj>
                </mc:Choice>
                <mc:Fallback>
                  <p:oleObj name="方程式" r:id="rId14" imgW="799753" imgH="203112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728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4" name="Object 33"/>
            <p:cNvGraphicFramePr>
              <a:graphicFrameLocks noChangeAspect="1"/>
            </p:cNvGraphicFramePr>
            <p:nvPr/>
          </p:nvGraphicFramePr>
          <p:xfrm>
            <a:off x="3840" y="2064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21" name="方程式" r:id="rId16" imgW="799753" imgH="203112" progId="Equation.3">
                    <p:embed/>
                  </p:oleObj>
                </mc:Choice>
                <mc:Fallback>
                  <p:oleObj name="方程式" r:id="rId16" imgW="799753" imgH="203112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064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5" name="Object 34"/>
            <p:cNvGraphicFramePr>
              <a:graphicFrameLocks noChangeAspect="1"/>
            </p:cNvGraphicFramePr>
            <p:nvPr/>
          </p:nvGraphicFramePr>
          <p:xfrm>
            <a:off x="2640" y="2544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22" name="方程式" r:id="rId18" imgW="926698" imgH="203112" progId="Equation.3">
                    <p:embed/>
                  </p:oleObj>
                </mc:Choice>
                <mc:Fallback>
                  <p:oleObj name="方程式" r:id="rId18" imgW="926698" imgH="203112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544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64" name="AutoShape 35"/>
          <p:cNvSpPr>
            <a:spLocks noChangeArrowheads="1"/>
          </p:cNvSpPr>
          <p:nvPr/>
        </p:nvSpPr>
        <p:spPr bwMode="auto">
          <a:xfrm>
            <a:off x="1143000" y="2971800"/>
            <a:ext cx="17526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9165" name="Text Box 36"/>
          <p:cNvSpPr txBox="1">
            <a:spLocks noChangeArrowheads="1"/>
          </p:cNvSpPr>
          <p:nvPr/>
        </p:nvSpPr>
        <p:spPr bwMode="auto">
          <a:xfrm>
            <a:off x="1355725" y="3795713"/>
            <a:ext cx="1208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not counting</a:t>
            </a:r>
          </a:p>
        </p:txBody>
      </p:sp>
      <p:sp>
        <p:nvSpPr>
          <p:cNvPr id="49166" name="Line 37"/>
          <p:cNvSpPr>
            <a:spLocks noChangeShapeType="1"/>
          </p:cNvSpPr>
          <p:nvPr/>
        </p:nvSpPr>
        <p:spPr bwMode="auto">
          <a:xfrm>
            <a:off x="4800600" y="5029200"/>
            <a:ext cx="1295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67" name="AutoShape 38"/>
          <p:cNvSpPr>
            <a:spLocks noChangeArrowheads="1"/>
          </p:cNvSpPr>
          <p:nvPr/>
        </p:nvSpPr>
        <p:spPr bwMode="auto">
          <a:xfrm>
            <a:off x="7391400" y="3962400"/>
            <a:ext cx="12192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Developing the state diagram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TW" smtClean="0"/>
              <a:t>the orders to data path</a:t>
            </a:r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5020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0209" name="Group 6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50212" name="Rectangle 7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50213" name="AutoShape 8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50210" name="Text Box 9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50211" name="Text Box 10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50181" name="Object 11"/>
          <p:cNvGraphicFramePr>
            <a:graphicFrameLocks noChangeAspect="1"/>
          </p:cNvGraphicFramePr>
          <p:nvPr/>
        </p:nvGraphicFramePr>
        <p:xfrm>
          <a:off x="7543800" y="4038600"/>
          <a:ext cx="14319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8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038600"/>
                        <a:ext cx="14319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12"/>
          <p:cNvGraphicFramePr>
            <a:graphicFrameLocks noChangeAspect="1"/>
          </p:cNvGraphicFramePr>
          <p:nvPr/>
        </p:nvGraphicFramePr>
        <p:xfrm>
          <a:off x="7696200" y="5029200"/>
          <a:ext cx="12382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9" name="方程式" r:id="rId6" imgW="1143000" imgH="431800" progId="Equation.3">
                  <p:embed/>
                </p:oleObj>
              </mc:Choice>
              <mc:Fallback>
                <p:oleObj name="方程式" r:id="rId6" imgW="11430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029200"/>
                        <a:ext cx="12382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Text Box 13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50184" name="Text Box 14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sp>
        <p:nvSpPr>
          <p:cNvPr id="50185" name="Line 15"/>
          <p:cNvSpPr>
            <a:spLocks noChangeShapeType="1"/>
          </p:cNvSpPr>
          <p:nvPr/>
        </p:nvSpPr>
        <p:spPr bwMode="auto">
          <a:xfrm>
            <a:off x="2743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86" name="Text Box 16"/>
          <p:cNvSpPr txBox="1">
            <a:spLocks noChangeArrowheads="1"/>
          </p:cNvSpPr>
          <p:nvPr/>
        </p:nvSpPr>
        <p:spPr bwMode="auto">
          <a:xfrm>
            <a:off x="2209800" y="57912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grpSp>
        <p:nvGrpSpPr>
          <p:cNvPr id="50187" name="Group 17"/>
          <p:cNvGrpSpPr>
            <a:grpSpLocks/>
          </p:cNvGrpSpPr>
          <p:nvPr/>
        </p:nvGrpSpPr>
        <p:grpSpPr bwMode="auto">
          <a:xfrm>
            <a:off x="1219200" y="2743200"/>
            <a:ext cx="5645150" cy="1465263"/>
            <a:chOff x="768" y="1728"/>
            <a:chExt cx="3556" cy="923"/>
          </a:xfrm>
        </p:grpSpPr>
        <p:grpSp>
          <p:nvGrpSpPr>
            <p:cNvPr id="50191" name="Group 18"/>
            <p:cNvGrpSpPr>
              <a:grpSpLocks/>
            </p:cNvGrpSpPr>
            <p:nvPr/>
          </p:nvGrpSpPr>
          <p:grpSpPr bwMode="auto">
            <a:xfrm>
              <a:off x="1296" y="2016"/>
              <a:ext cx="2544" cy="288"/>
              <a:chOff x="1296" y="2016"/>
              <a:chExt cx="2544" cy="288"/>
            </a:xfrm>
          </p:grpSpPr>
          <p:sp>
            <p:nvSpPr>
              <p:cNvPr id="50205" name="Oval 19"/>
              <p:cNvSpPr>
                <a:spLocks noChangeArrowheads="1"/>
              </p:cNvSpPr>
              <p:nvPr/>
            </p:nvSpPr>
            <p:spPr bwMode="auto">
              <a:xfrm>
                <a:off x="1296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Hold</a:t>
                </a:r>
              </a:p>
            </p:txBody>
          </p:sp>
          <p:sp>
            <p:nvSpPr>
              <p:cNvPr id="50206" name="Oval 20"/>
              <p:cNvSpPr>
                <a:spLocks noChangeArrowheads="1"/>
              </p:cNvSpPr>
              <p:nvPr/>
            </p:nvSpPr>
            <p:spPr bwMode="auto">
              <a:xfrm>
                <a:off x="2352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Up</a:t>
                </a:r>
              </a:p>
            </p:txBody>
          </p:sp>
          <p:sp>
            <p:nvSpPr>
              <p:cNvPr id="50207" name="Oval 21"/>
              <p:cNvSpPr>
                <a:spLocks noChangeArrowheads="1"/>
              </p:cNvSpPr>
              <p:nvPr/>
            </p:nvSpPr>
            <p:spPr bwMode="auto">
              <a:xfrm>
                <a:off x="3360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Down</a:t>
                </a:r>
              </a:p>
            </p:txBody>
          </p:sp>
        </p:grpSp>
        <p:grpSp>
          <p:nvGrpSpPr>
            <p:cNvPr id="50192" name="Group 22"/>
            <p:cNvGrpSpPr>
              <a:grpSpLocks/>
            </p:cNvGrpSpPr>
            <p:nvPr/>
          </p:nvGrpSpPr>
          <p:grpSpPr bwMode="auto">
            <a:xfrm>
              <a:off x="1536" y="1863"/>
              <a:ext cx="2064" cy="788"/>
              <a:chOff x="1536" y="1863"/>
              <a:chExt cx="2064" cy="788"/>
            </a:xfrm>
          </p:grpSpPr>
          <p:sp>
            <p:nvSpPr>
              <p:cNvPr id="50199" name="Line 23"/>
              <p:cNvSpPr>
                <a:spLocks noChangeShapeType="1"/>
              </p:cNvSpPr>
              <p:nvPr/>
            </p:nvSpPr>
            <p:spPr bwMode="auto">
              <a:xfrm>
                <a:off x="1728" y="206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00" name="Text Box 24"/>
              <p:cNvSpPr txBox="1">
                <a:spLocks noChangeArrowheads="1"/>
              </p:cNvSpPr>
              <p:nvPr/>
            </p:nvSpPr>
            <p:spPr bwMode="auto">
              <a:xfrm>
                <a:off x="1862" y="186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Start</a:t>
                </a:r>
              </a:p>
            </p:txBody>
          </p:sp>
          <p:sp>
            <p:nvSpPr>
              <p:cNvPr id="50201" name="Line 25"/>
              <p:cNvSpPr>
                <a:spLocks noChangeShapeType="1"/>
              </p:cNvSpPr>
              <p:nvPr/>
            </p:nvSpPr>
            <p:spPr bwMode="auto">
              <a:xfrm>
                <a:off x="2784" y="206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02" name="Text Box 26"/>
              <p:cNvSpPr txBox="1">
                <a:spLocks noChangeArrowheads="1"/>
              </p:cNvSpPr>
              <p:nvPr/>
            </p:nvSpPr>
            <p:spPr bwMode="auto">
              <a:xfrm>
                <a:off x="2966" y="186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T</a:t>
                </a:r>
              </a:p>
            </p:txBody>
          </p:sp>
          <p:cxnSp>
            <p:nvCxnSpPr>
              <p:cNvPr id="50203" name="AutoShape 27"/>
              <p:cNvCxnSpPr>
                <a:cxnSpLocks noChangeShapeType="1"/>
                <a:stCxn id="50207" idx="4"/>
                <a:endCxn id="50205" idx="4"/>
              </p:cNvCxnSpPr>
              <p:nvPr/>
            </p:nvCxnSpPr>
            <p:spPr bwMode="auto">
              <a:xfrm rot="5400000">
                <a:off x="2567" y="1273"/>
                <a:ext cx="1" cy="2064"/>
              </a:xfrm>
              <a:prstGeom prst="curvedConnector3">
                <a:avLst>
                  <a:gd name="adj1" fmla="val 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0204" name="Text Box 28"/>
              <p:cNvSpPr txBox="1">
                <a:spLocks noChangeArrowheads="1"/>
              </p:cNvSpPr>
              <p:nvPr/>
            </p:nvSpPr>
            <p:spPr bwMode="auto">
              <a:xfrm>
                <a:off x="2486" y="24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Z</a:t>
                </a:r>
              </a:p>
            </p:txBody>
          </p:sp>
        </p:grpSp>
        <p:graphicFrame>
          <p:nvGraphicFramePr>
            <p:cNvPr id="50193" name="Object 29"/>
            <p:cNvGraphicFramePr>
              <a:graphicFrameLocks noChangeAspect="1"/>
            </p:cNvGraphicFramePr>
            <p:nvPr/>
          </p:nvGraphicFramePr>
          <p:xfrm>
            <a:off x="768" y="1968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0" name="方程式" r:id="rId8" imgW="926698" imgH="203112" progId="Equation.3">
                    <p:embed/>
                  </p:oleObj>
                </mc:Choice>
                <mc:Fallback>
                  <p:oleObj name="方程式" r:id="rId8" imgW="926698" imgH="203112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968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4" name="Object 30"/>
            <p:cNvGraphicFramePr>
              <a:graphicFrameLocks noChangeAspect="1"/>
            </p:cNvGraphicFramePr>
            <p:nvPr/>
          </p:nvGraphicFramePr>
          <p:xfrm>
            <a:off x="1680" y="1765"/>
            <a:ext cx="540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1" name="方程式" r:id="rId10" imgW="825500" imgH="203200" progId="Equation.3">
                    <p:embed/>
                  </p:oleObj>
                </mc:Choice>
                <mc:Fallback>
                  <p:oleObj name="方程式" r:id="rId10" imgW="825500" imgH="2032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65"/>
                          <a:ext cx="540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5" name="Object 31"/>
            <p:cNvGraphicFramePr>
              <a:graphicFrameLocks noChangeAspect="1"/>
            </p:cNvGraphicFramePr>
            <p:nvPr/>
          </p:nvGraphicFramePr>
          <p:xfrm>
            <a:off x="2352" y="1872"/>
            <a:ext cx="499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2" name="方程式" r:id="rId12" imgW="825500" imgH="203200" progId="Equation.3">
                    <p:embed/>
                  </p:oleObj>
                </mc:Choice>
                <mc:Fallback>
                  <p:oleObj name="方程式" r:id="rId12" imgW="825500" imgH="2032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72"/>
                          <a:ext cx="499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6" name="Object 32"/>
            <p:cNvGraphicFramePr>
              <a:graphicFrameLocks noChangeAspect="1"/>
            </p:cNvGraphicFramePr>
            <p:nvPr/>
          </p:nvGraphicFramePr>
          <p:xfrm>
            <a:off x="2928" y="1728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3" name="方程式" r:id="rId14" imgW="799753" imgH="203112" progId="Equation.3">
                    <p:embed/>
                  </p:oleObj>
                </mc:Choice>
                <mc:Fallback>
                  <p:oleObj name="方程式" r:id="rId14" imgW="799753" imgH="203112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728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7" name="Object 33"/>
            <p:cNvGraphicFramePr>
              <a:graphicFrameLocks noChangeAspect="1"/>
            </p:cNvGraphicFramePr>
            <p:nvPr/>
          </p:nvGraphicFramePr>
          <p:xfrm>
            <a:off x="3840" y="2064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4" name="方程式" r:id="rId16" imgW="799753" imgH="203112" progId="Equation.3">
                    <p:embed/>
                  </p:oleObj>
                </mc:Choice>
                <mc:Fallback>
                  <p:oleObj name="方程式" r:id="rId16" imgW="799753" imgH="203112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064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8" name="Object 34"/>
            <p:cNvGraphicFramePr>
              <a:graphicFrameLocks noChangeAspect="1"/>
            </p:cNvGraphicFramePr>
            <p:nvPr/>
          </p:nvGraphicFramePr>
          <p:xfrm>
            <a:off x="2640" y="2544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5" name="方程式" r:id="rId18" imgW="926698" imgH="203112" progId="Equation.3">
                    <p:embed/>
                  </p:oleObj>
                </mc:Choice>
                <mc:Fallback>
                  <p:oleObj name="方程式" r:id="rId18" imgW="926698" imgH="203112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544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88" name="AutoShape 35"/>
          <p:cNvSpPr>
            <a:spLocks noChangeArrowheads="1"/>
          </p:cNvSpPr>
          <p:nvPr/>
        </p:nvSpPr>
        <p:spPr bwMode="auto">
          <a:xfrm>
            <a:off x="3657600" y="2819400"/>
            <a:ext cx="9906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0189" name="Line 36"/>
          <p:cNvSpPr>
            <a:spLocks noChangeShapeType="1"/>
          </p:cNvSpPr>
          <p:nvPr/>
        </p:nvSpPr>
        <p:spPr bwMode="auto">
          <a:xfrm>
            <a:off x="4800600" y="5029200"/>
            <a:ext cx="1295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90" name="AutoShape 37"/>
          <p:cNvSpPr>
            <a:spLocks noChangeArrowheads="1"/>
          </p:cNvSpPr>
          <p:nvPr/>
        </p:nvSpPr>
        <p:spPr bwMode="auto">
          <a:xfrm>
            <a:off x="7391400" y="4191000"/>
            <a:ext cx="16002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Developing the state diagram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check remaining orders by yourself!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512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230" name="Group 6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51233" name="Rectangle 7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51234" name="AutoShape 8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51231" name="Text Box 9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51232" name="Text Box 10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51205" name="Object 11"/>
          <p:cNvGraphicFramePr>
            <a:graphicFrameLocks noChangeAspect="1"/>
          </p:cNvGraphicFramePr>
          <p:nvPr/>
        </p:nvGraphicFramePr>
        <p:xfrm>
          <a:off x="7543800" y="4038600"/>
          <a:ext cx="14319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9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038600"/>
                        <a:ext cx="14319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12"/>
          <p:cNvGraphicFramePr>
            <a:graphicFrameLocks noChangeAspect="1"/>
          </p:cNvGraphicFramePr>
          <p:nvPr/>
        </p:nvGraphicFramePr>
        <p:xfrm>
          <a:off x="7696200" y="5029200"/>
          <a:ext cx="12382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0" name="方程式" r:id="rId6" imgW="1143000" imgH="431800" progId="Equation.3">
                  <p:embed/>
                </p:oleObj>
              </mc:Choice>
              <mc:Fallback>
                <p:oleObj name="方程式" r:id="rId6" imgW="11430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029200"/>
                        <a:ext cx="12382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Text Box 13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51208" name="Text Box 14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sp>
        <p:nvSpPr>
          <p:cNvPr id="51209" name="Line 15"/>
          <p:cNvSpPr>
            <a:spLocks noChangeShapeType="1"/>
          </p:cNvSpPr>
          <p:nvPr/>
        </p:nvSpPr>
        <p:spPr bwMode="auto">
          <a:xfrm>
            <a:off x="2743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10" name="Text Box 16"/>
          <p:cNvSpPr txBox="1">
            <a:spLocks noChangeArrowheads="1"/>
          </p:cNvSpPr>
          <p:nvPr/>
        </p:nvSpPr>
        <p:spPr bwMode="auto">
          <a:xfrm>
            <a:off x="2209800" y="57912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grpSp>
        <p:nvGrpSpPr>
          <p:cNvPr id="51211" name="Group 17"/>
          <p:cNvGrpSpPr>
            <a:grpSpLocks/>
          </p:cNvGrpSpPr>
          <p:nvPr/>
        </p:nvGrpSpPr>
        <p:grpSpPr bwMode="auto">
          <a:xfrm>
            <a:off x="1219200" y="2743200"/>
            <a:ext cx="5645150" cy="1465263"/>
            <a:chOff x="768" y="1728"/>
            <a:chExt cx="3556" cy="923"/>
          </a:xfrm>
        </p:grpSpPr>
        <p:grpSp>
          <p:nvGrpSpPr>
            <p:cNvPr id="51212" name="Group 18"/>
            <p:cNvGrpSpPr>
              <a:grpSpLocks/>
            </p:cNvGrpSpPr>
            <p:nvPr/>
          </p:nvGrpSpPr>
          <p:grpSpPr bwMode="auto">
            <a:xfrm>
              <a:off x="1296" y="2016"/>
              <a:ext cx="2544" cy="288"/>
              <a:chOff x="1296" y="2016"/>
              <a:chExt cx="2544" cy="288"/>
            </a:xfrm>
          </p:grpSpPr>
          <p:sp>
            <p:nvSpPr>
              <p:cNvPr id="51226" name="Oval 19"/>
              <p:cNvSpPr>
                <a:spLocks noChangeArrowheads="1"/>
              </p:cNvSpPr>
              <p:nvPr/>
            </p:nvSpPr>
            <p:spPr bwMode="auto">
              <a:xfrm>
                <a:off x="1296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Hold</a:t>
                </a:r>
              </a:p>
            </p:txBody>
          </p:sp>
          <p:sp>
            <p:nvSpPr>
              <p:cNvPr id="51227" name="Oval 20"/>
              <p:cNvSpPr>
                <a:spLocks noChangeArrowheads="1"/>
              </p:cNvSpPr>
              <p:nvPr/>
            </p:nvSpPr>
            <p:spPr bwMode="auto">
              <a:xfrm>
                <a:off x="2352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Up</a:t>
                </a:r>
              </a:p>
            </p:txBody>
          </p:sp>
          <p:sp>
            <p:nvSpPr>
              <p:cNvPr id="51228" name="Oval 21"/>
              <p:cNvSpPr>
                <a:spLocks noChangeArrowheads="1"/>
              </p:cNvSpPr>
              <p:nvPr/>
            </p:nvSpPr>
            <p:spPr bwMode="auto">
              <a:xfrm>
                <a:off x="3360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Down</a:t>
                </a:r>
              </a:p>
            </p:txBody>
          </p:sp>
        </p:grpSp>
        <p:grpSp>
          <p:nvGrpSpPr>
            <p:cNvPr id="51213" name="Group 22"/>
            <p:cNvGrpSpPr>
              <a:grpSpLocks/>
            </p:cNvGrpSpPr>
            <p:nvPr/>
          </p:nvGrpSpPr>
          <p:grpSpPr bwMode="auto">
            <a:xfrm>
              <a:off x="1536" y="1863"/>
              <a:ext cx="2064" cy="788"/>
              <a:chOff x="1536" y="1863"/>
              <a:chExt cx="2064" cy="788"/>
            </a:xfrm>
          </p:grpSpPr>
          <p:sp>
            <p:nvSpPr>
              <p:cNvPr id="51220" name="Line 23"/>
              <p:cNvSpPr>
                <a:spLocks noChangeShapeType="1"/>
              </p:cNvSpPr>
              <p:nvPr/>
            </p:nvSpPr>
            <p:spPr bwMode="auto">
              <a:xfrm>
                <a:off x="1728" y="206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21" name="Text Box 24"/>
              <p:cNvSpPr txBox="1">
                <a:spLocks noChangeArrowheads="1"/>
              </p:cNvSpPr>
              <p:nvPr/>
            </p:nvSpPr>
            <p:spPr bwMode="auto">
              <a:xfrm>
                <a:off x="1862" y="186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Start</a:t>
                </a:r>
              </a:p>
            </p:txBody>
          </p:sp>
          <p:sp>
            <p:nvSpPr>
              <p:cNvPr id="51222" name="Line 25"/>
              <p:cNvSpPr>
                <a:spLocks noChangeShapeType="1"/>
              </p:cNvSpPr>
              <p:nvPr/>
            </p:nvSpPr>
            <p:spPr bwMode="auto">
              <a:xfrm>
                <a:off x="2784" y="206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23" name="Text Box 26"/>
              <p:cNvSpPr txBox="1">
                <a:spLocks noChangeArrowheads="1"/>
              </p:cNvSpPr>
              <p:nvPr/>
            </p:nvSpPr>
            <p:spPr bwMode="auto">
              <a:xfrm>
                <a:off x="2966" y="186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T</a:t>
                </a:r>
              </a:p>
            </p:txBody>
          </p:sp>
          <p:cxnSp>
            <p:nvCxnSpPr>
              <p:cNvPr id="51224" name="AutoShape 27"/>
              <p:cNvCxnSpPr>
                <a:cxnSpLocks noChangeShapeType="1"/>
                <a:stCxn id="51228" idx="4"/>
                <a:endCxn id="51226" idx="4"/>
              </p:cNvCxnSpPr>
              <p:nvPr/>
            </p:nvCxnSpPr>
            <p:spPr bwMode="auto">
              <a:xfrm rot="5400000">
                <a:off x="2567" y="1273"/>
                <a:ext cx="1" cy="2064"/>
              </a:xfrm>
              <a:prstGeom prst="curvedConnector3">
                <a:avLst>
                  <a:gd name="adj1" fmla="val 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1225" name="Text Box 28"/>
              <p:cNvSpPr txBox="1">
                <a:spLocks noChangeArrowheads="1"/>
              </p:cNvSpPr>
              <p:nvPr/>
            </p:nvSpPr>
            <p:spPr bwMode="auto">
              <a:xfrm>
                <a:off x="2486" y="24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Z</a:t>
                </a:r>
              </a:p>
            </p:txBody>
          </p:sp>
        </p:grpSp>
        <p:graphicFrame>
          <p:nvGraphicFramePr>
            <p:cNvPr id="51214" name="Object 29"/>
            <p:cNvGraphicFramePr>
              <a:graphicFrameLocks noChangeAspect="1"/>
            </p:cNvGraphicFramePr>
            <p:nvPr/>
          </p:nvGraphicFramePr>
          <p:xfrm>
            <a:off x="768" y="1968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1" name="方程式" r:id="rId8" imgW="926698" imgH="203112" progId="Equation.3">
                    <p:embed/>
                  </p:oleObj>
                </mc:Choice>
                <mc:Fallback>
                  <p:oleObj name="方程式" r:id="rId8" imgW="926698" imgH="203112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968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5" name="Object 30"/>
            <p:cNvGraphicFramePr>
              <a:graphicFrameLocks noChangeAspect="1"/>
            </p:cNvGraphicFramePr>
            <p:nvPr/>
          </p:nvGraphicFramePr>
          <p:xfrm>
            <a:off x="1680" y="1765"/>
            <a:ext cx="540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2" name="方程式" r:id="rId10" imgW="825500" imgH="203200" progId="Equation.3">
                    <p:embed/>
                  </p:oleObj>
                </mc:Choice>
                <mc:Fallback>
                  <p:oleObj name="方程式" r:id="rId10" imgW="825500" imgH="2032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65"/>
                          <a:ext cx="540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6" name="Object 31"/>
            <p:cNvGraphicFramePr>
              <a:graphicFrameLocks noChangeAspect="1"/>
            </p:cNvGraphicFramePr>
            <p:nvPr/>
          </p:nvGraphicFramePr>
          <p:xfrm>
            <a:off x="2352" y="1872"/>
            <a:ext cx="499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3" name="方程式" r:id="rId12" imgW="825500" imgH="203200" progId="Equation.3">
                    <p:embed/>
                  </p:oleObj>
                </mc:Choice>
                <mc:Fallback>
                  <p:oleObj name="方程式" r:id="rId12" imgW="825500" imgH="2032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72"/>
                          <a:ext cx="499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7" name="Object 32"/>
            <p:cNvGraphicFramePr>
              <a:graphicFrameLocks noChangeAspect="1"/>
            </p:cNvGraphicFramePr>
            <p:nvPr/>
          </p:nvGraphicFramePr>
          <p:xfrm>
            <a:off x="2928" y="1728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4" name="方程式" r:id="rId14" imgW="799753" imgH="203112" progId="Equation.3">
                    <p:embed/>
                  </p:oleObj>
                </mc:Choice>
                <mc:Fallback>
                  <p:oleObj name="方程式" r:id="rId14" imgW="799753" imgH="203112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728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8" name="Object 33"/>
            <p:cNvGraphicFramePr>
              <a:graphicFrameLocks noChangeAspect="1"/>
            </p:cNvGraphicFramePr>
            <p:nvPr/>
          </p:nvGraphicFramePr>
          <p:xfrm>
            <a:off x="3840" y="2064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5" name="方程式" r:id="rId16" imgW="799753" imgH="203112" progId="Equation.3">
                    <p:embed/>
                  </p:oleObj>
                </mc:Choice>
                <mc:Fallback>
                  <p:oleObj name="方程式" r:id="rId16" imgW="799753" imgH="203112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064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9" name="Object 34"/>
            <p:cNvGraphicFramePr>
              <a:graphicFrameLocks noChangeAspect="1"/>
            </p:cNvGraphicFramePr>
            <p:nvPr/>
          </p:nvGraphicFramePr>
          <p:xfrm>
            <a:off x="2640" y="2544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6" name="方程式" r:id="rId18" imgW="926698" imgH="203112" progId="Equation.3">
                    <p:embed/>
                  </p:oleObj>
                </mc:Choice>
                <mc:Fallback>
                  <p:oleObj name="方程式" r:id="rId18" imgW="926698" imgH="203112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544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diagram of the behavior specification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RTL design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3256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RTL: Register Transfer Level (Language)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a standard method to design any digital IC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Feature: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designer specify rules to transfer data from one register to another register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EDA (electronic design automation) tool synthesis RTL code to real hardware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43000" y="4572000"/>
            <a:ext cx="2603500" cy="1781175"/>
            <a:chOff x="720" y="2880"/>
            <a:chExt cx="1640" cy="1122"/>
          </a:xfrm>
        </p:grpSpPr>
        <p:sp>
          <p:nvSpPr>
            <p:cNvPr id="7188" name="Text Box 5"/>
            <p:cNvSpPr txBox="1">
              <a:spLocks noChangeArrowheads="1"/>
            </p:cNvSpPr>
            <p:nvPr/>
          </p:nvSpPr>
          <p:spPr bwMode="auto">
            <a:xfrm>
              <a:off x="720" y="3168"/>
              <a:ext cx="1640" cy="8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    [3:0]   A, B, 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always @(posedge clk) begin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A &lt;= B+C;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end</a:t>
              </a:r>
            </a:p>
          </p:txBody>
        </p:sp>
        <p:sp>
          <p:nvSpPr>
            <p:cNvPr id="7189" name="Text Box 6"/>
            <p:cNvSpPr txBox="1">
              <a:spLocks noChangeArrowheads="1"/>
            </p:cNvSpPr>
            <p:nvPr/>
          </p:nvSpPr>
          <p:spPr bwMode="auto">
            <a:xfrm>
              <a:off x="768" y="2880"/>
              <a:ext cx="7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Verilog code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876800" y="3886200"/>
            <a:ext cx="3371850" cy="2774950"/>
            <a:chOff x="3024" y="2160"/>
            <a:chExt cx="2124" cy="1748"/>
          </a:xfrm>
        </p:grpSpPr>
        <p:sp>
          <p:nvSpPr>
            <p:cNvPr id="7175" name="Rectangle 8"/>
            <p:cNvSpPr>
              <a:spLocks noChangeArrowheads="1"/>
            </p:cNvSpPr>
            <p:nvPr/>
          </p:nvSpPr>
          <p:spPr bwMode="auto">
            <a:xfrm>
              <a:off x="3744" y="2649"/>
              <a:ext cx="76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</a:t>
              </a:r>
            </a:p>
          </p:txBody>
        </p:sp>
        <p:sp>
          <p:nvSpPr>
            <p:cNvPr id="7176" name="Line 9"/>
            <p:cNvSpPr>
              <a:spLocks noChangeShapeType="1"/>
            </p:cNvSpPr>
            <p:nvPr/>
          </p:nvSpPr>
          <p:spPr bwMode="auto">
            <a:xfrm>
              <a:off x="3936" y="236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7" name="Line 10"/>
            <p:cNvSpPr>
              <a:spLocks noChangeShapeType="1"/>
            </p:cNvSpPr>
            <p:nvPr/>
          </p:nvSpPr>
          <p:spPr bwMode="auto">
            <a:xfrm>
              <a:off x="4320" y="236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8" name="Line 11"/>
            <p:cNvSpPr>
              <a:spLocks noChangeShapeType="1"/>
            </p:cNvSpPr>
            <p:nvPr/>
          </p:nvSpPr>
          <p:spPr bwMode="auto">
            <a:xfrm>
              <a:off x="4080" y="308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9" name="Text Box 12"/>
            <p:cNvSpPr txBox="1">
              <a:spLocks noChangeArrowheads="1"/>
            </p:cNvSpPr>
            <p:nvPr/>
          </p:nvSpPr>
          <p:spPr bwMode="auto">
            <a:xfrm>
              <a:off x="3830" y="216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7180" name="Text Box 13"/>
            <p:cNvSpPr txBox="1">
              <a:spLocks noChangeArrowheads="1"/>
            </p:cNvSpPr>
            <p:nvPr/>
          </p:nvSpPr>
          <p:spPr bwMode="auto">
            <a:xfrm>
              <a:off x="4224" y="2169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7181" name="Text Box 14"/>
            <p:cNvSpPr txBox="1">
              <a:spLocks noChangeArrowheads="1"/>
            </p:cNvSpPr>
            <p:nvPr/>
          </p:nvSpPr>
          <p:spPr bwMode="auto">
            <a:xfrm>
              <a:off x="3984" y="369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7182" name="Rectangle 15"/>
            <p:cNvSpPr>
              <a:spLocks noChangeArrowheads="1"/>
            </p:cNvSpPr>
            <p:nvPr/>
          </p:nvSpPr>
          <p:spPr bwMode="auto">
            <a:xfrm>
              <a:off x="3600" y="3312"/>
              <a:ext cx="100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183" name="AutoShape 16"/>
            <p:cNvSpPr>
              <a:spLocks noChangeArrowheads="1"/>
            </p:cNvSpPr>
            <p:nvPr/>
          </p:nvSpPr>
          <p:spPr bwMode="auto">
            <a:xfrm rot="5400000">
              <a:off x="3600" y="3360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184" name="Line 17"/>
            <p:cNvSpPr>
              <a:spLocks noChangeShapeType="1"/>
            </p:cNvSpPr>
            <p:nvPr/>
          </p:nvSpPr>
          <p:spPr bwMode="auto">
            <a:xfrm>
              <a:off x="4080" y="35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5" name="Line 18"/>
            <p:cNvSpPr>
              <a:spLocks noChangeShapeType="1"/>
            </p:cNvSpPr>
            <p:nvPr/>
          </p:nvSpPr>
          <p:spPr bwMode="auto">
            <a:xfrm>
              <a:off x="3312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6" name="Text Box 19"/>
            <p:cNvSpPr txBox="1">
              <a:spLocks noChangeArrowheads="1"/>
            </p:cNvSpPr>
            <p:nvPr/>
          </p:nvSpPr>
          <p:spPr bwMode="auto">
            <a:xfrm>
              <a:off x="3024" y="3312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  <p:sp>
          <p:nvSpPr>
            <p:cNvPr id="7187" name="Text Box 20"/>
            <p:cNvSpPr txBox="1">
              <a:spLocks noChangeArrowheads="1"/>
            </p:cNvSpPr>
            <p:nvPr/>
          </p:nvSpPr>
          <p:spPr bwMode="auto">
            <a:xfrm>
              <a:off x="4646" y="3255"/>
              <a:ext cx="5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</a:t>
              </a:r>
            </a:p>
          </p:txBody>
        </p:sp>
      </p:grpSp>
      <p:sp>
        <p:nvSpPr>
          <p:cNvPr id="12309" name="AutoShape 21"/>
          <p:cNvSpPr>
            <a:spLocks noChangeArrowheads="1"/>
          </p:cNvSpPr>
          <p:nvPr/>
        </p:nvSpPr>
        <p:spPr bwMode="auto">
          <a:xfrm>
            <a:off x="4038600" y="55626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complete behavior spec</a:t>
            </a:r>
          </a:p>
        </p:txBody>
      </p:sp>
      <p:grpSp>
        <p:nvGrpSpPr>
          <p:cNvPr id="53251" name="Group 3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5328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3281" name="Group 5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53284" name="Rectangle 6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53285" name="AutoShape 7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53282" name="Text Box 8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53283" name="Text Box 9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53252" name="Object 10"/>
          <p:cNvGraphicFramePr>
            <a:graphicFrameLocks noChangeAspect="1"/>
          </p:cNvGraphicFramePr>
          <p:nvPr/>
        </p:nvGraphicFramePr>
        <p:xfrm>
          <a:off x="6477000" y="1981200"/>
          <a:ext cx="22860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0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981200"/>
                        <a:ext cx="2286000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11"/>
          <p:cNvGraphicFramePr>
            <a:graphicFrameLocks noChangeAspect="1"/>
          </p:cNvGraphicFramePr>
          <p:nvPr/>
        </p:nvGraphicFramePr>
        <p:xfrm>
          <a:off x="6477000" y="3352800"/>
          <a:ext cx="19050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1" name="方程式" r:id="rId6" imgW="1143000" imgH="431800" progId="Equation.3">
                  <p:embed/>
                </p:oleObj>
              </mc:Choice>
              <mc:Fallback>
                <p:oleObj name="方程式" r:id="rId6" imgW="11430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352800"/>
                        <a:ext cx="19050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Text Box 12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53255" name="Text Box 13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sp>
        <p:nvSpPr>
          <p:cNvPr id="53256" name="Line 14"/>
          <p:cNvSpPr>
            <a:spLocks noChangeShapeType="1"/>
          </p:cNvSpPr>
          <p:nvPr/>
        </p:nvSpPr>
        <p:spPr bwMode="auto">
          <a:xfrm>
            <a:off x="2743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57" name="Text Box 15"/>
          <p:cNvSpPr txBox="1">
            <a:spLocks noChangeArrowheads="1"/>
          </p:cNvSpPr>
          <p:nvPr/>
        </p:nvSpPr>
        <p:spPr bwMode="auto">
          <a:xfrm>
            <a:off x="2209800" y="57912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grpSp>
        <p:nvGrpSpPr>
          <p:cNvPr id="53258" name="Group 16"/>
          <p:cNvGrpSpPr>
            <a:grpSpLocks/>
          </p:cNvGrpSpPr>
          <p:nvPr/>
        </p:nvGrpSpPr>
        <p:grpSpPr bwMode="auto">
          <a:xfrm>
            <a:off x="228600" y="2286000"/>
            <a:ext cx="5645150" cy="1465263"/>
            <a:chOff x="768" y="1728"/>
            <a:chExt cx="3556" cy="923"/>
          </a:xfrm>
        </p:grpSpPr>
        <p:grpSp>
          <p:nvGrpSpPr>
            <p:cNvPr id="53263" name="Group 17"/>
            <p:cNvGrpSpPr>
              <a:grpSpLocks/>
            </p:cNvGrpSpPr>
            <p:nvPr/>
          </p:nvGrpSpPr>
          <p:grpSpPr bwMode="auto">
            <a:xfrm>
              <a:off x="1296" y="2016"/>
              <a:ext cx="2544" cy="288"/>
              <a:chOff x="1296" y="2016"/>
              <a:chExt cx="2544" cy="288"/>
            </a:xfrm>
          </p:grpSpPr>
          <p:sp>
            <p:nvSpPr>
              <p:cNvPr id="53277" name="Oval 18"/>
              <p:cNvSpPr>
                <a:spLocks noChangeArrowheads="1"/>
              </p:cNvSpPr>
              <p:nvPr/>
            </p:nvSpPr>
            <p:spPr bwMode="auto">
              <a:xfrm>
                <a:off x="1296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Hold</a:t>
                </a:r>
              </a:p>
            </p:txBody>
          </p:sp>
          <p:sp>
            <p:nvSpPr>
              <p:cNvPr id="53278" name="Oval 19"/>
              <p:cNvSpPr>
                <a:spLocks noChangeArrowheads="1"/>
              </p:cNvSpPr>
              <p:nvPr/>
            </p:nvSpPr>
            <p:spPr bwMode="auto">
              <a:xfrm>
                <a:off x="2352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Up</a:t>
                </a:r>
              </a:p>
            </p:txBody>
          </p:sp>
          <p:sp>
            <p:nvSpPr>
              <p:cNvPr id="53279" name="Oval 20"/>
              <p:cNvSpPr>
                <a:spLocks noChangeArrowheads="1"/>
              </p:cNvSpPr>
              <p:nvPr/>
            </p:nvSpPr>
            <p:spPr bwMode="auto">
              <a:xfrm>
                <a:off x="3360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Down</a:t>
                </a:r>
              </a:p>
            </p:txBody>
          </p:sp>
        </p:grpSp>
        <p:grpSp>
          <p:nvGrpSpPr>
            <p:cNvPr id="53264" name="Group 21"/>
            <p:cNvGrpSpPr>
              <a:grpSpLocks/>
            </p:cNvGrpSpPr>
            <p:nvPr/>
          </p:nvGrpSpPr>
          <p:grpSpPr bwMode="auto">
            <a:xfrm>
              <a:off x="1536" y="1863"/>
              <a:ext cx="2064" cy="788"/>
              <a:chOff x="1536" y="1863"/>
              <a:chExt cx="2064" cy="788"/>
            </a:xfrm>
          </p:grpSpPr>
          <p:sp>
            <p:nvSpPr>
              <p:cNvPr id="53271" name="Line 22"/>
              <p:cNvSpPr>
                <a:spLocks noChangeShapeType="1"/>
              </p:cNvSpPr>
              <p:nvPr/>
            </p:nvSpPr>
            <p:spPr bwMode="auto">
              <a:xfrm>
                <a:off x="1728" y="206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272" name="Text Box 23"/>
              <p:cNvSpPr txBox="1">
                <a:spLocks noChangeArrowheads="1"/>
              </p:cNvSpPr>
              <p:nvPr/>
            </p:nvSpPr>
            <p:spPr bwMode="auto">
              <a:xfrm>
                <a:off x="1862" y="186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Start</a:t>
                </a:r>
              </a:p>
            </p:txBody>
          </p:sp>
          <p:sp>
            <p:nvSpPr>
              <p:cNvPr id="53273" name="Line 24"/>
              <p:cNvSpPr>
                <a:spLocks noChangeShapeType="1"/>
              </p:cNvSpPr>
              <p:nvPr/>
            </p:nvSpPr>
            <p:spPr bwMode="auto">
              <a:xfrm>
                <a:off x="2784" y="206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274" name="Text Box 25"/>
              <p:cNvSpPr txBox="1">
                <a:spLocks noChangeArrowheads="1"/>
              </p:cNvSpPr>
              <p:nvPr/>
            </p:nvSpPr>
            <p:spPr bwMode="auto">
              <a:xfrm>
                <a:off x="2966" y="186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T</a:t>
                </a:r>
              </a:p>
            </p:txBody>
          </p:sp>
          <p:cxnSp>
            <p:nvCxnSpPr>
              <p:cNvPr id="53275" name="AutoShape 26"/>
              <p:cNvCxnSpPr>
                <a:cxnSpLocks noChangeShapeType="1"/>
                <a:stCxn id="53279" idx="4"/>
                <a:endCxn id="53277" idx="4"/>
              </p:cNvCxnSpPr>
              <p:nvPr/>
            </p:nvCxnSpPr>
            <p:spPr bwMode="auto">
              <a:xfrm rot="5400000">
                <a:off x="2567" y="1273"/>
                <a:ext cx="1" cy="2064"/>
              </a:xfrm>
              <a:prstGeom prst="curvedConnector3">
                <a:avLst>
                  <a:gd name="adj1" fmla="val 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3276" name="Text Box 27"/>
              <p:cNvSpPr txBox="1">
                <a:spLocks noChangeArrowheads="1"/>
              </p:cNvSpPr>
              <p:nvPr/>
            </p:nvSpPr>
            <p:spPr bwMode="auto">
              <a:xfrm>
                <a:off x="2486" y="24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Z</a:t>
                </a:r>
              </a:p>
            </p:txBody>
          </p:sp>
        </p:grpSp>
        <p:graphicFrame>
          <p:nvGraphicFramePr>
            <p:cNvPr id="53265" name="Object 28"/>
            <p:cNvGraphicFramePr>
              <a:graphicFrameLocks noChangeAspect="1"/>
            </p:cNvGraphicFramePr>
            <p:nvPr/>
          </p:nvGraphicFramePr>
          <p:xfrm>
            <a:off x="768" y="1968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12" name="方程式" r:id="rId8" imgW="926698" imgH="203112" progId="Equation.3">
                    <p:embed/>
                  </p:oleObj>
                </mc:Choice>
                <mc:Fallback>
                  <p:oleObj name="方程式" r:id="rId8" imgW="926698" imgH="203112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968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6" name="Object 29"/>
            <p:cNvGraphicFramePr>
              <a:graphicFrameLocks noChangeAspect="1"/>
            </p:cNvGraphicFramePr>
            <p:nvPr/>
          </p:nvGraphicFramePr>
          <p:xfrm>
            <a:off x="1680" y="1765"/>
            <a:ext cx="540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13" name="方程式" r:id="rId10" imgW="825500" imgH="203200" progId="Equation.3">
                    <p:embed/>
                  </p:oleObj>
                </mc:Choice>
                <mc:Fallback>
                  <p:oleObj name="方程式" r:id="rId10" imgW="825500" imgH="2032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65"/>
                          <a:ext cx="540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7" name="Object 30"/>
            <p:cNvGraphicFramePr>
              <a:graphicFrameLocks noChangeAspect="1"/>
            </p:cNvGraphicFramePr>
            <p:nvPr/>
          </p:nvGraphicFramePr>
          <p:xfrm>
            <a:off x="2352" y="1872"/>
            <a:ext cx="499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14" name="方程式" r:id="rId12" imgW="825500" imgH="203200" progId="Equation.3">
                    <p:embed/>
                  </p:oleObj>
                </mc:Choice>
                <mc:Fallback>
                  <p:oleObj name="方程式" r:id="rId12" imgW="825500" imgH="2032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72"/>
                          <a:ext cx="499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8" name="Object 31"/>
            <p:cNvGraphicFramePr>
              <a:graphicFrameLocks noChangeAspect="1"/>
            </p:cNvGraphicFramePr>
            <p:nvPr/>
          </p:nvGraphicFramePr>
          <p:xfrm>
            <a:off x="2928" y="1728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15" name="方程式" r:id="rId14" imgW="799753" imgH="203112" progId="Equation.3">
                    <p:embed/>
                  </p:oleObj>
                </mc:Choice>
                <mc:Fallback>
                  <p:oleObj name="方程式" r:id="rId14" imgW="799753" imgH="203112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728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9" name="Object 32"/>
            <p:cNvGraphicFramePr>
              <a:graphicFrameLocks noChangeAspect="1"/>
            </p:cNvGraphicFramePr>
            <p:nvPr/>
          </p:nvGraphicFramePr>
          <p:xfrm>
            <a:off x="3840" y="2064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16" name="方程式" r:id="rId16" imgW="799753" imgH="203112" progId="Equation.3">
                    <p:embed/>
                  </p:oleObj>
                </mc:Choice>
                <mc:Fallback>
                  <p:oleObj name="方程式" r:id="rId16" imgW="799753" imgH="203112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064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70" name="Object 33"/>
            <p:cNvGraphicFramePr>
              <a:graphicFrameLocks noChangeAspect="1"/>
            </p:cNvGraphicFramePr>
            <p:nvPr/>
          </p:nvGraphicFramePr>
          <p:xfrm>
            <a:off x="2640" y="2544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17" name="方程式" r:id="rId18" imgW="926698" imgH="203112" progId="Equation.3">
                    <p:embed/>
                  </p:oleObj>
                </mc:Choice>
                <mc:Fallback>
                  <p:oleObj name="方程式" r:id="rId18" imgW="926698" imgH="203112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544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59" name="AutoShape 34"/>
          <p:cNvSpPr>
            <a:spLocks noChangeArrowheads="1"/>
          </p:cNvSpPr>
          <p:nvPr/>
        </p:nvSpPr>
        <p:spPr bwMode="auto">
          <a:xfrm>
            <a:off x="0" y="2133600"/>
            <a:ext cx="5943600" cy="1752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3260" name="AutoShape 35"/>
          <p:cNvSpPr>
            <a:spLocks noChangeArrowheads="1"/>
          </p:cNvSpPr>
          <p:nvPr/>
        </p:nvSpPr>
        <p:spPr bwMode="auto">
          <a:xfrm>
            <a:off x="6096000" y="1905000"/>
            <a:ext cx="2819400" cy="2209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3261" name="Line 36"/>
          <p:cNvSpPr>
            <a:spLocks noChangeShapeType="1"/>
          </p:cNvSpPr>
          <p:nvPr/>
        </p:nvSpPr>
        <p:spPr bwMode="auto">
          <a:xfrm>
            <a:off x="3048000" y="3886200"/>
            <a:ext cx="91440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62" name="Line 37"/>
          <p:cNvSpPr>
            <a:spLocks noChangeShapeType="1"/>
          </p:cNvSpPr>
          <p:nvPr/>
        </p:nvSpPr>
        <p:spPr bwMode="auto">
          <a:xfrm flipH="1">
            <a:off x="6858000" y="4114800"/>
            <a:ext cx="609600" cy="1143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Status when counting up</a:t>
            </a:r>
          </a:p>
        </p:txBody>
      </p:sp>
      <p:grpSp>
        <p:nvGrpSpPr>
          <p:cNvPr id="54275" name="Group 3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5430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4305" name="Group 5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54308" name="Rectangle 6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54309" name="AutoShape 7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54306" name="Text Box 8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54307" name="Text Box 9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54276" name="Object 10"/>
          <p:cNvGraphicFramePr>
            <a:graphicFrameLocks noChangeAspect="1"/>
          </p:cNvGraphicFramePr>
          <p:nvPr/>
        </p:nvGraphicFramePr>
        <p:xfrm>
          <a:off x="6477000" y="1981200"/>
          <a:ext cx="22860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4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981200"/>
                        <a:ext cx="2286000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11"/>
          <p:cNvGraphicFramePr>
            <a:graphicFrameLocks noChangeAspect="1"/>
          </p:cNvGraphicFramePr>
          <p:nvPr/>
        </p:nvGraphicFramePr>
        <p:xfrm>
          <a:off x="6477000" y="3352800"/>
          <a:ext cx="19050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5" name="方程式" r:id="rId6" imgW="1143000" imgH="431800" progId="Equation.3">
                  <p:embed/>
                </p:oleObj>
              </mc:Choice>
              <mc:Fallback>
                <p:oleObj name="方程式" r:id="rId6" imgW="11430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352800"/>
                        <a:ext cx="19050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Text Box 12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54279" name="Text Box 13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sp>
        <p:nvSpPr>
          <p:cNvPr id="54280" name="Line 14"/>
          <p:cNvSpPr>
            <a:spLocks noChangeShapeType="1"/>
          </p:cNvSpPr>
          <p:nvPr/>
        </p:nvSpPr>
        <p:spPr bwMode="auto">
          <a:xfrm>
            <a:off x="2743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81" name="Text Box 15"/>
          <p:cNvSpPr txBox="1">
            <a:spLocks noChangeArrowheads="1"/>
          </p:cNvSpPr>
          <p:nvPr/>
        </p:nvSpPr>
        <p:spPr bwMode="auto">
          <a:xfrm>
            <a:off x="2209800" y="57912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grpSp>
        <p:nvGrpSpPr>
          <p:cNvPr id="54282" name="Group 16"/>
          <p:cNvGrpSpPr>
            <a:grpSpLocks/>
          </p:cNvGrpSpPr>
          <p:nvPr/>
        </p:nvGrpSpPr>
        <p:grpSpPr bwMode="auto">
          <a:xfrm>
            <a:off x="228600" y="2286000"/>
            <a:ext cx="5645150" cy="1465263"/>
            <a:chOff x="768" y="1728"/>
            <a:chExt cx="3556" cy="923"/>
          </a:xfrm>
        </p:grpSpPr>
        <p:grpSp>
          <p:nvGrpSpPr>
            <p:cNvPr id="54287" name="Group 17"/>
            <p:cNvGrpSpPr>
              <a:grpSpLocks/>
            </p:cNvGrpSpPr>
            <p:nvPr/>
          </p:nvGrpSpPr>
          <p:grpSpPr bwMode="auto">
            <a:xfrm>
              <a:off x="1296" y="2016"/>
              <a:ext cx="2544" cy="288"/>
              <a:chOff x="1296" y="2016"/>
              <a:chExt cx="2544" cy="288"/>
            </a:xfrm>
          </p:grpSpPr>
          <p:sp>
            <p:nvSpPr>
              <p:cNvPr id="54301" name="Oval 18"/>
              <p:cNvSpPr>
                <a:spLocks noChangeArrowheads="1"/>
              </p:cNvSpPr>
              <p:nvPr/>
            </p:nvSpPr>
            <p:spPr bwMode="auto">
              <a:xfrm>
                <a:off x="1296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Hold</a:t>
                </a:r>
              </a:p>
            </p:txBody>
          </p:sp>
          <p:sp>
            <p:nvSpPr>
              <p:cNvPr id="54302" name="Oval 19"/>
              <p:cNvSpPr>
                <a:spLocks noChangeArrowheads="1"/>
              </p:cNvSpPr>
              <p:nvPr/>
            </p:nvSpPr>
            <p:spPr bwMode="auto">
              <a:xfrm>
                <a:off x="2352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Up</a:t>
                </a:r>
              </a:p>
            </p:txBody>
          </p:sp>
          <p:sp>
            <p:nvSpPr>
              <p:cNvPr id="54303" name="Oval 20"/>
              <p:cNvSpPr>
                <a:spLocks noChangeArrowheads="1"/>
              </p:cNvSpPr>
              <p:nvPr/>
            </p:nvSpPr>
            <p:spPr bwMode="auto">
              <a:xfrm>
                <a:off x="3360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Down</a:t>
                </a:r>
              </a:p>
            </p:txBody>
          </p:sp>
        </p:grpSp>
        <p:grpSp>
          <p:nvGrpSpPr>
            <p:cNvPr id="54288" name="Group 21"/>
            <p:cNvGrpSpPr>
              <a:grpSpLocks/>
            </p:cNvGrpSpPr>
            <p:nvPr/>
          </p:nvGrpSpPr>
          <p:grpSpPr bwMode="auto">
            <a:xfrm>
              <a:off x="1536" y="1863"/>
              <a:ext cx="2064" cy="788"/>
              <a:chOff x="1536" y="1863"/>
              <a:chExt cx="2064" cy="788"/>
            </a:xfrm>
          </p:grpSpPr>
          <p:sp>
            <p:nvSpPr>
              <p:cNvPr id="54295" name="Line 22"/>
              <p:cNvSpPr>
                <a:spLocks noChangeShapeType="1"/>
              </p:cNvSpPr>
              <p:nvPr/>
            </p:nvSpPr>
            <p:spPr bwMode="auto">
              <a:xfrm>
                <a:off x="1728" y="206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4296" name="Text Box 23"/>
              <p:cNvSpPr txBox="1">
                <a:spLocks noChangeArrowheads="1"/>
              </p:cNvSpPr>
              <p:nvPr/>
            </p:nvSpPr>
            <p:spPr bwMode="auto">
              <a:xfrm>
                <a:off x="1862" y="186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Start</a:t>
                </a:r>
              </a:p>
            </p:txBody>
          </p:sp>
          <p:sp>
            <p:nvSpPr>
              <p:cNvPr id="54297" name="Line 24"/>
              <p:cNvSpPr>
                <a:spLocks noChangeShapeType="1"/>
              </p:cNvSpPr>
              <p:nvPr/>
            </p:nvSpPr>
            <p:spPr bwMode="auto">
              <a:xfrm>
                <a:off x="2784" y="206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4298" name="Text Box 25"/>
              <p:cNvSpPr txBox="1">
                <a:spLocks noChangeArrowheads="1"/>
              </p:cNvSpPr>
              <p:nvPr/>
            </p:nvSpPr>
            <p:spPr bwMode="auto">
              <a:xfrm>
                <a:off x="2966" y="186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T</a:t>
                </a:r>
              </a:p>
            </p:txBody>
          </p:sp>
          <p:cxnSp>
            <p:nvCxnSpPr>
              <p:cNvPr id="54299" name="AutoShape 26"/>
              <p:cNvCxnSpPr>
                <a:cxnSpLocks noChangeShapeType="1"/>
                <a:stCxn id="54303" idx="4"/>
                <a:endCxn id="54301" idx="4"/>
              </p:cNvCxnSpPr>
              <p:nvPr/>
            </p:nvCxnSpPr>
            <p:spPr bwMode="auto">
              <a:xfrm rot="5400000">
                <a:off x="2567" y="1273"/>
                <a:ext cx="1" cy="2064"/>
              </a:xfrm>
              <a:prstGeom prst="curvedConnector3">
                <a:avLst>
                  <a:gd name="adj1" fmla="val 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4300" name="Text Box 27"/>
              <p:cNvSpPr txBox="1">
                <a:spLocks noChangeArrowheads="1"/>
              </p:cNvSpPr>
              <p:nvPr/>
            </p:nvSpPr>
            <p:spPr bwMode="auto">
              <a:xfrm>
                <a:off x="2486" y="24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Z</a:t>
                </a:r>
              </a:p>
            </p:txBody>
          </p:sp>
        </p:grpSp>
        <p:graphicFrame>
          <p:nvGraphicFramePr>
            <p:cNvPr id="54289" name="Object 28"/>
            <p:cNvGraphicFramePr>
              <a:graphicFrameLocks noChangeAspect="1"/>
            </p:cNvGraphicFramePr>
            <p:nvPr/>
          </p:nvGraphicFramePr>
          <p:xfrm>
            <a:off x="768" y="1968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36" name="方程式" r:id="rId8" imgW="926698" imgH="203112" progId="Equation.3">
                    <p:embed/>
                  </p:oleObj>
                </mc:Choice>
                <mc:Fallback>
                  <p:oleObj name="方程式" r:id="rId8" imgW="926698" imgH="203112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968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0" name="Object 29"/>
            <p:cNvGraphicFramePr>
              <a:graphicFrameLocks noChangeAspect="1"/>
            </p:cNvGraphicFramePr>
            <p:nvPr/>
          </p:nvGraphicFramePr>
          <p:xfrm>
            <a:off x="1680" y="1765"/>
            <a:ext cx="540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37" name="方程式" r:id="rId10" imgW="825500" imgH="203200" progId="Equation.3">
                    <p:embed/>
                  </p:oleObj>
                </mc:Choice>
                <mc:Fallback>
                  <p:oleObj name="方程式" r:id="rId10" imgW="825500" imgH="2032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65"/>
                          <a:ext cx="540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1" name="Object 30"/>
            <p:cNvGraphicFramePr>
              <a:graphicFrameLocks noChangeAspect="1"/>
            </p:cNvGraphicFramePr>
            <p:nvPr/>
          </p:nvGraphicFramePr>
          <p:xfrm>
            <a:off x="2352" y="1872"/>
            <a:ext cx="499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38" name="方程式" r:id="rId12" imgW="825500" imgH="203200" progId="Equation.3">
                    <p:embed/>
                  </p:oleObj>
                </mc:Choice>
                <mc:Fallback>
                  <p:oleObj name="方程式" r:id="rId12" imgW="825500" imgH="2032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72"/>
                          <a:ext cx="499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2" name="Object 31"/>
            <p:cNvGraphicFramePr>
              <a:graphicFrameLocks noChangeAspect="1"/>
            </p:cNvGraphicFramePr>
            <p:nvPr/>
          </p:nvGraphicFramePr>
          <p:xfrm>
            <a:off x="2928" y="1728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39" name="方程式" r:id="rId14" imgW="799753" imgH="203112" progId="Equation.3">
                    <p:embed/>
                  </p:oleObj>
                </mc:Choice>
                <mc:Fallback>
                  <p:oleObj name="方程式" r:id="rId14" imgW="799753" imgH="203112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728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3" name="Object 32"/>
            <p:cNvGraphicFramePr>
              <a:graphicFrameLocks noChangeAspect="1"/>
            </p:cNvGraphicFramePr>
            <p:nvPr/>
          </p:nvGraphicFramePr>
          <p:xfrm>
            <a:off x="3840" y="2064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40" name="方程式" r:id="rId16" imgW="799753" imgH="203112" progId="Equation.3">
                    <p:embed/>
                  </p:oleObj>
                </mc:Choice>
                <mc:Fallback>
                  <p:oleObj name="方程式" r:id="rId16" imgW="799753" imgH="203112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064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4" name="Object 33"/>
            <p:cNvGraphicFramePr>
              <a:graphicFrameLocks noChangeAspect="1"/>
            </p:cNvGraphicFramePr>
            <p:nvPr/>
          </p:nvGraphicFramePr>
          <p:xfrm>
            <a:off x="2640" y="2544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41" name="方程式" r:id="rId18" imgW="926698" imgH="203112" progId="Equation.3">
                    <p:embed/>
                  </p:oleObj>
                </mc:Choice>
                <mc:Fallback>
                  <p:oleObj name="方程式" r:id="rId18" imgW="926698" imgH="203112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544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83" name="AutoShape 34"/>
          <p:cNvSpPr>
            <a:spLocks noChangeArrowheads="1"/>
          </p:cNvSpPr>
          <p:nvPr/>
        </p:nvSpPr>
        <p:spPr bwMode="auto">
          <a:xfrm>
            <a:off x="2667000" y="2438400"/>
            <a:ext cx="914400" cy="914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4284" name="AutoShape 35"/>
          <p:cNvSpPr>
            <a:spLocks noChangeArrowheads="1"/>
          </p:cNvSpPr>
          <p:nvPr/>
        </p:nvSpPr>
        <p:spPr bwMode="auto">
          <a:xfrm>
            <a:off x="6400800" y="2362200"/>
            <a:ext cx="24384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4285" name="Line 36"/>
          <p:cNvSpPr>
            <a:spLocks noChangeShapeType="1"/>
          </p:cNvSpPr>
          <p:nvPr/>
        </p:nvSpPr>
        <p:spPr bwMode="auto">
          <a:xfrm>
            <a:off x="3124200" y="3352800"/>
            <a:ext cx="838200" cy="1828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86" name="Line 37"/>
          <p:cNvSpPr>
            <a:spLocks noChangeShapeType="1"/>
          </p:cNvSpPr>
          <p:nvPr/>
        </p:nvSpPr>
        <p:spPr bwMode="auto">
          <a:xfrm flipH="1">
            <a:off x="6858000" y="2819400"/>
            <a:ext cx="609600" cy="2438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when counting up</a:t>
            </a:r>
          </a:p>
        </p:txBody>
      </p:sp>
      <p:grpSp>
        <p:nvGrpSpPr>
          <p:cNvPr id="55299" name="Group 3"/>
          <p:cNvGrpSpPr>
            <a:grpSpLocks/>
          </p:cNvGrpSpPr>
          <p:nvPr/>
        </p:nvGrpSpPr>
        <p:grpSpPr bwMode="auto">
          <a:xfrm>
            <a:off x="1447800" y="2195513"/>
            <a:ext cx="5654675" cy="2986087"/>
            <a:chOff x="912" y="1383"/>
            <a:chExt cx="3562" cy="1881"/>
          </a:xfrm>
        </p:grpSpPr>
        <p:grpSp>
          <p:nvGrpSpPr>
            <p:cNvPr id="55300" name="Group 4"/>
            <p:cNvGrpSpPr>
              <a:grpSpLocks/>
            </p:cNvGrpSpPr>
            <p:nvPr/>
          </p:nvGrpSpPr>
          <p:grpSpPr bwMode="auto">
            <a:xfrm>
              <a:off x="1306" y="1728"/>
              <a:ext cx="3168" cy="240"/>
              <a:chOff x="1008" y="1680"/>
              <a:chExt cx="3168" cy="240"/>
            </a:xfrm>
          </p:grpSpPr>
          <p:sp>
            <p:nvSpPr>
              <p:cNvPr id="55329" name="Line 5"/>
              <p:cNvSpPr>
                <a:spLocks noChangeShapeType="1"/>
              </p:cNvSpPr>
              <p:nvPr/>
            </p:nvSpPr>
            <p:spPr bwMode="auto">
              <a:xfrm>
                <a:off x="1008" y="192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5330" name="Group 6"/>
              <p:cNvGrpSpPr>
                <a:grpSpLocks/>
              </p:cNvGrpSpPr>
              <p:nvPr/>
            </p:nvGrpSpPr>
            <p:grpSpPr bwMode="auto">
              <a:xfrm>
                <a:off x="1296" y="1680"/>
                <a:ext cx="576" cy="240"/>
                <a:chOff x="1296" y="1680"/>
                <a:chExt cx="576" cy="240"/>
              </a:xfrm>
            </p:grpSpPr>
            <p:sp>
              <p:nvSpPr>
                <p:cNvPr id="55351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1296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52" name="Line 8"/>
                <p:cNvSpPr>
                  <a:spLocks noChangeShapeType="1"/>
                </p:cNvSpPr>
                <p:nvPr/>
              </p:nvSpPr>
              <p:spPr bwMode="auto">
                <a:xfrm>
                  <a:off x="1296" y="168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53" name="Line 9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54" name="Line 10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5331" name="Group 11"/>
              <p:cNvGrpSpPr>
                <a:grpSpLocks/>
              </p:cNvGrpSpPr>
              <p:nvPr/>
            </p:nvGrpSpPr>
            <p:grpSpPr bwMode="auto">
              <a:xfrm>
                <a:off x="1872" y="1680"/>
                <a:ext cx="576" cy="240"/>
                <a:chOff x="1296" y="1680"/>
                <a:chExt cx="576" cy="240"/>
              </a:xfrm>
            </p:grpSpPr>
            <p:sp>
              <p:nvSpPr>
                <p:cNvPr id="55347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296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48" name="Line 13"/>
                <p:cNvSpPr>
                  <a:spLocks noChangeShapeType="1"/>
                </p:cNvSpPr>
                <p:nvPr/>
              </p:nvSpPr>
              <p:spPr bwMode="auto">
                <a:xfrm>
                  <a:off x="1296" y="168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49" name="Line 14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50" name="Line 15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5332" name="Group 16"/>
              <p:cNvGrpSpPr>
                <a:grpSpLocks/>
              </p:cNvGrpSpPr>
              <p:nvPr/>
            </p:nvGrpSpPr>
            <p:grpSpPr bwMode="auto">
              <a:xfrm>
                <a:off x="2448" y="1680"/>
                <a:ext cx="576" cy="240"/>
                <a:chOff x="1296" y="1680"/>
                <a:chExt cx="576" cy="240"/>
              </a:xfrm>
            </p:grpSpPr>
            <p:sp>
              <p:nvSpPr>
                <p:cNvPr id="55343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296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44" name="Line 18"/>
                <p:cNvSpPr>
                  <a:spLocks noChangeShapeType="1"/>
                </p:cNvSpPr>
                <p:nvPr/>
              </p:nvSpPr>
              <p:spPr bwMode="auto">
                <a:xfrm>
                  <a:off x="1296" y="168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45" name="Line 19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46" name="Line 20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5333" name="Group 21"/>
              <p:cNvGrpSpPr>
                <a:grpSpLocks/>
              </p:cNvGrpSpPr>
              <p:nvPr/>
            </p:nvGrpSpPr>
            <p:grpSpPr bwMode="auto">
              <a:xfrm>
                <a:off x="3024" y="1680"/>
                <a:ext cx="576" cy="240"/>
                <a:chOff x="1296" y="1680"/>
                <a:chExt cx="576" cy="240"/>
              </a:xfrm>
            </p:grpSpPr>
            <p:sp>
              <p:nvSpPr>
                <p:cNvPr id="55339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296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40" name="Line 23"/>
                <p:cNvSpPr>
                  <a:spLocks noChangeShapeType="1"/>
                </p:cNvSpPr>
                <p:nvPr/>
              </p:nvSpPr>
              <p:spPr bwMode="auto">
                <a:xfrm>
                  <a:off x="1296" y="168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41" name="Line 24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42" name="Line 25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5334" name="Group 26"/>
              <p:cNvGrpSpPr>
                <a:grpSpLocks/>
              </p:cNvGrpSpPr>
              <p:nvPr/>
            </p:nvGrpSpPr>
            <p:grpSpPr bwMode="auto">
              <a:xfrm>
                <a:off x="3600" y="1680"/>
                <a:ext cx="576" cy="240"/>
                <a:chOff x="1296" y="1680"/>
                <a:chExt cx="576" cy="240"/>
              </a:xfrm>
            </p:grpSpPr>
            <p:sp>
              <p:nvSpPr>
                <p:cNvPr id="55335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296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36" name="Line 28"/>
                <p:cNvSpPr>
                  <a:spLocks noChangeShapeType="1"/>
                </p:cNvSpPr>
                <p:nvPr/>
              </p:nvSpPr>
              <p:spPr bwMode="auto">
                <a:xfrm>
                  <a:off x="1296" y="168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37" name="Line 29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38" name="Line 30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55301" name="Text Box 31"/>
            <p:cNvSpPr txBox="1">
              <a:spLocks noChangeArrowheads="1"/>
            </p:cNvSpPr>
            <p:nvPr/>
          </p:nvSpPr>
          <p:spPr bwMode="auto">
            <a:xfrm>
              <a:off x="922" y="2064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state</a:t>
              </a:r>
            </a:p>
          </p:txBody>
        </p:sp>
        <p:sp>
          <p:nvSpPr>
            <p:cNvPr id="55302" name="Line 32"/>
            <p:cNvSpPr>
              <a:spLocks noChangeShapeType="1"/>
            </p:cNvSpPr>
            <p:nvPr/>
          </p:nvSpPr>
          <p:spPr bwMode="auto">
            <a:xfrm>
              <a:off x="1594" y="196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03" name="Text Box 33"/>
            <p:cNvSpPr txBox="1">
              <a:spLocks noChangeArrowheads="1"/>
            </p:cNvSpPr>
            <p:nvPr/>
          </p:nvSpPr>
          <p:spPr bwMode="auto">
            <a:xfrm>
              <a:off x="912" y="2439"/>
              <a:ext cx="3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(E,S)</a:t>
              </a:r>
            </a:p>
          </p:txBody>
        </p:sp>
        <p:sp>
          <p:nvSpPr>
            <p:cNvPr id="55304" name="Text Box 34"/>
            <p:cNvSpPr txBox="1">
              <a:spLocks noChangeArrowheads="1"/>
            </p:cNvSpPr>
            <p:nvPr/>
          </p:nvSpPr>
          <p:spPr bwMode="auto">
            <a:xfrm>
              <a:off x="970" y="278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Q</a:t>
              </a:r>
            </a:p>
          </p:txBody>
        </p:sp>
        <p:sp>
          <p:nvSpPr>
            <p:cNvPr id="55305" name="Line 35"/>
            <p:cNvSpPr>
              <a:spLocks noChangeShapeType="1"/>
            </p:cNvSpPr>
            <p:nvPr/>
          </p:nvSpPr>
          <p:spPr bwMode="auto">
            <a:xfrm>
              <a:off x="2170" y="196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06" name="Line 36"/>
            <p:cNvSpPr>
              <a:spLocks noChangeShapeType="1"/>
            </p:cNvSpPr>
            <p:nvPr/>
          </p:nvSpPr>
          <p:spPr bwMode="auto">
            <a:xfrm>
              <a:off x="2746" y="196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07" name="Line 37"/>
            <p:cNvSpPr>
              <a:spLocks noChangeShapeType="1"/>
            </p:cNvSpPr>
            <p:nvPr/>
          </p:nvSpPr>
          <p:spPr bwMode="auto">
            <a:xfrm>
              <a:off x="3322" y="196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08" name="Line 38"/>
            <p:cNvSpPr>
              <a:spLocks noChangeShapeType="1"/>
            </p:cNvSpPr>
            <p:nvPr/>
          </p:nvSpPr>
          <p:spPr bwMode="auto">
            <a:xfrm>
              <a:off x="3898" y="196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09" name="AutoShape 39"/>
            <p:cNvSpPr>
              <a:spLocks noChangeArrowheads="1"/>
            </p:cNvSpPr>
            <p:nvPr/>
          </p:nvSpPr>
          <p:spPr bwMode="auto">
            <a:xfrm>
              <a:off x="1594" y="2112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Up</a:t>
              </a:r>
            </a:p>
          </p:txBody>
        </p:sp>
        <p:sp>
          <p:nvSpPr>
            <p:cNvPr id="55310" name="AutoShape 40"/>
            <p:cNvSpPr>
              <a:spLocks noChangeArrowheads="1"/>
            </p:cNvSpPr>
            <p:nvPr/>
          </p:nvSpPr>
          <p:spPr bwMode="auto">
            <a:xfrm>
              <a:off x="1594" y="2448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(1,0)</a:t>
              </a:r>
            </a:p>
          </p:txBody>
        </p:sp>
        <p:sp>
          <p:nvSpPr>
            <p:cNvPr id="55311" name="AutoShape 41"/>
            <p:cNvSpPr>
              <a:spLocks noChangeArrowheads="1"/>
            </p:cNvSpPr>
            <p:nvPr/>
          </p:nvSpPr>
          <p:spPr bwMode="auto">
            <a:xfrm>
              <a:off x="1594" y="2784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5312" name="AutoShape 42"/>
            <p:cNvSpPr>
              <a:spLocks noChangeArrowheads="1"/>
            </p:cNvSpPr>
            <p:nvPr/>
          </p:nvSpPr>
          <p:spPr bwMode="auto">
            <a:xfrm>
              <a:off x="2170" y="2112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Up</a:t>
              </a:r>
            </a:p>
          </p:txBody>
        </p:sp>
        <p:sp>
          <p:nvSpPr>
            <p:cNvPr id="55313" name="AutoShape 43"/>
            <p:cNvSpPr>
              <a:spLocks noChangeArrowheads="1"/>
            </p:cNvSpPr>
            <p:nvPr/>
          </p:nvSpPr>
          <p:spPr bwMode="auto">
            <a:xfrm>
              <a:off x="2746" y="2112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Up</a:t>
              </a:r>
            </a:p>
          </p:txBody>
        </p:sp>
        <p:sp>
          <p:nvSpPr>
            <p:cNvPr id="55314" name="AutoShape 44"/>
            <p:cNvSpPr>
              <a:spLocks noChangeArrowheads="1"/>
            </p:cNvSpPr>
            <p:nvPr/>
          </p:nvSpPr>
          <p:spPr bwMode="auto">
            <a:xfrm>
              <a:off x="3322" y="2112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Up</a:t>
              </a:r>
            </a:p>
          </p:txBody>
        </p:sp>
        <p:sp>
          <p:nvSpPr>
            <p:cNvPr id="55315" name="AutoShape 45"/>
            <p:cNvSpPr>
              <a:spLocks noChangeArrowheads="1"/>
            </p:cNvSpPr>
            <p:nvPr/>
          </p:nvSpPr>
          <p:spPr bwMode="auto">
            <a:xfrm>
              <a:off x="3898" y="2112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Up</a:t>
              </a:r>
            </a:p>
          </p:txBody>
        </p:sp>
        <p:sp>
          <p:nvSpPr>
            <p:cNvPr id="55316" name="AutoShape 46"/>
            <p:cNvSpPr>
              <a:spLocks noChangeArrowheads="1"/>
            </p:cNvSpPr>
            <p:nvPr/>
          </p:nvSpPr>
          <p:spPr bwMode="auto">
            <a:xfrm>
              <a:off x="2170" y="2448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(1,0)</a:t>
              </a:r>
            </a:p>
          </p:txBody>
        </p:sp>
        <p:sp>
          <p:nvSpPr>
            <p:cNvPr id="55317" name="AutoShape 47"/>
            <p:cNvSpPr>
              <a:spLocks noChangeArrowheads="1"/>
            </p:cNvSpPr>
            <p:nvPr/>
          </p:nvSpPr>
          <p:spPr bwMode="auto">
            <a:xfrm>
              <a:off x="2746" y="2448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(1,0)</a:t>
              </a:r>
            </a:p>
          </p:txBody>
        </p:sp>
        <p:sp>
          <p:nvSpPr>
            <p:cNvPr id="55318" name="AutoShape 48"/>
            <p:cNvSpPr>
              <a:spLocks noChangeArrowheads="1"/>
            </p:cNvSpPr>
            <p:nvPr/>
          </p:nvSpPr>
          <p:spPr bwMode="auto">
            <a:xfrm>
              <a:off x="3322" y="2448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(1,0)</a:t>
              </a:r>
            </a:p>
          </p:txBody>
        </p:sp>
        <p:sp>
          <p:nvSpPr>
            <p:cNvPr id="55319" name="AutoShape 49"/>
            <p:cNvSpPr>
              <a:spLocks noChangeArrowheads="1"/>
            </p:cNvSpPr>
            <p:nvPr/>
          </p:nvSpPr>
          <p:spPr bwMode="auto">
            <a:xfrm>
              <a:off x="3898" y="2448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(1,0)</a:t>
              </a:r>
            </a:p>
          </p:txBody>
        </p:sp>
        <p:sp>
          <p:nvSpPr>
            <p:cNvPr id="55320" name="AutoShape 50"/>
            <p:cNvSpPr>
              <a:spLocks noChangeArrowheads="1"/>
            </p:cNvSpPr>
            <p:nvPr/>
          </p:nvSpPr>
          <p:spPr bwMode="auto">
            <a:xfrm>
              <a:off x="2170" y="2784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55321" name="AutoShape 51"/>
            <p:cNvSpPr>
              <a:spLocks noChangeArrowheads="1"/>
            </p:cNvSpPr>
            <p:nvPr/>
          </p:nvSpPr>
          <p:spPr bwMode="auto">
            <a:xfrm>
              <a:off x="2746" y="2784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55322" name="AutoShape 52"/>
            <p:cNvSpPr>
              <a:spLocks noChangeArrowheads="1"/>
            </p:cNvSpPr>
            <p:nvPr/>
          </p:nvSpPr>
          <p:spPr bwMode="auto">
            <a:xfrm>
              <a:off x="3322" y="2784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</a:p>
          </p:txBody>
        </p:sp>
        <p:sp>
          <p:nvSpPr>
            <p:cNvPr id="55323" name="AutoShape 53"/>
            <p:cNvSpPr>
              <a:spLocks noChangeArrowheads="1"/>
            </p:cNvSpPr>
            <p:nvPr/>
          </p:nvSpPr>
          <p:spPr bwMode="auto">
            <a:xfrm>
              <a:off x="3898" y="2784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55324" name="Line 54"/>
            <p:cNvSpPr>
              <a:spLocks noChangeShapeType="1"/>
            </p:cNvSpPr>
            <p:nvPr/>
          </p:nvSpPr>
          <p:spPr bwMode="auto">
            <a:xfrm>
              <a:off x="2410" y="2256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25" name="Line 55"/>
            <p:cNvSpPr>
              <a:spLocks noChangeShapeType="1"/>
            </p:cNvSpPr>
            <p:nvPr/>
          </p:nvSpPr>
          <p:spPr bwMode="auto">
            <a:xfrm>
              <a:off x="2506" y="2640"/>
              <a:ext cx="432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5326" name="Group 56"/>
            <p:cNvGrpSpPr>
              <a:grpSpLocks/>
            </p:cNvGrpSpPr>
            <p:nvPr/>
          </p:nvGrpSpPr>
          <p:grpSpPr bwMode="auto">
            <a:xfrm>
              <a:off x="2544" y="1383"/>
              <a:ext cx="623" cy="212"/>
              <a:chOff x="2544" y="1383"/>
              <a:chExt cx="623" cy="212"/>
            </a:xfrm>
          </p:grpSpPr>
          <p:sp>
            <p:nvSpPr>
              <p:cNvPr id="55327" name="Line 57"/>
              <p:cNvSpPr>
                <a:spLocks noChangeShapeType="1"/>
              </p:cNvSpPr>
              <p:nvPr/>
            </p:nvSpPr>
            <p:spPr bwMode="auto">
              <a:xfrm>
                <a:off x="2544" y="153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28" name="Text Box 58"/>
              <p:cNvSpPr txBox="1">
                <a:spLocks noChangeArrowheads="1"/>
              </p:cNvSpPr>
              <p:nvPr/>
            </p:nvSpPr>
            <p:spPr bwMode="auto">
              <a:xfrm>
                <a:off x="2822" y="1383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Status of switching to counting up</a:t>
            </a:r>
          </a:p>
        </p:txBody>
      </p:sp>
      <p:grpSp>
        <p:nvGrpSpPr>
          <p:cNvPr id="56323" name="Group 3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563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6353" name="Group 5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56356" name="Rectangle 6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56357" name="AutoShape 7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56354" name="Text Box 8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56355" name="Text Box 9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56324" name="Object 10"/>
          <p:cNvGraphicFramePr>
            <a:graphicFrameLocks noChangeAspect="1"/>
          </p:cNvGraphicFramePr>
          <p:nvPr/>
        </p:nvGraphicFramePr>
        <p:xfrm>
          <a:off x="6477000" y="1981200"/>
          <a:ext cx="22860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2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981200"/>
                        <a:ext cx="2286000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11"/>
          <p:cNvGraphicFramePr>
            <a:graphicFrameLocks noChangeAspect="1"/>
          </p:cNvGraphicFramePr>
          <p:nvPr/>
        </p:nvGraphicFramePr>
        <p:xfrm>
          <a:off x="6477000" y="3352800"/>
          <a:ext cx="19050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3" name="方程式" r:id="rId6" imgW="1143000" imgH="431800" progId="Equation.3">
                  <p:embed/>
                </p:oleObj>
              </mc:Choice>
              <mc:Fallback>
                <p:oleObj name="方程式" r:id="rId6" imgW="11430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352800"/>
                        <a:ext cx="19050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12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56327" name="Text Box 13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sp>
        <p:nvSpPr>
          <p:cNvPr id="56328" name="Line 14"/>
          <p:cNvSpPr>
            <a:spLocks noChangeShapeType="1"/>
          </p:cNvSpPr>
          <p:nvPr/>
        </p:nvSpPr>
        <p:spPr bwMode="auto">
          <a:xfrm>
            <a:off x="2743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29" name="Text Box 15"/>
          <p:cNvSpPr txBox="1">
            <a:spLocks noChangeArrowheads="1"/>
          </p:cNvSpPr>
          <p:nvPr/>
        </p:nvSpPr>
        <p:spPr bwMode="auto">
          <a:xfrm>
            <a:off x="2209800" y="57912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grpSp>
        <p:nvGrpSpPr>
          <p:cNvPr id="56330" name="Group 16"/>
          <p:cNvGrpSpPr>
            <a:grpSpLocks/>
          </p:cNvGrpSpPr>
          <p:nvPr/>
        </p:nvGrpSpPr>
        <p:grpSpPr bwMode="auto">
          <a:xfrm>
            <a:off x="228600" y="2286000"/>
            <a:ext cx="5645150" cy="1465263"/>
            <a:chOff x="768" y="1728"/>
            <a:chExt cx="3556" cy="923"/>
          </a:xfrm>
        </p:grpSpPr>
        <p:grpSp>
          <p:nvGrpSpPr>
            <p:cNvPr id="56335" name="Group 17"/>
            <p:cNvGrpSpPr>
              <a:grpSpLocks/>
            </p:cNvGrpSpPr>
            <p:nvPr/>
          </p:nvGrpSpPr>
          <p:grpSpPr bwMode="auto">
            <a:xfrm>
              <a:off x="1296" y="2016"/>
              <a:ext cx="2544" cy="288"/>
              <a:chOff x="1296" y="2016"/>
              <a:chExt cx="2544" cy="288"/>
            </a:xfrm>
          </p:grpSpPr>
          <p:sp>
            <p:nvSpPr>
              <p:cNvPr id="56349" name="Oval 18"/>
              <p:cNvSpPr>
                <a:spLocks noChangeArrowheads="1"/>
              </p:cNvSpPr>
              <p:nvPr/>
            </p:nvSpPr>
            <p:spPr bwMode="auto">
              <a:xfrm>
                <a:off x="1296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Hold</a:t>
                </a:r>
              </a:p>
            </p:txBody>
          </p:sp>
          <p:sp>
            <p:nvSpPr>
              <p:cNvPr id="56350" name="Oval 19"/>
              <p:cNvSpPr>
                <a:spLocks noChangeArrowheads="1"/>
              </p:cNvSpPr>
              <p:nvPr/>
            </p:nvSpPr>
            <p:spPr bwMode="auto">
              <a:xfrm>
                <a:off x="2352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Up</a:t>
                </a:r>
              </a:p>
            </p:txBody>
          </p:sp>
          <p:sp>
            <p:nvSpPr>
              <p:cNvPr id="56351" name="Oval 20"/>
              <p:cNvSpPr>
                <a:spLocks noChangeArrowheads="1"/>
              </p:cNvSpPr>
              <p:nvPr/>
            </p:nvSpPr>
            <p:spPr bwMode="auto">
              <a:xfrm>
                <a:off x="3360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Down</a:t>
                </a:r>
              </a:p>
            </p:txBody>
          </p:sp>
        </p:grpSp>
        <p:grpSp>
          <p:nvGrpSpPr>
            <p:cNvPr id="56336" name="Group 21"/>
            <p:cNvGrpSpPr>
              <a:grpSpLocks/>
            </p:cNvGrpSpPr>
            <p:nvPr/>
          </p:nvGrpSpPr>
          <p:grpSpPr bwMode="auto">
            <a:xfrm>
              <a:off x="1536" y="1863"/>
              <a:ext cx="2064" cy="788"/>
              <a:chOff x="1536" y="1863"/>
              <a:chExt cx="2064" cy="788"/>
            </a:xfrm>
          </p:grpSpPr>
          <p:sp>
            <p:nvSpPr>
              <p:cNvPr id="56343" name="Line 22"/>
              <p:cNvSpPr>
                <a:spLocks noChangeShapeType="1"/>
              </p:cNvSpPr>
              <p:nvPr/>
            </p:nvSpPr>
            <p:spPr bwMode="auto">
              <a:xfrm>
                <a:off x="1728" y="206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6344" name="Text Box 23"/>
              <p:cNvSpPr txBox="1">
                <a:spLocks noChangeArrowheads="1"/>
              </p:cNvSpPr>
              <p:nvPr/>
            </p:nvSpPr>
            <p:spPr bwMode="auto">
              <a:xfrm>
                <a:off x="1862" y="186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Start</a:t>
                </a:r>
              </a:p>
            </p:txBody>
          </p:sp>
          <p:sp>
            <p:nvSpPr>
              <p:cNvPr id="56345" name="Line 24"/>
              <p:cNvSpPr>
                <a:spLocks noChangeShapeType="1"/>
              </p:cNvSpPr>
              <p:nvPr/>
            </p:nvSpPr>
            <p:spPr bwMode="auto">
              <a:xfrm>
                <a:off x="2784" y="206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6346" name="Text Box 25"/>
              <p:cNvSpPr txBox="1">
                <a:spLocks noChangeArrowheads="1"/>
              </p:cNvSpPr>
              <p:nvPr/>
            </p:nvSpPr>
            <p:spPr bwMode="auto">
              <a:xfrm>
                <a:off x="2966" y="186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T</a:t>
                </a:r>
              </a:p>
            </p:txBody>
          </p:sp>
          <p:cxnSp>
            <p:nvCxnSpPr>
              <p:cNvPr id="56347" name="AutoShape 26"/>
              <p:cNvCxnSpPr>
                <a:cxnSpLocks noChangeShapeType="1"/>
                <a:stCxn id="56351" idx="4"/>
                <a:endCxn id="56349" idx="4"/>
              </p:cNvCxnSpPr>
              <p:nvPr/>
            </p:nvCxnSpPr>
            <p:spPr bwMode="auto">
              <a:xfrm rot="5400000">
                <a:off x="2567" y="1273"/>
                <a:ext cx="1" cy="2064"/>
              </a:xfrm>
              <a:prstGeom prst="curvedConnector3">
                <a:avLst>
                  <a:gd name="adj1" fmla="val 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6348" name="Text Box 27"/>
              <p:cNvSpPr txBox="1">
                <a:spLocks noChangeArrowheads="1"/>
              </p:cNvSpPr>
              <p:nvPr/>
            </p:nvSpPr>
            <p:spPr bwMode="auto">
              <a:xfrm>
                <a:off x="2486" y="24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Z</a:t>
                </a:r>
              </a:p>
            </p:txBody>
          </p:sp>
        </p:grpSp>
        <p:graphicFrame>
          <p:nvGraphicFramePr>
            <p:cNvPr id="56337" name="Object 28"/>
            <p:cNvGraphicFramePr>
              <a:graphicFrameLocks noChangeAspect="1"/>
            </p:cNvGraphicFramePr>
            <p:nvPr/>
          </p:nvGraphicFramePr>
          <p:xfrm>
            <a:off x="768" y="1968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84" name="方程式" r:id="rId8" imgW="926698" imgH="203112" progId="Equation.3">
                    <p:embed/>
                  </p:oleObj>
                </mc:Choice>
                <mc:Fallback>
                  <p:oleObj name="方程式" r:id="rId8" imgW="926698" imgH="203112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968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8" name="Object 29"/>
            <p:cNvGraphicFramePr>
              <a:graphicFrameLocks noChangeAspect="1"/>
            </p:cNvGraphicFramePr>
            <p:nvPr/>
          </p:nvGraphicFramePr>
          <p:xfrm>
            <a:off x="1680" y="1765"/>
            <a:ext cx="540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85" name="方程式" r:id="rId10" imgW="825500" imgH="203200" progId="Equation.3">
                    <p:embed/>
                  </p:oleObj>
                </mc:Choice>
                <mc:Fallback>
                  <p:oleObj name="方程式" r:id="rId10" imgW="825500" imgH="2032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65"/>
                          <a:ext cx="540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9" name="Object 30"/>
            <p:cNvGraphicFramePr>
              <a:graphicFrameLocks noChangeAspect="1"/>
            </p:cNvGraphicFramePr>
            <p:nvPr/>
          </p:nvGraphicFramePr>
          <p:xfrm>
            <a:off x="2352" y="1872"/>
            <a:ext cx="499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86" name="方程式" r:id="rId12" imgW="825500" imgH="203200" progId="Equation.3">
                    <p:embed/>
                  </p:oleObj>
                </mc:Choice>
                <mc:Fallback>
                  <p:oleObj name="方程式" r:id="rId12" imgW="825500" imgH="2032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72"/>
                          <a:ext cx="499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0" name="Object 31"/>
            <p:cNvGraphicFramePr>
              <a:graphicFrameLocks noChangeAspect="1"/>
            </p:cNvGraphicFramePr>
            <p:nvPr/>
          </p:nvGraphicFramePr>
          <p:xfrm>
            <a:off x="2928" y="1728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87" name="方程式" r:id="rId14" imgW="799753" imgH="203112" progId="Equation.3">
                    <p:embed/>
                  </p:oleObj>
                </mc:Choice>
                <mc:Fallback>
                  <p:oleObj name="方程式" r:id="rId14" imgW="799753" imgH="203112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728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1" name="Object 32"/>
            <p:cNvGraphicFramePr>
              <a:graphicFrameLocks noChangeAspect="1"/>
            </p:cNvGraphicFramePr>
            <p:nvPr/>
          </p:nvGraphicFramePr>
          <p:xfrm>
            <a:off x="3840" y="2064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88" name="方程式" r:id="rId16" imgW="799753" imgH="203112" progId="Equation.3">
                    <p:embed/>
                  </p:oleObj>
                </mc:Choice>
                <mc:Fallback>
                  <p:oleObj name="方程式" r:id="rId16" imgW="799753" imgH="203112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064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2" name="Object 33"/>
            <p:cNvGraphicFramePr>
              <a:graphicFrameLocks noChangeAspect="1"/>
            </p:cNvGraphicFramePr>
            <p:nvPr/>
          </p:nvGraphicFramePr>
          <p:xfrm>
            <a:off x="2640" y="2544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89" name="方程式" r:id="rId18" imgW="926698" imgH="203112" progId="Equation.3">
                    <p:embed/>
                  </p:oleObj>
                </mc:Choice>
                <mc:Fallback>
                  <p:oleObj name="方程式" r:id="rId18" imgW="926698" imgH="203112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544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31" name="AutoShape 34"/>
          <p:cNvSpPr>
            <a:spLocks noChangeArrowheads="1"/>
          </p:cNvSpPr>
          <p:nvPr/>
        </p:nvSpPr>
        <p:spPr bwMode="auto">
          <a:xfrm>
            <a:off x="1600200" y="2133600"/>
            <a:ext cx="13716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6332" name="AutoShape 35"/>
          <p:cNvSpPr>
            <a:spLocks noChangeArrowheads="1"/>
          </p:cNvSpPr>
          <p:nvPr/>
        </p:nvSpPr>
        <p:spPr bwMode="auto">
          <a:xfrm>
            <a:off x="6400800" y="2362200"/>
            <a:ext cx="24384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6333" name="Line 36"/>
          <p:cNvSpPr>
            <a:spLocks noChangeShapeType="1"/>
          </p:cNvSpPr>
          <p:nvPr/>
        </p:nvSpPr>
        <p:spPr bwMode="auto">
          <a:xfrm>
            <a:off x="2362200" y="3124200"/>
            <a:ext cx="1600200" cy="2057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34" name="Line 37"/>
          <p:cNvSpPr>
            <a:spLocks noChangeShapeType="1"/>
          </p:cNvSpPr>
          <p:nvPr/>
        </p:nvSpPr>
        <p:spPr bwMode="auto">
          <a:xfrm flipH="1">
            <a:off x="6858000" y="2819400"/>
            <a:ext cx="609600" cy="2438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of switching to counting up</a:t>
            </a:r>
          </a:p>
        </p:txBody>
      </p:sp>
      <p:grpSp>
        <p:nvGrpSpPr>
          <p:cNvPr id="57347" name="Group 3"/>
          <p:cNvGrpSpPr>
            <a:grpSpLocks/>
          </p:cNvGrpSpPr>
          <p:nvPr/>
        </p:nvGrpSpPr>
        <p:grpSpPr bwMode="auto">
          <a:xfrm>
            <a:off x="1431925" y="2209800"/>
            <a:ext cx="5670550" cy="2989263"/>
            <a:chOff x="902" y="1392"/>
            <a:chExt cx="3572" cy="1883"/>
          </a:xfrm>
        </p:grpSpPr>
        <p:grpSp>
          <p:nvGrpSpPr>
            <p:cNvPr id="57348" name="Group 4"/>
            <p:cNvGrpSpPr>
              <a:grpSpLocks/>
            </p:cNvGrpSpPr>
            <p:nvPr/>
          </p:nvGrpSpPr>
          <p:grpSpPr bwMode="auto">
            <a:xfrm>
              <a:off x="1306" y="1728"/>
              <a:ext cx="3168" cy="240"/>
              <a:chOff x="1008" y="1680"/>
              <a:chExt cx="3168" cy="240"/>
            </a:xfrm>
          </p:grpSpPr>
          <p:sp>
            <p:nvSpPr>
              <p:cNvPr id="57383" name="Line 5"/>
              <p:cNvSpPr>
                <a:spLocks noChangeShapeType="1"/>
              </p:cNvSpPr>
              <p:nvPr/>
            </p:nvSpPr>
            <p:spPr bwMode="auto">
              <a:xfrm>
                <a:off x="1008" y="192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7384" name="Group 6"/>
              <p:cNvGrpSpPr>
                <a:grpSpLocks/>
              </p:cNvGrpSpPr>
              <p:nvPr/>
            </p:nvGrpSpPr>
            <p:grpSpPr bwMode="auto">
              <a:xfrm>
                <a:off x="1296" y="1680"/>
                <a:ext cx="576" cy="240"/>
                <a:chOff x="1296" y="1680"/>
                <a:chExt cx="576" cy="240"/>
              </a:xfrm>
            </p:grpSpPr>
            <p:sp>
              <p:nvSpPr>
                <p:cNvPr id="57405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1296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406" name="Line 8"/>
                <p:cNvSpPr>
                  <a:spLocks noChangeShapeType="1"/>
                </p:cNvSpPr>
                <p:nvPr/>
              </p:nvSpPr>
              <p:spPr bwMode="auto">
                <a:xfrm>
                  <a:off x="1296" y="168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407" name="Line 9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408" name="Line 10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7385" name="Group 11"/>
              <p:cNvGrpSpPr>
                <a:grpSpLocks/>
              </p:cNvGrpSpPr>
              <p:nvPr/>
            </p:nvGrpSpPr>
            <p:grpSpPr bwMode="auto">
              <a:xfrm>
                <a:off x="1872" y="1680"/>
                <a:ext cx="576" cy="240"/>
                <a:chOff x="1296" y="1680"/>
                <a:chExt cx="576" cy="240"/>
              </a:xfrm>
            </p:grpSpPr>
            <p:sp>
              <p:nvSpPr>
                <p:cNvPr id="57401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296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402" name="Line 13"/>
                <p:cNvSpPr>
                  <a:spLocks noChangeShapeType="1"/>
                </p:cNvSpPr>
                <p:nvPr/>
              </p:nvSpPr>
              <p:spPr bwMode="auto">
                <a:xfrm>
                  <a:off x="1296" y="168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403" name="Line 14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404" name="Line 15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7386" name="Group 16"/>
              <p:cNvGrpSpPr>
                <a:grpSpLocks/>
              </p:cNvGrpSpPr>
              <p:nvPr/>
            </p:nvGrpSpPr>
            <p:grpSpPr bwMode="auto">
              <a:xfrm>
                <a:off x="2448" y="1680"/>
                <a:ext cx="576" cy="240"/>
                <a:chOff x="1296" y="1680"/>
                <a:chExt cx="576" cy="240"/>
              </a:xfrm>
            </p:grpSpPr>
            <p:sp>
              <p:nvSpPr>
                <p:cNvPr id="57397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296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398" name="Line 18"/>
                <p:cNvSpPr>
                  <a:spLocks noChangeShapeType="1"/>
                </p:cNvSpPr>
                <p:nvPr/>
              </p:nvSpPr>
              <p:spPr bwMode="auto">
                <a:xfrm>
                  <a:off x="1296" y="168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399" name="Line 19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400" name="Line 20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7387" name="Group 21"/>
              <p:cNvGrpSpPr>
                <a:grpSpLocks/>
              </p:cNvGrpSpPr>
              <p:nvPr/>
            </p:nvGrpSpPr>
            <p:grpSpPr bwMode="auto">
              <a:xfrm>
                <a:off x="3024" y="1680"/>
                <a:ext cx="576" cy="240"/>
                <a:chOff x="1296" y="1680"/>
                <a:chExt cx="576" cy="240"/>
              </a:xfrm>
            </p:grpSpPr>
            <p:sp>
              <p:nvSpPr>
                <p:cNvPr id="57393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296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394" name="Line 23"/>
                <p:cNvSpPr>
                  <a:spLocks noChangeShapeType="1"/>
                </p:cNvSpPr>
                <p:nvPr/>
              </p:nvSpPr>
              <p:spPr bwMode="auto">
                <a:xfrm>
                  <a:off x="1296" y="168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395" name="Line 24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396" name="Line 25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7388" name="Group 26"/>
              <p:cNvGrpSpPr>
                <a:grpSpLocks/>
              </p:cNvGrpSpPr>
              <p:nvPr/>
            </p:nvGrpSpPr>
            <p:grpSpPr bwMode="auto">
              <a:xfrm>
                <a:off x="3600" y="1680"/>
                <a:ext cx="576" cy="240"/>
                <a:chOff x="1296" y="1680"/>
                <a:chExt cx="576" cy="240"/>
              </a:xfrm>
            </p:grpSpPr>
            <p:sp>
              <p:nvSpPr>
                <p:cNvPr id="57389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296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390" name="Line 28"/>
                <p:cNvSpPr>
                  <a:spLocks noChangeShapeType="1"/>
                </p:cNvSpPr>
                <p:nvPr/>
              </p:nvSpPr>
              <p:spPr bwMode="auto">
                <a:xfrm>
                  <a:off x="1296" y="168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391" name="Line 29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392" name="Line 30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57349" name="Text Box 31"/>
            <p:cNvSpPr txBox="1">
              <a:spLocks noChangeArrowheads="1"/>
            </p:cNvSpPr>
            <p:nvPr/>
          </p:nvSpPr>
          <p:spPr bwMode="auto">
            <a:xfrm>
              <a:off x="922" y="2064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state</a:t>
              </a:r>
            </a:p>
          </p:txBody>
        </p:sp>
        <p:sp>
          <p:nvSpPr>
            <p:cNvPr id="57350" name="Line 32"/>
            <p:cNvSpPr>
              <a:spLocks noChangeShapeType="1"/>
            </p:cNvSpPr>
            <p:nvPr/>
          </p:nvSpPr>
          <p:spPr bwMode="auto">
            <a:xfrm>
              <a:off x="1594" y="196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51" name="Text Box 33"/>
            <p:cNvSpPr txBox="1">
              <a:spLocks noChangeArrowheads="1"/>
            </p:cNvSpPr>
            <p:nvPr/>
          </p:nvSpPr>
          <p:spPr bwMode="auto">
            <a:xfrm>
              <a:off x="912" y="2439"/>
              <a:ext cx="3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(E,S)</a:t>
              </a:r>
            </a:p>
          </p:txBody>
        </p:sp>
        <p:sp>
          <p:nvSpPr>
            <p:cNvPr id="57352" name="Text Box 34"/>
            <p:cNvSpPr txBox="1">
              <a:spLocks noChangeArrowheads="1"/>
            </p:cNvSpPr>
            <p:nvPr/>
          </p:nvSpPr>
          <p:spPr bwMode="auto">
            <a:xfrm>
              <a:off x="970" y="278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Q</a:t>
              </a:r>
            </a:p>
          </p:txBody>
        </p:sp>
        <p:sp>
          <p:nvSpPr>
            <p:cNvPr id="57353" name="Line 35"/>
            <p:cNvSpPr>
              <a:spLocks noChangeShapeType="1"/>
            </p:cNvSpPr>
            <p:nvPr/>
          </p:nvSpPr>
          <p:spPr bwMode="auto">
            <a:xfrm>
              <a:off x="2170" y="196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54" name="Line 36"/>
            <p:cNvSpPr>
              <a:spLocks noChangeShapeType="1"/>
            </p:cNvSpPr>
            <p:nvPr/>
          </p:nvSpPr>
          <p:spPr bwMode="auto">
            <a:xfrm>
              <a:off x="2746" y="196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55" name="Line 37"/>
            <p:cNvSpPr>
              <a:spLocks noChangeShapeType="1"/>
            </p:cNvSpPr>
            <p:nvPr/>
          </p:nvSpPr>
          <p:spPr bwMode="auto">
            <a:xfrm>
              <a:off x="3322" y="196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56" name="Line 38"/>
            <p:cNvSpPr>
              <a:spLocks noChangeShapeType="1"/>
            </p:cNvSpPr>
            <p:nvPr/>
          </p:nvSpPr>
          <p:spPr bwMode="auto">
            <a:xfrm>
              <a:off x="3898" y="196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57" name="AutoShape 39"/>
            <p:cNvSpPr>
              <a:spLocks noChangeArrowheads="1"/>
            </p:cNvSpPr>
            <p:nvPr/>
          </p:nvSpPr>
          <p:spPr bwMode="auto">
            <a:xfrm>
              <a:off x="1594" y="2112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Hold</a:t>
              </a:r>
            </a:p>
          </p:txBody>
        </p:sp>
        <p:sp>
          <p:nvSpPr>
            <p:cNvPr id="57358" name="AutoShape 40"/>
            <p:cNvSpPr>
              <a:spLocks noChangeArrowheads="1"/>
            </p:cNvSpPr>
            <p:nvPr/>
          </p:nvSpPr>
          <p:spPr bwMode="auto">
            <a:xfrm>
              <a:off x="1594" y="2448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(0,X)</a:t>
              </a:r>
            </a:p>
          </p:txBody>
        </p:sp>
        <p:sp>
          <p:nvSpPr>
            <p:cNvPr id="57359" name="AutoShape 41"/>
            <p:cNvSpPr>
              <a:spLocks noChangeArrowheads="1"/>
            </p:cNvSpPr>
            <p:nvPr/>
          </p:nvSpPr>
          <p:spPr bwMode="auto">
            <a:xfrm>
              <a:off x="1594" y="2784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7360" name="AutoShape 42"/>
            <p:cNvSpPr>
              <a:spLocks noChangeArrowheads="1"/>
            </p:cNvSpPr>
            <p:nvPr/>
          </p:nvSpPr>
          <p:spPr bwMode="auto">
            <a:xfrm>
              <a:off x="2170" y="2112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Hold</a:t>
              </a:r>
            </a:p>
          </p:txBody>
        </p:sp>
        <p:sp>
          <p:nvSpPr>
            <p:cNvPr id="57361" name="AutoShape 43"/>
            <p:cNvSpPr>
              <a:spLocks noChangeArrowheads="1"/>
            </p:cNvSpPr>
            <p:nvPr/>
          </p:nvSpPr>
          <p:spPr bwMode="auto">
            <a:xfrm>
              <a:off x="2736" y="2112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Up</a:t>
              </a:r>
            </a:p>
          </p:txBody>
        </p:sp>
        <p:sp>
          <p:nvSpPr>
            <p:cNvPr id="57362" name="AutoShape 44"/>
            <p:cNvSpPr>
              <a:spLocks noChangeArrowheads="1"/>
            </p:cNvSpPr>
            <p:nvPr/>
          </p:nvSpPr>
          <p:spPr bwMode="auto">
            <a:xfrm>
              <a:off x="3322" y="2112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Up</a:t>
              </a:r>
            </a:p>
          </p:txBody>
        </p:sp>
        <p:sp>
          <p:nvSpPr>
            <p:cNvPr id="57363" name="AutoShape 45"/>
            <p:cNvSpPr>
              <a:spLocks noChangeArrowheads="1"/>
            </p:cNvSpPr>
            <p:nvPr/>
          </p:nvSpPr>
          <p:spPr bwMode="auto">
            <a:xfrm>
              <a:off x="3898" y="2112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Up</a:t>
              </a:r>
            </a:p>
          </p:txBody>
        </p:sp>
        <p:sp>
          <p:nvSpPr>
            <p:cNvPr id="57364" name="AutoShape 46"/>
            <p:cNvSpPr>
              <a:spLocks noChangeArrowheads="1"/>
            </p:cNvSpPr>
            <p:nvPr/>
          </p:nvSpPr>
          <p:spPr bwMode="auto">
            <a:xfrm>
              <a:off x="2170" y="2448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(1,0)</a:t>
              </a:r>
            </a:p>
          </p:txBody>
        </p:sp>
        <p:sp>
          <p:nvSpPr>
            <p:cNvPr id="57365" name="AutoShape 47"/>
            <p:cNvSpPr>
              <a:spLocks noChangeArrowheads="1"/>
            </p:cNvSpPr>
            <p:nvPr/>
          </p:nvSpPr>
          <p:spPr bwMode="auto">
            <a:xfrm>
              <a:off x="2746" y="2448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(1,0)</a:t>
              </a:r>
            </a:p>
          </p:txBody>
        </p:sp>
        <p:sp>
          <p:nvSpPr>
            <p:cNvPr id="57366" name="AutoShape 48"/>
            <p:cNvSpPr>
              <a:spLocks noChangeArrowheads="1"/>
            </p:cNvSpPr>
            <p:nvPr/>
          </p:nvSpPr>
          <p:spPr bwMode="auto">
            <a:xfrm>
              <a:off x="3322" y="2448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(1,0)</a:t>
              </a:r>
            </a:p>
          </p:txBody>
        </p:sp>
        <p:sp>
          <p:nvSpPr>
            <p:cNvPr id="57367" name="AutoShape 49"/>
            <p:cNvSpPr>
              <a:spLocks noChangeArrowheads="1"/>
            </p:cNvSpPr>
            <p:nvPr/>
          </p:nvSpPr>
          <p:spPr bwMode="auto">
            <a:xfrm>
              <a:off x="3898" y="2448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(1,0)</a:t>
              </a:r>
            </a:p>
          </p:txBody>
        </p:sp>
        <p:sp>
          <p:nvSpPr>
            <p:cNvPr id="57368" name="AutoShape 50"/>
            <p:cNvSpPr>
              <a:spLocks noChangeArrowheads="1"/>
            </p:cNvSpPr>
            <p:nvPr/>
          </p:nvSpPr>
          <p:spPr bwMode="auto">
            <a:xfrm>
              <a:off x="2170" y="2784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7369" name="AutoShape 51"/>
            <p:cNvSpPr>
              <a:spLocks noChangeArrowheads="1"/>
            </p:cNvSpPr>
            <p:nvPr/>
          </p:nvSpPr>
          <p:spPr bwMode="auto">
            <a:xfrm>
              <a:off x="2746" y="2784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57370" name="AutoShape 52"/>
            <p:cNvSpPr>
              <a:spLocks noChangeArrowheads="1"/>
            </p:cNvSpPr>
            <p:nvPr/>
          </p:nvSpPr>
          <p:spPr bwMode="auto">
            <a:xfrm>
              <a:off x="3322" y="2784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57371" name="AutoShape 53"/>
            <p:cNvSpPr>
              <a:spLocks noChangeArrowheads="1"/>
            </p:cNvSpPr>
            <p:nvPr/>
          </p:nvSpPr>
          <p:spPr bwMode="auto">
            <a:xfrm>
              <a:off x="3898" y="2784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</a:p>
          </p:txBody>
        </p:sp>
        <p:sp>
          <p:nvSpPr>
            <p:cNvPr id="57372" name="Line 54"/>
            <p:cNvSpPr>
              <a:spLocks noChangeShapeType="1"/>
            </p:cNvSpPr>
            <p:nvPr/>
          </p:nvSpPr>
          <p:spPr bwMode="auto">
            <a:xfrm>
              <a:off x="2640" y="2496"/>
              <a:ext cx="288" cy="38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73" name="Line 55"/>
            <p:cNvSpPr>
              <a:spLocks noChangeShapeType="1"/>
            </p:cNvSpPr>
            <p:nvPr/>
          </p:nvSpPr>
          <p:spPr bwMode="auto">
            <a:xfrm flipV="1">
              <a:off x="2592" y="2640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74" name="Text Box 56"/>
            <p:cNvSpPr txBox="1">
              <a:spLocks noChangeArrowheads="1"/>
            </p:cNvSpPr>
            <p:nvPr/>
          </p:nvSpPr>
          <p:spPr bwMode="auto">
            <a:xfrm>
              <a:off x="902" y="3063"/>
              <a:ext cx="3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57375" name="AutoShape 57"/>
            <p:cNvSpPr>
              <a:spLocks noChangeArrowheads="1"/>
            </p:cNvSpPr>
            <p:nvPr/>
          </p:nvSpPr>
          <p:spPr bwMode="auto">
            <a:xfrm>
              <a:off x="1584" y="3072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7376" name="AutoShape 58"/>
            <p:cNvSpPr>
              <a:spLocks noChangeArrowheads="1"/>
            </p:cNvSpPr>
            <p:nvPr/>
          </p:nvSpPr>
          <p:spPr bwMode="auto">
            <a:xfrm>
              <a:off x="2160" y="3072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57377" name="AutoShape 59"/>
            <p:cNvSpPr>
              <a:spLocks noChangeArrowheads="1"/>
            </p:cNvSpPr>
            <p:nvPr/>
          </p:nvSpPr>
          <p:spPr bwMode="auto">
            <a:xfrm>
              <a:off x="2736" y="3072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7378" name="AutoShape 60"/>
            <p:cNvSpPr>
              <a:spLocks noChangeArrowheads="1"/>
            </p:cNvSpPr>
            <p:nvPr/>
          </p:nvSpPr>
          <p:spPr bwMode="auto">
            <a:xfrm>
              <a:off x="3312" y="3072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7379" name="AutoShape 61"/>
            <p:cNvSpPr>
              <a:spLocks noChangeArrowheads="1"/>
            </p:cNvSpPr>
            <p:nvPr/>
          </p:nvSpPr>
          <p:spPr bwMode="auto">
            <a:xfrm>
              <a:off x="3888" y="3072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pSp>
          <p:nvGrpSpPr>
            <p:cNvPr id="57380" name="Group 62"/>
            <p:cNvGrpSpPr>
              <a:grpSpLocks/>
            </p:cNvGrpSpPr>
            <p:nvPr/>
          </p:nvGrpSpPr>
          <p:grpSpPr bwMode="auto">
            <a:xfrm>
              <a:off x="2400" y="1392"/>
              <a:ext cx="585" cy="212"/>
              <a:chOff x="2400" y="1392"/>
              <a:chExt cx="585" cy="212"/>
            </a:xfrm>
          </p:grpSpPr>
          <p:sp>
            <p:nvSpPr>
              <p:cNvPr id="57381" name="Line 63"/>
              <p:cNvSpPr>
                <a:spLocks noChangeShapeType="1"/>
              </p:cNvSpPr>
              <p:nvPr/>
            </p:nvSpPr>
            <p:spPr bwMode="auto">
              <a:xfrm>
                <a:off x="2400" y="15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7382" name="Text Box 64"/>
              <p:cNvSpPr txBox="1">
                <a:spLocks noChangeArrowheads="1"/>
              </p:cNvSpPr>
              <p:nvPr/>
            </p:nvSpPr>
            <p:spPr bwMode="auto">
              <a:xfrm>
                <a:off x="2640" y="1392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Check timing for each state and transition yourself!</a:t>
            </a:r>
          </a:p>
        </p:txBody>
      </p:sp>
      <p:grpSp>
        <p:nvGrpSpPr>
          <p:cNvPr id="58371" name="Group 3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584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8401" name="Group 5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58404" name="Rectangle 6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58405" name="AutoShape 7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58402" name="Text Box 8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58403" name="Text Box 9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58372" name="Object 10"/>
          <p:cNvGraphicFramePr>
            <a:graphicFrameLocks noChangeAspect="1"/>
          </p:cNvGraphicFramePr>
          <p:nvPr/>
        </p:nvGraphicFramePr>
        <p:xfrm>
          <a:off x="6477000" y="1981200"/>
          <a:ext cx="22860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0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981200"/>
                        <a:ext cx="2286000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11"/>
          <p:cNvGraphicFramePr>
            <a:graphicFrameLocks noChangeAspect="1"/>
          </p:cNvGraphicFramePr>
          <p:nvPr/>
        </p:nvGraphicFramePr>
        <p:xfrm>
          <a:off x="6477000" y="3352800"/>
          <a:ext cx="19050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1" name="方程式" r:id="rId6" imgW="1143000" imgH="431800" progId="Equation.3">
                  <p:embed/>
                </p:oleObj>
              </mc:Choice>
              <mc:Fallback>
                <p:oleObj name="方程式" r:id="rId6" imgW="11430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352800"/>
                        <a:ext cx="19050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 Box 12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58375" name="Text Box 13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sp>
        <p:nvSpPr>
          <p:cNvPr id="58376" name="Line 14"/>
          <p:cNvSpPr>
            <a:spLocks noChangeShapeType="1"/>
          </p:cNvSpPr>
          <p:nvPr/>
        </p:nvSpPr>
        <p:spPr bwMode="auto">
          <a:xfrm>
            <a:off x="2743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377" name="Text Box 15"/>
          <p:cNvSpPr txBox="1">
            <a:spLocks noChangeArrowheads="1"/>
          </p:cNvSpPr>
          <p:nvPr/>
        </p:nvSpPr>
        <p:spPr bwMode="auto">
          <a:xfrm>
            <a:off x="2209800" y="57912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grpSp>
        <p:nvGrpSpPr>
          <p:cNvPr id="58378" name="Group 16"/>
          <p:cNvGrpSpPr>
            <a:grpSpLocks/>
          </p:cNvGrpSpPr>
          <p:nvPr/>
        </p:nvGrpSpPr>
        <p:grpSpPr bwMode="auto">
          <a:xfrm>
            <a:off x="228600" y="2286000"/>
            <a:ext cx="5645150" cy="1465263"/>
            <a:chOff x="768" y="1728"/>
            <a:chExt cx="3556" cy="923"/>
          </a:xfrm>
        </p:grpSpPr>
        <p:grpSp>
          <p:nvGrpSpPr>
            <p:cNvPr id="58383" name="Group 17"/>
            <p:cNvGrpSpPr>
              <a:grpSpLocks/>
            </p:cNvGrpSpPr>
            <p:nvPr/>
          </p:nvGrpSpPr>
          <p:grpSpPr bwMode="auto">
            <a:xfrm>
              <a:off x="1296" y="2016"/>
              <a:ext cx="2544" cy="288"/>
              <a:chOff x="1296" y="2016"/>
              <a:chExt cx="2544" cy="288"/>
            </a:xfrm>
          </p:grpSpPr>
          <p:sp>
            <p:nvSpPr>
              <p:cNvPr id="58397" name="Oval 18"/>
              <p:cNvSpPr>
                <a:spLocks noChangeArrowheads="1"/>
              </p:cNvSpPr>
              <p:nvPr/>
            </p:nvSpPr>
            <p:spPr bwMode="auto">
              <a:xfrm>
                <a:off x="1296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Hold</a:t>
                </a:r>
              </a:p>
            </p:txBody>
          </p:sp>
          <p:sp>
            <p:nvSpPr>
              <p:cNvPr id="58398" name="Oval 19"/>
              <p:cNvSpPr>
                <a:spLocks noChangeArrowheads="1"/>
              </p:cNvSpPr>
              <p:nvPr/>
            </p:nvSpPr>
            <p:spPr bwMode="auto">
              <a:xfrm>
                <a:off x="2352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Up</a:t>
                </a:r>
              </a:p>
            </p:txBody>
          </p:sp>
          <p:sp>
            <p:nvSpPr>
              <p:cNvPr id="58399" name="Oval 20"/>
              <p:cNvSpPr>
                <a:spLocks noChangeArrowheads="1"/>
              </p:cNvSpPr>
              <p:nvPr/>
            </p:nvSpPr>
            <p:spPr bwMode="auto">
              <a:xfrm>
                <a:off x="3360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Down</a:t>
                </a:r>
              </a:p>
            </p:txBody>
          </p:sp>
        </p:grpSp>
        <p:grpSp>
          <p:nvGrpSpPr>
            <p:cNvPr id="58384" name="Group 21"/>
            <p:cNvGrpSpPr>
              <a:grpSpLocks/>
            </p:cNvGrpSpPr>
            <p:nvPr/>
          </p:nvGrpSpPr>
          <p:grpSpPr bwMode="auto">
            <a:xfrm>
              <a:off x="1536" y="1863"/>
              <a:ext cx="2064" cy="788"/>
              <a:chOff x="1536" y="1863"/>
              <a:chExt cx="2064" cy="788"/>
            </a:xfrm>
          </p:grpSpPr>
          <p:sp>
            <p:nvSpPr>
              <p:cNvPr id="58391" name="Line 22"/>
              <p:cNvSpPr>
                <a:spLocks noChangeShapeType="1"/>
              </p:cNvSpPr>
              <p:nvPr/>
            </p:nvSpPr>
            <p:spPr bwMode="auto">
              <a:xfrm>
                <a:off x="1728" y="206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8392" name="Text Box 23"/>
              <p:cNvSpPr txBox="1">
                <a:spLocks noChangeArrowheads="1"/>
              </p:cNvSpPr>
              <p:nvPr/>
            </p:nvSpPr>
            <p:spPr bwMode="auto">
              <a:xfrm>
                <a:off x="1862" y="186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Start</a:t>
                </a:r>
              </a:p>
            </p:txBody>
          </p:sp>
          <p:sp>
            <p:nvSpPr>
              <p:cNvPr id="58393" name="Line 24"/>
              <p:cNvSpPr>
                <a:spLocks noChangeShapeType="1"/>
              </p:cNvSpPr>
              <p:nvPr/>
            </p:nvSpPr>
            <p:spPr bwMode="auto">
              <a:xfrm>
                <a:off x="2784" y="206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8394" name="Text Box 25"/>
              <p:cNvSpPr txBox="1">
                <a:spLocks noChangeArrowheads="1"/>
              </p:cNvSpPr>
              <p:nvPr/>
            </p:nvSpPr>
            <p:spPr bwMode="auto">
              <a:xfrm>
                <a:off x="2966" y="186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T</a:t>
                </a:r>
              </a:p>
            </p:txBody>
          </p:sp>
          <p:cxnSp>
            <p:nvCxnSpPr>
              <p:cNvPr id="58395" name="AutoShape 26"/>
              <p:cNvCxnSpPr>
                <a:cxnSpLocks noChangeShapeType="1"/>
                <a:stCxn id="58399" idx="4"/>
                <a:endCxn id="58397" idx="4"/>
              </p:cNvCxnSpPr>
              <p:nvPr/>
            </p:nvCxnSpPr>
            <p:spPr bwMode="auto">
              <a:xfrm rot="5400000">
                <a:off x="2567" y="1273"/>
                <a:ext cx="1" cy="2064"/>
              </a:xfrm>
              <a:prstGeom prst="curvedConnector3">
                <a:avLst>
                  <a:gd name="adj1" fmla="val 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8396" name="Text Box 27"/>
              <p:cNvSpPr txBox="1">
                <a:spLocks noChangeArrowheads="1"/>
              </p:cNvSpPr>
              <p:nvPr/>
            </p:nvSpPr>
            <p:spPr bwMode="auto">
              <a:xfrm>
                <a:off x="2486" y="24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Z</a:t>
                </a:r>
              </a:p>
            </p:txBody>
          </p:sp>
        </p:grpSp>
        <p:graphicFrame>
          <p:nvGraphicFramePr>
            <p:cNvPr id="58385" name="Object 28"/>
            <p:cNvGraphicFramePr>
              <a:graphicFrameLocks noChangeAspect="1"/>
            </p:cNvGraphicFramePr>
            <p:nvPr/>
          </p:nvGraphicFramePr>
          <p:xfrm>
            <a:off x="768" y="1968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32" name="方程式" r:id="rId8" imgW="926698" imgH="203112" progId="Equation.3">
                    <p:embed/>
                  </p:oleObj>
                </mc:Choice>
                <mc:Fallback>
                  <p:oleObj name="方程式" r:id="rId8" imgW="926698" imgH="203112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968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6" name="Object 29"/>
            <p:cNvGraphicFramePr>
              <a:graphicFrameLocks noChangeAspect="1"/>
            </p:cNvGraphicFramePr>
            <p:nvPr/>
          </p:nvGraphicFramePr>
          <p:xfrm>
            <a:off x="1680" y="1765"/>
            <a:ext cx="540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33" name="方程式" r:id="rId10" imgW="825500" imgH="203200" progId="Equation.3">
                    <p:embed/>
                  </p:oleObj>
                </mc:Choice>
                <mc:Fallback>
                  <p:oleObj name="方程式" r:id="rId10" imgW="825500" imgH="2032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65"/>
                          <a:ext cx="540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7" name="Object 30"/>
            <p:cNvGraphicFramePr>
              <a:graphicFrameLocks noChangeAspect="1"/>
            </p:cNvGraphicFramePr>
            <p:nvPr/>
          </p:nvGraphicFramePr>
          <p:xfrm>
            <a:off x="2352" y="1872"/>
            <a:ext cx="499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34" name="方程式" r:id="rId12" imgW="825500" imgH="203200" progId="Equation.3">
                    <p:embed/>
                  </p:oleObj>
                </mc:Choice>
                <mc:Fallback>
                  <p:oleObj name="方程式" r:id="rId12" imgW="825500" imgH="2032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72"/>
                          <a:ext cx="499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8" name="Object 31"/>
            <p:cNvGraphicFramePr>
              <a:graphicFrameLocks noChangeAspect="1"/>
            </p:cNvGraphicFramePr>
            <p:nvPr/>
          </p:nvGraphicFramePr>
          <p:xfrm>
            <a:off x="2928" y="1728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35" name="方程式" r:id="rId14" imgW="799753" imgH="203112" progId="Equation.3">
                    <p:embed/>
                  </p:oleObj>
                </mc:Choice>
                <mc:Fallback>
                  <p:oleObj name="方程式" r:id="rId14" imgW="799753" imgH="203112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728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9" name="Object 32"/>
            <p:cNvGraphicFramePr>
              <a:graphicFrameLocks noChangeAspect="1"/>
            </p:cNvGraphicFramePr>
            <p:nvPr/>
          </p:nvGraphicFramePr>
          <p:xfrm>
            <a:off x="3840" y="2064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36" name="方程式" r:id="rId16" imgW="799753" imgH="203112" progId="Equation.3">
                    <p:embed/>
                  </p:oleObj>
                </mc:Choice>
                <mc:Fallback>
                  <p:oleObj name="方程式" r:id="rId16" imgW="799753" imgH="203112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064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90" name="Object 33"/>
            <p:cNvGraphicFramePr>
              <a:graphicFrameLocks noChangeAspect="1"/>
            </p:cNvGraphicFramePr>
            <p:nvPr/>
          </p:nvGraphicFramePr>
          <p:xfrm>
            <a:off x="2640" y="2544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37" name="方程式" r:id="rId18" imgW="926698" imgH="203112" progId="Equation.3">
                    <p:embed/>
                  </p:oleObj>
                </mc:Choice>
                <mc:Fallback>
                  <p:oleObj name="方程式" r:id="rId18" imgW="926698" imgH="203112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544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79" name="AutoShape 34"/>
          <p:cNvSpPr>
            <a:spLocks noChangeArrowheads="1"/>
          </p:cNvSpPr>
          <p:nvPr/>
        </p:nvSpPr>
        <p:spPr bwMode="auto">
          <a:xfrm>
            <a:off x="0" y="2133600"/>
            <a:ext cx="5943600" cy="1752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8380" name="AutoShape 35"/>
          <p:cNvSpPr>
            <a:spLocks noChangeArrowheads="1"/>
          </p:cNvSpPr>
          <p:nvPr/>
        </p:nvSpPr>
        <p:spPr bwMode="auto">
          <a:xfrm>
            <a:off x="6096000" y="1905000"/>
            <a:ext cx="2819400" cy="2209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8381" name="Line 36"/>
          <p:cNvSpPr>
            <a:spLocks noChangeShapeType="1"/>
          </p:cNvSpPr>
          <p:nvPr/>
        </p:nvSpPr>
        <p:spPr bwMode="auto">
          <a:xfrm>
            <a:off x="3048000" y="3886200"/>
            <a:ext cx="91440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382" name="Line 37"/>
          <p:cNvSpPr>
            <a:spLocks noChangeShapeType="1"/>
          </p:cNvSpPr>
          <p:nvPr/>
        </p:nvSpPr>
        <p:spPr bwMode="auto">
          <a:xfrm flipH="1">
            <a:off x="6858000" y="4114800"/>
            <a:ext cx="609600" cy="1143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Circuit design of the data path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complete behavior spec</a:t>
            </a:r>
          </a:p>
        </p:txBody>
      </p:sp>
      <p:grpSp>
        <p:nvGrpSpPr>
          <p:cNvPr id="60419" name="Group 3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604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0429" name="Group 5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60432" name="Rectangle 6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60433" name="AutoShape 7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60430" name="Text Box 8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60431" name="Text Box 9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60420" name="Object 10"/>
          <p:cNvGraphicFramePr>
            <a:graphicFrameLocks noChangeAspect="1"/>
          </p:cNvGraphicFramePr>
          <p:nvPr/>
        </p:nvGraphicFramePr>
        <p:xfrm>
          <a:off x="6477000" y="1981200"/>
          <a:ext cx="22860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0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981200"/>
                        <a:ext cx="2286000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11"/>
          <p:cNvGraphicFramePr>
            <a:graphicFrameLocks noChangeAspect="1"/>
          </p:cNvGraphicFramePr>
          <p:nvPr/>
        </p:nvGraphicFramePr>
        <p:xfrm>
          <a:off x="6477000" y="3352800"/>
          <a:ext cx="19050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1" name="方程式" r:id="rId6" imgW="1143000" imgH="431800" progId="Equation.3">
                  <p:embed/>
                </p:oleObj>
              </mc:Choice>
              <mc:Fallback>
                <p:oleObj name="方程式" r:id="rId6" imgW="11430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352800"/>
                        <a:ext cx="19050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Text Box 12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60423" name="Text Box 13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sp>
        <p:nvSpPr>
          <p:cNvPr id="60424" name="Line 14"/>
          <p:cNvSpPr>
            <a:spLocks noChangeShapeType="1"/>
          </p:cNvSpPr>
          <p:nvPr/>
        </p:nvSpPr>
        <p:spPr bwMode="auto">
          <a:xfrm>
            <a:off x="2743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25" name="Text Box 15"/>
          <p:cNvSpPr txBox="1">
            <a:spLocks noChangeArrowheads="1"/>
          </p:cNvSpPr>
          <p:nvPr/>
        </p:nvSpPr>
        <p:spPr bwMode="auto">
          <a:xfrm>
            <a:off x="2209800" y="57912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sp>
        <p:nvSpPr>
          <p:cNvPr id="60426" name="AutoShape 16"/>
          <p:cNvSpPr>
            <a:spLocks noChangeArrowheads="1"/>
          </p:cNvSpPr>
          <p:nvPr/>
        </p:nvSpPr>
        <p:spPr bwMode="auto">
          <a:xfrm>
            <a:off x="6096000" y="1905000"/>
            <a:ext cx="2819400" cy="2209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0427" name="Line 17"/>
          <p:cNvSpPr>
            <a:spLocks noChangeShapeType="1"/>
          </p:cNvSpPr>
          <p:nvPr/>
        </p:nvSpPr>
        <p:spPr bwMode="auto">
          <a:xfrm flipH="1">
            <a:off x="6858000" y="4114800"/>
            <a:ext cx="609600" cy="1143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Up-down counter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39624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Control signal: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S=0: count down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S=1: count up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Observe when </a:t>
            </a:r>
            <a:r>
              <a:rPr lang="en-US" altLang="zh-TW" sz="2400" i="1" smtClean="0"/>
              <a:t>Q</a:t>
            </a:r>
            <a:r>
              <a:rPr lang="en-US" altLang="zh-TW" sz="2400" i="1" baseline="-25000" smtClean="0"/>
              <a:t>i</a:t>
            </a:r>
            <a:r>
              <a:rPr lang="en-US" altLang="zh-TW" sz="2400" smtClean="0"/>
              <a:t> inversed</a:t>
            </a: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4876800" y="2209800"/>
            <a:ext cx="3935413" cy="4275138"/>
            <a:chOff x="3072" y="1392"/>
            <a:chExt cx="2479" cy="2693"/>
          </a:xfrm>
        </p:grpSpPr>
        <p:grpSp>
          <p:nvGrpSpPr>
            <p:cNvPr id="61449" name="Group 5"/>
            <p:cNvGrpSpPr>
              <a:grpSpLocks/>
            </p:cNvGrpSpPr>
            <p:nvPr/>
          </p:nvGrpSpPr>
          <p:grpSpPr bwMode="auto">
            <a:xfrm>
              <a:off x="3120" y="1392"/>
              <a:ext cx="2431" cy="2693"/>
              <a:chOff x="3016" y="1117"/>
              <a:chExt cx="2431" cy="2693"/>
            </a:xfrm>
          </p:grpSpPr>
          <p:pic>
            <p:nvPicPr>
              <p:cNvPr id="61453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6" y="1117"/>
                <a:ext cx="2431" cy="26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454" name="AutoShape 7"/>
              <p:cNvSpPr>
                <a:spLocks noChangeArrowheads="1"/>
              </p:cNvSpPr>
              <p:nvPr/>
            </p:nvSpPr>
            <p:spPr bwMode="auto">
              <a:xfrm>
                <a:off x="3424" y="1162"/>
                <a:ext cx="409" cy="254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800"/>
                  <a:t>combinational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800"/>
                  <a:t>circuit</a:t>
                </a:r>
              </a:p>
            </p:txBody>
          </p:sp>
          <p:graphicFrame>
            <p:nvGraphicFramePr>
              <p:cNvPr id="61455" name="Object 8"/>
              <p:cNvGraphicFramePr>
                <a:graphicFrameLocks noChangeAspect="1"/>
              </p:cNvGraphicFramePr>
              <p:nvPr/>
            </p:nvGraphicFramePr>
            <p:xfrm>
              <a:off x="3833" y="1525"/>
              <a:ext cx="164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93" name="方程式" r:id="rId4" imgW="165028" imgH="228501" progId="Equation.3">
                      <p:embed/>
                    </p:oleObj>
                  </mc:Choice>
                  <mc:Fallback>
                    <p:oleObj name="方程式" r:id="rId4" imgW="165028" imgH="228501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3" y="1525"/>
                            <a:ext cx="164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56" name="Object 9"/>
              <p:cNvGraphicFramePr>
                <a:graphicFrameLocks noChangeAspect="1"/>
              </p:cNvGraphicFramePr>
              <p:nvPr/>
            </p:nvGraphicFramePr>
            <p:xfrm>
              <a:off x="3839" y="2121"/>
              <a:ext cx="152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94" name="方程式" r:id="rId6" imgW="152268" imgH="215713" progId="Equation.3">
                      <p:embed/>
                    </p:oleObj>
                  </mc:Choice>
                  <mc:Fallback>
                    <p:oleObj name="方程式" r:id="rId6" imgW="152268" imgH="215713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9" y="2121"/>
                            <a:ext cx="152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57" name="Object 10"/>
              <p:cNvGraphicFramePr>
                <a:graphicFrameLocks noChangeAspect="1"/>
              </p:cNvGraphicFramePr>
              <p:nvPr/>
            </p:nvGraphicFramePr>
            <p:xfrm>
              <a:off x="3827" y="2704"/>
              <a:ext cx="165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95" name="方程式" r:id="rId8" imgW="164885" imgH="215619" progId="Equation.3">
                      <p:embed/>
                    </p:oleObj>
                  </mc:Choice>
                  <mc:Fallback>
                    <p:oleObj name="方程式" r:id="rId8" imgW="164885" imgH="215619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27" y="2704"/>
                            <a:ext cx="165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58" name="Object 11"/>
              <p:cNvGraphicFramePr>
                <a:graphicFrameLocks noChangeAspect="1"/>
              </p:cNvGraphicFramePr>
              <p:nvPr/>
            </p:nvGraphicFramePr>
            <p:xfrm>
              <a:off x="3833" y="3288"/>
              <a:ext cx="152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96" name="方程式" r:id="rId10" imgW="152334" imgH="228501" progId="Equation.3">
                      <p:embed/>
                    </p:oleObj>
                  </mc:Choice>
                  <mc:Fallback>
                    <p:oleObj name="方程式" r:id="rId10" imgW="152334" imgH="228501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3" y="3288"/>
                            <a:ext cx="152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59" name="Object 12"/>
              <p:cNvGraphicFramePr>
                <a:graphicFrameLocks noChangeAspect="1"/>
              </p:cNvGraphicFramePr>
              <p:nvPr/>
            </p:nvGraphicFramePr>
            <p:xfrm>
              <a:off x="4195" y="1434"/>
              <a:ext cx="161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97" name="方程式" r:id="rId12" imgW="203112" imgH="228501" progId="Equation.3">
                      <p:embed/>
                    </p:oleObj>
                  </mc:Choice>
                  <mc:Fallback>
                    <p:oleObj name="方程式" r:id="rId12" imgW="203112" imgH="228501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5" y="1434"/>
                            <a:ext cx="161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60" name="Object 13"/>
              <p:cNvGraphicFramePr>
                <a:graphicFrameLocks noChangeAspect="1"/>
              </p:cNvGraphicFramePr>
              <p:nvPr/>
            </p:nvGraphicFramePr>
            <p:xfrm>
              <a:off x="4155" y="2029"/>
              <a:ext cx="151" cy="1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98" name="方程式" r:id="rId14" imgW="190335" imgH="215713" progId="Equation.3">
                      <p:embed/>
                    </p:oleObj>
                  </mc:Choice>
                  <mc:Fallback>
                    <p:oleObj name="方程式" r:id="rId14" imgW="190335" imgH="215713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5" y="2029"/>
                            <a:ext cx="151" cy="1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61" name="Object 14"/>
              <p:cNvGraphicFramePr>
                <a:graphicFrameLocks noChangeAspect="1"/>
              </p:cNvGraphicFramePr>
              <p:nvPr/>
            </p:nvGraphicFramePr>
            <p:xfrm>
              <a:off x="4150" y="2619"/>
              <a:ext cx="161" cy="1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99" name="方程式" r:id="rId16" imgW="203024" imgH="215713" progId="Equation.3">
                      <p:embed/>
                    </p:oleObj>
                  </mc:Choice>
                  <mc:Fallback>
                    <p:oleObj name="方程式" r:id="rId16" imgW="203024" imgH="215713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0" y="2619"/>
                            <a:ext cx="161" cy="1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62" name="Object 15"/>
              <p:cNvGraphicFramePr>
                <a:graphicFrameLocks noChangeAspect="1"/>
              </p:cNvGraphicFramePr>
              <p:nvPr/>
            </p:nvGraphicFramePr>
            <p:xfrm>
              <a:off x="4145" y="3198"/>
              <a:ext cx="161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00" name="方程式" r:id="rId18" imgW="203112" imgH="228501" progId="Equation.3">
                      <p:embed/>
                    </p:oleObj>
                  </mc:Choice>
                  <mc:Fallback>
                    <p:oleObj name="方程式" r:id="rId18" imgW="203112" imgH="228501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45" y="3198"/>
                            <a:ext cx="161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1450" name="Line 16"/>
            <p:cNvSpPr>
              <a:spLocks noChangeShapeType="1"/>
            </p:cNvSpPr>
            <p:nvPr/>
          </p:nvSpPr>
          <p:spPr bwMode="auto">
            <a:xfrm>
              <a:off x="3216" y="196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51" name="Text Box 17"/>
            <p:cNvSpPr txBox="1">
              <a:spLocks noChangeArrowheads="1"/>
            </p:cNvSpPr>
            <p:nvPr/>
          </p:nvSpPr>
          <p:spPr bwMode="auto">
            <a:xfrm>
              <a:off x="3072" y="187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sp>
          <p:nvSpPr>
            <p:cNvPr id="61452" name="Rectangle 18"/>
            <p:cNvSpPr>
              <a:spLocks noChangeArrowheads="1"/>
            </p:cNvSpPr>
            <p:nvPr/>
          </p:nvSpPr>
          <p:spPr bwMode="auto">
            <a:xfrm>
              <a:off x="3072" y="1680"/>
              <a:ext cx="432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graphicFrame>
        <p:nvGraphicFramePr>
          <p:cNvPr id="92179" name="Object 19"/>
          <p:cNvGraphicFramePr>
            <a:graphicFrameLocks noChangeAspect="1"/>
          </p:cNvGraphicFramePr>
          <p:nvPr/>
        </p:nvGraphicFramePr>
        <p:xfrm>
          <a:off x="609600" y="3733800"/>
          <a:ext cx="41148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1" name="方程式" r:id="rId20" imgW="2946400" imgH="685800" progId="Equation.3">
                  <p:embed/>
                </p:oleObj>
              </mc:Choice>
              <mc:Fallback>
                <p:oleObj name="方程式" r:id="rId20" imgW="2946400" imgH="685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733800"/>
                        <a:ext cx="41148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0" name="Object 20"/>
          <p:cNvGraphicFramePr>
            <a:graphicFrameLocks noChangeAspect="1"/>
          </p:cNvGraphicFramePr>
          <p:nvPr/>
        </p:nvGraphicFramePr>
        <p:xfrm>
          <a:off x="685800" y="4876800"/>
          <a:ext cx="23622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2" name="方程式" r:id="rId22" imgW="1574800" imgH="990600" progId="Equation.3">
                  <p:embed/>
                </p:oleObj>
              </mc:Choice>
              <mc:Fallback>
                <p:oleObj name="方程式" r:id="rId22" imgW="1574800" imgH="990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76800"/>
                        <a:ext cx="23622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2" name="AutoShape 22"/>
          <p:cNvSpPr>
            <a:spLocks noChangeArrowheads="1"/>
          </p:cNvSpPr>
          <p:nvPr/>
        </p:nvSpPr>
        <p:spPr bwMode="auto">
          <a:xfrm>
            <a:off x="228600" y="4191000"/>
            <a:ext cx="2286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92183" name="AutoShape 23"/>
          <p:cNvSpPr>
            <a:spLocks noChangeArrowheads="1"/>
          </p:cNvSpPr>
          <p:nvPr/>
        </p:nvSpPr>
        <p:spPr bwMode="auto">
          <a:xfrm>
            <a:off x="228600" y="5638800"/>
            <a:ext cx="2286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2" grpId="0" animBg="1"/>
      <p:bldP spid="9218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492500" cy="1414462"/>
          </a:xfrm>
        </p:spPr>
        <p:txBody>
          <a:bodyPr/>
          <a:lstStyle/>
          <a:p>
            <a:pPr eaLnBrk="1" hangingPunct="1"/>
            <a:r>
              <a:rPr lang="en-US" altLang="zh-TW" sz="3200" smtClean="0"/>
              <a:t>Up-down counter with clean</a:t>
            </a:r>
          </a:p>
        </p:txBody>
      </p:sp>
      <p:grpSp>
        <p:nvGrpSpPr>
          <p:cNvPr id="62467" name="Group 3"/>
          <p:cNvGrpSpPr>
            <a:grpSpLocks/>
          </p:cNvGrpSpPr>
          <p:nvPr/>
        </p:nvGrpSpPr>
        <p:grpSpPr bwMode="auto">
          <a:xfrm>
            <a:off x="3429000" y="381000"/>
            <a:ext cx="5402263" cy="6192838"/>
            <a:chOff x="2112" y="0"/>
            <a:chExt cx="3403" cy="3901"/>
          </a:xfrm>
        </p:grpSpPr>
        <p:grpSp>
          <p:nvGrpSpPr>
            <p:cNvPr id="62472" name="Group 4"/>
            <p:cNvGrpSpPr>
              <a:grpSpLocks/>
            </p:cNvGrpSpPr>
            <p:nvPr/>
          </p:nvGrpSpPr>
          <p:grpSpPr bwMode="auto">
            <a:xfrm>
              <a:off x="4231" y="590"/>
              <a:ext cx="1277" cy="576"/>
              <a:chOff x="1202" y="1661"/>
              <a:chExt cx="1277" cy="576"/>
            </a:xfrm>
          </p:grpSpPr>
          <p:grpSp>
            <p:nvGrpSpPr>
              <p:cNvPr id="62541" name="Group 5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62545" name="Rectangle 6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62546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62547" name="AutoShape 8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62542" name="Line 9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543" name="Object 10"/>
              <p:cNvGraphicFramePr>
                <a:graphicFrameLocks noChangeAspect="1"/>
              </p:cNvGraphicFramePr>
              <p:nvPr/>
            </p:nvGraphicFramePr>
            <p:xfrm>
              <a:off x="2290" y="1661"/>
              <a:ext cx="189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90" name="方程式" r:id="rId3" imgW="190500" imgH="228600" progId="Equation.3">
                      <p:embed/>
                    </p:oleObj>
                  </mc:Choice>
                  <mc:Fallback>
                    <p:oleObj name="方程式" r:id="rId3" imgW="190500" imgH="22860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0" y="1661"/>
                            <a:ext cx="189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544" name="Line 11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2473" name="Group 12"/>
            <p:cNvGrpSpPr>
              <a:grpSpLocks/>
            </p:cNvGrpSpPr>
            <p:nvPr/>
          </p:nvGrpSpPr>
          <p:grpSpPr bwMode="auto">
            <a:xfrm>
              <a:off x="4231" y="1497"/>
              <a:ext cx="1270" cy="576"/>
              <a:chOff x="1202" y="1661"/>
              <a:chExt cx="1270" cy="576"/>
            </a:xfrm>
          </p:grpSpPr>
          <p:grpSp>
            <p:nvGrpSpPr>
              <p:cNvPr id="62534" name="Group 13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62538" name="Rectangle 14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6253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62540" name="AutoShape 16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62535" name="Line 17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536" name="Object 18"/>
              <p:cNvGraphicFramePr>
                <a:graphicFrameLocks noChangeAspect="1"/>
              </p:cNvGraphicFramePr>
              <p:nvPr/>
            </p:nvGraphicFramePr>
            <p:xfrm>
              <a:off x="2296" y="1667"/>
              <a:ext cx="176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91" name="方程式" r:id="rId5" imgW="177569" imgH="215619" progId="Equation.3">
                      <p:embed/>
                    </p:oleObj>
                  </mc:Choice>
                  <mc:Fallback>
                    <p:oleObj name="方程式" r:id="rId5" imgW="177569" imgH="215619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6" y="1667"/>
                            <a:ext cx="176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537" name="Line 19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2474" name="Group 20"/>
            <p:cNvGrpSpPr>
              <a:grpSpLocks/>
            </p:cNvGrpSpPr>
            <p:nvPr/>
          </p:nvGrpSpPr>
          <p:grpSpPr bwMode="auto">
            <a:xfrm>
              <a:off x="4231" y="2404"/>
              <a:ext cx="1284" cy="576"/>
              <a:chOff x="1202" y="1661"/>
              <a:chExt cx="1284" cy="576"/>
            </a:xfrm>
          </p:grpSpPr>
          <p:grpSp>
            <p:nvGrpSpPr>
              <p:cNvPr id="62527" name="Group 21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62531" name="Rectangle 22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6253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62533" name="AutoShape 24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62528" name="Line 25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529" name="Object 26"/>
              <p:cNvGraphicFramePr>
                <a:graphicFrameLocks noChangeAspect="1"/>
              </p:cNvGraphicFramePr>
              <p:nvPr/>
            </p:nvGraphicFramePr>
            <p:xfrm>
              <a:off x="2284" y="1667"/>
              <a:ext cx="202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92" name="方程式" r:id="rId7" imgW="203024" imgH="215713" progId="Equation.3">
                      <p:embed/>
                    </p:oleObj>
                  </mc:Choice>
                  <mc:Fallback>
                    <p:oleObj name="方程式" r:id="rId7" imgW="203024" imgH="215713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4" y="1667"/>
                            <a:ext cx="202" cy="2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530" name="Line 27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2475" name="Group 28"/>
            <p:cNvGrpSpPr>
              <a:grpSpLocks/>
            </p:cNvGrpSpPr>
            <p:nvPr/>
          </p:nvGrpSpPr>
          <p:grpSpPr bwMode="auto">
            <a:xfrm>
              <a:off x="4231" y="3311"/>
              <a:ext cx="1277" cy="576"/>
              <a:chOff x="1202" y="1661"/>
              <a:chExt cx="1277" cy="576"/>
            </a:xfrm>
          </p:grpSpPr>
          <p:grpSp>
            <p:nvGrpSpPr>
              <p:cNvPr id="62520" name="Group 29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62524" name="Rectangle 30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6252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62526" name="AutoShape 32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62521" name="Line 33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522" name="Object 34"/>
              <p:cNvGraphicFramePr>
                <a:graphicFrameLocks noChangeAspect="1"/>
              </p:cNvGraphicFramePr>
              <p:nvPr/>
            </p:nvGraphicFramePr>
            <p:xfrm>
              <a:off x="2290" y="1661"/>
              <a:ext cx="189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93" name="方程式" r:id="rId9" imgW="190500" imgH="228600" progId="Equation.3">
                      <p:embed/>
                    </p:oleObj>
                  </mc:Choice>
                  <mc:Fallback>
                    <p:oleObj name="方程式" r:id="rId9" imgW="190500" imgH="228600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0" y="1661"/>
                            <a:ext cx="189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523" name="Line 35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2476" name="AutoShape 36"/>
            <p:cNvSpPr>
              <a:spLocks noChangeArrowheads="1"/>
            </p:cNvSpPr>
            <p:nvPr/>
          </p:nvSpPr>
          <p:spPr bwMode="auto">
            <a:xfrm rot="-5400000">
              <a:off x="3869" y="635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62477" name="AutoShape 37"/>
            <p:cNvSpPr>
              <a:spLocks noChangeArrowheads="1"/>
            </p:cNvSpPr>
            <p:nvPr/>
          </p:nvSpPr>
          <p:spPr bwMode="auto">
            <a:xfrm rot="-5400000">
              <a:off x="3869" y="1542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62478" name="AutoShape 38"/>
            <p:cNvSpPr>
              <a:spLocks noChangeArrowheads="1"/>
            </p:cNvSpPr>
            <p:nvPr/>
          </p:nvSpPr>
          <p:spPr bwMode="auto">
            <a:xfrm rot="-5400000">
              <a:off x="3869" y="2449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62479" name="AutoShape 39"/>
            <p:cNvSpPr>
              <a:spLocks noChangeArrowheads="1"/>
            </p:cNvSpPr>
            <p:nvPr/>
          </p:nvSpPr>
          <p:spPr bwMode="auto">
            <a:xfrm rot="-5400000">
              <a:off x="3869" y="3356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62480" name="Line 40"/>
            <p:cNvSpPr>
              <a:spLocks noChangeShapeType="1"/>
            </p:cNvSpPr>
            <p:nvPr/>
          </p:nvSpPr>
          <p:spPr bwMode="auto">
            <a:xfrm>
              <a:off x="3460" y="590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62481" name="Group 41"/>
            <p:cNvGrpSpPr>
              <a:grpSpLocks/>
            </p:cNvGrpSpPr>
            <p:nvPr/>
          </p:nvGrpSpPr>
          <p:grpSpPr bwMode="auto">
            <a:xfrm>
              <a:off x="3638" y="697"/>
              <a:ext cx="415" cy="176"/>
              <a:chOff x="3190" y="734"/>
              <a:chExt cx="415" cy="176"/>
            </a:xfrm>
          </p:grpSpPr>
          <p:sp>
            <p:nvSpPr>
              <p:cNvPr id="62518" name="Line 42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519" name="Object 43"/>
              <p:cNvGraphicFramePr>
                <a:graphicFrameLocks noChangeAspect="1"/>
              </p:cNvGraphicFramePr>
              <p:nvPr/>
            </p:nvGraphicFramePr>
            <p:xfrm>
              <a:off x="3190" y="734"/>
              <a:ext cx="126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94" name="方程式" r:id="rId11" imgW="126725" imgH="177415" progId="Equation.3">
                      <p:embed/>
                    </p:oleObj>
                  </mc:Choice>
                  <mc:Fallback>
                    <p:oleObj name="方程式" r:id="rId11" imgW="126725" imgH="177415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0" y="734"/>
                            <a:ext cx="126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2482" name="Group 44"/>
            <p:cNvGrpSpPr>
              <a:grpSpLocks/>
            </p:cNvGrpSpPr>
            <p:nvPr/>
          </p:nvGrpSpPr>
          <p:grpSpPr bwMode="auto">
            <a:xfrm>
              <a:off x="3631" y="1651"/>
              <a:ext cx="416" cy="176"/>
              <a:chOff x="3189" y="734"/>
              <a:chExt cx="416" cy="176"/>
            </a:xfrm>
          </p:grpSpPr>
          <p:sp>
            <p:nvSpPr>
              <p:cNvPr id="62516" name="Line 45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517" name="Object 46"/>
              <p:cNvGraphicFramePr>
                <a:graphicFrameLocks noChangeAspect="1"/>
              </p:cNvGraphicFramePr>
              <p:nvPr/>
            </p:nvGraphicFramePr>
            <p:xfrm>
              <a:off x="3189" y="734"/>
              <a:ext cx="126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95" name="方程式" r:id="rId13" imgW="126725" imgH="177415" progId="Equation.3">
                      <p:embed/>
                    </p:oleObj>
                  </mc:Choice>
                  <mc:Fallback>
                    <p:oleObj name="方程式" r:id="rId13" imgW="126725" imgH="177415" progId="Equation.3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89" y="734"/>
                            <a:ext cx="126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2483" name="Group 47"/>
            <p:cNvGrpSpPr>
              <a:grpSpLocks/>
            </p:cNvGrpSpPr>
            <p:nvPr/>
          </p:nvGrpSpPr>
          <p:grpSpPr bwMode="auto">
            <a:xfrm>
              <a:off x="3638" y="2563"/>
              <a:ext cx="415" cy="177"/>
              <a:chOff x="3190" y="734"/>
              <a:chExt cx="415" cy="177"/>
            </a:xfrm>
          </p:grpSpPr>
          <p:sp>
            <p:nvSpPr>
              <p:cNvPr id="62514" name="Line 48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515" name="Object 49"/>
              <p:cNvGraphicFramePr>
                <a:graphicFrameLocks noChangeAspect="1"/>
              </p:cNvGraphicFramePr>
              <p:nvPr/>
            </p:nvGraphicFramePr>
            <p:xfrm>
              <a:off x="3190" y="734"/>
              <a:ext cx="126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96" name="方程式" r:id="rId15" imgW="126725" imgH="177415" progId="Equation.3">
                      <p:embed/>
                    </p:oleObj>
                  </mc:Choice>
                  <mc:Fallback>
                    <p:oleObj name="方程式" r:id="rId15" imgW="126725" imgH="177415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0" y="734"/>
                            <a:ext cx="126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2484" name="Group 50"/>
            <p:cNvGrpSpPr>
              <a:grpSpLocks/>
            </p:cNvGrpSpPr>
            <p:nvPr/>
          </p:nvGrpSpPr>
          <p:grpSpPr bwMode="auto">
            <a:xfrm>
              <a:off x="3638" y="3481"/>
              <a:ext cx="415" cy="177"/>
              <a:chOff x="3190" y="734"/>
              <a:chExt cx="415" cy="177"/>
            </a:xfrm>
          </p:grpSpPr>
          <p:sp>
            <p:nvSpPr>
              <p:cNvPr id="62512" name="Line 51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513" name="Object 52"/>
              <p:cNvGraphicFramePr>
                <a:graphicFrameLocks noChangeAspect="1"/>
              </p:cNvGraphicFramePr>
              <p:nvPr/>
            </p:nvGraphicFramePr>
            <p:xfrm>
              <a:off x="3190" y="734"/>
              <a:ext cx="126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97" name="方程式" r:id="rId17" imgW="126725" imgH="177415" progId="Equation.3">
                      <p:embed/>
                    </p:oleObj>
                  </mc:Choice>
                  <mc:Fallback>
                    <p:oleObj name="方程式" r:id="rId17" imgW="126725" imgH="177415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0" y="734"/>
                            <a:ext cx="126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2485" name="AutoShape 53"/>
            <p:cNvSpPr>
              <a:spLocks noChangeArrowheads="1"/>
            </p:cNvSpPr>
            <p:nvPr/>
          </p:nvSpPr>
          <p:spPr bwMode="auto">
            <a:xfrm>
              <a:off x="2598" y="45"/>
              <a:ext cx="862" cy="385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(A=Q+1/Q-1)</a:t>
              </a:r>
            </a:p>
          </p:txBody>
        </p:sp>
        <p:graphicFrame>
          <p:nvGraphicFramePr>
            <p:cNvPr id="62486" name="Object 54"/>
            <p:cNvGraphicFramePr>
              <a:graphicFrameLocks noChangeAspect="1"/>
            </p:cNvGraphicFramePr>
            <p:nvPr/>
          </p:nvGraphicFramePr>
          <p:xfrm>
            <a:off x="3596" y="363"/>
            <a:ext cx="22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98" name="方程式" r:id="rId19" imgW="190500" imgH="228600" progId="Equation.3">
                    <p:embed/>
                  </p:oleObj>
                </mc:Choice>
                <mc:Fallback>
                  <p:oleObj name="方程式" r:id="rId19" imgW="190500" imgH="22860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" y="363"/>
                          <a:ext cx="22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87" name="Line 55"/>
            <p:cNvSpPr>
              <a:spLocks noChangeShapeType="1"/>
            </p:cNvSpPr>
            <p:nvPr/>
          </p:nvSpPr>
          <p:spPr bwMode="auto">
            <a:xfrm>
              <a:off x="3460" y="1542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2488" name="Object 56"/>
            <p:cNvGraphicFramePr>
              <a:graphicFrameLocks noChangeAspect="1"/>
            </p:cNvGraphicFramePr>
            <p:nvPr/>
          </p:nvGraphicFramePr>
          <p:xfrm>
            <a:off x="3641" y="1315"/>
            <a:ext cx="21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99" name="方程式" r:id="rId21" imgW="177569" imgH="215619" progId="Equation.3">
                    <p:embed/>
                  </p:oleObj>
                </mc:Choice>
                <mc:Fallback>
                  <p:oleObj name="方程式" r:id="rId21" imgW="177569" imgH="215619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1" y="1315"/>
                          <a:ext cx="211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89" name="Line 57"/>
            <p:cNvSpPr>
              <a:spLocks noChangeShapeType="1"/>
            </p:cNvSpPr>
            <p:nvPr/>
          </p:nvSpPr>
          <p:spPr bwMode="auto">
            <a:xfrm>
              <a:off x="3460" y="2495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2490" name="Object 58"/>
            <p:cNvGraphicFramePr>
              <a:graphicFrameLocks noChangeAspect="1"/>
            </p:cNvGraphicFramePr>
            <p:nvPr/>
          </p:nvGraphicFramePr>
          <p:xfrm>
            <a:off x="3596" y="2222"/>
            <a:ext cx="22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00" name="方程式" r:id="rId23" imgW="190335" imgH="215713" progId="Equation.3">
                    <p:embed/>
                  </p:oleObj>
                </mc:Choice>
                <mc:Fallback>
                  <p:oleObj name="方程式" r:id="rId23" imgW="190335" imgH="215713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" y="2222"/>
                          <a:ext cx="227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91" name="Line 59"/>
            <p:cNvSpPr>
              <a:spLocks noChangeShapeType="1"/>
            </p:cNvSpPr>
            <p:nvPr/>
          </p:nvSpPr>
          <p:spPr bwMode="auto">
            <a:xfrm>
              <a:off x="3460" y="3356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2492" name="Object 60"/>
            <p:cNvGraphicFramePr>
              <a:graphicFrameLocks noChangeAspect="1"/>
            </p:cNvGraphicFramePr>
            <p:nvPr/>
          </p:nvGraphicFramePr>
          <p:xfrm>
            <a:off x="3641" y="3130"/>
            <a:ext cx="22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01" name="方程式" r:id="rId25" imgW="190500" imgH="228600" progId="Equation.3">
                    <p:embed/>
                  </p:oleObj>
                </mc:Choice>
                <mc:Fallback>
                  <p:oleObj name="方程式" r:id="rId25" imgW="190500" imgH="22860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1" y="3130"/>
                          <a:ext cx="22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93" name="Oval 61"/>
            <p:cNvSpPr>
              <a:spLocks noChangeArrowheads="1"/>
            </p:cNvSpPr>
            <p:nvPr/>
          </p:nvSpPr>
          <p:spPr bwMode="auto">
            <a:xfrm>
              <a:off x="5138" y="680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2494" name="Oval 62"/>
            <p:cNvSpPr>
              <a:spLocks noChangeArrowheads="1"/>
            </p:cNvSpPr>
            <p:nvPr/>
          </p:nvSpPr>
          <p:spPr bwMode="auto">
            <a:xfrm>
              <a:off x="5138" y="1587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2495" name="Oval 63"/>
            <p:cNvSpPr>
              <a:spLocks noChangeArrowheads="1"/>
            </p:cNvSpPr>
            <p:nvPr/>
          </p:nvSpPr>
          <p:spPr bwMode="auto">
            <a:xfrm>
              <a:off x="5138" y="2495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2496" name="Oval 64"/>
            <p:cNvSpPr>
              <a:spLocks noChangeArrowheads="1"/>
            </p:cNvSpPr>
            <p:nvPr/>
          </p:nvSpPr>
          <p:spPr bwMode="auto">
            <a:xfrm>
              <a:off x="5138" y="3402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2497" name="Line 65"/>
            <p:cNvSpPr>
              <a:spLocks noChangeShapeType="1"/>
            </p:cNvSpPr>
            <p:nvPr/>
          </p:nvSpPr>
          <p:spPr bwMode="auto">
            <a:xfrm flipH="1">
              <a:off x="3460" y="272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498" name="Line 66"/>
            <p:cNvSpPr>
              <a:spLocks noChangeShapeType="1"/>
            </p:cNvSpPr>
            <p:nvPr/>
          </p:nvSpPr>
          <p:spPr bwMode="auto">
            <a:xfrm flipH="1">
              <a:off x="3460" y="1225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499" name="Line 67"/>
            <p:cNvSpPr>
              <a:spLocks noChangeShapeType="1"/>
            </p:cNvSpPr>
            <p:nvPr/>
          </p:nvSpPr>
          <p:spPr bwMode="auto">
            <a:xfrm flipH="1">
              <a:off x="3460" y="2132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500" name="Line 68"/>
            <p:cNvSpPr>
              <a:spLocks noChangeShapeType="1"/>
            </p:cNvSpPr>
            <p:nvPr/>
          </p:nvSpPr>
          <p:spPr bwMode="auto">
            <a:xfrm flipH="1">
              <a:off x="3460" y="308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62501" name="AutoShape 69"/>
            <p:cNvCxnSpPr>
              <a:cxnSpLocks noChangeShapeType="1"/>
              <a:stCxn id="62493" idx="0"/>
              <a:endCxn id="62497" idx="0"/>
            </p:cNvCxnSpPr>
            <p:nvPr/>
          </p:nvCxnSpPr>
          <p:spPr bwMode="auto">
            <a:xfrm rot="5400000" flipH="1">
              <a:off x="4311" y="-171"/>
              <a:ext cx="408" cy="1293"/>
            </a:xfrm>
            <a:prstGeom prst="bentConnector3">
              <a:avLst>
                <a:gd name="adj1" fmla="val 10146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02" name="AutoShape 70"/>
            <p:cNvCxnSpPr>
              <a:cxnSpLocks noChangeShapeType="1"/>
              <a:stCxn id="62494" idx="1"/>
              <a:endCxn id="62498" idx="0"/>
            </p:cNvCxnSpPr>
            <p:nvPr/>
          </p:nvCxnSpPr>
          <p:spPr bwMode="auto">
            <a:xfrm rot="5400000" flipH="1">
              <a:off x="4322" y="771"/>
              <a:ext cx="369" cy="1277"/>
            </a:xfrm>
            <a:prstGeom prst="bentConnector3">
              <a:avLst>
                <a:gd name="adj1" fmla="val 10135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03" name="AutoShape 71"/>
            <p:cNvCxnSpPr>
              <a:cxnSpLocks noChangeShapeType="1"/>
              <a:stCxn id="62495" idx="2"/>
              <a:endCxn id="62499" idx="0"/>
            </p:cNvCxnSpPr>
            <p:nvPr/>
          </p:nvCxnSpPr>
          <p:spPr bwMode="auto">
            <a:xfrm rot="10800000">
              <a:off x="3868" y="2132"/>
              <a:ext cx="1270" cy="386"/>
            </a:xfrm>
            <a:prstGeom prst="bentConnector4">
              <a:avLst>
                <a:gd name="adj1" fmla="val -1028"/>
                <a:gd name="adj2" fmla="val 10232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04" name="AutoShape 72"/>
            <p:cNvCxnSpPr>
              <a:cxnSpLocks noChangeShapeType="1"/>
              <a:stCxn id="62496" idx="0"/>
              <a:endCxn id="62500" idx="0"/>
            </p:cNvCxnSpPr>
            <p:nvPr/>
          </p:nvCxnSpPr>
          <p:spPr bwMode="auto">
            <a:xfrm rot="5400000" flipH="1">
              <a:off x="4356" y="2596"/>
              <a:ext cx="318" cy="1293"/>
            </a:xfrm>
            <a:prstGeom prst="bentConnector3">
              <a:avLst>
                <a:gd name="adj1" fmla="val 987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505" name="Line 73"/>
            <p:cNvSpPr>
              <a:spLocks noChangeShapeType="1"/>
            </p:cNvSpPr>
            <p:nvPr/>
          </p:nvSpPr>
          <p:spPr bwMode="auto">
            <a:xfrm>
              <a:off x="2280" y="3402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506" name="Text Box 74"/>
            <p:cNvSpPr txBox="1">
              <a:spLocks noChangeArrowheads="1"/>
            </p:cNvSpPr>
            <p:nvPr/>
          </p:nvSpPr>
          <p:spPr bwMode="auto">
            <a:xfrm>
              <a:off x="2112" y="331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sp>
          <p:nvSpPr>
            <p:cNvPr id="62507" name="Text Box 75"/>
            <p:cNvSpPr txBox="1">
              <a:spLocks noChangeArrowheads="1"/>
            </p:cNvSpPr>
            <p:nvPr/>
          </p:nvSpPr>
          <p:spPr bwMode="auto">
            <a:xfrm>
              <a:off x="3959" y="0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</a:t>
              </a:r>
            </a:p>
          </p:txBody>
        </p:sp>
        <p:sp>
          <p:nvSpPr>
            <p:cNvPr id="62508" name="Line 76"/>
            <p:cNvSpPr>
              <a:spLocks noChangeShapeType="1"/>
            </p:cNvSpPr>
            <p:nvPr/>
          </p:nvSpPr>
          <p:spPr bwMode="auto">
            <a:xfrm>
              <a:off x="4140" y="181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509" name="Line 77"/>
            <p:cNvSpPr>
              <a:spLocks noChangeShapeType="1"/>
            </p:cNvSpPr>
            <p:nvPr/>
          </p:nvSpPr>
          <p:spPr bwMode="auto">
            <a:xfrm>
              <a:off x="4140" y="952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510" name="Line 78"/>
            <p:cNvSpPr>
              <a:spLocks noChangeShapeType="1"/>
            </p:cNvSpPr>
            <p:nvPr/>
          </p:nvSpPr>
          <p:spPr bwMode="auto">
            <a:xfrm>
              <a:off x="4140" y="1860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511" name="Line 79"/>
            <p:cNvSpPr>
              <a:spLocks noChangeShapeType="1"/>
            </p:cNvSpPr>
            <p:nvPr/>
          </p:nvSpPr>
          <p:spPr bwMode="auto">
            <a:xfrm>
              <a:off x="4140" y="2721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62468" name="Object 80"/>
          <p:cNvGraphicFramePr>
            <a:graphicFrameLocks noChangeAspect="1"/>
          </p:cNvGraphicFramePr>
          <p:nvPr/>
        </p:nvGraphicFramePr>
        <p:xfrm>
          <a:off x="609600" y="2362200"/>
          <a:ext cx="23622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2" name="方程式" r:id="rId27" imgW="1574800" imgH="990600" progId="Equation.3">
                  <p:embed/>
                </p:oleObj>
              </mc:Choice>
              <mc:Fallback>
                <p:oleObj name="方程式" r:id="rId27" imgW="1574800" imgH="99060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62200"/>
                        <a:ext cx="23622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81"/>
          <p:cNvGraphicFramePr>
            <a:graphicFrameLocks noChangeAspect="1"/>
          </p:cNvGraphicFramePr>
          <p:nvPr/>
        </p:nvGraphicFramePr>
        <p:xfrm>
          <a:off x="609600" y="3962400"/>
          <a:ext cx="13716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3" name="方程式" r:id="rId29" imgW="736600" imgH="228600" progId="Equation.3">
                  <p:embed/>
                </p:oleObj>
              </mc:Choice>
              <mc:Fallback>
                <p:oleObj name="方程式" r:id="rId29" imgW="736600" imgH="22860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962400"/>
                        <a:ext cx="13716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AutoShape 82"/>
          <p:cNvSpPr>
            <a:spLocks noChangeArrowheads="1"/>
          </p:cNvSpPr>
          <p:nvPr/>
        </p:nvSpPr>
        <p:spPr bwMode="auto">
          <a:xfrm>
            <a:off x="381000" y="2209800"/>
            <a:ext cx="2895600" cy="2362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2471" name="Line 83"/>
          <p:cNvSpPr>
            <a:spLocks noChangeShapeType="1"/>
          </p:cNvSpPr>
          <p:nvPr/>
        </p:nvSpPr>
        <p:spPr bwMode="auto">
          <a:xfrm>
            <a:off x="3276600" y="3352800"/>
            <a:ext cx="914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RTL Design Methodology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Complete data path circuit</a:t>
            </a: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914400" y="2209800"/>
          <a:ext cx="22860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0" name="方程式" r:id="rId3" imgW="1384300" imgH="723900" progId="Equation.3">
                  <p:embed/>
                </p:oleObj>
              </mc:Choice>
              <mc:Fallback>
                <p:oleObj name="方程式" r:id="rId3" imgW="1384300" imgH="723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09800"/>
                        <a:ext cx="2286000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914400" y="3581400"/>
          <a:ext cx="19050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1" name="方程式" r:id="rId5" imgW="1143000" imgH="431800" progId="Equation.3">
                  <p:embed/>
                </p:oleObj>
              </mc:Choice>
              <mc:Fallback>
                <p:oleObj name="方程式" r:id="rId5" imgW="11430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1400"/>
                        <a:ext cx="19050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493" name="Group 5"/>
          <p:cNvGrpSpPr>
            <a:grpSpLocks/>
          </p:cNvGrpSpPr>
          <p:nvPr/>
        </p:nvGrpSpPr>
        <p:grpSpPr bwMode="auto">
          <a:xfrm>
            <a:off x="3733800" y="2895600"/>
            <a:ext cx="5037138" cy="2514600"/>
            <a:chOff x="2352" y="1824"/>
            <a:chExt cx="3173" cy="1584"/>
          </a:xfrm>
        </p:grpSpPr>
        <p:sp>
          <p:nvSpPr>
            <p:cNvPr id="63494" name="Rectangle 6"/>
            <p:cNvSpPr>
              <a:spLocks noChangeArrowheads="1"/>
            </p:cNvSpPr>
            <p:nvPr/>
          </p:nvSpPr>
          <p:spPr bwMode="auto">
            <a:xfrm>
              <a:off x="2842" y="1824"/>
              <a:ext cx="816" cy="15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up-down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63495" name="Line 7"/>
            <p:cNvSpPr>
              <a:spLocks noChangeShapeType="1"/>
            </p:cNvSpPr>
            <p:nvPr/>
          </p:nvSpPr>
          <p:spPr bwMode="auto">
            <a:xfrm>
              <a:off x="2506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496" name="Text Box 8"/>
            <p:cNvSpPr txBox="1">
              <a:spLocks noChangeArrowheads="1"/>
            </p:cNvSpPr>
            <p:nvPr/>
          </p:nvSpPr>
          <p:spPr bwMode="auto">
            <a:xfrm>
              <a:off x="2352" y="195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S</a:t>
              </a:r>
            </a:p>
          </p:txBody>
        </p:sp>
        <p:sp>
          <p:nvSpPr>
            <p:cNvPr id="63497" name="Line 9"/>
            <p:cNvSpPr>
              <a:spLocks noChangeShapeType="1"/>
            </p:cNvSpPr>
            <p:nvPr/>
          </p:nvSpPr>
          <p:spPr bwMode="auto">
            <a:xfrm>
              <a:off x="2506" y="23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498" name="Text Box 10"/>
            <p:cNvSpPr txBox="1">
              <a:spLocks noChangeArrowheads="1"/>
            </p:cNvSpPr>
            <p:nvPr/>
          </p:nvSpPr>
          <p:spPr bwMode="auto">
            <a:xfrm>
              <a:off x="2352" y="2247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E</a:t>
              </a:r>
            </a:p>
          </p:txBody>
        </p:sp>
        <p:sp>
          <p:nvSpPr>
            <p:cNvPr id="63499" name="Line 11"/>
            <p:cNvSpPr>
              <a:spLocks noChangeShapeType="1"/>
            </p:cNvSpPr>
            <p:nvPr/>
          </p:nvSpPr>
          <p:spPr bwMode="auto">
            <a:xfrm>
              <a:off x="3658" y="28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00" name="Line 12"/>
            <p:cNvSpPr>
              <a:spLocks noChangeShapeType="1"/>
            </p:cNvSpPr>
            <p:nvPr/>
          </p:nvSpPr>
          <p:spPr bwMode="auto">
            <a:xfrm>
              <a:off x="3802" y="283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01" name="Text Box 13"/>
            <p:cNvSpPr txBox="1">
              <a:spLocks noChangeArrowheads="1"/>
            </p:cNvSpPr>
            <p:nvPr/>
          </p:nvSpPr>
          <p:spPr bwMode="auto">
            <a:xfrm>
              <a:off x="3696" y="2631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63502" name="Text Box 14"/>
            <p:cNvSpPr txBox="1">
              <a:spLocks noChangeArrowheads="1"/>
            </p:cNvSpPr>
            <p:nvPr/>
          </p:nvSpPr>
          <p:spPr bwMode="auto">
            <a:xfrm>
              <a:off x="4042" y="27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63503" name="Rectangle 15"/>
            <p:cNvSpPr>
              <a:spLocks noChangeArrowheads="1"/>
            </p:cNvSpPr>
            <p:nvPr/>
          </p:nvSpPr>
          <p:spPr bwMode="auto">
            <a:xfrm>
              <a:off x="4618" y="240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==9</a:t>
              </a:r>
            </a:p>
          </p:txBody>
        </p:sp>
        <p:sp>
          <p:nvSpPr>
            <p:cNvPr id="63504" name="Rectangle 16"/>
            <p:cNvSpPr>
              <a:spLocks noChangeArrowheads="1"/>
            </p:cNvSpPr>
            <p:nvPr/>
          </p:nvSpPr>
          <p:spPr bwMode="auto">
            <a:xfrm>
              <a:off x="4618" y="2976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==0</a:t>
              </a:r>
            </a:p>
          </p:txBody>
        </p:sp>
        <p:sp>
          <p:nvSpPr>
            <p:cNvPr id="63505" name="Line 17"/>
            <p:cNvSpPr>
              <a:spLocks noChangeShapeType="1"/>
            </p:cNvSpPr>
            <p:nvPr/>
          </p:nvSpPr>
          <p:spPr bwMode="auto">
            <a:xfrm>
              <a:off x="5146" y="25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06" name="Text Box 18"/>
            <p:cNvSpPr txBox="1">
              <a:spLocks noChangeArrowheads="1"/>
            </p:cNvSpPr>
            <p:nvPr/>
          </p:nvSpPr>
          <p:spPr bwMode="auto">
            <a:xfrm>
              <a:off x="5338" y="240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T</a:t>
              </a:r>
            </a:p>
          </p:txBody>
        </p:sp>
        <p:sp>
          <p:nvSpPr>
            <p:cNvPr id="63507" name="Line 19"/>
            <p:cNvSpPr>
              <a:spLocks noChangeShapeType="1"/>
            </p:cNvSpPr>
            <p:nvPr/>
          </p:nvSpPr>
          <p:spPr bwMode="auto">
            <a:xfrm>
              <a:off x="5146" y="31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08" name="Text Box 20"/>
            <p:cNvSpPr txBox="1">
              <a:spLocks noChangeArrowheads="1"/>
            </p:cNvSpPr>
            <p:nvPr/>
          </p:nvSpPr>
          <p:spPr bwMode="auto">
            <a:xfrm>
              <a:off x="5338" y="3024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Z</a:t>
              </a:r>
            </a:p>
          </p:txBody>
        </p:sp>
        <p:sp>
          <p:nvSpPr>
            <p:cNvPr id="63509" name="Line 21"/>
            <p:cNvSpPr>
              <a:spLocks noChangeShapeType="1"/>
            </p:cNvSpPr>
            <p:nvPr/>
          </p:nvSpPr>
          <p:spPr bwMode="auto">
            <a:xfrm>
              <a:off x="4426" y="25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10" name="Line 22"/>
            <p:cNvSpPr>
              <a:spLocks noChangeShapeType="1"/>
            </p:cNvSpPr>
            <p:nvPr/>
          </p:nvSpPr>
          <p:spPr bwMode="auto">
            <a:xfrm>
              <a:off x="4426" y="31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11" name="Line 23"/>
            <p:cNvSpPr>
              <a:spLocks noChangeShapeType="1"/>
            </p:cNvSpPr>
            <p:nvPr/>
          </p:nvSpPr>
          <p:spPr bwMode="auto">
            <a:xfrm>
              <a:off x="4234" y="28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12" name="Line 24"/>
            <p:cNvSpPr>
              <a:spLocks noChangeShapeType="1"/>
            </p:cNvSpPr>
            <p:nvPr/>
          </p:nvSpPr>
          <p:spPr bwMode="auto">
            <a:xfrm>
              <a:off x="4426" y="254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13" name="AutoShape 25"/>
            <p:cNvSpPr>
              <a:spLocks noChangeArrowheads="1"/>
            </p:cNvSpPr>
            <p:nvPr/>
          </p:nvSpPr>
          <p:spPr bwMode="auto">
            <a:xfrm>
              <a:off x="2976" y="3312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Circuit design for control unit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realization of the state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 of the control unit</a:t>
            </a:r>
          </a:p>
        </p:txBody>
      </p:sp>
      <p:grpSp>
        <p:nvGrpSpPr>
          <p:cNvPr id="65539" name="Group 3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6556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5565" name="Group 5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65568" name="Rectangle 6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65569" name="AutoShape 7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65566" name="Text Box 8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65567" name="Text Box 9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sp>
        <p:nvSpPr>
          <p:cNvPr id="65540" name="Text Box 10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65541" name="Text Box 11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sp>
        <p:nvSpPr>
          <p:cNvPr id="65542" name="Line 12"/>
          <p:cNvSpPr>
            <a:spLocks noChangeShapeType="1"/>
          </p:cNvSpPr>
          <p:nvPr/>
        </p:nvSpPr>
        <p:spPr bwMode="auto">
          <a:xfrm>
            <a:off x="2743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43" name="Text Box 13"/>
          <p:cNvSpPr txBox="1">
            <a:spLocks noChangeArrowheads="1"/>
          </p:cNvSpPr>
          <p:nvPr/>
        </p:nvSpPr>
        <p:spPr bwMode="auto">
          <a:xfrm>
            <a:off x="2209800" y="57912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grpSp>
        <p:nvGrpSpPr>
          <p:cNvPr id="65544" name="Group 14"/>
          <p:cNvGrpSpPr>
            <a:grpSpLocks/>
          </p:cNvGrpSpPr>
          <p:nvPr/>
        </p:nvGrpSpPr>
        <p:grpSpPr bwMode="auto">
          <a:xfrm>
            <a:off x="228600" y="2286000"/>
            <a:ext cx="5645150" cy="1465263"/>
            <a:chOff x="768" y="1728"/>
            <a:chExt cx="3556" cy="923"/>
          </a:xfrm>
        </p:grpSpPr>
        <p:grpSp>
          <p:nvGrpSpPr>
            <p:cNvPr id="65547" name="Group 15"/>
            <p:cNvGrpSpPr>
              <a:grpSpLocks/>
            </p:cNvGrpSpPr>
            <p:nvPr/>
          </p:nvGrpSpPr>
          <p:grpSpPr bwMode="auto">
            <a:xfrm>
              <a:off x="1296" y="2016"/>
              <a:ext cx="2544" cy="288"/>
              <a:chOff x="1296" y="2016"/>
              <a:chExt cx="2544" cy="288"/>
            </a:xfrm>
          </p:grpSpPr>
          <p:sp>
            <p:nvSpPr>
              <p:cNvPr id="65561" name="Oval 16"/>
              <p:cNvSpPr>
                <a:spLocks noChangeArrowheads="1"/>
              </p:cNvSpPr>
              <p:nvPr/>
            </p:nvSpPr>
            <p:spPr bwMode="auto">
              <a:xfrm>
                <a:off x="1296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Hold</a:t>
                </a:r>
              </a:p>
            </p:txBody>
          </p:sp>
          <p:sp>
            <p:nvSpPr>
              <p:cNvPr id="65562" name="Oval 17"/>
              <p:cNvSpPr>
                <a:spLocks noChangeArrowheads="1"/>
              </p:cNvSpPr>
              <p:nvPr/>
            </p:nvSpPr>
            <p:spPr bwMode="auto">
              <a:xfrm>
                <a:off x="2352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Up</a:t>
                </a:r>
              </a:p>
            </p:txBody>
          </p:sp>
          <p:sp>
            <p:nvSpPr>
              <p:cNvPr id="65563" name="Oval 18"/>
              <p:cNvSpPr>
                <a:spLocks noChangeArrowheads="1"/>
              </p:cNvSpPr>
              <p:nvPr/>
            </p:nvSpPr>
            <p:spPr bwMode="auto">
              <a:xfrm>
                <a:off x="3360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Down</a:t>
                </a:r>
              </a:p>
            </p:txBody>
          </p:sp>
        </p:grpSp>
        <p:grpSp>
          <p:nvGrpSpPr>
            <p:cNvPr id="65548" name="Group 19"/>
            <p:cNvGrpSpPr>
              <a:grpSpLocks/>
            </p:cNvGrpSpPr>
            <p:nvPr/>
          </p:nvGrpSpPr>
          <p:grpSpPr bwMode="auto">
            <a:xfrm>
              <a:off x="1536" y="1863"/>
              <a:ext cx="2064" cy="788"/>
              <a:chOff x="1536" y="1863"/>
              <a:chExt cx="2064" cy="788"/>
            </a:xfrm>
          </p:grpSpPr>
          <p:sp>
            <p:nvSpPr>
              <p:cNvPr id="65555" name="Line 20"/>
              <p:cNvSpPr>
                <a:spLocks noChangeShapeType="1"/>
              </p:cNvSpPr>
              <p:nvPr/>
            </p:nvSpPr>
            <p:spPr bwMode="auto">
              <a:xfrm>
                <a:off x="1728" y="206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5556" name="Text Box 21"/>
              <p:cNvSpPr txBox="1">
                <a:spLocks noChangeArrowheads="1"/>
              </p:cNvSpPr>
              <p:nvPr/>
            </p:nvSpPr>
            <p:spPr bwMode="auto">
              <a:xfrm>
                <a:off x="1862" y="186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Start</a:t>
                </a:r>
              </a:p>
            </p:txBody>
          </p:sp>
          <p:sp>
            <p:nvSpPr>
              <p:cNvPr id="65557" name="Line 22"/>
              <p:cNvSpPr>
                <a:spLocks noChangeShapeType="1"/>
              </p:cNvSpPr>
              <p:nvPr/>
            </p:nvSpPr>
            <p:spPr bwMode="auto">
              <a:xfrm>
                <a:off x="2784" y="206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5558" name="Text Box 23"/>
              <p:cNvSpPr txBox="1">
                <a:spLocks noChangeArrowheads="1"/>
              </p:cNvSpPr>
              <p:nvPr/>
            </p:nvSpPr>
            <p:spPr bwMode="auto">
              <a:xfrm>
                <a:off x="2966" y="186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T</a:t>
                </a:r>
              </a:p>
            </p:txBody>
          </p:sp>
          <p:cxnSp>
            <p:nvCxnSpPr>
              <p:cNvPr id="65559" name="AutoShape 24"/>
              <p:cNvCxnSpPr>
                <a:cxnSpLocks noChangeShapeType="1"/>
                <a:stCxn id="65563" idx="4"/>
                <a:endCxn id="65561" idx="4"/>
              </p:cNvCxnSpPr>
              <p:nvPr/>
            </p:nvCxnSpPr>
            <p:spPr bwMode="auto">
              <a:xfrm rot="5400000">
                <a:off x="2567" y="1273"/>
                <a:ext cx="1" cy="2064"/>
              </a:xfrm>
              <a:prstGeom prst="curvedConnector3">
                <a:avLst>
                  <a:gd name="adj1" fmla="val 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5560" name="Text Box 25"/>
              <p:cNvSpPr txBox="1">
                <a:spLocks noChangeArrowheads="1"/>
              </p:cNvSpPr>
              <p:nvPr/>
            </p:nvSpPr>
            <p:spPr bwMode="auto">
              <a:xfrm>
                <a:off x="2486" y="24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Z</a:t>
                </a:r>
              </a:p>
            </p:txBody>
          </p:sp>
        </p:grpSp>
        <p:graphicFrame>
          <p:nvGraphicFramePr>
            <p:cNvPr id="65549" name="Object 26"/>
            <p:cNvGraphicFramePr>
              <a:graphicFrameLocks noChangeAspect="1"/>
            </p:cNvGraphicFramePr>
            <p:nvPr/>
          </p:nvGraphicFramePr>
          <p:xfrm>
            <a:off x="768" y="1968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88" name="方程式" r:id="rId4" imgW="926698" imgH="203112" progId="Equation.3">
                    <p:embed/>
                  </p:oleObj>
                </mc:Choice>
                <mc:Fallback>
                  <p:oleObj name="方程式" r:id="rId4" imgW="926698" imgH="203112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968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0" name="Object 27"/>
            <p:cNvGraphicFramePr>
              <a:graphicFrameLocks noChangeAspect="1"/>
            </p:cNvGraphicFramePr>
            <p:nvPr/>
          </p:nvGraphicFramePr>
          <p:xfrm>
            <a:off x="1680" y="1765"/>
            <a:ext cx="540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89" name="方程式" r:id="rId6" imgW="825500" imgH="203200" progId="Equation.3">
                    <p:embed/>
                  </p:oleObj>
                </mc:Choice>
                <mc:Fallback>
                  <p:oleObj name="方程式" r:id="rId6" imgW="825500" imgH="2032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65"/>
                          <a:ext cx="540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1" name="Object 28"/>
            <p:cNvGraphicFramePr>
              <a:graphicFrameLocks noChangeAspect="1"/>
            </p:cNvGraphicFramePr>
            <p:nvPr/>
          </p:nvGraphicFramePr>
          <p:xfrm>
            <a:off x="2352" y="1872"/>
            <a:ext cx="499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90" name="方程式" r:id="rId8" imgW="825500" imgH="203200" progId="Equation.3">
                    <p:embed/>
                  </p:oleObj>
                </mc:Choice>
                <mc:Fallback>
                  <p:oleObj name="方程式" r:id="rId8" imgW="825500" imgH="2032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72"/>
                          <a:ext cx="499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2" name="Object 29"/>
            <p:cNvGraphicFramePr>
              <a:graphicFrameLocks noChangeAspect="1"/>
            </p:cNvGraphicFramePr>
            <p:nvPr/>
          </p:nvGraphicFramePr>
          <p:xfrm>
            <a:off x="2928" y="1728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91" name="方程式" r:id="rId10" imgW="799753" imgH="203112" progId="Equation.3">
                    <p:embed/>
                  </p:oleObj>
                </mc:Choice>
                <mc:Fallback>
                  <p:oleObj name="方程式" r:id="rId10" imgW="799753" imgH="203112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728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3" name="Object 30"/>
            <p:cNvGraphicFramePr>
              <a:graphicFrameLocks noChangeAspect="1"/>
            </p:cNvGraphicFramePr>
            <p:nvPr/>
          </p:nvGraphicFramePr>
          <p:xfrm>
            <a:off x="3840" y="2064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92" name="方程式" r:id="rId12" imgW="799753" imgH="203112" progId="Equation.3">
                    <p:embed/>
                  </p:oleObj>
                </mc:Choice>
                <mc:Fallback>
                  <p:oleObj name="方程式" r:id="rId12" imgW="799753" imgH="203112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064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4" name="Object 31"/>
            <p:cNvGraphicFramePr>
              <a:graphicFrameLocks noChangeAspect="1"/>
            </p:cNvGraphicFramePr>
            <p:nvPr/>
          </p:nvGraphicFramePr>
          <p:xfrm>
            <a:off x="2640" y="2544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93" name="方程式" r:id="rId14" imgW="926698" imgH="203112" progId="Equation.3">
                    <p:embed/>
                  </p:oleObj>
                </mc:Choice>
                <mc:Fallback>
                  <p:oleObj name="方程式" r:id="rId14" imgW="926698" imgH="203112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544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545" name="AutoShape 32"/>
          <p:cNvSpPr>
            <a:spLocks noChangeArrowheads="1"/>
          </p:cNvSpPr>
          <p:nvPr/>
        </p:nvSpPr>
        <p:spPr bwMode="auto">
          <a:xfrm>
            <a:off x="0" y="2133600"/>
            <a:ext cx="5943600" cy="1752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5546" name="Line 33"/>
          <p:cNvSpPr>
            <a:spLocks noChangeShapeType="1"/>
          </p:cNvSpPr>
          <p:nvPr/>
        </p:nvSpPr>
        <p:spPr bwMode="auto">
          <a:xfrm>
            <a:off x="3048000" y="3886200"/>
            <a:ext cx="91440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2430462" cy="1462087"/>
          </a:xfrm>
        </p:spPr>
        <p:txBody>
          <a:bodyPr/>
          <a:lstStyle/>
          <a:p>
            <a:pPr eaLnBrk="1" hangingPunct="1"/>
            <a:r>
              <a:rPr lang="en-US" altLang="zh-TW" smtClean="0"/>
              <a:t>Circuit</a:t>
            </a:r>
            <a:br>
              <a:rPr lang="en-US" altLang="zh-TW" smtClean="0"/>
            </a:br>
            <a:r>
              <a:rPr lang="en-US" altLang="zh-TW" smtClean="0"/>
              <a:t>design</a:t>
            </a:r>
          </a:p>
        </p:txBody>
      </p:sp>
      <p:grpSp>
        <p:nvGrpSpPr>
          <p:cNvPr id="66563" name="Group 3"/>
          <p:cNvGrpSpPr>
            <a:grpSpLocks/>
          </p:cNvGrpSpPr>
          <p:nvPr/>
        </p:nvGrpSpPr>
        <p:grpSpPr bwMode="auto">
          <a:xfrm>
            <a:off x="0" y="2209800"/>
            <a:ext cx="5645150" cy="1465263"/>
            <a:chOff x="96" y="1392"/>
            <a:chExt cx="3556" cy="923"/>
          </a:xfrm>
        </p:grpSpPr>
        <p:grpSp>
          <p:nvGrpSpPr>
            <p:cNvPr id="66675" name="Group 4"/>
            <p:cNvGrpSpPr>
              <a:grpSpLocks/>
            </p:cNvGrpSpPr>
            <p:nvPr/>
          </p:nvGrpSpPr>
          <p:grpSpPr bwMode="auto">
            <a:xfrm>
              <a:off x="96" y="1392"/>
              <a:ext cx="3556" cy="923"/>
              <a:chOff x="768" y="1728"/>
              <a:chExt cx="3556" cy="923"/>
            </a:xfrm>
          </p:grpSpPr>
          <p:grpSp>
            <p:nvGrpSpPr>
              <p:cNvPr id="66679" name="Group 5"/>
              <p:cNvGrpSpPr>
                <a:grpSpLocks/>
              </p:cNvGrpSpPr>
              <p:nvPr/>
            </p:nvGrpSpPr>
            <p:grpSpPr bwMode="auto">
              <a:xfrm>
                <a:off x="1296" y="2016"/>
                <a:ext cx="2544" cy="288"/>
                <a:chOff x="1296" y="2016"/>
                <a:chExt cx="2544" cy="288"/>
              </a:xfrm>
            </p:grpSpPr>
            <p:sp>
              <p:nvSpPr>
                <p:cNvPr id="66693" name="Oval 6"/>
                <p:cNvSpPr>
                  <a:spLocks noChangeArrowheads="1"/>
                </p:cNvSpPr>
                <p:nvPr/>
              </p:nvSpPr>
              <p:spPr bwMode="auto">
                <a:xfrm>
                  <a:off x="1296" y="2016"/>
                  <a:ext cx="480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Hold</a:t>
                  </a:r>
                </a:p>
              </p:txBody>
            </p:sp>
            <p:sp>
              <p:nvSpPr>
                <p:cNvPr id="66694" name="Oval 7"/>
                <p:cNvSpPr>
                  <a:spLocks noChangeArrowheads="1"/>
                </p:cNvSpPr>
                <p:nvPr/>
              </p:nvSpPr>
              <p:spPr bwMode="auto">
                <a:xfrm>
                  <a:off x="2352" y="2016"/>
                  <a:ext cx="480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Up</a:t>
                  </a:r>
                </a:p>
              </p:txBody>
            </p:sp>
            <p:sp>
              <p:nvSpPr>
                <p:cNvPr id="66695" name="Oval 8"/>
                <p:cNvSpPr>
                  <a:spLocks noChangeArrowheads="1"/>
                </p:cNvSpPr>
                <p:nvPr/>
              </p:nvSpPr>
              <p:spPr bwMode="auto">
                <a:xfrm>
                  <a:off x="3360" y="2016"/>
                  <a:ext cx="480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Down</a:t>
                  </a:r>
                </a:p>
              </p:txBody>
            </p:sp>
          </p:grpSp>
          <p:grpSp>
            <p:nvGrpSpPr>
              <p:cNvPr id="66680" name="Group 9"/>
              <p:cNvGrpSpPr>
                <a:grpSpLocks/>
              </p:cNvGrpSpPr>
              <p:nvPr/>
            </p:nvGrpSpPr>
            <p:grpSpPr bwMode="auto">
              <a:xfrm>
                <a:off x="1536" y="1863"/>
                <a:ext cx="2064" cy="788"/>
                <a:chOff x="1536" y="1863"/>
                <a:chExt cx="2064" cy="788"/>
              </a:xfrm>
            </p:grpSpPr>
            <p:sp>
              <p:nvSpPr>
                <p:cNvPr id="66687" name="Line 10"/>
                <p:cNvSpPr>
                  <a:spLocks noChangeShapeType="1"/>
                </p:cNvSpPr>
                <p:nvPr/>
              </p:nvSpPr>
              <p:spPr bwMode="auto">
                <a:xfrm>
                  <a:off x="1728" y="206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668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862" y="1863"/>
                  <a:ext cx="359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Start</a:t>
                  </a:r>
                </a:p>
              </p:txBody>
            </p:sp>
            <p:sp>
              <p:nvSpPr>
                <p:cNvPr id="66689" name="Line 12"/>
                <p:cNvSpPr>
                  <a:spLocks noChangeShapeType="1"/>
                </p:cNvSpPr>
                <p:nvPr/>
              </p:nvSpPr>
              <p:spPr bwMode="auto">
                <a:xfrm>
                  <a:off x="2784" y="2064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669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966" y="1863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i="1"/>
                    <a:t>T</a:t>
                  </a:r>
                </a:p>
              </p:txBody>
            </p:sp>
            <p:cxnSp>
              <p:nvCxnSpPr>
                <p:cNvPr id="66691" name="AutoShape 14"/>
                <p:cNvCxnSpPr>
                  <a:cxnSpLocks noChangeShapeType="1"/>
                  <a:stCxn id="66695" idx="4"/>
                  <a:endCxn id="66693" idx="4"/>
                </p:cNvCxnSpPr>
                <p:nvPr/>
              </p:nvCxnSpPr>
              <p:spPr bwMode="auto">
                <a:xfrm rot="5400000">
                  <a:off x="2567" y="1273"/>
                  <a:ext cx="1" cy="2064"/>
                </a:xfrm>
                <a:prstGeom prst="curvedConnector3">
                  <a:avLst>
                    <a:gd name="adj1" fmla="val 144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669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486" y="2439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i="1"/>
                    <a:t>Z</a:t>
                  </a:r>
                </a:p>
              </p:txBody>
            </p:sp>
          </p:grpSp>
          <p:graphicFrame>
            <p:nvGraphicFramePr>
              <p:cNvPr id="66681" name="Object 16"/>
              <p:cNvGraphicFramePr>
                <a:graphicFrameLocks noChangeAspect="1"/>
              </p:cNvGraphicFramePr>
              <p:nvPr/>
            </p:nvGraphicFramePr>
            <p:xfrm>
              <a:off x="768" y="1968"/>
              <a:ext cx="488" cy="1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29" name="方程式" r:id="rId3" imgW="926698" imgH="203112" progId="Equation.3">
                      <p:embed/>
                    </p:oleObj>
                  </mc:Choice>
                  <mc:Fallback>
                    <p:oleObj name="方程式" r:id="rId3" imgW="926698" imgH="203112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1968"/>
                            <a:ext cx="488" cy="1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682" name="Object 17"/>
              <p:cNvGraphicFramePr>
                <a:graphicFrameLocks noChangeAspect="1"/>
              </p:cNvGraphicFramePr>
              <p:nvPr/>
            </p:nvGraphicFramePr>
            <p:xfrm>
              <a:off x="1680" y="1765"/>
              <a:ext cx="540" cy="1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30" name="方程式" r:id="rId5" imgW="825500" imgH="203200" progId="Equation.3">
                      <p:embed/>
                    </p:oleObj>
                  </mc:Choice>
                  <mc:Fallback>
                    <p:oleObj name="方程式" r:id="rId5" imgW="825500" imgH="2032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1765"/>
                            <a:ext cx="540" cy="1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683" name="Object 18"/>
              <p:cNvGraphicFramePr>
                <a:graphicFrameLocks noChangeAspect="1"/>
              </p:cNvGraphicFramePr>
              <p:nvPr/>
            </p:nvGraphicFramePr>
            <p:xfrm>
              <a:off x="2352" y="1872"/>
              <a:ext cx="499" cy="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31" name="方程式" r:id="rId7" imgW="825500" imgH="203200" progId="Equation.3">
                      <p:embed/>
                    </p:oleObj>
                  </mc:Choice>
                  <mc:Fallback>
                    <p:oleObj name="方程式" r:id="rId7" imgW="825500" imgH="2032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2" y="1872"/>
                            <a:ext cx="499" cy="1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684" name="Object 19"/>
              <p:cNvGraphicFramePr>
                <a:graphicFrameLocks noChangeAspect="1"/>
              </p:cNvGraphicFramePr>
              <p:nvPr/>
            </p:nvGraphicFramePr>
            <p:xfrm>
              <a:off x="2928" y="1728"/>
              <a:ext cx="484" cy="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32" name="方程式" r:id="rId9" imgW="799753" imgH="203112" progId="Equation.3">
                      <p:embed/>
                    </p:oleObj>
                  </mc:Choice>
                  <mc:Fallback>
                    <p:oleObj name="方程式" r:id="rId9" imgW="799753" imgH="203112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" y="1728"/>
                            <a:ext cx="484" cy="1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685" name="Object 20"/>
              <p:cNvGraphicFramePr>
                <a:graphicFrameLocks noChangeAspect="1"/>
              </p:cNvGraphicFramePr>
              <p:nvPr/>
            </p:nvGraphicFramePr>
            <p:xfrm>
              <a:off x="3840" y="2064"/>
              <a:ext cx="484" cy="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33" name="方程式" r:id="rId11" imgW="799753" imgH="203112" progId="Equation.3">
                      <p:embed/>
                    </p:oleObj>
                  </mc:Choice>
                  <mc:Fallback>
                    <p:oleObj name="方程式" r:id="rId11" imgW="799753" imgH="203112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2064"/>
                            <a:ext cx="484" cy="1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686" name="Object 21"/>
              <p:cNvGraphicFramePr>
                <a:graphicFrameLocks noChangeAspect="1"/>
              </p:cNvGraphicFramePr>
              <p:nvPr/>
            </p:nvGraphicFramePr>
            <p:xfrm>
              <a:off x="2640" y="2544"/>
              <a:ext cx="488" cy="1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34" name="方程式" r:id="rId13" imgW="926698" imgH="203112" progId="Equation.3">
                      <p:embed/>
                    </p:oleObj>
                  </mc:Choice>
                  <mc:Fallback>
                    <p:oleObj name="方程式" r:id="rId13" imgW="926698" imgH="203112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2544"/>
                            <a:ext cx="488" cy="1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6676" name="Text Box 22"/>
            <p:cNvSpPr txBox="1">
              <a:spLocks noChangeArrowheads="1"/>
            </p:cNvSpPr>
            <p:nvPr/>
          </p:nvSpPr>
          <p:spPr bwMode="auto">
            <a:xfrm>
              <a:off x="710" y="1431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00</a:t>
              </a:r>
            </a:p>
          </p:txBody>
        </p:sp>
        <p:sp>
          <p:nvSpPr>
            <p:cNvPr id="66677" name="Text Box 23"/>
            <p:cNvSpPr txBox="1">
              <a:spLocks noChangeArrowheads="1"/>
            </p:cNvSpPr>
            <p:nvPr/>
          </p:nvSpPr>
          <p:spPr bwMode="auto">
            <a:xfrm>
              <a:off x="1872" y="1920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10</a:t>
              </a:r>
            </a:p>
          </p:txBody>
        </p:sp>
        <p:sp>
          <p:nvSpPr>
            <p:cNvPr id="66678" name="Text Box 24"/>
            <p:cNvSpPr txBox="1">
              <a:spLocks noChangeArrowheads="1"/>
            </p:cNvSpPr>
            <p:nvPr/>
          </p:nvSpPr>
          <p:spPr bwMode="auto">
            <a:xfrm>
              <a:off x="2880" y="1440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11</a:t>
              </a:r>
            </a:p>
          </p:txBody>
        </p:sp>
      </p:grpSp>
      <p:grpSp>
        <p:nvGrpSpPr>
          <p:cNvPr id="66564" name="Group 25"/>
          <p:cNvGrpSpPr>
            <a:grpSpLocks/>
          </p:cNvGrpSpPr>
          <p:nvPr/>
        </p:nvGrpSpPr>
        <p:grpSpPr bwMode="auto">
          <a:xfrm>
            <a:off x="3962400" y="3886200"/>
            <a:ext cx="4953000" cy="381000"/>
            <a:chOff x="864" y="2976"/>
            <a:chExt cx="3120" cy="240"/>
          </a:xfrm>
        </p:grpSpPr>
        <p:sp>
          <p:nvSpPr>
            <p:cNvPr id="66666" name="Rectangle 26"/>
            <p:cNvSpPr>
              <a:spLocks noChangeArrowheads="1"/>
            </p:cNvSpPr>
            <p:nvPr/>
          </p:nvSpPr>
          <p:spPr bwMode="auto">
            <a:xfrm>
              <a:off x="864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67" name="Rectangle 27"/>
            <p:cNvSpPr>
              <a:spLocks noChangeArrowheads="1"/>
            </p:cNvSpPr>
            <p:nvPr/>
          </p:nvSpPr>
          <p:spPr bwMode="auto">
            <a:xfrm>
              <a:off x="120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68" name="Rectangle 28"/>
            <p:cNvSpPr>
              <a:spLocks noChangeArrowheads="1"/>
            </p:cNvSpPr>
            <p:nvPr/>
          </p:nvSpPr>
          <p:spPr bwMode="auto">
            <a:xfrm>
              <a:off x="153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69" name="Rectangle 29"/>
            <p:cNvSpPr>
              <a:spLocks noChangeArrowheads="1"/>
            </p:cNvSpPr>
            <p:nvPr/>
          </p:nvSpPr>
          <p:spPr bwMode="auto">
            <a:xfrm>
              <a:off x="187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70" name="Rectangle 30"/>
            <p:cNvSpPr>
              <a:spLocks noChangeArrowheads="1"/>
            </p:cNvSpPr>
            <p:nvPr/>
          </p:nvSpPr>
          <p:spPr bwMode="auto">
            <a:xfrm>
              <a:off x="220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71" name="Rectangle 31"/>
            <p:cNvSpPr>
              <a:spLocks noChangeArrowheads="1"/>
            </p:cNvSpPr>
            <p:nvPr/>
          </p:nvSpPr>
          <p:spPr bwMode="auto">
            <a:xfrm>
              <a:off x="264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72" name="Rectangle 32"/>
            <p:cNvSpPr>
              <a:spLocks noChangeArrowheads="1"/>
            </p:cNvSpPr>
            <p:nvPr/>
          </p:nvSpPr>
          <p:spPr bwMode="auto">
            <a:xfrm>
              <a:off x="297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73" name="Rectangle 33"/>
            <p:cNvSpPr>
              <a:spLocks noChangeArrowheads="1"/>
            </p:cNvSpPr>
            <p:nvPr/>
          </p:nvSpPr>
          <p:spPr bwMode="auto">
            <a:xfrm>
              <a:off x="331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74" name="Rectangle 34"/>
            <p:cNvSpPr>
              <a:spLocks noChangeArrowheads="1"/>
            </p:cNvSpPr>
            <p:nvPr/>
          </p:nvSpPr>
          <p:spPr bwMode="auto">
            <a:xfrm>
              <a:off x="364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</p:grpSp>
      <p:grpSp>
        <p:nvGrpSpPr>
          <p:cNvPr id="66565" name="Group 35"/>
          <p:cNvGrpSpPr>
            <a:grpSpLocks/>
          </p:cNvGrpSpPr>
          <p:nvPr/>
        </p:nvGrpSpPr>
        <p:grpSpPr bwMode="auto">
          <a:xfrm>
            <a:off x="3962400" y="4267200"/>
            <a:ext cx="4953000" cy="381000"/>
            <a:chOff x="864" y="2976"/>
            <a:chExt cx="3120" cy="240"/>
          </a:xfrm>
        </p:grpSpPr>
        <p:sp>
          <p:nvSpPr>
            <p:cNvPr id="66657" name="Rectangle 36"/>
            <p:cNvSpPr>
              <a:spLocks noChangeArrowheads="1"/>
            </p:cNvSpPr>
            <p:nvPr/>
          </p:nvSpPr>
          <p:spPr bwMode="auto">
            <a:xfrm>
              <a:off x="864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58" name="Rectangle 37"/>
            <p:cNvSpPr>
              <a:spLocks noChangeArrowheads="1"/>
            </p:cNvSpPr>
            <p:nvPr/>
          </p:nvSpPr>
          <p:spPr bwMode="auto">
            <a:xfrm>
              <a:off x="120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59" name="Rectangle 38"/>
            <p:cNvSpPr>
              <a:spLocks noChangeArrowheads="1"/>
            </p:cNvSpPr>
            <p:nvPr/>
          </p:nvSpPr>
          <p:spPr bwMode="auto">
            <a:xfrm>
              <a:off x="153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60" name="Rectangle 39"/>
            <p:cNvSpPr>
              <a:spLocks noChangeArrowheads="1"/>
            </p:cNvSpPr>
            <p:nvPr/>
          </p:nvSpPr>
          <p:spPr bwMode="auto">
            <a:xfrm>
              <a:off x="187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61" name="Rectangle 40"/>
            <p:cNvSpPr>
              <a:spLocks noChangeArrowheads="1"/>
            </p:cNvSpPr>
            <p:nvPr/>
          </p:nvSpPr>
          <p:spPr bwMode="auto">
            <a:xfrm>
              <a:off x="220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62" name="Rectangle 41"/>
            <p:cNvSpPr>
              <a:spLocks noChangeArrowheads="1"/>
            </p:cNvSpPr>
            <p:nvPr/>
          </p:nvSpPr>
          <p:spPr bwMode="auto">
            <a:xfrm>
              <a:off x="264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63" name="Rectangle 42"/>
            <p:cNvSpPr>
              <a:spLocks noChangeArrowheads="1"/>
            </p:cNvSpPr>
            <p:nvPr/>
          </p:nvSpPr>
          <p:spPr bwMode="auto">
            <a:xfrm>
              <a:off x="297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64" name="Rectangle 43"/>
            <p:cNvSpPr>
              <a:spLocks noChangeArrowheads="1"/>
            </p:cNvSpPr>
            <p:nvPr/>
          </p:nvSpPr>
          <p:spPr bwMode="auto">
            <a:xfrm>
              <a:off x="331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65" name="Rectangle 44"/>
            <p:cNvSpPr>
              <a:spLocks noChangeArrowheads="1"/>
            </p:cNvSpPr>
            <p:nvPr/>
          </p:nvSpPr>
          <p:spPr bwMode="auto">
            <a:xfrm>
              <a:off x="364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</p:grpSp>
      <p:grpSp>
        <p:nvGrpSpPr>
          <p:cNvPr id="66566" name="Group 45"/>
          <p:cNvGrpSpPr>
            <a:grpSpLocks/>
          </p:cNvGrpSpPr>
          <p:nvPr/>
        </p:nvGrpSpPr>
        <p:grpSpPr bwMode="auto">
          <a:xfrm>
            <a:off x="3962400" y="4648200"/>
            <a:ext cx="4953000" cy="381000"/>
            <a:chOff x="864" y="2976"/>
            <a:chExt cx="3120" cy="240"/>
          </a:xfrm>
        </p:grpSpPr>
        <p:sp>
          <p:nvSpPr>
            <p:cNvPr id="66648" name="Rectangle 46"/>
            <p:cNvSpPr>
              <a:spLocks noChangeArrowheads="1"/>
            </p:cNvSpPr>
            <p:nvPr/>
          </p:nvSpPr>
          <p:spPr bwMode="auto">
            <a:xfrm>
              <a:off x="864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49" name="Rectangle 47"/>
            <p:cNvSpPr>
              <a:spLocks noChangeArrowheads="1"/>
            </p:cNvSpPr>
            <p:nvPr/>
          </p:nvSpPr>
          <p:spPr bwMode="auto">
            <a:xfrm>
              <a:off x="120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50" name="Rectangle 48"/>
            <p:cNvSpPr>
              <a:spLocks noChangeArrowheads="1"/>
            </p:cNvSpPr>
            <p:nvPr/>
          </p:nvSpPr>
          <p:spPr bwMode="auto">
            <a:xfrm>
              <a:off x="153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51" name="Rectangle 49"/>
            <p:cNvSpPr>
              <a:spLocks noChangeArrowheads="1"/>
            </p:cNvSpPr>
            <p:nvPr/>
          </p:nvSpPr>
          <p:spPr bwMode="auto">
            <a:xfrm>
              <a:off x="187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52" name="Rectangle 50"/>
            <p:cNvSpPr>
              <a:spLocks noChangeArrowheads="1"/>
            </p:cNvSpPr>
            <p:nvPr/>
          </p:nvSpPr>
          <p:spPr bwMode="auto">
            <a:xfrm>
              <a:off x="220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53" name="Rectangle 51"/>
            <p:cNvSpPr>
              <a:spLocks noChangeArrowheads="1"/>
            </p:cNvSpPr>
            <p:nvPr/>
          </p:nvSpPr>
          <p:spPr bwMode="auto">
            <a:xfrm>
              <a:off x="264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54" name="Rectangle 52"/>
            <p:cNvSpPr>
              <a:spLocks noChangeArrowheads="1"/>
            </p:cNvSpPr>
            <p:nvPr/>
          </p:nvSpPr>
          <p:spPr bwMode="auto">
            <a:xfrm>
              <a:off x="297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55" name="Rectangle 53"/>
            <p:cNvSpPr>
              <a:spLocks noChangeArrowheads="1"/>
            </p:cNvSpPr>
            <p:nvPr/>
          </p:nvSpPr>
          <p:spPr bwMode="auto">
            <a:xfrm>
              <a:off x="331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56" name="Rectangle 54"/>
            <p:cNvSpPr>
              <a:spLocks noChangeArrowheads="1"/>
            </p:cNvSpPr>
            <p:nvPr/>
          </p:nvSpPr>
          <p:spPr bwMode="auto">
            <a:xfrm>
              <a:off x="364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</p:grpSp>
      <p:grpSp>
        <p:nvGrpSpPr>
          <p:cNvPr id="66567" name="Group 55"/>
          <p:cNvGrpSpPr>
            <a:grpSpLocks/>
          </p:cNvGrpSpPr>
          <p:nvPr/>
        </p:nvGrpSpPr>
        <p:grpSpPr bwMode="auto">
          <a:xfrm>
            <a:off x="3962400" y="5029200"/>
            <a:ext cx="4953000" cy="381000"/>
            <a:chOff x="864" y="2976"/>
            <a:chExt cx="3120" cy="240"/>
          </a:xfrm>
        </p:grpSpPr>
        <p:sp>
          <p:nvSpPr>
            <p:cNvPr id="66639" name="Rectangle 56"/>
            <p:cNvSpPr>
              <a:spLocks noChangeArrowheads="1"/>
            </p:cNvSpPr>
            <p:nvPr/>
          </p:nvSpPr>
          <p:spPr bwMode="auto">
            <a:xfrm>
              <a:off x="864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40" name="Rectangle 57"/>
            <p:cNvSpPr>
              <a:spLocks noChangeArrowheads="1"/>
            </p:cNvSpPr>
            <p:nvPr/>
          </p:nvSpPr>
          <p:spPr bwMode="auto">
            <a:xfrm>
              <a:off x="120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41" name="Rectangle 58"/>
            <p:cNvSpPr>
              <a:spLocks noChangeArrowheads="1"/>
            </p:cNvSpPr>
            <p:nvPr/>
          </p:nvSpPr>
          <p:spPr bwMode="auto">
            <a:xfrm>
              <a:off x="153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42" name="Rectangle 59"/>
            <p:cNvSpPr>
              <a:spLocks noChangeArrowheads="1"/>
            </p:cNvSpPr>
            <p:nvPr/>
          </p:nvSpPr>
          <p:spPr bwMode="auto">
            <a:xfrm>
              <a:off x="187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43" name="Rectangle 60"/>
            <p:cNvSpPr>
              <a:spLocks noChangeArrowheads="1"/>
            </p:cNvSpPr>
            <p:nvPr/>
          </p:nvSpPr>
          <p:spPr bwMode="auto">
            <a:xfrm>
              <a:off x="220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44" name="Rectangle 61"/>
            <p:cNvSpPr>
              <a:spLocks noChangeArrowheads="1"/>
            </p:cNvSpPr>
            <p:nvPr/>
          </p:nvSpPr>
          <p:spPr bwMode="auto">
            <a:xfrm>
              <a:off x="264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45" name="Rectangle 62"/>
            <p:cNvSpPr>
              <a:spLocks noChangeArrowheads="1"/>
            </p:cNvSpPr>
            <p:nvPr/>
          </p:nvSpPr>
          <p:spPr bwMode="auto">
            <a:xfrm>
              <a:off x="297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46" name="Rectangle 63"/>
            <p:cNvSpPr>
              <a:spLocks noChangeArrowheads="1"/>
            </p:cNvSpPr>
            <p:nvPr/>
          </p:nvSpPr>
          <p:spPr bwMode="auto">
            <a:xfrm>
              <a:off x="331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47" name="Rectangle 64"/>
            <p:cNvSpPr>
              <a:spLocks noChangeArrowheads="1"/>
            </p:cNvSpPr>
            <p:nvPr/>
          </p:nvSpPr>
          <p:spPr bwMode="auto">
            <a:xfrm>
              <a:off x="364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grpSp>
        <p:nvGrpSpPr>
          <p:cNvPr id="66568" name="Group 65"/>
          <p:cNvGrpSpPr>
            <a:grpSpLocks/>
          </p:cNvGrpSpPr>
          <p:nvPr/>
        </p:nvGrpSpPr>
        <p:grpSpPr bwMode="auto">
          <a:xfrm>
            <a:off x="3962400" y="5410200"/>
            <a:ext cx="4953000" cy="381000"/>
            <a:chOff x="864" y="2976"/>
            <a:chExt cx="3120" cy="240"/>
          </a:xfrm>
        </p:grpSpPr>
        <p:sp>
          <p:nvSpPr>
            <p:cNvPr id="66630" name="Rectangle 66"/>
            <p:cNvSpPr>
              <a:spLocks noChangeArrowheads="1"/>
            </p:cNvSpPr>
            <p:nvPr/>
          </p:nvSpPr>
          <p:spPr bwMode="auto">
            <a:xfrm>
              <a:off x="864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31" name="Rectangle 67"/>
            <p:cNvSpPr>
              <a:spLocks noChangeArrowheads="1"/>
            </p:cNvSpPr>
            <p:nvPr/>
          </p:nvSpPr>
          <p:spPr bwMode="auto">
            <a:xfrm>
              <a:off x="120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32" name="Rectangle 68"/>
            <p:cNvSpPr>
              <a:spLocks noChangeArrowheads="1"/>
            </p:cNvSpPr>
            <p:nvPr/>
          </p:nvSpPr>
          <p:spPr bwMode="auto">
            <a:xfrm>
              <a:off x="153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33" name="Rectangle 69"/>
            <p:cNvSpPr>
              <a:spLocks noChangeArrowheads="1"/>
            </p:cNvSpPr>
            <p:nvPr/>
          </p:nvSpPr>
          <p:spPr bwMode="auto">
            <a:xfrm>
              <a:off x="187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34" name="Rectangle 70"/>
            <p:cNvSpPr>
              <a:spLocks noChangeArrowheads="1"/>
            </p:cNvSpPr>
            <p:nvPr/>
          </p:nvSpPr>
          <p:spPr bwMode="auto">
            <a:xfrm>
              <a:off x="220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35" name="Rectangle 71"/>
            <p:cNvSpPr>
              <a:spLocks noChangeArrowheads="1"/>
            </p:cNvSpPr>
            <p:nvPr/>
          </p:nvSpPr>
          <p:spPr bwMode="auto">
            <a:xfrm>
              <a:off x="264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36" name="Rectangle 72"/>
            <p:cNvSpPr>
              <a:spLocks noChangeArrowheads="1"/>
            </p:cNvSpPr>
            <p:nvPr/>
          </p:nvSpPr>
          <p:spPr bwMode="auto">
            <a:xfrm>
              <a:off x="297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37" name="Rectangle 73"/>
            <p:cNvSpPr>
              <a:spLocks noChangeArrowheads="1"/>
            </p:cNvSpPr>
            <p:nvPr/>
          </p:nvSpPr>
          <p:spPr bwMode="auto">
            <a:xfrm>
              <a:off x="331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38" name="Rectangle 74"/>
            <p:cNvSpPr>
              <a:spLocks noChangeArrowheads="1"/>
            </p:cNvSpPr>
            <p:nvPr/>
          </p:nvSpPr>
          <p:spPr bwMode="auto">
            <a:xfrm>
              <a:off x="364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grpSp>
        <p:nvGrpSpPr>
          <p:cNvPr id="66569" name="Group 75"/>
          <p:cNvGrpSpPr>
            <a:grpSpLocks/>
          </p:cNvGrpSpPr>
          <p:nvPr/>
        </p:nvGrpSpPr>
        <p:grpSpPr bwMode="auto">
          <a:xfrm>
            <a:off x="3962400" y="5791200"/>
            <a:ext cx="4953000" cy="381000"/>
            <a:chOff x="864" y="2976"/>
            <a:chExt cx="3120" cy="240"/>
          </a:xfrm>
        </p:grpSpPr>
        <p:sp>
          <p:nvSpPr>
            <p:cNvPr id="66621" name="Rectangle 76"/>
            <p:cNvSpPr>
              <a:spLocks noChangeArrowheads="1"/>
            </p:cNvSpPr>
            <p:nvPr/>
          </p:nvSpPr>
          <p:spPr bwMode="auto">
            <a:xfrm>
              <a:off x="864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22" name="Rectangle 77"/>
            <p:cNvSpPr>
              <a:spLocks noChangeArrowheads="1"/>
            </p:cNvSpPr>
            <p:nvPr/>
          </p:nvSpPr>
          <p:spPr bwMode="auto">
            <a:xfrm>
              <a:off x="120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23" name="Rectangle 78"/>
            <p:cNvSpPr>
              <a:spLocks noChangeArrowheads="1"/>
            </p:cNvSpPr>
            <p:nvPr/>
          </p:nvSpPr>
          <p:spPr bwMode="auto">
            <a:xfrm>
              <a:off x="153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24" name="Rectangle 79"/>
            <p:cNvSpPr>
              <a:spLocks noChangeArrowheads="1"/>
            </p:cNvSpPr>
            <p:nvPr/>
          </p:nvSpPr>
          <p:spPr bwMode="auto">
            <a:xfrm>
              <a:off x="187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25" name="Rectangle 80"/>
            <p:cNvSpPr>
              <a:spLocks noChangeArrowheads="1"/>
            </p:cNvSpPr>
            <p:nvPr/>
          </p:nvSpPr>
          <p:spPr bwMode="auto">
            <a:xfrm>
              <a:off x="220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26" name="Rectangle 81"/>
            <p:cNvSpPr>
              <a:spLocks noChangeArrowheads="1"/>
            </p:cNvSpPr>
            <p:nvPr/>
          </p:nvSpPr>
          <p:spPr bwMode="auto">
            <a:xfrm>
              <a:off x="264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27" name="Rectangle 82"/>
            <p:cNvSpPr>
              <a:spLocks noChangeArrowheads="1"/>
            </p:cNvSpPr>
            <p:nvPr/>
          </p:nvSpPr>
          <p:spPr bwMode="auto">
            <a:xfrm>
              <a:off x="297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28" name="Rectangle 83"/>
            <p:cNvSpPr>
              <a:spLocks noChangeArrowheads="1"/>
            </p:cNvSpPr>
            <p:nvPr/>
          </p:nvSpPr>
          <p:spPr bwMode="auto">
            <a:xfrm>
              <a:off x="331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29" name="Rectangle 84"/>
            <p:cNvSpPr>
              <a:spLocks noChangeArrowheads="1"/>
            </p:cNvSpPr>
            <p:nvPr/>
          </p:nvSpPr>
          <p:spPr bwMode="auto">
            <a:xfrm>
              <a:off x="364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</p:grpSp>
      <p:grpSp>
        <p:nvGrpSpPr>
          <p:cNvPr id="66570" name="Group 85"/>
          <p:cNvGrpSpPr>
            <a:grpSpLocks/>
          </p:cNvGrpSpPr>
          <p:nvPr/>
        </p:nvGrpSpPr>
        <p:grpSpPr bwMode="auto">
          <a:xfrm>
            <a:off x="3962400" y="6172200"/>
            <a:ext cx="4953000" cy="381000"/>
            <a:chOff x="864" y="2976"/>
            <a:chExt cx="3120" cy="240"/>
          </a:xfrm>
        </p:grpSpPr>
        <p:sp>
          <p:nvSpPr>
            <p:cNvPr id="66612" name="Rectangle 86"/>
            <p:cNvSpPr>
              <a:spLocks noChangeArrowheads="1"/>
            </p:cNvSpPr>
            <p:nvPr/>
          </p:nvSpPr>
          <p:spPr bwMode="auto">
            <a:xfrm>
              <a:off x="864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13" name="Rectangle 87"/>
            <p:cNvSpPr>
              <a:spLocks noChangeArrowheads="1"/>
            </p:cNvSpPr>
            <p:nvPr/>
          </p:nvSpPr>
          <p:spPr bwMode="auto">
            <a:xfrm>
              <a:off x="120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14" name="Rectangle 88"/>
            <p:cNvSpPr>
              <a:spLocks noChangeArrowheads="1"/>
            </p:cNvSpPr>
            <p:nvPr/>
          </p:nvSpPr>
          <p:spPr bwMode="auto">
            <a:xfrm>
              <a:off x="153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15" name="Rectangle 89"/>
            <p:cNvSpPr>
              <a:spLocks noChangeArrowheads="1"/>
            </p:cNvSpPr>
            <p:nvPr/>
          </p:nvSpPr>
          <p:spPr bwMode="auto">
            <a:xfrm>
              <a:off x="187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16" name="Rectangle 90"/>
            <p:cNvSpPr>
              <a:spLocks noChangeArrowheads="1"/>
            </p:cNvSpPr>
            <p:nvPr/>
          </p:nvSpPr>
          <p:spPr bwMode="auto">
            <a:xfrm>
              <a:off x="220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17" name="Rectangle 91"/>
            <p:cNvSpPr>
              <a:spLocks noChangeArrowheads="1"/>
            </p:cNvSpPr>
            <p:nvPr/>
          </p:nvSpPr>
          <p:spPr bwMode="auto">
            <a:xfrm>
              <a:off x="264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18" name="Rectangle 92"/>
            <p:cNvSpPr>
              <a:spLocks noChangeArrowheads="1"/>
            </p:cNvSpPr>
            <p:nvPr/>
          </p:nvSpPr>
          <p:spPr bwMode="auto">
            <a:xfrm>
              <a:off x="297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19" name="Rectangle 93"/>
            <p:cNvSpPr>
              <a:spLocks noChangeArrowheads="1"/>
            </p:cNvSpPr>
            <p:nvPr/>
          </p:nvSpPr>
          <p:spPr bwMode="auto">
            <a:xfrm>
              <a:off x="331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20" name="Rectangle 94"/>
            <p:cNvSpPr>
              <a:spLocks noChangeArrowheads="1"/>
            </p:cNvSpPr>
            <p:nvPr/>
          </p:nvSpPr>
          <p:spPr bwMode="auto">
            <a:xfrm>
              <a:off x="364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</p:grpSp>
      <p:sp>
        <p:nvSpPr>
          <p:cNvPr id="66571" name="Line 95"/>
          <p:cNvSpPr>
            <a:spLocks noChangeShapeType="1"/>
          </p:cNvSpPr>
          <p:nvPr/>
        </p:nvSpPr>
        <p:spPr bwMode="auto">
          <a:xfrm>
            <a:off x="3886200" y="381000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572" name="Line 96"/>
          <p:cNvSpPr>
            <a:spLocks noChangeShapeType="1"/>
          </p:cNvSpPr>
          <p:nvPr/>
        </p:nvSpPr>
        <p:spPr bwMode="auto">
          <a:xfrm>
            <a:off x="6705600" y="31242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66573" name="Object 97"/>
          <p:cNvGraphicFramePr>
            <a:graphicFrameLocks noChangeAspect="1"/>
          </p:cNvGraphicFramePr>
          <p:nvPr/>
        </p:nvGraphicFramePr>
        <p:xfrm>
          <a:off x="4038600" y="3429000"/>
          <a:ext cx="2508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35" name="方程式" r:id="rId15" imgW="177569" imgH="215619" progId="Equation.3">
                  <p:embed/>
                </p:oleObj>
              </mc:Choice>
              <mc:Fallback>
                <p:oleObj name="方程式" r:id="rId15" imgW="177569" imgH="215619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429000"/>
                        <a:ext cx="2508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4" name="Object 98"/>
          <p:cNvGraphicFramePr>
            <a:graphicFrameLocks noChangeAspect="1"/>
          </p:cNvGraphicFramePr>
          <p:nvPr/>
        </p:nvGraphicFramePr>
        <p:xfrm>
          <a:off x="4572000" y="3429000"/>
          <a:ext cx="268288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36" name="方程式" r:id="rId17" imgW="190500" imgH="228600" progId="Equation.3">
                  <p:embed/>
                </p:oleObj>
              </mc:Choice>
              <mc:Fallback>
                <p:oleObj name="方程式" r:id="rId17" imgW="190500" imgH="228600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429000"/>
                        <a:ext cx="268288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5" name="Text Box 99"/>
          <p:cNvSpPr txBox="1">
            <a:spLocks noChangeArrowheads="1"/>
          </p:cNvSpPr>
          <p:nvPr/>
        </p:nvSpPr>
        <p:spPr bwMode="auto">
          <a:xfrm>
            <a:off x="4953000" y="34290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sp>
        <p:nvSpPr>
          <p:cNvPr id="66576" name="Text Box 100"/>
          <p:cNvSpPr txBox="1">
            <a:spLocks noChangeArrowheads="1"/>
          </p:cNvSpPr>
          <p:nvPr/>
        </p:nvSpPr>
        <p:spPr bwMode="auto">
          <a:xfrm>
            <a:off x="5715000" y="3429000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</a:t>
            </a:r>
          </a:p>
        </p:txBody>
      </p:sp>
      <p:sp>
        <p:nvSpPr>
          <p:cNvPr id="66577" name="Text Box 101"/>
          <p:cNvSpPr txBox="1">
            <a:spLocks noChangeArrowheads="1"/>
          </p:cNvSpPr>
          <p:nvPr/>
        </p:nvSpPr>
        <p:spPr bwMode="auto">
          <a:xfrm>
            <a:off x="6172200" y="3429000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Z</a:t>
            </a:r>
          </a:p>
        </p:txBody>
      </p:sp>
      <p:graphicFrame>
        <p:nvGraphicFramePr>
          <p:cNvPr id="66578" name="Object 102"/>
          <p:cNvGraphicFramePr>
            <a:graphicFrameLocks noChangeAspect="1"/>
          </p:cNvGraphicFramePr>
          <p:nvPr/>
        </p:nvGraphicFramePr>
        <p:xfrm>
          <a:off x="6926263" y="3429000"/>
          <a:ext cx="2682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37" name="方程式" r:id="rId19" imgW="190335" imgH="215713" progId="Equation.3">
                  <p:embed/>
                </p:oleObj>
              </mc:Choice>
              <mc:Fallback>
                <p:oleObj name="方程式" r:id="rId19" imgW="190335" imgH="215713" progId="Equation.3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263" y="3429000"/>
                        <a:ext cx="268287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9" name="Object 103"/>
          <p:cNvGraphicFramePr>
            <a:graphicFrameLocks noChangeAspect="1"/>
          </p:cNvGraphicFramePr>
          <p:nvPr/>
        </p:nvGraphicFramePr>
        <p:xfrm>
          <a:off x="7391400" y="3429000"/>
          <a:ext cx="28575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38" name="方程式" r:id="rId21" imgW="203112" imgH="228501" progId="Equation.3">
                  <p:embed/>
                </p:oleObj>
              </mc:Choice>
              <mc:Fallback>
                <p:oleObj name="方程式" r:id="rId21" imgW="203112" imgH="228501" progId="Equation.3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429000"/>
                        <a:ext cx="28575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0" name="Text Box 104"/>
          <p:cNvSpPr txBox="1">
            <a:spLocks noChangeArrowheads="1"/>
          </p:cNvSpPr>
          <p:nvPr/>
        </p:nvSpPr>
        <p:spPr bwMode="auto">
          <a:xfrm>
            <a:off x="7908925" y="3414713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</a:t>
            </a:r>
          </a:p>
        </p:txBody>
      </p:sp>
      <p:sp>
        <p:nvSpPr>
          <p:cNvPr id="66581" name="Text Box 105"/>
          <p:cNvSpPr txBox="1">
            <a:spLocks noChangeArrowheads="1"/>
          </p:cNvSpPr>
          <p:nvPr/>
        </p:nvSpPr>
        <p:spPr bwMode="auto">
          <a:xfrm>
            <a:off x="8382000" y="33528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</a:t>
            </a:r>
          </a:p>
        </p:txBody>
      </p:sp>
      <p:grpSp>
        <p:nvGrpSpPr>
          <p:cNvPr id="66582" name="Group 106"/>
          <p:cNvGrpSpPr>
            <a:grpSpLocks/>
          </p:cNvGrpSpPr>
          <p:nvPr/>
        </p:nvGrpSpPr>
        <p:grpSpPr bwMode="auto">
          <a:xfrm>
            <a:off x="4267200" y="228600"/>
            <a:ext cx="4292600" cy="2546350"/>
            <a:chOff x="2496" y="144"/>
            <a:chExt cx="2704" cy="1604"/>
          </a:xfrm>
        </p:grpSpPr>
        <p:grpSp>
          <p:nvGrpSpPr>
            <p:cNvPr id="66588" name="Group 107"/>
            <p:cNvGrpSpPr>
              <a:grpSpLocks/>
            </p:cNvGrpSpPr>
            <p:nvPr/>
          </p:nvGrpSpPr>
          <p:grpSpPr bwMode="auto">
            <a:xfrm>
              <a:off x="4464" y="624"/>
              <a:ext cx="240" cy="816"/>
              <a:chOff x="4800" y="2304"/>
              <a:chExt cx="240" cy="816"/>
            </a:xfrm>
          </p:grpSpPr>
          <p:sp>
            <p:nvSpPr>
              <p:cNvPr id="66610" name="Rectangle 108"/>
              <p:cNvSpPr>
                <a:spLocks noChangeArrowheads="1"/>
              </p:cNvSpPr>
              <p:nvPr/>
            </p:nvSpPr>
            <p:spPr bwMode="auto">
              <a:xfrm>
                <a:off x="4800" y="2304"/>
                <a:ext cx="240" cy="8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6611" name="AutoShape 109"/>
              <p:cNvSpPr>
                <a:spLocks noChangeArrowheads="1"/>
              </p:cNvSpPr>
              <p:nvPr/>
            </p:nvSpPr>
            <p:spPr bwMode="auto">
              <a:xfrm>
                <a:off x="4896" y="3024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66589" name="Line 110"/>
            <p:cNvSpPr>
              <a:spLocks noChangeShapeType="1"/>
            </p:cNvSpPr>
            <p:nvPr/>
          </p:nvSpPr>
          <p:spPr bwMode="auto">
            <a:xfrm>
              <a:off x="4704" y="10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90" name="Line 111"/>
            <p:cNvSpPr>
              <a:spLocks noChangeShapeType="1"/>
            </p:cNvSpPr>
            <p:nvPr/>
          </p:nvSpPr>
          <p:spPr bwMode="auto">
            <a:xfrm>
              <a:off x="4800" y="96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91" name="Text Box 112"/>
            <p:cNvSpPr txBox="1">
              <a:spLocks noChangeArrowheads="1"/>
            </p:cNvSpPr>
            <p:nvPr/>
          </p:nvSpPr>
          <p:spPr bwMode="auto">
            <a:xfrm>
              <a:off x="4742" y="75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66592" name="Text Box 113"/>
            <p:cNvSpPr txBox="1">
              <a:spLocks noChangeArrowheads="1"/>
            </p:cNvSpPr>
            <p:nvPr/>
          </p:nvSpPr>
          <p:spPr bwMode="auto">
            <a:xfrm>
              <a:off x="4992" y="86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66593" name="Line 114"/>
            <p:cNvSpPr>
              <a:spLocks noChangeShapeType="1"/>
            </p:cNvSpPr>
            <p:nvPr/>
          </p:nvSpPr>
          <p:spPr bwMode="auto">
            <a:xfrm>
              <a:off x="4032" y="100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94" name="Line 115"/>
            <p:cNvSpPr>
              <a:spLocks noChangeShapeType="1"/>
            </p:cNvSpPr>
            <p:nvPr/>
          </p:nvSpPr>
          <p:spPr bwMode="auto">
            <a:xfrm>
              <a:off x="4282" y="969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95" name="Text Box 116"/>
            <p:cNvSpPr txBox="1">
              <a:spLocks noChangeArrowheads="1"/>
            </p:cNvSpPr>
            <p:nvPr/>
          </p:nvSpPr>
          <p:spPr bwMode="auto">
            <a:xfrm>
              <a:off x="4224" y="76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66596" name="Text Box 117"/>
            <p:cNvSpPr txBox="1">
              <a:spLocks noChangeArrowheads="1"/>
            </p:cNvSpPr>
            <p:nvPr/>
          </p:nvSpPr>
          <p:spPr bwMode="auto">
            <a:xfrm>
              <a:off x="4176" y="100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66597" name="AutoShape 118"/>
            <p:cNvSpPr>
              <a:spLocks noChangeArrowheads="1"/>
            </p:cNvSpPr>
            <p:nvPr/>
          </p:nvSpPr>
          <p:spPr bwMode="auto">
            <a:xfrm>
              <a:off x="3168" y="432"/>
              <a:ext cx="864" cy="12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</p:txBody>
        </p:sp>
        <p:sp>
          <p:nvSpPr>
            <p:cNvPr id="66598" name="Line 119"/>
            <p:cNvSpPr>
              <a:spLocks noChangeShapeType="1"/>
            </p:cNvSpPr>
            <p:nvPr/>
          </p:nvSpPr>
          <p:spPr bwMode="auto">
            <a:xfrm>
              <a:off x="2832" y="9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99" name="Text Box 120"/>
            <p:cNvSpPr txBox="1">
              <a:spLocks noChangeArrowheads="1"/>
            </p:cNvSpPr>
            <p:nvPr/>
          </p:nvSpPr>
          <p:spPr bwMode="auto">
            <a:xfrm>
              <a:off x="2496" y="768"/>
              <a:ext cx="3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66600" name="Line 121"/>
            <p:cNvSpPr>
              <a:spLocks noChangeShapeType="1"/>
            </p:cNvSpPr>
            <p:nvPr/>
          </p:nvSpPr>
          <p:spPr bwMode="auto">
            <a:xfrm>
              <a:off x="2832" y="11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01" name="Line 122"/>
            <p:cNvSpPr>
              <a:spLocks noChangeShapeType="1"/>
            </p:cNvSpPr>
            <p:nvPr/>
          </p:nvSpPr>
          <p:spPr bwMode="auto">
            <a:xfrm>
              <a:off x="2832" y="12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02" name="Text Box 123"/>
            <p:cNvSpPr txBox="1">
              <a:spLocks noChangeArrowheads="1"/>
            </p:cNvSpPr>
            <p:nvPr/>
          </p:nvSpPr>
          <p:spPr bwMode="auto">
            <a:xfrm>
              <a:off x="2592" y="100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T</a:t>
              </a:r>
            </a:p>
          </p:txBody>
        </p:sp>
        <p:sp>
          <p:nvSpPr>
            <p:cNvPr id="66603" name="Text Box 124"/>
            <p:cNvSpPr txBox="1">
              <a:spLocks noChangeArrowheads="1"/>
            </p:cNvSpPr>
            <p:nvPr/>
          </p:nvSpPr>
          <p:spPr bwMode="auto">
            <a:xfrm>
              <a:off x="2592" y="120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Z</a:t>
              </a:r>
            </a:p>
          </p:txBody>
        </p:sp>
        <p:sp>
          <p:nvSpPr>
            <p:cNvPr id="66604" name="Line 125"/>
            <p:cNvSpPr>
              <a:spLocks noChangeShapeType="1"/>
            </p:cNvSpPr>
            <p:nvPr/>
          </p:nvSpPr>
          <p:spPr bwMode="auto">
            <a:xfrm>
              <a:off x="3600" y="1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66605" name="AutoShape 126"/>
            <p:cNvCxnSpPr>
              <a:cxnSpLocks noChangeShapeType="1"/>
              <a:stCxn id="66592" idx="0"/>
              <a:endCxn id="66604" idx="0"/>
            </p:cNvCxnSpPr>
            <p:nvPr/>
          </p:nvCxnSpPr>
          <p:spPr bwMode="auto">
            <a:xfrm rot="5400000" flipH="1">
              <a:off x="3988" y="-244"/>
              <a:ext cx="720" cy="1496"/>
            </a:xfrm>
            <a:prstGeom prst="bentConnector3">
              <a:avLst>
                <a:gd name="adj1" fmla="val 9999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606" name="Line 127"/>
            <p:cNvSpPr>
              <a:spLocks noChangeShapeType="1"/>
            </p:cNvSpPr>
            <p:nvPr/>
          </p:nvSpPr>
          <p:spPr bwMode="auto">
            <a:xfrm>
              <a:off x="4032" y="15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07" name="Text Box 128"/>
            <p:cNvSpPr txBox="1">
              <a:spLocks noChangeArrowheads="1"/>
            </p:cNvSpPr>
            <p:nvPr/>
          </p:nvSpPr>
          <p:spPr bwMode="auto">
            <a:xfrm>
              <a:off x="4272" y="1392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</a:t>
              </a:r>
            </a:p>
          </p:txBody>
        </p:sp>
        <p:sp>
          <p:nvSpPr>
            <p:cNvPr id="66608" name="Line 129"/>
            <p:cNvSpPr>
              <a:spLocks noChangeShapeType="1"/>
            </p:cNvSpPr>
            <p:nvPr/>
          </p:nvSpPr>
          <p:spPr bwMode="auto">
            <a:xfrm>
              <a:off x="3984" y="15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09" name="Text Box 130"/>
            <p:cNvSpPr txBox="1">
              <a:spLocks noChangeArrowheads="1"/>
            </p:cNvSpPr>
            <p:nvPr/>
          </p:nvSpPr>
          <p:spPr bwMode="auto">
            <a:xfrm>
              <a:off x="4176" y="153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graphicFrame>
        <p:nvGraphicFramePr>
          <p:cNvPr id="66583" name="Object 132"/>
          <p:cNvGraphicFramePr>
            <a:graphicFrameLocks noChangeAspect="1"/>
          </p:cNvGraphicFramePr>
          <p:nvPr/>
        </p:nvGraphicFramePr>
        <p:xfrm>
          <a:off x="533400" y="5181600"/>
          <a:ext cx="26939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39" name="方程式" r:id="rId23" imgW="1282700" imgH="254000" progId="Equation.3">
                  <p:embed/>
                </p:oleObj>
              </mc:Choice>
              <mc:Fallback>
                <p:oleObj name="方程式" r:id="rId23" imgW="1282700" imgH="254000" progId="Equation.3">
                  <p:embed/>
                  <p:pic>
                    <p:nvPicPr>
                      <p:cNvPr id="0" name="Objec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81600"/>
                        <a:ext cx="26939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" name="圓角矩形 132"/>
          <p:cNvSpPr>
            <a:spLocks noChangeArrowheads="1"/>
          </p:cNvSpPr>
          <p:nvPr/>
        </p:nvSpPr>
        <p:spPr bwMode="auto">
          <a:xfrm>
            <a:off x="3886200" y="5029200"/>
            <a:ext cx="3962400" cy="3810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4" name="圓角矩形 143"/>
          <p:cNvSpPr>
            <a:spLocks noChangeArrowheads="1"/>
          </p:cNvSpPr>
          <p:nvPr/>
        </p:nvSpPr>
        <p:spPr bwMode="auto">
          <a:xfrm>
            <a:off x="1143000" y="5105400"/>
            <a:ext cx="990600" cy="6096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5" name="圓角矩形 144"/>
          <p:cNvSpPr>
            <a:spLocks noChangeArrowheads="1"/>
          </p:cNvSpPr>
          <p:nvPr/>
        </p:nvSpPr>
        <p:spPr bwMode="auto">
          <a:xfrm>
            <a:off x="3886200" y="5486400"/>
            <a:ext cx="3962400" cy="3048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6" name="圓角矩形 145"/>
          <p:cNvSpPr>
            <a:spLocks noChangeArrowheads="1"/>
          </p:cNvSpPr>
          <p:nvPr/>
        </p:nvSpPr>
        <p:spPr bwMode="auto">
          <a:xfrm>
            <a:off x="2286000" y="5105400"/>
            <a:ext cx="990600" cy="6096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44" grpId="0" animBg="1"/>
      <p:bldP spid="145" grpId="0" animBg="1"/>
      <p:bldP spid="14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2430462" cy="1462087"/>
          </a:xfrm>
        </p:spPr>
        <p:txBody>
          <a:bodyPr/>
          <a:lstStyle/>
          <a:p>
            <a:pPr eaLnBrk="1" hangingPunct="1"/>
            <a:r>
              <a:rPr lang="en-US" altLang="zh-TW" smtClean="0"/>
              <a:t>Circuit</a:t>
            </a:r>
            <a:br>
              <a:rPr lang="en-US" altLang="zh-TW" smtClean="0"/>
            </a:br>
            <a:r>
              <a:rPr lang="en-US" altLang="zh-TW" smtClean="0"/>
              <a:t>design</a:t>
            </a:r>
          </a:p>
        </p:txBody>
      </p:sp>
      <p:grpSp>
        <p:nvGrpSpPr>
          <p:cNvPr id="67587" name="Group 3"/>
          <p:cNvGrpSpPr>
            <a:grpSpLocks/>
          </p:cNvGrpSpPr>
          <p:nvPr/>
        </p:nvGrpSpPr>
        <p:grpSpPr bwMode="auto">
          <a:xfrm>
            <a:off x="0" y="2209800"/>
            <a:ext cx="5645150" cy="1465263"/>
            <a:chOff x="96" y="1392"/>
            <a:chExt cx="3556" cy="923"/>
          </a:xfrm>
        </p:grpSpPr>
        <p:grpSp>
          <p:nvGrpSpPr>
            <p:cNvPr id="67695" name="Group 4"/>
            <p:cNvGrpSpPr>
              <a:grpSpLocks/>
            </p:cNvGrpSpPr>
            <p:nvPr/>
          </p:nvGrpSpPr>
          <p:grpSpPr bwMode="auto">
            <a:xfrm>
              <a:off x="96" y="1392"/>
              <a:ext cx="3556" cy="923"/>
              <a:chOff x="768" y="1728"/>
              <a:chExt cx="3556" cy="923"/>
            </a:xfrm>
          </p:grpSpPr>
          <p:grpSp>
            <p:nvGrpSpPr>
              <p:cNvPr id="67699" name="Group 5"/>
              <p:cNvGrpSpPr>
                <a:grpSpLocks/>
              </p:cNvGrpSpPr>
              <p:nvPr/>
            </p:nvGrpSpPr>
            <p:grpSpPr bwMode="auto">
              <a:xfrm>
                <a:off x="1296" y="2016"/>
                <a:ext cx="2544" cy="288"/>
                <a:chOff x="1296" y="2016"/>
                <a:chExt cx="2544" cy="288"/>
              </a:xfrm>
            </p:grpSpPr>
            <p:sp>
              <p:nvSpPr>
                <p:cNvPr id="67713" name="Oval 6"/>
                <p:cNvSpPr>
                  <a:spLocks noChangeArrowheads="1"/>
                </p:cNvSpPr>
                <p:nvPr/>
              </p:nvSpPr>
              <p:spPr bwMode="auto">
                <a:xfrm>
                  <a:off x="1296" y="2016"/>
                  <a:ext cx="480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Hold</a:t>
                  </a:r>
                </a:p>
              </p:txBody>
            </p:sp>
            <p:sp>
              <p:nvSpPr>
                <p:cNvPr id="67714" name="Oval 7"/>
                <p:cNvSpPr>
                  <a:spLocks noChangeArrowheads="1"/>
                </p:cNvSpPr>
                <p:nvPr/>
              </p:nvSpPr>
              <p:spPr bwMode="auto">
                <a:xfrm>
                  <a:off x="2352" y="2016"/>
                  <a:ext cx="480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Up</a:t>
                  </a:r>
                </a:p>
              </p:txBody>
            </p:sp>
            <p:sp>
              <p:nvSpPr>
                <p:cNvPr id="67715" name="Oval 8"/>
                <p:cNvSpPr>
                  <a:spLocks noChangeArrowheads="1"/>
                </p:cNvSpPr>
                <p:nvPr/>
              </p:nvSpPr>
              <p:spPr bwMode="auto">
                <a:xfrm>
                  <a:off x="3360" y="2016"/>
                  <a:ext cx="480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Down</a:t>
                  </a:r>
                </a:p>
              </p:txBody>
            </p:sp>
          </p:grpSp>
          <p:grpSp>
            <p:nvGrpSpPr>
              <p:cNvPr id="67700" name="Group 9"/>
              <p:cNvGrpSpPr>
                <a:grpSpLocks/>
              </p:cNvGrpSpPr>
              <p:nvPr/>
            </p:nvGrpSpPr>
            <p:grpSpPr bwMode="auto">
              <a:xfrm>
                <a:off x="1536" y="1863"/>
                <a:ext cx="2064" cy="788"/>
                <a:chOff x="1536" y="1863"/>
                <a:chExt cx="2064" cy="788"/>
              </a:xfrm>
            </p:grpSpPr>
            <p:sp>
              <p:nvSpPr>
                <p:cNvPr id="67707" name="Line 10"/>
                <p:cNvSpPr>
                  <a:spLocks noChangeShapeType="1"/>
                </p:cNvSpPr>
                <p:nvPr/>
              </p:nvSpPr>
              <p:spPr bwMode="auto">
                <a:xfrm>
                  <a:off x="1728" y="206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70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862" y="1863"/>
                  <a:ext cx="359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Start</a:t>
                  </a:r>
                </a:p>
              </p:txBody>
            </p:sp>
            <p:sp>
              <p:nvSpPr>
                <p:cNvPr id="67709" name="Line 12"/>
                <p:cNvSpPr>
                  <a:spLocks noChangeShapeType="1"/>
                </p:cNvSpPr>
                <p:nvPr/>
              </p:nvSpPr>
              <p:spPr bwMode="auto">
                <a:xfrm>
                  <a:off x="2784" y="2064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71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966" y="1863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i="1"/>
                    <a:t>T</a:t>
                  </a:r>
                </a:p>
              </p:txBody>
            </p:sp>
            <p:cxnSp>
              <p:nvCxnSpPr>
                <p:cNvPr id="67711" name="AutoShape 14"/>
                <p:cNvCxnSpPr>
                  <a:cxnSpLocks noChangeShapeType="1"/>
                  <a:stCxn id="67715" idx="4"/>
                  <a:endCxn id="67713" idx="4"/>
                </p:cNvCxnSpPr>
                <p:nvPr/>
              </p:nvCxnSpPr>
              <p:spPr bwMode="auto">
                <a:xfrm rot="5400000">
                  <a:off x="2567" y="1273"/>
                  <a:ext cx="1" cy="2064"/>
                </a:xfrm>
                <a:prstGeom prst="curvedConnector3">
                  <a:avLst>
                    <a:gd name="adj1" fmla="val 144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771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486" y="2439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i="1"/>
                    <a:t>Z</a:t>
                  </a:r>
                </a:p>
              </p:txBody>
            </p:sp>
          </p:grpSp>
          <p:graphicFrame>
            <p:nvGraphicFramePr>
              <p:cNvPr id="67701" name="Object 16"/>
              <p:cNvGraphicFramePr>
                <a:graphicFrameLocks noChangeAspect="1"/>
              </p:cNvGraphicFramePr>
              <p:nvPr/>
            </p:nvGraphicFramePr>
            <p:xfrm>
              <a:off x="768" y="1968"/>
              <a:ext cx="488" cy="1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746" name="方程式" r:id="rId3" imgW="926698" imgH="203112" progId="Equation.3">
                      <p:embed/>
                    </p:oleObj>
                  </mc:Choice>
                  <mc:Fallback>
                    <p:oleObj name="方程式" r:id="rId3" imgW="926698" imgH="203112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1968"/>
                            <a:ext cx="488" cy="1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702" name="Object 17"/>
              <p:cNvGraphicFramePr>
                <a:graphicFrameLocks noChangeAspect="1"/>
              </p:cNvGraphicFramePr>
              <p:nvPr/>
            </p:nvGraphicFramePr>
            <p:xfrm>
              <a:off x="1680" y="1765"/>
              <a:ext cx="540" cy="1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747" name="方程式" r:id="rId5" imgW="825500" imgH="203200" progId="Equation.3">
                      <p:embed/>
                    </p:oleObj>
                  </mc:Choice>
                  <mc:Fallback>
                    <p:oleObj name="方程式" r:id="rId5" imgW="825500" imgH="2032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1765"/>
                            <a:ext cx="540" cy="1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703" name="Object 18"/>
              <p:cNvGraphicFramePr>
                <a:graphicFrameLocks noChangeAspect="1"/>
              </p:cNvGraphicFramePr>
              <p:nvPr/>
            </p:nvGraphicFramePr>
            <p:xfrm>
              <a:off x="2352" y="1872"/>
              <a:ext cx="499" cy="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748" name="方程式" r:id="rId7" imgW="825500" imgH="203200" progId="Equation.3">
                      <p:embed/>
                    </p:oleObj>
                  </mc:Choice>
                  <mc:Fallback>
                    <p:oleObj name="方程式" r:id="rId7" imgW="825500" imgH="2032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2" y="1872"/>
                            <a:ext cx="499" cy="1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704" name="Object 19"/>
              <p:cNvGraphicFramePr>
                <a:graphicFrameLocks noChangeAspect="1"/>
              </p:cNvGraphicFramePr>
              <p:nvPr/>
            </p:nvGraphicFramePr>
            <p:xfrm>
              <a:off x="2928" y="1728"/>
              <a:ext cx="484" cy="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749" name="方程式" r:id="rId9" imgW="799753" imgH="203112" progId="Equation.3">
                      <p:embed/>
                    </p:oleObj>
                  </mc:Choice>
                  <mc:Fallback>
                    <p:oleObj name="方程式" r:id="rId9" imgW="799753" imgH="203112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" y="1728"/>
                            <a:ext cx="484" cy="1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705" name="Object 20"/>
              <p:cNvGraphicFramePr>
                <a:graphicFrameLocks noChangeAspect="1"/>
              </p:cNvGraphicFramePr>
              <p:nvPr/>
            </p:nvGraphicFramePr>
            <p:xfrm>
              <a:off x="3840" y="2064"/>
              <a:ext cx="484" cy="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750" name="方程式" r:id="rId11" imgW="799753" imgH="203112" progId="Equation.3">
                      <p:embed/>
                    </p:oleObj>
                  </mc:Choice>
                  <mc:Fallback>
                    <p:oleObj name="方程式" r:id="rId11" imgW="799753" imgH="203112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2064"/>
                            <a:ext cx="484" cy="1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706" name="Object 21"/>
              <p:cNvGraphicFramePr>
                <a:graphicFrameLocks noChangeAspect="1"/>
              </p:cNvGraphicFramePr>
              <p:nvPr/>
            </p:nvGraphicFramePr>
            <p:xfrm>
              <a:off x="2640" y="2544"/>
              <a:ext cx="488" cy="1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751" name="方程式" r:id="rId13" imgW="926698" imgH="203112" progId="Equation.3">
                      <p:embed/>
                    </p:oleObj>
                  </mc:Choice>
                  <mc:Fallback>
                    <p:oleObj name="方程式" r:id="rId13" imgW="926698" imgH="203112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2544"/>
                            <a:ext cx="488" cy="1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7696" name="Text Box 22"/>
            <p:cNvSpPr txBox="1">
              <a:spLocks noChangeArrowheads="1"/>
            </p:cNvSpPr>
            <p:nvPr/>
          </p:nvSpPr>
          <p:spPr bwMode="auto">
            <a:xfrm>
              <a:off x="710" y="1431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00</a:t>
              </a:r>
            </a:p>
          </p:txBody>
        </p:sp>
        <p:sp>
          <p:nvSpPr>
            <p:cNvPr id="67697" name="Text Box 23"/>
            <p:cNvSpPr txBox="1">
              <a:spLocks noChangeArrowheads="1"/>
            </p:cNvSpPr>
            <p:nvPr/>
          </p:nvSpPr>
          <p:spPr bwMode="auto">
            <a:xfrm>
              <a:off x="1872" y="1920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10</a:t>
              </a:r>
            </a:p>
          </p:txBody>
        </p:sp>
        <p:sp>
          <p:nvSpPr>
            <p:cNvPr id="67698" name="Text Box 24"/>
            <p:cNvSpPr txBox="1">
              <a:spLocks noChangeArrowheads="1"/>
            </p:cNvSpPr>
            <p:nvPr/>
          </p:nvSpPr>
          <p:spPr bwMode="auto">
            <a:xfrm>
              <a:off x="2880" y="1440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11</a:t>
              </a:r>
            </a:p>
          </p:txBody>
        </p:sp>
      </p:grpSp>
      <p:grpSp>
        <p:nvGrpSpPr>
          <p:cNvPr id="67588" name="Group 25"/>
          <p:cNvGrpSpPr>
            <a:grpSpLocks/>
          </p:cNvGrpSpPr>
          <p:nvPr/>
        </p:nvGrpSpPr>
        <p:grpSpPr bwMode="auto">
          <a:xfrm>
            <a:off x="3962400" y="3886200"/>
            <a:ext cx="4953000" cy="381000"/>
            <a:chOff x="864" y="2976"/>
            <a:chExt cx="3120" cy="240"/>
          </a:xfrm>
        </p:grpSpPr>
        <p:sp>
          <p:nvSpPr>
            <p:cNvPr id="67686" name="Rectangle 26"/>
            <p:cNvSpPr>
              <a:spLocks noChangeArrowheads="1"/>
            </p:cNvSpPr>
            <p:nvPr/>
          </p:nvSpPr>
          <p:spPr bwMode="auto">
            <a:xfrm>
              <a:off x="864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87" name="Rectangle 27"/>
            <p:cNvSpPr>
              <a:spLocks noChangeArrowheads="1"/>
            </p:cNvSpPr>
            <p:nvPr/>
          </p:nvSpPr>
          <p:spPr bwMode="auto">
            <a:xfrm>
              <a:off x="120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88" name="Rectangle 28"/>
            <p:cNvSpPr>
              <a:spLocks noChangeArrowheads="1"/>
            </p:cNvSpPr>
            <p:nvPr/>
          </p:nvSpPr>
          <p:spPr bwMode="auto">
            <a:xfrm>
              <a:off x="153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89" name="Rectangle 29"/>
            <p:cNvSpPr>
              <a:spLocks noChangeArrowheads="1"/>
            </p:cNvSpPr>
            <p:nvPr/>
          </p:nvSpPr>
          <p:spPr bwMode="auto">
            <a:xfrm>
              <a:off x="187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90" name="Rectangle 30"/>
            <p:cNvSpPr>
              <a:spLocks noChangeArrowheads="1"/>
            </p:cNvSpPr>
            <p:nvPr/>
          </p:nvSpPr>
          <p:spPr bwMode="auto">
            <a:xfrm>
              <a:off x="220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91" name="Rectangle 31"/>
            <p:cNvSpPr>
              <a:spLocks noChangeArrowheads="1"/>
            </p:cNvSpPr>
            <p:nvPr/>
          </p:nvSpPr>
          <p:spPr bwMode="auto">
            <a:xfrm>
              <a:off x="264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92" name="Rectangle 32"/>
            <p:cNvSpPr>
              <a:spLocks noChangeArrowheads="1"/>
            </p:cNvSpPr>
            <p:nvPr/>
          </p:nvSpPr>
          <p:spPr bwMode="auto">
            <a:xfrm>
              <a:off x="297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93" name="Rectangle 33"/>
            <p:cNvSpPr>
              <a:spLocks noChangeArrowheads="1"/>
            </p:cNvSpPr>
            <p:nvPr/>
          </p:nvSpPr>
          <p:spPr bwMode="auto">
            <a:xfrm>
              <a:off x="331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94" name="Rectangle 34"/>
            <p:cNvSpPr>
              <a:spLocks noChangeArrowheads="1"/>
            </p:cNvSpPr>
            <p:nvPr/>
          </p:nvSpPr>
          <p:spPr bwMode="auto">
            <a:xfrm>
              <a:off x="364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</p:grpSp>
      <p:grpSp>
        <p:nvGrpSpPr>
          <p:cNvPr id="67589" name="Group 35"/>
          <p:cNvGrpSpPr>
            <a:grpSpLocks/>
          </p:cNvGrpSpPr>
          <p:nvPr/>
        </p:nvGrpSpPr>
        <p:grpSpPr bwMode="auto">
          <a:xfrm>
            <a:off x="3962400" y="4267200"/>
            <a:ext cx="4953000" cy="381000"/>
            <a:chOff x="864" y="2976"/>
            <a:chExt cx="3120" cy="240"/>
          </a:xfrm>
        </p:grpSpPr>
        <p:sp>
          <p:nvSpPr>
            <p:cNvPr id="67677" name="Rectangle 36"/>
            <p:cNvSpPr>
              <a:spLocks noChangeArrowheads="1"/>
            </p:cNvSpPr>
            <p:nvPr/>
          </p:nvSpPr>
          <p:spPr bwMode="auto">
            <a:xfrm>
              <a:off x="864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78" name="Rectangle 37"/>
            <p:cNvSpPr>
              <a:spLocks noChangeArrowheads="1"/>
            </p:cNvSpPr>
            <p:nvPr/>
          </p:nvSpPr>
          <p:spPr bwMode="auto">
            <a:xfrm>
              <a:off x="120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79" name="Rectangle 38"/>
            <p:cNvSpPr>
              <a:spLocks noChangeArrowheads="1"/>
            </p:cNvSpPr>
            <p:nvPr/>
          </p:nvSpPr>
          <p:spPr bwMode="auto">
            <a:xfrm>
              <a:off x="153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80" name="Rectangle 39"/>
            <p:cNvSpPr>
              <a:spLocks noChangeArrowheads="1"/>
            </p:cNvSpPr>
            <p:nvPr/>
          </p:nvSpPr>
          <p:spPr bwMode="auto">
            <a:xfrm>
              <a:off x="187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81" name="Rectangle 40"/>
            <p:cNvSpPr>
              <a:spLocks noChangeArrowheads="1"/>
            </p:cNvSpPr>
            <p:nvPr/>
          </p:nvSpPr>
          <p:spPr bwMode="auto">
            <a:xfrm>
              <a:off x="220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82" name="Rectangle 41"/>
            <p:cNvSpPr>
              <a:spLocks noChangeArrowheads="1"/>
            </p:cNvSpPr>
            <p:nvPr/>
          </p:nvSpPr>
          <p:spPr bwMode="auto">
            <a:xfrm>
              <a:off x="264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83" name="Rectangle 42"/>
            <p:cNvSpPr>
              <a:spLocks noChangeArrowheads="1"/>
            </p:cNvSpPr>
            <p:nvPr/>
          </p:nvSpPr>
          <p:spPr bwMode="auto">
            <a:xfrm>
              <a:off x="297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84" name="Rectangle 43"/>
            <p:cNvSpPr>
              <a:spLocks noChangeArrowheads="1"/>
            </p:cNvSpPr>
            <p:nvPr/>
          </p:nvSpPr>
          <p:spPr bwMode="auto">
            <a:xfrm>
              <a:off x="331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85" name="Rectangle 44"/>
            <p:cNvSpPr>
              <a:spLocks noChangeArrowheads="1"/>
            </p:cNvSpPr>
            <p:nvPr/>
          </p:nvSpPr>
          <p:spPr bwMode="auto">
            <a:xfrm>
              <a:off x="364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</p:grpSp>
      <p:grpSp>
        <p:nvGrpSpPr>
          <p:cNvPr id="67590" name="Group 45"/>
          <p:cNvGrpSpPr>
            <a:grpSpLocks/>
          </p:cNvGrpSpPr>
          <p:nvPr/>
        </p:nvGrpSpPr>
        <p:grpSpPr bwMode="auto">
          <a:xfrm>
            <a:off x="3962400" y="4648200"/>
            <a:ext cx="4953000" cy="381000"/>
            <a:chOff x="864" y="2976"/>
            <a:chExt cx="3120" cy="240"/>
          </a:xfrm>
        </p:grpSpPr>
        <p:sp>
          <p:nvSpPr>
            <p:cNvPr id="67668" name="Rectangle 46"/>
            <p:cNvSpPr>
              <a:spLocks noChangeArrowheads="1"/>
            </p:cNvSpPr>
            <p:nvPr/>
          </p:nvSpPr>
          <p:spPr bwMode="auto">
            <a:xfrm>
              <a:off x="864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69" name="Rectangle 47"/>
            <p:cNvSpPr>
              <a:spLocks noChangeArrowheads="1"/>
            </p:cNvSpPr>
            <p:nvPr/>
          </p:nvSpPr>
          <p:spPr bwMode="auto">
            <a:xfrm>
              <a:off x="120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70" name="Rectangle 48"/>
            <p:cNvSpPr>
              <a:spLocks noChangeArrowheads="1"/>
            </p:cNvSpPr>
            <p:nvPr/>
          </p:nvSpPr>
          <p:spPr bwMode="auto">
            <a:xfrm>
              <a:off x="153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71" name="Rectangle 49"/>
            <p:cNvSpPr>
              <a:spLocks noChangeArrowheads="1"/>
            </p:cNvSpPr>
            <p:nvPr/>
          </p:nvSpPr>
          <p:spPr bwMode="auto">
            <a:xfrm>
              <a:off x="187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72" name="Rectangle 50"/>
            <p:cNvSpPr>
              <a:spLocks noChangeArrowheads="1"/>
            </p:cNvSpPr>
            <p:nvPr/>
          </p:nvSpPr>
          <p:spPr bwMode="auto">
            <a:xfrm>
              <a:off x="220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73" name="Rectangle 51"/>
            <p:cNvSpPr>
              <a:spLocks noChangeArrowheads="1"/>
            </p:cNvSpPr>
            <p:nvPr/>
          </p:nvSpPr>
          <p:spPr bwMode="auto">
            <a:xfrm>
              <a:off x="264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74" name="Rectangle 52"/>
            <p:cNvSpPr>
              <a:spLocks noChangeArrowheads="1"/>
            </p:cNvSpPr>
            <p:nvPr/>
          </p:nvSpPr>
          <p:spPr bwMode="auto">
            <a:xfrm>
              <a:off x="297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75" name="Rectangle 53"/>
            <p:cNvSpPr>
              <a:spLocks noChangeArrowheads="1"/>
            </p:cNvSpPr>
            <p:nvPr/>
          </p:nvSpPr>
          <p:spPr bwMode="auto">
            <a:xfrm>
              <a:off x="331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76" name="Rectangle 54"/>
            <p:cNvSpPr>
              <a:spLocks noChangeArrowheads="1"/>
            </p:cNvSpPr>
            <p:nvPr/>
          </p:nvSpPr>
          <p:spPr bwMode="auto">
            <a:xfrm>
              <a:off x="364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</p:grpSp>
      <p:grpSp>
        <p:nvGrpSpPr>
          <p:cNvPr id="67591" name="Group 55"/>
          <p:cNvGrpSpPr>
            <a:grpSpLocks/>
          </p:cNvGrpSpPr>
          <p:nvPr/>
        </p:nvGrpSpPr>
        <p:grpSpPr bwMode="auto">
          <a:xfrm>
            <a:off x="3962400" y="5029200"/>
            <a:ext cx="4953000" cy="381000"/>
            <a:chOff x="864" y="2976"/>
            <a:chExt cx="3120" cy="240"/>
          </a:xfrm>
        </p:grpSpPr>
        <p:sp>
          <p:nvSpPr>
            <p:cNvPr id="67659" name="Rectangle 56"/>
            <p:cNvSpPr>
              <a:spLocks noChangeArrowheads="1"/>
            </p:cNvSpPr>
            <p:nvPr/>
          </p:nvSpPr>
          <p:spPr bwMode="auto">
            <a:xfrm>
              <a:off x="864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60" name="Rectangle 57"/>
            <p:cNvSpPr>
              <a:spLocks noChangeArrowheads="1"/>
            </p:cNvSpPr>
            <p:nvPr/>
          </p:nvSpPr>
          <p:spPr bwMode="auto">
            <a:xfrm>
              <a:off x="120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61" name="Rectangle 58"/>
            <p:cNvSpPr>
              <a:spLocks noChangeArrowheads="1"/>
            </p:cNvSpPr>
            <p:nvPr/>
          </p:nvSpPr>
          <p:spPr bwMode="auto">
            <a:xfrm>
              <a:off x="153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62" name="Rectangle 59"/>
            <p:cNvSpPr>
              <a:spLocks noChangeArrowheads="1"/>
            </p:cNvSpPr>
            <p:nvPr/>
          </p:nvSpPr>
          <p:spPr bwMode="auto">
            <a:xfrm>
              <a:off x="187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63" name="Rectangle 60"/>
            <p:cNvSpPr>
              <a:spLocks noChangeArrowheads="1"/>
            </p:cNvSpPr>
            <p:nvPr/>
          </p:nvSpPr>
          <p:spPr bwMode="auto">
            <a:xfrm>
              <a:off x="220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64" name="Rectangle 61"/>
            <p:cNvSpPr>
              <a:spLocks noChangeArrowheads="1"/>
            </p:cNvSpPr>
            <p:nvPr/>
          </p:nvSpPr>
          <p:spPr bwMode="auto">
            <a:xfrm>
              <a:off x="264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65" name="Rectangle 62"/>
            <p:cNvSpPr>
              <a:spLocks noChangeArrowheads="1"/>
            </p:cNvSpPr>
            <p:nvPr/>
          </p:nvSpPr>
          <p:spPr bwMode="auto">
            <a:xfrm>
              <a:off x="297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66" name="Rectangle 63"/>
            <p:cNvSpPr>
              <a:spLocks noChangeArrowheads="1"/>
            </p:cNvSpPr>
            <p:nvPr/>
          </p:nvSpPr>
          <p:spPr bwMode="auto">
            <a:xfrm>
              <a:off x="331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67" name="Rectangle 64"/>
            <p:cNvSpPr>
              <a:spLocks noChangeArrowheads="1"/>
            </p:cNvSpPr>
            <p:nvPr/>
          </p:nvSpPr>
          <p:spPr bwMode="auto">
            <a:xfrm>
              <a:off x="364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grpSp>
        <p:nvGrpSpPr>
          <p:cNvPr id="67592" name="Group 65"/>
          <p:cNvGrpSpPr>
            <a:grpSpLocks/>
          </p:cNvGrpSpPr>
          <p:nvPr/>
        </p:nvGrpSpPr>
        <p:grpSpPr bwMode="auto">
          <a:xfrm>
            <a:off x="3962400" y="5410200"/>
            <a:ext cx="4953000" cy="381000"/>
            <a:chOff x="864" y="2976"/>
            <a:chExt cx="3120" cy="240"/>
          </a:xfrm>
        </p:grpSpPr>
        <p:sp>
          <p:nvSpPr>
            <p:cNvPr id="67650" name="Rectangle 66"/>
            <p:cNvSpPr>
              <a:spLocks noChangeArrowheads="1"/>
            </p:cNvSpPr>
            <p:nvPr/>
          </p:nvSpPr>
          <p:spPr bwMode="auto">
            <a:xfrm>
              <a:off x="864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51" name="Rectangle 67"/>
            <p:cNvSpPr>
              <a:spLocks noChangeArrowheads="1"/>
            </p:cNvSpPr>
            <p:nvPr/>
          </p:nvSpPr>
          <p:spPr bwMode="auto">
            <a:xfrm>
              <a:off x="120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52" name="Rectangle 68"/>
            <p:cNvSpPr>
              <a:spLocks noChangeArrowheads="1"/>
            </p:cNvSpPr>
            <p:nvPr/>
          </p:nvSpPr>
          <p:spPr bwMode="auto">
            <a:xfrm>
              <a:off x="153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53" name="Rectangle 69"/>
            <p:cNvSpPr>
              <a:spLocks noChangeArrowheads="1"/>
            </p:cNvSpPr>
            <p:nvPr/>
          </p:nvSpPr>
          <p:spPr bwMode="auto">
            <a:xfrm>
              <a:off x="187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54" name="Rectangle 70"/>
            <p:cNvSpPr>
              <a:spLocks noChangeArrowheads="1"/>
            </p:cNvSpPr>
            <p:nvPr/>
          </p:nvSpPr>
          <p:spPr bwMode="auto">
            <a:xfrm>
              <a:off x="220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55" name="Rectangle 71"/>
            <p:cNvSpPr>
              <a:spLocks noChangeArrowheads="1"/>
            </p:cNvSpPr>
            <p:nvPr/>
          </p:nvSpPr>
          <p:spPr bwMode="auto">
            <a:xfrm>
              <a:off x="264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56" name="Rectangle 72"/>
            <p:cNvSpPr>
              <a:spLocks noChangeArrowheads="1"/>
            </p:cNvSpPr>
            <p:nvPr/>
          </p:nvSpPr>
          <p:spPr bwMode="auto">
            <a:xfrm>
              <a:off x="297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57" name="Rectangle 73"/>
            <p:cNvSpPr>
              <a:spLocks noChangeArrowheads="1"/>
            </p:cNvSpPr>
            <p:nvPr/>
          </p:nvSpPr>
          <p:spPr bwMode="auto">
            <a:xfrm>
              <a:off x="331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58" name="Rectangle 74"/>
            <p:cNvSpPr>
              <a:spLocks noChangeArrowheads="1"/>
            </p:cNvSpPr>
            <p:nvPr/>
          </p:nvSpPr>
          <p:spPr bwMode="auto">
            <a:xfrm>
              <a:off x="364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grpSp>
        <p:nvGrpSpPr>
          <p:cNvPr id="67593" name="Group 75"/>
          <p:cNvGrpSpPr>
            <a:grpSpLocks/>
          </p:cNvGrpSpPr>
          <p:nvPr/>
        </p:nvGrpSpPr>
        <p:grpSpPr bwMode="auto">
          <a:xfrm>
            <a:off x="3962400" y="5791200"/>
            <a:ext cx="4953000" cy="381000"/>
            <a:chOff x="864" y="2976"/>
            <a:chExt cx="3120" cy="240"/>
          </a:xfrm>
        </p:grpSpPr>
        <p:sp>
          <p:nvSpPr>
            <p:cNvPr id="67641" name="Rectangle 76"/>
            <p:cNvSpPr>
              <a:spLocks noChangeArrowheads="1"/>
            </p:cNvSpPr>
            <p:nvPr/>
          </p:nvSpPr>
          <p:spPr bwMode="auto">
            <a:xfrm>
              <a:off x="864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42" name="Rectangle 77"/>
            <p:cNvSpPr>
              <a:spLocks noChangeArrowheads="1"/>
            </p:cNvSpPr>
            <p:nvPr/>
          </p:nvSpPr>
          <p:spPr bwMode="auto">
            <a:xfrm>
              <a:off x="120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43" name="Rectangle 78"/>
            <p:cNvSpPr>
              <a:spLocks noChangeArrowheads="1"/>
            </p:cNvSpPr>
            <p:nvPr/>
          </p:nvSpPr>
          <p:spPr bwMode="auto">
            <a:xfrm>
              <a:off x="153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44" name="Rectangle 79"/>
            <p:cNvSpPr>
              <a:spLocks noChangeArrowheads="1"/>
            </p:cNvSpPr>
            <p:nvPr/>
          </p:nvSpPr>
          <p:spPr bwMode="auto">
            <a:xfrm>
              <a:off x="187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45" name="Rectangle 80"/>
            <p:cNvSpPr>
              <a:spLocks noChangeArrowheads="1"/>
            </p:cNvSpPr>
            <p:nvPr/>
          </p:nvSpPr>
          <p:spPr bwMode="auto">
            <a:xfrm>
              <a:off x="220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46" name="Rectangle 81"/>
            <p:cNvSpPr>
              <a:spLocks noChangeArrowheads="1"/>
            </p:cNvSpPr>
            <p:nvPr/>
          </p:nvSpPr>
          <p:spPr bwMode="auto">
            <a:xfrm>
              <a:off x="264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47" name="Rectangle 82"/>
            <p:cNvSpPr>
              <a:spLocks noChangeArrowheads="1"/>
            </p:cNvSpPr>
            <p:nvPr/>
          </p:nvSpPr>
          <p:spPr bwMode="auto">
            <a:xfrm>
              <a:off x="297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48" name="Rectangle 83"/>
            <p:cNvSpPr>
              <a:spLocks noChangeArrowheads="1"/>
            </p:cNvSpPr>
            <p:nvPr/>
          </p:nvSpPr>
          <p:spPr bwMode="auto">
            <a:xfrm>
              <a:off x="331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49" name="Rectangle 84"/>
            <p:cNvSpPr>
              <a:spLocks noChangeArrowheads="1"/>
            </p:cNvSpPr>
            <p:nvPr/>
          </p:nvSpPr>
          <p:spPr bwMode="auto">
            <a:xfrm>
              <a:off x="364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</p:grpSp>
      <p:grpSp>
        <p:nvGrpSpPr>
          <p:cNvPr id="67594" name="Group 85"/>
          <p:cNvGrpSpPr>
            <a:grpSpLocks/>
          </p:cNvGrpSpPr>
          <p:nvPr/>
        </p:nvGrpSpPr>
        <p:grpSpPr bwMode="auto">
          <a:xfrm>
            <a:off x="3962400" y="6172200"/>
            <a:ext cx="4953000" cy="381000"/>
            <a:chOff x="864" y="2976"/>
            <a:chExt cx="3120" cy="240"/>
          </a:xfrm>
        </p:grpSpPr>
        <p:sp>
          <p:nvSpPr>
            <p:cNvPr id="67632" name="Rectangle 86"/>
            <p:cNvSpPr>
              <a:spLocks noChangeArrowheads="1"/>
            </p:cNvSpPr>
            <p:nvPr/>
          </p:nvSpPr>
          <p:spPr bwMode="auto">
            <a:xfrm>
              <a:off x="864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33" name="Rectangle 87"/>
            <p:cNvSpPr>
              <a:spLocks noChangeArrowheads="1"/>
            </p:cNvSpPr>
            <p:nvPr/>
          </p:nvSpPr>
          <p:spPr bwMode="auto">
            <a:xfrm>
              <a:off x="120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34" name="Rectangle 88"/>
            <p:cNvSpPr>
              <a:spLocks noChangeArrowheads="1"/>
            </p:cNvSpPr>
            <p:nvPr/>
          </p:nvSpPr>
          <p:spPr bwMode="auto">
            <a:xfrm>
              <a:off x="153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35" name="Rectangle 89"/>
            <p:cNvSpPr>
              <a:spLocks noChangeArrowheads="1"/>
            </p:cNvSpPr>
            <p:nvPr/>
          </p:nvSpPr>
          <p:spPr bwMode="auto">
            <a:xfrm>
              <a:off x="187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36" name="Rectangle 90"/>
            <p:cNvSpPr>
              <a:spLocks noChangeArrowheads="1"/>
            </p:cNvSpPr>
            <p:nvPr/>
          </p:nvSpPr>
          <p:spPr bwMode="auto">
            <a:xfrm>
              <a:off x="220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37" name="Rectangle 91"/>
            <p:cNvSpPr>
              <a:spLocks noChangeArrowheads="1"/>
            </p:cNvSpPr>
            <p:nvPr/>
          </p:nvSpPr>
          <p:spPr bwMode="auto">
            <a:xfrm>
              <a:off x="264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38" name="Rectangle 92"/>
            <p:cNvSpPr>
              <a:spLocks noChangeArrowheads="1"/>
            </p:cNvSpPr>
            <p:nvPr/>
          </p:nvSpPr>
          <p:spPr bwMode="auto">
            <a:xfrm>
              <a:off x="297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39" name="Rectangle 93"/>
            <p:cNvSpPr>
              <a:spLocks noChangeArrowheads="1"/>
            </p:cNvSpPr>
            <p:nvPr/>
          </p:nvSpPr>
          <p:spPr bwMode="auto">
            <a:xfrm>
              <a:off x="331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40" name="Rectangle 94"/>
            <p:cNvSpPr>
              <a:spLocks noChangeArrowheads="1"/>
            </p:cNvSpPr>
            <p:nvPr/>
          </p:nvSpPr>
          <p:spPr bwMode="auto">
            <a:xfrm>
              <a:off x="364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</p:grpSp>
      <p:sp>
        <p:nvSpPr>
          <p:cNvPr id="67595" name="Line 95"/>
          <p:cNvSpPr>
            <a:spLocks noChangeShapeType="1"/>
          </p:cNvSpPr>
          <p:nvPr/>
        </p:nvSpPr>
        <p:spPr bwMode="auto">
          <a:xfrm>
            <a:off x="3886200" y="381000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596" name="Line 96"/>
          <p:cNvSpPr>
            <a:spLocks noChangeShapeType="1"/>
          </p:cNvSpPr>
          <p:nvPr/>
        </p:nvSpPr>
        <p:spPr bwMode="auto">
          <a:xfrm>
            <a:off x="6705600" y="31242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67597" name="Object 97"/>
          <p:cNvGraphicFramePr>
            <a:graphicFrameLocks noChangeAspect="1"/>
          </p:cNvGraphicFramePr>
          <p:nvPr/>
        </p:nvGraphicFramePr>
        <p:xfrm>
          <a:off x="4038600" y="3429000"/>
          <a:ext cx="2508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52" name="方程式" r:id="rId15" imgW="177569" imgH="215619" progId="Equation.3">
                  <p:embed/>
                </p:oleObj>
              </mc:Choice>
              <mc:Fallback>
                <p:oleObj name="方程式" r:id="rId15" imgW="177569" imgH="215619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429000"/>
                        <a:ext cx="2508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8" name="Object 98"/>
          <p:cNvGraphicFramePr>
            <a:graphicFrameLocks noChangeAspect="1"/>
          </p:cNvGraphicFramePr>
          <p:nvPr/>
        </p:nvGraphicFramePr>
        <p:xfrm>
          <a:off x="4572000" y="3429000"/>
          <a:ext cx="268288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53" name="方程式" r:id="rId17" imgW="190500" imgH="228600" progId="Equation.3">
                  <p:embed/>
                </p:oleObj>
              </mc:Choice>
              <mc:Fallback>
                <p:oleObj name="方程式" r:id="rId17" imgW="190500" imgH="228600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429000"/>
                        <a:ext cx="268288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9" name="Text Box 99"/>
          <p:cNvSpPr txBox="1">
            <a:spLocks noChangeArrowheads="1"/>
          </p:cNvSpPr>
          <p:nvPr/>
        </p:nvSpPr>
        <p:spPr bwMode="auto">
          <a:xfrm>
            <a:off x="4953000" y="34290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sp>
        <p:nvSpPr>
          <p:cNvPr id="67600" name="Text Box 100"/>
          <p:cNvSpPr txBox="1">
            <a:spLocks noChangeArrowheads="1"/>
          </p:cNvSpPr>
          <p:nvPr/>
        </p:nvSpPr>
        <p:spPr bwMode="auto">
          <a:xfrm>
            <a:off x="5715000" y="3429000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</a:t>
            </a:r>
          </a:p>
        </p:txBody>
      </p:sp>
      <p:sp>
        <p:nvSpPr>
          <p:cNvPr id="67601" name="Text Box 101"/>
          <p:cNvSpPr txBox="1">
            <a:spLocks noChangeArrowheads="1"/>
          </p:cNvSpPr>
          <p:nvPr/>
        </p:nvSpPr>
        <p:spPr bwMode="auto">
          <a:xfrm>
            <a:off x="6172200" y="3429000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Z</a:t>
            </a:r>
          </a:p>
        </p:txBody>
      </p:sp>
      <p:graphicFrame>
        <p:nvGraphicFramePr>
          <p:cNvPr id="67602" name="Object 102"/>
          <p:cNvGraphicFramePr>
            <a:graphicFrameLocks noChangeAspect="1"/>
          </p:cNvGraphicFramePr>
          <p:nvPr/>
        </p:nvGraphicFramePr>
        <p:xfrm>
          <a:off x="6926263" y="3429000"/>
          <a:ext cx="2682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54" name="方程式" r:id="rId19" imgW="190335" imgH="215713" progId="Equation.3">
                  <p:embed/>
                </p:oleObj>
              </mc:Choice>
              <mc:Fallback>
                <p:oleObj name="方程式" r:id="rId19" imgW="190335" imgH="215713" progId="Equation.3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263" y="3429000"/>
                        <a:ext cx="268287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3" name="Object 103"/>
          <p:cNvGraphicFramePr>
            <a:graphicFrameLocks noChangeAspect="1"/>
          </p:cNvGraphicFramePr>
          <p:nvPr/>
        </p:nvGraphicFramePr>
        <p:xfrm>
          <a:off x="7391400" y="3429000"/>
          <a:ext cx="28575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55" name="方程式" r:id="rId21" imgW="203112" imgH="228501" progId="Equation.3">
                  <p:embed/>
                </p:oleObj>
              </mc:Choice>
              <mc:Fallback>
                <p:oleObj name="方程式" r:id="rId21" imgW="203112" imgH="228501" progId="Equation.3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429000"/>
                        <a:ext cx="28575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4" name="Text Box 104"/>
          <p:cNvSpPr txBox="1">
            <a:spLocks noChangeArrowheads="1"/>
          </p:cNvSpPr>
          <p:nvPr/>
        </p:nvSpPr>
        <p:spPr bwMode="auto">
          <a:xfrm>
            <a:off x="7908925" y="3414713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</a:t>
            </a:r>
          </a:p>
        </p:txBody>
      </p:sp>
      <p:sp>
        <p:nvSpPr>
          <p:cNvPr id="67605" name="Text Box 105"/>
          <p:cNvSpPr txBox="1">
            <a:spLocks noChangeArrowheads="1"/>
          </p:cNvSpPr>
          <p:nvPr/>
        </p:nvSpPr>
        <p:spPr bwMode="auto">
          <a:xfrm>
            <a:off x="8382000" y="33528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</a:t>
            </a:r>
          </a:p>
        </p:txBody>
      </p:sp>
      <p:grpSp>
        <p:nvGrpSpPr>
          <p:cNvPr id="67606" name="Group 106"/>
          <p:cNvGrpSpPr>
            <a:grpSpLocks/>
          </p:cNvGrpSpPr>
          <p:nvPr/>
        </p:nvGrpSpPr>
        <p:grpSpPr bwMode="auto">
          <a:xfrm>
            <a:off x="4267200" y="228600"/>
            <a:ext cx="4292600" cy="2546350"/>
            <a:chOff x="2496" y="144"/>
            <a:chExt cx="2704" cy="1604"/>
          </a:xfrm>
        </p:grpSpPr>
        <p:grpSp>
          <p:nvGrpSpPr>
            <p:cNvPr id="67608" name="Group 107"/>
            <p:cNvGrpSpPr>
              <a:grpSpLocks/>
            </p:cNvGrpSpPr>
            <p:nvPr/>
          </p:nvGrpSpPr>
          <p:grpSpPr bwMode="auto">
            <a:xfrm>
              <a:off x="4464" y="624"/>
              <a:ext cx="240" cy="816"/>
              <a:chOff x="4800" y="2304"/>
              <a:chExt cx="240" cy="816"/>
            </a:xfrm>
          </p:grpSpPr>
          <p:sp>
            <p:nvSpPr>
              <p:cNvPr id="67630" name="Rectangle 108"/>
              <p:cNvSpPr>
                <a:spLocks noChangeArrowheads="1"/>
              </p:cNvSpPr>
              <p:nvPr/>
            </p:nvSpPr>
            <p:spPr bwMode="auto">
              <a:xfrm>
                <a:off x="4800" y="2304"/>
                <a:ext cx="240" cy="8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7631" name="AutoShape 109"/>
              <p:cNvSpPr>
                <a:spLocks noChangeArrowheads="1"/>
              </p:cNvSpPr>
              <p:nvPr/>
            </p:nvSpPr>
            <p:spPr bwMode="auto">
              <a:xfrm>
                <a:off x="4896" y="3024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67609" name="Line 110"/>
            <p:cNvSpPr>
              <a:spLocks noChangeShapeType="1"/>
            </p:cNvSpPr>
            <p:nvPr/>
          </p:nvSpPr>
          <p:spPr bwMode="auto">
            <a:xfrm>
              <a:off x="4704" y="10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10" name="Line 111"/>
            <p:cNvSpPr>
              <a:spLocks noChangeShapeType="1"/>
            </p:cNvSpPr>
            <p:nvPr/>
          </p:nvSpPr>
          <p:spPr bwMode="auto">
            <a:xfrm>
              <a:off x="4800" y="96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11" name="Text Box 112"/>
            <p:cNvSpPr txBox="1">
              <a:spLocks noChangeArrowheads="1"/>
            </p:cNvSpPr>
            <p:nvPr/>
          </p:nvSpPr>
          <p:spPr bwMode="auto">
            <a:xfrm>
              <a:off x="4742" y="75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67612" name="Text Box 113"/>
            <p:cNvSpPr txBox="1">
              <a:spLocks noChangeArrowheads="1"/>
            </p:cNvSpPr>
            <p:nvPr/>
          </p:nvSpPr>
          <p:spPr bwMode="auto">
            <a:xfrm>
              <a:off x="4992" y="86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67613" name="Line 114"/>
            <p:cNvSpPr>
              <a:spLocks noChangeShapeType="1"/>
            </p:cNvSpPr>
            <p:nvPr/>
          </p:nvSpPr>
          <p:spPr bwMode="auto">
            <a:xfrm>
              <a:off x="4032" y="100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14" name="Line 115"/>
            <p:cNvSpPr>
              <a:spLocks noChangeShapeType="1"/>
            </p:cNvSpPr>
            <p:nvPr/>
          </p:nvSpPr>
          <p:spPr bwMode="auto">
            <a:xfrm>
              <a:off x="4282" y="969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15" name="Text Box 116"/>
            <p:cNvSpPr txBox="1">
              <a:spLocks noChangeArrowheads="1"/>
            </p:cNvSpPr>
            <p:nvPr/>
          </p:nvSpPr>
          <p:spPr bwMode="auto">
            <a:xfrm>
              <a:off x="4224" y="76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67616" name="Text Box 117"/>
            <p:cNvSpPr txBox="1">
              <a:spLocks noChangeArrowheads="1"/>
            </p:cNvSpPr>
            <p:nvPr/>
          </p:nvSpPr>
          <p:spPr bwMode="auto">
            <a:xfrm>
              <a:off x="4176" y="100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67617" name="AutoShape 118"/>
            <p:cNvSpPr>
              <a:spLocks noChangeArrowheads="1"/>
            </p:cNvSpPr>
            <p:nvPr/>
          </p:nvSpPr>
          <p:spPr bwMode="auto">
            <a:xfrm>
              <a:off x="3168" y="432"/>
              <a:ext cx="864" cy="12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</p:txBody>
        </p:sp>
        <p:sp>
          <p:nvSpPr>
            <p:cNvPr id="67618" name="Line 119"/>
            <p:cNvSpPr>
              <a:spLocks noChangeShapeType="1"/>
            </p:cNvSpPr>
            <p:nvPr/>
          </p:nvSpPr>
          <p:spPr bwMode="auto">
            <a:xfrm>
              <a:off x="2832" y="9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19" name="Text Box 120"/>
            <p:cNvSpPr txBox="1">
              <a:spLocks noChangeArrowheads="1"/>
            </p:cNvSpPr>
            <p:nvPr/>
          </p:nvSpPr>
          <p:spPr bwMode="auto">
            <a:xfrm>
              <a:off x="2496" y="768"/>
              <a:ext cx="3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67620" name="Line 121"/>
            <p:cNvSpPr>
              <a:spLocks noChangeShapeType="1"/>
            </p:cNvSpPr>
            <p:nvPr/>
          </p:nvSpPr>
          <p:spPr bwMode="auto">
            <a:xfrm>
              <a:off x="2832" y="11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21" name="Line 122"/>
            <p:cNvSpPr>
              <a:spLocks noChangeShapeType="1"/>
            </p:cNvSpPr>
            <p:nvPr/>
          </p:nvSpPr>
          <p:spPr bwMode="auto">
            <a:xfrm>
              <a:off x="2832" y="12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22" name="Text Box 123"/>
            <p:cNvSpPr txBox="1">
              <a:spLocks noChangeArrowheads="1"/>
            </p:cNvSpPr>
            <p:nvPr/>
          </p:nvSpPr>
          <p:spPr bwMode="auto">
            <a:xfrm>
              <a:off x="2592" y="100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T</a:t>
              </a:r>
            </a:p>
          </p:txBody>
        </p:sp>
        <p:sp>
          <p:nvSpPr>
            <p:cNvPr id="67623" name="Text Box 124"/>
            <p:cNvSpPr txBox="1">
              <a:spLocks noChangeArrowheads="1"/>
            </p:cNvSpPr>
            <p:nvPr/>
          </p:nvSpPr>
          <p:spPr bwMode="auto">
            <a:xfrm>
              <a:off x="2592" y="120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Z</a:t>
              </a:r>
            </a:p>
          </p:txBody>
        </p:sp>
        <p:sp>
          <p:nvSpPr>
            <p:cNvPr id="67624" name="Line 125"/>
            <p:cNvSpPr>
              <a:spLocks noChangeShapeType="1"/>
            </p:cNvSpPr>
            <p:nvPr/>
          </p:nvSpPr>
          <p:spPr bwMode="auto">
            <a:xfrm>
              <a:off x="3600" y="1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67625" name="AutoShape 126"/>
            <p:cNvCxnSpPr>
              <a:cxnSpLocks noChangeShapeType="1"/>
              <a:stCxn id="67612" idx="0"/>
              <a:endCxn id="67624" idx="0"/>
            </p:cNvCxnSpPr>
            <p:nvPr/>
          </p:nvCxnSpPr>
          <p:spPr bwMode="auto">
            <a:xfrm rot="5400000" flipH="1">
              <a:off x="3988" y="-244"/>
              <a:ext cx="720" cy="1496"/>
            </a:xfrm>
            <a:prstGeom prst="bentConnector3">
              <a:avLst>
                <a:gd name="adj1" fmla="val 9999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626" name="Line 127"/>
            <p:cNvSpPr>
              <a:spLocks noChangeShapeType="1"/>
            </p:cNvSpPr>
            <p:nvPr/>
          </p:nvSpPr>
          <p:spPr bwMode="auto">
            <a:xfrm>
              <a:off x="4032" y="15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27" name="Text Box 128"/>
            <p:cNvSpPr txBox="1">
              <a:spLocks noChangeArrowheads="1"/>
            </p:cNvSpPr>
            <p:nvPr/>
          </p:nvSpPr>
          <p:spPr bwMode="auto">
            <a:xfrm>
              <a:off x="4272" y="1392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</a:t>
              </a:r>
            </a:p>
          </p:txBody>
        </p:sp>
        <p:sp>
          <p:nvSpPr>
            <p:cNvPr id="67628" name="Line 129"/>
            <p:cNvSpPr>
              <a:spLocks noChangeShapeType="1"/>
            </p:cNvSpPr>
            <p:nvPr/>
          </p:nvSpPr>
          <p:spPr bwMode="auto">
            <a:xfrm>
              <a:off x="3984" y="15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29" name="Text Box 130"/>
            <p:cNvSpPr txBox="1">
              <a:spLocks noChangeArrowheads="1"/>
            </p:cNvSpPr>
            <p:nvPr/>
          </p:nvSpPr>
          <p:spPr bwMode="auto">
            <a:xfrm>
              <a:off x="4176" y="153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sp>
        <p:nvSpPr>
          <p:cNvPr id="67607" name="AutoShape 131"/>
          <p:cNvSpPr>
            <a:spLocks noChangeArrowheads="1"/>
          </p:cNvSpPr>
          <p:nvPr/>
        </p:nvSpPr>
        <p:spPr bwMode="auto">
          <a:xfrm>
            <a:off x="533400" y="4724400"/>
            <a:ext cx="3124200" cy="1447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You need an EDA tool to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help you simplify the circuit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complete circuit</a:t>
            </a:r>
          </a:p>
        </p:txBody>
      </p:sp>
      <p:grpSp>
        <p:nvGrpSpPr>
          <p:cNvPr id="68611" name="Group 3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6862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8623" name="Group 5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68626" name="Rectangle 6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68627" name="AutoShape 7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68624" name="Text Box 8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68625" name="Text Box 9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sp>
        <p:nvSpPr>
          <p:cNvPr id="68612" name="Text Box 10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68613" name="Text Box 11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sp>
        <p:nvSpPr>
          <p:cNvPr id="68614" name="Line 12"/>
          <p:cNvSpPr>
            <a:spLocks noChangeShapeType="1"/>
          </p:cNvSpPr>
          <p:nvPr/>
        </p:nvSpPr>
        <p:spPr bwMode="auto">
          <a:xfrm>
            <a:off x="2743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15" name="Text Box 13"/>
          <p:cNvSpPr txBox="1">
            <a:spLocks noChangeArrowheads="1"/>
          </p:cNvSpPr>
          <p:nvPr/>
        </p:nvSpPr>
        <p:spPr bwMode="auto">
          <a:xfrm>
            <a:off x="2209800" y="57912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sp>
        <p:nvSpPr>
          <p:cNvPr id="68616" name="Line 14"/>
          <p:cNvSpPr>
            <a:spLocks noChangeShapeType="1"/>
          </p:cNvSpPr>
          <p:nvPr/>
        </p:nvSpPr>
        <p:spPr bwMode="auto">
          <a:xfrm>
            <a:off x="3048000" y="3886200"/>
            <a:ext cx="91440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17" name="Line 15"/>
          <p:cNvSpPr>
            <a:spLocks noChangeShapeType="1"/>
          </p:cNvSpPr>
          <p:nvPr/>
        </p:nvSpPr>
        <p:spPr bwMode="auto">
          <a:xfrm flipH="1">
            <a:off x="6858000" y="4038600"/>
            <a:ext cx="228600" cy="1219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68618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57400"/>
            <a:ext cx="29146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9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09800"/>
            <a:ext cx="327660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20" name="AutoShape 18"/>
          <p:cNvSpPr>
            <a:spLocks noChangeArrowheads="1"/>
          </p:cNvSpPr>
          <p:nvPr/>
        </p:nvSpPr>
        <p:spPr bwMode="auto">
          <a:xfrm>
            <a:off x="5334000" y="1981200"/>
            <a:ext cx="3429000" cy="2057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8621" name="AutoShape 19"/>
          <p:cNvSpPr>
            <a:spLocks noChangeArrowheads="1"/>
          </p:cNvSpPr>
          <p:nvPr/>
        </p:nvSpPr>
        <p:spPr bwMode="auto">
          <a:xfrm>
            <a:off x="1295400" y="1905000"/>
            <a:ext cx="3200400" cy="1981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2076016"/>
            <a:ext cx="3505200" cy="463636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dirty="0" smtClean="0"/>
              <a:t>Step 0: design the </a:t>
            </a:r>
            <a:r>
              <a:rPr lang="en-US" altLang="zh-TW" sz="2000" dirty="0" smtClean="0">
                <a:solidFill>
                  <a:srgbClr val="FF0000"/>
                </a:solidFill>
              </a:rPr>
              <a:t>algorithm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 smtClean="0"/>
              <a:t>Step 2:  specify the </a:t>
            </a:r>
            <a:r>
              <a:rPr lang="en-US" altLang="zh-TW" sz="2000" dirty="0" smtClean="0">
                <a:solidFill>
                  <a:schemeClr val="hlink"/>
                </a:solidFill>
              </a:rPr>
              <a:t>behavior</a:t>
            </a:r>
            <a:r>
              <a:rPr lang="en-US" altLang="zh-TW" sz="2000" dirty="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 smtClean="0"/>
              <a:t>data path: </a:t>
            </a:r>
            <a:r>
              <a:rPr lang="en-US" altLang="zh-TW" sz="1800" dirty="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 smtClean="0"/>
              <a:t>control unit: state-diagram to circuit (Chapter 4)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 smtClean="0"/>
              <a:t>data path: micro-operation to circuit (</a:t>
            </a:r>
            <a:r>
              <a:rPr lang="en-US" altLang="zh-TW" sz="1800" dirty="0" smtClean="0">
                <a:solidFill>
                  <a:schemeClr val="hlink"/>
                </a:solidFill>
              </a:rPr>
              <a:t>Sec. 6.3 – 6.6</a:t>
            </a:r>
            <a:r>
              <a:rPr lang="en-US" altLang="zh-TW" sz="1800" dirty="0" smtClean="0"/>
              <a:t>)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13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" y="2076016"/>
            <a:ext cx="3505200" cy="463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2000" kern="0" dirty="0" smtClean="0"/>
              <a:t>Step 0: design the </a:t>
            </a:r>
            <a:r>
              <a:rPr lang="en-US" altLang="zh-TW" sz="2000" kern="0" dirty="0" smtClean="0">
                <a:solidFill>
                  <a:srgbClr val="FF0000"/>
                </a:solidFill>
              </a:rPr>
              <a:t>algorithm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kern="0" dirty="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dirty="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dirty="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kern="0" dirty="0" smtClean="0"/>
              <a:t>Step 2:  specify the </a:t>
            </a:r>
            <a:r>
              <a:rPr lang="en-US" altLang="zh-TW" sz="2000" kern="0" dirty="0" smtClean="0">
                <a:solidFill>
                  <a:schemeClr val="hlink"/>
                </a:solidFill>
              </a:rPr>
              <a:t>behavior</a:t>
            </a:r>
            <a:r>
              <a:rPr lang="en-US" altLang="zh-TW" sz="2000" kern="0" dirty="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dirty="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dirty="0" smtClean="0"/>
              <a:t>data path: </a:t>
            </a:r>
            <a:r>
              <a:rPr lang="en-US" altLang="zh-TW" sz="1800" kern="0" dirty="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kern="0" dirty="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dirty="0" smtClean="0"/>
              <a:t>control unit: state-diagram to circuit (Chapter 4)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dirty="0" smtClean="0"/>
              <a:t>data path: micro-operation to circuit (</a:t>
            </a:r>
            <a:r>
              <a:rPr lang="en-US" altLang="zh-TW" sz="1800" kern="0" dirty="0" smtClean="0">
                <a:solidFill>
                  <a:schemeClr val="hlink"/>
                </a:solidFill>
              </a:rPr>
              <a:t>Sec. 6.3 – 6.6</a:t>
            </a:r>
            <a:r>
              <a:rPr lang="en-US" altLang="zh-TW" sz="1800" kern="0" dirty="0" smtClean="0"/>
              <a:t>)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533400" y="2895600"/>
            <a:ext cx="32766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6019800" y="4038600"/>
            <a:ext cx="1066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4343400" y="2667000"/>
            <a:ext cx="1676400" cy="838200"/>
          </a:xfrm>
          <a:prstGeom prst="wedgeRoundRectCallout">
            <a:avLst>
              <a:gd name="adj1" fmla="val 17046"/>
              <a:gd name="adj2" fmla="val 11041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Hey you, do A=B+C</a:t>
            </a:r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5638800" y="5257800"/>
            <a:ext cx="2286000" cy="838200"/>
          </a:xfrm>
          <a:prstGeom prst="wedgeRoundRectCallout">
            <a:avLst>
              <a:gd name="adj1" fmla="val 29167"/>
              <a:gd name="adj2" fmla="val -14526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A=B+C, where A, B, C are registers</a:t>
            </a:r>
          </a:p>
        </p:txBody>
      </p:sp>
    </p:spTree>
    <p:extLst>
      <p:ext uri="{BB962C8B-B14F-4D97-AF65-F5344CB8AC3E}">
        <p14:creationId xmlns:p14="http://schemas.microsoft.com/office/powerpoint/2010/main" val="167590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nimBg="1"/>
      <p:bldP spid="15367" grpId="0" animBg="1"/>
      <p:bldP spid="1536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23528" y="2076016"/>
            <a:ext cx="3505200" cy="463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2000" kern="0" dirty="0" smtClean="0"/>
              <a:t>Step 0: design the </a:t>
            </a:r>
            <a:r>
              <a:rPr lang="en-US" altLang="zh-TW" sz="2000" kern="0" dirty="0" smtClean="0">
                <a:solidFill>
                  <a:srgbClr val="FF0000"/>
                </a:solidFill>
              </a:rPr>
              <a:t>algorithm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kern="0" dirty="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dirty="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dirty="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kern="0" dirty="0" smtClean="0"/>
              <a:t>Step 2:  specify the </a:t>
            </a:r>
            <a:r>
              <a:rPr lang="en-US" altLang="zh-TW" sz="2000" kern="0" dirty="0" smtClean="0">
                <a:solidFill>
                  <a:schemeClr val="hlink"/>
                </a:solidFill>
              </a:rPr>
              <a:t>behavior</a:t>
            </a:r>
            <a:r>
              <a:rPr lang="en-US" altLang="zh-TW" sz="2000" kern="0" dirty="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dirty="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dirty="0" smtClean="0"/>
              <a:t>data path: </a:t>
            </a:r>
            <a:r>
              <a:rPr lang="en-US" altLang="zh-TW" sz="1800" kern="0" dirty="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kern="0" dirty="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dirty="0" smtClean="0"/>
              <a:t>control unit: state-diagram to circuit (Chapter 4)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dirty="0" smtClean="0"/>
              <a:t>data path: micro-operation to circuit (</a:t>
            </a:r>
            <a:r>
              <a:rPr lang="en-US" altLang="zh-TW" sz="1800" kern="0" dirty="0" smtClean="0">
                <a:solidFill>
                  <a:schemeClr val="hlink"/>
                </a:solidFill>
              </a:rPr>
              <a:t>Sec. 6.3 – 6.6</a:t>
            </a:r>
            <a:r>
              <a:rPr lang="en-US" altLang="zh-TW" sz="1800" kern="0" dirty="0" smtClean="0"/>
              <a:t>)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437828" y="3390900"/>
            <a:ext cx="32766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 flipH="1">
            <a:off x="5943600" y="4343400"/>
            <a:ext cx="990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5638800" y="5257800"/>
            <a:ext cx="2286000" cy="838200"/>
          </a:xfrm>
          <a:prstGeom prst="wedgeRoundRectCallout">
            <a:avLst>
              <a:gd name="adj1" fmla="val 29167"/>
              <a:gd name="adj2" fmla="val -14526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I got overflow from A=B+C, sir</a:t>
            </a:r>
          </a:p>
        </p:txBody>
      </p:sp>
    </p:spTree>
    <p:extLst>
      <p:ext uri="{BB962C8B-B14F-4D97-AF65-F5344CB8AC3E}">
        <p14:creationId xmlns:p14="http://schemas.microsoft.com/office/powerpoint/2010/main" val="81167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16391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995</TotalTime>
  <Words>2240</Words>
  <Application>Microsoft Office PowerPoint</Application>
  <PresentationFormat>如螢幕大小 (4:3)</PresentationFormat>
  <Paragraphs>872</Paragraphs>
  <Slides>65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65</vt:i4>
      </vt:variant>
    </vt:vector>
  </HeadingPairs>
  <TitlesOfParts>
    <vt:vector size="71" baseType="lpstr">
      <vt:lpstr>新細明體</vt:lpstr>
      <vt:lpstr>標楷體</vt:lpstr>
      <vt:lpstr>Times New Roman</vt:lpstr>
      <vt:lpstr>Wingdings</vt:lpstr>
      <vt:lpstr>Blends</vt:lpstr>
      <vt:lpstr>方程式</vt:lpstr>
      <vt:lpstr>RTL Design for Control</vt:lpstr>
      <vt:lpstr>What is RTL design?</vt:lpstr>
      <vt:lpstr>What is a register</vt:lpstr>
      <vt:lpstr>What is RTL design (1) (What’s the clock for?)</vt:lpstr>
      <vt:lpstr>What is RTL design</vt:lpstr>
      <vt:lpstr>RTL Design Methodology</vt:lpstr>
      <vt:lpstr>Steps of RTL Design</vt:lpstr>
      <vt:lpstr>Steps of RTL Design</vt:lpstr>
      <vt:lpstr>Steps of RTL Design</vt:lpstr>
      <vt:lpstr>Steps of RTL Design</vt:lpstr>
      <vt:lpstr>Steps of RTL Design</vt:lpstr>
      <vt:lpstr>Steps of RTL Design</vt:lpstr>
      <vt:lpstr>Steps of RTL Design</vt:lpstr>
      <vt:lpstr>Steps of RTL Design</vt:lpstr>
      <vt:lpstr>RTL Design Example (1)</vt:lpstr>
      <vt:lpstr>The design spec</vt:lpstr>
      <vt:lpstr>Design Steps</vt:lpstr>
      <vt:lpstr>Step 2.1</vt:lpstr>
      <vt:lpstr>Behavior spec for data path</vt:lpstr>
      <vt:lpstr>Behavior spec for data path</vt:lpstr>
      <vt:lpstr>Behavior spec for data path</vt:lpstr>
      <vt:lpstr>Behavior spec (micro-operation) for data path (FINAL)</vt:lpstr>
      <vt:lpstr>Step 2.2</vt:lpstr>
      <vt:lpstr>Behavior spec of control unit</vt:lpstr>
      <vt:lpstr>Behavior spec of control unit</vt:lpstr>
      <vt:lpstr>Behavior spec of control unit</vt:lpstr>
      <vt:lpstr>Step 3</vt:lpstr>
      <vt:lpstr>Behavior spec of the circuit</vt:lpstr>
      <vt:lpstr>Circuit design from behavior spec</vt:lpstr>
      <vt:lpstr>Circuit design from behavior spec</vt:lpstr>
      <vt:lpstr>The complete design</vt:lpstr>
      <vt:lpstr>Design Example 2</vt:lpstr>
      <vt:lpstr>The design spec</vt:lpstr>
      <vt:lpstr>Data path design of the up/down counter</vt:lpstr>
      <vt:lpstr>Steps of RTL Design</vt:lpstr>
      <vt:lpstr>Behavior spec for data path</vt:lpstr>
      <vt:lpstr>Behavior spec for data path</vt:lpstr>
      <vt:lpstr>Behavior spec for data path (FINAL)</vt:lpstr>
      <vt:lpstr>Behavior spec of control unit</vt:lpstr>
      <vt:lpstr>So we begin to design the control unit</vt:lpstr>
      <vt:lpstr>Developing the state diagram</vt:lpstr>
      <vt:lpstr>What we want from the state diagram</vt:lpstr>
      <vt:lpstr>Developing the state diagram</vt:lpstr>
      <vt:lpstr>Developing the state diagram</vt:lpstr>
      <vt:lpstr>Developing the state diagram</vt:lpstr>
      <vt:lpstr>Developing the state diagram</vt:lpstr>
      <vt:lpstr>Developing the state diagram</vt:lpstr>
      <vt:lpstr>Developing the state diagram</vt:lpstr>
      <vt:lpstr>Timing diagram of the behavior specification</vt:lpstr>
      <vt:lpstr>The complete behavior spec</vt:lpstr>
      <vt:lpstr>Status when counting up</vt:lpstr>
      <vt:lpstr>Timing when counting up</vt:lpstr>
      <vt:lpstr>Status of switching to counting up</vt:lpstr>
      <vt:lpstr>Timing of switching to counting up</vt:lpstr>
      <vt:lpstr>Check timing for each state and transition yourself!</vt:lpstr>
      <vt:lpstr>Circuit design of the data path</vt:lpstr>
      <vt:lpstr>The complete behavior spec</vt:lpstr>
      <vt:lpstr>Up-down counter</vt:lpstr>
      <vt:lpstr>Up-down counter with clean</vt:lpstr>
      <vt:lpstr>Complete data path circuit</vt:lpstr>
      <vt:lpstr>Circuit design for control unit</vt:lpstr>
      <vt:lpstr>Behavior spec of the control unit</vt:lpstr>
      <vt:lpstr>Circuit design</vt:lpstr>
      <vt:lpstr>Circuit design</vt:lpstr>
      <vt:lpstr>The complete circuit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53</cp:revision>
  <cp:lastPrinted>1601-01-01T00:00:00Z</cp:lastPrinted>
  <dcterms:created xsi:type="dcterms:W3CDTF">2009-10-29T02:23:14Z</dcterms:created>
  <dcterms:modified xsi:type="dcterms:W3CDTF">2018-10-25T14:11:36Z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