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66AF38C-3275-44D6-B25B-696660CF968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5142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1B1DA-BAA0-487D-8CCE-073BF505D64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398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95DFD-313C-4A66-B9F1-FBD81C5A48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833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5AE0F-F804-44EB-A518-6BA716699F3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131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EF8AD-F92F-4AD0-A899-1949168992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159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9CC37-A901-428A-8FD2-1B92329FBC3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274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612FD-3E06-40E8-A581-D6175A4090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855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CDDBD-5EE0-4365-8354-C7F07D6289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18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E09A2-3495-4DB7-9BB4-7BBC1A3A3D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350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E49FA-BE41-4AE0-9B8E-9D968F028AF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142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353FD-E0F9-47B5-A44C-6E074DE413F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12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87DD6785-944F-4F17-AB7B-CC4F02D460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Processor Data Path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38200" y="914400"/>
            <a:ext cx="13356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3200" u="sng" dirty="0"/>
              <a:t>Lab </a:t>
            </a:r>
            <a:r>
              <a:rPr lang="en-US" altLang="zh-TW" sz="3200" u="sng" dirty="0" smtClean="0"/>
              <a:t>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Remark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4495800" cy="68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you can read the value of a register through these paths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143000"/>
            <a:ext cx="4333875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3" name="Freeform 6"/>
          <p:cNvSpPr>
            <a:spLocks/>
          </p:cNvSpPr>
          <p:nvPr/>
        </p:nvSpPr>
        <p:spPr bwMode="auto">
          <a:xfrm>
            <a:off x="6032500" y="2743200"/>
            <a:ext cx="2044700" cy="1066800"/>
          </a:xfrm>
          <a:custGeom>
            <a:avLst/>
            <a:gdLst>
              <a:gd name="T0" fmla="*/ 292100 w 1288"/>
              <a:gd name="T1" fmla="*/ 0 h 672"/>
              <a:gd name="T2" fmla="*/ 292100 w 1288"/>
              <a:gd name="T3" fmla="*/ 914400 h 672"/>
              <a:gd name="T4" fmla="*/ 2044700 w 1288"/>
              <a:gd name="T5" fmla="*/ 914400 h 6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88" h="672">
                <a:moveTo>
                  <a:pt x="184" y="0"/>
                </a:moveTo>
                <a:cubicBezTo>
                  <a:pt x="92" y="240"/>
                  <a:pt x="0" y="480"/>
                  <a:pt x="184" y="576"/>
                </a:cubicBezTo>
                <a:cubicBezTo>
                  <a:pt x="368" y="672"/>
                  <a:pt x="828" y="624"/>
                  <a:pt x="1288" y="576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4" name="Freeform 7"/>
          <p:cNvSpPr>
            <a:spLocks/>
          </p:cNvSpPr>
          <p:nvPr/>
        </p:nvSpPr>
        <p:spPr bwMode="auto">
          <a:xfrm>
            <a:off x="6997700" y="2743200"/>
            <a:ext cx="1079500" cy="1257300"/>
          </a:xfrm>
          <a:custGeom>
            <a:avLst/>
            <a:gdLst>
              <a:gd name="T0" fmla="*/ 88900 w 680"/>
              <a:gd name="T1" fmla="*/ 0 h 792"/>
              <a:gd name="T2" fmla="*/ 165100 w 680"/>
              <a:gd name="T3" fmla="*/ 1066800 h 792"/>
              <a:gd name="T4" fmla="*/ 1079500 w 680"/>
              <a:gd name="T5" fmla="*/ 1143000 h 7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80" h="792">
                <a:moveTo>
                  <a:pt x="56" y="0"/>
                </a:moveTo>
                <a:cubicBezTo>
                  <a:pt x="28" y="276"/>
                  <a:pt x="0" y="552"/>
                  <a:pt x="104" y="672"/>
                </a:cubicBezTo>
                <a:cubicBezTo>
                  <a:pt x="208" y="792"/>
                  <a:pt x="444" y="756"/>
                  <a:pt x="680" y="720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Your Task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4495800" cy="35052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zh-TW" smtClean="0"/>
              <a:t>realize the data path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zh-TW" smtClean="0"/>
              <a:t>testing: waveform of the computations: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R4=maximum even number not exceeding (R1-R2)+R3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R3=|R2-R1|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781300"/>
            <a:ext cx="4052887" cy="38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692275" y="6237288"/>
            <a:ext cx="2678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dirty="0"/>
              <a:t>Figure </a:t>
            </a:r>
            <a:r>
              <a:rPr lang="en-US" altLang="zh-TW" dirty="0" smtClean="0"/>
              <a:t>8-15</a:t>
            </a:r>
            <a:r>
              <a:rPr lang="en-US" altLang="zh-TW" dirty="0"/>
              <a:t>: single-cycle CPU</a:t>
            </a:r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6372225" y="2708275"/>
            <a:ext cx="1800225" cy="396081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Grading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zh-TW" smtClean="0"/>
              <a:t>Finish the processor data path (70%)</a:t>
            </a:r>
          </a:p>
          <a:p>
            <a:pPr marL="609600" indent="-609600" eaLnBrk="1" hangingPunct="1"/>
            <a:r>
              <a:rPr lang="en-US" altLang="zh-TW" smtClean="0"/>
              <a:t>Bonus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with control unit to do R4=max. even number not exceeding (R1-R2)+R3 (+10%)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with control unit to do R3=|R1-R2| (+10%)</a:t>
            </a:r>
          </a:p>
          <a:p>
            <a:pPr marL="609600" indent="-609600" eaLnBrk="1" hangingPunct="1"/>
            <a:r>
              <a:rPr lang="en-US" altLang="zh-TW" smtClean="0"/>
              <a:t>Report: 10%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bonus</a:t>
            </a:r>
          </a:p>
        </p:txBody>
      </p:sp>
      <p:sp>
        <p:nvSpPr>
          <p:cNvPr id="6147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3810000" cy="4114800"/>
          </a:xfrm>
        </p:spPr>
        <p:txBody>
          <a:bodyPr/>
          <a:lstStyle/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1800" smtClean="0"/>
              <a:t>with control unit to do R4=max. even number not exceeding (R1-R2)+R3 (+10%)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1800" smtClean="0"/>
              <a:t>with control unit to do R3=|R1-R2| (+10%)</a:t>
            </a:r>
          </a:p>
        </p:txBody>
      </p:sp>
      <p:sp>
        <p:nvSpPr>
          <p:cNvPr id="6148" name="Rectangle 8"/>
          <p:cNvSpPr>
            <a:spLocks noChangeArrowheads="1"/>
          </p:cNvSpPr>
          <p:nvPr/>
        </p:nvSpPr>
        <p:spPr bwMode="auto">
          <a:xfrm>
            <a:off x="6096000" y="2819400"/>
            <a:ext cx="2667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processor data path</a:t>
            </a:r>
          </a:p>
          <a:p>
            <a:pPr algn="ctr" eaLnBrk="1" hangingPunct="1"/>
            <a:r>
              <a:rPr lang="en-US" altLang="zh-TW"/>
              <a:t>(right-hand side of</a:t>
            </a:r>
          </a:p>
          <a:p>
            <a:pPr algn="ctr" eaLnBrk="1" hangingPunct="1"/>
            <a:r>
              <a:rPr lang="en-US" altLang="zh-TW"/>
              <a:t>Figure 8-15)</a:t>
            </a:r>
          </a:p>
        </p:txBody>
      </p:sp>
      <p:sp>
        <p:nvSpPr>
          <p:cNvPr id="6149" name="Rectangle 10"/>
          <p:cNvSpPr>
            <a:spLocks noChangeArrowheads="1"/>
          </p:cNvSpPr>
          <p:nvPr/>
        </p:nvSpPr>
        <p:spPr bwMode="auto">
          <a:xfrm>
            <a:off x="4572000" y="3505200"/>
            <a:ext cx="1066800" cy="1600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control</a:t>
            </a:r>
          </a:p>
          <a:p>
            <a:pPr algn="ctr" eaLnBrk="1" hangingPunct="1"/>
            <a:r>
              <a:rPr lang="en-US" altLang="zh-TW"/>
              <a:t>unit</a:t>
            </a:r>
          </a:p>
        </p:txBody>
      </p:sp>
      <p:sp>
        <p:nvSpPr>
          <p:cNvPr id="6150" name="Line 11"/>
          <p:cNvSpPr>
            <a:spLocks noChangeShapeType="1"/>
          </p:cNvSpPr>
          <p:nvPr/>
        </p:nvSpPr>
        <p:spPr bwMode="auto">
          <a:xfrm>
            <a:off x="5638800" y="4343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Pre-Lab Report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zh-TW" smtClean="0"/>
              <a:t>state-diagram and control signal values of each cycle to do the computation using the CPU data path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R4=maximum even number not exceeding (R1-R2)+R3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R3=|R2-R1|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Control signal of the data path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33525"/>
            <a:ext cx="58134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3276600" y="5791200"/>
            <a:ext cx="195919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dirty="0"/>
              <a:t>Figure </a:t>
            </a:r>
            <a:r>
              <a:rPr lang="en-US" altLang="zh-TW" dirty="0" smtClean="0"/>
              <a:t>8-15</a:t>
            </a:r>
            <a:r>
              <a:rPr lang="en-US" altLang="zh-TW" dirty="0"/>
              <a:t>: the CPU</a:t>
            </a: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2590800" y="4953000"/>
            <a:ext cx="31083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chemeClr val="hlink"/>
                </a:solidFill>
              </a:rPr>
              <a:t>control signals</a:t>
            </a:r>
          </a:p>
          <a:p>
            <a:pPr eaLnBrk="1" hangingPunct="1"/>
            <a:r>
              <a:rPr lang="en-US" altLang="zh-TW" sz="2400">
                <a:solidFill>
                  <a:schemeClr val="hlink"/>
                </a:solidFill>
              </a:rPr>
              <a:t>(routed to the data path)</a:t>
            </a:r>
          </a:p>
        </p:txBody>
      </p:sp>
      <p:sp>
        <p:nvSpPr>
          <p:cNvPr id="8198" name="AutoShape 7"/>
          <p:cNvSpPr>
            <a:spLocks noChangeArrowheads="1"/>
          </p:cNvSpPr>
          <p:nvPr/>
        </p:nvSpPr>
        <p:spPr bwMode="auto">
          <a:xfrm>
            <a:off x="3505200" y="4419600"/>
            <a:ext cx="23622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199" name="AutoShape 8"/>
          <p:cNvSpPr>
            <a:spLocks noChangeArrowheads="1"/>
          </p:cNvSpPr>
          <p:nvPr/>
        </p:nvSpPr>
        <p:spPr bwMode="auto">
          <a:xfrm>
            <a:off x="6096000" y="2667000"/>
            <a:ext cx="533400" cy="609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200" name="AutoShape 9"/>
          <p:cNvSpPr>
            <a:spLocks noChangeArrowheads="1"/>
          </p:cNvSpPr>
          <p:nvPr/>
        </p:nvSpPr>
        <p:spPr bwMode="auto">
          <a:xfrm>
            <a:off x="7162800" y="2971800"/>
            <a:ext cx="5334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201" name="AutoShape 10"/>
          <p:cNvSpPr>
            <a:spLocks noChangeArrowheads="1"/>
          </p:cNvSpPr>
          <p:nvPr/>
        </p:nvSpPr>
        <p:spPr bwMode="auto">
          <a:xfrm>
            <a:off x="7315200" y="3657600"/>
            <a:ext cx="5334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202" name="AutoShape 11"/>
          <p:cNvSpPr>
            <a:spLocks noChangeArrowheads="1"/>
          </p:cNvSpPr>
          <p:nvPr/>
        </p:nvSpPr>
        <p:spPr bwMode="auto">
          <a:xfrm>
            <a:off x="6019800" y="4648200"/>
            <a:ext cx="5334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203" name="AutoShape 12"/>
          <p:cNvSpPr>
            <a:spLocks noChangeArrowheads="1"/>
          </p:cNvSpPr>
          <p:nvPr/>
        </p:nvSpPr>
        <p:spPr bwMode="auto">
          <a:xfrm>
            <a:off x="8153400" y="4343400"/>
            <a:ext cx="5334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204" name="AutoShape 13"/>
          <p:cNvSpPr>
            <a:spLocks noChangeArrowheads="1"/>
          </p:cNvSpPr>
          <p:nvPr/>
        </p:nvSpPr>
        <p:spPr bwMode="auto">
          <a:xfrm>
            <a:off x="6400800" y="6324600"/>
            <a:ext cx="5334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pic>
        <p:nvPicPr>
          <p:cNvPr id="820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67000"/>
            <a:ext cx="3267075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Control</a:t>
            </a:r>
            <a:br>
              <a:rPr lang="en-US" altLang="zh-TW" smtClean="0"/>
            </a:br>
            <a:r>
              <a:rPr lang="en-US" altLang="zh-TW" smtClean="0"/>
              <a:t>Signals</a:t>
            </a:r>
          </a:p>
        </p:txBody>
      </p:sp>
      <p:grpSp>
        <p:nvGrpSpPr>
          <p:cNvPr id="9219" name="Group 5"/>
          <p:cNvGrpSpPr>
            <a:grpSpLocks/>
          </p:cNvGrpSpPr>
          <p:nvPr/>
        </p:nvGrpSpPr>
        <p:grpSpPr bwMode="auto">
          <a:xfrm>
            <a:off x="685800" y="1905000"/>
            <a:ext cx="2057400" cy="3200400"/>
            <a:chOff x="240" y="1440"/>
            <a:chExt cx="1296" cy="2016"/>
          </a:xfrm>
        </p:grpSpPr>
        <p:sp>
          <p:nvSpPr>
            <p:cNvPr id="9245" name="Oval 6"/>
            <p:cNvSpPr>
              <a:spLocks noChangeArrowheads="1"/>
            </p:cNvSpPr>
            <p:nvPr/>
          </p:nvSpPr>
          <p:spPr bwMode="auto">
            <a:xfrm>
              <a:off x="816" y="1440"/>
              <a:ext cx="48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STOP</a:t>
              </a:r>
            </a:p>
          </p:txBody>
        </p:sp>
        <p:grpSp>
          <p:nvGrpSpPr>
            <p:cNvPr id="9246" name="Group 7"/>
            <p:cNvGrpSpPr>
              <a:grpSpLocks/>
            </p:cNvGrpSpPr>
            <p:nvPr/>
          </p:nvGrpSpPr>
          <p:grpSpPr bwMode="auto">
            <a:xfrm>
              <a:off x="624" y="1920"/>
              <a:ext cx="912" cy="336"/>
              <a:chOff x="624" y="1920"/>
              <a:chExt cx="912" cy="336"/>
            </a:xfrm>
          </p:grpSpPr>
          <p:graphicFrame>
            <p:nvGraphicFramePr>
              <p:cNvPr id="9260" name="Object 8"/>
              <p:cNvGraphicFramePr>
                <a:graphicFrameLocks noChangeAspect="1"/>
              </p:cNvGraphicFramePr>
              <p:nvPr/>
            </p:nvGraphicFramePr>
            <p:xfrm>
              <a:off x="720" y="2016"/>
              <a:ext cx="768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77" name="方程式" r:id="rId3" imgW="901309" imgH="177723" progId="Equation.3">
                      <p:embed/>
                    </p:oleObj>
                  </mc:Choice>
                  <mc:Fallback>
                    <p:oleObj name="方程式" r:id="rId3" imgW="901309" imgH="177723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2016"/>
                            <a:ext cx="768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61" name="Oval 9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9247" name="Group 10"/>
            <p:cNvGrpSpPr>
              <a:grpSpLocks/>
            </p:cNvGrpSpPr>
            <p:nvPr/>
          </p:nvGrpSpPr>
          <p:grpSpPr bwMode="auto">
            <a:xfrm>
              <a:off x="576" y="2544"/>
              <a:ext cx="912" cy="336"/>
              <a:chOff x="624" y="1920"/>
              <a:chExt cx="912" cy="336"/>
            </a:xfrm>
          </p:grpSpPr>
          <p:graphicFrame>
            <p:nvGraphicFramePr>
              <p:cNvPr id="9258" name="Object 11"/>
              <p:cNvGraphicFramePr>
                <a:graphicFrameLocks noChangeAspect="1"/>
              </p:cNvGraphicFramePr>
              <p:nvPr/>
            </p:nvGraphicFramePr>
            <p:xfrm>
              <a:off x="844" y="2000"/>
              <a:ext cx="519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78" name="方程式" r:id="rId5" imgW="609336" imgH="215806" progId="Equation.3">
                      <p:embed/>
                    </p:oleObj>
                  </mc:Choice>
                  <mc:Fallback>
                    <p:oleObj name="方程式" r:id="rId5" imgW="609336" imgH="215806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4" y="2000"/>
                            <a:ext cx="519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59" name="Oval 12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9248" name="Group 13"/>
            <p:cNvGrpSpPr>
              <a:grpSpLocks/>
            </p:cNvGrpSpPr>
            <p:nvPr/>
          </p:nvGrpSpPr>
          <p:grpSpPr bwMode="auto">
            <a:xfrm>
              <a:off x="624" y="3120"/>
              <a:ext cx="912" cy="336"/>
              <a:chOff x="624" y="1920"/>
              <a:chExt cx="912" cy="336"/>
            </a:xfrm>
          </p:grpSpPr>
          <p:graphicFrame>
            <p:nvGraphicFramePr>
              <p:cNvPr id="9256" name="Object 14"/>
              <p:cNvGraphicFramePr>
                <a:graphicFrameLocks noChangeAspect="1"/>
              </p:cNvGraphicFramePr>
              <p:nvPr/>
            </p:nvGraphicFramePr>
            <p:xfrm>
              <a:off x="768" y="2016"/>
              <a:ext cx="671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79" name="方程式" r:id="rId7" imgW="787058" imgH="177723" progId="Equation.3">
                      <p:embed/>
                    </p:oleObj>
                  </mc:Choice>
                  <mc:Fallback>
                    <p:oleObj name="方程式" r:id="rId7" imgW="787058" imgH="177723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2016"/>
                            <a:ext cx="671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57" name="Oval 15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9249" name="Line 16"/>
            <p:cNvSpPr>
              <a:spLocks noChangeShapeType="1"/>
            </p:cNvSpPr>
            <p:nvPr/>
          </p:nvSpPr>
          <p:spPr bwMode="auto">
            <a:xfrm>
              <a:off x="1056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50" name="Line 17"/>
            <p:cNvSpPr>
              <a:spLocks noChangeShapeType="1"/>
            </p:cNvSpPr>
            <p:nvPr/>
          </p:nvSpPr>
          <p:spPr bwMode="auto">
            <a:xfrm>
              <a:off x="1056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51" name="Line 18"/>
            <p:cNvSpPr>
              <a:spLocks noChangeShapeType="1"/>
            </p:cNvSpPr>
            <p:nvPr/>
          </p:nvSpPr>
          <p:spPr bwMode="auto">
            <a:xfrm>
              <a:off x="1056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9252" name="AutoShape 19"/>
            <p:cNvCxnSpPr>
              <a:cxnSpLocks noChangeShapeType="1"/>
              <a:stCxn id="9261" idx="2"/>
              <a:endCxn id="9245" idx="2"/>
            </p:cNvCxnSpPr>
            <p:nvPr/>
          </p:nvCxnSpPr>
          <p:spPr bwMode="auto">
            <a:xfrm rot="10800000" flipH="1">
              <a:off x="624" y="1560"/>
              <a:ext cx="192" cy="528"/>
            </a:xfrm>
            <a:prstGeom prst="curvedConnector3">
              <a:avLst>
                <a:gd name="adj1" fmla="val -7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9253" name="Object 20"/>
            <p:cNvGraphicFramePr>
              <a:graphicFrameLocks noChangeAspect="1"/>
            </p:cNvGraphicFramePr>
            <p:nvPr/>
          </p:nvGraphicFramePr>
          <p:xfrm>
            <a:off x="1104" y="2304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0" name="方程式" r:id="rId9" imgW="177492" imgH="177492" progId="Equation.3">
                    <p:embed/>
                  </p:oleObj>
                </mc:Choice>
                <mc:Fallback>
                  <p:oleObj name="方程式" r:id="rId9" imgW="177492" imgH="177492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304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4" name="Object 21"/>
            <p:cNvGraphicFramePr>
              <a:graphicFrameLocks noChangeAspect="1"/>
            </p:cNvGraphicFramePr>
            <p:nvPr/>
          </p:nvGraphicFramePr>
          <p:xfrm>
            <a:off x="240" y="1660"/>
            <a:ext cx="19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1" name="方程式" r:id="rId11" imgW="177569" imgH="215619" progId="Equation.3">
                    <p:embed/>
                  </p:oleObj>
                </mc:Choice>
                <mc:Fallback>
                  <p:oleObj name="方程式" r:id="rId11" imgW="177569" imgH="215619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660"/>
                          <a:ext cx="19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255" name="AutoShape 22"/>
            <p:cNvCxnSpPr>
              <a:cxnSpLocks noChangeShapeType="1"/>
              <a:stCxn id="9257" idx="6"/>
              <a:endCxn id="9245" idx="6"/>
            </p:cNvCxnSpPr>
            <p:nvPr/>
          </p:nvCxnSpPr>
          <p:spPr bwMode="auto">
            <a:xfrm flipH="1" flipV="1">
              <a:off x="1296" y="1560"/>
              <a:ext cx="240" cy="1728"/>
            </a:xfrm>
            <a:prstGeom prst="curvedConnector3">
              <a:avLst>
                <a:gd name="adj1" fmla="val -1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9220" name="Picture 2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09600"/>
            <a:ext cx="5056188" cy="586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1" name="AutoShape 24"/>
          <p:cNvSpPr>
            <a:spLocks noChangeArrowheads="1"/>
          </p:cNvSpPr>
          <p:nvPr/>
        </p:nvSpPr>
        <p:spPr bwMode="auto">
          <a:xfrm>
            <a:off x="1219200" y="2590800"/>
            <a:ext cx="16764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222" name="Line 25"/>
          <p:cNvSpPr>
            <a:spLocks noChangeShapeType="1"/>
          </p:cNvSpPr>
          <p:nvPr/>
        </p:nvSpPr>
        <p:spPr bwMode="auto">
          <a:xfrm>
            <a:off x="6019800" y="24384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3" name="Line 26"/>
          <p:cNvSpPr>
            <a:spLocks noChangeShapeType="1"/>
          </p:cNvSpPr>
          <p:nvPr/>
        </p:nvSpPr>
        <p:spPr bwMode="auto">
          <a:xfrm>
            <a:off x="6934200" y="24384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4" name="Text Box 27"/>
          <p:cNvSpPr txBox="1">
            <a:spLocks noChangeArrowheads="1"/>
          </p:cNvSpPr>
          <p:nvPr/>
        </p:nvSpPr>
        <p:spPr bwMode="auto">
          <a:xfrm>
            <a:off x="5486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R2</a:t>
            </a:r>
          </a:p>
        </p:txBody>
      </p:sp>
      <p:sp>
        <p:nvSpPr>
          <p:cNvPr id="9225" name="Text Box 28"/>
          <p:cNvSpPr txBox="1">
            <a:spLocks noChangeArrowheads="1"/>
          </p:cNvSpPr>
          <p:nvPr/>
        </p:nvSpPr>
        <p:spPr bwMode="auto">
          <a:xfrm>
            <a:off x="7010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R1</a:t>
            </a:r>
          </a:p>
        </p:txBody>
      </p:sp>
      <p:sp>
        <p:nvSpPr>
          <p:cNvPr id="9226" name="Line 29"/>
          <p:cNvSpPr>
            <a:spLocks noChangeShapeType="1"/>
          </p:cNvSpPr>
          <p:nvPr/>
        </p:nvSpPr>
        <p:spPr bwMode="auto">
          <a:xfrm>
            <a:off x="6477000" y="5257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7" name="Line 30"/>
          <p:cNvSpPr>
            <a:spLocks noChangeShapeType="1"/>
          </p:cNvSpPr>
          <p:nvPr/>
        </p:nvSpPr>
        <p:spPr bwMode="auto">
          <a:xfrm>
            <a:off x="6477000" y="5638800"/>
            <a:ext cx="2286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8" name="Line 31"/>
          <p:cNvSpPr>
            <a:spLocks noChangeShapeType="1"/>
          </p:cNvSpPr>
          <p:nvPr/>
        </p:nvSpPr>
        <p:spPr bwMode="auto">
          <a:xfrm>
            <a:off x="6705600" y="6019800"/>
            <a:ext cx="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9" name="Line 32"/>
          <p:cNvSpPr>
            <a:spLocks noChangeShapeType="1"/>
          </p:cNvSpPr>
          <p:nvPr/>
        </p:nvSpPr>
        <p:spPr bwMode="auto">
          <a:xfrm flipV="1">
            <a:off x="4038600" y="6248400"/>
            <a:ext cx="2667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0" name="Line 33"/>
          <p:cNvSpPr>
            <a:spLocks noChangeShapeType="1"/>
          </p:cNvSpPr>
          <p:nvPr/>
        </p:nvSpPr>
        <p:spPr bwMode="auto">
          <a:xfrm>
            <a:off x="4038600" y="762000"/>
            <a:ext cx="0" cy="5486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1" name="Line 34"/>
          <p:cNvSpPr>
            <a:spLocks noChangeShapeType="1"/>
          </p:cNvSpPr>
          <p:nvPr/>
        </p:nvSpPr>
        <p:spPr bwMode="auto">
          <a:xfrm>
            <a:off x="4038600" y="762000"/>
            <a:ext cx="2438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2" name="Line 35"/>
          <p:cNvSpPr>
            <a:spLocks noChangeShapeType="1"/>
          </p:cNvSpPr>
          <p:nvPr/>
        </p:nvSpPr>
        <p:spPr bwMode="auto">
          <a:xfrm>
            <a:off x="6477000" y="762000"/>
            <a:ext cx="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9233" name="Picture 3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0"/>
            <a:ext cx="3267075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34" name="Line 37"/>
          <p:cNvSpPr>
            <a:spLocks noChangeShapeType="1"/>
          </p:cNvSpPr>
          <p:nvPr/>
        </p:nvSpPr>
        <p:spPr bwMode="auto">
          <a:xfrm>
            <a:off x="4648200" y="1524000"/>
            <a:ext cx="990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5" name="Text Box 38"/>
          <p:cNvSpPr txBox="1">
            <a:spLocks noChangeArrowheads="1"/>
          </p:cNvSpPr>
          <p:nvPr/>
        </p:nvSpPr>
        <p:spPr bwMode="auto">
          <a:xfrm>
            <a:off x="4724400" y="1676400"/>
            <a:ext cx="8905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tx2"/>
                </a:solidFill>
              </a:rPr>
              <a:t>write R3</a:t>
            </a:r>
          </a:p>
        </p:txBody>
      </p:sp>
      <p:sp>
        <p:nvSpPr>
          <p:cNvPr id="9236" name="Text Box 39"/>
          <p:cNvSpPr txBox="1">
            <a:spLocks noChangeArrowheads="1"/>
          </p:cNvSpPr>
          <p:nvPr/>
        </p:nvSpPr>
        <p:spPr bwMode="auto">
          <a:xfrm>
            <a:off x="990600" y="5867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010</a:t>
            </a:r>
          </a:p>
        </p:txBody>
      </p:sp>
      <p:sp>
        <p:nvSpPr>
          <p:cNvPr id="9237" name="Text Box 40"/>
          <p:cNvSpPr txBox="1">
            <a:spLocks noChangeArrowheads="1"/>
          </p:cNvSpPr>
          <p:nvPr/>
        </p:nvSpPr>
        <p:spPr bwMode="auto">
          <a:xfrm>
            <a:off x="1447800" y="5867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001</a:t>
            </a:r>
          </a:p>
        </p:txBody>
      </p:sp>
      <p:sp>
        <p:nvSpPr>
          <p:cNvPr id="9238" name="Text Box 41"/>
          <p:cNvSpPr txBox="1">
            <a:spLocks noChangeArrowheads="1"/>
          </p:cNvSpPr>
          <p:nvPr/>
        </p:nvSpPr>
        <p:spPr bwMode="auto">
          <a:xfrm>
            <a:off x="1981200" y="5867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9239" name="Text Box 42"/>
          <p:cNvSpPr txBox="1">
            <a:spLocks noChangeArrowheads="1"/>
          </p:cNvSpPr>
          <p:nvPr/>
        </p:nvSpPr>
        <p:spPr bwMode="auto">
          <a:xfrm>
            <a:off x="2346325" y="5853113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0101</a:t>
            </a:r>
          </a:p>
        </p:txBody>
      </p:sp>
      <p:sp>
        <p:nvSpPr>
          <p:cNvPr id="9240" name="Text Box 43"/>
          <p:cNvSpPr txBox="1">
            <a:spLocks noChangeArrowheads="1"/>
          </p:cNvSpPr>
          <p:nvPr/>
        </p:nvSpPr>
        <p:spPr bwMode="auto">
          <a:xfrm>
            <a:off x="3048000" y="5867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9241" name="Text Box 44"/>
          <p:cNvSpPr txBox="1">
            <a:spLocks noChangeArrowheads="1"/>
          </p:cNvSpPr>
          <p:nvPr/>
        </p:nvSpPr>
        <p:spPr bwMode="auto">
          <a:xfrm>
            <a:off x="4648200" y="609600"/>
            <a:ext cx="715963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tx2"/>
                </a:solidFill>
              </a:rPr>
              <a:t>enable</a:t>
            </a:r>
          </a:p>
        </p:txBody>
      </p:sp>
      <p:sp>
        <p:nvSpPr>
          <p:cNvPr id="9242" name="Line 45"/>
          <p:cNvSpPr>
            <a:spLocks noChangeShapeType="1"/>
          </p:cNvSpPr>
          <p:nvPr/>
        </p:nvSpPr>
        <p:spPr bwMode="auto">
          <a:xfrm>
            <a:off x="4648200" y="1066800"/>
            <a:ext cx="990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43" name="Text Box 46"/>
          <p:cNvSpPr txBox="1">
            <a:spLocks noChangeArrowheads="1"/>
          </p:cNvSpPr>
          <p:nvPr/>
        </p:nvSpPr>
        <p:spPr bwMode="auto">
          <a:xfrm>
            <a:off x="3260725" y="58531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9244" name="Text Box 47"/>
          <p:cNvSpPr txBox="1">
            <a:spLocks noChangeArrowheads="1"/>
          </p:cNvSpPr>
          <p:nvPr/>
        </p:nvSpPr>
        <p:spPr bwMode="auto">
          <a:xfrm>
            <a:off x="457200" y="5867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011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Remark</a:t>
            </a:r>
          </a:p>
        </p:txBody>
      </p:sp>
      <p:sp>
        <p:nvSpPr>
          <p:cNvPr id="10243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4290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leave the control signals and data buses as input/output ports</a:t>
            </a:r>
          </a:p>
        </p:txBody>
      </p:sp>
      <p:pic>
        <p:nvPicPr>
          <p:cNvPr id="10244" name="Picture 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33525"/>
            <a:ext cx="58134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5" name="Text Box 48"/>
          <p:cNvSpPr txBox="1">
            <a:spLocks noChangeArrowheads="1"/>
          </p:cNvSpPr>
          <p:nvPr/>
        </p:nvSpPr>
        <p:spPr bwMode="auto">
          <a:xfrm>
            <a:off x="3276600" y="5791200"/>
            <a:ext cx="1941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Figure 9-15: the CPU</a:t>
            </a:r>
          </a:p>
        </p:txBody>
      </p:sp>
      <p:sp>
        <p:nvSpPr>
          <p:cNvPr id="10246" name="AutoShape 51"/>
          <p:cNvSpPr>
            <a:spLocks noChangeArrowheads="1"/>
          </p:cNvSpPr>
          <p:nvPr/>
        </p:nvSpPr>
        <p:spPr bwMode="auto">
          <a:xfrm>
            <a:off x="6096000" y="2667000"/>
            <a:ext cx="533400" cy="609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47" name="AutoShape 52"/>
          <p:cNvSpPr>
            <a:spLocks noChangeArrowheads="1"/>
          </p:cNvSpPr>
          <p:nvPr/>
        </p:nvSpPr>
        <p:spPr bwMode="auto">
          <a:xfrm>
            <a:off x="7162800" y="2971800"/>
            <a:ext cx="5334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48" name="AutoShape 53"/>
          <p:cNvSpPr>
            <a:spLocks noChangeArrowheads="1"/>
          </p:cNvSpPr>
          <p:nvPr/>
        </p:nvSpPr>
        <p:spPr bwMode="auto">
          <a:xfrm>
            <a:off x="7315200" y="3657600"/>
            <a:ext cx="5334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49" name="AutoShape 54"/>
          <p:cNvSpPr>
            <a:spLocks noChangeArrowheads="1"/>
          </p:cNvSpPr>
          <p:nvPr/>
        </p:nvSpPr>
        <p:spPr bwMode="auto">
          <a:xfrm>
            <a:off x="6019800" y="4648200"/>
            <a:ext cx="5334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50" name="AutoShape 55"/>
          <p:cNvSpPr>
            <a:spLocks noChangeArrowheads="1"/>
          </p:cNvSpPr>
          <p:nvPr/>
        </p:nvSpPr>
        <p:spPr bwMode="auto">
          <a:xfrm>
            <a:off x="7696200" y="4038600"/>
            <a:ext cx="9144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51" name="AutoShape 56"/>
          <p:cNvSpPr>
            <a:spLocks noChangeArrowheads="1"/>
          </p:cNvSpPr>
          <p:nvPr/>
        </p:nvSpPr>
        <p:spPr bwMode="auto">
          <a:xfrm>
            <a:off x="6400800" y="6324600"/>
            <a:ext cx="5334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52" name="AutoShape 57"/>
          <p:cNvSpPr>
            <a:spLocks noChangeArrowheads="1"/>
          </p:cNvSpPr>
          <p:nvPr/>
        </p:nvSpPr>
        <p:spPr bwMode="auto">
          <a:xfrm>
            <a:off x="6019800" y="4953000"/>
            <a:ext cx="533400" cy="838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53" name="AutoShape 58"/>
          <p:cNvSpPr>
            <a:spLocks noChangeArrowheads="1"/>
          </p:cNvSpPr>
          <p:nvPr/>
        </p:nvSpPr>
        <p:spPr bwMode="auto">
          <a:xfrm>
            <a:off x="7696200" y="4343400"/>
            <a:ext cx="9144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54" name="AutoShape 59"/>
          <p:cNvSpPr>
            <a:spLocks noChangeArrowheads="1"/>
          </p:cNvSpPr>
          <p:nvPr/>
        </p:nvSpPr>
        <p:spPr bwMode="auto">
          <a:xfrm>
            <a:off x="7620000" y="5867400"/>
            <a:ext cx="9144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55" name="AutoShape 60"/>
          <p:cNvSpPr>
            <a:spLocks noChangeArrowheads="1"/>
          </p:cNvSpPr>
          <p:nvPr/>
        </p:nvSpPr>
        <p:spPr bwMode="auto">
          <a:xfrm>
            <a:off x="5943600" y="3352800"/>
            <a:ext cx="9144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Remark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4495800" cy="68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you can set the value of a register through the highlighted path</a:t>
            </a:r>
          </a:p>
        </p:txBody>
      </p:sp>
      <p:pic>
        <p:nvPicPr>
          <p:cNvPr id="11268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143000"/>
            <a:ext cx="4333875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Freeform 17"/>
          <p:cNvSpPr>
            <a:spLocks/>
          </p:cNvSpPr>
          <p:nvPr/>
        </p:nvSpPr>
        <p:spPr bwMode="auto">
          <a:xfrm>
            <a:off x="4178300" y="419100"/>
            <a:ext cx="3898900" cy="6388100"/>
          </a:xfrm>
          <a:custGeom>
            <a:avLst/>
            <a:gdLst>
              <a:gd name="T0" fmla="*/ 3898900 w 2456"/>
              <a:gd name="T1" fmla="*/ 4914900 h 4024"/>
              <a:gd name="T2" fmla="*/ 2832100 w 2456"/>
              <a:gd name="T3" fmla="*/ 4914900 h 4024"/>
              <a:gd name="T4" fmla="*/ 2755900 w 2456"/>
              <a:gd name="T5" fmla="*/ 5524500 h 4024"/>
              <a:gd name="T6" fmla="*/ 393700 w 2456"/>
              <a:gd name="T7" fmla="*/ 5600700 h 4024"/>
              <a:gd name="T8" fmla="*/ 393700 w 2456"/>
              <a:gd name="T9" fmla="*/ 800100 h 4024"/>
              <a:gd name="T10" fmla="*/ 2451100 w 2456"/>
              <a:gd name="T11" fmla="*/ 800100 h 4024"/>
              <a:gd name="T12" fmla="*/ 2603500 w 2456"/>
              <a:gd name="T13" fmla="*/ 1028700 h 40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56" h="4024">
                <a:moveTo>
                  <a:pt x="2456" y="3096"/>
                </a:moveTo>
                <a:cubicBezTo>
                  <a:pt x="2180" y="3064"/>
                  <a:pt x="1904" y="3032"/>
                  <a:pt x="1784" y="3096"/>
                </a:cubicBezTo>
                <a:cubicBezTo>
                  <a:pt x="1664" y="3160"/>
                  <a:pt x="1992" y="3408"/>
                  <a:pt x="1736" y="3480"/>
                </a:cubicBezTo>
                <a:cubicBezTo>
                  <a:pt x="1480" y="3552"/>
                  <a:pt x="496" y="4024"/>
                  <a:pt x="248" y="3528"/>
                </a:cubicBezTo>
                <a:cubicBezTo>
                  <a:pt x="0" y="3032"/>
                  <a:pt x="32" y="1008"/>
                  <a:pt x="248" y="504"/>
                </a:cubicBezTo>
                <a:cubicBezTo>
                  <a:pt x="464" y="0"/>
                  <a:pt x="1312" y="480"/>
                  <a:pt x="1544" y="504"/>
                </a:cubicBezTo>
                <a:cubicBezTo>
                  <a:pt x="1776" y="528"/>
                  <a:pt x="1708" y="588"/>
                  <a:pt x="1640" y="648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37</TotalTime>
  <Words>231</Words>
  <Application>Microsoft Office PowerPoint</Application>
  <PresentationFormat>如螢幕大小 (4:3)</PresentationFormat>
  <Paragraphs>50</Paragraphs>
  <Slides>10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新細明體</vt:lpstr>
      <vt:lpstr>標楷體</vt:lpstr>
      <vt:lpstr>Arial</vt:lpstr>
      <vt:lpstr>Times New Roman</vt:lpstr>
      <vt:lpstr>Wingdings</vt:lpstr>
      <vt:lpstr>Blends</vt:lpstr>
      <vt:lpstr>方程式</vt:lpstr>
      <vt:lpstr>Processor Data Path</vt:lpstr>
      <vt:lpstr>Your Task</vt:lpstr>
      <vt:lpstr>Grading</vt:lpstr>
      <vt:lpstr>The bonus</vt:lpstr>
      <vt:lpstr>Pre-Lab Report</vt:lpstr>
      <vt:lpstr>Control signal of the data path</vt:lpstr>
      <vt:lpstr>Control Signals</vt:lpstr>
      <vt:lpstr>Remark</vt:lpstr>
      <vt:lpstr>Remark</vt:lpstr>
      <vt:lpstr>Remark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9</cp:revision>
  <cp:lastPrinted>1601-01-01T00:00:00Z</cp:lastPrinted>
  <dcterms:created xsi:type="dcterms:W3CDTF">2010-12-13T06:15:45Z</dcterms:created>
  <dcterms:modified xsi:type="dcterms:W3CDTF">2018-12-07T18:38:55Z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