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68" d="100"/>
          <a:sy n="68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BD860FE-424C-4561-BF10-ED4E603E0B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22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416F8-4829-4474-8B38-AB5FFDB3FC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26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6214D-D6AC-47FC-9484-8011AFD774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30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5606-3D12-494C-B4E5-5AC45244D9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7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AED2D-9293-4AAA-ABD3-EF683C24F4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615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0253-55D1-416D-BE26-06365664F4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053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CF97-C67D-4A2F-8765-1054855D06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20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14875-E8FF-42EA-A2F8-DBD26899C5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75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CEC6-ACDA-46F9-99FA-714A7C4C2F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10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E9B21-CFEA-4BB7-A9B6-4F4048B07E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91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C4AD-7561-4A91-B486-1C1A289A4F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99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F009F35D-4FAB-47B3-8E69-899A8522ED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2.png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32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2.png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19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7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3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wmf"/><Relationship Id="rId4" Type="http://schemas.openxmlformats.org/officeDocument/2006/relationships/image" Target="../media/image2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4.bin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6.bin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8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0.bin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2.bin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4.bin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6.bin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88.bin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92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97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02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07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12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Processor Data Path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79475" y="974725"/>
            <a:ext cx="195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 dirty="0"/>
              <a:t>Lecture </a:t>
            </a:r>
            <a:r>
              <a:rPr lang="en-US" altLang="zh-TW" u="sng" dirty="0" smtClean="0"/>
              <a:t>10</a:t>
            </a:r>
            <a:endParaRPr lang="en-US" altLang="zh-TW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4114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from hardware design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data path: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5501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5502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5516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73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17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5503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5514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74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15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5504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5512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75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13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5505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6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07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5508" name="AutoShape 17"/>
            <p:cNvCxnSpPr>
              <a:cxnSpLocks noChangeShapeType="1"/>
              <a:stCxn id="105517" idx="2"/>
              <a:endCxn id="105501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5509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76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0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77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511" name="AutoShape 20"/>
            <p:cNvCxnSpPr>
              <a:cxnSpLocks noChangeShapeType="1"/>
              <a:stCxn id="105513" idx="6"/>
              <a:endCxn id="105501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5476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7" name="AutoShape 22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5478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79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0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5481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5482" name="Line 27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3" name="Line 28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4" name="Line 29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5" name="Line 30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6" name="Line 31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7" name="Line 32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88" name="Line 33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5489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90" name="Line 35"/>
          <p:cNvSpPr>
            <a:spLocks noChangeShapeType="1"/>
          </p:cNvSpPr>
          <p:nvPr/>
        </p:nvSpPr>
        <p:spPr bwMode="auto">
          <a:xfrm>
            <a:off x="4648200" y="15240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91" name="Text Box 36"/>
          <p:cNvSpPr txBox="1">
            <a:spLocks noChangeArrowheads="1"/>
          </p:cNvSpPr>
          <p:nvPr/>
        </p:nvSpPr>
        <p:spPr bwMode="auto">
          <a:xfrm>
            <a:off x="4724400" y="1676400"/>
            <a:ext cx="8905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write R3</a:t>
            </a:r>
          </a:p>
        </p:txBody>
      </p:sp>
      <p:sp>
        <p:nvSpPr>
          <p:cNvPr id="105492" name="Text Box 37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</a:t>
            </a:r>
          </a:p>
        </p:txBody>
      </p:sp>
      <p:sp>
        <p:nvSpPr>
          <p:cNvPr id="105493" name="Text Box 38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001</a:t>
            </a:r>
          </a:p>
        </p:txBody>
      </p:sp>
      <p:sp>
        <p:nvSpPr>
          <p:cNvPr id="105494" name="Text Box 39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5495" name="Text Box 40"/>
          <p:cNvSpPr txBox="1">
            <a:spLocks noChangeArrowheads="1"/>
          </p:cNvSpPr>
          <p:nvPr/>
        </p:nvSpPr>
        <p:spPr bwMode="auto">
          <a:xfrm>
            <a:off x="2346325" y="58531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0101</a:t>
            </a:r>
          </a:p>
        </p:txBody>
      </p:sp>
      <p:sp>
        <p:nvSpPr>
          <p:cNvPr id="105496" name="Text Box 41"/>
          <p:cNvSpPr txBox="1">
            <a:spLocks noChangeArrowheads="1"/>
          </p:cNvSpPr>
          <p:nvPr/>
        </p:nvSpPr>
        <p:spPr bwMode="auto">
          <a:xfrm>
            <a:off x="30480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5497" name="Text Box 42"/>
          <p:cNvSpPr txBox="1">
            <a:spLocks noChangeArrowheads="1"/>
          </p:cNvSpPr>
          <p:nvPr/>
        </p:nvSpPr>
        <p:spPr bwMode="auto">
          <a:xfrm>
            <a:off x="4648200" y="609600"/>
            <a:ext cx="7159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enable</a:t>
            </a:r>
          </a:p>
        </p:txBody>
      </p:sp>
      <p:sp>
        <p:nvSpPr>
          <p:cNvPr id="105498" name="Line 43"/>
          <p:cNvSpPr>
            <a:spLocks noChangeShapeType="1"/>
          </p:cNvSpPr>
          <p:nvPr/>
        </p:nvSpPr>
        <p:spPr bwMode="auto">
          <a:xfrm>
            <a:off x="4648200" y="1066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5499" name="Text Box 44"/>
          <p:cNvSpPr txBox="1">
            <a:spLocks noChangeArrowheads="1"/>
          </p:cNvSpPr>
          <p:nvPr/>
        </p:nvSpPr>
        <p:spPr bwMode="auto">
          <a:xfrm>
            <a:off x="3260725" y="5853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5500" name="Text Box 45"/>
          <p:cNvSpPr txBox="1">
            <a:spLocks noChangeArrowheads="1"/>
          </p:cNvSpPr>
          <p:nvPr/>
        </p:nvSpPr>
        <p:spPr bwMode="auto">
          <a:xfrm>
            <a:off x="4572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63166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 for R3=R2-R1</a:t>
            </a:r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6510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6511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6525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82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6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6512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6523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83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4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6513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6521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84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22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6514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5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6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6517" name="AutoShape 17"/>
            <p:cNvCxnSpPr>
              <a:cxnSpLocks noChangeShapeType="1"/>
              <a:stCxn id="106526" idx="2"/>
              <a:endCxn id="106510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6518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5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9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6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6520" name="AutoShape 20"/>
            <p:cNvCxnSpPr>
              <a:cxnSpLocks noChangeShapeType="1"/>
              <a:stCxn id="106522" idx="6"/>
              <a:endCxn id="106510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500" name="AutoShape 21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106501" name="Group 22"/>
          <p:cNvGrpSpPr>
            <a:grpSpLocks/>
          </p:cNvGrpSpPr>
          <p:nvPr/>
        </p:nvGrpSpPr>
        <p:grpSpPr bwMode="auto">
          <a:xfrm>
            <a:off x="3200400" y="2590800"/>
            <a:ext cx="3267075" cy="869950"/>
            <a:chOff x="192" y="3360"/>
            <a:chExt cx="2058" cy="548"/>
          </a:xfrm>
        </p:grpSpPr>
        <p:pic>
          <p:nvPicPr>
            <p:cNvPr id="106502" name="Picture 2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503" name="Text Box 24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</a:t>
              </a:r>
            </a:p>
          </p:txBody>
        </p:sp>
        <p:sp>
          <p:nvSpPr>
            <p:cNvPr id="106504" name="Text Box 25"/>
            <p:cNvSpPr txBox="1">
              <a:spLocks noChangeArrowheads="1"/>
            </p:cNvSpPr>
            <p:nvPr/>
          </p:nvSpPr>
          <p:spPr bwMode="auto">
            <a:xfrm>
              <a:off x="912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</a:t>
              </a:r>
            </a:p>
          </p:txBody>
        </p:sp>
        <p:sp>
          <p:nvSpPr>
            <p:cNvPr id="106505" name="Text Box 26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6506" name="Text Box 27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0101</a:t>
              </a:r>
            </a:p>
          </p:txBody>
        </p:sp>
        <p:sp>
          <p:nvSpPr>
            <p:cNvPr id="106507" name="Text Box 28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6508" name="Text Box 29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6509" name="Text Box 30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6316662" cy="9906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Control signals for all states</a:t>
            </a: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685800" y="2438400"/>
            <a:ext cx="2057400" cy="3200400"/>
            <a:chOff x="240" y="1440"/>
            <a:chExt cx="1296" cy="2016"/>
          </a:xfrm>
        </p:grpSpPr>
        <p:sp>
          <p:nvSpPr>
            <p:cNvPr id="107560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7561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7575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32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6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7562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7573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33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4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7563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7571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34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72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7564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5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566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7567" name="AutoShape 17"/>
            <p:cNvCxnSpPr>
              <a:cxnSpLocks noChangeShapeType="1"/>
              <a:stCxn id="107576" idx="2"/>
              <a:endCxn id="107560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7568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35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69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36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7570" name="AutoShape 20"/>
            <p:cNvCxnSpPr>
              <a:cxnSpLocks noChangeShapeType="1"/>
              <a:stCxn id="107572" idx="6"/>
              <a:endCxn id="107560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7524" name="Group 21"/>
          <p:cNvGrpSpPr>
            <a:grpSpLocks/>
          </p:cNvGrpSpPr>
          <p:nvPr/>
        </p:nvGrpSpPr>
        <p:grpSpPr bwMode="auto">
          <a:xfrm>
            <a:off x="3200400" y="3124200"/>
            <a:ext cx="3267075" cy="869950"/>
            <a:chOff x="192" y="3360"/>
            <a:chExt cx="2058" cy="548"/>
          </a:xfrm>
        </p:grpSpPr>
        <p:pic>
          <p:nvPicPr>
            <p:cNvPr id="107552" name="Picture 2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53" name="Text Box 23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</a:t>
              </a:r>
            </a:p>
          </p:txBody>
        </p:sp>
        <p:sp>
          <p:nvSpPr>
            <p:cNvPr id="107554" name="Text Box 24"/>
            <p:cNvSpPr txBox="1">
              <a:spLocks noChangeArrowheads="1"/>
            </p:cNvSpPr>
            <p:nvPr/>
          </p:nvSpPr>
          <p:spPr bwMode="auto">
            <a:xfrm>
              <a:off x="912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001</a:t>
              </a:r>
            </a:p>
          </p:txBody>
        </p:sp>
        <p:sp>
          <p:nvSpPr>
            <p:cNvPr id="107555" name="Text Box 25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56" name="Text Box 26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0101</a:t>
              </a:r>
            </a:p>
          </p:txBody>
        </p:sp>
        <p:sp>
          <p:nvSpPr>
            <p:cNvPr id="107557" name="Text Box 27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58" name="Text Box 28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559" name="Text Box 29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  <p:grpSp>
        <p:nvGrpSpPr>
          <p:cNvPr id="107525" name="Group 30"/>
          <p:cNvGrpSpPr>
            <a:grpSpLocks/>
          </p:cNvGrpSpPr>
          <p:nvPr/>
        </p:nvGrpSpPr>
        <p:grpSpPr bwMode="auto">
          <a:xfrm>
            <a:off x="3276600" y="4191000"/>
            <a:ext cx="3267075" cy="869950"/>
            <a:chOff x="192" y="3360"/>
            <a:chExt cx="2058" cy="548"/>
          </a:xfrm>
        </p:grpSpPr>
        <p:pic>
          <p:nvPicPr>
            <p:cNvPr id="107544" name="Picture 3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45" name="Text Box 32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  <p:sp>
          <p:nvSpPr>
            <p:cNvPr id="107546" name="Text Box 33"/>
            <p:cNvSpPr txBox="1">
              <a:spLocks noChangeArrowheads="1"/>
            </p:cNvSpPr>
            <p:nvPr/>
          </p:nvSpPr>
          <p:spPr bwMode="auto">
            <a:xfrm>
              <a:off x="912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47" name="Text Box 34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48" name="Text Box 35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1011</a:t>
              </a:r>
            </a:p>
          </p:txBody>
        </p:sp>
        <p:sp>
          <p:nvSpPr>
            <p:cNvPr id="107549" name="Text Box 36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50" name="Text Box 37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551" name="Text Box 38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  <p:grpSp>
        <p:nvGrpSpPr>
          <p:cNvPr id="107526" name="Group 39"/>
          <p:cNvGrpSpPr>
            <a:grpSpLocks/>
          </p:cNvGrpSpPr>
          <p:nvPr/>
        </p:nvGrpSpPr>
        <p:grpSpPr bwMode="auto">
          <a:xfrm>
            <a:off x="3276600" y="5257800"/>
            <a:ext cx="3267075" cy="869950"/>
            <a:chOff x="192" y="3360"/>
            <a:chExt cx="2058" cy="548"/>
          </a:xfrm>
        </p:grpSpPr>
        <p:pic>
          <p:nvPicPr>
            <p:cNvPr id="107536" name="Picture 4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37" name="Text Box 41"/>
            <p:cNvSpPr txBox="1">
              <a:spLocks noChangeArrowheads="1"/>
            </p:cNvSpPr>
            <p:nvPr/>
          </p:nvSpPr>
          <p:spPr bwMode="auto">
            <a:xfrm>
              <a:off x="624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  <p:sp>
          <p:nvSpPr>
            <p:cNvPr id="107538" name="Text Box 42"/>
            <p:cNvSpPr txBox="1">
              <a:spLocks noChangeArrowheads="1"/>
            </p:cNvSpPr>
            <p:nvPr/>
          </p:nvSpPr>
          <p:spPr bwMode="auto">
            <a:xfrm>
              <a:off x="912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39" name="Text Box 43"/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40" name="Text Box 44"/>
            <p:cNvSpPr txBox="1">
              <a:spLocks noChangeArrowheads="1"/>
            </p:cNvSpPr>
            <p:nvPr/>
          </p:nvSpPr>
          <p:spPr bwMode="auto">
            <a:xfrm>
              <a:off x="1478" y="368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0001</a:t>
              </a:r>
            </a:p>
          </p:txBody>
        </p:sp>
        <p:sp>
          <p:nvSpPr>
            <p:cNvPr id="107541" name="Text Box 45"/>
            <p:cNvSpPr txBox="1">
              <a:spLocks noChangeArrowheads="1"/>
            </p:cNvSpPr>
            <p:nvPr/>
          </p:nvSpPr>
          <p:spPr bwMode="auto">
            <a:xfrm>
              <a:off x="1920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42" name="Text Box 46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7543" name="Text Box 47"/>
            <p:cNvSpPr txBox="1">
              <a:spLocks noChangeArrowheads="1"/>
            </p:cNvSpPr>
            <p:nvPr/>
          </p:nvSpPr>
          <p:spPr bwMode="auto">
            <a:xfrm>
              <a:off x="288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</a:t>
              </a:r>
            </a:p>
          </p:txBody>
        </p:sp>
      </p:grpSp>
      <p:grpSp>
        <p:nvGrpSpPr>
          <p:cNvPr id="107527" name="Group 48"/>
          <p:cNvGrpSpPr>
            <a:grpSpLocks/>
          </p:cNvGrpSpPr>
          <p:nvPr/>
        </p:nvGrpSpPr>
        <p:grpSpPr bwMode="auto">
          <a:xfrm>
            <a:off x="3124200" y="2133600"/>
            <a:ext cx="3267075" cy="869950"/>
            <a:chOff x="192" y="3360"/>
            <a:chExt cx="2058" cy="548"/>
          </a:xfrm>
        </p:grpSpPr>
        <p:pic>
          <p:nvPicPr>
            <p:cNvPr id="107528" name="Picture 4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0"/>
              <a:ext cx="20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7529" name="Text Box 50"/>
            <p:cNvSpPr txBox="1">
              <a:spLocks noChangeArrowheads="1"/>
            </p:cNvSpPr>
            <p:nvPr/>
          </p:nvSpPr>
          <p:spPr bwMode="auto">
            <a:xfrm>
              <a:off x="624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30" name="Text Box 51"/>
            <p:cNvSpPr txBox="1">
              <a:spLocks noChangeArrowheads="1"/>
            </p:cNvSpPr>
            <p:nvPr/>
          </p:nvSpPr>
          <p:spPr bwMode="auto">
            <a:xfrm>
              <a:off x="912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  <p:sp>
          <p:nvSpPr>
            <p:cNvPr id="107531" name="Text Box 52"/>
            <p:cNvSpPr txBox="1">
              <a:spLocks noChangeArrowheads="1"/>
            </p:cNvSpPr>
            <p:nvPr/>
          </p:nvSpPr>
          <p:spPr bwMode="auto">
            <a:xfrm>
              <a:off x="1248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107532" name="Text Box 53"/>
            <p:cNvSpPr txBox="1">
              <a:spLocks noChangeArrowheads="1"/>
            </p:cNvSpPr>
            <p:nvPr/>
          </p:nvSpPr>
          <p:spPr bwMode="auto">
            <a:xfrm>
              <a:off x="1478" y="3687"/>
              <a:ext cx="4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XXXX</a:t>
              </a:r>
            </a:p>
          </p:txBody>
        </p:sp>
        <p:sp>
          <p:nvSpPr>
            <p:cNvPr id="107533" name="Text Box 54"/>
            <p:cNvSpPr txBox="1">
              <a:spLocks noChangeArrowheads="1"/>
            </p:cNvSpPr>
            <p:nvPr/>
          </p:nvSpPr>
          <p:spPr bwMode="auto">
            <a:xfrm>
              <a:off x="1920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107534" name="Text Box 55"/>
            <p:cNvSpPr txBox="1">
              <a:spLocks noChangeArrowheads="1"/>
            </p:cNvSpPr>
            <p:nvPr/>
          </p:nvSpPr>
          <p:spPr bwMode="auto">
            <a:xfrm>
              <a:off x="2064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7535" name="Text Box 56"/>
            <p:cNvSpPr txBox="1">
              <a:spLocks noChangeArrowheads="1"/>
            </p:cNvSpPr>
            <p:nvPr/>
          </p:nvSpPr>
          <p:spPr bwMode="auto">
            <a:xfrm>
              <a:off x="288" y="3696"/>
              <a:ext cx="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XXX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registers to store </a:t>
            </a:r>
            <a:r>
              <a:rPr lang="en-US" altLang="zh-TW" i="1" smtClean="0"/>
              <a:t>variables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3320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function units to perform computation</a:t>
            </a:r>
            <a:endParaRPr lang="en-US" altLang="zh-TW" sz="2800" i="1" smtClean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14344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1" name="AutoShape 7"/>
          <p:cNvSpPr>
            <a:spLocks noChangeArrowheads="1"/>
          </p:cNvSpPr>
          <p:nvPr/>
        </p:nvSpPr>
        <p:spPr bwMode="auto">
          <a:xfrm>
            <a:off x="5486400" y="4267200"/>
            <a:ext cx="3276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819400" y="3581400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function units</a:t>
            </a:r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4114800" y="4038600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537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537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537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639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6391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6392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742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7415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7416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7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845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8439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845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845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845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845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5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8441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18442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4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6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8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9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1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2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3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1947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1946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of the detailed design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4103687" cy="12954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Part </a:t>
            </a:r>
            <a:r>
              <a:rPr lang="en-US" altLang="zh-TW" sz="2800" dirty="0" smtClean="0"/>
              <a:t>A: </a:t>
            </a:r>
            <a:r>
              <a:rPr lang="en-US" altLang="zh-TW" sz="2800" dirty="0" smtClean="0"/>
              <a:t>function unit</a:t>
            </a:r>
          </a:p>
          <a:p>
            <a:pPr eaLnBrk="1" hangingPunct="1"/>
            <a:r>
              <a:rPr lang="en-US" altLang="zh-TW" sz="2800" dirty="0" smtClean="0"/>
              <a:t>Part </a:t>
            </a:r>
            <a:r>
              <a:rPr lang="en-US" altLang="zh-TW" sz="2800" dirty="0" smtClean="0"/>
              <a:t>B: </a:t>
            </a:r>
            <a:r>
              <a:rPr lang="en-US" altLang="zh-TW" sz="2800" dirty="0" smtClean="0"/>
              <a:t>the register file</a:t>
            </a:r>
          </a:p>
        </p:txBody>
      </p:sp>
      <p:pic>
        <p:nvPicPr>
          <p:cNvPr id="2048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CPU function unit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933825"/>
            <a:ext cx="5184775" cy="1439863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08038" y="1119188"/>
            <a:ext cx="1233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Part A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357563"/>
            <a:ext cx="2386012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732588" y="5013325"/>
            <a:ext cx="1439862" cy="10080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guide you to design the data path of a processor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781300"/>
            <a:ext cx="4052887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1692275" y="6237288"/>
            <a:ext cx="2678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single-cycle CPU</a:t>
            </a:r>
          </a:p>
        </p:txBody>
      </p:sp>
      <p:sp>
        <p:nvSpPr>
          <p:cNvPr id="4102" name="AutoShape 7"/>
          <p:cNvSpPr>
            <a:spLocks noChangeArrowheads="1"/>
          </p:cNvSpPr>
          <p:nvPr/>
        </p:nvSpPr>
        <p:spPr bwMode="auto">
          <a:xfrm>
            <a:off x="6372225" y="2708275"/>
            <a:ext cx="1800225" cy="39608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Primary computation data</a:t>
            </a:r>
          </a:p>
          <a:p>
            <a:pPr lvl="1" eaLnBrk="1" hangingPunct="1"/>
            <a:r>
              <a:rPr lang="en-US" altLang="zh-TW" sz="2000" smtClean="0"/>
              <a:t>two n-bit inputs A and B</a:t>
            </a:r>
          </a:p>
          <a:p>
            <a:pPr lvl="1" eaLnBrk="1" hangingPunct="1"/>
            <a:r>
              <a:rPr lang="en-US" altLang="zh-TW" sz="2000" smtClean="0"/>
              <a:t>one n-bit output F</a:t>
            </a:r>
          </a:p>
          <a:p>
            <a:pPr lvl="1" eaLnBrk="1" hangingPunct="1"/>
            <a:r>
              <a:rPr lang="en-US" altLang="zh-TW" sz="2000" smtClean="0"/>
              <a:t>doing operations F = A op B</a:t>
            </a:r>
          </a:p>
          <a:p>
            <a:pPr eaLnBrk="1" hangingPunct="1"/>
            <a:r>
              <a:rPr lang="en-US" altLang="zh-TW" sz="2400" smtClean="0"/>
              <a:t>operation controlled by 4-bit control signal FS</a:t>
            </a:r>
          </a:p>
          <a:p>
            <a:pPr eaLnBrk="1" hangingPunct="1"/>
            <a:r>
              <a:rPr lang="en-US" altLang="zh-TW" sz="2400" smtClean="0"/>
              <a:t>flag output {V,C,N,Z}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Primary computation data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two n-bit inputs A and B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one n-bit output F</a:t>
            </a:r>
          </a:p>
          <a:p>
            <a:pPr lvl="1" eaLnBrk="1" hangingPunct="1"/>
            <a:r>
              <a:rPr lang="en-US" altLang="zh-TW" sz="2000" smtClean="0">
                <a:solidFill>
                  <a:schemeClr val="hlink"/>
                </a:solidFill>
              </a:rPr>
              <a:t>doing operations F = A op B</a:t>
            </a:r>
          </a:p>
          <a:p>
            <a:pPr eaLnBrk="1" hangingPunct="1"/>
            <a:r>
              <a:rPr lang="en-US" altLang="zh-TW" sz="2400" smtClean="0"/>
              <a:t>operation controlled by 4-bit control signal FS</a:t>
            </a:r>
          </a:p>
          <a:p>
            <a:pPr eaLnBrk="1" hangingPunct="1"/>
            <a:r>
              <a:rPr lang="en-US" altLang="zh-TW" sz="2400" smtClean="0"/>
              <a:t>flag output {V,C,N,Z}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4008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0866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705600" y="54864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Primary computation data</a:t>
            </a:r>
          </a:p>
          <a:p>
            <a:pPr lvl="1" eaLnBrk="1" hangingPunct="1"/>
            <a:r>
              <a:rPr lang="en-US" altLang="zh-TW" sz="2000" smtClean="0"/>
              <a:t>two n-bit inputs A and B</a:t>
            </a:r>
          </a:p>
          <a:p>
            <a:pPr lvl="1" eaLnBrk="1" hangingPunct="1"/>
            <a:r>
              <a:rPr lang="en-US" altLang="zh-TW" sz="2000" smtClean="0"/>
              <a:t>one n-bit output F</a:t>
            </a:r>
          </a:p>
          <a:p>
            <a:pPr lvl="1" eaLnBrk="1" hangingPunct="1"/>
            <a:r>
              <a:rPr lang="en-US" altLang="zh-TW" sz="2000" smtClean="0"/>
              <a:t>doing operations F = A op B</a:t>
            </a:r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operation controlled by 4-bit control signal FS</a:t>
            </a:r>
          </a:p>
          <a:p>
            <a:pPr eaLnBrk="1" hangingPunct="1"/>
            <a:r>
              <a:rPr lang="en-US" altLang="zh-TW" sz="2400" smtClean="0"/>
              <a:t>flag output {V,C,N,Z}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tx2"/>
                </a:solidFill>
              </a:rPr>
              <a:t>operation controlled by 4-bit control signal 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tx2"/>
                </a:solidFill>
              </a:rPr>
              <a:t>to do F= A </a:t>
            </a:r>
            <a:r>
              <a:rPr lang="en-US" altLang="zh-TW" sz="2000" i="1" smtClean="0">
                <a:solidFill>
                  <a:schemeClr val="tx2"/>
                </a:solidFill>
              </a:rPr>
              <a:t>op</a:t>
            </a:r>
            <a:r>
              <a:rPr lang="en-US" altLang="zh-TW" sz="2000" smtClean="0">
                <a:solidFill>
                  <a:schemeClr val="tx2"/>
                </a:solidFill>
              </a:rPr>
              <a:t> B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8825"/>
            <a:ext cx="4775200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981200" y="3657600"/>
            <a:ext cx="1295400" cy="2895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4008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0866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705600" y="5486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tx2"/>
                </a:solidFill>
              </a:rPr>
              <a:t>operation controlled by 4-bit control signal 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tx2"/>
                </a:solidFill>
              </a:rPr>
              <a:t>to do F= A </a:t>
            </a:r>
            <a:r>
              <a:rPr lang="en-US" altLang="zh-TW" sz="2000" i="1" smtClean="0">
                <a:solidFill>
                  <a:schemeClr val="tx2"/>
                </a:solidFill>
              </a:rPr>
              <a:t>op</a:t>
            </a:r>
            <a:r>
              <a:rPr lang="en-US" altLang="zh-TW" sz="2000" smtClean="0">
                <a:solidFill>
                  <a:schemeClr val="tx2"/>
                </a:solidFill>
              </a:rPr>
              <a:t> B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4775200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1981200" y="4419600"/>
            <a:ext cx="1295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4008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086600" y="36576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05600" y="54864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334000" y="419100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0010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867400" y="5486400"/>
            <a:ext cx="806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</a:rPr>
              <a:t>F=A+B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/>
      <p:bldP spid="348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343400" cy="4191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Primary computation data</a:t>
            </a:r>
          </a:p>
          <a:p>
            <a:pPr lvl="1" eaLnBrk="1" hangingPunct="1"/>
            <a:r>
              <a:rPr lang="en-US" altLang="zh-TW" sz="2000" smtClean="0"/>
              <a:t>two n-bit inputs A and B</a:t>
            </a:r>
          </a:p>
          <a:p>
            <a:pPr lvl="1" eaLnBrk="1" hangingPunct="1"/>
            <a:r>
              <a:rPr lang="en-US" altLang="zh-TW" sz="2000" smtClean="0"/>
              <a:t>one n-bit output F</a:t>
            </a:r>
          </a:p>
          <a:p>
            <a:pPr lvl="1" eaLnBrk="1" hangingPunct="1"/>
            <a:r>
              <a:rPr lang="en-US" altLang="zh-TW" sz="2000" smtClean="0"/>
              <a:t>doing operations F = A op B</a:t>
            </a:r>
          </a:p>
          <a:p>
            <a:pPr eaLnBrk="1" hangingPunct="1"/>
            <a:r>
              <a:rPr lang="en-US" altLang="zh-TW" sz="2400" smtClean="0"/>
              <a:t>operation controlled by 4-bit control signal FS</a:t>
            </a:r>
          </a:p>
          <a:p>
            <a:pPr eaLnBrk="1" hangingPunct="1"/>
            <a:r>
              <a:rPr lang="en-US" altLang="zh-TW" sz="2400" smtClean="0">
                <a:solidFill>
                  <a:schemeClr val="hlink"/>
                </a:solidFill>
              </a:rPr>
              <a:t>flag output {V,C,N,Z}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5486400" y="47244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these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9248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 realize these assembly instructions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5163"/>
            <a:ext cx="43180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00375"/>
            <a:ext cx="3832225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28600" y="3429000"/>
            <a:ext cx="838200" cy="1828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6019800" y="3429000"/>
            <a:ext cx="1066800" cy="2590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Function Unit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9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3175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7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8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9" name="AutoShape 7"/>
          <p:cNvSpPr>
            <a:spLocks noChangeArrowheads="1"/>
          </p:cNvSpPr>
          <p:nvPr/>
        </p:nvSpPr>
        <p:spPr bwMode="auto">
          <a:xfrm>
            <a:off x="838200" y="2971800"/>
            <a:ext cx="2057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2438400" y="1676400"/>
            <a:ext cx="2514600" cy="762000"/>
          </a:xfrm>
          <a:prstGeom prst="wedgeRoundRectCallout">
            <a:avLst>
              <a:gd name="adj1" fmla="val -48106"/>
              <a:gd name="adj2" fmla="val 11812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The ALU operations I taught you last week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172200" y="4648200"/>
            <a:ext cx="914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895600" y="4343400"/>
            <a:ext cx="3276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39945" grpId="0" animBg="1"/>
      <p:bldP spid="399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32778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2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3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AutoShape 7"/>
          <p:cNvSpPr>
            <a:spLocks noChangeArrowheads="1"/>
          </p:cNvSpPr>
          <p:nvPr/>
        </p:nvSpPr>
        <p:spPr bwMode="auto">
          <a:xfrm>
            <a:off x="762000" y="5638800"/>
            <a:ext cx="20574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1524000" y="4114800"/>
            <a:ext cx="2514600" cy="990600"/>
          </a:xfrm>
          <a:prstGeom prst="wedgeRoundRectCallout">
            <a:avLst>
              <a:gd name="adj1" fmla="val -48106"/>
              <a:gd name="adj2" fmla="val 10240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shift 1-bit operations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F=B&gt;&gt;1, F=B&lt;&lt;1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7239000" y="4648200"/>
            <a:ext cx="914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2819400" y="5334000"/>
            <a:ext cx="4419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6629400" y="3352800"/>
            <a:ext cx="1295400" cy="533400"/>
          </a:xfrm>
          <a:prstGeom prst="wedgeRoundRectCallout">
            <a:avLst>
              <a:gd name="adj1" fmla="val 21690"/>
              <a:gd name="adj2" fmla="val 18214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nimBg="1"/>
      <p:bldP spid="40969" grpId="0" animBg="1"/>
      <p:bldP spid="40970" grpId="0" animBg="1"/>
      <p:bldP spid="409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shifter design of our CPU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shifter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914400" y="2971800"/>
            <a:ext cx="2438400" cy="2470150"/>
            <a:chOff x="672" y="1968"/>
            <a:chExt cx="1536" cy="1556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1152" y="2448"/>
              <a:ext cx="105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shifter</a:t>
              </a:r>
            </a:p>
          </p:txBody>
        </p:sp>
        <p:sp>
          <p:nvSpPr>
            <p:cNvPr id="34822" name="Line 5"/>
            <p:cNvSpPr>
              <a:spLocks noChangeShapeType="1"/>
            </p:cNvSpPr>
            <p:nvPr/>
          </p:nvSpPr>
          <p:spPr bwMode="auto">
            <a:xfrm>
              <a:off x="1632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3" name="Line 6"/>
            <p:cNvSpPr>
              <a:spLocks noChangeShapeType="1"/>
            </p:cNvSpPr>
            <p:nvPr/>
          </p:nvSpPr>
          <p:spPr bwMode="auto">
            <a:xfrm>
              <a:off x="1584" y="22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1632" y="22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4825" name="Text Box 8"/>
            <p:cNvSpPr txBox="1">
              <a:spLocks noChangeArrowheads="1"/>
            </p:cNvSpPr>
            <p:nvPr/>
          </p:nvSpPr>
          <p:spPr bwMode="auto">
            <a:xfrm>
              <a:off x="1584" y="196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4826" name="Line 9"/>
            <p:cNvSpPr>
              <a:spLocks noChangeShapeType="1"/>
            </p:cNvSpPr>
            <p:nvPr/>
          </p:nvSpPr>
          <p:spPr bwMode="auto">
            <a:xfrm>
              <a:off x="1632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>
              <a:off x="1584" y="30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1680" y="302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1536" y="331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</a:t>
              </a:r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>
              <a:off x="86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1" name="Line 14"/>
            <p:cNvSpPr>
              <a:spLocks noChangeShapeType="1"/>
            </p:cNvSpPr>
            <p:nvPr/>
          </p:nvSpPr>
          <p:spPr bwMode="auto">
            <a:xfrm>
              <a:off x="960" y="264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32" name="Text Box 15"/>
            <p:cNvSpPr txBox="1">
              <a:spLocks noChangeArrowheads="1"/>
            </p:cNvSpPr>
            <p:nvPr/>
          </p:nvSpPr>
          <p:spPr bwMode="auto">
            <a:xfrm>
              <a:off x="902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672" y="25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aphicFrame>
        <p:nvGraphicFramePr>
          <p:cNvPr id="34820" name="Object 17"/>
          <p:cNvGraphicFramePr>
            <a:graphicFrameLocks noChangeAspect="1"/>
          </p:cNvGraphicFramePr>
          <p:nvPr/>
        </p:nvGraphicFramePr>
        <p:xfrm>
          <a:off x="3962400" y="35052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5859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9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5861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5846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5847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0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1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2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2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3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4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5855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3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856" name="AutoShape 19"/>
            <p:cNvCxnSpPr>
              <a:cxnSpLocks noChangeShapeType="1"/>
              <a:endCxn id="35851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7" name="AutoShape 20"/>
            <p:cNvCxnSpPr>
              <a:cxnSpLocks noChangeShapeType="1"/>
              <a:endCxn id="35852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" name="AutoShape 21"/>
            <p:cNvCxnSpPr>
              <a:cxnSpLocks noChangeShapeType="1"/>
              <a:endCxn id="35853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6886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6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6888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6869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6874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6875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7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8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9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6882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0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883" name="AutoShape 19"/>
            <p:cNvCxnSpPr>
              <a:cxnSpLocks noChangeShapeType="1"/>
              <a:endCxn id="36878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0"/>
            <p:cNvCxnSpPr>
              <a:cxnSpLocks noChangeShapeType="1"/>
              <a:endCxn id="36879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"/>
            <p:cNvCxnSpPr>
              <a:cxnSpLocks noChangeShapeType="1"/>
              <a:endCxn id="36880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1" name="AutoShape 22"/>
          <p:cNvSpPr>
            <a:spLocks noChangeArrowheads="1"/>
          </p:cNvSpPr>
          <p:nvPr/>
        </p:nvSpPr>
        <p:spPr bwMode="auto">
          <a:xfrm>
            <a:off x="1676400" y="2209800"/>
            <a:ext cx="14478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6872" name="AutoShape 23"/>
          <p:cNvSpPr>
            <a:spLocks noChangeArrowheads="1"/>
          </p:cNvSpPr>
          <p:nvPr/>
        </p:nvSpPr>
        <p:spPr bwMode="auto">
          <a:xfrm>
            <a:off x="2057400" y="48768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6873" name="Freeform 24"/>
          <p:cNvSpPr>
            <a:spLocks/>
          </p:cNvSpPr>
          <p:nvPr/>
        </p:nvSpPr>
        <p:spPr bwMode="auto">
          <a:xfrm>
            <a:off x="6540500" y="3048000"/>
            <a:ext cx="101600" cy="1371600"/>
          </a:xfrm>
          <a:custGeom>
            <a:avLst/>
            <a:gdLst>
              <a:gd name="T0" fmla="*/ 141128750 w 64"/>
              <a:gd name="T1" fmla="*/ 0 h 864"/>
              <a:gd name="T2" fmla="*/ 141128750 w 64"/>
              <a:gd name="T3" fmla="*/ 725805000 h 864"/>
              <a:gd name="T4" fmla="*/ 20161250 w 64"/>
              <a:gd name="T5" fmla="*/ 1451610000 h 864"/>
              <a:gd name="T6" fmla="*/ 20161250 w 64"/>
              <a:gd name="T7" fmla="*/ 2147483646 h 8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" h="864">
                <a:moveTo>
                  <a:pt x="56" y="0"/>
                </a:moveTo>
                <a:cubicBezTo>
                  <a:pt x="60" y="96"/>
                  <a:pt x="64" y="192"/>
                  <a:pt x="56" y="288"/>
                </a:cubicBezTo>
                <a:cubicBezTo>
                  <a:pt x="48" y="384"/>
                  <a:pt x="16" y="480"/>
                  <a:pt x="8" y="576"/>
                </a:cubicBezTo>
                <a:cubicBezTo>
                  <a:pt x="0" y="672"/>
                  <a:pt x="4" y="768"/>
                  <a:pt x="8" y="86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7910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0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7912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1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0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2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3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4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907" name="AutoShape 19"/>
            <p:cNvCxnSpPr>
              <a:cxnSpLocks noChangeShapeType="1"/>
              <a:endCxn id="37902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8" name="AutoShape 20"/>
            <p:cNvCxnSpPr>
              <a:cxnSpLocks noChangeShapeType="1"/>
              <a:endCxn id="37903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9" name="AutoShape 21"/>
            <p:cNvCxnSpPr>
              <a:cxnSpLocks noChangeShapeType="1"/>
              <a:endCxn id="37904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895" name="AutoShape 22"/>
          <p:cNvSpPr>
            <a:spLocks noChangeArrowheads="1"/>
          </p:cNvSpPr>
          <p:nvPr/>
        </p:nvSpPr>
        <p:spPr bwMode="auto">
          <a:xfrm>
            <a:off x="990600" y="2590800"/>
            <a:ext cx="2743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6" name="AutoShape 23"/>
          <p:cNvSpPr>
            <a:spLocks noChangeArrowheads="1"/>
          </p:cNvSpPr>
          <p:nvPr/>
        </p:nvSpPr>
        <p:spPr bwMode="auto">
          <a:xfrm>
            <a:off x="2057400" y="53340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7" name="Freeform 24"/>
          <p:cNvSpPr>
            <a:spLocks/>
          </p:cNvSpPr>
          <p:nvPr/>
        </p:nvSpPr>
        <p:spPr bwMode="auto">
          <a:xfrm>
            <a:off x="4889500" y="2971800"/>
            <a:ext cx="1765300" cy="1524000"/>
          </a:xfrm>
          <a:custGeom>
            <a:avLst/>
            <a:gdLst>
              <a:gd name="T0" fmla="*/ 221773750 w 1112"/>
              <a:gd name="T1" fmla="*/ 0 h 960"/>
              <a:gd name="T2" fmla="*/ 221773750 w 1112"/>
              <a:gd name="T3" fmla="*/ 241935000 h 960"/>
              <a:gd name="T4" fmla="*/ 1552416250 w 1112"/>
              <a:gd name="T5" fmla="*/ 241935000 h 960"/>
              <a:gd name="T6" fmla="*/ 1673383750 w 1112"/>
              <a:gd name="T7" fmla="*/ 846772500 h 960"/>
              <a:gd name="T8" fmla="*/ 2147483646 w 1112"/>
              <a:gd name="T9" fmla="*/ 1572577500 h 960"/>
              <a:gd name="T10" fmla="*/ 2147483646 w 1112"/>
              <a:gd name="T11" fmla="*/ 2147483646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2" h="960">
                <a:moveTo>
                  <a:pt x="88" y="0"/>
                </a:moveTo>
                <a:cubicBezTo>
                  <a:pt x="44" y="40"/>
                  <a:pt x="0" y="80"/>
                  <a:pt x="88" y="96"/>
                </a:cubicBezTo>
                <a:cubicBezTo>
                  <a:pt x="176" y="112"/>
                  <a:pt x="520" y="56"/>
                  <a:pt x="616" y="96"/>
                </a:cubicBezTo>
                <a:cubicBezTo>
                  <a:pt x="712" y="136"/>
                  <a:pt x="592" y="248"/>
                  <a:pt x="664" y="336"/>
                </a:cubicBezTo>
                <a:cubicBezTo>
                  <a:pt x="736" y="424"/>
                  <a:pt x="984" y="520"/>
                  <a:pt x="1048" y="624"/>
                </a:cubicBezTo>
                <a:cubicBezTo>
                  <a:pt x="1112" y="728"/>
                  <a:pt x="1080" y="844"/>
                  <a:pt x="1048" y="96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57200" y="2286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533400" y="4267200"/>
            <a:ext cx="3429000" cy="2057400"/>
            <a:chOff x="288" y="2496"/>
            <a:chExt cx="2160" cy="1296"/>
          </a:xfrm>
        </p:grpSpPr>
        <p:graphicFrame>
          <p:nvGraphicFramePr>
            <p:cNvPr id="38934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4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Text Box 6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8936" name="AutoShape 7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8917" name="AutoShape 8"/>
          <p:cNvSpPr>
            <a:spLocks noChangeArrowheads="1"/>
          </p:cNvSpPr>
          <p:nvPr/>
        </p:nvSpPr>
        <p:spPr bwMode="auto">
          <a:xfrm>
            <a:off x="1981200" y="3581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8918" name="Group 9"/>
          <p:cNvGrpSpPr>
            <a:grpSpLocks/>
          </p:cNvGrpSpPr>
          <p:nvPr/>
        </p:nvGrpSpPr>
        <p:grpSpPr bwMode="auto">
          <a:xfrm>
            <a:off x="4800600" y="2590800"/>
            <a:ext cx="3657600" cy="2163763"/>
            <a:chOff x="3072" y="1680"/>
            <a:chExt cx="2304" cy="1363"/>
          </a:xfrm>
        </p:grpSpPr>
        <p:sp>
          <p:nvSpPr>
            <p:cNvPr id="38922" name="AutoShape 10"/>
            <p:cNvSpPr>
              <a:spLocks noChangeArrowheads="1"/>
            </p:cNvSpPr>
            <p:nvPr/>
          </p:nvSpPr>
          <p:spPr bwMode="auto">
            <a:xfrm>
              <a:off x="3552" y="2256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3072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5" name="方程式" r:id="rId7" imgW="253890" imgH="228501" progId="Equation.3">
                    <p:embed/>
                  </p:oleObj>
                </mc:Choice>
                <mc:Fallback>
                  <p:oleObj name="方程式" r:id="rId7" imgW="253890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2"/>
            <p:cNvGraphicFramePr>
              <a:graphicFrameLocks noChangeAspect="1"/>
            </p:cNvGraphicFramePr>
            <p:nvPr/>
          </p:nvGraphicFramePr>
          <p:xfrm>
            <a:off x="4128" y="1680"/>
            <a:ext cx="18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6" name="方程式" r:id="rId9" imgW="165028" imgH="228501" progId="Equation.3">
                    <p:embed/>
                  </p:oleObj>
                </mc:Choice>
                <mc:Fallback>
                  <p:oleObj name="方程式" r:id="rId9" imgW="165028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18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13"/>
            <p:cNvGraphicFramePr>
              <a:graphicFrameLocks noChangeAspect="1"/>
            </p:cNvGraphicFramePr>
            <p:nvPr/>
          </p:nvGraphicFramePr>
          <p:xfrm>
            <a:off x="5088" y="1680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7" name="方程式" r:id="rId11" imgW="253890" imgH="228501" progId="Equation.3">
                    <p:embed/>
                  </p:oleObj>
                </mc:Choice>
                <mc:Fallback>
                  <p:oleObj name="方程式" r:id="rId11" imgW="253890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80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224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460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17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8930" name="Object 18"/>
            <p:cNvGraphicFramePr>
              <a:graphicFrameLocks noChangeAspect="1"/>
            </p:cNvGraphicFramePr>
            <p:nvPr/>
          </p:nvGraphicFramePr>
          <p:xfrm>
            <a:off x="4128" y="27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8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931" name="AutoShape 19"/>
            <p:cNvCxnSpPr>
              <a:cxnSpLocks noChangeShapeType="1"/>
              <a:endCxn id="38926" idx="0"/>
            </p:cNvCxnSpPr>
            <p:nvPr/>
          </p:nvCxnSpPr>
          <p:spPr bwMode="auto">
            <a:xfrm rot="16200000" flipH="1">
              <a:off x="3441" y="1714"/>
              <a:ext cx="125" cy="576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2" name="AutoShape 20"/>
            <p:cNvCxnSpPr>
              <a:cxnSpLocks noChangeShapeType="1"/>
              <a:endCxn id="38927" idx="0"/>
            </p:cNvCxnSpPr>
            <p:nvPr/>
          </p:nvCxnSpPr>
          <p:spPr bwMode="auto">
            <a:xfrm>
              <a:off x="4222" y="1939"/>
              <a:ext cx="2" cy="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3" name="AutoShape 21"/>
            <p:cNvCxnSpPr>
              <a:cxnSpLocks noChangeShapeType="1"/>
              <a:endCxn id="38928" idx="0"/>
            </p:cNvCxnSpPr>
            <p:nvPr/>
          </p:nvCxnSpPr>
          <p:spPr bwMode="auto">
            <a:xfrm rot="5400000">
              <a:off x="4857" y="1690"/>
              <a:ext cx="125" cy="624"/>
            </a:xfrm>
            <a:prstGeom prst="bentConnector3">
              <a:avLst>
                <a:gd name="adj1" fmla="val 496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19" name="AutoShape 22"/>
          <p:cNvSpPr>
            <a:spLocks noChangeArrowheads="1"/>
          </p:cNvSpPr>
          <p:nvPr/>
        </p:nvSpPr>
        <p:spPr bwMode="auto">
          <a:xfrm>
            <a:off x="914400" y="2971800"/>
            <a:ext cx="2743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0" name="AutoShape 23"/>
          <p:cNvSpPr>
            <a:spLocks noChangeArrowheads="1"/>
          </p:cNvSpPr>
          <p:nvPr/>
        </p:nvSpPr>
        <p:spPr bwMode="auto">
          <a:xfrm>
            <a:off x="2057400" y="5715000"/>
            <a:ext cx="1447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1" name="Freeform 24"/>
          <p:cNvSpPr>
            <a:spLocks/>
          </p:cNvSpPr>
          <p:nvPr/>
        </p:nvSpPr>
        <p:spPr bwMode="auto">
          <a:xfrm>
            <a:off x="6438900" y="2971800"/>
            <a:ext cx="1955800" cy="1447800"/>
          </a:xfrm>
          <a:custGeom>
            <a:avLst/>
            <a:gdLst>
              <a:gd name="T0" fmla="*/ 2147483646 w 1232"/>
              <a:gd name="T1" fmla="*/ 0 h 912"/>
              <a:gd name="T2" fmla="*/ 2147483646 w 1232"/>
              <a:gd name="T3" fmla="*/ 241935000 h 912"/>
              <a:gd name="T4" fmla="*/ 1270158750 w 1232"/>
              <a:gd name="T5" fmla="*/ 241935000 h 912"/>
              <a:gd name="T6" fmla="*/ 1149191250 w 1232"/>
              <a:gd name="T7" fmla="*/ 846772500 h 912"/>
              <a:gd name="T8" fmla="*/ 181451250 w 1232"/>
              <a:gd name="T9" fmla="*/ 1572577500 h 912"/>
              <a:gd name="T10" fmla="*/ 60483750 w 1232"/>
              <a:gd name="T11" fmla="*/ 2147483646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2" h="912">
                <a:moveTo>
                  <a:pt x="1128" y="0"/>
                </a:moveTo>
                <a:cubicBezTo>
                  <a:pt x="1180" y="40"/>
                  <a:pt x="1232" y="80"/>
                  <a:pt x="1128" y="96"/>
                </a:cubicBezTo>
                <a:cubicBezTo>
                  <a:pt x="1024" y="112"/>
                  <a:pt x="616" y="56"/>
                  <a:pt x="504" y="96"/>
                </a:cubicBezTo>
                <a:cubicBezTo>
                  <a:pt x="392" y="136"/>
                  <a:pt x="528" y="248"/>
                  <a:pt x="456" y="336"/>
                </a:cubicBezTo>
                <a:cubicBezTo>
                  <a:pt x="384" y="424"/>
                  <a:pt x="144" y="528"/>
                  <a:pt x="72" y="624"/>
                </a:cubicBezTo>
                <a:cubicBezTo>
                  <a:pt x="0" y="720"/>
                  <a:pt x="12" y="816"/>
                  <a:pt x="24" y="912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shifter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complete circuit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26670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304800" y="4572000"/>
            <a:ext cx="3429000" cy="2057400"/>
            <a:chOff x="288" y="2496"/>
            <a:chExt cx="2160" cy="1296"/>
          </a:xfrm>
        </p:grpSpPr>
        <p:graphicFrame>
          <p:nvGraphicFramePr>
            <p:cNvPr id="39945" name="Object 6"/>
            <p:cNvGraphicFramePr>
              <a:graphicFrameLocks noChangeAspect="1"/>
            </p:cNvGraphicFramePr>
            <p:nvPr/>
          </p:nvGraphicFramePr>
          <p:xfrm>
            <a:off x="768" y="2880"/>
            <a:ext cx="1392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1" name="方程式" r:id="rId5" imgW="1218671" imgH="710891" progId="Equation.3">
                    <p:embed/>
                  </p:oleObj>
                </mc:Choice>
                <mc:Fallback>
                  <p:oleObj name="方程式" r:id="rId5" imgW="1218671" imgH="71089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392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Text Box 7"/>
            <p:cNvSpPr txBox="1">
              <a:spLocks noChangeArrowheads="1"/>
            </p:cNvSpPr>
            <p:nvPr/>
          </p:nvSpPr>
          <p:spPr bwMode="auto">
            <a:xfrm>
              <a:off x="336" y="254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Rules for a bit </a:t>
              </a:r>
              <a:r>
                <a:rPr lang="en-US" altLang="zh-TW" sz="2000" i="1"/>
                <a:t>i</a:t>
              </a:r>
            </a:p>
          </p:txBody>
        </p:sp>
        <p:sp>
          <p:nvSpPr>
            <p:cNvPr id="39947" name="AutoShape 8"/>
            <p:cNvSpPr>
              <a:spLocks noChangeArrowheads="1"/>
            </p:cNvSpPr>
            <p:nvPr/>
          </p:nvSpPr>
          <p:spPr bwMode="auto">
            <a:xfrm>
              <a:off x="288" y="2496"/>
              <a:ext cx="2160" cy="129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9942" name="AutoShape 9"/>
          <p:cNvSpPr>
            <a:spLocks noChangeArrowheads="1"/>
          </p:cNvSpPr>
          <p:nvPr/>
        </p:nvSpPr>
        <p:spPr bwMode="auto">
          <a:xfrm>
            <a:off x="1828800" y="4038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3994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0"/>
            <a:ext cx="4622800" cy="239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5638800" y="624840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Verilog coding for the shifter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33400" y="3200400"/>
          <a:ext cx="3200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方程式" r:id="rId3" imgW="2070100" imgH="711200" progId="Equation.3">
                  <p:embed/>
                </p:oleObj>
              </mc:Choice>
              <mc:Fallback>
                <p:oleObj name="方程式" r:id="rId3" imgW="2070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3200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24400" y="2743200"/>
            <a:ext cx="2903538" cy="2057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case (S)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2’b00:   H = 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2’b01:   H = {1’b0, B[7:1]};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2’b10:   H = {B[6:0], 1’b0};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2’b11:   H = 8’hx;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endcase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integration of a function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RTL design also applied for CPU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3505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0: define the “assembly instructions” of the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1: starts from the general framework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2:  specify the behavior of each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Step 3: design circuits from behavior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control unit: state-diagram to circuit (Chapter 5)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 path: micro-operation to circuit (Sec. 7.3 – 7.6)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65550"/>
            <a:ext cx="50292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953000" y="2286000"/>
            <a:ext cx="28956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Just apply the general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RTL design method!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7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8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403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3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4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7" name="AutoShape 7"/>
          <p:cNvSpPr>
            <a:spLocks noChangeArrowheads="1"/>
          </p:cNvSpPr>
          <p:nvPr/>
        </p:nvSpPr>
        <p:spPr bwMode="auto">
          <a:xfrm>
            <a:off x="6477000" y="55626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4038" name="AutoShape 8"/>
          <p:cNvSpPr>
            <a:spLocks noChangeArrowheads="1"/>
          </p:cNvSpPr>
          <p:nvPr/>
        </p:nvSpPr>
        <p:spPr bwMode="auto">
          <a:xfrm>
            <a:off x="7162800" y="4572000"/>
            <a:ext cx="1676400" cy="685800"/>
          </a:xfrm>
          <a:prstGeom prst="wedgeRoundRectCallout">
            <a:avLst>
              <a:gd name="adj1" fmla="val -51704"/>
              <a:gd name="adj2" fmla="val 1081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MUX to select for the outcome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5064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8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9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1" name="AutoShape 7"/>
          <p:cNvSpPr>
            <a:spLocks noChangeArrowheads="1"/>
          </p:cNvSpPr>
          <p:nvPr/>
        </p:nvSpPr>
        <p:spPr bwMode="auto">
          <a:xfrm>
            <a:off x="685800" y="2971800"/>
            <a:ext cx="21336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5062" name="AutoShape 8"/>
          <p:cNvSpPr>
            <a:spLocks noChangeArrowheads="1"/>
          </p:cNvSpPr>
          <p:nvPr/>
        </p:nvSpPr>
        <p:spPr bwMode="auto">
          <a:xfrm>
            <a:off x="2743200" y="1676400"/>
            <a:ext cx="1676400" cy="685800"/>
          </a:xfrm>
          <a:prstGeom prst="wedgeRoundRectCallout">
            <a:avLst>
              <a:gd name="adj1" fmla="val -76134"/>
              <a:gd name="adj2" fmla="val 12824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use ALU</a:t>
            </a:r>
          </a:p>
        </p:txBody>
      </p:sp>
      <p:sp>
        <p:nvSpPr>
          <p:cNvPr id="45063" name="Freeform 9"/>
          <p:cNvSpPr>
            <a:spLocks/>
          </p:cNvSpPr>
          <p:nvPr/>
        </p:nvSpPr>
        <p:spPr bwMode="auto">
          <a:xfrm>
            <a:off x="6629400" y="5334000"/>
            <a:ext cx="228600" cy="838200"/>
          </a:xfrm>
          <a:custGeom>
            <a:avLst/>
            <a:gdLst>
              <a:gd name="T0" fmla="*/ 58064400 w 120"/>
              <a:gd name="T1" fmla="*/ 0 h 576"/>
              <a:gd name="T2" fmla="*/ 58064400 w 120"/>
              <a:gd name="T3" fmla="*/ 406585208 h 576"/>
              <a:gd name="T4" fmla="*/ 406450800 w 120"/>
              <a:gd name="T5" fmla="*/ 711524115 h 576"/>
              <a:gd name="T6" fmla="*/ 232257600 w 120"/>
              <a:gd name="T7" fmla="*/ 1219755625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576">
                <a:moveTo>
                  <a:pt x="16" y="0"/>
                </a:moveTo>
                <a:cubicBezTo>
                  <a:pt x="8" y="68"/>
                  <a:pt x="0" y="136"/>
                  <a:pt x="16" y="192"/>
                </a:cubicBezTo>
                <a:cubicBezTo>
                  <a:pt x="32" y="248"/>
                  <a:pt x="104" y="272"/>
                  <a:pt x="112" y="336"/>
                </a:cubicBezTo>
                <a:cubicBezTo>
                  <a:pt x="120" y="400"/>
                  <a:pt x="64" y="536"/>
                  <a:pt x="64" y="57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3573462" cy="14620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Implementation</a:t>
            </a:r>
            <a:br>
              <a:rPr lang="en-US" altLang="zh-TW" sz="4000" smtClean="0"/>
            </a:br>
            <a:r>
              <a:rPr lang="en-US" altLang="zh-TW" sz="4000" smtClean="0"/>
              <a:t>Strategy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951038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4876800" y="457200"/>
            <a:ext cx="4267200" cy="6096000"/>
            <a:chOff x="527" y="249"/>
            <a:chExt cx="3601" cy="4290"/>
          </a:xfrm>
        </p:grpSpPr>
        <p:graphicFrame>
          <p:nvGraphicFramePr>
            <p:cNvPr id="46088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2" name="點陣圖影像" r:id="rId4" imgW="5243014" imgH="3955123" progId="Paint.Picture">
                    <p:embed/>
                  </p:oleObj>
                </mc:Choice>
                <mc:Fallback>
                  <p:oleObj name="點陣圖影像" r:id="rId4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3" name="點陣圖影像" r:id="rId6" imgW="5692633" imgH="2865368" progId="Paint.Picture">
                    <p:embed/>
                  </p:oleObj>
                </mc:Choice>
                <mc:Fallback>
                  <p:oleObj name="點陣圖影像" r:id="rId6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5" name="AutoShape 7"/>
          <p:cNvSpPr>
            <a:spLocks noChangeArrowheads="1"/>
          </p:cNvSpPr>
          <p:nvPr/>
        </p:nvSpPr>
        <p:spPr bwMode="auto">
          <a:xfrm>
            <a:off x="762000" y="5638800"/>
            <a:ext cx="2133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6086" name="AutoShape 8"/>
          <p:cNvSpPr>
            <a:spLocks noChangeArrowheads="1"/>
          </p:cNvSpPr>
          <p:nvPr/>
        </p:nvSpPr>
        <p:spPr bwMode="auto">
          <a:xfrm>
            <a:off x="2362200" y="4419600"/>
            <a:ext cx="1676400" cy="685800"/>
          </a:xfrm>
          <a:prstGeom prst="wedgeRoundRectCallout">
            <a:avLst>
              <a:gd name="adj1" fmla="val -65056"/>
              <a:gd name="adj2" fmla="val 12199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use the shifter</a:t>
            </a:r>
          </a:p>
        </p:txBody>
      </p:sp>
      <p:sp>
        <p:nvSpPr>
          <p:cNvPr id="46087" name="Freeform 9"/>
          <p:cNvSpPr>
            <a:spLocks/>
          </p:cNvSpPr>
          <p:nvPr/>
        </p:nvSpPr>
        <p:spPr bwMode="auto">
          <a:xfrm>
            <a:off x="6705600" y="5334000"/>
            <a:ext cx="1130300" cy="762000"/>
          </a:xfrm>
          <a:custGeom>
            <a:avLst/>
            <a:gdLst>
              <a:gd name="T0" fmla="*/ 1572577500 w 712"/>
              <a:gd name="T1" fmla="*/ 0 h 480"/>
              <a:gd name="T2" fmla="*/ 1572577500 w 712"/>
              <a:gd name="T3" fmla="*/ 241935000 h 480"/>
              <a:gd name="T4" fmla="*/ 241935000 w 712"/>
              <a:gd name="T5" fmla="*/ 241935000 h 480"/>
              <a:gd name="T6" fmla="*/ 120967500 w 712"/>
              <a:gd name="T7" fmla="*/ 120967500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480">
                <a:moveTo>
                  <a:pt x="624" y="0"/>
                </a:moveTo>
                <a:cubicBezTo>
                  <a:pt x="668" y="40"/>
                  <a:pt x="712" y="80"/>
                  <a:pt x="624" y="96"/>
                </a:cubicBezTo>
                <a:cubicBezTo>
                  <a:pt x="536" y="112"/>
                  <a:pt x="192" y="32"/>
                  <a:pt x="96" y="96"/>
                </a:cubicBezTo>
                <a:cubicBezTo>
                  <a:pt x="0" y="160"/>
                  <a:pt x="24" y="320"/>
                  <a:pt x="48" y="4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generate the flag signals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still something left to the function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Definitions of flags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572000" cy="19050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flag output {V,C,N,Z} determined by ALU output F</a:t>
            </a:r>
          </a:p>
          <a:p>
            <a:pPr lvl="1" eaLnBrk="1" hangingPunct="1"/>
            <a:r>
              <a:rPr lang="en-US" altLang="zh-TW" sz="1600" smtClean="0"/>
              <a:t>V: overflow</a:t>
            </a:r>
          </a:p>
          <a:p>
            <a:pPr lvl="1" eaLnBrk="1" hangingPunct="1"/>
            <a:r>
              <a:rPr lang="en-US" altLang="zh-TW" sz="1600" smtClean="0"/>
              <a:t>C: carry out of the adder in ALU</a:t>
            </a:r>
          </a:p>
          <a:p>
            <a:pPr lvl="1" eaLnBrk="1" hangingPunct="1"/>
            <a:r>
              <a:rPr lang="en-US" altLang="zh-TW" sz="1600" smtClean="0"/>
              <a:t>N: negative</a:t>
            </a:r>
          </a:p>
          <a:p>
            <a:pPr lvl="1" eaLnBrk="1" hangingPunct="1"/>
            <a:r>
              <a:rPr lang="en-US" altLang="zh-TW" sz="1600" smtClean="0"/>
              <a:t>Z: zero</a:t>
            </a:r>
          </a:p>
          <a:p>
            <a:pPr eaLnBrk="1" hangingPunct="1"/>
            <a:endParaRPr lang="zh-TW" altLang="en-US" sz="1800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5486400" y="47244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57200" y="4191000"/>
          <a:ext cx="3886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方程式" r:id="rId4" imgW="2171700" imgH="228600" progId="Equation.3">
                  <p:embed/>
                </p:oleObj>
              </mc:Choice>
              <mc:Fallback>
                <p:oleObj name="方程式" r:id="rId4" imgW="2171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3886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57200" y="4800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方程式" r:id="rId6" imgW="875920" imgH="177723" progId="Equation.3">
                  <p:embed/>
                </p:oleObj>
              </mc:Choice>
              <mc:Fallback>
                <p:oleObj name="方程式" r:id="rId6" imgW="875920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209800" y="4800600"/>
            <a:ext cx="136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(check F[n-1])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457200" y="5486400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方程式" r:id="rId8" imgW="863225" imgH="177723" progId="Equation.3">
                  <p:embed/>
                </p:oleObj>
              </mc:Choice>
              <mc:Fallback>
                <p:oleObj name="方程式" r:id="rId8" imgW="863225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160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these flags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572000" cy="6858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to realize if-then-else statements in a program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7131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5486400" y="47244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3832225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09600" y="5334000"/>
            <a:ext cx="8382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Generating the overflow flag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81000" y="2667000"/>
          <a:ext cx="3886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方程式" r:id="rId3" imgW="2171700" imgH="228600" progId="Equation.3">
                  <p:embed/>
                </p:oleObj>
              </mc:Choice>
              <mc:Fallback>
                <p:oleObj name="方程式" r:id="rId3" imgW="2171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3886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38322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1066800" y="4786313"/>
            <a:ext cx="990600" cy="1174750"/>
            <a:chOff x="672" y="3015"/>
            <a:chExt cx="624" cy="740"/>
          </a:xfrm>
        </p:grpSpPr>
        <p:sp>
          <p:nvSpPr>
            <p:cNvPr id="50204" name="Text Box 6"/>
            <p:cNvSpPr txBox="1">
              <a:spLocks noChangeArrowheads="1"/>
            </p:cNvSpPr>
            <p:nvPr/>
          </p:nvSpPr>
          <p:spPr bwMode="auto">
            <a:xfrm>
              <a:off x="950" y="301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70</a:t>
              </a:r>
            </a:p>
          </p:txBody>
        </p:sp>
        <p:sp>
          <p:nvSpPr>
            <p:cNvPr id="50205" name="Text Box 7"/>
            <p:cNvSpPr txBox="1">
              <a:spLocks noChangeArrowheads="1"/>
            </p:cNvSpPr>
            <p:nvPr/>
          </p:nvSpPr>
          <p:spPr bwMode="auto">
            <a:xfrm>
              <a:off x="960" y="3264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80</a:t>
              </a:r>
            </a:p>
          </p:txBody>
        </p:sp>
        <p:sp>
          <p:nvSpPr>
            <p:cNvPr id="50206" name="Text Box 8"/>
            <p:cNvSpPr txBox="1">
              <a:spLocks noChangeArrowheads="1"/>
            </p:cNvSpPr>
            <p:nvPr/>
          </p:nvSpPr>
          <p:spPr bwMode="auto">
            <a:xfrm>
              <a:off x="710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207" name="Line 9"/>
            <p:cNvSpPr>
              <a:spLocks noChangeShapeType="1"/>
            </p:cNvSpPr>
            <p:nvPr/>
          </p:nvSpPr>
          <p:spPr bwMode="auto">
            <a:xfrm>
              <a:off x="672" y="35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8" name="Text Box 10"/>
            <p:cNvSpPr txBox="1">
              <a:spLocks noChangeArrowheads="1"/>
            </p:cNvSpPr>
            <p:nvPr/>
          </p:nvSpPr>
          <p:spPr bwMode="auto">
            <a:xfrm>
              <a:off x="902" y="3543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150</a:t>
              </a:r>
            </a:p>
          </p:txBody>
        </p:sp>
      </p:grpSp>
      <p:grpSp>
        <p:nvGrpSpPr>
          <p:cNvPr id="50182" name="Group 11"/>
          <p:cNvGrpSpPr>
            <a:grpSpLocks/>
          </p:cNvGrpSpPr>
          <p:nvPr/>
        </p:nvGrpSpPr>
        <p:grpSpPr bwMode="auto">
          <a:xfrm>
            <a:off x="2133600" y="4495800"/>
            <a:ext cx="1371600" cy="1479550"/>
            <a:chOff x="1344" y="2832"/>
            <a:chExt cx="864" cy="932"/>
          </a:xfrm>
        </p:grpSpPr>
        <p:sp>
          <p:nvSpPr>
            <p:cNvPr id="50197" name="Text Box 12"/>
            <p:cNvSpPr txBox="1">
              <a:spLocks noChangeArrowheads="1"/>
            </p:cNvSpPr>
            <p:nvPr/>
          </p:nvSpPr>
          <p:spPr bwMode="auto">
            <a:xfrm>
              <a:off x="1536" y="302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0100 0110</a:t>
              </a:r>
            </a:p>
          </p:txBody>
        </p:sp>
        <p:sp>
          <p:nvSpPr>
            <p:cNvPr id="50198" name="Text Box 13"/>
            <p:cNvSpPr txBox="1">
              <a:spLocks noChangeArrowheads="1"/>
            </p:cNvSpPr>
            <p:nvPr/>
          </p:nvSpPr>
          <p:spPr bwMode="auto">
            <a:xfrm>
              <a:off x="1536" y="326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0101 0000</a:t>
              </a:r>
            </a:p>
          </p:txBody>
        </p:sp>
        <p:sp>
          <p:nvSpPr>
            <p:cNvPr id="50199" name="Text Box 14"/>
            <p:cNvSpPr txBox="1">
              <a:spLocks noChangeArrowheads="1"/>
            </p:cNvSpPr>
            <p:nvPr/>
          </p:nvSpPr>
          <p:spPr bwMode="auto">
            <a:xfrm>
              <a:off x="1382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200" name="Line 15"/>
            <p:cNvSpPr>
              <a:spLocks noChangeShapeType="1"/>
            </p:cNvSpPr>
            <p:nvPr/>
          </p:nvSpPr>
          <p:spPr bwMode="auto">
            <a:xfrm>
              <a:off x="1392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1" name="Text Box 16"/>
            <p:cNvSpPr txBox="1">
              <a:spLocks noChangeArrowheads="1"/>
            </p:cNvSpPr>
            <p:nvPr/>
          </p:nvSpPr>
          <p:spPr bwMode="auto">
            <a:xfrm>
              <a:off x="1536" y="3552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1001 0110</a:t>
              </a:r>
            </a:p>
          </p:txBody>
        </p:sp>
        <p:sp>
          <p:nvSpPr>
            <p:cNvPr id="50202" name="Text Box 17"/>
            <p:cNvSpPr txBox="1">
              <a:spLocks noChangeArrowheads="1"/>
            </p:cNvSpPr>
            <p:nvPr/>
          </p:nvSpPr>
          <p:spPr bwMode="auto">
            <a:xfrm>
              <a:off x="1536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0203" name="Text Box 18"/>
            <p:cNvSpPr txBox="1">
              <a:spLocks noChangeArrowheads="1"/>
            </p:cNvSpPr>
            <p:nvPr/>
          </p:nvSpPr>
          <p:spPr bwMode="auto">
            <a:xfrm>
              <a:off x="1344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4572000" y="4800600"/>
            <a:ext cx="990600" cy="1174750"/>
            <a:chOff x="672" y="3015"/>
            <a:chExt cx="624" cy="740"/>
          </a:xfrm>
        </p:grpSpPr>
        <p:sp>
          <p:nvSpPr>
            <p:cNvPr id="50192" name="Text Box 20"/>
            <p:cNvSpPr txBox="1">
              <a:spLocks noChangeArrowheads="1"/>
            </p:cNvSpPr>
            <p:nvPr/>
          </p:nvSpPr>
          <p:spPr bwMode="auto">
            <a:xfrm>
              <a:off x="950" y="3015"/>
              <a:ext cx="2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-70</a:t>
              </a:r>
            </a:p>
          </p:txBody>
        </p:sp>
        <p:sp>
          <p:nvSpPr>
            <p:cNvPr id="50193" name="Text Box 21"/>
            <p:cNvSpPr txBox="1">
              <a:spLocks noChangeArrowheads="1"/>
            </p:cNvSpPr>
            <p:nvPr/>
          </p:nvSpPr>
          <p:spPr bwMode="auto">
            <a:xfrm>
              <a:off x="960" y="3264"/>
              <a:ext cx="2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-80</a:t>
              </a:r>
            </a:p>
          </p:txBody>
        </p:sp>
        <p:sp>
          <p:nvSpPr>
            <p:cNvPr id="50194" name="Text Box 22"/>
            <p:cNvSpPr txBox="1">
              <a:spLocks noChangeArrowheads="1"/>
            </p:cNvSpPr>
            <p:nvPr/>
          </p:nvSpPr>
          <p:spPr bwMode="auto">
            <a:xfrm>
              <a:off x="710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195" name="Line 23"/>
            <p:cNvSpPr>
              <a:spLocks noChangeShapeType="1"/>
            </p:cNvSpPr>
            <p:nvPr/>
          </p:nvSpPr>
          <p:spPr bwMode="auto">
            <a:xfrm>
              <a:off x="672" y="35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6" name="Text Box 24"/>
            <p:cNvSpPr txBox="1">
              <a:spLocks noChangeArrowheads="1"/>
            </p:cNvSpPr>
            <p:nvPr/>
          </p:nvSpPr>
          <p:spPr bwMode="auto">
            <a:xfrm>
              <a:off x="902" y="3543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-150</a:t>
              </a:r>
            </a:p>
          </p:txBody>
        </p:sp>
      </p:grpSp>
      <p:grpSp>
        <p:nvGrpSpPr>
          <p:cNvPr id="50184" name="Group 25"/>
          <p:cNvGrpSpPr>
            <a:grpSpLocks/>
          </p:cNvGrpSpPr>
          <p:nvPr/>
        </p:nvGrpSpPr>
        <p:grpSpPr bwMode="auto">
          <a:xfrm>
            <a:off x="5638800" y="4495800"/>
            <a:ext cx="1371600" cy="1479550"/>
            <a:chOff x="1344" y="2832"/>
            <a:chExt cx="864" cy="932"/>
          </a:xfrm>
        </p:grpSpPr>
        <p:sp>
          <p:nvSpPr>
            <p:cNvPr id="50185" name="Text Box 26"/>
            <p:cNvSpPr txBox="1">
              <a:spLocks noChangeArrowheads="1"/>
            </p:cNvSpPr>
            <p:nvPr/>
          </p:nvSpPr>
          <p:spPr bwMode="auto">
            <a:xfrm>
              <a:off x="1536" y="302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1011 1010</a:t>
              </a:r>
            </a:p>
          </p:txBody>
        </p:sp>
        <p:sp>
          <p:nvSpPr>
            <p:cNvPr id="50186" name="Text Box 27"/>
            <p:cNvSpPr txBox="1">
              <a:spLocks noChangeArrowheads="1"/>
            </p:cNvSpPr>
            <p:nvPr/>
          </p:nvSpPr>
          <p:spPr bwMode="auto">
            <a:xfrm>
              <a:off x="1536" y="3264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1011 0000</a:t>
              </a:r>
            </a:p>
          </p:txBody>
        </p:sp>
        <p:sp>
          <p:nvSpPr>
            <p:cNvPr id="50187" name="Text Box 28"/>
            <p:cNvSpPr txBox="1">
              <a:spLocks noChangeArrowheads="1"/>
            </p:cNvSpPr>
            <p:nvPr/>
          </p:nvSpPr>
          <p:spPr bwMode="auto">
            <a:xfrm>
              <a:off x="1382" y="3255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50188" name="Line 29"/>
            <p:cNvSpPr>
              <a:spLocks noChangeShapeType="1"/>
            </p:cNvSpPr>
            <p:nvPr/>
          </p:nvSpPr>
          <p:spPr bwMode="auto">
            <a:xfrm>
              <a:off x="1392" y="35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9" name="Text Box 30"/>
            <p:cNvSpPr txBox="1">
              <a:spLocks noChangeArrowheads="1"/>
            </p:cNvSpPr>
            <p:nvPr/>
          </p:nvSpPr>
          <p:spPr bwMode="auto">
            <a:xfrm>
              <a:off x="1536" y="3552"/>
              <a:ext cx="6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0110 1010</a:t>
              </a:r>
            </a:p>
          </p:txBody>
        </p:sp>
        <p:sp>
          <p:nvSpPr>
            <p:cNvPr id="50190" name="Text Box 31"/>
            <p:cNvSpPr txBox="1">
              <a:spLocks noChangeArrowheads="1"/>
            </p:cNvSpPr>
            <p:nvPr/>
          </p:nvSpPr>
          <p:spPr bwMode="auto">
            <a:xfrm>
              <a:off x="1536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0191" name="Text Box 32"/>
            <p:cNvSpPr txBox="1">
              <a:spLocks noChangeArrowheads="1"/>
            </p:cNvSpPr>
            <p:nvPr/>
          </p:nvSpPr>
          <p:spPr bwMode="auto">
            <a:xfrm>
              <a:off x="1344" y="28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 File Design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60800"/>
            <a:ext cx="3382962" cy="1752600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950913" y="974725"/>
            <a:ext cx="1211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Part B</a:t>
            </a:r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00438"/>
            <a:ext cx="2386013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6" name="AutoShape 8"/>
          <p:cNvSpPr>
            <a:spLocks noChangeArrowheads="1"/>
          </p:cNvSpPr>
          <p:nvPr/>
        </p:nvSpPr>
        <p:spPr bwMode="auto">
          <a:xfrm>
            <a:off x="6516688" y="3644900"/>
            <a:ext cx="1439862" cy="10080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441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Design the register file of a CPU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4800600" y="685800"/>
            <a:ext cx="4495800" cy="5943600"/>
            <a:chOff x="527" y="249"/>
            <a:chExt cx="3601" cy="4290"/>
          </a:xfrm>
        </p:grpSpPr>
        <p:graphicFrame>
          <p:nvGraphicFramePr>
            <p:cNvPr id="5223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29" name="AutoShape 7"/>
          <p:cNvSpPr>
            <a:spLocks noChangeArrowheads="1"/>
          </p:cNvSpPr>
          <p:nvPr/>
        </p:nvSpPr>
        <p:spPr bwMode="auto">
          <a:xfrm>
            <a:off x="4724400" y="685800"/>
            <a:ext cx="41910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1979613" y="3640138"/>
            <a:ext cx="15922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 file</a:t>
            </a:r>
          </a:p>
        </p:txBody>
      </p:sp>
      <p:sp>
        <p:nvSpPr>
          <p:cNvPr id="52231" name="Line 9"/>
          <p:cNvSpPr>
            <a:spLocks noChangeShapeType="1"/>
          </p:cNvSpPr>
          <p:nvPr/>
        </p:nvSpPr>
        <p:spPr bwMode="auto">
          <a:xfrm flipV="1">
            <a:off x="3581400" y="3429000"/>
            <a:ext cx="10668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2362200" y="5715000"/>
            <a:ext cx="2332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Figure 9-1: CPU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CPU data path for?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generic hardware to do any arithmetic operations</a:t>
            </a:r>
          </a:p>
        </p:txBody>
      </p:sp>
      <p:sp>
        <p:nvSpPr>
          <p:cNvPr id="7172" name="AutoShape 5"/>
          <p:cNvSpPr>
            <a:spLocks noChangeArrowheads="1"/>
          </p:cNvSpPr>
          <p:nvPr/>
        </p:nvSpPr>
        <p:spPr bwMode="auto">
          <a:xfrm>
            <a:off x="1547813" y="4508500"/>
            <a:ext cx="1512887" cy="14398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unit</a:t>
            </a:r>
          </a:p>
        </p:txBody>
      </p:sp>
      <p:grpSp>
        <p:nvGrpSpPr>
          <p:cNvPr id="7173" name="Group 8"/>
          <p:cNvGrpSpPr>
            <a:grpSpLocks/>
          </p:cNvGrpSpPr>
          <p:nvPr/>
        </p:nvGrpSpPr>
        <p:grpSpPr bwMode="auto">
          <a:xfrm>
            <a:off x="4643438" y="2492375"/>
            <a:ext cx="3097212" cy="4176713"/>
            <a:chOff x="2925" y="1570"/>
            <a:chExt cx="1951" cy="2631"/>
          </a:xfrm>
        </p:grpSpPr>
        <p:pic>
          <p:nvPicPr>
            <p:cNvPr id="717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933"/>
              <a:ext cx="1724" cy="2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80" name="AutoShape 6"/>
            <p:cNvSpPr>
              <a:spLocks noChangeArrowheads="1"/>
            </p:cNvSpPr>
            <p:nvPr/>
          </p:nvSpPr>
          <p:spPr bwMode="auto">
            <a:xfrm>
              <a:off x="2925" y="1797"/>
              <a:ext cx="1951" cy="240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3288" y="1570"/>
              <a:ext cx="8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CPU data path</a:t>
              </a:r>
            </a:p>
          </p:txBody>
        </p:sp>
      </p:grpSp>
      <p:sp>
        <p:nvSpPr>
          <p:cNvPr id="7174" name="AutoShape 9"/>
          <p:cNvSpPr>
            <a:spLocks noChangeArrowheads="1"/>
          </p:cNvSpPr>
          <p:nvPr/>
        </p:nvSpPr>
        <p:spPr bwMode="auto">
          <a:xfrm>
            <a:off x="3563938" y="5157788"/>
            <a:ext cx="647700" cy="287337"/>
          </a:xfrm>
          <a:prstGeom prst="rightArrow">
            <a:avLst>
              <a:gd name="adj1" fmla="val 50000"/>
              <a:gd name="adj2" fmla="val 5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3132138" y="4797425"/>
            <a:ext cx="1379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 signals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1547813" y="2997200"/>
            <a:ext cx="1465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R=|A-B|+(C-D)</a:t>
            </a:r>
          </a:p>
        </p:txBody>
      </p:sp>
      <p:sp>
        <p:nvSpPr>
          <p:cNvPr id="7177" name="AutoShape 12"/>
          <p:cNvSpPr>
            <a:spLocks noChangeArrowheads="1"/>
          </p:cNvSpPr>
          <p:nvPr/>
        </p:nvSpPr>
        <p:spPr bwMode="auto">
          <a:xfrm>
            <a:off x="2124075" y="3500438"/>
            <a:ext cx="360363" cy="865187"/>
          </a:xfrm>
          <a:prstGeom prst="downArrow">
            <a:avLst>
              <a:gd name="adj1" fmla="val 50000"/>
              <a:gd name="adj2" fmla="val 60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684213" y="3573463"/>
            <a:ext cx="1401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design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custom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 file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 file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set of </a:t>
            </a:r>
            <a:r>
              <a:rPr lang="en-US" altLang="zh-TW" smtClean="0">
                <a:solidFill>
                  <a:schemeClr val="hlink"/>
                </a:solidFill>
              </a:rPr>
              <a:t>registers</a:t>
            </a:r>
            <a:r>
              <a:rPr lang="en-US" altLang="zh-TW" smtClean="0"/>
              <a:t> in CPU</a:t>
            </a:r>
          </a:p>
          <a:p>
            <a:pPr lvl="1" eaLnBrk="1" hangingPunct="1"/>
            <a:r>
              <a:rPr lang="en-US" altLang="zh-TW" smtClean="0"/>
              <a:t>Recall Chap. 7: what is a register for digital system</a:t>
            </a:r>
          </a:p>
          <a:p>
            <a:pPr lvl="1" eaLnBrk="1" hangingPunct="1"/>
            <a:r>
              <a:rPr lang="en-US" altLang="zh-TW" smtClean="0"/>
              <a:t>Recall Chap. 7: a register with load enable</a:t>
            </a:r>
          </a:p>
          <a:p>
            <a:pPr eaLnBrk="1" hangingPunct="1"/>
            <a:r>
              <a:rPr lang="en-US" altLang="zh-TW" smtClean="0"/>
              <a:t>storage elements </a:t>
            </a:r>
            <a:r>
              <a:rPr lang="en-US" altLang="zh-TW" smtClean="0">
                <a:solidFill>
                  <a:schemeClr val="hlink"/>
                </a:solidFill>
              </a:rPr>
              <a:t>to store computing data</a:t>
            </a:r>
            <a:r>
              <a:rPr lang="en-US" altLang="zh-TW" smtClean="0"/>
              <a:t> in a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</a:t>
            </a:r>
            <a:br>
              <a:rPr lang="en-US" altLang="zh-TW" smtClean="0"/>
            </a:br>
            <a:r>
              <a:rPr lang="en-US" altLang="zh-TW" smtClean="0"/>
              <a:t>works?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373380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registers to store </a:t>
            </a:r>
            <a:r>
              <a:rPr lang="en-US" altLang="zh-TW" i="1" smtClean="0"/>
              <a:t>variables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648200" y="533400"/>
            <a:ext cx="4495800" cy="5943600"/>
            <a:chOff x="527" y="249"/>
            <a:chExt cx="3601" cy="4290"/>
          </a:xfrm>
        </p:grpSpPr>
        <p:graphicFrame>
          <p:nvGraphicFramePr>
            <p:cNvPr id="55304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8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9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1" name="AutoShape 7"/>
          <p:cNvSpPr>
            <a:spLocks noChangeArrowheads="1"/>
          </p:cNvSpPr>
          <p:nvPr/>
        </p:nvSpPr>
        <p:spPr bwMode="auto">
          <a:xfrm>
            <a:off x="5867400" y="838200"/>
            <a:ext cx="1295400" cy="2743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2895600" y="38100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registers</a:t>
            </a:r>
          </a:p>
        </p:txBody>
      </p:sp>
      <p:sp>
        <p:nvSpPr>
          <p:cNvPr id="55303" name="Line 9"/>
          <p:cNvSpPr>
            <a:spLocks noChangeShapeType="1"/>
          </p:cNvSpPr>
          <p:nvPr/>
        </p:nvSpPr>
        <p:spPr bwMode="auto">
          <a:xfrm flipV="1">
            <a:off x="4114800" y="3276600"/>
            <a:ext cx="1676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633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5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6327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632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632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633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633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633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735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7351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57352" name="Line 15"/>
          <p:cNvSpPr>
            <a:spLocks noChangeShapeType="1"/>
          </p:cNvSpPr>
          <p:nvPr/>
        </p:nvSpPr>
        <p:spPr bwMode="auto">
          <a:xfrm>
            <a:off x="152400" y="4495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7353" name="Line 16"/>
          <p:cNvSpPr>
            <a:spLocks noChangeShapeType="1"/>
          </p:cNvSpPr>
          <p:nvPr/>
        </p:nvSpPr>
        <p:spPr bwMode="auto">
          <a:xfrm flipH="1" flipV="1">
            <a:off x="5105400" y="35052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8383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7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8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8375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58376" name="Line 15"/>
          <p:cNvSpPr>
            <a:spLocks noChangeShapeType="1"/>
          </p:cNvSpPr>
          <p:nvPr/>
        </p:nvSpPr>
        <p:spPr bwMode="auto">
          <a:xfrm>
            <a:off x="152400" y="4800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7" name="Line 16"/>
          <p:cNvSpPr>
            <a:spLocks noChangeShapeType="1"/>
          </p:cNvSpPr>
          <p:nvPr/>
        </p:nvSpPr>
        <p:spPr bwMode="auto">
          <a:xfrm flipH="1" flipV="1">
            <a:off x="5105400" y="4038600"/>
            <a:ext cx="23622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5941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59414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59415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59416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59417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9418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228600" y="50292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9401" name="Group 16"/>
          <p:cNvGrpSpPr>
            <a:grpSpLocks/>
          </p:cNvGrpSpPr>
          <p:nvPr/>
        </p:nvGrpSpPr>
        <p:grpSpPr bwMode="auto">
          <a:xfrm>
            <a:off x="4038600" y="3429000"/>
            <a:ext cx="1752600" cy="2971800"/>
            <a:chOff x="2544" y="2160"/>
            <a:chExt cx="1104" cy="1872"/>
          </a:xfrm>
        </p:grpSpPr>
        <p:sp>
          <p:nvSpPr>
            <p:cNvPr id="59402" name="Line 17"/>
            <p:cNvSpPr>
              <a:spLocks noChangeShapeType="1"/>
            </p:cNvSpPr>
            <p:nvPr/>
          </p:nvSpPr>
          <p:spPr bwMode="auto">
            <a:xfrm>
              <a:off x="3168" y="216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3" name="Line 18"/>
            <p:cNvSpPr>
              <a:spLocks noChangeShapeType="1"/>
            </p:cNvSpPr>
            <p:nvPr/>
          </p:nvSpPr>
          <p:spPr bwMode="auto">
            <a:xfrm>
              <a:off x="3648" y="2160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4" name="Line 19"/>
            <p:cNvSpPr>
              <a:spLocks noChangeShapeType="1"/>
            </p:cNvSpPr>
            <p:nvPr/>
          </p:nvSpPr>
          <p:spPr bwMode="auto">
            <a:xfrm>
              <a:off x="3168" y="3072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5" name="Line 20"/>
            <p:cNvSpPr>
              <a:spLocks noChangeShapeType="1"/>
            </p:cNvSpPr>
            <p:nvPr/>
          </p:nvSpPr>
          <p:spPr bwMode="auto">
            <a:xfrm flipV="1">
              <a:off x="3168" y="3072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6" name="Line 21"/>
            <p:cNvSpPr>
              <a:spLocks noChangeShapeType="1"/>
            </p:cNvSpPr>
            <p:nvPr/>
          </p:nvSpPr>
          <p:spPr bwMode="auto">
            <a:xfrm flipH="1" flipV="1">
              <a:off x="3168" y="244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7" name="Line 22"/>
            <p:cNvSpPr>
              <a:spLocks noChangeShapeType="1"/>
            </p:cNvSpPr>
            <p:nvPr/>
          </p:nvSpPr>
          <p:spPr bwMode="auto">
            <a:xfrm flipV="1">
              <a:off x="3456" y="2448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8" name="Line 23"/>
            <p:cNvSpPr>
              <a:spLocks noChangeShapeType="1"/>
            </p:cNvSpPr>
            <p:nvPr/>
          </p:nvSpPr>
          <p:spPr bwMode="auto">
            <a:xfrm flipV="1">
              <a:off x="2976" y="2880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9" name="Line 24"/>
            <p:cNvSpPr>
              <a:spLocks noChangeShapeType="1"/>
            </p:cNvSpPr>
            <p:nvPr/>
          </p:nvSpPr>
          <p:spPr bwMode="auto">
            <a:xfrm flipV="1">
              <a:off x="2976" y="2880"/>
              <a:ext cx="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0" name="Line 25"/>
            <p:cNvSpPr>
              <a:spLocks noChangeShapeType="1"/>
            </p:cNvSpPr>
            <p:nvPr/>
          </p:nvSpPr>
          <p:spPr bwMode="auto">
            <a:xfrm>
              <a:off x="3120" y="3600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1" name="Line 26"/>
            <p:cNvSpPr>
              <a:spLocks noChangeShapeType="1"/>
            </p:cNvSpPr>
            <p:nvPr/>
          </p:nvSpPr>
          <p:spPr bwMode="auto">
            <a:xfrm>
              <a:off x="2544" y="4032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2" name="Line 27"/>
            <p:cNvSpPr>
              <a:spLocks noChangeShapeType="1"/>
            </p:cNvSpPr>
            <p:nvPr/>
          </p:nvSpPr>
          <p:spPr bwMode="auto">
            <a:xfrm>
              <a:off x="2544" y="2688"/>
              <a:ext cx="0" cy="13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3" name="Line 28"/>
            <p:cNvSpPr>
              <a:spLocks noChangeShapeType="1"/>
            </p:cNvSpPr>
            <p:nvPr/>
          </p:nvSpPr>
          <p:spPr bwMode="auto">
            <a:xfrm>
              <a:off x="2544" y="2688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CPU works?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still follows von Neumann model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3657600" y="2514600"/>
            <a:ext cx="3124200" cy="3962400"/>
            <a:chOff x="527" y="249"/>
            <a:chExt cx="3601" cy="4290"/>
          </a:xfrm>
        </p:grpSpPr>
        <p:graphicFrame>
          <p:nvGraphicFramePr>
            <p:cNvPr id="60431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5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6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98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= B+C;</a:t>
            </a:r>
          </a:p>
        </p:txBody>
      </p:sp>
      <p:sp>
        <p:nvSpPr>
          <p:cNvPr id="60422" name="Text Box 8"/>
          <p:cNvSpPr txBox="1">
            <a:spLocks noChangeArrowheads="1"/>
          </p:cNvSpPr>
          <p:nvPr/>
        </p:nvSpPr>
        <p:spPr bwMode="auto">
          <a:xfrm>
            <a:off x="457200" y="4343400"/>
            <a:ext cx="3055938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R1, B;            //R1 = mem[B];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load R2, C;            //R2 = mem[C];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add R3, R1, R2;     //R3 = R1+R2;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store A, R3;           //mem[A] = R3;</a:t>
            </a:r>
          </a:p>
        </p:txBody>
      </p: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7162800" y="2743200"/>
            <a:ext cx="1524000" cy="2743200"/>
            <a:chOff x="4512" y="1680"/>
            <a:chExt cx="960" cy="1728"/>
          </a:xfrm>
        </p:grpSpPr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4704" y="2160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4704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4704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4512" y="1680"/>
              <a:ext cx="96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4550" y="1737"/>
              <a:ext cx="6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memory</a:t>
              </a:r>
            </a:p>
          </p:txBody>
        </p:sp>
      </p:grpSp>
      <p:sp>
        <p:nvSpPr>
          <p:cNvPr id="60424" name="Line 15"/>
          <p:cNvSpPr>
            <a:spLocks noChangeShapeType="1"/>
          </p:cNvSpPr>
          <p:nvPr/>
        </p:nvSpPr>
        <p:spPr bwMode="auto">
          <a:xfrm>
            <a:off x="228600" y="52578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5" name="Line 16"/>
          <p:cNvSpPr>
            <a:spLocks noChangeShapeType="1"/>
          </p:cNvSpPr>
          <p:nvPr/>
        </p:nvSpPr>
        <p:spPr bwMode="auto">
          <a:xfrm flipV="1">
            <a:off x="5105400" y="3657600"/>
            <a:ext cx="23622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 register file we will design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two read ports A and B</a:t>
            </a:r>
          </a:p>
          <a:p>
            <a:pPr eaLnBrk="1" hangingPunct="1"/>
            <a:r>
              <a:rPr lang="en-US" altLang="zh-TW" sz="2400" smtClean="0"/>
              <a:t>a read port is a set of input/output signals</a:t>
            </a:r>
          </a:p>
          <a:p>
            <a:pPr eaLnBrk="1" hangingPunct="1"/>
            <a:r>
              <a:rPr lang="en-US" altLang="zh-TW" sz="2400" smtClean="0"/>
              <a:t>to read data stored in the register file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4953000" y="1905000"/>
            <a:ext cx="1295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553200" y="1905000"/>
            <a:ext cx="12954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419600" y="1524000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 port A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7315200" y="1447800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 port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read port (A)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038600" y="1905000"/>
            <a:ext cx="1062038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read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4953000" y="2209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648200" y="2667000"/>
            <a:ext cx="118745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H="1">
            <a:off x="60198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read port (A)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4953000" y="2209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648200" y="2667000"/>
            <a:ext cx="118745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H="1">
            <a:off x="60198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419600" y="205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001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5334000" y="1066800"/>
            <a:ext cx="1828800" cy="762000"/>
          </a:xfrm>
          <a:prstGeom prst="wedgeRoundRectCallout">
            <a:avLst>
              <a:gd name="adj1" fmla="val -44532"/>
              <a:gd name="adj2" fmla="val 8208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read value of register R1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6629400" y="2667000"/>
            <a:ext cx="1828800" cy="762000"/>
          </a:xfrm>
          <a:prstGeom prst="wedgeRoundRectCallout">
            <a:avLst>
              <a:gd name="adj1" fmla="val -75782"/>
              <a:gd name="adj2" fmla="val -55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value of R1 flows out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a read port (B)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5" name="Line 5"/>
          <p:cNvSpPr>
            <a:spLocks noChangeShapeType="1"/>
          </p:cNvSpPr>
          <p:nvPr/>
        </p:nvSpPr>
        <p:spPr bwMode="auto">
          <a:xfrm flipH="1">
            <a:off x="7239000" y="2209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7010400" y="2743200"/>
            <a:ext cx="1187450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read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H="1">
            <a:off x="68580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8077200" y="1981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010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5943600" y="838200"/>
            <a:ext cx="1828800" cy="762000"/>
          </a:xfrm>
          <a:prstGeom prst="wedgeRoundRectCallout">
            <a:avLst>
              <a:gd name="adj1" fmla="val 39583"/>
              <a:gd name="adj2" fmla="val 11020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to read value of register R2</a:t>
            </a: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3505200" y="3048000"/>
            <a:ext cx="1828800" cy="762000"/>
          </a:xfrm>
          <a:prstGeom prst="wedgeRoundRectCallout">
            <a:avLst>
              <a:gd name="adj1" fmla="val 123440"/>
              <a:gd name="adj2" fmla="val -10041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value of R2 flows out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two reads may be performed in a cycle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9" name="Line 5"/>
          <p:cNvSpPr>
            <a:spLocks noChangeShapeType="1"/>
          </p:cNvSpPr>
          <p:nvPr/>
        </p:nvSpPr>
        <p:spPr bwMode="auto">
          <a:xfrm flipH="1">
            <a:off x="7239000" y="2209800"/>
            <a:ext cx="762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68580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8077200" y="1981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010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4953000" y="2209800"/>
            <a:ext cx="609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001</a:t>
            </a: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H="1">
            <a:off x="6019800" y="25908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5410200" y="28956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one write port</a:t>
            </a:r>
          </a:p>
          <a:p>
            <a:pPr eaLnBrk="1" hangingPunct="1"/>
            <a:r>
              <a:rPr lang="en-US" altLang="zh-TW" sz="2400" smtClean="0"/>
              <a:t>a set of input/output signals</a:t>
            </a:r>
          </a:p>
          <a:p>
            <a:pPr eaLnBrk="1" hangingPunct="1"/>
            <a:r>
              <a:rPr lang="en-US" altLang="zh-TW" sz="2400" smtClean="0"/>
              <a:t>to write data to a register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876800" y="762000"/>
            <a:ext cx="2057400" cy="914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010400" y="609600"/>
            <a:ext cx="98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write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1524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signals of the write port</a:t>
            </a:r>
          </a:p>
          <a:p>
            <a:pPr eaLnBrk="1" hangingPunct="1"/>
            <a:r>
              <a:rPr lang="en-US" altLang="zh-TW" sz="2400" smtClean="0"/>
              <a:t>write occurs only when Write=1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5105400" y="1295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962400" y="1066800"/>
            <a:ext cx="11858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write enable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specify which register to 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and the data to be written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105400" y="15240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114800" y="1371600"/>
            <a:ext cx="1062038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 ID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 write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6400800" y="609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553200" y="381000"/>
            <a:ext cx="1412875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data to write 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 of the</a:t>
            </a:r>
            <a:br>
              <a:rPr lang="en-US" altLang="zh-TW" smtClean="0"/>
            </a:br>
            <a:r>
              <a:rPr lang="en-US" altLang="zh-TW" smtClean="0"/>
              <a:t>register file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505200" cy="6096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Example of a write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33400"/>
            <a:ext cx="454660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5105400" y="15240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572000" y="1371600"/>
            <a:ext cx="4889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011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400800" y="457200"/>
            <a:ext cx="387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5105400" y="1295400"/>
            <a:ext cx="45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4724400" y="1143000"/>
            <a:ext cx="285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6400800" y="609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381000" y="2895600"/>
            <a:ext cx="2971800" cy="3094038"/>
            <a:chOff x="192" y="2151"/>
            <a:chExt cx="1872" cy="1949"/>
          </a:xfrm>
        </p:grpSpPr>
        <p:grpSp>
          <p:nvGrpSpPr>
            <p:cNvPr id="71695" name="Group 12"/>
            <p:cNvGrpSpPr>
              <a:grpSpLocks/>
            </p:cNvGrpSpPr>
            <p:nvPr/>
          </p:nvGrpSpPr>
          <p:grpSpPr bwMode="auto">
            <a:xfrm>
              <a:off x="768" y="2448"/>
              <a:ext cx="1296" cy="240"/>
              <a:chOff x="432" y="2400"/>
              <a:chExt cx="1296" cy="240"/>
            </a:xfrm>
          </p:grpSpPr>
          <p:sp>
            <p:nvSpPr>
              <p:cNvPr id="71708" name="Line 13"/>
              <p:cNvSpPr>
                <a:spLocks noChangeShapeType="1"/>
              </p:cNvSpPr>
              <p:nvPr/>
            </p:nvSpPr>
            <p:spPr bwMode="auto">
              <a:xfrm>
                <a:off x="432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1709" name="Group 14"/>
              <p:cNvGrpSpPr>
                <a:grpSpLocks/>
              </p:cNvGrpSpPr>
              <p:nvPr/>
            </p:nvGrpSpPr>
            <p:grpSpPr bwMode="auto">
              <a:xfrm>
                <a:off x="672" y="2400"/>
                <a:ext cx="528" cy="240"/>
                <a:chOff x="672" y="2400"/>
                <a:chExt cx="528" cy="240"/>
              </a:xfrm>
            </p:grpSpPr>
            <p:sp>
              <p:nvSpPr>
                <p:cNvPr id="7171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72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6" name="Line 16"/>
                <p:cNvSpPr>
                  <a:spLocks noChangeShapeType="1"/>
                </p:cNvSpPr>
                <p:nvPr/>
              </p:nvSpPr>
              <p:spPr bwMode="auto">
                <a:xfrm>
                  <a:off x="672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7" name="Line 17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8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1710" name="Group 19"/>
              <p:cNvGrpSpPr>
                <a:grpSpLocks/>
              </p:cNvGrpSpPr>
              <p:nvPr/>
            </p:nvGrpSpPr>
            <p:grpSpPr bwMode="auto">
              <a:xfrm>
                <a:off x="1200" y="2400"/>
                <a:ext cx="528" cy="240"/>
                <a:chOff x="672" y="2400"/>
                <a:chExt cx="528" cy="240"/>
              </a:xfrm>
            </p:grpSpPr>
            <p:sp>
              <p:nvSpPr>
                <p:cNvPr id="7171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672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2" name="Line 21"/>
                <p:cNvSpPr>
                  <a:spLocks noChangeShapeType="1"/>
                </p:cNvSpPr>
                <p:nvPr/>
              </p:nvSpPr>
              <p:spPr bwMode="auto">
                <a:xfrm>
                  <a:off x="672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3" name="Line 22"/>
                <p:cNvSpPr>
                  <a:spLocks noChangeShapeType="1"/>
                </p:cNvSpPr>
                <p:nvPr/>
              </p:nvSpPr>
              <p:spPr bwMode="auto">
                <a:xfrm>
                  <a:off x="960" y="240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1714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71696" name="Line 24"/>
            <p:cNvSpPr>
              <a:spLocks noChangeShapeType="1"/>
            </p:cNvSpPr>
            <p:nvPr/>
          </p:nvSpPr>
          <p:spPr bwMode="auto">
            <a:xfrm>
              <a:off x="1248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697" name="Text Box 25"/>
            <p:cNvSpPr txBox="1">
              <a:spLocks noChangeArrowheads="1"/>
            </p:cNvSpPr>
            <p:nvPr/>
          </p:nvSpPr>
          <p:spPr bwMode="auto">
            <a:xfrm>
              <a:off x="1526" y="2151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71698" name="Text Box 26"/>
            <p:cNvSpPr txBox="1">
              <a:spLocks noChangeArrowheads="1"/>
            </p:cNvSpPr>
            <p:nvPr/>
          </p:nvSpPr>
          <p:spPr bwMode="auto">
            <a:xfrm>
              <a:off x="336" y="254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1699" name="AutoShape 27"/>
            <p:cNvSpPr>
              <a:spLocks noChangeArrowheads="1"/>
            </p:cNvSpPr>
            <p:nvPr/>
          </p:nvSpPr>
          <p:spPr bwMode="auto">
            <a:xfrm>
              <a:off x="1008" y="2832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71700" name="Text Box 28"/>
            <p:cNvSpPr txBox="1">
              <a:spLocks noChangeArrowheads="1"/>
            </p:cNvSpPr>
            <p:nvPr/>
          </p:nvSpPr>
          <p:spPr bwMode="auto">
            <a:xfrm>
              <a:off x="326" y="2871"/>
              <a:ext cx="4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Write</a:t>
              </a:r>
            </a:p>
          </p:txBody>
        </p:sp>
        <p:sp>
          <p:nvSpPr>
            <p:cNvPr id="71701" name="AutoShape 29"/>
            <p:cNvSpPr>
              <a:spLocks noChangeArrowheads="1"/>
            </p:cNvSpPr>
            <p:nvPr/>
          </p:nvSpPr>
          <p:spPr bwMode="auto">
            <a:xfrm>
              <a:off x="1008" y="3168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 (3)</a:t>
              </a:r>
            </a:p>
          </p:txBody>
        </p:sp>
        <p:sp>
          <p:nvSpPr>
            <p:cNvPr id="71702" name="Text Box 30"/>
            <p:cNvSpPr txBox="1">
              <a:spLocks noChangeArrowheads="1"/>
            </p:cNvSpPr>
            <p:nvPr/>
          </p:nvSpPr>
          <p:spPr bwMode="auto">
            <a:xfrm>
              <a:off x="192" y="3168"/>
              <a:ext cx="6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address</a:t>
              </a:r>
            </a:p>
          </p:txBody>
        </p:sp>
        <p:sp>
          <p:nvSpPr>
            <p:cNvPr id="71703" name="Text Box 31"/>
            <p:cNvSpPr txBox="1">
              <a:spLocks noChangeArrowheads="1"/>
            </p:cNvSpPr>
            <p:nvPr/>
          </p:nvSpPr>
          <p:spPr bwMode="auto">
            <a:xfrm>
              <a:off x="240" y="3504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 data</a:t>
              </a:r>
            </a:p>
          </p:txBody>
        </p:sp>
        <p:sp>
          <p:nvSpPr>
            <p:cNvPr id="71704" name="AutoShape 32"/>
            <p:cNvSpPr>
              <a:spLocks noChangeArrowheads="1"/>
            </p:cNvSpPr>
            <p:nvPr/>
          </p:nvSpPr>
          <p:spPr bwMode="auto">
            <a:xfrm>
              <a:off x="1008" y="3504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71705" name="Text Box 33"/>
            <p:cNvSpPr txBox="1">
              <a:spLocks noChangeArrowheads="1"/>
            </p:cNvSpPr>
            <p:nvPr/>
          </p:nvSpPr>
          <p:spPr bwMode="auto">
            <a:xfrm>
              <a:off x="384" y="3888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R3</a:t>
              </a:r>
            </a:p>
          </p:txBody>
        </p:sp>
        <p:sp>
          <p:nvSpPr>
            <p:cNvPr id="71706" name="AutoShape 34"/>
            <p:cNvSpPr>
              <a:spLocks noChangeArrowheads="1"/>
            </p:cNvSpPr>
            <p:nvPr/>
          </p:nvSpPr>
          <p:spPr bwMode="auto">
            <a:xfrm>
              <a:off x="1536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12</a:t>
              </a:r>
            </a:p>
          </p:txBody>
        </p:sp>
        <p:sp>
          <p:nvSpPr>
            <p:cNvPr id="71707" name="AutoShape 35"/>
            <p:cNvSpPr>
              <a:spLocks noChangeArrowheads="1"/>
            </p:cNvSpPr>
            <p:nvPr/>
          </p:nvSpPr>
          <p:spPr bwMode="auto">
            <a:xfrm>
              <a:off x="1008" y="3840"/>
              <a:ext cx="5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</p:grpSp>
      <p:sp>
        <p:nvSpPr>
          <p:cNvPr id="71692" name="Line 36"/>
          <p:cNvSpPr>
            <a:spLocks noChangeShapeType="1"/>
          </p:cNvSpPr>
          <p:nvPr/>
        </p:nvSpPr>
        <p:spPr bwMode="auto">
          <a:xfrm>
            <a:off x="2286000" y="5334000"/>
            <a:ext cx="3810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3" name="AutoShape 37"/>
          <p:cNvSpPr>
            <a:spLocks noChangeArrowheads="1"/>
          </p:cNvSpPr>
          <p:nvPr/>
        </p:nvSpPr>
        <p:spPr bwMode="auto">
          <a:xfrm>
            <a:off x="5486400" y="2057400"/>
            <a:ext cx="1600200" cy="685800"/>
          </a:xfrm>
          <a:prstGeom prst="wedgeRoundRectCallout">
            <a:avLst>
              <a:gd name="adj1" fmla="val -49704"/>
              <a:gd name="adj2" fmla="val -10787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I want to write R3</a:t>
            </a:r>
          </a:p>
        </p:txBody>
      </p:sp>
      <p:sp>
        <p:nvSpPr>
          <p:cNvPr id="71694" name="AutoShape 38"/>
          <p:cNvSpPr>
            <a:spLocks noChangeArrowheads="1"/>
          </p:cNvSpPr>
          <p:nvPr/>
        </p:nvSpPr>
        <p:spPr bwMode="auto">
          <a:xfrm>
            <a:off x="6934200" y="1219200"/>
            <a:ext cx="1371600" cy="533400"/>
          </a:xfrm>
          <a:prstGeom prst="wedgeRoundRectCallout">
            <a:avLst>
              <a:gd name="adj1" fmla="val -66319"/>
              <a:gd name="adj2" fmla="val -12440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R3=12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of the register file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3735" name="Object 4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9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6" name="Object 5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0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2" name="AutoShape 6"/>
          <p:cNvSpPr>
            <a:spLocks noChangeArrowheads="1"/>
          </p:cNvSpPr>
          <p:nvPr/>
        </p:nvSpPr>
        <p:spPr bwMode="auto">
          <a:xfrm>
            <a:off x="5486400" y="1905000"/>
            <a:ext cx="1066800" cy="243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33345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registers with load enable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hlink"/>
                </a:solidFill>
              </a:rPr>
              <a:t>(recall Chap. 6</a:t>
            </a:r>
            <a:r>
              <a:rPr lang="en-US" altLang="zh-TW" sz="2400" dirty="0" smtClean="0">
                <a:solidFill>
                  <a:schemeClr val="hlink"/>
                </a:solidFill>
              </a:rPr>
              <a:t>)</a:t>
            </a:r>
            <a:endParaRPr lang="en-US" altLang="zh-TW" sz="2400" dirty="0">
              <a:solidFill>
                <a:schemeClr val="hlink"/>
              </a:solidFill>
            </a:endParaRPr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 flipV="1">
            <a:off x="3810000" y="3352800"/>
            <a:ext cx="1676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572000" cy="3962400"/>
          </a:xfrm>
        </p:spPr>
        <p:txBody>
          <a:bodyPr/>
          <a:lstStyle/>
          <a:p>
            <a:pPr eaLnBrk="1" hangingPunct="1"/>
            <a:r>
              <a:rPr lang="en-US" altLang="zh-TW" smtClean="0"/>
              <a:t>register file</a:t>
            </a:r>
          </a:p>
          <a:p>
            <a:pPr lvl="1" eaLnBrk="1" hangingPunct="1"/>
            <a:r>
              <a:rPr lang="en-US" altLang="zh-TW" smtClean="0"/>
              <a:t>the internal storage (memory) within a CPU</a:t>
            </a:r>
          </a:p>
          <a:p>
            <a:pPr lvl="1" eaLnBrk="1" hangingPunct="1"/>
            <a:r>
              <a:rPr lang="en-US" altLang="zh-TW" smtClean="0"/>
              <a:t>contains a set of registers R0, R1, R2, …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totally 8 registers in this sample design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562600" y="2209800"/>
            <a:ext cx="2362200" cy="1524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4759" name="Object 4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0" name="Object 5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304800" y="2057400"/>
            <a:ext cx="399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MUXs to implement read ports</a:t>
            </a:r>
          </a:p>
        </p:txBody>
      </p:sp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3733800" y="2667000"/>
            <a:ext cx="28194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>
            <a:off x="3733800" y="2667000"/>
            <a:ext cx="35814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3429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read R1 from port A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5789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3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0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4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1" name="Line 7"/>
          <p:cNvSpPr>
            <a:spLocks noChangeShapeType="1"/>
          </p:cNvSpPr>
          <p:nvPr/>
        </p:nvSpPr>
        <p:spPr bwMode="auto">
          <a:xfrm flipH="1">
            <a:off x="6172200" y="2819400"/>
            <a:ext cx="17463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2" name="Line 8"/>
          <p:cNvSpPr>
            <a:spLocks noChangeShapeType="1"/>
          </p:cNvSpPr>
          <p:nvPr/>
        </p:nvSpPr>
        <p:spPr bwMode="auto">
          <a:xfrm>
            <a:off x="6172200" y="29718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3" name="Line 9"/>
          <p:cNvSpPr>
            <a:spLocks noChangeShapeType="1"/>
          </p:cNvSpPr>
          <p:nvPr/>
        </p:nvSpPr>
        <p:spPr bwMode="auto">
          <a:xfrm flipH="1">
            <a:off x="6400800" y="2971800"/>
            <a:ext cx="17463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4" name="Line 10"/>
          <p:cNvSpPr>
            <a:spLocks noChangeShapeType="1"/>
          </p:cNvSpPr>
          <p:nvPr/>
        </p:nvSpPr>
        <p:spPr bwMode="auto">
          <a:xfrm>
            <a:off x="6400800" y="33528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5" name="Line 11"/>
          <p:cNvSpPr>
            <a:spLocks noChangeShapeType="1"/>
          </p:cNvSpPr>
          <p:nvPr/>
        </p:nvSpPr>
        <p:spPr bwMode="auto">
          <a:xfrm>
            <a:off x="6934200" y="3352800"/>
            <a:ext cx="152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6" name="Line 12"/>
          <p:cNvSpPr>
            <a:spLocks noChangeShapeType="1"/>
          </p:cNvSpPr>
          <p:nvPr/>
        </p:nvSpPr>
        <p:spPr bwMode="auto">
          <a:xfrm flipH="1">
            <a:off x="7086600" y="3352800"/>
            <a:ext cx="17463" cy="1143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7" name="Line 13"/>
          <p:cNvSpPr>
            <a:spLocks noChangeShapeType="1"/>
          </p:cNvSpPr>
          <p:nvPr/>
        </p:nvSpPr>
        <p:spPr bwMode="auto">
          <a:xfrm>
            <a:off x="6781800" y="16764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8" name="Text Box 14"/>
          <p:cNvSpPr txBox="1">
            <a:spLocks noChangeArrowheads="1"/>
          </p:cNvSpPr>
          <p:nvPr/>
        </p:nvSpPr>
        <p:spPr bwMode="auto">
          <a:xfrm>
            <a:off x="6248400" y="1295400"/>
            <a:ext cx="1501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001 to select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6807" name="Object 4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1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8" name="Object 5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2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336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write port implementation</a:t>
            </a:r>
          </a:p>
        </p:txBody>
      </p:sp>
      <p:sp>
        <p:nvSpPr>
          <p:cNvPr id="76805" name="AutoShape 7"/>
          <p:cNvSpPr>
            <a:spLocks noChangeArrowheads="1"/>
          </p:cNvSpPr>
          <p:nvPr/>
        </p:nvSpPr>
        <p:spPr bwMode="auto">
          <a:xfrm>
            <a:off x="4343400" y="1524000"/>
            <a:ext cx="1219200" cy="312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6806" name="Line 8"/>
          <p:cNvSpPr>
            <a:spLocks noChangeShapeType="1"/>
          </p:cNvSpPr>
          <p:nvPr/>
        </p:nvSpPr>
        <p:spPr bwMode="auto">
          <a:xfrm>
            <a:off x="3657600" y="3124200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2971800" cy="457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to write to R1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7836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0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1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29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001 to write R1</a:t>
            </a:r>
          </a:p>
        </p:txBody>
      </p:sp>
      <p:sp>
        <p:nvSpPr>
          <p:cNvPr id="77830" name="Line 8"/>
          <p:cNvSpPr>
            <a:spLocks noChangeShapeType="1"/>
          </p:cNvSpPr>
          <p:nvPr/>
        </p:nvSpPr>
        <p:spPr bwMode="auto">
          <a:xfrm flipV="1">
            <a:off x="4800600" y="27432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1" name="Line 9"/>
          <p:cNvSpPr>
            <a:spLocks noChangeShapeType="1"/>
          </p:cNvSpPr>
          <p:nvPr/>
        </p:nvSpPr>
        <p:spPr bwMode="auto">
          <a:xfrm flipH="1" flipV="1">
            <a:off x="4800600" y="27432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2" name="Line 10"/>
          <p:cNvSpPr>
            <a:spLocks noChangeShapeType="1"/>
          </p:cNvSpPr>
          <p:nvPr/>
        </p:nvSpPr>
        <p:spPr bwMode="auto">
          <a:xfrm flipV="1">
            <a:off x="4876800" y="4343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3" name="Line 11"/>
          <p:cNvSpPr>
            <a:spLocks noChangeShapeType="1"/>
          </p:cNvSpPr>
          <p:nvPr/>
        </p:nvSpPr>
        <p:spPr bwMode="auto">
          <a:xfrm flipH="1">
            <a:off x="5029200" y="16764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4" name="Text Box 12"/>
          <p:cNvSpPr txBox="1">
            <a:spLocks noChangeArrowheads="1"/>
          </p:cNvSpPr>
          <p:nvPr/>
        </p:nvSpPr>
        <p:spPr bwMode="auto">
          <a:xfrm>
            <a:off x="4191000" y="1219200"/>
            <a:ext cx="222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1 to write enable</a:t>
            </a:r>
          </a:p>
        </p:txBody>
      </p:sp>
      <p:sp>
        <p:nvSpPr>
          <p:cNvPr id="77835" name="Line 13"/>
          <p:cNvSpPr>
            <a:spLocks noChangeShapeType="1"/>
          </p:cNvSpPr>
          <p:nvPr/>
        </p:nvSpPr>
        <p:spPr bwMode="auto">
          <a:xfrm>
            <a:off x="5334000" y="27432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Detailed design of register file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3505200" cy="4572000"/>
          </a:xfrm>
        </p:spPr>
        <p:txBody>
          <a:bodyPr/>
          <a:lstStyle/>
          <a:p>
            <a:pPr eaLnBrk="1" hangingPunct="1"/>
            <a:r>
              <a:rPr lang="en-US" altLang="zh-TW" smtClean="0"/>
              <a:t>to write to R1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Q: why other registers won’t be written?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4419600" y="1524000"/>
            <a:ext cx="4038600" cy="5334000"/>
            <a:chOff x="527" y="249"/>
            <a:chExt cx="3601" cy="4290"/>
          </a:xfrm>
        </p:grpSpPr>
        <p:graphicFrame>
          <p:nvGraphicFramePr>
            <p:cNvPr id="78862" name="Object 5"/>
            <p:cNvGraphicFramePr>
              <a:graphicFrameLocks noChangeAspect="1"/>
            </p:cNvGraphicFramePr>
            <p:nvPr/>
          </p:nvGraphicFramePr>
          <p:xfrm>
            <a:off x="527" y="249"/>
            <a:ext cx="3303" cy="2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6" name="點陣圖影像" r:id="rId3" imgW="5243014" imgH="3955123" progId="Paint.Picture">
                    <p:embed/>
                  </p:oleObj>
                </mc:Choice>
                <mc:Fallback>
                  <p:oleObj name="點陣圖影像" r:id="rId3" imgW="5243014" imgH="3955123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49"/>
                          <a:ext cx="3303" cy="2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3" name="Object 6"/>
            <p:cNvGraphicFramePr>
              <a:graphicFrameLocks noChangeAspect="1"/>
            </p:cNvGraphicFramePr>
            <p:nvPr/>
          </p:nvGraphicFramePr>
          <p:xfrm>
            <a:off x="542" y="2734"/>
            <a:ext cx="3586" cy="1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7" name="點陣圖影像" r:id="rId5" imgW="5692633" imgH="2865368" progId="Paint.Picture">
                    <p:embed/>
                  </p:oleObj>
                </mc:Choice>
                <mc:Fallback>
                  <p:oleObj name="點陣圖影像" r:id="rId5" imgW="5692633" imgH="286536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734"/>
                          <a:ext cx="3586" cy="1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3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001 to write R1</a:t>
            </a:r>
          </a:p>
        </p:txBody>
      </p:sp>
      <p:sp>
        <p:nvSpPr>
          <p:cNvPr id="78854" name="Line 8"/>
          <p:cNvSpPr>
            <a:spLocks noChangeShapeType="1"/>
          </p:cNvSpPr>
          <p:nvPr/>
        </p:nvSpPr>
        <p:spPr bwMode="auto">
          <a:xfrm flipV="1">
            <a:off x="4800600" y="27432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5" name="Line 9"/>
          <p:cNvSpPr>
            <a:spLocks noChangeShapeType="1"/>
          </p:cNvSpPr>
          <p:nvPr/>
        </p:nvSpPr>
        <p:spPr bwMode="auto">
          <a:xfrm flipH="1" flipV="1">
            <a:off x="4800600" y="27432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6" name="Line 10"/>
          <p:cNvSpPr>
            <a:spLocks noChangeShapeType="1"/>
          </p:cNvSpPr>
          <p:nvPr/>
        </p:nvSpPr>
        <p:spPr bwMode="auto">
          <a:xfrm flipV="1">
            <a:off x="4876800" y="4343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7" name="Line 11"/>
          <p:cNvSpPr>
            <a:spLocks noChangeShapeType="1"/>
          </p:cNvSpPr>
          <p:nvPr/>
        </p:nvSpPr>
        <p:spPr bwMode="auto">
          <a:xfrm flipH="1">
            <a:off x="5029200" y="1676400"/>
            <a:ext cx="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4191000" y="1219200"/>
            <a:ext cx="222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1 to write enable</a:t>
            </a:r>
          </a:p>
        </p:txBody>
      </p:sp>
      <p:sp>
        <p:nvSpPr>
          <p:cNvPr id="78859" name="Line 13"/>
          <p:cNvSpPr>
            <a:spLocks noChangeShapeType="1"/>
          </p:cNvSpPr>
          <p:nvPr/>
        </p:nvSpPr>
        <p:spPr bwMode="auto">
          <a:xfrm>
            <a:off x="5334000" y="27432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60" name="Line 14"/>
          <p:cNvSpPr>
            <a:spLocks noChangeShapeType="1"/>
          </p:cNvSpPr>
          <p:nvPr/>
        </p:nvSpPr>
        <p:spPr bwMode="auto">
          <a:xfrm flipH="1">
            <a:off x="5638800" y="1828800"/>
            <a:ext cx="0" cy="1905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61" name="Text Box 15"/>
          <p:cNvSpPr txBox="1">
            <a:spLocks noChangeArrowheads="1"/>
          </p:cNvSpPr>
          <p:nvPr/>
        </p:nvSpPr>
        <p:spPr bwMode="auto">
          <a:xfrm>
            <a:off x="5699125" y="1614488"/>
            <a:ext cx="210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folHlink"/>
                </a:solidFill>
              </a:rPr>
              <a:t>data to all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 CPU data path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1042988" y="1052513"/>
            <a:ext cx="1211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Part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4724400" y="1447800"/>
            <a:ext cx="0" cy="5257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09600" y="3276600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control unit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934200" y="2971800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362200" y="5029200"/>
            <a:ext cx="196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control signals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2514600" y="44196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600200" y="4953000"/>
            <a:ext cx="3108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control signals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(routed to the data path)</a:t>
            </a: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2514600" y="4419600"/>
            <a:ext cx="2362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105400" y="2667000"/>
            <a:ext cx="5334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6172200" y="29718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7" name="AutoShape 9"/>
          <p:cNvSpPr>
            <a:spLocks noChangeArrowheads="1"/>
          </p:cNvSpPr>
          <p:nvPr/>
        </p:nvSpPr>
        <p:spPr bwMode="auto">
          <a:xfrm>
            <a:off x="6324600" y="3657600"/>
            <a:ext cx="533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8" name="AutoShape 10"/>
          <p:cNvSpPr>
            <a:spLocks noChangeArrowheads="1"/>
          </p:cNvSpPr>
          <p:nvPr/>
        </p:nvSpPr>
        <p:spPr bwMode="auto">
          <a:xfrm>
            <a:off x="5029200" y="4648200"/>
            <a:ext cx="533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79" name="AutoShape 11"/>
          <p:cNvSpPr>
            <a:spLocks noChangeArrowheads="1"/>
          </p:cNvSpPr>
          <p:nvPr/>
        </p:nvSpPr>
        <p:spPr bwMode="auto">
          <a:xfrm>
            <a:off x="7162800" y="43434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5410200" y="6324600"/>
            <a:ext cx="533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Generic CPU data path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4572000" cy="39624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function unit</a:t>
            </a:r>
          </a:p>
          <a:p>
            <a:pPr lvl="1" eaLnBrk="1" hangingPunct="1"/>
            <a:r>
              <a:rPr lang="en-US" altLang="zh-TW" sz="2400" dirty="0" smtClean="0"/>
              <a:t>to perform arithmetic operations</a:t>
            </a:r>
          </a:p>
          <a:p>
            <a:pPr lvl="1" eaLnBrk="1" hangingPunct="1"/>
            <a:r>
              <a:rPr lang="en-US" altLang="zh-TW" sz="2400" dirty="0" smtClean="0"/>
              <a:t>Example: add, subtraction, logical AND/OR/</a:t>
            </a:r>
            <a:r>
              <a:rPr lang="en-US" altLang="zh-TW" sz="2400" dirty="0" err="1" smtClean="0"/>
              <a:t>NOT,etc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any C/C++ operators</a:t>
            </a:r>
          </a:p>
          <a:p>
            <a:pPr lvl="2" eaLnBrk="1" hangingPunct="1"/>
            <a:r>
              <a:rPr lang="en-US" altLang="zh-TW" sz="2000" dirty="0" smtClean="0"/>
              <a:t>+, -, 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*, /, %</a:t>
            </a:r>
          </a:p>
          <a:p>
            <a:pPr lvl="2" eaLnBrk="1" hangingPunct="1"/>
            <a:r>
              <a:rPr lang="en-US" altLang="zh-TW" sz="2000" dirty="0" smtClean="0"/>
              <a:t>&amp;, |, ~, ^</a:t>
            </a:r>
          </a:p>
          <a:p>
            <a:pPr lvl="2" eaLnBrk="1" hangingPunct="1"/>
            <a:r>
              <a:rPr lang="en-US" altLang="zh-TW" sz="2000" dirty="0" smtClean="0"/>
              <a:t>&lt;&lt;, &gt;&gt;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594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486400" y="4495800"/>
            <a:ext cx="23622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84999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85000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1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2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3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4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5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6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7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8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9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0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76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1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2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3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4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5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6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7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36 w 19"/>
                <a:gd name="T1" fmla="*/ 20 h 32"/>
                <a:gd name="T2" fmla="*/ 76 w 19"/>
                <a:gd name="T3" fmla="*/ 0 h 32"/>
                <a:gd name="T4" fmla="*/ 76 w 19"/>
                <a:gd name="T5" fmla="*/ 0 h 32"/>
                <a:gd name="T6" fmla="*/ 52 w 19"/>
                <a:gd name="T7" fmla="*/ 60 h 32"/>
                <a:gd name="T8" fmla="*/ 36 w 19"/>
                <a:gd name="T9" fmla="*/ 128 h 32"/>
                <a:gd name="T10" fmla="*/ 24 w 19"/>
                <a:gd name="T11" fmla="*/ 60 h 32"/>
                <a:gd name="T12" fmla="*/ 0 w 19"/>
                <a:gd name="T13" fmla="*/ 0 h 32"/>
                <a:gd name="T14" fmla="*/ 0 w 19"/>
                <a:gd name="T15" fmla="*/ 0 h 32"/>
                <a:gd name="T16" fmla="*/ 36 w 19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8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19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40 w 20"/>
                <a:gd name="T1" fmla="*/ 20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0 h 32"/>
                <a:gd name="T8" fmla="*/ 40 w 20"/>
                <a:gd name="T9" fmla="*/ 128 h 32"/>
                <a:gd name="T10" fmla="*/ 28 w 20"/>
                <a:gd name="T11" fmla="*/ 60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0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1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2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3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4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5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6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7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28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29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0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1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2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3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4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5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36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7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24 w 29"/>
                <a:gd name="T1" fmla="*/ 32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2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8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39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0 h 20"/>
                <a:gd name="T4" fmla="*/ 0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2 h 20"/>
                <a:gd name="T12" fmla="*/ 0 w 32"/>
                <a:gd name="T13" fmla="*/ 80 h 20"/>
                <a:gd name="T14" fmla="*/ 0 w 32"/>
                <a:gd name="T15" fmla="*/ 76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0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1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20 w 31"/>
                <a:gd name="T1" fmla="*/ 36 h 19"/>
                <a:gd name="T2" fmla="*/ 0 w 31"/>
                <a:gd name="T3" fmla="*/ 0 h 19"/>
                <a:gd name="T4" fmla="*/ 0 w 31"/>
                <a:gd name="T5" fmla="*/ 0 h 19"/>
                <a:gd name="T6" fmla="*/ 60 w 31"/>
                <a:gd name="T7" fmla="*/ 24 h 19"/>
                <a:gd name="T8" fmla="*/ 124 w 31"/>
                <a:gd name="T9" fmla="*/ 36 h 19"/>
                <a:gd name="T10" fmla="*/ 60 w 31"/>
                <a:gd name="T11" fmla="*/ 52 h 19"/>
                <a:gd name="T12" fmla="*/ 0 w 31"/>
                <a:gd name="T13" fmla="*/ 76 h 19"/>
                <a:gd name="T14" fmla="*/ 0 w 31"/>
                <a:gd name="T15" fmla="*/ 76 h 19"/>
                <a:gd name="T16" fmla="*/ 20 w 31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2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3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4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4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5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0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6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7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96 w 29"/>
                <a:gd name="T1" fmla="*/ 36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6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8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49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96 w 29"/>
                <a:gd name="T1" fmla="*/ 32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2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0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1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0 w 32"/>
                <a:gd name="T5" fmla="*/ 0 h 20"/>
                <a:gd name="T6" fmla="*/ 64 w 32"/>
                <a:gd name="T7" fmla="*/ 28 h 20"/>
                <a:gd name="T8" fmla="*/ 128 w 32"/>
                <a:gd name="T9" fmla="*/ 40 h 20"/>
                <a:gd name="T10" fmla="*/ 64 w 32"/>
                <a:gd name="T11" fmla="*/ 56 h 20"/>
                <a:gd name="T12" fmla="*/ 0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2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3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4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6 h 20"/>
                <a:gd name="T12" fmla="*/ 4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54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5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6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7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8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59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0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1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2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104 w 32"/>
                <a:gd name="T1" fmla="*/ 40 h 20"/>
                <a:gd name="T2" fmla="*/ 128 w 32"/>
                <a:gd name="T3" fmla="*/ 80 h 20"/>
                <a:gd name="T4" fmla="*/ 128 w 32"/>
                <a:gd name="T5" fmla="*/ 80 h 20"/>
                <a:gd name="T6" fmla="*/ 64 w 32"/>
                <a:gd name="T7" fmla="*/ 56 h 20"/>
                <a:gd name="T8" fmla="*/ 0 w 32"/>
                <a:gd name="T9" fmla="*/ 40 h 20"/>
                <a:gd name="T10" fmla="*/ 64 w 32"/>
                <a:gd name="T11" fmla="*/ 28 h 20"/>
                <a:gd name="T12" fmla="*/ 128 w 32"/>
                <a:gd name="T13" fmla="*/ 0 h 20"/>
                <a:gd name="T14" fmla="*/ 128 w 32"/>
                <a:gd name="T15" fmla="*/ 4 h 20"/>
                <a:gd name="T16" fmla="*/ 10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3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4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5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104 w 31"/>
                <a:gd name="T1" fmla="*/ 40 h 20"/>
                <a:gd name="T2" fmla="*/ 124 w 31"/>
                <a:gd name="T3" fmla="*/ 76 h 20"/>
                <a:gd name="T4" fmla="*/ 124 w 31"/>
                <a:gd name="T5" fmla="*/ 80 h 20"/>
                <a:gd name="T6" fmla="*/ 64 w 31"/>
                <a:gd name="T7" fmla="*/ 52 h 20"/>
                <a:gd name="T8" fmla="*/ 0 w 31"/>
                <a:gd name="T9" fmla="*/ 40 h 20"/>
                <a:gd name="T10" fmla="*/ 64 w 31"/>
                <a:gd name="T11" fmla="*/ 24 h 20"/>
                <a:gd name="T12" fmla="*/ 124 w 31"/>
                <a:gd name="T13" fmla="*/ 0 h 20"/>
                <a:gd name="T14" fmla="*/ 124 w 31"/>
                <a:gd name="T15" fmla="*/ 0 h 20"/>
                <a:gd name="T16" fmla="*/ 104 w 31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66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7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8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69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0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1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72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3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4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5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6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7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8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79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0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81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82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3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4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5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6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7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8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89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90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91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092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3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4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5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6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7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24 w 32"/>
                <a:gd name="T1" fmla="*/ 40 h 19"/>
                <a:gd name="T2" fmla="*/ 0 w 32"/>
                <a:gd name="T3" fmla="*/ 0 h 19"/>
                <a:gd name="T4" fmla="*/ 4 w 32"/>
                <a:gd name="T5" fmla="*/ 0 h 19"/>
                <a:gd name="T6" fmla="*/ 64 w 32"/>
                <a:gd name="T7" fmla="*/ 24 h 19"/>
                <a:gd name="T8" fmla="*/ 128 w 32"/>
                <a:gd name="T9" fmla="*/ 40 h 19"/>
                <a:gd name="T10" fmla="*/ 64 w 32"/>
                <a:gd name="T11" fmla="*/ 52 h 19"/>
                <a:gd name="T12" fmla="*/ 4 w 32"/>
                <a:gd name="T13" fmla="*/ 76 h 19"/>
                <a:gd name="T14" fmla="*/ 0 w 32"/>
                <a:gd name="T15" fmla="*/ 76 h 19"/>
                <a:gd name="T16" fmla="*/ 24 w 32"/>
                <a:gd name="T17" fmla="*/ 4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8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99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0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1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2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3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4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5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6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7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8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09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0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1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2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3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4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5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6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7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18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19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0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1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2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3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4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5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6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7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8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29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0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1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2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33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4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40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40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40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5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6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24 w 32"/>
                <a:gd name="T1" fmla="*/ 36 h 19"/>
                <a:gd name="T2" fmla="*/ 0 w 32"/>
                <a:gd name="T3" fmla="*/ 0 h 19"/>
                <a:gd name="T4" fmla="*/ 0 w 32"/>
                <a:gd name="T5" fmla="*/ 0 h 19"/>
                <a:gd name="T6" fmla="*/ 64 w 32"/>
                <a:gd name="T7" fmla="*/ 24 h 19"/>
                <a:gd name="T8" fmla="*/ 128 w 32"/>
                <a:gd name="T9" fmla="*/ 36 h 19"/>
                <a:gd name="T10" fmla="*/ 64 w 32"/>
                <a:gd name="T11" fmla="*/ 52 h 19"/>
                <a:gd name="T12" fmla="*/ 0 w 32"/>
                <a:gd name="T13" fmla="*/ 76 h 19"/>
                <a:gd name="T14" fmla="*/ 0 w 32"/>
                <a:gd name="T15" fmla="*/ 76 h 19"/>
                <a:gd name="T16" fmla="*/ 24 w 32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7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8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39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40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4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41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2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3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44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5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6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7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5148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49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0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1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2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3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4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55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6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7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5158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59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60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1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2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3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24 w 29"/>
                <a:gd name="T1" fmla="*/ 36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6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4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5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6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7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4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68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69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0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1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2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3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4 w 18"/>
                <a:gd name="T3" fmla="*/ 116 h 29"/>
                <a:gd name="T4" fmla="*/ 0 w 18"/>
                <a:gd name="T5" fmla="*/ 112 h 29"/>
                <a:gd name="T6" fmla="*/ 24 w 18"/>
                <a:gd name="T7" fmla="*/ 56 h 29"/>
                <a:gd name="T8" fmla="*/ 36 w 18"/>
                <a:gd name="T9" fmla="*/ 0 h 29"/>
                <a:gd name="T10" fmla="*/ 48 w 18"/>
                <a:gd name="T11" fmla="*/ 56 h 29"/>
                <a:gd name="T12" fmla="*/ 72 w 18"/>
                <a:gd name="T13" fmla="*/ 112 h 29"/>
                <a:gd name="T14" fmla="*/ 72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4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5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0 w 18"/>
                <a:gd name="T3" fmla="*/ 116 h 29"/>
                <a:gd name="T4" fmla="*/ 0 w 18"/>
                <a:gd name="T5" fmla="*/ 116 h 29"/>
                <a:gd name="T6" fmla="*/ 24 w 18"/>
                <a:gd name="T7" fmla="*/ 60 h 29"/>
                <a:gd name="T8" fmla="*/ 36 w 18"/>
                <a:gd name="T9" fmla="*/ 0 h 29"/>
                <a:gd name="T10" fmla="*/ 48 w 18"/>
                <a:gd name="T11" fmla="*/ 60 h 29"/>
                <a:gd name="T12" fmla="*/ 72 w 18"/>
                <a:gd name="T13" fmla="*/ 116 h 29"/>
                <a:gd name="T14" fmla="*/ 68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6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7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36 w 19"/>
                <a:gd name="T1" fmla="*/ 104 h 32"/>
                <a:gd name="T2" fmla="*/ 0 w 19"/>
                <a:gd name="T3" fmla="*/ 128 h 32"/>
                <a:gd name="T4" fmla="*/ 0 w 19"/>
                <a:gd name="T5" fmla="*/ 124 h 32"/>
                <a:gd name="T6" fmla="*/ 24 w 19"/>
                <a:gd name="T7" fmla="*/ 64 h 32"/>
                <a:gd name="T8" fmla="*/ 36 w 19"/>
                <a:gd name="T9" fmla="*/ 0 h 32"/>
                <a:gd name="T10" fmla="*/ 52 w 19"/>
                <a:gd name="T11" fmla="*/ 64 h 32"/>
                <a:gd name="T12" fmla="*/ 76 w 19"/>
                <a:gd name="T13" fmla="*/ 124 h 32"/>
                <a:gd name="T14" fmla="*/ 76 w 19"/>
                <a:gd name="T15" fmla="*/ 128 h 32"/>
                <a:gd name="T16" fmla="*/ 36 w 19"/>
                <a:gd name="T17" fmla="*/ 10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178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79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0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1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2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3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4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5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5186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7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5188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pic>
          <p:nvPicPr>
            <p:cNvPr id="85189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5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4996" name="Text Box 195"/>
          <p:cNvSpPr txBox="1">
            <a:spLocks noChangeArrowheads="1"/>
          </p:cNvSpPr>
          <p:nvPr/>
        </p:nvSpPr>
        <p:spPr bwMode="auto">
          <a:xfrm>
            <a:off x="0" y="18288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84997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4998" name="Text Box 197"/>
          <p:cNvSpPr txBox="1">
            <a:spLocks noChangeArrowheads="1"/>
          </p:cNvSpPr>
          <p:nvPr/>
        </p:nvSpPr>
        <p:spPr bwMode="auto">
          <a:xfrm>
            <a:off x="533400" y="4572000"/>
            <a:ext cx="271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control signals generated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an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86030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86031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2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3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4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5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36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36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36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6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7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8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9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0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1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76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2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3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4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5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6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36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36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36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7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8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36 w 19"/>
                <a:gd name="T1" fmla="*/ 20 h 32"/>
                <a:gd name="T2" fmla="*/ 76 w 19"/>
                <a:gd name="T3" fmla="*/ 0 h 32"/>
                <a:gd name="T4" fmla="*/ 76 w 19"/>
                <a:gd name="T5" fmla="*/ 0 h 32"/>
                <a:gd name="T6" fmla="*/ 52 w 19"/>
                <a:gd name="T7" fmla="*/ 60 h 32"/>
                <a:gd name="T8" fmla="*/ 36 w 19"/>
                <a:gd name="T9" fmla="*/ 128 h 32"/>
                <a:gd name="T10" fmla="*/ 24 w 19"/>
                <a:gd name="T11" fmla="*/ 60 h 32"/>
                <a:gd name="T12" fmla="*/ 0 w 19"/>
                <a:gd name="T13" fmla="*/ 0 h 32"/>
                <a:gd name="T14" fmla="*/ 0 w 19"/>
                <a:gd name="T15" fmla="*/ 0 h 32"/>
                <a:gd name="T16" fmla="*/ 36 w 19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49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0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40 w 20"/>
                <a:gd name="T1" fmla="*/ 20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0 h 32"/>
                <a:gd name="T8" fmla="*/ 40 w 20"/>
                <a:gd name="T9" fmla="*/ 128 h 32"/>
                <a:gd name="T10" fmla="*/ 28 w 20"/>
                <a:gd name="T11" fmla="*/ 60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1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2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53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4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5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6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7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8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59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0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1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2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3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4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5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6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67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8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24 w 29"/>
                <a:gd name="T1" fmla="*/ 32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2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69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0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0 h 20"/>
                <a:gd name="T4" fmla="*/ 0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2 h 20"/>
                <a:gd name="T12" fmla="*/ 0 w 32"/>
                <a:gd name="T13" fmla="*/ 80 h 20"/>
                <a:gd name="T14" fmla="*/ 0 w 32"/>
                <a:gd name="T15" fmla="*/ 76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1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2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20 w 31"/>
                <a:gd name="T1" fmla="*/ 36 h 19"/>
                <a:gd name="T2" fmla="*/ 0 w 31"/>
                <a:gd name="T3" fmla="*/ 0 h 19"/>
                <a:gd name="T4" fmla="*/ 0 w 31"/>
                <a:gd name="T5" fmla="*/ 0 h 19"/>
                <a:gd name="T6" fmla="*/ 60 w 31"/>
                <a:gd name="T7" fmla="*/ 24 h 19"/>
                <a:gd name="T8" fmla="*/ 124 w 31"/>
                <a:gd name="T9" fmla="*/ 36 h 19"/>
                <a:gd name="T10" fmla="*/ 60 w 31"/>
                <a:gd name="T11" fmla="*/ 52 h 19"/>
                <a:gd name="T12" fmla="*/ 0 w 31"/>
                <a:gd name="T13" fmla="*/ 76 h 19"/>
                <a:gd name="T14" fmla="*/ 0 w 31"/>
                <a:gd name="T15" fmla="*/ 76 h 19"/>
                <a:gd name="T16" fmla="*/ 20 w 31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3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4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4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5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6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96 w 29"/>
                <a:gd name="T1" fmla="*/ 36 h 18"/>
                <a:gd name="T2" fmla="*/ 116 w 29"/>
                <a:gd name="T3" fmla="*/ 72 h 18"/>
                <a:gd name="T4" fmla="*/ 116 w 29"/>
                <a:gd name="T5" fmla="*/ 72 h 18"/>
                <a:gd name="T6" fmla="*/ 60 w 29"/>
                <a:gd name="T7" fmla="*/ 48 h 18"/>
                <a:gd name="T8" fmla="*/ 0 w 29"/>
                <a:gd name="T9" fmla="*/ 36 h 18"/>
                <a:gd name="T10" fmla="*/ 60 w 29"/>
                <a:gd name="T11" fmla="*/ 24 h 18"/>
                <a:gd name="T12" fmla="*/ 116 w 29"/>
                <a:gd name="T13" fmla="*/ 0 h 18"/>
                <a:gd name="T14" fmla="*/ 116 w 29"/>
                <a:gd name="T15" fmla="*/ 0 h 18"/>
                <a:gd name="T16" fmla="*/ 96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7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8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96 w 29"/>
                <a:gd name="T1" fmla="*/ 36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6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79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0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96 w 29"/>
                <a:gd name="T1" fmla="*/ 32 h 17"/>
                <a:gd name="T2" fmla="*/ 116 w 29"/>
                <a:gd name="T3" fmla="*/ 68 h 17"/>
                <a:gd name="T4" fmla="*/ 116 w 29"/>
                <a:gd name="T5" fmla="*/ 68 h 17"/>
                <a:gd name="T6" fmla="*/ 60 w 29"/>
                <a:gd name="T7" fmla="*/ 48 h 17"/>
                <a:gd name="T8" fmla="*/ 0 w 29"/>
                <a:gd name="T9" fmla="*/ 32 h 17"/>
                <a:gd name="T10" fmla="*/ 60 w 29"/>
                <a:gd name="T11" fmla="*/ 20 h 17"/>
                <a:gd name="T12" fmla="*/ 116 w 29"/>
                <a:gd name="T13" fmla="*/ 0 h 17"/>
                <a:gd name="T14" fmla="*/ 116 w 29"/>
                <a:gd name="T15" fmla="*/ 0 h 17"/>
                <a:gd name="T16" fmla="*/ 96 w 29"/>
                <a:gd name="T17" fmla="*/ 32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1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2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0 w 32"/>
                <a:gd name="T5" fmla="*/ 0 h 20"/>
                <a:gd name="T6" fmla="*/ 64 w 32"/>
                <a:gd name="T7" fmla="*/ 28 h 20"/>
                <a:gd name="T8" fmla="*/ 128 w 32"/>
                <a:gd name="T9" fmla="*/ 40 h 20"/>
                <a:gd name="T10" fmla="*/ 64 w 32"/>
                <a:gd name="T11" fmla="*/ 56 h 20"/>
                <a:gd name="T12" fmla="*/ 0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3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4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24 w 32"/>
                <a:gd name="T1" fmla="*/ 40 h 20"/>
                <a:gd name="T2" fmla="*/ 0 w 32"/>
                <a:gd name="T3" fmla="*/ 4 h 20"/>
                <a:gd name="T4" fmla="*/ 4 w 32"/>
                <a:gd name="T5" fmla="*/ 0 h 20"/>
                <a:gd name="T6" fmla="*/ 64 w 32"/>
                <a:gd name="T7" fmla="*/ 24 h 20"/>
                <a:gd name="T8" fmla="*/ 128 w 32"/>
                <a:gd name="T9" fmla="*/ 40 h 20"/>
                <a:gd name="T10" fmla="*/ 64 w 32"/>
                <a:gd name="T11" fmla="*/ 56 h 20"/>
                <a:gd name="T12" fmla="*/ 4 w 32"/>
                <a:gd name="T13" fmla="*/ 80 h 20"/>
                <a:gd name="T14" fmla="*/ 0 w 32"/>
                <a:gd name="T15" fmla="*/ 80 h 20"/>
                <a:gd name="T16" fmla="*/ 2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85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6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7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8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89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0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1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2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3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104 w 32"/>
                <a:gd name="T1" fmla="*/ 40 h 20"/>
                <a:gd name="T2" fmla="*/ 128 w 32"/>
                <a:gd name="T3" fmla="*/ 80 h 20"/>
                <a:gd name="T4" fmla="*/ 128 w 32"/>
                <a:gd name="T5" fmla="*/ 80 h 20"/>
                <a:gd name="T6" fmla="*/ 64 w 32"/>
                <a:gd name="T7" fmla="*/ 56 h 20"/>
                <a:gd name="T8" fmla="*/ 0 w 32"/>
                <a:gd name="T9" fmla="*/ 40 h 20"/>
                <a:gd name="T10" fmla="*/ 64 w 32"/>
                <a:gd name="T11" fmla="*/ 28 h 20"/>
                <a:gd name="T12" fmla="*/ 128 w 32"/>
                <a:gd name="T13" fmla="*/ 0 h 20"/>
                <a:gd name="T14" fmla="*/ 128 w 32"/>
                <a:gd name="T15" fmla="*/ 4 h 20"/>
                <a:gd name="T16" fmla="*/ 104 w 32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4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5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6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104 w 31"/>
                <a:gd name="T1" fmla="*/ 40 h 20"/>
                <a:gd name="T2" fmla="*/ 124 w 31"/>
                <a:gd name="T3" fmla="*/ 76 h 20"/>
                <a:gd name="T4" fmla="*/ 124 w 31"/>
                <a:gd name="T5" fmla="*/ 80 h 20"/>
                <a:gd name="T6" fmla="*/ 64 w 31"/>
                <a:gd name="T7" fmla="*/ 52 h 20"/>
                <a:gd name="T8" fmla="*/ 0 w 31"/>
                <a:gd name="T9" fmla="*/ 40 h 20"/>
                <a:gd name="T10" fmla="*/ 64 w 31"/>
                <a:gd name="T11" fmla="*/ 24 h 20"/>
                <a:gd name="T12" fmla="*/ 124 w 31"/>
                <a:gd name="T13" fmla="*/ 0 h 20"/>
                <a:gd name="T14" fmla="*/ 124 w 31"/>
                <a:gd name="T15" fmla="*/ 0 h 20"/>
                <a:gd name="T16" fmla="*/ 104 w 31"/>
                <a:gd name="T17" fmla="*/ 40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97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8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099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0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1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2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03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4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5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6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7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8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09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0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1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12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13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4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5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6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7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8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19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0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1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2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23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4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5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6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7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8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24 w 32"/>
                <a:gd name="T1" fmla="*/ 40 h 19"/>
                <a:gd name="T2" fmla="*/ 0 w 32"/>
                <a:gd name="T3" fmla="*/ 0 h 19"/>
                <a:gd name="T4" fmla="*/ 4 w 32"/>
                <a:gd name="T5" fmla="*/ 0 h 19"/>
                <a:gd name="T6" fmla="*/ 64 w 32"/>
                <a:gd name="T7" fmla="*/ 24 h 19"/>
                <a:gd name="T8" fmla="*/ 128 w 32"/>
                <a:gd name="T9" fmla="*/ 40 h 19"/>
                <a:gd name="T10" fmla="*/ 64 w 32"/>
                <a:gd name="T11" fmla="*/ 52 h 19"/>
                <a:gd name="T12" fmla="*/ 4 w 32"/>
                <a:gd name="T13" fmla="*/ 76 h 19"/>
                <a:gd name="T14" fmla="*/ 0 w 32"/>
                <a:gd name="T15" fmla="*/ 76 h 19"/>
                <a:gd name="T16" fmla="*/ 24 w 32"/>
                <a:gd name="T17" fmla="*/ 40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29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0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1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2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4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4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3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4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5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6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40 w 19"/>
                <a:gd name="T1" fmla="*/ 24 h 32"/>
                <a:gd name="T2" fmla="*/ 76 w 19"/>
                <a:gd name="T3" fmla="*/ 0 h 32"/>
                <a:gd name="T4" fmla="*/ 76 w 19"/>
                <a:gd name="T5" fmla="*/ 4 h 32"/>
                <a:gd name="T6" fmla="*/ 52 w 19"/>
                <a:gd name="T7" fmla="*/ 64 h 32"/>
                <a:gd name="T8" fmla="*/ 40 w 19"/>
                <a:gd name="T9" fmla="*/ 128 h 32"/>
                <a:gd name="T10" fmla="*/ 24 w 19"/>
                <a:gd name="T11" fmla="*/ 64 h 32"/>
                <a:gd name="T12" fmla="*/ 0 w 19"/>
                <a:gd name="T13" fmla="*/ 4 h 32"/>
                <a:gd name="T14" fmla="*/ 0 w 19"/>
                <a:gd name="T15" fmla="*/ 0 h 32"/>
                <a:gd name="T16" fmla="*/ 40 w 19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7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8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39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0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1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2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32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2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2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3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4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5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6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7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48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49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0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1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2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3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4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5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6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7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8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59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0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1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2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3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64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5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40 w 19"/>
                <a:gd name="T1" fmla="*/ 20 h 31"/>
                <a:gd name="T2" fmla="*/ 76 w 19"/>
                <a:gd name="T3" fmla="*/ 0 h 31"/>
                <a:gd name="T4" fmla="*/ 76 w 19"/>
                <a:gd name="T5" fmla="*/ 0 h 31"/>
                <a:gd name="T6" fmla="*/ 52 w 19"/>
                <a:gd name="T7" fmla="*/ 60 h 31"/>
                <a:gd name="T8" fmla="*/ 40 w 19"/>
                <a:gd name="T9" fmla="*/ 124 h 31"/>
                <a:gd name="T10" fmla="*/ 24 w 19"/>
                <a:gd name="T11" fmla="*/ 60 h 31"/>
                <a:gd name="T12" fmla="*/ 0 w 19"/>
                <a:gd name="T13" fmla="*/ 0 h 31"/>
                <a:gd name="T14" fmla="*/ 0 w 19"/>
                <a:gd name="T15" fmla="*/ 0 h 31"/>
                <a:gd name="T16" fmla="*/ 40 w 19"/>
                <a:gd name="T17" fmla="*/ 2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6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7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24 w 32"/>
                <a:gd name="T1" fmla="*/ 36 h 19"/>
                <a:gd name="T2" fmla="*/ 0 w 32"/>
                <a:gd name="T3" fmla="*/ 0 h 19"/>
                <a:gd name="T4" fmla="*/ 0 w 32"/>
                <a:gd name="T5" fmla="*/ 0 h 19"/>
                <a:gd name="T6" fmla="*/ 64 w 32"/>
                <a:gd name="T7" fmla="*/ 24 h 19"/>
                <a:gd name="T8" fmla="*/ 128 w 32"/>
                <a:gd name="T9" fmla="*/ 36 h 19"/>
                <a:gd name="T10" fmla="*/ 64 w 32"/>
                <a:gd name="T11" fmla="*/ 52 h 19"/>
                <a:gd name="T12" fmla="*/ 0 w 32"/>
                <a:gd name="T13" fmla="*/ 76 h 19"/>
                <a:gd name="T14" fmla="*/ 0 w 32"/>
                <a:gd name="T15" fmla="*/ 76 h 19"/>
                <a:gd name="T16" fmla="*/ 24 w 32"/>
                <a:gd name="T17" fmla="*/ 36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8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69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36 w 17"/>
                <a:gd name="T1" fmla="*/ 20 h 29"/>
                <a:gd name="T2" fmla="*/ 68 w 17"/>
                <a:gd name="T3" fmla="*/ 0 h 29"/>
                <a:gd name="T4" fmla="*/ 68 w 17"/>
                <a:gd name="T5" fmla="*/ 0 h 29"/>
                <a:gd name="T6" fmla="*/ 48 w 17"/>
                <a:gd name="T7" fmla="*/ 56 h 29"/>
                <a:gd name="T8" fmla="*/ 36 w 17"/>
                <a:gd name="T9" fmla="*/ 116 h 29"/>
                <a:gd name="T10" fmla="*/ 20 w 17"/>
                <a:gd name="T11" fmla="*/ 56 h 29"/>
                <a:gd name="T12" fmla="*/ 0 w 17"/>
                <a:gd name="T13" fmla="*/ 0 h 29"/>
                <a:gd name="T14" fmla="*/ 0 w 17"/>
                <a:gd name="T15" fmla="*/ 0 h 29"/>
                <a:gd name="T16" fmla="*/ 36 w 17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0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1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4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2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3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4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75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6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7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78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6179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0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1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36 w 18"/>
                <a:gd name="T1" fmla="*/ 20 h 29"/>
                <a:gd name="T2" fmla="*/ 72 w 18"/>
                <a:gd name="T3" fmla="*/ 0 h 29"/>
                <a:gd name="T4" fmla="*/ 72 w 18"/>
                <a:gd name="T5" fmla="*/ 0 h 29"/>
                <a:gd name="T6" fmla="*/ 48 w 18"/>
                <a:gd name="T7" fmla="*/ 56 h 29"/>
                <a:gd name="T8" fmla="*/ 36 w 18"/>
                <a:gd name="T9" fmla="*/ 116 h 29"/>
                <a:gd name="T10" fmla="*/ 24 w 18"/>
                <a:gd name="T11" fmla="*/ 56 h 29"/>
                <a:gd name="T12" fmla="*/ 0 w 18"/>
                <a:gd name="T13" fmla="*/ 0 h 29"/>
                <a:gd name="T14" fmla="*/ 0 w 18"/>
                <a:gd name="T15" fmla="*/ 0 h 29"/>
                <a:gd name="T16" fmla="*/ 36 w 18"/>
                <a:gd name="T17" fmla="*/ 2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2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3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4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5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40 w 20"/>
                <a:gd name="T1" fmla="*/ 24 h 32"/>
                <a:gd name="T2" fmla="*/ 80 w 20"/>
                <a:gd name="T3" fmla="*/ 0 h 32"/>
                <a:gd name="T4" fmla="*/ 80 w 20"/>
                <a:gd name="T5" fmla="*/ 0 h 32"/>
                <a:gd name="T6" fmla="*/ 56 w 20"/>
                <a:gd name="T7" fmla="*/ 64 h 32"/>
                <a:gd name="T8" fmla="*/ 40 w 20"/>
                <a:gd name="T9" fmla="*/ 128 h 32"/>
                <a:gd name="T10" fmla="*/ 28 w 20"/>
                <a:gd name="T11" fmla="*/ 64 h 32"/>
                <a:gd name="T12" fmla="*/ 0 w 20"/>
                <a:gd name="T13" fmla="*/ 0 h 32"/>
                <a:gd name="T14" fmla="*/ 4 w 20"/>
                <a:gd name="T15" fmla="*/ 0 h 32"/>
                <a:gd name="T16" fmla="*/ 40 w 20"/>
                <a:gd name="T17" fmla="*/ 2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86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7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88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6189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90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191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2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3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4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24 w 29"/>
                <a:gd name="T1" fmla="*/ 36 h 17"/>
                <a:gd name="T2" fmla="*/ 0 w 29"/>
                <a:gd name="T3" fmla="*/ 0 h 17"/>
                <a:gd name="T4" fmla="*/ 4 w 29"/>
                <a:gd name="T5" fmla="*/ 0 h 17"/>
                <a:gd name="T6" fmla="*/ 60 w 29"/>
                <a:gd name="T7" fmla="*/ 20 h 17"/>
                <a:gd name="T8" fmla="*/ 116 w 29"/>
                <a:gd name="T9" fmla="*/ 36 h 17"/>
                <a:gd name="T10" fmla="*/ 60 w 29"/>
                <a:gd name="T11" fmla="*/ 48 h 17"/>
                <a:gd name="T12" fmla="*/ 4 w 29"/>
                <a:gd name="T13" fmla="*/ 68 h 17"/>
                <a:gd name="T14" fmla="*/ 0 w 29"/>
                <a:gd name="T15" fmla="*/ 68 h 17"/>
                <a:gd name="T16" fmla="*/ 24 w 29"/>
                <a:gd name="T17" fmla="*/ 3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5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6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0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7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8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24 w 29"/>
                <a:gd name="T1" fmla="*/ 36 h 18"/>
                <a:gd name="T2" fmla="*/ 0 w 29"/>
                <a:gd name="T3" fmla="*/ 4 h 18"/>
                <a:gd name="T4" fmla="*/ 4 w 29"/>
                <a:gd name="T5" fmla="*/ 0 h 18"/>
                <a:gd name="T6" fmla="*/ 60 w 29"/>
                <a:gd name="T7" fmla="*/ 24 h 18"/>
                <a:gd name="T8" fmla="*/ 116 w 29"/>
                <a:gd name="T9" fmla="*/ 36 h 18"/>
                <a:gd name="T10" fmla="*/ 60 w 29"/>
                <a:gd name="T11" fmla="*/ 48 h 18"/>
                <a:gd name="T12" fmla="*/ 4 w 29"/>
                <a:gd name="T13" fmla="*/ 72 h 18"/>
                <a:gd name="T14" fmla="*/ 0 w 29"/>
                <a:gd name="T15" fmla="*/ 72 h 18"/>
                <a:gd name="T16" fmla="*/ 24 w 29"/>
                <a:gd name="T17" fmla="*/ 36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199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0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1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2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03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4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4 w 18"/>
                <a:gd name="T3" fmla="*/ 116 h 29"/>
                <a:gd name="T4" fmla="*/ 0 w 18"/>
                <a:gd name="T5" fmla="*/ 112 h 29"/>
                <a:gd name="T6" fmla="*/ 24 w 18"/>
                <a:gd name="T7" fmla="*/ 56 h 29"/>
                <a:gd name="T8" fmla="*/ 36 w 18"/>
                <a:gd name="T9" fmla="*/ 0 h 29"/>
                <a:gd name="T10" fmla="*/ 48 w 18"/>
                <a:gd name="T11" fmla="*/ 56 h 29"/>
                <a:gd name="T12" fmla="*/ 72 w 18"/>
                <a:gd name="T13" fmla="*/ 112 h 29"/>
                <a:gd name="T14" fmla="*/ 72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5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6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36 w 18"/>
                <a:gd name="T1" fmla="*/ 96 h 29"/>
                <a:gd name="T2" fmla="*/ 0 w 18"/>
                <a:gd name="T3" fmla="*/ 116 h 29"/>
                <a:gd name="T4" fmla="*/ 0 w 18"/>
                <a:gd name="T5" fmla="*/ 116 h 29"/>
                <a:gd name="T6" fmla="*/ 24 w 18"/>
                <a:gd name="T7" fmla="*/ 60 h 29"/>
                <a:gd name="T8" fmla="*/ 36 w 18"/>
                <a:gd name="T9" fmla="*/ 0 h 29"/>
                <a:gd name="T10" fmla="*/ 48 w 18"/>
                <a:gd name="T11" fmla="*/ 60 h 29"/>
                <a:gd name="T12" fmla="*/ 72 w 18"/>
                <a:gd name="T13" fmla="*/ 116 h 29"/>
                <a:gd name="T14" fmla="*/ 68 w 18"/>
                <a:gd name="T15" fmla="*/ 116 h 29"/>
                <a:gd name="T16" fmla="*/ 36 w 18"/>
                <a:gd name="T17" fmla="*/ 96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7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8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36 w 19"/>
                <a:gd name="T1" fmla="*/ 104 h 32"/>
                <a:gd name="T2" fmla="*/ 0 w 19"/>
                <a:gd name="T3" fmla="*/ 128 h 32"/>
                <a:gd name="T4" fmla="*/ 0 w 19"/>
                <a:gd name="T5" fmla="*/ 124 h 32"/>
                <a:gd name="T6" fmla="*/ 24 w 19"/>
                <a:gd name="T7" fmla="*/ 64 h 32"/>
                <a:gd name="T8" fmla="*/ 36 w 19"/>
                <a:gd name="T9" fmla="*/ 0 h 32"/>
                <a:gd name="T10" fmla="*/ 52 w 19"/>
                <a:gd name="T11" fmla="*/ 64 h 32"/>
                <a:gd name="T12" fmla="*/ 76 w 19"/>
                <a:gd name="T13" fmla="*/ 124 h 32"/>
                <a:gd name="T14" fmla="*/ 76 w 19"/>
                <a:gd name="T15" fmla="*/ 128 h 32"/>
                <a:gd name="T16" fmla="*/ 36 w 19"/>
                <a:gd name="T17" fmla="*/ 104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209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0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1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2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3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4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5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6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86217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8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86219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pic>
          <p:nvPicPr>
            <p:cNvPr id="86220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019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6020" name="Text Box 195"/>
          <p:cNvSpPr txBox="1">
            <a:spLocks noChangeArrowheads="1"/>
          </p:cNvSpPr>
          <p:nvPr/>
        </p:nvSpPr>
        <p:spPr bwMode="auto">
          <a:xfrm>
            <a:off x="0" y="18288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86021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2" name="Text Box 197"/>
          <p:cNvSpPr txBox="1">
            <a:spLocks noChangeArrowheads="1"/>
          </p:cNvSpPr>
          <p:nvPr/>
        </p:nvSpPr>
        <p:spPr bwMode="auto">
          <a:xfrm>
            <a:off x="533400" y="4572000"/>
            <a:ext cx="271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control signals generated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for an instruction</a:t>
            </a:r>
          </a:p>
        </p:txBody>
      </p:sp>
      <p:sp>
        <p:nvSpPr>
          <p:cNvPr id="86023" name="AutoShape 198"/>
          <p:cNvSpPr>
            <a:spLocks noChangeArrowheads="1"/>
          </p:cNvSpPr>
          <p:nvPr/>
        </p:nvSpPr>
        <p:spPr bwMode="auto">
          <a:xfrm>
            <a:off x="4495800" y="1600200"/>
            <a:ext cx="609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4" name="AutoShape 199"/>
          <p:cNvSpPr>
            <a:spLocks noChangeArrowheads="1"/>
          </p:cNvSpPr>
          <p:nvPr/>
        </p:nvSpPr>
        <p:spPr bwMode="auto">
          <a:xfrm>
            <a:off x="5867400" y="19812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5" name="AutoShape 200"/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6" name="AutoShape 201"/>
          <p:cNvSpPr>
            <a:spLocks noChangeArrowheads="1"/>
          </p:cNvSpPr>
          <p:nvPr/>
        </p:nvSpPr>
        <p:spPr bwMode="auto">
          <a:xfrm>
            <a:off x="4419600" y="4114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7" name="AutoShape 202"/>
          <p:cNvSpPr>
            <a:spLocks noChangeArrowheads="1"/>
          </p:cNvSpPr>
          <p:nvPr/>
        </p:nvSpPr>
        <p:spPr bwMode="auto">
          <a:xfrm>
            <a:off x="7086600" y="3733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8" name="AutoShape 203"/>
          <p:cNvSpPr>
            <a:spLocks noChangeArrowheads="1"/>
          </p:cNvSpPr>
          <p:nvPr/>
        </p:nvSpPr>
        <p:spPr bwMode="auto">
          <a:xfrm>
            <a:off x="4953000" y="60960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6029" name="Text Box 204"/>
          <p:cNvSpPr txBox="1">
            <a:spLocks noChangeArrowheads="1"/>
          </p:cNvSpPr>
          <p:nvPr/>
        </p:nvSpPr>
        <p:spPr bwMode="auto">
          <a:xfrm>
            <a:off x="4114800" y="381000"/>
            <a:ext cx="471646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to instruct the data path to perform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</a:rPr>
              <a:t>required operations for an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10668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RTL design for the single-cycle CPU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286000" y="5791200"/>
            <a:ext cx="194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/>
              <a:t>Figure </a:t>
            </a:r>
            <a:r>
              <a:rPr lang="en-US" altLang="zh-TW" sz="1600" dirty="0" smtClean="0"/>
              <a:t>8-15</a:t>
            </a:r>
            <a:r>
              <a:rPr lang="en-US" altLang="zh-TW" sz="1600" dirty="0"/>
              <a:t>: the CPU</a:t>
            </a:r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auto">
          <a:xfrm>
            <a:off x="5105400" y="4876800"/>
            <a:ext cx="4572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5638800" y="3352800"/>
            <a:ext cx="2971800" cy="1066800"/>
          </a:xfrm>
          <a:prstGeom prst="wedgeRoundRectCallout">
            <a:avLst>
              <a:gd name="adj1" fmla="val -51921"/>
              <a:gd name="adj2" fmla="val 936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status signals sent back to the control 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(for if-then-else)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doing R1=R2+R3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realize the instruction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TW" smtClean="0"/>
              <a:t>ADD R1, R2, R3 //R1=R2+R3</a:t>
            </a:r>
          </a:p>
          <a:p>
            <a:pPr marL="609600" indent="-609600" eaLnBrk="1" hangingPunct="1"/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read R1 and R2 from register file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let the function unit do F=A+B (where A=R1 and B=R2)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write the result of function unit to R3 (R3=F)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Realizing an instruction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4343400" y="16002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4343400" y="1600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5943600" y="1600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3810000" y="2895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28956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R2</a:t>
            </a:r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H="1" flipV="1">
            <a:off x="6705600" y="2895600"/>
            <a:ext cx="990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76962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R3</a:t>
            </a:r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3810000" y="2133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2651125" y="1966913"/>
            <a:ext cx="1185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enable</a:t>
            </a:r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3733800" y="23622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743200" y="2209800"/>
            <a:ext cx="89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R1</a:t>
            </a:r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3886200" y="38100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B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3124200" y="59436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Read R2 and R3 from the register file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3810000" y="2895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28956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R2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 flipV="1">
            <a:off x="6705600" y="2895600"/>
            <a:ext cx="990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76962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R3</a:t>
            </a: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3886200" y="38100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971800" y="35814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Function unit doing F=A+B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2" name="AutoShape 12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3124200" y="5943600"/>
            <a:ext cx="81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F</a:t>
            </a:r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 flipV="1">
            <a:off x="4343400" y="1981200"/>
            <a:ext cx="0" cy="441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Function unit doing F=A+B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6" name="AutoShape 12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3124200" y="5943600"/>
            <a:ext cx="812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F</a:t>
            </a:r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4343400" y="1981200"/>
            <a:ext cx="0" cy="441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320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895600"/>
            <a:ext cx="1681162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203" name="AutoShape 19"/>
          <p:cNvSpPr>
            <a:spLocks noChangeArrowheads="1"/>
          </p:cNvSpPr>
          <p:nvPr/>
        </p:nvSpPr>
        <p:spPr bwMode="auto">
          <a:xfrm>
            <a:off x="762000" y="4038600"/>
            <a:ext cx="1676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3413125" y="42529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Write-back: R1=F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81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R1=R2+R3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3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 flipH="1">
            <a:off x="4343400" y="16002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4343400" y="1600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H="1">
            <a:off x="5943600" y="1600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3810000" y="2133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2651125" y="1966913"/>
            <a:ext cx="1185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enable</a:t>
            </a:r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3733800" y="23622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2743200" y="2209800"/>
            <a:ext cx="89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Generic CPU data path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in our CPU design example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28130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5334000" y="2271713"/>
            <a:ext cx="3089275" cy="4373562"/>
            <a:chOff x="3360" y="1431"/>
            <a:chExt cx="1946" cy="2755"/>
          </a:xfrm>
        </p:grpSpPr>
        <p:pic>
          <p:nvPicPr>
            <p:cNvPr id="1127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680"/>
              <a:ext cx="1902" cy="2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4646" y="1431"/>
              <a:ext cx="6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Figure </a:t>
              </a:r>
              <a:r>
                <a:rPr lang="en-US" altLang="zh-TW" sz="1600" dirty="0" smtClean="0"/>
                <a:t>8-1</a:t>
              </a:r>
              <a:endParaRPr lang="en-US" altLang="zh-TW" sz="1600" dirty="0"/>
            </a:p>
          </p:txBody>
        </p:sp>
      </p:grpSp>
      <p:sp>
        <p:nvSpPr>
          <p:cNvPr id="11270" name="AutoShape 8"/>
          <p:cNvSpPr>
            <a:spLocks noChangeArrowheads="1"/>
          </p:cNvSpPr>
          <p:nvPr/>
        </p:nvSpPr>
        <p:spPr bwMode="auto">
          <a:xfrm>
            <a:off x="3962400" y="4419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362200" cy="3429000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All these operations are done in one cycle</a:t>
            </a:r>
          </a:p>
          <a:p>
            <a:pPr eaLnBrk="1" hangingPunct="1"/>
            <a:r>
              <a:rPr lang="en-US" altLang="zh-TW" sz="2000" smtClean="0"/>
              <a:t>And the result appears at R1 on the next cycle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705600" y="1447800"/>
            <a:ext cx="1981200" cy="990600"/>
          </a:xfrm>
          <a:prstGeom prst="wedgeRoundRectCallout">
            <a:avLst>
              <a:gd name="adj1" fmla="val -75000"/>
              <a:gd name="adj2" fmla="val 485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638800" y="3200400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6324600" y="327660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5181600" y="39624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R2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629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R3</a:t>
            </a: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H="1">
            <a:off x="5943600" y="556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5943600" y="6019800"/>
            <a:ext cx="152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H="1">
            <a:off x="4343400" y="64008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 flipH="1">
            <a:off x="4343400" y="1600200"/>
            <a:ext cx="0" cy="480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4343400" y="1600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H="1">
            <a:off x="5943600" y="1600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48" name="AutoShape 16"/>
          <p:cNvSpPr>
            <a:spLocks noChangeArrowheads="1"/>
          </p:cNvSpPr>
          <p:nvPr/>
        </p:nvSpPr>
        <p:spPr bwMode="auto">
          <a:xfrm>
            <a:off x="6781800" y="3962400"/>
            <a:ext cx="1981200" cy="533400"/>
          </a:xfrm>
          <a:prstGeom prst="wedgeRoundRectCallout">
            <a:avLst>
              <a:gd name="adj1" fmla="val -75000"/>
              <a:gd name="adj2" fmla="val 13303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adder is here</a:t>
            </a:r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3810000" y="2895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28956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R2</a:t>
            </a: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 flipV="1">
            <a:off x="6705600" y="2895600"/>
            <a:ext cx="990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7696200" y="2667000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R3</a:t>
            </a:r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3810000" y="21336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2651125" y="1966913"/>
            <a:ext cx="1185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enable</a:t>
            </a:r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3733800" y="2362200"/>
            <a:ext cx="1447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2743200" y="2209800"/>
            <a:ext cx="890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write R1</a:t>
            </a:r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3886200" y="3810000"/>
            <a:ext cx="2209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select B</a:t>
            </a:r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3886200" y="4724400"/>
            <a:ext cx="1371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3048000" y="45720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4038600" y="6096000"/>
            <a:ext cx="17526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3124200" y="5943600"/>
            <a:ext cx="833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do A+B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R3=|R2-R1|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Description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46482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use the CPU data path to do R3=|R2-R1|</a:t>
            </a:r>
          </a:p>
          <a:p>
            <a:pPr marL="800100" lvl="1" indent="-277813" eaLnBrk="1" hangingPunct="1">
              <a:lnSpc>
                <a:spcPct val="80000"/>
              </a:lnSpc>
            </a:pPr>
            <a:r>
              <a:rPr lang="en-US" altLang="zh-TW" sz="1800" smtClean="0"/>
              <a:t>you have to do it with multiple cycles</a:t>
            </a:r>
          </a:p>
          <a:p>
            <a:pPr marL="800100" lvl="1" indent="-277813" eaLnBrk="1" hangingPunct="1">
              <a:lnSpc>
                <a:spcPct val="80000"/>
              </a:lnSpc>
            </a:pPr>
            <a:endParaRPr lang="en-US" altLang="zh-TW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write down</a:t>
            </a:r>
          </a:p>
          <a:p>
            <a:pPr marL="800100" lvl="1" indent="-277813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finite state machine for control</a:t>
            </a:r>
          </a:p>
          <a:p>
            <a:pPr marL="800100" lvl="1" indent="-277813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800" smtClean="0"/>
              <a:t>value of control signals for each state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767138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2971800" y="4495800"/>
            <a:ext cx="1600200" cy="1447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 unit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you designed</a:t>
            </a:r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4648200" y="5029200"/>
            <a:ext cx="457200" cy="381000"/>
          </a:xfrm>
          <a:prstGeom prst="leftRightArrow">
            <a:avLst>
              <a:gd name="adj1" fmla="val 50000"/>
              <a:gd name="adj2" fmla="val 24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finite state machine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3962400" y="2590800"/>
            <a:ext cx="2057400" cy="3200400"/>
            <a:chOff x="240" y="1440"/>
            <a:chExt cx="1296" cy="2016"/>
          </a:xfrm>
        </p:grpSpPr>
        <p:sp>
          <p:nvSpPr>
            <p:cNvPr id="98310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98311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98325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82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6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8312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98323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83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4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8313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98321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84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2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98314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5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316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98317" name="AutoShape 17"/>
            <p:cNvCxnSpPr>
              <a:cxnSpLocks noChangeShapeType="1"/>
              <a:stCxn id="98326" idx="2"/>
              <a:endCxn id="98310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8318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85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9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86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8320" name="AutoShape 20"/>
            <p:cNvCxnSpPr>
              <a:cxnSpLocks noChangeShapeType="1"/>
              <a:stCxn id="98322" idx="6"/>
              <a:endCxn id="98310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8308" name="Text Box 21"/>
          <p:cNvSpPr txBox="1">
            <a:spLocks noChangeArrowheads="1"/>
          </p:cNvSpPr>
          <p:nvPr/>
        </p:nvSpPr>
        <p:spPr bwMode="auto">
          <a:xfrm>
            <a:off x="1066800" y="3810000"/>
            <a:ext cx="1922463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R3 = R2-R1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if (R3&lt;0) R3=~R3+1</a:t>
            </a:r>
          </a:p>
        </p:txBody>
      </p:sp>
      <p:sp>
        <p:nvSpPr>
          <p:cNvPr id="98309" name="AutoShape 22"/>
          <p:cNvSpPr>
            <a:spLocks noChangeArrowheads="1"/>
          </p:cNvSpPr>
          <p:nvPr/>
        </p:nvSpPr>
        <p:spPr bwMode="auto">
          <a:xfrm>
            <a:off x="3429000" y="39624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99347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99348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99362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19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63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9349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99360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20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61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99350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99358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421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59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99351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52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353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99354" name="AutoShape 17"/>
            <p:cNvCxnSpPr>
              <a:cxnSpLocks noChangeShapeType="1"/>
              <a:stCxn id="99363" idx="2"/>
              <a:endCxn id="99347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99355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22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6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23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357" name="AutoShape 20"/>
            <p:cNvCxnSpPr>
              <a:cxnSpLocks noChangeShapeType="1"/>
              <a:stCxn id="99359" idx="6"/>
              <a:endCxn id="99347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99332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333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9334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5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6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99337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99338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99339" name="Line 28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0" name="Line 29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1" name="Line 30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2" name="Line 31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3" name="Line 32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4" name="Line 33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5" name="Line 34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6" name="AutoShape 35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100367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0368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0382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39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83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0369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0380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40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81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0370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0378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41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79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0371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72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373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0374" name="AutoShape 17"/>
            <p:cNvCxnSpPr>
              <a:cxnSpLocks noChangeShapeType="1"/>
              <a:stCxn id="100383" idx="2"/>
              <a:endCxn id="100367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0375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2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6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3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0377" name="AutoShape 20"/>
            <p:cNvCxnSpPr>
              <a:cxnSpLocks noChangeShapeType="1"/>
              <a:stCxn id="100379" idx="6"/>
              <a:endCxn id="100367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0356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357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0358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59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60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0361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0362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100363" name="AutoShape 28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100364" name="Line 29"/>
          <p:cNvSpPr>
            <a:spLocks noChangeShapeType="1"/>
          </p:cNvSpPr>
          <p:nvPr/>
        </p:nvSpPr>
        <p:spPr bwMode="auto">
          <a:xfrm>
            <a:off x="6477000" y="5257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65" name="AutoShape 30"/>
          <p:cNvSpPr>
            <a:spLocks noChangeArrowheads="1"/>
          </p:cNvSpPr>
          <p:nvPr/>
        </p:nvSpPr>
        <p:spPr bwMode="auto">
          <a:xfrm>
            <a:off x="4953000" y="46482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0366" name="AutoShape 31"/>
          <p:cNvSpPr>
            <a:spLocks noChangeArrowheads="1"/>
          </p:cNvSpPr>
          <p:nvPr/>
        </p:nvSpPr>
        <p:spPr bwMode="auto">
          <a:xfrm>
            <a:off x="3200400" y="5486400"/>
            <a:ext cx="2362200" cy="533400"/>
          </a:xfrm>
          <a:prstGeom prst="wedgeRoundRectCallout">
            <a:avLst>
              <a:gd name="adj1" fmla="val 29435"/>
              <a:gd name="adj2" fmla="val -147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N(t)=1 if R2(t)-R1(t)&lt;0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101393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1394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1408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65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9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1395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1406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66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7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1396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1404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67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5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1397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8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9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1400" name="AutoShape 17"/>
            <p:cNvCxnSpPr>
              <a:cxnSpLocks noChangeShapeType="1"/>
              <a:stCxn id="101409" idx="2"/>
              <a:endCxn id="101393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1401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8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2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9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403" name="AutoShape 20"/>
            <p:cNvCxnSpPr>
              <a:cxnSpLocks noChangeShapeType="1"/>
              <a:stCxn id="101405" idx="6"/>
              <a:endCxn id="101393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1380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1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1382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83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84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1385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1386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101387" name="AutoShape 28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101388" name="Line 29"/>
          <p:cNvSpPr>
            <a:spLocks noChangeShapeType="1"/>
          </p:cNvSpPr>
          <p:nvPr/>
        </p:nvSpPr>
        <p:spPr bwMode="auto">
          <a:xfrm>
            <a:off x="6477000" y="5257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89" name="AutoShape 30"/>
          <p:cNvSpPr>
            <a:spLocks noChangeArrowheads="1"/>
          </p:cNvSpPr>
          <p:nvPr/>
        </p:nvSpPr>
        <p:spPr bwMode="auto">
          <a:xfrm>
            <a:off x="4953000" y="46482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1390" name="AutoShape 31"/>
          <p:cNvSpPr>
            <a:spLocks noChangeArrowheads="1"/>
          </p:cNvSpPr>
          <p:nvPr/>
        </p:nvSpPr>
        <p:spPr bwMode="auto">
          <a:xfrm>
            <a:off x="3200400" y="5486400"/>
            <a:ext cx="2362200" cy="533400"/>
          </a:xfrm>
          <a:prstGeom prst="wedgeRoundRectCallout">
            <a:avLst>
              <a:gd name="adj1" fmla="val 29435"/>
              <a:gd name="adj2" fmla="val -147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N(t)=1 if R2(t)-R1(t)&lt;0</a:t>
            </a:r>
          </a:p>
        </p:txBody>
      </p:sp>
      <p:sp>
        <p:nvSpPr>
          <p:cNvPr id="101391" name="Line 32"/>
          <p:cNvSpPr>
            <a:spLocks noChangeShapeType="1"/>
          </p:cNvSpPr>
          <p:nvPr/>
        </p:nvSpPr>
        <p:spPr bwMode="auto">
          <a:xfrm>
            <a:off x="1752600" y="3733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1392" name="AutoShape 33"/>
          <p:cNvSpPr>
            <a:spLocks noChangeArrowheads="1"/>
          </p:cNvSpPr>
          <p:nvPr/>
        </p:nvSpPr>
        <p:spPr bwMode="auto">
          <a:xfrm>
            <a:off x="2286000" y="4267200"/>
            <a:ext cx="2133600" cy="685800"/>
          </a:xfrm>
          <a:prstGeom prst="wedgeRoundRectCallout">
            <a:avLst>
              <a:gd name="adj1" fmla="val -63171"/>
              <a:gd name="adj2" fmla="val -8310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transition if R2-R1&lt;0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Realizing</a:t>
            </a:r>
            <a:br>
              <a:rPr lang="en-US" altLang="zh-TW" sz="2800" smtClean="0"/>
            </a:br>
            <a:r>
              <a:rPr lang="en-US" altLang="zh-TW" sz="2800" smtClean="0"/>
              <a:t>Micro-Operations</a:t>
            </a:r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457200" y="2362200"/>
            <a:ext cx="2057400" cy="3200400"/>
            <a:chOff x="240" y="1440"/>
            <a:chExt cx="1296" cy="2016"/>
          </a:xfrm>
        </p:grpSpPr>
        <p:sp>
          <p:nvSpPr>
            <p:cNvPr id="102417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2418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2432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89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33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2419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2430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90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31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2420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2428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91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29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2421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2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3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2424" name="AutoShape 17"/>
            <p:cNvCxnSpPr>
              <a:cxnSpLocks noChangeShapeType="1"/>
              <a:stCxn id="102433" idx="2"/>
              <a:endCxn id="102417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2425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2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6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3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2427" name="AutoShape 20"/>
            <p:cNvCxnSpPr>
              <a:cxnSpLocks noChangeShapeType="1"/>
              <a:stCxn id="102429" idx="6"/>
              <a:endCxn id="102417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404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5" name="AutoShape 22"/>
          <p:cNvSpPr>
            <a:spLocks noChangeArrowheads="1"/>
          </p:cNvSpPr>
          <p:nvPr/>
        </p:nvSpPr>
        <p:spPr bwMode="auto">
          <a:xfrm>
            <a:off x="990600" y="30480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06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7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8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2409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2410" name="AutoShape 27"/>
          <p:cNvSpPr>
            <a:spLocks noChangeArrowheads="1"/>
          </p:cNvSpPr>
          <p:nvPr/>
        </p:nvSpPr>
        <p:spPr bwMode="auto">
          <a:xfrm>
            <a:off x="7391400" y="3429000"/>
            <a:ext cx="1447800" cy="685800"/>
          </a:xfrm>
          <a:prstGeom prst="wedgeRoundRectCallout">
            <a:avLst>
              <a:gd name="adj1" fmla="val -95065"/>
              <a:gd name="adj2" fmla="val 9606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do F=R2-R1</a:t>
            </a:r>
          </a:p>
        </p:txBody>
      </p:sp>
      <p:sp>
        <p:nvSpPr>
          <p:cNvPr id="102411" name="AutoShape 28"/>
          <p:cNvSpPr>
            <a:spLocks noChangeArrowheads="1"/>
          </p:cNvSpPr>
          <p:nvPr/>
        </p:nvSpPr>
        <p:spPr bwMode="auto">
          <a:xfrm>
            <a:off x="7086600" y="533400"/>
            <a:ext cx="1752600" cy="914400"/>
          </a:xfrm>
          <a:prstGeom prst="wedgeRoundRectCallout">
            <a:avLst>
              <a:gd name="adj1" fmla="val -80435"/>
              <a:gd name="adj2" fmla="val 5989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registers R1, R2, and R3 are here</a:t>
            </a:r>
          </a:p>
        </p:txBody>
      </p:sp>
      <p:sp>
        <p:nvSpPr>
          <p:cNvPr id="102412" name="Line 29"/>
          <p:cNvSpPr>
            <a:spLocks noChangeShapeType="1"/>
          </p:cNvSpPr>
          <p:nvPr/>
        </p:nvSpPr>
        <p:spPr bwMode="auto">
          <a:xfrm>
            <a:off x="6477000" y="5257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13" name="AutoShape 30"/>
          <p:cNvSpPr>
            <a:spLocks noChangeArrowheads="1"/>
          </p:cNvSpPr>
          <p:nvPr/>
        </p:nvSpPr>
        <p:spPr bwMode="auto">
          <a:xfrm>
            <a:off x="4953000" y="46482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414" name="AutoShape 31"/>
          <p:cNvSpPr>
            <a:spLocks noChangeArrowheads="1"/>
          </p:cNvSpPr>
          <p:nvPr/>
        </p:nvSpPr>
        <p:spPr bwMode="auto">
          <a:xfrm>
            <a:off x="3200400" y="5486400"/>
            <a:ext cx="2362200" cy="533400"/>
          </a:xfrm>
          <a:prstGeom prst="wedgeRoundRectCallout">
            <a:avLst>
              <a:gd name="adj1" fmla="val 29435"/>
              <a:gd name="adj2" fmla="val -14702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N(t)=1 if R2(t)-R1(t)&lt;0</a:t>
            </a:r>
          </a:p>
        </p:txBody>
      </p:sp>
      <p:sp>
        <p:nvSpPr>
          <p:cNvPr id="102415" name="Line 32"/>
          <p:cNvSpPr>
            <a:spLocks noChangeShapeType="1"/>
          </p:cNvSpPr>
          <p:nvPr/>
        </p:nvSpPr>
        <p:spPr bwMode="auto">
          <a:xfrm>
            <a:off x="1752600" y="37338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16" name="AutoShape 33"/>
          <p:cNvSpPr>
            <a:spLocks noChangeArrowheads="1"/>
          </p:cNvSpPr>
          <p:nvPr/>
        </p:nvSpPr>
        <p:spPr bwMode="auto">
          <a:xfrm>
            <a:off x="1981200" y="2133600"/>
            <a:ext cx="2362200" cy="685800"/>
          </a:xfrm>
          <a:prstGeom prst="wedgeRoundRectCallout">
            <a:avLst>
              <a:gd name="adj1" fmla="val -99394"/>
              <a:gd name="adj2" fmla="val 564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transition if R2-R1&gt;=0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</a:t>
            </a:r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3451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3452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3466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23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7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3453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3464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24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5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3454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3462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25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3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3455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6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57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3458" name="AutoShape 17"/>
            <p:cNvCxnSpPr>
              <a:cxnSpLocks noChangeShapeType="1"/>
              <a:stCxn id="103467" idx="2"/>
              <a:endCxn id="103451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3459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6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60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7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461" name="AutoShape 20"/>
            <p:cNvCxnSpPr>
              <a:cxnSpLocks noChangeShapeType="1"/>
              <a:stCxn id="103463" idx="6"/>
              <a:endCxn id="103451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3428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29" name="AutoShape 22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3430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1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2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3433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3434" name="Line 27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5" name="Line 28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6" name="Line 29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7" name="Line 30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8" name="Line 31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9" name="Line 32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0" name="Line 33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441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42" name="Line 35"/>
          <p:cNvSpPr>
            <a:spLocks noChangeShapeType="1"/>
          </p:cNvSpPr>
          <p:nvPr/>
        </p:nvSpPr>
        <p:spPr bwMode="auto">
          <a:xfrm>
            <a:off x="4648200" y="21336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3" name="Text Box 36"/>
          <p:cNvSpPr txBox="1">
            <a:spLocks noChangeArrowheads="1"/>
          </p:cNvSpPr>
          <p:nvPr/>
        </p:nvSpPr>
        <p:spPr bwMode="auto">
          <a:xfrm>
            <a:off x="4724400" y="2209800"/>
            <a:ext cx="8223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read R2</a:t>
            </a:r>
          </a:p>
        </p:txBody>
      </p:sp>
      <p:sp>
        <p:nvSpPr>
          <p:cNvPr id="103444" name="Line 37"/>
          <p:cNvSpPr>
            <a:spLocks noChangeShapeType="1"/>
          </p:cNvSpPr>
          <p:nvPr/>
        </p:nvSpPr>
        <p:spPr bwMode="auto">
          <a:xfrm flipH="1">
            <a:off x="7391400" y="21336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5" name="Text Box 38"/>
          <p:cNvSpPr txBox="1">
            <a:spLocks noChangeArrowheads="1"/>
          </p:cNvSpPr>
          <p:nvPr/>
        </p:nvSpPr>
        <p:spPr bwMode="auto">
          <a:xfrm>
            <a:off x="7467600" y="2209800"/>
            <a:ext cx="82232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read R1</a:t>
            </a:r>
          </a:p>
        </p:txBody>
      </p:sp>
      <p:sp>
        <p:nvSpPr>
          <p:cNvPr id="103446" name="Line 39"/>
          <p:cNvSpPr>
            <a:spLocks noChangeShapeType="1"/>
          </p:cNvSpPr>
          <p:nvPr/>
        </p:nvSpPr>
        <p:spPr bwMode="auto">
          <a:xfrm>
            <a:off x="5867400" y="33528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47" name="Text Box 40"/>
          <p:cNvSpPr txBox="1">
            <a:spLocks noChangeArrowheads="1"/>
          </p:cNvSpPr>
          <p:nvPr/>
        </p:nvSpPr>
        <p:spPr bwMode="auto">
          <a:xfrm>
            <a:off x="4191000" y="3200400"/>
            <a:ext cx="1174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select Bdata</a:t>
            </a:r>
          </a:p>
        </p:txBody>
      </p:sp>
      <p:sp>
        <p:nvSpPr>
          <p:cNvPr id="103448" name="Text Box 41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010</a:t>
            </a:r>
          </a:p>
        </p:txBody>
      </p:sp>
      <p:sp>
        <p:nvSpPr>
          <p:cNvPr id="103449" name="Text Box 42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001</a:t>
            </a:r>
          </a:p>
        </p:txBody>
      </p:sp>
      <p:sp>
        <p:nvSpPr>
          <p:cNvPr id="103450" name="Text Box 43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  <a:endParaRPr lang="en-US" altLang="zh-TW" sz="16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2811462" cy="9906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Control signals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685800" y="1905000"/>
            <a:ext cx="2057400" cy="3200400"/>
            <a:chOff x="240" y="1440"/>
            <a:chExt cx="1296" cy="2016"/>
          </a:xfrm>
        </p:grpSpPr>
        <p:sp>
          <p:nvSpPr>
            <p:cNvPr id="104475" name="Oval 4"/>
            <p:cNvSpPr>
              <a:spLocks noChangeArrowheads="1"/>
            </p:cNvSpPr>
            <p:nvPr/>
          </p:nvSpPr>
          <p:spPr bwMode="auto">
            <a:xfrm>
              <a:off x="816" y="1440"/>
              <a:ext cx="48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STOP</a:t>
              </a:r>
            </a:p>
          </p:txBody>
        </p:sp>
        <p:grpSp>
          <p:nvGrpSpPr>
            <p:cNvPr id="104476" name="Group 5"/>
            <p:cNvGrpSpPr>
              <a:grpSpLocks/>
            </p:cNvGrpSpPr>
            <p:nvPr/>
          </p:nvGrpSpPr>
          <p:grpSpPr bwMode="auto">
            <a:xfrm>
              <a:off x="624" y="1920"/>
              <a:ext cx="912" cy="336"/>
              <a:chOff x="624" y="1920"/>
              <a:chExt cx="912" cy="336"/>
            </a:xfrm>
          </p:grpSpPr>
          <p:graphicFrame>
            <p:nvGraphicFramePr>
              <p:cNvPr id="104490" name="Object 6"/>
              <p:cNvGraphicFramePr>
                <a:graphicFrameLocks noChangeAspect="1"/>
              </p:cNvGraphicFramePr>
              <p:nvPr/>
            </p:nvGraphicFramePr>
            <p:xfrm>
              <a:off x="720" y="2016"/>
              <a:ext cx="76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47" name="方程式" r:id="rId3" imgW="901309" imgH="177723" progId="Equation.3">
                      <p:embed/>
                    </p:oleObj>
                  </mc:Choice>
                  <mc:Fallback>
                    <p:oleObj name="方程式" r:id="rId3" imgW="901309" imgH="177723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016"/>
                            <a:ext cx="76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91" name="Oval 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4477" name="Group 8"/>
            <p:cNvGrpSpPr>
              <a:grpSpLocks/>
            </p:cNvGrpSpPr>
            <p:nvPr/>
          </p:nvGrpSpPr>
          <p:grpSpPr bwMode="auto">
            <a:xfrm>
              <a:off x="576" y="2544"/>
              <a:ext cx="912" cy="336"/>
              <a:chOff x="624" y="1920"/>
              <a:chExt cx="912" cy="336"/>
            </a:xfrm>
          </p:grpSpPr>
          <p:graphicFrame>
            <p:nvGraphicFramePr>
              <p:cNvPr id="104488" name="Object 9"/>
              <p:cNvGraphicFramePr>
                <a:graphicFrameLocks noChangeAspect="1"/>
              </p:cNvGraphicFramePr>
              <p:nvPr/>
            </p:nvGraphicFramePr>
            <p:xfrm>
              <a:off x="844" y="2000"/>
              <a:ext cx="519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48" name="方程式" r:id="rId5" imgW="609336" imgH="215806" progId="Equation.3">
                      <p:embed/>
                    </p:oleObj>
                  </mc:Choice>
                  <mc:Fallback>
                    <p:oleObj name="方程式" r:id="rId5" imgW="609336" imgH="21580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000"/>
                            <a:ext cx="519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89" name="Oval 1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104478" name="Group 11"/>
            <p:cNvGrpSpPr>
              <a:grpSpLocks/>
            </p:cNvGrpSpPr>
            <p:nvPr/>
          </p:nvGrpSpPr>
          <p:grpSpPr bwMode="auto">
            <a:xfrm>
              <a:off x="624" y="3120"/>
              <a:ext cx="912" cy="336"/>
              <a:chOff x="624" y="1920"/>
              <a:chExt cx="912" cy="336"/>
            </a:xfrm>
          </p:grpSpPr>
          <p:graphicFrame>
            <p:nvGraphicFramePr>
              <p:cNvPr id="104486" name="Object 12"/>
              <p:cNvGraphicFramePr>
                <a:graphicFrameLocks noChangeAspect="1"/>
              </p:cNvGraphicFramePr>
              <p:nvPr/>
            </p:nvGraphicFramePr>
            <p:xfrm>
              <a:off x="768" y="2016"/>
              <a:ext cx="671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49" name="方程式" r:id="rId7" imgW="787058" imgH="177723" progId="Equation.3">
                      <p:embed/>
                    </p:oleObj>
                  </mc:Choice>
                  <mc:Fallback>
                    <p:oleObj name="方程式" r:id="rId7" imgW="787058" imgH="17772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016"/>
                            <a:ext cx="671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87" name="Oval 1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1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04479" name="Line 14"/>
            <p:cNvSpPr>
              <a:spLocks noChangeShapeType="1"/>
            </p:cNvSpPr>
            <p:nvPr/>
          </p:nvSpPr>
          <p:spPr bwMode="auto">
            <a:xfrm>
              <a:off x="105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80" name="Line 15"/>
            <p:cNvSpPr>
              <a:spLocks noChangeShapeType="1"/>
            </p:cNvSpPr>
            <p:nvPr/>
          </p:nvSpPr>
          <p:spPr bwMode="auto">
            <a:xfrm>
              <a:off x="10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81" name="Line 16"/>
            <p:cNvSpPr>
              <a:spLocks noChangeShapeType="1"/>
            </p:cNvSpPr>
            <p:nvPr/>
          </p:nvSpPr>
          <p:spPr bwMode="auto">
            <a:xfrm>
              <a:off x="1056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04482" name="AutoShape 17"/>
            <p:cNvCxnSpPr>
              <a:cxnSpLocks noChangeShapeType="1"/>
              <a:stCxn id="104491" idx="2"/>
              <a:endCxn id="104475" idx="2"/>
            </p:cNvCxnSpPr>
            <p:nvPr/>
          </p:nvCxnSpPr>
          <p:spPr bwMode="auto">
            <a:xfrm rot="10800000" flipH="1">
              <a:off x="624" y="1560"/>
              <a:ext cx="192" cy="528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04483" name="Object 18"/>
            <p:cNvGraphicFramePr>
              <a:graphicFrameLocks noChangeAspect="1"/>
            </p:cNvGraphicFramePr>
            <p:nvPr/>
          </p:nvGraphicFramePr>
          <p:xfrm>
            <a:off x="1104" y="230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50" name="方程式" r:id="rId9" imgW="177492" imgH="177492" progId="Equation.3">
                    <p:embed/>
                  </p:oleObj>
                </mc:Choice>
                <mc:Fallback>
                  <p:oleObj name="方程式" r:id="rId9" imgW="177492" imgH="1774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4" name="Object 19"/>
            <p:cNvGraphicFramePr>
              <a:graphicFrameLocks noChangeAspect="1"/>
            </p:cNvGraphicFramePr>
            <p:nvPr/>
          </p:nvGraphicFramePr>
          <p:xfrm>
            <a:off x="240" y="1660"/>
            <a:ext cx="1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51" name="方程式" r:id="rId11" imgW="177569" imgH="215619" progId="Equation.3">
                    <p:embed/>
                  </p:oleObj>
                </mc:Choice>
                <mc:Fallback>
                  <p:oleObj name="方程式" r:id="rId11" imgW="177569" imgH="21561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660"/>
                          <a:ext cx="1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485" name="AutoShape 20"/>
            <p:cNvCxnSpPr>
              <a:cxnSpLocks noChangeShapeType="1"/>
              <a:stCxn id="104487" idx="6"/>
              <a:endCxn id="104475" idx="6"/>
            </p:cNvCxnSpPr>
            <p:nvPr/>
          </p:nvCxnSpPr>
          <p:spPr bwMode="auto">
            <a:xfrm flipH="1" flipV="1">
              <a:off x="1296" y="1560"/>
              <a:ext cx="240" cy="1728"/>
            </a:xfrm>
            <a:prstGeom prst="curvedConnector3">
              <a:avLst>
                <a:gd name="adj1" fmla="val -1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4452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"/>
            <a:ext cx="5056188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3" name="AutoShape 22"/>
          <p:cNvSpPr>
            <a:spLocks noChangeArrowheads="1"/>
          </p:cNvSpPr>
          <p:nvPr/>
        </p:nvSpPr>
        <p:spPr bwMode="auto">
          <a:xfrm>
            <a:off x="1219200" y="2590800"/>
            <a:ext cx="1676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4454" name="Line 23"/>
          <p:cNvSpPr>
            <a:spLocks noChangeShapeType="1"/>
          </p:cNvSpPr>
          <p:nvPr/>
        </p:nvSpPr>
        <p:spPr bwMode="auto">
          <a:xfrm>
            <a:off x="60198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5" name="Line 24"/>
          <p:cNvSpPr>
            <a:spLocks noChangeShapeType="1"/>
          </p:cNvSpPr>
          <p:nvPr/>
        </p:nvSpPr>
        <p:spPr bwMode="auto">
          <a:xfrm>
            <a:off x="6934200" y="24384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6" name="Text Box 25"/>
          <p:cNvSpPr txBox="1">
            <a:spLocks noChangeArrowheads="1"/>
          </p:cNvSpPr>
          <p:nvPr/>
        </p:nvSpPr>
        <p:spPr bwMode="auto">
          <a:xfrm>
            <a:off x="5486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R2</a:t>
            </a:r>
          </a:p>
        </p:txBody>
      </p:sp>
      <p:sp>
        <p:nvSpPr>
          <p:cNvPr id="104457" name="Text Box 26"/>
          <p:cNvSpPr txBox="1">
            <a:spLocks noChangeArrowheads="1"/>
          </p:cNvSpPr>
          <p:nvPr/>
        </p:nvSpPr>
        <p:spPr bwMode="auto">
          <a:xfrm>
            <a:off x="7010400" y="2743200"/>
            <a:ext cx="4206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R1</a:t>
            </a:r>
          </a:p>
        </p:txBody>
      </p:sp>
      <p:sp>
        <p:nvSpPr>
          <p:cNvPr id="104458" name="Line 27"/>
          <p:cNvSpPr>
            <a:spLocks noChangeShapeType="1"/>
          </p:cNvSpPr>
          <p:nvPr/>
        </p:nvSpPr>
        <p:spPr bwMode="auto">
          <a:xfrm>
            <a:off x="64770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9" name="Line 28"/>
          <p:cNvSpPr>
            <a:spLocks noChangeShapeType="1"/>
          </p:cNvSpPr>
          <p:nvPr/>
        </p:nvSpPr>
        <p:spPr bwMode="auto">
          <a:xfrm>
            <a:off x="6477000" y="5638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0" name="Line 29"/>
          <p:cNvSpPr>
            <a:spLocks noChangeShapeType="1"/>
          </p:cNvSpPr>
          <p:nvPr/>
        </p:nvSpPr>
        <p:spPr bwMode="auto">
          <a:xfrm>
            <a:off x="6705600" y="60198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1" name="Line 30"/>
          <p:cNvSpPr>
            <a:spLocks noChangeShapeType="1"/>
          </p:cNvSpPr>
          <p:nvPr/>
        </p:nvSpPr>
        <p:spPr bwMode="auto">
          <a:xfrm flipV="1">
            <a:off x="4038600" y="6248400"/>
            <a:ext cx="2667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2" name="Line 31"/>
          <p:cNvSpPr>
            <a:spLocks noChangeShapeType="1"/>
          </p:cNvSpPr>
          <p:nvPr/>
        </p:nvSpPr>
        <p:spPr bwMode="auto">
          <a:xfrm>
            <a:off x="4038600" y="762000"/>
            <a:ext cx="0" cy="5486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3" name="Line 32"/>
          <p:cNvSpPr>
            <a:spLocks noChangeShapeType="1"/>
          </p:cNvSpPr>
          <p:nvPr/>
        </p:nvSpPr>
        <p:spPr bwMode="auto">
          <a:xfrm>
            <a:off x="4038600" y="76200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4" name="Line 33"/>
          <p:cNvSpPr>
            <a:spLocks noChangeShapeType="1"/>
          </p:cNvSpPr>
          <p:nvPr/>
        </p:nvSpPr>
        <p:spPr bwMode="auto">
          <a:xfrm>
            <a:off x="6477000" y="7620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4465" name="Picture 3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326707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66" name="Line 35"/>
          <p:cNvSpPr>
            <a:spLocks noChangeShapeType="1"/>
          </p:cNvSpPr>
          <p:nvPr/>
        </p:nvSpPr>
        <p:spPr bwMode="auto">
          <a:xfrm flipH="1">
            <a:off x="7391400" y="46482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7" name="Text Box 36"/>
          <p:cNvSpPr txBox="1">
            <a:spLocks noChangeArrowheads="1"/>
          </p:cNvSpPr>
          <p:nvPr/>
        </p:nvSpPr>
        <p:spPr bwMode="auto">
          <a:xfrm>
            <a:off x="7467600" y="4114800"/>
            <a:ext cx="7874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do A-B</a:t>
            </a:r>
          </a:p>
        </p:txBody>
      </p:sp>
      <p:sp>
        <p:nvSpPr>
          <p:cNvPr id="104468" name="Line 37"/>
          <p:cNvSpPr>
            <a:spLocks noChangeShapeType="1"/>
          </p:cNvSpPr>
          <p:nvPr/>
        </p:nvSpPr>
        <p:spPr bwMode="auto">
          <a:xfrm>
            <a:off x="5867400" y="5943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9" name="Text Box 38"/>
          <p:cNvSpPr txBox="1">
            <a:spLocks noChangeArrowheads="1"/>
          </p:cNvSpPr>
          <p:nvPr/>
        </p:nvSpPr>
        <p:spPr bwMode="auto">
          <a:xfrm>
            <a:off x="4876800" y="5715000"/>
            <a:ext cx="812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tx2"/>
                </a:solidFill>
                <a:ea typeface="新細明體" panose="02020500000000000000" pitchFamily="18" charset="-120"/>
              </a:rPr>
              <a:t>select F</a:t>
            </a:r>
          </a:p>
        </p:txBody>
      </p:sp>
      <p:sp>
        <p:nvSpPr>
          <p:cNvPr id="104470" name="Text Box 39"/>
          <p:cNvSpPr txBox="1">
            <a:spLocks noChangeArrowheads="1"/>
          </p:cNvSpPr>
          <p:nvPr/>
        </p:nvSpPr>
        <p:spPr bwMode="auto">
          <a:xfrm>
            <a:off x="9906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010</a:t>
            </a:r>
          </a:p>
        </p:txBody>
      </p:sp>
      <p:sp>
        <p:nvSpPr>
          <p:cNvPr id="104471" name="Text Box 40"/>
          <p:cNvSpPr txBox="1">
            <a:spLocks noChangeArrowheads="1"/>
          </p:cNvSpPr>
          <p:nvPr/>
        </p:nvSpPr>
        <p:spPr bwMode="auto">
          <a:xfrm>
            <a:off x="14478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001</a:t>
            </a:r>
          </a:p>
        </p:txBody>
      </p:sp>
      <p:sp>
        <p:nvSpPr>
          <p:cNvPr id="104472" name="Text Box 41"/>
          <p:cNvSpPr txBox="1">
            <a:spLocks noChangeArrowheads="1"/>
          </p:cNvSpPr>
          <p:nvPr/>
        </p:nvSpPr>
        <p:spPr bwMode="auto">
          <a:xfrm>
            <a:off x="1981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04473" name="Text Box 42"/>
          <p:cNvSpPr txBox="1">
            <a:spLocks noChangeArrowheads="1"/>
          </p:cNvSpPr>
          <p:nvPr/>
        </p:nvSpPr>
        <p:spPr bwMode="auto">
          <a:xfrm>
            <a:off x="2346325" y="58531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0101</a:t>
            </a:r>
          </a:p>
        </p:txBody>
      </p:sp>
      <p:sp>
        <p:nvSpPr>
          <p:cNvPr id="104474" name="Text Box 43"/>
          <p:cNvSpPr txBox="1">
            <a:spLocks noChangeArrowheads="1"/>
          </p:cNvSpPr>
          <p:nvPr/>
        </p:nvSpPr>
        <p:spPr bwMode="auto">
          <a:xfrm>
            <a:off x="30480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284</TotalTime>
  <Words>2510</Words>
  <Application>Microsoft Office PowerPoint</Application>
  <PresentationFormat>如螢幕大小 (4:3)</PresentationFormat>
  <Paragraphs>775</Paragraphs>
  <Slides>102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102</vt:i4>
      </vt:variant>
    </vt:vector>
  </HeadingPairs>
  <TitlesOfParts>
    <vt:vector size="110" baseType="lpstr">
      <vt:lpstr>新細明體</vt:lpstr>
      <vt:lpstr>標楷體</vt:lpstr>
      <vt:lpstr>Arial</vt:lpstr>
      <vt:lpstr>Times New Roman</vt:lpstr>
      <vt:lpstr>Wingdings</vt:lpstr>
      <vt:lpstr>Blends</vt:lpstr>
      <vt:lpstr>點陣圖影像</vt:lpstr>
      <vt:lpstr>方程式</vt:lpstr>
      <vt:lpstr>Processor Data Path Design</vt:lpstr>
      <vt:lpstr>Today’s Goal</vt:lpstr>
      <vt:lpstr>Generic CPU data path</vt:lpstr>
      <vt:lpstr>Recall: RTL design also applied for CPU</vt:lpstr>
      <vt:lpstr>What is a CPU data path for?</vt:lpstr>
      <vt:lpstr>Generic CPU data path</vt:lpstr>
      <vt:lpstr>Generic CPU data path</vt:lpstr>
      <vt:lpstr>Generic CPU data path</vt:lpstr>
      <vt:lpstr>Generic CPU data path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Outline of the detailed design</vt:lpstr>
      <vt:lpstr>CPU function unit design</vt:lpstr>
      <vt:lpstr>The design spec</vt:lpstr>
      <vt:lpstr>The design spec</vt:lpstr>
      <vt:lpstr>The design spec</vt:lpstr>
      <vt:lpstr>The design spec</vt:lpstr>
      <vt:lpstr>The design spec</vt:lpstr>
      <vt:lpstr>The design spec</vt:lpstr>
      <vt:lpstr>Why these operations</vt:lpstr>
      <vt:lpstr>Design of the Function Unit</vt:lpstr>
      <vt:lpstr>Implementation Strategy</vt:lpstr>
      <vt:lpstr>Implementation Strategy</vt:lpstr>
      <vt:lpstr>Implementation Strategy</vt:lpstr>
      <vt:lpstr>The shifter design of our CPU</vt:lpstr>
      <vt:lpstr>Spec of the shifter</vt:lpstr>
      <vt:lpstr>Design of the shifter</vt:lpstr>
      <vt:lpstr>Design of the shifter</vt:lpstr>
      <vt:lpstr>Design of the shifter</vt:lpstr>
      <vt:lpstr>Design of the shifter</vt:lpstr>
      <vt:lpstr>Design of the shifter</vt:lpstr>
      <vt:lpstr>Verilog coding for the shifter</vt:lpstr>
      <vt:lpstr>Put it all together</vt:lpstr>
      <vt:lpstr>Implementation Strategy</vt:lpstr>
      <vt:lpstr>Implementation Strategy</vt:lpstr>
      <vt:lpstr>Implementation Strategy</vt:lpstr>
      <vt:lpstr>Implementation Strategy</vt:lpstr>
      <vt:lpstr>How to generate the flag signals</vt:lpstr>
      <vt:lpstr>Definitions of flags</vt:lpstr>
      <vt:lpstr>Why these flags</vt:lpstr>
      <vt:lpstr>Generating the overflow flag</vt:lpstr>
      <vt:lpstr>Register File Design</vt:lpstr>
      <vt:lpstr>The Goal</vt:lpstr>
      <vt:lpstr>What is a register file</vt:lpstr>
      <vt:lpstr>What is a register file</vt:lpstr>
      <vt:lpstr>How a CPU works?</vt:lpstr>
      <vt:lpstr>How a CPU works?</vt:lpstr>
      <vt:lpstr>How a CPU works?</vt:lpstr>
      <vt:lpstr>How a CPU works?</vt:lpstr>
      <vt:lpstr>How a CPU works?</vt:lpstr>
      <vt:lpstr>How a CPU works?</vt:lpstr>
      <vt:lpstr>Spec of the register file we will design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Spec of the register file</vt:lpstr>
      <vt:lpstr>Design of the register file</vt:lpstr>
      <vt:lpstr>Detailed design of register file</vt:lpstr>
      <vt:lpstr>Detailed design of register file</vt:lpstr>
      <vt:lpstr>Detailed design of register file</vt:lpstr>
      <vt:lpstr>Detailed design of register file</vt:lpstr>
      <vt:lpstr>Detailed design of register file</vt:lpstr>
      <vt:lpstr>Detailed design of register file</vt:lpstr>
      <vt:lpstr>The complete CPU data path</vt:lpstr>
      <vt:lpstr>RTL design for the single-cycle CPU</vt:lpstr>
      <vt:lpstr>RTL design for the single-cycle CPU</vt:lpstr>
      <vt:lpstr>RTL design for the single-cycle CPU</vt:lpstr>
      <vt:lpstr>RTL design for the single-cycle CPU</vt:lpstr>
      <vt:lpstr>PowerPoint 簡報</vt:lpstr>
      <vt:lpstr>PowerPoint 簡報</vt:lpstr>
      <vt:lpstr>RTL design for the single-cycle CPU</vt:lpstr>
      <vt:lpstr>Example: doing R1=R2+R3</vt:lpstr>
      <vt:lpstr>How to realize the instruction</vt:lpstr>
      <vt:lpstr>Realizing an instruction</vt:lpstr>
      <vt:lpstr>Read R2 and R3 from the register file</vt:lpstr>
      <vt:lpstr>Function unit doing F=A+B</vt:lpstr>
      <vt:lpstr>Function unit doing F=A+B</vt:lpstr>
      <vt:lpstr>Write-back: R1=F</vt:lpstr>
      <vt:lpstr>Remark</vt:lpstr>
      <vt:lpstr>In-Class Exercise</vt:lpstr>
      <vt:lpstr>Problem Description</vt:lpstr>
      <vt:lpstr>The finite state machine</vt:lpstr>
      <vt:lpstr>Realizing Micro-Operations</vt:lpstr>
      <vt:lpstr>Realizing Micro-Operations</vt:lpstr>
      <vt:lpstr>Realizing Micro-Operations</vt:lpstr>
      <vt:lpstr>Realizing Micro-Operations</vt:lpstr>
      <vt:lpstr>Control signals</vt:lpstr>
      <vt:lpstr>Control signals</vt:lpstr>
      <vt:lpstr>Control signals</vt:lpstr>
      <vt:lpstr>Control signals for R3=R2-R1</vt:lpstr>
      <vt:lpstr>Control signals for all states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26</cp:revision>
  <dcterms:created xsi:type="dcterms:W3CDTF">1601-01-01T00:00:00Z</dcterms:created>
  <dcterms:modified xsi:type="dcterms:W3CDTF">2018-12-07T09:56:56Z</dcterms:modified>
</cp:coreProperties>
</file>