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12"/>
  </p:notesMasterIdLst>
  <p:sldIdLst>
    <p:sldId id="256" r:id="rId3"/>
    <p:sldId id="265" r:id="rId4"/>
    <p:sldId id="257" r:id="rId5"/>
    <p:sldId id="259" r:id="rId6"/>
    <p:sldId id="258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71331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4982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9974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1925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08372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6672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177461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087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31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D327E-DFAE-4CCF-9968-F652286904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46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A26EA-7B24-464E-931D-764A10F100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567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1604963"/>
            <a:ext cx="2074863" cy="45243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76950" cy="45243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2DB1B-8F5D-4208-B74A-976DE490DC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382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1676400"/>
            <a:ext cx="7770813" cy="14605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A5319-BDBB-4043-AEA2-4B42B39E16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0658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/>
            </a:p>
          </p:txBody>
        </p:sp>
      </p:grpSp>
      <p:sp>
        <p:nvSpPr>
          <p:cNvPr id="30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E304975-B9B8-4C3E-9061-37777AB26BA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7552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6EC12-F7E6-4659-ADC9-736D8957FD0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9110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13FF9-DACD-41CD-ACF1-7982682F3CB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829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72DC6-9642-479F-BFB7-0BBE460C4E2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4310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AC412-7BE2-4328-95F6-AD6D4685AA6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3289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4E503-7F55-43F1-9433-370799B32AA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2995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0335B-A568-4002-A9EE-76B08B1434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253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BFABC-A83F-434D-8834-373EF3B174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811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A9105-864A-4BE6-91D9-815CA5DBA96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2330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DB734-81EC-4C6A-B574-79DBCF1B49A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016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30E1D-2462-41A9-8B1D-8E921C5CB55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5131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5CF70-78ED-4571-AA4C-44E03E00E7E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308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8429E-A018-4982-BFDF-D0F4B9A546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10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E3588-AD43-42AB-AB4C-58ACDF2C69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538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5B20C-3903-46F9-90ED-0260D0DAE6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616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A5319-CD6A-4627-8C2B-3766E468EE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867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EFB6F-12A4-47D4-8089-5A82065427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141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89495-5F71-47BE-BBAE-D9723963DC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93E56-A67F-4D2A-8B3F-59ACF388C6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42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2438400"/>
            <a:ext cx="9007475" cy="1050925"/>
            <a:chOff x="0" y="1536"/>
            <a:chExt cx="5674" cy="662"/>
          </a:xfrm>
        </p:grpSpPr>
        <p:grpSp>
          <p:nvGrpSpPr>
            <p:cNvPr id="1032" name="Group 2"/>
            <p:cNvGrpSpPr>
              <a:grpSpLocks/>
            </p:cNvGrpSpPr>
            <p:nvPr/>
          </p:nvGrpSpPr>
          <p:grpSpPr bwMode="auto">
            <a:xfrm>
              <a:off x="183" y="1604"/>
              <a:ext cx="447" cy="298"/>
              <a:chOff x="183" y="1604"/>
              <a:chExt cx="447" cy="298"/>
            </a:xfrm>
          </p:grpSpPr>
          <p:sp>
            <p:nvSpPr>
              <p:cNvPr id="1039" name="Rectangle 3"/>
              <p:cNvSpPr>
                <a:spLocks noChangeArrowheads="1"/>
              </p:cNvSpPr>
              <p:nvPr/>
            </p:nvSpPr>
            <p:spPr bwMode="auto">
              <a:xfrm>
                <a:off x="183" y="1604"/>
                <a:ext cx="276" cy="299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  <p:sp>
            <p:nvSpPr>
              <p:cNvPr id="1040" name="Rectangle 4"/>
              <p:cNvSpPr>
                <a:spLocks noChangeArrowheads="1"/>
              </p:cNvSpPr>
              <p:nvPr/>
            </p:nvSpPr>
            <p:spPr bwMode="auto">
              <a:xfrm>
                <a:off x="424" y="1604"/>
                <a:ext cx="207" cy="29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</p:grpSp>
        <p:grpSp>
          <p:nvGrpSpPr>
            <p:cNvPr id="1033" name="Group 5"/>
            <p:cNvGrpSpPr>
              <a:grpSpLocks/>
            </p:cNvGrpSpPr>
            <p:nvPr/>
          </p:nvGrpSpPr>
          <p:grpSpPr bwMode="auto">
            <a:xfrm>
              <a:off x="261" y="1870"/>
              <a:ext cx="464" cy="298"/>
              <a:chOff x="261" y="1870"/>
              <a:chExt cx="464" cy="298"/>
            </a:xfrm>
          </p:grpSpPr>
          <p:sp>
            <p:nvSpPr>
              <p:cNvPr id="1037" name="Rectangle 6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  <p:sp>
            <p:nvSpPr>
              <p:cNvPr id="1038" name="Rectangle 7"/>
              <p:cNvSpPr>
                <a:spLocks noChangeArrowheads="1"/>
              </p:cNvSpPr>
              <p:nvPr/>
            </p:nvSpPr>
            <p:spPr bwMode="auto">
              <a:xfrm>
                <a:off x="493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/>
              </a:p>
            </p:txBody>
          </p:sp>
        </p:grpSp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/>
            </a:p>
          </p:txBody>
        </p:sp>
        <p:sp>
          <p:nvSpPr>
            <p:cNvPr id="1035" name="Rectangle 9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/>
            </a:p>
          </p:txBody>
        </p:sp>
        <p:sp>
          <p:nvSpPr>
            <p:cNvPr id="1036" name="Rectangle 10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/>
            </a:p>
          </p:txBody>
        </p:sp>
      </p:grp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676400"/>
            <a:ext cx="7770813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9906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</a:tabLst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34290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</a:tabLst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58CC104-5A94-4AC2-B984-7555AAE58B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  <a:p>
            <a:pPr lvl="4"/>
            <a:r>
              <a:rPr lang="zh-TW" altLang="en-GB" smtClean="0"/>
              <a:t>第八個大綱層次</a:t>
            </a:r>
          </a:p>
          <a:p>
            <a:pPr lvl="4"/>
            <a:r>
              <a:rPr lang="zh-TW" altLang="en-GB" smtClean="0"/>
              <a:t>第九個大綱層次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3333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97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48B8A4D-D15E-4590-8792-78CA6ADC4CF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GUSystemCourses/Comp_Org-2018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ra.com/downloads/software/quartus-ii-we/91sp2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tera.com/products/software/quartus-ii/web-edition/qts-we-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mtClean="0"/>
              <a:t>Computer Organization Lab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mtClean="0"/>
              <a:t>Rules of the Game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Where to get the course material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pPr eaLnBrk="1" hangingPunct="1"/>
            <a:endParaRPr lang="en-US" altLang="zh-TW" sz="2400" dirty="0" smtClean="0"/>
          </a:p>
          <a:p>
            <a:pPr eaLnBrk="1" hangingPunct="1"/>
            <a:endParaRPr lang="en-US" altLang="zh-TW" sz="2400" dirty="0" smtClean="0"/>
          </a:p>
          <a:p>
            <a:pPr eaLnBrk="1" hangingPunct="1"/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github.com/CGUSystemCourses/Comp_Org-2018</a:t>
            </a:r>
            <a:r>
              <a:rPr lang="en-US" altLang="zh-TW" sz="2400" dirty="0" smtClean="0"/>
              <a:t> 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3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mtClean="0"/>
              <a:t>What you will learn from this lab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80853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experience what I taught in the lecture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the </a:t>
            </a:r>
            <a:r>
              <a:rPr lang="en-US" altLang="zh-TW" smtClean="0">
                <a:solidFill>
                  <a:srgbClr val="FF0000"/>
                </a:solidFill>
              </a:rPr>
              <a:t>real exercise</a:t>
            </a:r>
            <a:r>
              <a:rPr lang="en-US" altLang="zh-TW" smtClean="0"/>
              <a:t> of the computer organization course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 smtClean="0"/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do your circuit design </a:t>
            </a:r>
            <a:r>
              <a:rPr lang="en-US" altLang="zh-TW" smtClean="0">
                <a:solidFill>
                  <a:srgbClr val="FF0000"/>
                </a:solidFill>
              </a:rPr>
              <a:t>by yourself</a:t>
            </a:r>
            <a:r>
              <a:rPr lang="en-US" altLang="zh-TW" smtClean="0"/>
              <a:t> and verify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>
                <a:solidFill>
                  <a:srgbClr val="FF0000"/>
                </a:solidFill>
              </a:rPr>
              <a:t>start from zero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>
                <a:solidFill>
                  <a:srgbClr val="FF0000"/>
                </a:solidFill>
              </a:rPr>
              <a:t>You don’t have a cook-book!</a:t>
            </a:r>
            <a:endParaRPr lang="en-US" altLang="zh-TW" smtClean="0"/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3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mtClean="0"/>
              <a:t>Your best friend through out this course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3987" cy="41163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eaLnBrk="1" hangingPunct="1"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dirty="0" smtClean="0"/>
              <a:t>CIC-560 FPGA board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 dirty="0" smtClean="0"/>
          </a:p>
          <a:p>
            <a:pPr marL="341313" indent="-341313" eaLnBrk="1" hangingPunct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dirty="0" err="1" smtClean="0"/>
              <a:t>Quartus</a:t>
            </a:r>
            <a:r>
              <a:rPr lang="en-US" altLang="zh-TW" dirty="0" smtClean="0"/>
              <a:t> II (the Altera’s FPGA design software)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dirty="0" smtClean="0"/>
              <a:t>download and install in your own computer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www.altera.com/downloads/software/quartus-ii-we/91sp2.html</a:t>
            </a:r>
            <a:r>
              <a:rPr lang="en-US" altLang="zh-TW" dirty="0" smtClean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3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mtClean="0"/>
              <a:t>Course Material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3987" cy="41163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800" smtClean="0"/>
              <a:t>my lab design documents (no textbook)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 sz="2800" smtClean="0"/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800" smtClean="0"/>
              <a:t>Reference: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400" smtClean="0"/>
              <a:t>Altera documents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400" smtClean="0"/>
              <a:t>textbook and references of computer organization course</a:t>
            </a:r>
          </a:p>
          <a:p>
            <a:pPr marL="741363" lvl="1" indent="-284163" eaLnBrk="1" hangingPunct="1"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400" smtClean="0"/>
              <a:t>林容益, FPGA數位IC電路設計應用及實驗</a:t>
            </a:r>
          </a:p>
          <a:p>
            <a:pPr lvl="2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000" smtClean="0"/>
              <a:t>only the schematic diagram of the experiment board is useful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3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mtClean="0"/>
              <a:t>Grading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3987" cy="41163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Lab demo and report: 30%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 smtClean="0"/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Mid-term project: 30%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 smtClean="0"/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Final project: 30%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 smtClean="0"/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Pre-lab report: 10%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3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mtClean="0"/>
              <a:t>Next: Lab01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3987" cy="41163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eaLnBrk="1" hangingPunct="1"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800" smtClean="0"/>
              <a:t>learn how to work with the experiment environment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400" smtClean="0"/>
              <a:t>FPGA board CIC560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400" smtClean="0"/>
              <a:t>QuartusII software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TW" sz="2400" smtClean="0"/>
          </a:p>
          <a:p>
            <a:pPr marL="341313" indent="-341313" eaLnBrk="1" hangingPunct="1"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800" smtClean="0"/>
              <a:t>we will give you a circuit design and let you realize on FPGA</a:t>
            </a:r>
          </a:p>
          <a:p>
            <a:pPr marL="741363" lvl="1" indent="-284163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z="2400" smtClean="0"/>
              <a:t>the </a:t>
            </a:r>
            <a:r>
              <a:rPr lang="en-US" altLang="zh-TW" sz="2400" smtClean="0">
                <a:solidFill>
                  <a:srgbClr val="FF0000"/>
                </a:solidFill>
              </a:rPr>
              <a:t>only</a:t>
            </a:r>
            <a:r>
              <a:rPr lang="en-US" altLang="zh-TW" sz="2400" smtClean="0"/>
              <a:t> circuit design I gave you through out this semester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3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mtClean="0"/>
              <a:t>What you have to do after this class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3987" cy="41163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TW" sz="2800" dirty="0" smtClean="0"/>
              <a:t>get the free software </a:t>
            </a:r>
            <a:r>
              <a:rPr lang="en-US" altLang="zh-TW" sz="2800" dirty="0" err="1" smtClean="0"/>
              <a:t>Quartus</a:t>
            </a:r>
            <a:r>
              <a:rPr lang="en-US" altLang="zh-TW" sz="2800" dirty="0" smtClean="0"/>
              <a:t> II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TW" sz="2400" dirty="0" smtClean="0">
                <a:solidFill>
                  <a:srgbClr val="FF0000"/>
                </a:solidFill>
                <a:hlinkClick r:id="rId3"/>
              </a:rPr>
              <a:t>http://www.altera.com/products/software/quartus-ii/web-edition/qts-we-index.html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TW" sz="2400" dirty="0" smtClean="0"/>
              <a:t>the web-edition is free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TW" sz="2400" dirty="0" smtClean="0"/>
              <a:t>you can do your circuit design at home</a:t>
            </a:r>
          </a:p>
          <a:p>
            <a:pPr marL="0" indent="0" eaLnBrk="1" hangingPunct="1">
              <a:lnSpc>
                <a:spcPct val="80000"/>
              </a:lnSpc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zh-TW" sz="2800" dirty="0" smtClean="0"/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TW" sz="2800" dirty="0" smtClean="0"/>
              <a:t>write your pre-lab report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36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TW" smtClean="0"/>
              <a:t>Pre-Lab report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84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Q1: 開發</a:t>
            </a:r>
            <a:r>
              <a:rPr lang="zh-TW" altLang="en-US" smtClean="0"/>
              <a:t>板上的 </a:t>
            </a:r>
            <a:r>
              <a:rPr lang="en-US" altLang="zh-TW" smtClean="0"/>
              <a:t>FPGA</a:t>
            </a:r>
            <a:r>
              <a:rPr lang="zh-TW" altLang="en-US" smtClean="0"/>
              <a:t>型號 為何</a:t>
            </a:r>
            <a:r>
              <a:rPr lang="en-US" altLang="zh-TW" smtClean="0"/>
              <a:t>?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Q2: 簡述如何使用Quartus II 畫電路圖?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Q3: 簡述如何使用 Quatrus II </a:t>
            </a:r>
            <a:r>
              <a:rPr lang="zh-TW" altLang="en-US" smtClean="0"/>
              <a:t>進行電路模擬並顯示波形圖</a:t>
            </a:r>
            <a:r>
              <a:rPr lang="en-US" altLang="zh-TW" smtClean="0"/>
              <a:t>(waveform) ?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Q4: </a:t>
            </a:r>
            <a:r>
              <a:rPr lang="zh-TW" altLang="en-US" smtClean="0"/>
              <a:t>什麼是 </a:t>
            </a:r>
            <a:r>
              <a:rPr lang="en-US" altLang="zh-TW" smtClean="0"/>
              <a:t>FPGA (Field Programmable Gate Array)? </a:t>
            </a:r>
            <a:r>
              <a:rPr lang="zh-TW" altLang="en-US" smtClean="0"/>
              <a:t>其功能與硬體架構為何</a:t>
            </a:r>
            <a:r>
              <a:rPr lang="en-US" altLang="zh-TW" smtClean="0"/>
              <a:t>?</a:t>
            </a:r>
          </a:p>
          <a:p>
            <a:pPr marL="341313" indent="-341313" eaLnBrk="1" hangingPunct="1">
              <a:buClr>
                <a:srgbClr val="3333CC"/>
              </a:buClr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TW" smtClean="0"/>
              <a:t>Q5: 當</a:t>
            </a:r>
            <a:r>
              <a:rPr lang="zh-TW" altLang="en-US" smtClean="0"/>
              <a:t>電路出錯時，你會如何 </a:t>
            </a:r>
            <a:r>
              <a:rPr lang="en-US" altLang="zh-TW" smtClean="0"/>
              <a:t>debug 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282</Words>
  <Application>Microsoft Office PowerPoint</Application>
  <PresentationFormat>如螢幕大小 (4:3)</PresentationFormat>
  <Paragraphs>55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Times New Roman</vt:lpstr>
      <vt:lpstr>Wingdings</vt:lpstr>
      <vt:lpstr>預設簡報設計</vt:lpstr>
      <vt:lpstr>Blends</vt:lpstr>
      <vt:lpstr>Computer Organization Lab</vt:lpstr>
      <vt:lpstr>Where to get the course material</vt:lpstr>
      <vt:lpstr>What you will learn from this lab</vt:lpstr>
      <vt:lpstr>Your best friend through out this course</vt:lpstr>
      <vt:lpstr>Course Material</vt:lpstr>
      <vt:lpstr>Grading</vt:lpstr>
      <vt:lpstr>Next: Lab01</vt:lpstr>
      <vt:lpstr>What you have to do after this class</vt:lpstr>
      <vt:lpstr>Pre-Lab report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27</cp:revision>
  <cp:lastPrinted>1601-01-01T00:00:00Z</cp:lastPrinted>
  <dcterms:created xsi:type="dcterms:W3CDTF">2008-09-15T16:11:33Z</dcterms:created>
  <dcterms:modified xsi:type="dcterms:W3CDTF">2018-09-12T14:34:26Z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