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1" r:id="rId5"/>
    <p:sldId id="263" r:id="rId6"/>
    <p:sldId id="271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9D91133-AEAE-4478-8C02-83A2C25C29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02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5256-0F57-4C94-B809-2B76A05D4B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65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77EA-F3A7-43AE-8D65-4D188CAB88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76192-D8C4-4606-80E4-413BD7DF1D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59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F4DE-AC42-4791-B897-0074753A60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57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CF60-D7EA-4185-82A6-38AE416115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2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5FEC-2AB1-4C75-AE60-871BB1F5CE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30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3765-40B0-40AB-AF69-5F6B7BA9DE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0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AF373-FE5D-4FAF-8BD8-DEFDA6061F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12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06F52-EFD4-44DE-A4BF-5E3A11F9F7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1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3415-6849-4F98-85FD-E29C93F4E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2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B30CD102-DFEB-4853-AD77-8F74287512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Registers and Shift Registers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Section 6-1, 6-6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762000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Lab 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 eaLnBrk="1" hangingPunct="1">
              <a:lnSpc>
                <a:spcPct val="80000"/>
              </a:lnSpc>
            </a:pPr>
            <a:r>
              <a:rPr lang="en-US" altLang="zh-TW" sz="2800" dirty="0"/>
              <a:t>Basic (60 pts): 8-bit register with load enable</a:t>
            </a:r>
          </a:p>
          <a:p>
            <a:pPr marL="755650" lvl="1" indent="-355600" eaLnBrk="1" hangingPunct="1">
              <a:lnSpc>
                <a:spcPct val="80000"/>
              </a:lnSpc>
            </a:pPr>
            <a:r>
              <a:rPr lang="en-US" altLang="zh-TW" sz="2400" dirty="0"/>
              <a:t>Show the register content on LEDs</a:t>
            </a:r>
          </a:p>
          <a:p>
            <a:pPr marL="355600" indent="-355600" eaLnBrk="1" hangingPunct="1">
              <a:lnSpc>
                <a:spcPct val="80000"/>
              </a:lnSpc>
            </a:pPr>
            <a:r>
              <a:rPr lang="en-US" altLang="zh-TW" sz="2800" dirty="0"/>
              <a:t>Bonus:</a:t>
            </a:r>
          </a:p>
          <a:p>
            <a:pPr marL="755650" lvl="1" indent="-355600" eaLnBrk="1" hangingPunct="1">
              <a:lnSpc>
                <a:spcPct val="80000"/>
              </a:lnSpc>
            </a:pPr>
            <a:r>
              <a:rPr lang="en-US" altLang="zh-TW" sz="2400" dirty="0"/>
              <a:t>8-bit register with bi-directional shift and parallel load (+10 pts)</a:t>
            </a:r>
          </a:p>
          <a:p>
            <a:pPr marL="755650" lvl="1" indent="-355600" eaLnBrk="1" hangingPunct="1">
              <a:lnSpc>
                <a:spcPct val="80000"/>
              </a:lnSpc>
            </a:pPr>
            <a:r>
              <a:rPr lang="en-US" altLang="zh-TW" sz="2400" dirty="0"/>
              <a:t>8-bit register as an accumulator (+10 pts)</a:t>
            </a:r>
          </a:p>
          <a:p>
            <a:pPr marL="755650" lvl="1" indent="-355600" eaLnBrk="1" hangingPunct="1">
              <a:lnSpc>
                <a:spcPct val="80000"/>
              </a:lnSpc>
            </a:pPr>
            <a:r>
              <a:rPr lang="en-US" altLang="zh-TW" sz="2400" dirty="0"/>
              <a:t>Display the register content on 7-segment display (+10 pts)</a:t>
            </a:r>
          </a:p>
          <a:p>
            <a:pPr marL="1155700" lvl="2" indent="-355600" eaLnBrk="1" hangingPunct="1">
              <a:lnSpc>
                <a:spcPct val="80000"/>
              </a:lnSpc>
            </a:pPr>
            <a:r>
              <a:rPr lang="en-US" altLang="zh-TW" sz="2000" dirty="0"/>
              <a:t>You have to implement the decoder by yourself</a:t>
            </a:r>
          </a:p>
          <a:p>
            <a:pPr marL="355600" indent="-355600" eaLnBrk="1" hangingPunct="1">
              <a:lnSpc>
                <a:spcPct val="80000"/>
              </a:lnSpc>
            </a:pPr>
            <a:r>
              <a:rPr lang="en-US" altLang="zh-TW" sz="2800" dirty="0"/>
              <a:t>(10 pts for your result report)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Your Task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191000" cy="3810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an 8-bit register</a:t>
            </a:r>
          </a:p>
          <a:p>
            <a:pPr lvl="1" eaLnBrk="1" hangingPunct="1"/>
            <a:r>
              <a:rPr lang="en-US" altLang="zh-TW" sz="2000" dirty="0"/>
              <a:t>the register memorize the content set by the dip switch </a:t>
            </a:r>
            <a:r>
              <a:rPr lang="en-US" altLang="zh-TW" sz="2000" dirty="0">
                <a:solidFill>
                  <a:schemeClr val="hlink"/>
                </a:solidFill>
              </a:rPr>
              <a:t>when button pressed</a:t>
            </a:r>
          </a:p>
          <a:p>
            <a:pPr lvl="1" eaLnBrk="1" hangingPunct="1"/>
            <a:r>
              <a:rPr lang="en-US" altLang="zh-TW" sz="2000" dirty="0"/>
              <a:t>display the binary content of the register on LEDs</a:t>
            </a:r>
          </a:p>
        </p:txBody>
      </p:sp>
      <p:grpSp>
        <p:nvGrpSpPr>
          <p:cNvPr id="5124" name="Group 58"/>
          <p:cNvGrpSpPr>
            <a:grpSpLocks/>
          </p:cNvGrpSpPr>
          <p:nvPr/>
        </p:nvGrpSpPr>
        <p:grpSpPr bwMode="auto">
          <a:xfrm>
            <a:off x="4114800" y="3200400"/>
            <a:ext cx="4745038" cy="3384550"/>
            <a:chOff x="2592" y="2016"/>
            <a:chExt cx="2989" cy="2132"/>
          </a:xfrm>
        </p:grpSpPr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2784" y="2889"/>
              <a:ext cx="259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register</a:t>
              </a:r>
            </a:p>
          </p:txBody>
        </p: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3552" y="3657"/>
              <a:ext cx="1392" cy="480"/>
              <a:chOff x="2544" y="3264"/>
              <a:chExt cx="1392" cy="480"/>
            </a:xfrm>
          </p:grpSpPr>
          <p:grpSp>
            <p:nvGrpSpPr>
              <p:cNvPr id="5152" name="Group 7"/>
              <p:cNvGrpSpPr>
                <a:grpSpLocks/>
              </p:cNvGrpSpPr>
              <p:nvPr/>
            </p:nvGrpSpPr>
            <p:grpSpPr bwMode="auto">
              <a:xfrm flipV="1">
                <a:off x="2640" y="3360"/>
                <a:ext cx="96" cy="288"/>
                <a:chOff x="2496" y="3408"/>
                <a:chExt cx="96" cy="288"/>
              </a:xfrm>
            </p:grpSpPr>
            <p:sp>
              <p:nvSpPr>
                <p:cNvPr id="5175" name="Rectangle 8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6" name="Rectangle 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3" name="Group 10"/>
              <p:cNvGrpSpPr>
                <a:grpSpLocks/>
              </p:cNvGrpSpPr>
              <p:nvPr/>
            </p:nvGrpSpPr>
            <p:grpSpPr bwMode="auto">
              <a:xfrm flipV="1">
                <a:off x="2784" y="3360"/>
                <a:ext cx="96" cy="288"/>
                <a:chOff x="2496" y="3408"/>
                <a:chExt cx="96" cy="288"/>
              </a:xfrm>
            </p:grpSpPr>
            <p:sp>
              <p:nvSpPr>
                <p:cNvPr id="5173" name="Rectangle 11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4" name="Group 13"/>
              <p:cNvGrpSpPr>
                <a:grpSpLocks/>
              </p:cNvGrpSpPr>
              <p:nvPr/>
            </p:nvGrpSpPr>
            <p:grpSpPr bwMode="auto">
              <a:xfrm>
                <a:off x="2928" y="3360"/>
                <a:ext cx="96" cy="288"/>
                <a:chOff x="2496" y="3408"/>
                <a:chExt cx="96" cy="288"/>
              </a:xfrm>
            </p:grpSpPr>
            <p:sp>
              <p:nvSpPr>
                <p:cNvPr id="5171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5" name="Group 16"/>
              <p:cNvGrpSpPr>
                <a:grpSpLocks/>
              </p:cNvGrpSpPr>
              <p:nvPr/>
            </p:nvGrpSpPr>
            <p:grpSpPr bwMode="auto">
              <a:xfrm>
                <a:off x="3072" y="3360"/>
                <a:ext cx="96" cy="288"/>
                <a:chOff x="2496" y="3408"/>
                <a:chExt cx="96" cy="288"/>
              </a:xfrm>
            </p:grpSpPr>
            <p:sp>
              <p:nvSpPr>
                <p:cNvPr id="516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6" name="Group 19"/>
              <p:cNvGrpSpPr>
                <a:grpSpLocks/>
              </p:cNvGrpSpPr>
              <p:nvPr/>
            </p:nvGrpSpPr>
            <p:grpSpPr bwMode="auto">
              <a:xfrm>
                <a:off x="3264" y="3360"/>
                <a:ext cx="96" cy="288"/>
                <a:chOff x="2496" y="3408"/>
                <a:chExt cx="96" cy="288"/>
              </a:xfrm>
            </p:grpSpPr>
            <p:sp>
              <p:nvSpPr>
                <p:cNvPr id="5167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8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7" name="Group 22"/>
              <p:cNvGrpSpPr>
                <a:grpSpLocks/>
              </p:cNvGrpSpPr>
              <p:nvPr/>
            </p:nvGrpSpPr>
            <p:grpSpPr bwMode="auto">
              <a:xfrm>
                <a:off x="3408" y="3360"/>
                <a:ext cx="96" cy="288"/>
                <a:chOff x="2496" y="3408"/>
                <a:chExt cx="96" cy="288"/>
              </a:xfrm>
            </p:grpSpPr>
            <p:sp>
              <p:nvSpPr>
                <p:cNvPr id="5165" name="Rectangle 23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6" name="Rectangle 24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8" name="Group 25"/>
              <p:cNvGrpSpPr>
                <a:grpSpLocks/>
              </p:cNvGrpSpPr>
              <p:nvPr/>
            </p:nvGrpSpPr>
            <p:grpSpPr bwMode="auto">
              <a:xfrm flipV="1">
                <a:off x="3552" y="3360"/>
                <a:ext cx="96" cy="288"/>
                <a:chOff x="2496" y="3408"/>
                <a:chExt cx="96" cy="288"/>
              </a:xfrm>
            </p:grpSpPr>
            <p:sp>
              <p:nvSpPr>
                <p:cNvPr id="5163" name="Rectangle 26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9" name="Group 28"/>
              <p:cNvGrpSpPr>
                <a:grpSpLocks/>
              </p:cNvGrpSpPr>
              <p:nvPr/>
            </p:nvGrpSpPr>
            <p:grpSpPr bwMode="auto">
              <a:xfrm>
                <a:off x="3696" y="3360"/>
                <a:ext cx="96" cy="288"/>
                <a:chOff x="2496" y="3408"/>
                <a:chExt cx="96" cy="288"/>
              </a:xfrm>
            </p:grpSpPr>
            <p:sp>
              <p:nvSpPr>
                <p:cNvPr id="5161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2" name="Rectangle 3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60" name="AutoShape 31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1392" cy="4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8" name="Line 32"/>
            <p:cNvSpPr>
              <a:spLocks noChangeShapeType="1"/>
            </p:cNvSpPr>
            <p:nvPr/>
          </p:nvSpPr>
          <p:spPr bwMode="auto">
            <a:xfrm flipV="1">
              <a:off x="4272" y="332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Line 33"/>
            <p:cNvSpPr>
              <a:spLocks noChangeShapeType="1"/>
            </p:cNvSpPr>
            <p:nvPr/>
          </p:nvSpPr>
          <p:spPr bwMode="auto">
            <a:xfrm>
              <a:off x="4224" y="346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Text Box 34"/>
            <p:cNvSpPr txBox="1">
              <a:spLocks noChangeArrowheads="1"/>
            </p:cNvSpPr>
            <p:nvPr/>
          </p:nvSpPr>
          <p:spPr bwMode="auto">
            <a:xfrm>
              <a:off x="431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8</a:t>
              </a:r>
            </a:p>
          </p:txBody>
        </p:sp>
        <p:grpSp>
          <p:nvGrpSpPr>
            <p:cNvPr id="5131" name="Group 35"/>
            <p:cNvGrpSpPr>
              <a:grpSpLocks/>
            </p:cNvGrpSpPr>
            <p:nvPr/>
          </p:nvGrpSpPr>
          <p:grpSpPr bwMode="auto">
            <a:xfrm>
              <a:off x="2592" y="3753"/>
              <a:ext cx="672" cy="144"/>
              <a:chOff x="1296" y="3312"/>
              <a:chExt cx="672" cy="144"/>
            </a:xfrm>
          </p:grpSpPr>
          <p:sp>
            <p:nvSpPr>
              <p:cNvPr id="5149" name="Line 36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Line 37"/>
              <p:cNvSpPr>
                <a:spLocks noChangeShapeType="1"/>
              </p:cNvSpPr>
              <p:nvPr/>
            </p:nvSpPr>
            <p:spPr bwMode="auto">
              <a:xfrm flipV="1">
                <a:off x="1488" y="331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Line 3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2" name="Line 39"/>
            <p:cNvSpPr>
              <a:spLocks noChangeShapeType="1"/>
            </p:cNvSpPr>
            <p:nvPr/>
          </p:nvSpPr>
          <p:spPr bwMode="auto">
            <a:xfrm flipV="1">
              <a:off x="3216" y="3321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33" name="Group 57"/>
            <p:cNvGrpSpPr>
              <a:grpSpLocks/>
            </p:cNvGrpSpPr>
            <p:nvPr/>
          </p:nvGrpSpPr>
          <p:grpSpPr bwMode="auto">
            <a:xfrm>
              <a:off x="3216" y="2208"/>
              <a:ext cx="1680" cy="336"/>
              <a:chOff x="3216" y="2208"/>
              <a:chExt cx="1680" cy="336"/>
            </a:xfrm>
          </p:grpSpPr>
          <p:sp>
            <p:nvSpPr>
              <p:cNvPr id="5140" name="Oval 41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1" name="Oval 42"/>
              <p:cNvSpPr>
                <a:spLocks noChangeArrowheads="1"/>
              </p:cNvSpPr>
              <p:nvPr/>
            </p:nvSpPr>
            <p:spPr bwMode="auto">
              <a:xfrm>
                <a:off x="3504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2" name="Oval 43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3" name="Oval 44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4" name="Oval 45"/>
              <p:cNvSpPr>
                <a:spLocks noChangeArrowheads="1"/>
              </p:cNvSpPr>
              <p:nvPr/>
            </p:nvSpPr>
            <p:spPr bwMode="auto">
              <a:xfrm>
                <a:off x="4080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5" name="Oval 4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6" name="Oval 47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7" name="Oval 48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8" name="AutoShape 49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1680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34" name="Line 50"/>
            <p:cNvSpPr>
              <a:spLocks noChangeShapeType="1"/>
            </p:cNvSpPr>
            <p:nvPr/>
          </p:nvSpPr>
          <p:spPr bwMode="auto">
            <a:xfrm flipV="1">
              <a:off x="4090" y="256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5" name="Line 51"/>
            <p:cNvSpPr>
              <a:spLocks noChangeShapeType="1"/>
            </p:cNvSpPr>
            <p:nvPr/>
          </p:nvSpPr>
          <p:spPr bwMode="auto">
            <a:xfrm>
              <a:off x="4042" y="270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6" name="Text Box 52"/>
            <p:cNvSpPr txBox="1">
              <a:spLocks noChangeArrowheads="1"/>
            </p:cNvSpPr>
            <p:nvPr/>
          </p:nvSpPr>
          <p:spPr bwMode="auto">
            <a:xfrm>
              <a:off x="4128" y="260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8</a:t>
              </a:r>
            </a:p>
          </p:txBody>
        </p:sp>
        <p:sp>
          <p:nvSpPr>
            <p:cNvPr id="5137" name="Text Box 53"/>
            <p:cNvSpPr txBox="1">
              <a:spLocks noChangeArrowheads="1"/>
            </p:cNvSpPr>
            <p:nvPr/>
          </p:nvSpPr>
          <p:spPr bwMode="auto">
            <a:xfrm>
              <a:off x="4934" y="3744"/>
              <a:ext cx="6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dip switch</a:t>
              </a:r>
            </a:p>
          </p:txBody>
        </p:sp>
        <p:sp>
          <p:nvSpPr>
            <p:cNvPr id="5138" name="Text Box 54"/>
            <p:cNvSpPr txBox="1">
              <a:spLocks noChangeArrowheads="1"/>
            </p:cNvSpPr>
            <p:nvPr/>
          </p:nvSpPr>
          <p:spPr bwMode="auto">
            <a:xfrm>
              <a:off x="2630" y="3936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button</a:t>
              </a:r>
            </a:p>
          </p:txBody>
        </p:sp>
        <p:sp>
          <p:nvSpPr>
            <p:cNvPr id="5139" name="Text Box 55"/>
            <p:cNvSpPr txBox="1">
              <a:spLocks noChangeArrowheads="1"/>
            </p:cNvSpPr>
            <p:nvPr/>
          </p:nvSpPr>
          <p:spPr bwMode="auto">
            <a:xfrm>
              <a:off x="4550" y="2016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LEDs</a:t>
              </a:r>
            </a:p>
          </p:txBody>
        </p:sp>
      </p:grpSp>
      <p:sp>
        <p:nvSpPr>
          <p:cNvPr id="5125" name="Text Box 56"/>
          <p:cNvSpPr txBox="1">
            <a:spLocks noChangeArrowheads="1"/>
          </p:cNvSpPr>
          <p:nvPr/>
        </p:nvSpPr>
        <p:spPr bwMode="auto">
          <a:xfrm>
            <a:off x="7162800" y="5410200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1100 0010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Bonus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191000" cy="3810000"/>
          </a:xfrm>
        </p:spPr>
        <p:txBody>
          <a:bodyPr/>
          <a:lstStyle/>
          <a:p>
            <a:pPr eaLnBrk="1" hangingPunct="1"/>
            <a:r>
              <a:rPr lang="en-US" altLang="zh-TW" sz="2400"/>
              <a:t>an 8-bit register</a:t>
            </a:r>
          </a:p>
          <a:p>
            <a:pPr lvl="1" eaLnBrk="1" hangingPunct="1"/>
            <a:r>
              <a:rPr lang="en-US" altLang="zh-TW" sz="2000"/>
              <a:t>the register memorize the content set by the dip switch </a:t>
            </a:r>
            <a:r>
              <a:rPr lang="en-US" altLang="zh-TW" sz="2000">
                <a:solidFill>
                  <a:schemeClr val="hlink"/>
                </a:solidFill>
              </a:rPr>
              <a:t>when button pressed</a:t>
            </a:r>
          </a:p>
          <a:p>
            <a:pPr lvl="1" eaLnBrk="1" hangingPunct="1"/>
            <a:r>
              <a:rPr lang="en-US" altLang="zh-TW" sz="2000"/>
              <a:t>display the hex content of the register 7-seg display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419600" y="4586288"/>
            <a:ext cx="411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register</a:t>
            </a:r>
          </a:p>
        </p:txBody>
      </p:sp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5638800" y="5805488"/>
            <a:ext cx="2209800" cy="762000"/>
            <a:chOff x="2544" y="3264"/>
            <a:chExt cx="1392" cy="480"/>
          </a:xfrm>
        </p:grpSpPr>
        <p:grpSp>
          <p:nvGrpSpPr>
            <p:cNvPr id="6199" name="Group 7"/>
            <p:cNvGrpSpPr>
              <a:grpSpLocks/>
            </p:cNvGrpSpPr>
            <p:nvPr/>
          </p:nvGrpSpPr>
          <p:grpSpPr bwMode="auto">
            <a:xfrm flipV="1">
              <a:off x="2640" y="3360"/>
              <a:ext cx="96" cy="288"/>
              <a:chOff x="2496" y="3408"/>
              <a:chExt cx="96" cy="288"/>
            </a:xfrm>
          </p:grpSpPr>
          <p:sp>
            <p:nvSpPr>
              <p:cNvPr id="6222" name="Rectangle 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23" name="Rectangle 9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0" name="Group 10"/>
            <p:cNvGrpSpPr>
              <a:grpSpLocks/>
            </p:cNvGrpSpPr>
            <p:nvPr/>
          </p:nvGrpSpPr>
          <p:grpSpPr bwMode="auto">
            <a:xfrm flipV="1">
              <a:off x="2784" y="3360"/>
              <a:ext cx="96" cy="288"/>
              <a:chOff x="2496" y="3408"/>
              <a:chExt cx="96" cy="288"/>
            </a:xfrm>
          </p:grpSpPr>
          <p:sp>
            <p:nvSpPr>
              <p:cNvPr id="6220" name="Rectangle 1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21" name="Rectangle 12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1" name="Group 13"/>
            <p:cNvGrpSpPr>
              <a:grpSpLocks/>
            </p:cNvGrpSpPr>
            <p:nvPr/>
          </p:nvGrpSpPr>
          <p:grpSpPr bwMode="auto">
            <a:xfrm>
              <a:off x="2928" y="3360"/>
              <a:ext cx="96" cy="288"/>
              <a:chOff x="2496" y="3408"/>
              <a:chExt cx="96" cy="288"/>
            </a:xfrm>
          </p:grpSpPr>
          <p:sp>
            <p:nvSpPr>
              <p:cNvPr id="6218" name="Rectangle 14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9" name="Rectangle 1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2" name="Group 16"/>
            <p:cNvGrpSpPr>
              <a:grpSpLocks/>
            </p:cNvGrpSpPr>
            <p:nvPr/>
          </p:nvGrpSpPr>
          <p:grpSpPr bwMode="auto">
            <a:xfrm>
              <a:off x="3072" y="3360"/>
              <a:ext cx="96" cy="288"/>
              <a:chOff x="2496" y="3408"/>
              <a:chExt cx="96" cy="288"/>
            </a:xfrm>
          </p:grpSpPr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3" name="Group 19"/>
            <p:cNvGrpSpPr>
              <a:grpSpLocks/>
            </p:cNvGrpSpPr>
            <p:nvPr/>
          </p:nvGrpSpPr>
          <p:grpSpPr bwMode="auto">
            <a:xfrm>
              <a:off x="3264" y="3360"/>
              <a:ext cx="96" cy="288"/>
              <a:chOff x="2496" y="3408"/>
              <a:chExt cx="96" cy="288"/>
            </a:xfrm>
          </p:grpSpPr>
          <p:sp>
            <p:nvSpPr>
              <p:cNvPr id="6214" name="Rectangle 20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5" name="Rectangle 21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4" name="Group 22"/>
            <p:cNvGrpSpPr>
              <a:grpSpLocks/>
            </p:cNvGrpSpPr>
            <p:nvPr/>
          </p:nvGrpSpPr>
          <p:grpSpPr bwMode="auto">
            <a:xfrm>
              <a:off x="3408" y="3360"/>
              <a:ext cx="96" cy="288"/>
              <a:chOff x="2496" y="3408"/>
              <a:chExt cx="96" cy="288"/>
            </a:xfrm>
          </p:grpSpPr>
          <p:sp>
            <p:nvSpPr>
              <p:cNvPr id="6212" name="Rectangle 23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3" name="Rectangle 24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5" name="Group 25"/>
            <p:cNvGrpSpPr>
              <a:grpSpLocks/>
            </p:cNvGrpSpPr>
            <p:nvPr/>
          </p:nvGrpSpPr>
          <p:grpSpPr bwMode="auto">
            <a:xfrm flipV="1">
              <a:off x="3552" y="3360"/>
              <a:ext cx="96" cy="288"/>
              <a:chOff x="2496" y="3408"/>
              <a:chExt cx="96" cy="288"/>
            </a:xfrm>
          </p:grpSpPr>
          <p:sp>
            <p:nvSpPr>
              <p:cNvPr id="6210" name="Rectangle 26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1" name="Rectangle 27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6" name="Group 28"/>
            <p:cNvGrpSpPr>
              <a:grpSpLocks/>
            </p:cNvGrpSpPr>
            <p:nvPr/>
          </p:nvGrpSpPr>
          <p:grpSpPr bwMode="auto">
            <a:xfrm>
              <a:off x="3696" y="3360"/>
              <a:ext cx="96" cy="288"/>
              <a:chOff x="2496" y="3408"/>
              <a:chExt cx="96" cy="288"/>
            </a:xfrm>
          </p:grpSpPr>
          <p:sp>
            <p:nvSpPr>
              <p:cNvPr id="6208" name="Rectangle 29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09" name="Rectangle 3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6207" name="AutoShape 31"/>
            <p:cNvSpPr>
              <a:spLocks noChangeArrowheads="1"/>
            </p:cNvSpPr>
            <p:nvPr/>
          </p:nvSpPr>
          <p:spPr bwMode="auto">
            <a:xfrm>
              <a:off x="2544" y="3264"/>
              <a:ext cx="13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150" name="Line 32"/>
          <p:cNvSpPr>
            <a:spLocks noChangeShapeType="1"/>
          </p:cNvSpPr>
          <p:nvPr/>
        </p:nvSpPr>
        <p:spPr bwMode="auto">
          <a:xfrm flipV="1">
            <a:off x="6781800" y="5272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Line 33"/>
          <p:cNvSpPr>
            <a:spLocks noChangeShapeType="1"/>
          </p:cNvSpPr>
          <p:nvPr/>
        </p:nvSpPr>
        <p:spPr bwMode="auto">
          <a:xfrm>
            <a:off x="6705600" y="5500688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Text Box 34"/>
          <p:cNvSpPr txBox="1">
            <a:spLocks noChangeArrowheads="1"/>
          </p:cNvSpPr>
          <p:nvPr/>
        </p:nvSpPr>
        <p:spPr bwMode="auto">
          <a:xfrm>
            <a:off x="6842125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grpSp>
        <p:nvGrpSpPr>
          <p:cNvPr id="6153" name="Group 35"/>
          <p:cNvGrpSpPr>
            <a:grpSpLocks/>
          </p:cNvGrpSpPr>
          <p:nvPr/>
        </p:nvGrpSpPr>
        <p:grpSpPr bwMode="auto">
          <a:xfrm>
            <a:off x="4114800" y="5957888"/>
            <a:ext cx="1066800" cy="228600"/>
            <a:chOff x="1296" y="3312"/>
            <a:chExt cx="672" cy="144"/>
          </a:xfrm>
        </p:grpSpPr>
        <p:sp>
          <p:nvSpPr>
            <p:cNvPr id="6196" name="Line 36"/>
            <p:cNvSpPr>
              <a:spLocks noChangeShapeType="1"/>
            </p:cNvSpPr>
            <p:nvPr/>
          </p:nvSpPr>
          <p:spPr bwMode="auto">
            <a:xfrm>
              <a:off x="129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7" name="Line 37"/>
            <p:cNvSpPr>
              <a:spLocks noChangeShapeType="1"/>
            </p:cNvSpPr>
            <p:nvPr/>
          </p:nvSpPr>
          <p:spPr bwMode="auto">
            <a:xfrm flipV="1">
              <a:off x="1488" y="33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8" name="Line 38"/>
            <p:cNvSpPr>
              <a:spLocks noChangeShapeType="1"/>
            </p:cNvSpPr>
            <p:nvPr/>
          </p:nvSpPr>
          <p:spPr bwMode="auto">
            <a:xfrm>
              <a:off x="168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4" name="Line 39"/>
          <p:cNvSpPr>
            <a:spLocks noChangeShapeType="1"/>
          </p:cNvSpPr>
          <p:nvPr/>
        </p:nvSpPr>
        <p:spPr bwMode="auto">
          <a:xfrm flipV="1">
            <a:off x="5105400" y="52720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5" name="Line 50"/>
          <p:cNvSpPr>
            <a:spLocks noChangeShapeType="1"/>
          </p:cNvSpPr>
          <p:nvPr/>
        </p:nvSpPr>
        <p:spPr bwMode="auto">
          <a:xfrm flipV="1">
            <a:off x="6492875" y="4067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6" name="Line 51"/>
          <p:cNvSpPr>
            <a:spLocks noChangeShapeType="1"/>
          </p:cNvSpPr>
          <p:nvPr/>
        </p:nvSpPr>
        <p:spPr bwMode="auto">
          <a:xfrm>
            <a:off x="6416675" y="429577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Text Box 52"/>
          <p:cNvSpPr txBox="1">
            <a:spLocks noChangeArrowheads="1"/>
          </p:cNvSpPr>
          <p:nvPr/>
        </p:nvSpPr>
        <p:spPr bwMode="auto">
          <a:xfrm>
            <a:off x="6553200" y="41290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6158" name="Text Box 53"/>
          <p:cNvSpPr txBox="1">
            <a:spLocks noChangeArrowheads="1"/>
          </p:cNvSpPr>
          <p:nvPr/>
        </p:nvSpPr>
        <p:spPr bwMode="auto">
          <a:xfrm>
            <a:off x="7832725" y="5943600"/>
            <a:ext cx="1027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dip switch</a:t>
            </a:r>
          </a:p>
        </p:txBody>
      </p:sp>
      <p:sp>
        <p:nvSpPr>
          <p:cNvPr id="6159" name="Text Box 54"/>
          <p:cNvSpPr txBox="1">
            <a:spLocks noChangeArrowheads="1"/>
          </p:cNvSpPr>
          <p:nvPr/>
        </p:nvSpPr>
        <p:spPr bwMode="auto">
          <a:xfrm>
            <a:off x="4175125" y="62484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button</a:t>
            </a:r>
          </a:p>
        </p:txBody>
      </p:sp>
      <p:sp>
        <p:nvSpPr>
          <p:cNvPr id="6160" name="Text Box 55"/>
          <p:cNvSpPr txBox="1">
            <a:spLocks noChangeArrowheads="1"/>
          </p:cNvSpPr>
          <p:nvPr/>
        </p:nvSpPr>
        <p:spPr bwMode="auto">
          <a:xfrm>
            <a:off x="7086600" y="2362200"/>
            <a:ext cx="1265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7-seg display</a:t>
            </a:r>
          </a:p>
        </p:txBody>
      </p:sp>
      <p:grpSp>
        <p:nvGrpSpPr>
          <p:cNvPr id="6161" name="Group 138"/>
          <p:cNvGrpSpPr>
            <a:grpSpLocks/>
          </p:cNvGrpSpPr>
          <p:nvPr/>
        </p:nvGrpSpPr>
        <p:grpSpPr bwMode="auto">
          <a:xfrm>
            <a:off x="5029200" y="2819400"/>
            <a:ext cx="2974975" cy="1223963"/>
            <a:chOff x="3168" y="1776"/>
            <a:chExt cx="1874" cy="771"/>
          </a:xfrm>
        </p:grpSpPr>
        <p:grpSp>
          <p:nvGrpSpPr>
            <p:cNvPr id="6163" name="Group 137"/>
            <p:cNvGrpSpPr>
              <a:grpSpLocks/>
            </p:cNvGrpSpPr>
            <p:nvPr/>
          </p:nvGrpSpPr>
          <p:grpSpPr bwMode="auto">
            <a:xfrm>
              <a:off x="3360" y="1958"/>
              <a:ext cx="307" cy="442"/>
              <a:chOff x="3360" y="1958"/>
              <a:chExt cx="307" cy="442"/>
            </a:xfrm>
          </p:grpSpPr>
          <p:sp>
            <p:nvSpPr>
              <p:cNvPr id="6189" name="Line 103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0" name="Line 104"/>
              <p:cNvSpPr>
                <a:spLocks noChangeShapeType="1"/>
              </p:cNvSpPr>
              <p:nvPr/>
            </p:nvSpPr>
            <p:spPr bwMode="auto">
              <a:xfrm>
                <a:off x="33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1" name="Line 105"/>
              <p:cNvSpPr>
                <a:spLocks noChangeShapeType="1"/>
              </p:cNvSpPr>
              <p:nvPr/>
            </p:nvSpPr>
            <p:spPr bwMode="auto">
              <a:xfrm>
                <a:off x="3667" y="19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2" name="Line 106"/>
              <p:cNvSpPr>
                <a:spLocks noChangeShapeType="1"/>
              </p:cNvSpPr>
              <p:nvPr/>
            </p:nvSpPr>
            <p:spPr bwMode="auto">
              <a:xfrm>
                <a:off x="3395" y="218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3" name="Line 107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4" name="Line 108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5" name="Line 109"/>
              <p:cNvSpPr>
                <a:spLocks noChangeShapeType="1"/>
              </p:cNvSpPr>
              <p:nvPr/>
            </p:nvSpPr>
            <p:spPr bwMode="auto">
              <a:xfrm>
                <a:off x="3667" y="218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4" name="Group 136"/>
            <p:cNvGrpSpPr>
              <a:grpSpLocks/>
            </p:cNvGrpSpPr>
            <p:nvPr/>
          </p:nvGrpSpPr>
          <p:grpSpPr bwMode="auto">
            <a:xfrm>
              <a:off x="3744" y="1968"/>
              <a:ext cx="318" cy="432"/>
              <a:chOff x="3744" y="1968"/>
              <a:chExt cx="318" cy="432"/>
            </a:xfrm>
          </p:grpSpPr>
          <p:sp>
            <p:nvSpPr>
              <p:cNvPr id="6182" name="Line 111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3" name="Line 112"/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4" name="Line 113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5" name="Line 114"/>
              <p:cNvSpPr>
                <a:spLocks noChangeShapeType="1"/>
              </p:cNvSpPr>
              <p:nvPr/>
            </p:nvSpPr>
            <p:spPr bwMode="auto">
              <a:xfrm>
                <a:off x="3792" y="220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6" name="Line 115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7" name="Line 116"/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8" name="Line 117"/>
              <p:cNvSpPr>
                <a:spLocks noChangeShapeType="1"/>
              </p:cNvSpPr>
              <p:nvPr/>
            </p:nvSpPr>
            <p:spPr bwMode="auto">
              <a:xfrm>
                <a:off x="4062" y="219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5" name="Group 118"/>
            <p:cNvGrpSpPr>
              <a:grpSpLocks/>
            </p:cNvGrpSpPr>
            <p:nvPr/>
          </p:nvGrpSpPr>
          <p:grpSpPr bwMode="auto">
            <a:xfrm>
              <a:off x="4120" y="1958"/>
              <a:ext cx="318" cy="453"/>
              <a:chOff x="1519" y="1480"/>
              <a:chExt cx="318" cy="453"/>
            </a:xfrm>
          </p:grpSpPr>
          <p:sp>
            <p:nvSpPr>
              <p:cNvPr id="6175" name="Line 119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6" name="Line 120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7" name="Line 12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8" name="Line 122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9" name="Line 123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0" name="Line 124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1" name="Line 12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6" name="Group 126"/>
            <p:cNvGrpSpPr>
              <a:grpSpLocks/>
            </p:cNvGrpSpPr>
            <p:nvPr/>
          </p:nvGrpSpPr>
          <p:grpSpPr bwMode="auto">
            <a:xfrm>
              <a:off x="4529" y="1958"/>
              <a:ext cx="318" cy="453"/>
              <a:chOff x="1519" y="1480"/>
              <a:chExt cx="318" cy="453"/>
            </a:xfrm>
          </p:grpSpPr>
          <p:sp>
            <p:nvSpPr>
              <p:cNvPr id="6168" name="Line 127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12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Line 129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1" name="Line 130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2" name="Line 131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3" name="Line 132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133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7" name="AutoShape 134"/>
            <p:cNvSpPr>
              <a:spLocks noChangeArrowheads="1"/>
            </p:cNvSpPr>
            <p:nvPr/>
          </p:nvSpPr>
          <p:spPr bwMode="auto">
            <a:xfrm>
              <a:off x="3168" y="1776"/>
              <a:ext cx="1874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162" name="Text Box 135"/>
          <p:cNvSpPr txBox="1">
            <a:spLocks noChangeArrowheads="1"/>
          </p:cNvSpPr>
          <p:nvPr/>
        </p:nvSpPr>
        <p:spPr bwMode="auto">
          <a:xfrm>
            <a:off x="7162800" y="5410200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1100 0010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dirty="0"/>
              <a:t>Bonus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191000" cy="1981200"/>
          </a:xfrm>
        </p:spPr>
        <p:txBody>
          <a:bodyPr/>
          <a:lstStyle/>
          <a:p>
            <a:pPr eaLnBrk="1" hangingPunct="1"/>
            <a:r>
              <a:rPr lang="en-US" altLang="zh-TW" sz="2400"/>
              <a:t>an 8-bit </a:t>
            </a:r>
            <a:r>
              <a:rPr lang="en-US" altLang="zh-TW" sz="2400">
                <a:solidFill>
                  <a:schemeClr val="hlink"/>
                </a:solidFill>
              </a:rPr>
              <a:t>accumulator</a:t>
            </a:r>
          </a:p>
          <a:p>
            <a:pPr lvl="1" eaLnBrk="1" hangingPunct="1"/>
            <a:r>
              <a:rPr lang="en-US" altLang="zh-TW" sz="2000"/>
              <a:t>When button pressed:</a:t>
            </a:r>
          </a:p>
          <a:p>
            <a:pPr lvl="2" eaLnBrk="1" hangingPunct="1"/>
            <a:r>
              <a:rPr lang="en-US" altLang="zh-TW" sz="1800"/>
              <a:t>the input set by dipswitch is accumulated and displayed on 7-seg display (hex)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419600" y="4586288"/>
            <a:ext cx="411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accumulator A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5638800" y="5805488"/>
            <a:ext cx="2209800" cy="762000"/>
            <a:chOff x="2544" y="3264"/>
            <a:chExt cx="1392" cy="480"/>
          </a:xfrm>
        </p:grpSpPr>
        <p:grpSp>
          <p:nvGrpSpPr>
            <p:cNvPr id="7226" name="Group 6"/>
            <p:cNvGrpSpPr>
              <a:grpSpLocks/>
            </p:cNvGrpSpPr>
            <p:nvPr/>
          </p:nvGrpSpPr>
          <p:grpSpPr bwMode="auto">
            <a:xfrm flipV="1">
              <a:off x="2640" y="3360"/>
              <a:ext cx="96" cy="288"/>
              <a:chOff x="2496" y="3408"/>
              <a:chExt cx="96" cy="288"/>
            </a:xfrm>
          </p:grpSpPr>
          <p:sp>
            <p:nvSpPr>
              <p:cNvPr id="7249" name="Rectangle 7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50" name="Rectangle 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27" name="Group 9"/>
            <p:cNvGrpSpPr>
              <a:grpSpLocks/>
            </p:cNvGrpSpPr>
            <p:nvPr/>
          </p:nvGrpSpPr>
          <p:grpSpPr bwMode="auto">
            <a:xfrm flipV="1">
              <a:off x="2784" y="3360"/>
              <a:ext cx="96" cy="288"/>
              <a:chOff x="2496" y="3408"/>
              <a:chExt cx="96" cy="288"/>
            </a:xfrm>
          </p:grpSpPr>
          <p:sp>
            <p:nvSpPr>
              <p:cNvPr id="7247" name="Rectangle 10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8" name="Rectangle 11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28" name="Group 12"/>
            <p:cNvGrpSpPr>
              <a:grpSpLocks/>
            </p:cNvGrpSpPr>
            <p:nvPr/>
          </p:nvGrpSpPr>
          <p:grpSpPr bwMode="auto">
            <a:xfrm>
              <a:off x="2928" y="3360"/>
              <a:ext cx="96" cy="288"/>
              <a:chOff x="2496" y="3408"/>
              <a:chExt cx="96" cy="288"/>
            </a:xfrm>
          </p:grpSpPr>
          <p:sp>
            <p:nvSpPr>
              <p:cNvPr id="7245" name="Rectangle 13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6" name="Rectangle 14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29" name="Group 15"/>
            <p:cNvGrpSpPr>
              <a:grpSpLocks/>
            </p:cNvGrpSpPr>
            <p:nvPr/>
          </p:nvGrpSpPr>
          <p:grpSpPr bwMode="auto">
            <a:xfrm>
              <a:off x="3072" y="3360"/>
              <a:ext cx="96" cy="288"/>
              <a:chOff x="2496" y="3408"/>
              <a:chExt cx="96" cy="288"/>
            </a:xfrm>
          </p:grpSpPr>
          <p:sp>
            <p:nvSpPr>
              <p:cNvPr id="7243" name="Rectangle 16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4" name="Rectangle 17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0" name="Group 18"/>
            <p:cNvGrpSpPr>
              <a:grpSpLocks/>
            </p:cNvGrpSpPr>
            <p:nvPr/>
          </p:nvGrpSpPr>
          <p:grpSpPr bwMode="auto">
            <a:xfrm>
              <a:off x="3264" y="3360"/>
              <a:ext cx="96" cy="288"/>
              <a:chOff x="2496" y="3408"/>
              <a:chExt cx="96" cy="288"/>
            </a:xfrm>
          </p:grpSpPr>
          <p:sp>
            <p:nvSpPr>
              <p:cNvPr id="7241" name="Rectangle 19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2" name="Rectangle 2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1" name="Group 21"/>
            <p:cNvGrpSpPr>
              <a:grpSpLocks/>
            </p:cNvGrpSpPr>
            <p:nvPr/>
          </p:nvGrpSpPr>
          <p:grpSpPr bwMode="auto">
            <a:xfrm>
              <a:off x="3408" y="3360"/>
              <a:ext cx="96" cy="288"/>
              <a:chOff x="2496" y="3408"/>
              <a:chExt cx="96" cy="288"/>
            </a:xfrm>
          </p:grpSpPr>
          <p:sp>
            <p:nvSpPr>
              <p:cNvPr id="7239" name="Rectangle 22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0" name="Rectangle 23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2" name="Group 24"/>
            <p:cNvGrpSpPr>
              <a:grpSpLocks/>
            </p:cNvGrpSpPr>
            <p:nvPr/>
          </p:nvGrpSpPr>
          <p:grpSpPr bwMode="auto">
            <a:xfrm flipV="1">
              <a:off x="3552" y="3360"/>
              <a:ext cx="96" cy="288"/>
              <a:chOff x="2496" y="3408"/>
              <a:chExt cx="96" cy="288"/>
            </a:xfrm>
          </p:grpSpPr>
          <p:sp>
            <p:nvSpPr>
              <p:cNvPr id="7237" name="Rectangle 25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38" name="Rectangle 26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3" name="Group 27"/>
            <p:cNvGrpSpPr>
              <a:grpSpLocks/>
            </p:cNvGrpSpPr>
            <p:nvPr/>
          </p:nvGrpSpPr>
          <p:grpSpPr bwMode="auto">
            <a:xfrm>
              <a:off x="3696" y="3360"/>
              <a:ext cx="96" cy="288"/>
              <a:chOff x="2496" y="3408"/>
              <a:chExt cx="96" cy="288"/>
            </a:xfrm>
          </p:grpSpPr>
          <p:sp>
            <p:nvSpPr>
              <p:cNvPr id="7235" name="Rectangle 2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36" name="Rectangle 29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234" name="AutoShape 30"/>
            <p:cNvSpPr>
              <a:spLocks noChangeArrowheads="1"/>
            </p:cNvSpPr>
            <p:nvPr/>
          </p:nvSpPr>
          <p:spPr bwMode="auto">
            <a:xfrm>
              <a:off x="2544" y="3264"/>
              <a:ext cx="13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74" name="Line 31"/>
          <p:cNvSpPr>
            <a:spLocks noChangeShapeType="1"/>
          </p:cNvSpPr>
          <p:nvPr/>
        </p:nvSpPr>
        <p:spPr bwMode="auto">
          <a:xfrm flipV="1">
            <a:off x="6781800" y="5272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32"/>
          <p:cNvSpPr>
            <a:spLocks noChangeShapeType="1"/>
          </p:cNvSpPr>
          <p:nvPr/>
        </p:nvSpPr>
        <p:spPr bwMode="auto">
          <a:xfrm>
            <a:off x="6705600" y="5500688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Text Box 33"/>
          <p:cNvSpPr txBox="1">
            <a:spLocks noChangeArrowheads="1"/>
          </p:cNvSpPr>
          <p:nvPr/>
        </p:nvSpPr>
        <p:spPr bwMode="auto">
          <a:xfrm>
            <a:off x="6842125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grpSp>
        <p:nvGrpSpPr>
          <p:cNvPr id="7177" name="Group 34"/>
          <p:cNvGrpSpPr>
            <a:grpSpLocks/>
          </p:cNvGrpSpPr>
          <p:nvPr/>
        </p:nvGrpSpPr>
        <p:grpSpPr bwMode="auto">
          <a:xfrm>
            <a:off x="4114800" y="5957888"/>
            <a:ext cx="1066800" cy="228600"/>
            <a:chOff x="1296" y="3312"/>
            <a:chExt cx="672" cy="144"/>
          </a:xfrm>
        </p:grpSpPr>
        <p:sp>
          <p:nvSpPr>
            <p:cNvPr id="7223" name="Line 35"/>
            <p:cNvSpPr>
              <a:spLocks noChangeShapeType="1"/>
            </p:cNvSpPr>
            <p:nvPr/>
          </p:nvSpPr>
          <p:spPr bwMode="auto">
            <a:xfrm>
              <a:off x="129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4" name="Line 36"/>
            <p:cNvSpPr>
              <a:spLocks noChangeShapeType="1"/>
            </p:cNvSpPr>
            <p:nvPr/>
          </p:nvSpPr>
          <p:spPr bwMode="auto">
            <a:xfrm flipV="1">
              <a:off x="1488" y="33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5" name="Line 37"/>
            <p:cNvSpPr>
              <a:spLocks noChangeShapeType="1"/>
            </p:cNvSpPr>
            <p:nvPr/>
          </p:nvSpPr>
          <p:spPr bwMode="auto">
            <a:xfrm>
              <a:off x="168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8" name="Line 38"/>
          <p:cNvSpPr>
            <a:spLocks noChangeShapeType="1"/>
          </p:cNvSpPr>
          <p:nvPr/>
        </p:nvSpPr>
        <p:spPr bwMode="auto">
          <a:xfrm flipV="1">
            <a:off x="5105400" y="52720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39"/>
          <p:cNvSpPr>
            <a:spLocks noChangeShapeType="1"/>
          </p:cNvSpPr>
          <p:nvPr/>
        </p:nvSpPr>
        <p:spPr bwMode="auto">
          <a:xfrm flipV="1">
            <a:off x="6492875" y="4067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40"/>
          <p:cNvSpPr>
            <a:spLocks noChangeShapeType="1"/>
          </p:cNvSpPr>
          <p:nvPr/>
        </p:nvSpPr>
        <p:spPr bwMode="auto">
          <a:xfrm>
            <a:off x="6416675" y="429577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1" name="Text Box 41"/>
          <p:cNvSpPr txBox="1">
            <a:spLocks noChangeArrowheads="1"/>
          </p:cNvSpPr>
          <p:nvPr/>
        </p:nvSpPr>
        <p:spPr bwMode="auto">
          <a:xfrm>
            <a:off x="6553200" y="41290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7182" name="Text Box 42"/>
          <p:cNvSpPr txBox="1">
            <a:spLocks noChangeArrowheads="1"/>
          </p:cNvSpPr>
          <p:nvPr/>
        </p:nvSpPr>
        <p:spPr bwMode="auto">
          <a:xfrm>
            <a:off x="7832725" y="5943600"/>
            <a:ext cx="1027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dip switch</a:t>
            </a:r>
          </a:p>
        </p:txBody>
      </p:sp>
      <p:sp>
        <p:nvSpPr>
          <p:cNvPr id="7183" name="Text Box 43"/>
          <p:cNvSpPr txBox="1">
            <a:spLocks noChangeArrowheads="1"/>
          </p:cNvSpPr>
          <p:nvPr/>
        </p:nvSpPr>
        <p:spPr bwMode="auto">
          <a:xfrm>
            <a:off x="4175125" y="62484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button</a:t>
            </a:r>
          </a:p>
        </p:txBody>
      </p:sp>
      <p:sp>
        <p:nvSpPr>
          <p:cNvPr id="7184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1265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7-seg display</a:t>
            </a:r>
          </a:p>
        </p:txBody>
      </p:sp>
      <p:sp>
        <p:nvSpPr>
          <p:cNvPr id="7185" name="Text Box 79"/>
          <p:cNvSpPr txBox="1">
            <a:spLocks noChangeArrowheads="1"/>
          </p:cNvSpPr>
          <p:nvPr/>
        </p:nvSpPr>
        <p:spPr bwMode="auto">
          <a:xfrm>
            <a:off x="7162800" y="5410200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1100 0010</a:t>
            </a:r>
          </a:p>
        </p:txBody>
      </p:sp>
      <p:grpSp>
        <p:nvGrpSpPr>
          <p:cNvPr id="7186" name="Group 100"/>
          <p:cNvGrpSpPr>
            <a:grpSpLocks/>
          </p:cNvGrpSpPr>
          <p:nvPr/>
        </p:nvGrpSpPr>
        <p:grpSpPr bwMode="auto">
          <a:xfrm>
            <a:off x="5029200" y="2819400"/>
            <a:ext cx="2974975" cy="1223963"/>
            <a:chOff x="3168" y="1776"/>
            <a:chExt cx="1874" cy="771"/>
          </a:xfrm>
        </p:grpSpPr>
        <p:grpSp>
          <p:nvGrpSpPr>
            <p:cNvPr id="7189" name="Group 97"/>
            <p:cNvGrpSpPr>
              <a:grpSpLocks/>
            </p:cNvGrpSpPr>
            <p:nvPr/>
          </p:nvGrpSpPr>
          <p:grpSpPr bwMode="auto">
            <a:xfrm>
              <a:off x="3168" y="1776"/>
              <a:ext cx="1874" cy="771"/>
              <a:chOff x="3168" y="1776"/>
              <a:chExt cx="1874" cy="771"/>
            </a:xfrm>
          </p:grpSpPr>
          <p:grpSp>
            <p:nvGrpSpPr>
              <p:cNvPr id="7206" name="Group 46"/>
              <p:cNvGrpSpPr>
                <a:grpSpLocks/>
              </p:cNvGrpSpPr>
              <p:nvPr/>
            </p:nvGrpSpPr>
            <p:grpSpPr bwMode="auto">
              <a:xfrm>
                <a:off x="3360" y="1958"/>
                <a:ext cx="307" cy="442"/>
                <a:chOff x="3360" y="1958"/>
                <a:chExt cx="307" cy="442"/>
              </a:xfrm>
            </p:grpSpPr>
            <p:sp>
              <p:nvSpPr>
                <p:cNvPr id="7216" name="Line 47"/>
                <p:cNvSpPr>
                  <a:spLocks noChangeShapeType="1"/>
                </p:cNvSpPr>
                <p:nvPr/>
              </p:nvSpPr>
              <p:spPr bwMode="auto">
                <a:xfrm>
                  <a:off x="3408" y="196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7" name="Line 48"/>
                <p:cNvSpPr>
                  <a:spLocks noChangeShapeType="1"/>
                </p:cNvSpPr>
                <p:nvPr/>
              </p:nvSpPr>
              <p:spPr bwMode="auto">
                <a:xfrm>
                  <a:off x="3360" y="196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8" name="Line 49"/>
                <p:cNvSpPr>
                  <a:spLocks noChangeShapeType="1"/>
                </p:cNvSpPr>
                <p:nvPr/>
              </p:nvSpPr>
              <p:spPr bwMode="auto">
                <a:xfrm>
                  <a:off x="3667" y="195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9" name="Line 50"/>
                <p:cNvSpPr>
                  <a:spLocks noChangeShapeType="1"/>
                </p:cNvSpPr>
                <p:nvPr/>
              </p:nvSpPr>
              <p:spPr bwMode="auto">
                <a:xfrm>
                  <a:off x="3395" y="2184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20" name="Line 51"/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21" name="Line 52"/>
                <p:cNvSpPr>
                  <a:spLocks noChangeShapeType="1"/>
                </p:cNvSpPr>
                <p:nvPr/>
              </p:nvSpPr>
              <p:spPr bwMode="auto">
                <a:xfrm>
                  <a:off x="3360" y="220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22" name="Line 53"/>
                <p:cNvSpPr>
                  <a:spLocks noChangeShapeType="1"/>
                </p:cNvSpPr>
                <p:nvPr/>
              </p:nvSpPr>
              <p:spPr bwMode="auto">
                <a:xfrm>
                  <a:off x="3667" y="218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207" name="Group 54"/>
              <p:cNvGrpSpPr>
                <a:grpSpLocks/>
              </p:cNvGrpSpPr>
              <p:nvPr/>
            </p:nvGrpSpPr>
            <p:grpSpPr bwMode="auto">
              <a:xfrm>
                <a:off x="3744" y="1968"/>
                <a:ext cx="318" cy="432"/>
                <a:chOff x="3744" y="1968"/>
                <a:chExt cx="318" cy="432"/>
              </a:xfrm>
            </p:grpSpPr>
            <p:sp>
              <p:nvSpPr>
                <p:cNvPr id="7209" name="Line 55"/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0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96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1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196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2" name="Line 58"/>
                <p:cNvSpPr>
                  <a:spLocks noChangeShapeType="1"/>
                </p:cNvSpPr>
                <p:nvPr/>
              </p:nvSpPr>
              <p:spPr bwMode="auto">
                <a:xfrm>
                  <a:off x="3792" y="220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3" name="Line 59"/>
                <p:cNvSpPr>
                  <a:spLocks noChangeShapeType="1"/>
                </p:cNvSpPr>
                <p:nvPr/>
              </p:nvSpPr>
              <p:spPr bwMode="auto">
                <a:xfrm>
                  <a:off x="3792" y="2400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4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5" name="Line 61"/>
                <p:cNvSpPr>
                  <a:spLocks noChangeShapeType="1"/>
                </p:cNvSpPr>
                <p:nvPr/>
              </p:nvSpPr>
              <p:spPr bwMode="auto">
                <a:xfrm>
                  <a:off x="4062" y="219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208" name="AutoShape 78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1874" cy="77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190" name="Group 80"/>
            <p:cNvGrpSpPr>
              <a:grpSpLocks/>
            </p:cNvGrpSpPr>
            <p:nvPr/>
          </p:nvGrpSpPr>
          <p:grpSpPr bwMode="auto">
            <a:xfrm>
              <a:off x="4176" y="1968"/>
              <a:ext cx="307" cy="442"/>
              <a:chOff x="3360" y="1958"/>
              <a:chExt cx="307" cy="442"/>
            </a:xfrm>
          </p:grpSpPr>
          <p:sp>
            <p:nvSpPr>
              <p:cNvPr id="7199" name="Line 81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0" name="Line 82"/>
              <p:cNvSpPr>
                <a:spLocks noChangeShapeType="1"/>
              </p:cNvSpPr>
              <p:nvPr/>
            </p:nvSpPr>
            <p:spPr bwMode="auto">
              <a:xfrm>
                <a:off x="33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1" name="Line 83"/>
              <p:cNvSpPr>
                <a:spLocks noChangeShapeType="1"/>
              </p:cNvSpPr>
              <p:nvPr/>
            </p:nvSpPr>
            <p:spPr bwMode="auto">
              <a:xfrm>
                <a:off x="3667" y="19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2" name="Line 84"/>
              <p:cNvSpPr>
                <a:spLocks noChangeShapeType="1"/>
              </p:cNvSpPr>
              <p:nvPr/>
            </p:nvSpPr>
            <p:spPr bwMode="auto">
              <a:xfrm>
                <a:off x="3395" y="218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3" name="Line 85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4" name="Line 86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5" name="Line 87"/>
              <p:cNvSpPr>
                <a:spLocks noChangeShapeType="1"/>
              </p:cNvSpPr>
              <p:nvPr/>
            </p:nvSpPr>
            <p:spPr bwMode="auto">
              <a:xfrm>
                <a:off x="3667" y="218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91" name="Group 96"/>
            <p:cNvGrpSpPr>
              <a:grpSpLocks/>
            </p:cNvGrpSpPr>
            <p:nvPr/>
          </p:nvGrpSpPr>
          <p:grpSpPr bwMode="auto">
            <a:xfrm>
              <a:off x="4560" y="1968"/>
              <a:ext cx="288" cy="432"/>
              <a:chOff x="4560" y="1968"/>
              <a:chExt cx="288" cy="432"/>
            </a:xfrm>
          </p:grpSpPr>
          <p:sp>
            <p:nvSpPr>
              <p:cNvPr id="7192" name="Line 89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3" name="Line 90"/>
              <p:cNvSpPr>
                <a:spLocks noChangeShapeType="1"/>
              </p:cNvSpPr>
              <p:nvPr/>
            </p:nvSpPr>
            <p:spPr bwMode="auto">
              <a:xfrm>
                <a:off x="4848" y="201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4" name="Line 91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5" name="Line 92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6" name="Line 93"/>
              <p:cNvSpPr>
                <a:spLocks noChangeShapeType="1"/>
              </p:cNvSpPr>
              <p:nvPr/>
            </p:nvSpPr>
            <p:spPr bwMode="auto">
              <a:xfrm>
                <a:off x="46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7" name="Line 94"/>
              <p:cNvSpPr>
                <a:spLocks noChangeShapeType="1"/>
              </p:cNvSpPr>
              <p:nvPr/>
            </p:nvSpPr>
            <p:spPr bwMode="auto">
              <a:xfrm>
                <a:off x="4848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8" name="Line 95"/>
              <p:cNvSpPr>
                <a:spLocks noChangeShapeType="1"/>
              </p:cNvSpPr>
              <p:nvPr/>
            </p:nvSpPr>
            <p:spPr bwMode="auto">
              <a:xfrm>
                <a:off x="4560" y="220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aphicFrame>
        <p:nvGraphicFramePr>
          <p:cNvPr id="7187" name="Object 98"/>
          <p:cNvGraphicFramePr>
            <a:graphicFrameLocks noChangeAspect="1"/>
          </p:cNvGraphicFramePr>
          <p:nvPr/>
        </p:nvGraphicFramePr>
        <p:xfrm>
          <a:off x="754063" y="4495800"/>
          <a:ext cx="2682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方程式" r:id="rId3" imgW="1307532" imgH="203112" progId="Equation.3">
                  <p:embed/>
                </p:oleObj>
              </mc:Choice>
              <mc:Fallback>
                <p:oleObj name="方程式" r:id="rId3" imgW="1307532" imgH="203112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495800"/>
                        <a:ext cx="2682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99"/>
          <p:cNvSpPr txBox="1">
            <a:spLocks noChangeArrowheads="1"/>
          </p:cNvSpPr>
          <p:nvPr/>
        </p:nvSpPr>
        <p:spPr bwMode="auto">
          <a:xfrm>
            <a:off x="6248400" y="533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Pre-Lab Report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Paper work of your design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/>
              <a:t>The Circuit diagram of your design (hierarchical drawings are preferred)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/>
              <a:t>Expected timing waveform to describe the behavior of your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84</TotalTime>
  <Words>214</Words>
  <Application>Microsoft Office PowerPoint</Application>
  <PresentationFormat>如螢幕大小 (4:3)</PresentationFormat>
  <Paragraphs>50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Wingdings</vt:lpstr>
      <vt:lpstr>Blends</vt:lpstr>
      <vt:lpstr>方程式</vt:lpstr>
      <vt:lpstr>Registers and Shift Registers</vt:lpstr>
      <vt:lpstr>Your Task</vt:lpstr>
      <vt:lpstr>Your Task</vt:lpstr>
      <vt:lpstr>Bonus</vt:lpstr>
      <vt:lpstr>Bonus</vt:lpstr>
      <vt:lpstr>Pre-Lab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12</cp:revision>
  <cp:lastPrinted>1601-01-01T00:00:00Z</cp:lastPrinted>
  <dcterms:created xsi:type="dcterms:W3CDTF">2009-10-07T16:44:07Z</dcterms:created>
  <dcterms:modified xsi:type="dcterms:W3CDTF">2019-10-06T18:30:53Z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