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32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3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333" r:id="rId34"/>
    <p:sldId id="288" r:id="rId35"/>
    <p:sldId id="289" r:id="rId36"/>
    <p:sldId id="290" r:id="rId37"/>
    <p:sldId id="291" r:id="rId38"/>
    <p:sldId id="292" r:id="rId39"/>
    <p:sldId id="293" r:id="rId40"/>
    <p:sldId id="334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17" r:id="rId51"/>
    <p:sldId id="318" r:id="rId52"/>
    <p:sldId id="336" r:id="rId53"/>
    <p:sldId id="337" r:id="rId54"/>
    <p:sldId id="338" r:id="rId55"/>
    <p:sldId id="339" r:id="rId56"/>
    <p:sldId id="319" r:id="rId57"/>
    <p:sldId id="340" r:id="rId58"/>
    <p:sldId id="341" r:id="rId59"/>
    <p:sldId id="342" r:id="rId60"/>
    <p:sldId id="320" r:id="rId61"/>
    <p:sldId id="343" r:id="rId62"/>
    <p:sldId id="344" r:id="rId63"/>
    <p:sldId id="345" r:id="rId64"/>
    <p:sldId id="346" r:id="rId6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7.wmf"/><Relationship Id="rId4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56C902-8617-4F6D-BABA-A68C856B4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194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F30D-F6F9-42A7-9DC0-8F45238755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59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64703-CBB5-470A-A274-18B70D3EAE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906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D8E45-8172-4B18-8B84-B1E0063500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52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B840D-9B4F-4222-AB84-B9E535A90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880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5A4B8-EF07-4035-8F2B-41F5B492E6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57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F365B-5AFC-47E2-B020-5F03168698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270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6A495-14A6-4ACC-A351-860EE3448E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94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19409-6EF0-4C5E-B129-D07FD129A2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7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DF97-13F6-4EEF-8CFB-659E5A06A4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0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C101A-9F79-454D-857B-4BC3887F7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148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A8A09D25-14BF-4348-A50D-A3930137C3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15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1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22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43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45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21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37.wmf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36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2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8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Registers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Section 6-1 &amp; 6-6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215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Timing behavior of the register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395288" y="2060575"/>
            <a:ext cx="3540125" cy="4527550"/>
            <a:chOff x="2736" y="1344"/>
            <a:chExt cx="2230" cy="2852"/>
          </a:xfrm>
        </p:grpSpPr>
        <p:grpSp>
          <p:nvGrpSpPr>
            <p:cNvPr id="13361" name="Group 4"/>
            <p:cNvGrpSpPr>
              <a:grpSpLocks/>
            </p:cNvGrpSpPr>
            <p:nvPr/>
          </p:nvGrpSpPr>
          <p:grpSpPr bwMode="auto">
            <a:xfrm>
              <a:off x="2736" y="1344"/>
              <a:ext cx="2230" cy="576"/>
              <a:chOff x="2400" y="1536"/>
              <a:chExt cx="2230" cy="576"/>
            </a:xfrm>
          </p:grpSpPr>
          <p:sp>
            <p:nvSpPr>
              <p:cNvPr id="13392" name="Rectangle 5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3" name="Text Box 6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94" name="AutoShape 7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5" name="Line 8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6" name="Line 9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7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D[0]</a:t>
                </a:r>
              </a:p>
            </p:txBody>
          </p:sp>
          <p:sp>
            <p:nvSpPr>
              <p:cNvPr id="13398" name="Text Box 11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Q[0]</a:t>
                </a:r>
              </a:p>
            </p:txBody>
          </p:sp>
        </p:grpSp>
        <p:grpSp>
          <p:nvGrpSpPr>
            <p:cNvPr id="13362" name="Group 12"/>
            <p:cNvGrpSpPr>
              <a:grpSpLocks/>
            </p:cNvGrpSpPr>
            <p:nvPr/>
          </p:nvGrpSpPr>
          <p:grpSpPr bwMode="auto">
            <a:xfrm>
              <a:off x="2736" y="2016"/>
              <a:ext cx="2230" cy="576"/>
              <a:chOff x="2400" y="1536"/>
              <a:chExt cx="2230" cy="576"/>
            </a:xfrm>
          </p:grpSpPr>
          <p:sp>
            <p:nvSpPr>
              <p:cNvPr id="13385" name="Rectangle 13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6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87" name="AutoShape 15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8" name="Line 16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9" name="Line 17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0" name="Text Box 18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D[1]</a:t>
                </a:r>
              </a:p>
            </p:txBody>
          </p:sp>
          <p:sp>
            <p:nvSpPr>
              <p:cNvPr id="13391" name="Text Box 19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Q[1]</a:t>
                </a:r>
              </a:p>
            </p:txBody>
          </p:sp>
        </p:grpSp>
        <p:grpSp>
          <p:nvGrpSpPr>
            <p:cNvPr id="13363" name="Group 20"/>
            <p:cNvGrpSpPr>
              <a:grpSpLocks/>
            </p:cNvGrpSpPr>
            <p:nvPr/>
          </p:nvGrpSpPr>
          <p:grpSpPr bwMode="auto">
            <a:xfrm>
              <a:off x="2736" y="2688"/>
              <a:ext cx="2230" cy="576"/>
              <a:chOff x="2400" y="1536"/>
              <a:chExt cx="2230" cy="576"/>
            </a:xfrm>
          </p:grpSpPr>
          <p:sp>
            <p:nvSpPr>
              <p:cNvPr id="13378" name="Rectangle 21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79" name="Text Box 22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80" name="AutoShape 23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1" name="Line 24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2" name="Line 25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3" name="Text Box 26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D[2]</a:t>
                </a:r>
              </a:p>
            </p:txBody>
          </p:sp>
          <p:sp>
            <p:nvSpPr>
              <p:cNvPr id="13384" name="Text Box 27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Q[2]</a:t>
                </a:r>
              </a:p>
            </p:txBody>
          </p:sp>
        </p:grpSp>
        <p:grpSp>
          <p:nvGrpSpPr>
            <p:cNvPr id="13364" name="Group 28"/>
            <p:cNvGrpSpPr>
              <a:grpSpLocks/>
            </p:cNvGrpSpPr>
            <p:nvPr/>
          </p:nvGrpSpPr>
          <p:grpSpPr bwMode="auto">
            <a:xfrm>
              <a:off x="2736" y="3360"/>
              <a:ext cx="2230" cy="576"/>
              <a:chOff x="2400" y="1536"/>
              <a:chExt cx="2230" cy="576"/>
            </a:xfrm>
          </p:grpSpPr>
          <p:sp>
            <p:nvSpPr>
              <p:cNvPr id="13371" name="Rectangle 29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72" name="Text Box 30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73" name="AutoShape 31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74" name="Line 32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5" name="Line 33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6" name="Text Box 34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D[3]</a:t>
                </a:r>
              </a:p>
            </p:txBody>
          </p:sp>
          <p:sp>
            <p:nvSpPr>
              <p:cNvPr id="13377" name="Text Box 35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Q[3]</a:t>
                </a:r>
              </a:p>
            </p:txBody>
          </p:sp>
        </p:grpSp>
        <p:sp>
          <p:nvSpPr>
            <p:cNvPr id="13365" name="Line 36"/>
            <p:cNvSpPr>
              <a:spLocks noChangeShapeType="1"/>
            </p:cNvSpPr>
            <p:nvPr/>
          </p:nvSpPr>
          <p:spPr bwMode="auto">
            <a:xfrm flipH="1">
              <a:off x="340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Line 37"/>
            <p:cNvSpPr>
              <a:spLocks noChangeShapeType="1"/>
            </p:cNvSpPr>
            <p:nvPr/>
          </p:nvSpPr>
          <p:spPr bwMode="auto">
            <a:xfrm>
              <a:off x="3408" y="177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Line 38"/>
            <p:cNvSpPr>
              <a:spLocks noChangeShapeType="1"/>
            </p:cNvSpPr>
            <p:nvPr/>
          </p:nvSpPr>
          <p:spPr bwMode="auto">
            <a:xfrm flipH="1">
              <a:off x="340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Line 39"/>
            <p:cNvSpPr>
              <a:spLocks noChangeShapeType="1"/>
            </p:cNvSpPr>
            <p:nvPr/>
          </p:nvSpPr>
          <p:spPr bwMode="auto">
            <a:xfrm flipH="1">
              <a:off x="34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Line 40"/>
            <p:cNvSpPr>
              <a:spLocks noChangeShapeType="1"/>
            </p:cNvSpPr>
            <p:nvPr/>
          </p:nvSpPr>
          <p:spPr bwMode="auto">
            <a:xfrm flipH="1">
              <a:off x="340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Text Box 41"/>
            <p:cNvSpPr txBox="1">
              <a:spLocks noChangeArrowheads="1"/>
            </p:cNvSpPr>
            <p:nvPr/>
          </p:nvSpPr>
          <p:spPr bwMode="auto">
            <a:xfrm>
              <a:off x="3312" y="39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13316" name="Group 42"/>
          <p:cNvGrpSpPr>
            <a:grpSpLocks/>
          </p:cNvGrpSpPr>
          <p:nvPr/>
        </p:nvGrpSpPr>
        <p:grpSpPr bwMode="auto">
          <a:xfrm>
            <a:off x="4284663" y="3716338"/>
            <a:ext cx="4392612" cy="2089150"/>
            <a:chOff x="2608" y="2341"/>
            <a:chExt cx="2767" cy="1316"/>
          </a:xfrm>
        </p:grpSpPr>
        <p:grpSp>
          <p:nvGrpSpPr>
            <p:cNvPr id="13318" name="Group 43"/>
            <p:cNvGrpSpPr>
              <a:grpSpLocks/>
            </p:cNvGrpSpPr>
            <p:nvPr/>
          </p:nvGrpSpPr>
          <p:grpSpPr bwMode="auto">
            <a:xfrm>
              <a:off x="2608" y="2341"/>
              <a:ext cx="2767" cy="1316"/>
              <a:chOff x="2608" y="2341"/>
              <a:chExt cx="2767" cy="1316"/>
            </a:xfrm>
          </p:grpSpPr>
          <p:grpSp>
            <p:nvGrpSpPr>
              <p:cNvPr id="13321" name="Group 44"/>
              <p:cNvGrpSpPr>
                <a:grpSpLocks/>
              </p:cNvGrpSpPr>
              <p:nvPr/>
            </p:nvGrpSpPr>
            <p:grpSpPr bwMode="auto">
              <a:xfrm>
                <a:off x="2608" y="2341"/>
                <a:ext cx="2766" cy="1316"/>
                <a:chOff x="2608" y="2341"/>
                <a:chExt cx="2766" cy="1316"/>
              </a:xfrm>
            </p:grpSpPr>
            <p:grpSp>
              <p:nvGrpSpPr>
                <p:cNvPr id="13329" name="Group 45"/>
                <p:cNvGrpSpPr>
                  <a:grpSpLocks/>
                </p:cNvGrpSpPr>
                <p:nvPr/>
              </p:nvGrpSpPr>
              <p:grpSpPr bwMode="auto">
                <a:xfrm>
                  <a:off x="3107" y="2659"/>
                  <a:ext cx="2267" cy="227"/>
                  <a:chOff x="2925" y="2659"/>
                  <a:chExt cx="2267" cy="227"/>
                </a:xfrm>
              </p:grpSpPr>
              <p:sp>
                <p:nvSpPr>
                  <p:cNvPr id="1334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2886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13341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198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57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9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60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34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696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53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4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5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34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4195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49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0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1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2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344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694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45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46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47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48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3330" name="Group 67"/>
                <p:cNvGrpSpPr>
                  <a:grpSpLocks/>
                </p:cNvGrpSpPr>
                <p:nvPr/>
              </p:nvGrpSpPr>
              <p:grpSpPr bwMode="auto">
                <a:xfrm>
                  <a:off x="3969" y="2341"/>
                  <a:ext cx="650" cy="212"/>
                  <a:chOff x="3696" y="2325"/>
                  <a:chExt cx="650" cy="212"/>
                </a:xfrm>
              </p:grpSpPr>
              <p:sp>
                <p:nvSpPr>
                  <p:cNvPr id="1333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432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339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1" y="2325"/>
                    <a:ext cx="34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time</a:t>
                    </a:r>
                  </a:p>
                </p:txBody>
              </p:sp>
            </p:grpSp>
            <p:sp>
              <p:nvSpPr>
                <p:cNvPr id="1333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686" y="2733"/>
                  <a:ext cx="39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clock</a:t>
                  </a:r>
                </a:p>
              </p:txBody>
            </p:sp>
            <p:sp>
              <p:nvSpPr>
                <p:cNvPr id="1333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608" y="3022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Q[3:0]</a:t>
                  </a:r>
                </a:p>
              </p:txBody>
            </p:sp>
            <p:sp>
              <p:nvSpPr>
                <p:cNvPr id="1333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608" y="3339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D[3:0]</a:t>
                  </a:r>
                </a:p>
              </p:txBody>
            </p:sp>
            <p:sp>
              <p:nvSpPr>
                <p:cNvPr id="13334" name="Line 73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5" name="Line 74"/>
                <p:cNvSpPr>
                  <a:spLocks noChangeShapeType="1"/>
                </p:cNvSpPr>
                <p:nvPr/>
              </p:nvSpPr>
              <p:spPr bwMode="auto">
                <a:xfrm>
                  <a:off x="3878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6" name="Line 75"/>
                <p:cNvSpPr>
                  <a:spLocks noChangeShapeType="1"/>
                </p:cNvSpPr>
                <p:nvPr/>
              </p:nvSpPr>
              <p:spPr bwMode="auto">
                <a:xfrm>
                  <a:off x="4377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7" name="Line 76"/>
                <p:cNvSpPr>
                  <a:spLocks noChangeShapeType="1"/>
                </p:cNvSpPr>
                <p:nvPr/>
              </p:nvSpPr>
              <p:spPr bwMode="auto">
                <a:xfrm>
                  <a:off x="4876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22" name="AutoShape 77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13323" name="AutoShape 78"/>
              <p:cNvSpPr>
                <a:spLocks noChangeArrowheads="1"/>
              </p:cNvSpPr>
              <p:nvPr/>
            </p:nvSpPr>
            <p:spPr bwMode="auto">
              <a:xfrm>
                <a:off x="3379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v0</a:t>
                </a:r>
              </a:p>
            </p:txBody>
          </p:sp>
          <p:sp>
            <p:nvSpPr>
              <p:cNvPr id="13324" name="AutoShape 79"/>
              <p:cNvSpPr>
                <a:spLocks noChangeArrowheads="1"/>
              </p:cNvSpPr>
              <p:nvPr/>
            </p:nvSpPr>
            <p:spPr bwMode="auto">
              <a:xfrm>
                <a:off x="3878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v0</a:t>
                </a:r>
              </a:p>
            </p:txBody>
          </p:sp>
          <p:sp>
            <p:nvSpPr>
              <p:cNvPr id="13325" name="AutoShape 80"/>
              <p:cNvSpPr>
                <a:spLocks noChangeArrowheads="1"/>
              </p:cNvSpPr>
              <p:nvPr/>
            </p:nvSpPr>
            <p:spPr bwMode="auto">
              <a:xfrm>
                <a:off x="3878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v1</a:t>
                </a:r>
              </a:p>
            </p:txBody>
          </p:sp>
          <p:sp>
            <p:nvSpPr>
              <p:cNvPr id="13326" name="AutoShape 81"/>
              <p:cNvSpPr>
                <a:spLocks noChangeArrowheads="1"/>
              </p:cNvSpPr>
              <p:nvPr/>
            </p:nvSpPr>
            <p:spPr bwMode="auto">
              <a:xfrm>
                <a:off x="4377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v1</a:t>
                </a:r>
              </a:p>
            </p:txBody>
          </p:sp>
          <p:sp>
            <p:nvSpPr>
              <p:cNvPr id="13327" name="AutoShape 82"/>
              <p:cNvSpPr>
                <a:spLocks noChangeArrowheads="1"/>
              </p:cNvSpPr>
              <p:nvPr/>
            </p:nvSpPr>
            <p:spPr bwMode="auto">
              <a:xfrm>
                <a:off x="4377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v2</a:t>
                </a:r>
              </a:p>
            </p:txBody>
          </p:sp>
          <p:sp>
            <p:nvSpPr>
              <p:cNvPr id="13328" name="AutoShape 83"/>
              <p:cNvSpPr>
                <a:spLocks noChangeArrowheads="1"/>
              </p:cNvSpPr>
              <p:nvPr/>
            </p:nvSpPr>
            <p:spPr bwMode="auto">
              <a:xfrm>
                <a:off x="4876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v2</a:t>
                </a:r>
              </a:p>
            </p:txBody>
          </p:sp>
        </p:grpSp>
        <p:sp>
          <p:nvSpPr>
            <p:cNvPr id="13319" name="Line 84"/>
            <p:cNvSpPr>
              <a:spLocks noChangeShapeType="1"/>
            </p:cNvSpPr>
            <p:nvPr/>
          </p:nvSpPr>
          <p:spPr bwMode="auto">
            <a:xfrm flipV="1">
              <a:off x="3787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Line 85"/>
            <p:cNvSpPr>
              <a:spLocks noChangeShapeType="1"/>
            </p:cNvSpPr>
            <p:nvPr/>
          </p:nvSpPr>
          <p:spPr bwMode="auto">
            <a:xfrm flipV="1">
              <a:off x="4332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3317" name="Object 86"/>
          <p:cNvGraphicFramePr>
            <a:graphicFrameLocks noChangeAspect="1"/>
          </p:cNvGraphicFramePr>
          <p:nvPr/>
        </p:nvGraphicFramePr>
        <p:xfrm>
          <a:off x="5940425" y="2365375"/>
          <a:ext cx="24463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方程式" r:id="rId3" imgW="926698" imgH="203112" progId="Equation.3">
                  <p:embed/>
                </p:oleObj>
              </mc:Choice>
              <mc:Fallback>
                <p:oleObj name="方程式" r:id="rId3" imgW="926698" imgH="203112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65375"/>
                        <a:ext cx="24463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Timing behavior of the register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395288" y="2060575"/>
            <a:ext cx="3540125" cy="4527550"/>
            <a:chOff x="2736" y="1344"/>
            <a:chExt cx="2230" cy="2852"/>
          </a:xfrm>
        </p:grpSpPr>
        <p:grpSp>
          <p:nvGrpSpPr>
            <p:cNvPr id="14385" name="Group 4"/>
            <p:cNvGrpSpPr>
              <a:grpSpLocks/>
            </p:cNvGrpSpPr>
            <p:nvPr/>
          </p:nvGrpSpPr>
          <p:grpSpPr bwMode="auto">
            <a:xfrm>
              <a:off x="2736" y="1344"/>
              <a:ext cx="2230" cy="576"/>
              <a:chOff x="2400" y="1536"/>
              <a:chExt cx="2230" cy="576"/>
            </a:xfrm>
          </p:grpSpPr>
          <p:sp>
            <p:nvSpPr>
              <p:cNvPr id="14416" name="Rectangle 5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7" name="Text Box 6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418" name="AutoShape 7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9" name="Line 8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0" name="Line 9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1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D[0]</a:t>
                </a:r>
              </a:p>
            </p:txBody>
          </p:sp>
          <p:sp>
            <p:nvSpPr>
              <p:cNvPr id="14422" name="Text Box 11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Q[0]</a:t>
                </a:r>
              </a:p>
            </p:txBody>
          </p:sp>
        </p:grpSp>
        <p:grpSp>
          <p:nvGrpSpPr>
            <p:cNvPr id="14386" name="Group 12"/>
            <p:cNvGrpSpPr>
              <a:grpSpLocks/>
            </p:cNvGrpSpPr>
            <p:nvPr/>
          </p:nvGrpSpPr>
          <p:grpSpPr bwMode="auto">
            <a:xfrm>
              <a:off x="2736" y="2016"/>
              <a:ext cx="2230" cy="576"/>
              <a:chOff x="2400" y="1536"/>
              <a:chExt cx="2230" cy="576"/>
            </a:xfrm>
          </p:grpSpPr>
          <p:sp>
            <p:nvSpPr>
              <p:cNvPr id="14409" name="Rectangle 13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0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411" name="AutoShape 15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2" name="Line 16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3" name="Line 17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4" name="Text Box 18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D[1]</a:t>
                </a:r>
              </a:p>
            </p:txBody>
          </p:sp>
          <p:sp>
            <p:nvSpPr>
              <p:cNvPr id="14415" name="Text Box 19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Q[1]</a:t>
                </a:r>
              </a:p>
            </p:txBody>
          </p:sp>
        </p:grpSp>
        <p:grpSp>
          <p:nvGrpSpPr>
            <p:cNvPr id="14387" name="Group 20"/>
            <p:cNvGrpSpPr>
              <a:grpSpLocks/>
            </p:cNvGrpSpPr>
            <p:nvPr/>
          </p:nvGrpSpPr>
          <p:grpSpPr bwMode="auto">
            <a:xfrm>
              <a:off x="2736" y="2688"/>
              <a:ext cx="2230" cy="576"/>
              <a:chOff x="2400" y="1536"/>
              <a:chExt cx="2230" cy="576"/>
            </a:xfrm>
          </p:grpSpPr>
          <p:sp>
            <p:nvSpPr>
              <p:cNvPr id="14402" name="Rectangle 21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03" name="Text Box 22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404" name="AutoShape 23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05" name="Line 24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6" name="Line 25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7" name="Text Box 26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D[2]</a:t>
                </a:r>
              </a:p>
            </p:txBody>
          </p:sp>
          <p:sp>
            <p:nvSpPr>
              <p:cNvPr id="14408" name="Text Box 27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Q[2]</a:t>
                </a:r>
              </a:p>
            </p:txBody>
          </p:sp>
        </p:grpSp>
        <p:grpSp>
          <p:nvGrpSpPr>
            <p:cNvPr id="14388" name="Group 28"/>
            <p:cNvGrpSpPr>
              <a:grpSpLocks/>
            </p:cNvGrpSpPr>
            <p:nvPr/>
          </p:nvGrpSpPr>
          <p:grpSpPr bwMode="auto">
            <a:xfrm>
              <a:off x="2736" y="3360"/>
              <a:ext cx="2230" cy="576"/>
              <a:chOff x="2400" y="1536"/>
              <a:chExt cx="2230" cy="576"/>
            </a:xfrm>
          </p:grpSpPr>
          <p:sp>
            <p:nvSpPr>
              <p:cNvPr id="14395" name="Rectangle 29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396" name="Text Box 30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397" name="AutoShape 31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398" name="Line 32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9" name="Line 33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0" name="Text Box 34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D[3]</a:t>
                </a:r>
              </a:p>
            </p:txBody>
          </p:sp>
          <p:sp>
            <p:nvSpPr>
              <p:cNvPr id="14401" name="Text Box 35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Q[3]</a:t>
                </a:r>
              </a:p>
            </p:txBody>
          </p:sp>
        </p:grpSp>
        <p:sp>
          <p:nvSpPr>
            <p:cNvPr id="14389" name="Line 36"/>
            <p:cNvSpPr>
              <a:spLocks noChangeShapeType="1"/>
            </p:cNvSpPr>
            <p:nvPr/>
          </p:nvSpPr>
          <p:spPr bwMode="auto">
            <a:xfrm flipH="1">
              <a:off x="340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0" name="Line 37"/>
            <p:cNvSpPr>
              <a:spLocks noChangeShapeType="1"/>
            </p:cNvSpPr>
            <p:nvPr/>
          </p:nvSpPr>
          <p:spPr bwMode="auto">
            <a:xfrm>
              <a:off x="3408" y="177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1" name="Line 38"/>
            <p:cNvSpPr>
              <a:spLocks noChangeShapeType="1"/>
            </p:cNvSpPr>
            <p:nvPr/>
          </p:nvSpPr>
          <p:spPr bwMode="auto">
            <a:xfrm flipH="1">
              <a:off x="340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2" name="Line 39"/>
            <p:cNvSpPr>
              <a:spLocks noChangeShapeType="1"/>
            </p:cNvSpPr>
            <p:nvPr/>
          </p:nvSpPr>
          <p:spPr bwMode="auto">
            <a:xfrm flipH="1">
              <a:off x="34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3" name="Line 40"/>
            <p:cNvSpPr>
              <a:spLocks noChangeShapeType="1"/>
            </p:cNvSpPr>
            <p:nvPr/>
          </p:nvSpPr>
          <p:spPr bwMode="auto">
            <a:xfrm flipH="1">
              <a:off x="340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4" name="Text Box 41"/>
            <p:cNvSpPr txBox="1">
              <a:spLocks noChangeArrowheads="1"/>
            </p:cNvSpPr>
            <p:nvPr/>
          </p:nvSpPr>
          <p:spPr bwMode="auto">
            <a:xfrm>
              <a:off x="3312" y="39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14340" name="Group 42"/>
          <p:cNvGrpSpPr>
            <a:grpSpLocks/>
          </p:cNvGrpSpPr>
          <p:nvPr/>
        </p:nvGrpSpPr>
        <p:grpSpPr bwMode="auto">
          <a:xfrm>
            <a:off x="4284663" y="3716338"/>
            <a:ext cx="4392612" cy="2089150"/>
            <a:chOff x="2608" y="2341"/>
            <a:chExt cx="2767" cy="1316"/>
          </a:xfrm>
        </p:grpSpPr>
        <p:grpSp>
          <p:nvGrpSpPr>
            <p:cNvPr id="14342" name="Group 43"/>
            <p:cNvGrpSpPr>
              <a:grpSpLocks/>
            </p:cNvGrpSpPr>
            <p:nvPr/>
          </p:nvGrpSpPr>
          <p:grpSpPr bwMode="auto">
            <a:xfrm>
              <a:off x="2608" y="2341"/>
              <a:ext cx="2767" cy="1316"/>
              <a:chOff x="2608" y="2341"/>
              <a:chExt cx="2767" cy="1316"/>
            </a:xfrm>
          </p:grpSpPr>
          <p:grpSp>
            <p:nvGrpSpPr>
              <p:cNvPr id="14345" name="Group 44"/>
              <p:cNvGrpSpPr>
                <a:grpSpLocks/>
              </p:cNvGrpSpPr>
              <p:nvPr/>
            </p:nvGrpSpPr>
            <p:grpSpPr bwMode="auto">
              <a:xfrm>
                <a:off x="2608" y="2341"/>
                <a:ext cx="2766" cy="1316"/>
                <a:chOff x="2608" y="2341"/>
                <a:chExt cx="2766" cy="1316"/>
              </a:xfrm>
            </p:grpSpPr>
            <p:grpSp>
              <p:nvGrpSpPr>
                <p:cNvPr id="14353" name="Group 45"/>
                <p:cNvGrpSpPr>
                  <a:grpSpLocks/>
                </p:cNvGrpSpPr>
                <p:nvPr/>
              </p:nvGrpSpPr>
              <p:grpSpPr bwMode="auto">
                <a:xfrm>
                  <a:off x="3107" y="2659"/>
                  <a:ext cx="2267" cy="227"/>
                  <a:chOff x="2925" y="2659"/>
                  <a:chExt cx="2267" cy="227"/>
                </a:xfrm>
              </p:grpSpPr>
              <p:sp>
                <p:nvSpPr>
                  <p:cNvPr id="1436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2886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1436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198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81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2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3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4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436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696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77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8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436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4195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73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4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5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6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436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694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69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0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2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4354" name="Group 67"/>
                <p:cNvGrpSpPr>
                  <a:grpSpLocks/>
                </p:cNvGrpSpPr>
                <p:nvPr/>
              </p:nvGrpSpPr>
              <p:grpSpPr bwMode="auto">
                <a:xfrm>
                  <a:off x="3969" y="2341"/>
                  <a:ext cx="650" cy="212"/>
                  <a:chOff x="3696" y="2325"/>
                  <a:chExt cx="650" cy="212"/>
                </a:xfrm>
              </p:grpSpPr>
              <p:sp>
                <p:nvSpPr>
                  <p:cNvPr id="1436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432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436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1" y="2325"/>
                    <a:ext cx="34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time</a:t>
                    </a:r>
                  </a:p>
                </p:txBody>
              </p:sp>
            </p:grpSp>
            <p:sp>
              <p:nvSpPr>
                <p:cNvPr id="143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686" y="2733"/>
                  <a:ext cx="39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clock</a:t>
                  </a:r>
                </a:p>
              </p:txBody>
            </p:sp>
            <p:sp>
              <p:nvSpPr>
                <p:cNvPr id="143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608" y="3022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Q[3:0]</a:t>
                  </a:r>
                </a:p>
              </p:txBody>
            </p:sp>
            <p:sp>
              <p:nvSpPr>
                <p:cNvPr id="1435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608" y="3339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D[3:0]</a:t>
                  </a:r>
                </a:p>
              </p:txBody>
            </p:sp>
            <p:sp>
              <p:nvSpPr>
                <p:cNvPr id="14358" name="Line 73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59" name="Line 74"/>
                <p:cNvSpPr>
                  <a:spLocks noChangeShapeType="1"/>
                </p:cNvSpPr>
                <p:nvPr/>
              </p:nvSpPr>
              <p:spPr bwMode="auto">
                <a:xfrm>
                  <a:off x="3878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60" name="Line 75"/>
                <p:cNvSpPr>
                  <a:spLocks noChangeShapeType="1"/>
                </p:cNvSpPr>
                <p:nvPr/>
              </p:nvSpPr>
              <p:spPr bwMode="auto">
                <a:xfrm>
                  <a:off x="4377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61" name="Line 76"/>
                <p:cNvSpPr>
                  <a:spLocks noChangeShapeType="1"/>
                </p:cNvSpPr>
                <p:nvPr/>
              </p:nvSpPr>
              <p:spPr bwMode="auto">
                <a:xfrm>
                  <a:off x="4876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4346" name="AutoShape 77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14347" name="AutoShape 78"/>
              <p:cNvSpPr>
                <a:spLocks noChangeArrowheads="1"/>
              </p:cNvSpPr>
              <p:nvPr/>
            </p:nvSpPr>
            <p:spPr bwMode="auto">
              <a:xfrm>
                <a:off x="3379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0011</a:t>
                </a:r>
              </a:p>
            </p:txBody>
          </p:sp>
          <p:sp>
            <p:nvSpPr>
              <p:cNvPr id="14348" name="AutoShape 79"/>
              <p:cNvSpPr>
                <a:spLocks noChangeArrowheads="1"/>
              </p:cNvSpPr>
              <p:nvPr/>
            </p:nvSpPr>
            <p:spPr bwMode="auto">
              <a:xfrm>
                <a:off x="3878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0011</a:t>
                </a:r>
              </a:p>
            </p:txBody>
          </p:sp>
          <p:sp>
            <p:nvSpPr>
              <p:cNvPr id="14349" name="AutoShape 80"/>
              <p:cNvSpPr>
                <a:spLocks noChangeArrowheads="1"/>
              </p:cNvSpPr>
              <p:nvPr/>
            </p:nvSpPr>
            <p:spPr bwMode="auto">
              <a:xfrm>
                <a:off x="3878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1010</a:t>
                </a:r>
              </a:p>
            </p:txBody>
          </p:sp>
          <p:sp>
            <p:nvSpPr>
              <p:cNvPr id="14350" name="AutoShape 81"/>
              <p:cNvSpPr>
                <a:spLocks noChangeArrowheads="1"/>
              </p:cNvSpPr>
              <p:nvPr/>
            </p:nvSpPr>
            <p:spPr bwMode="auto">
              <a:xfrm>
                <a:off x="4377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1010</a:t>
                </a:r>
              </a:p>
            </p:txBody>
          </p:sp>
          <p:sp>
            <p:nvSpPr>
              <p:cNvPr id="14351" name="AutoShape 82"/>
              <p:cNvSpPr>
                <a:spLocks noChangeArrowheads="1"/>
              </p:cNvSpPr>
              <p:nvPr/>
            </p:nvSpPr>
            <p:spPr bwMode="auto">
              <a:xfrm>
                <a:off x="4377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1110</a:t>
                </a:r>
              </a:p>
            </p:txBody>
          </p:sp>
          <p:sp>
            <p:nvSpPr>
              <p:cNvPr id="14352" name="AutoShape 83"/>
              <p:cNvSpPr>
                <a:spLocks noChangeArrowheads="1"/>
              </p:cNvSpPr>
              <p:nvPr/>
            </p:nvSpPr>
            <p:spPr bwMode="auto">
              <a:xfrm>
                <a:off x="4876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1110</a:t>
                </a:r>
              </a:p>
            </p:txBody>
          </p:sp>
        </p:grpSp>
        <p:sp>
          <p:nvSpPr>
            <p:cNvPr id="14343" name="Line 84"/>
            <p:cNvSpPr>
              <a:spLocks noChangeShapeType="1"/>
            </p:cNvSpPr>
            <p:nvPr/>
          </p:nvSpPr>
          <p:spPr bwMode="auto">
            <a:xfrm flipV="1">
              <a:off x="3787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85"/>
            <p:cNvSpPr>
              <a:spLocks noChangeShapeType="1"/>
            </p:cNvSpPr>
            <p:nvPr/>
          </p:nvSpPr>
          <p:spPr bwMode="auto">
            <a:xfrm flipV="1">
              <a:off x="4332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4341" name="Object 86"/>
          <p:cNvGraphicFramePr>
            <a:graphicFrameLocks noChangeAspect="1"/>
          </p:cNvGraphicFramePr>
          <p:nvPr/>
        </p:nvGraphicFramePr>
        <p:xfrm>
          <a:off x="5940425" y="2365375"/>
          <a:ext cx="24463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方程式" r:id="rId3" imgW="926698" imgH="203112" progId="Equation.3">
                  <p:embed/>
                </p:oleObj>
              </mc:Choice>
              <mc:Fallback>
                <p:oleObj name="方程式" r:id="rId3" imgW="926698" imgH="203112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65375"/>
                        <a:ext cx="24463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Various types of registers we will talk about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accumulator </a:t>
            </a:r>
            <a:r>
              <a:rPr lang="en-US" altLang="zh-TW" sz="2800">
                <a:solidFill>
                  <a:schemeClr val="hlink"/>
                </a:solidFill>
              </a:rPr>
              <a:t>(not mentioned in the textbook)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Register with load enable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register that only memorize input when required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Spec: register with load enable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an </a:t>
            </a:r>
            <a:r>
              <a:rPr lang="en-US" altLang="zh-TW" sz="2800" i="1"/>
              <a:t>n</a:t>
            </a:r>
            <a:r>
              <a:rPr lang="en-US" altLang="zh-TW" sz="2800"/>
              <a:t>-bit box that only memorizes the input when </a:t>
            </a:r>
            <a:r>
              <a:rPr lang="en-US" altLang="zh-TW" sz="2800" i="1"/>
              <a:t>Load</a:t>
            </a:r>
            <a:r>
              <a:rPr lang="en-US" altLang="zh-TW" sz="2800"/>
              <a:t>=1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1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7423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5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7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17413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Spec: register with load enable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an n-bit box that only memorizes the input when Load=1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18475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18476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7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8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8479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8480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1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2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8483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8484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85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6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8487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8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18437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18439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v0</a:t>
            </a:r>
          </a:p>
        </p:txBody>
      </p:sp>
      <p:sp>
        <p:nvSpPr>
          <p:cNvPr id="18440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18441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18449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50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18471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2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3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1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18467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8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9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0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2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18465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6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8453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8454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8455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18456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7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8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9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18460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18461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2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3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4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3602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v0</a:t>
            </a:r>
          </a:p>
        </p:txBody>
      </p:sp>
      <p:sp>
        <p:nvSpPr>
          <p:cNvPr id="18443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18445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3607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576263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20691 h 21600"/>
              <a:gd name="T4" fmla="*/ 0 w 21600"/>
              <a:gd name="T5" fmla="*/ 341820190 h 21600"/>
              <a:gd name="T6" fmla="*/ 118176494 w 21600"/>
              <a:gd name="T7" fmla="*/ 410161326 h 21600"/>
              <a:gd name="T8" fmla="*/ 236352988 w 21600"/>
              <a:gd name="T9" fmla="*/ 284834502 h 21600"/>
              <a:gd name="T10" fmla="*/ 275749718 w 21600"/>
              <a:gd name="T11" fmla="*/ 13672069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08" name="AutoShape 56"/>
          <p:cNvSpPr>
            <a:spLocks noChangeArrowheads="1"/>
          </p:cNvSpPr>
          <p:nvPr/>
        </p:nvSpPr>
        <p:spPr bwMode="auto">
          <a:xfrm>
            <a:off x="5219700" y="2636838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2" grpId="0" animBg="1"/>
      <p:bldP spid="23607" grpId="0" animBg="1"/>
      <p:bldP spid="236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Spec: register with load enable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an n-bit box that only memorizes the input when Load=1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19499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19500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1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2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9503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9504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5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6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9507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9508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509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0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9511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2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19461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19463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19464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19465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19473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9474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19495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6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7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8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75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19491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2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3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4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76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19489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0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9477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9478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9479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19480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1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3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19484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19485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6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7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8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4626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19467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8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19469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0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4631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576263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20691 h 21600"/>
              <a:gd name="T4" fmla="*/ 0 w 21600"/>
              <a:gd name="T5" fmla="*/ 341820190 h 21600"/>
              <a:gd name="T6" fmla="*/ 118176494 w 21600"/>
              <a:gd name="T7" fmla="*/ 410161326 h 21600"/>
              <a:gd name="T8" fmla="*/ 236352988 w 21600"/>
              <a:gd name="T9" fmla="*/ 284834502 h 21600"/>
              <a:gd name="T10" fmla="*/ 275749718 w 21600"/>
              <a:gd name="T11" fmla="*/ 13672069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32" name="AutoShape 56"/>
          <p:cNvSpPr>
            <a:spLocks noChangeArrowheads="1"/>
          </p:cNvSpPr>
          <p:nvPr/>
        </p:nvSpPr>
        <p:spPr bwMode="auto">
          <a:xfrm>
            <a:off x="5219700" y="2636838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 animBg="1"/>
      <p:bldP spid="24631" grpId="0" animBg="1"/>
      <p:bldP spid="246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Spec: register with load enable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an n-bit box that only memorizes the input when Load=1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20523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20524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5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6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0527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0528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9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0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0531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0532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33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4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0535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6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20485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</a:t>
            </a:r>
          </a:p>
        </p:txBody>
      </p:sp>
      <p:sp>
        <p:nvSpPr>
          <p:cNvPr id="20487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v0</a:t>
            </a:r>
          </a:p>
        </p:txBody>
      </p:sp>
      <p:sp>
        <p:nvSpPr>
          <p:cNvPr id="20488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0489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20497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0498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0519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0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1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2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9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0515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6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7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8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500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0513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4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0501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0502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0503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0504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5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7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0508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0509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0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1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2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5650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</a:t>
            </a:r>
          </a:p>
        </p:txBody>
      </p:sp>
      <p:sp>
        <p:nvSpPr>
          <p:cNvPr id="20491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0493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5655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936625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587040429 h 21600"/>
              <a:gd name="T4" fmla="*/ 0 w 21600"/>
              <a:gd name="T5" fmla="*/ 1467683830 h 21600"/>
              <a:gd name="T6" fmla="*/ 118176494 w 21600"/>
              <a:gd name="T7" fmla="*/ 1761123196 h 21600"/>
              <a:gd name="T8" fmla="*/ 236352988 w 21600"/>
              <a:gd name="T9" fmla="*/ 1223002170 h 21600"/>
              <a:gd name="T10" fmla="*/ 275749718 w 21600"/>
              <a:gd name="T11" fmla="*/ 5870404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56" name="AutoShape 56"/>
          <p:cNvSpPr>
            <a:spLocks noChangeArrowheads="1"/>
          </p:cNvSpPr>
          <p:nvPr/>
        </p:nvSpPr>
        <p:spPr bwMode="auto">
          <a:xfrm>
            <a:off x="5219700" y="3141663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0" grpId="0" animBg="1"/>
      <p:bldP spid="25655" grpId="0" animBg="1"/>
      <p:bldP spid="256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Spec: register with load enable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an n-bit box that only memorizes the input when Load=1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21547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21548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9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0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1551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1552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3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4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1555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1556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57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8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1559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0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21509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21511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21512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1513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21521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1522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1543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4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5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6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3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1539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0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1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2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4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1537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8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1525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1526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1527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1528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9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0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1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1532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1533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4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5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6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6674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21515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6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1517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8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6679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936625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587040429 h 21600"/>
              <a:gd name="T4" fmla="*/ 0 w 21600"/>
              <a:gd name="T5" fmla="*/ 1467683830 h 21600"/>
              <a:gd name="T6" fmla="*/ 118176494 w 21600"/>
              <a:gd name="T7" fmla="*/ 1761123196 h 21600"/>
              <a:gd name="T8" fmla="*/ 236352988 w 21600"/>
              <a:gd name="T9" fmla="*/ 1223002170 h 21600"/>
              <a:gd name="T10" fmla="*/ 275749718 w 21600"/>
              <a:gd name="T11" fmla="*/ 5870404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80" name="AutoShape 56"/>
          <p:cNvSpPr>
            <a:spLocks noChangeArrowheads="1"/>
          </p:cNvSpPr>
          <p:nvPr/>
        </p:nvSpPr>
        <p:spPr bwMode="auto">
          <a:xfrm>
            <a:off x="5219700" y="3141663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74" grpId="0" animBg="1"/>
      <p:bldP spid="26679" grpId="0" animBg="1"/>
      <p:bldP spid="266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design a register with load enable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About Chapter 6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title “Registers and Register Transfers”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Goal: </a:t>
            </a:r>
            <a:r>
              <a:rPr lang="en-US" altLang="zh-TW" sz="2800">
                <a:solidFill>
                  <a:schemeClr val="hlink"/>
                </a:solidFill>
              </a:rPr>
              <a:t>RTL design methodology</a:t>
            </a:r>
          </a:p>
          <a:p>
            <a:pPr lvl="1" eaLnBrk="1" hangingPunct="1"/>
            <a:r>
              <a:rPr lang="en-US" altLang="zh-TW" sz="2400"/>
              <a:t>a standard method to design any digital IC</a:t>
            </a:r>
          </a:p>
          <a:p>
            <a:pPr lvl="1" eaLnBrk="1" hangingPunct="1"/>
            <a:endParaRPr lang="en-US" altLang="zh-TW" sz="2400"/>
          </a:p>
          <a:p>
            <a:pPr eaLnBrk="1" hangingPunct="1"/>
            <a:r>
              <a:rPr lang="en-US" altLang="zh-TW" sz="2800">
                <a:solidFill>
                  <a:schemeClr val="hlink"/>
                </a:solidFill>
              </a:rPr>
              <a:t>You should be able to design any digital electronics product after finishing this chapter!</a:t>
            </a:r>
          </a:p>
          <a:p>
            <a:pPr lvl="1" eaLnBrk="1" hangingPunct="1"/>
            <a:r>
              <a:rPr lang="en-US" altLang="zh-TW" sz="2400"/>
              <a:t>alarm, stop watch, CPU,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Observation: the transfer function for bit </a:t>
            </a:r>
            <a:r>
              <a:rPr lang="en-US" altLang="zh-TW" i="1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Re-draw the framework: separate part for bit </a:t>
            </a:r>
            <a:r>
              <a:rPr lang="en-US" altLang="zh-TW" i="1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Draw the detailed circuit for bit </a:t>
            </a:r>
            <a:r>
              <a:rPr lang="en-US" altLang="zh-TW" i="1"/>
              <a:t>i</a:t>
            </a:r>
            <a:r>
              <a:rPr lang="en-US" altLang="zh-TW"/>
              <a:t> from the transfer function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Always start from this framework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6096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498725" y="4156075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/>
              <a:t>Figure 4-1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framework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95288" y="3284538"/>
            <a:ext cx="2687637" cy="2954337"/>
            <a:chOff x="340" y="1962"/>
            <a:chExt cx="1693" cy="1861"/>
          </a:xfrm>
        </p:grpSpPr>
        <p:sp>
          <p:nvSpPr>
            <p:cNvPr id="25675" name="Rectangle 4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25676" name="Line 5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7" name="Line 6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8" name="Text Box 7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5679" name="Text Box 8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5680" name="Line 9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1" name="Line 10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2" name="Text Box 11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5683" name="Text Box 12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5684" name="AutoShape 13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85" name="Line 14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6" name="Text Box 15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5687" name="Line 16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8" name="Text Box 17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25604" name="Object 18"/>
          <p:cNvGraphicFramePr>
            <a:graphicFrameLocks noChangeAspect="1"/>
          </p:cNvGraphicFramePr>
          <p:nvPr/>
        </p:nvGraphicFramePr>
        <p:xfrm>
          <a:off x="468313" y="2349500"/>
          <a:ext cx="27352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5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49500"/>
                        <a:ext cx="273526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AutoShape 19"/>
          <p:cNvSpPr>
            <a:spLocks noChangeArrowheads="1"/>
          </p:cNvSpPr>
          <p:nvPr/>
        </p:nvSpPr>
        <p:spPr bwMode="auto">
          <a:xfrm>
            <a:off x="3419475" y="4581525"/>
            <a:ext cx="504825" cy="287338"/>
          </a:xfrm>
          <a:prstGeom prst="rightArrow">
            <a:avLst>
              <a:gd name="adj1" fmla="val 50000"/>
              <a:gd name="adj2" fmla="val 43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5606" name="Group 20"/>
          <p:cNvGrpSpPr>
            <a:grpSpLocks/>
          </p:cNvGrpSpPr>
          <p:nvPr/>
        </p:nvGrpSpPr>
        <p:grpSpPr bwMode="auto">
          <a:xfrm>
            <a:off x="4284663" y="692150"/>
            <a:ext cx="4559300" cy="5565775"/>
            <a:chOff x="2608" y="754"/>
            <a:chExt cx="2872" cy="3506"/>
          </a:xfrm>
        </p:grpSpPr>
        <p:grpSp>
          <p:nvGrpSpPr>
            <p:cNvPr id="25607" name="Group 21"/>
            <p:cNvGrpSpPr>
              <a:grpSpLocks/>
            </p:cNvGrpSpPr>
            <p:nvPr/>
          </p:nvGrpSpPr>
          <p:grpSpPr bwMode="auto">
            <a:xfrm>
              <a:off x="4150" y="1117"/>
              <a:ext cx="771" cy="590"/>
              <a:chOff x="3198" y="1298"/>
              <a:chExt cx="771" cy="590"/>
            </a:xfrm>
          </p:grpSpPr>
          <p:sp>
            <p:nvSpPr>
              <p:cNvPr id="25670" name="Rectangle 22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71" name="Text Box 23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72" name="AutoShape 24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73" name="Line 25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4" name="Line 26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08" name="Group 27"/>
            <p:cNvGrpSpPr>
              <a:grpSpLocks/>
            </p:cNvGrpSpPr>
            <p:nvPr/>
          </p:nvGrpSpPr>
          <p:grpSpPr bwMode="auto">
            <a:xfrm>
              <a:off x="4150" y="1888"/>
              <a:ext cx="771" cy="590"/>
              <a:chOff x="3198" y="1298"/>
              <a:chExt cx="771" cy="590"/>
            </a:xfrm>
          </p:grpSpPr>
          <p:sp>
            <p:nvSpPr>
              <p:cNvPr id="25665" name="Rectangle 2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6" name="Text Box 2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67" name="AutoShape 3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8" name="Line 3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9" name="Line 3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09" name="Group 33"/>
            <p:cNvGrpSpPr>
              <a:grpSpLocks/>
            </p:cNvGrpSpPr>
            <p:nvPr/>
          </p:nvGrpSpPr>
          <p:grpSpPr bwMode="auto">
            <a:xfrm>
              <a:off x="4150" y="2659"/>
              <a:ext cx="771" cy="590"/>
              <a:chOff x="3198" y="1298"/>
              <a:chExt cx="771" cy="590"/>
            </a:xfrm>
          </p:grpSpPr>
          <p:sp>
            <p:nvSpPr>
              <p:cNvPr id="25660" name="Rectangle 3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1" name="Text Box 3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62" name="AutoShape 3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3" name="Line 3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4" name="Line 3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0" name="Group 39"/>
            <p:cNvGrpSpPr>
              <a:grpSpLocks/>
            </p:cNvGrpSpPr>
            <p:nvPr/>
          </p:nvGrpSpPr>
          <p:grpSpPr bwMode="auto">
            <a:xfrm>
              <a:off x="4150" y="3430"/>
              <a:ext cx="771" cy="590"/>
              <a:chOff x="3198" y="1298"/>
              <a:chExt cx="771" cy="590"/>
            </a:xfrm>
          </p:grpSpPr>
          <p:sp>
            <p:nvSpPr>
              <p:cNvPr id="25655" name="Rectangle 4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56" name="Text Box 4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57" name="AutoShape 4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58" name="Line 4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9" name="Line 4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1" name="AutoShape 45"/>
            <p:cNvSpPr>
              <a:spLocks noChangeArrowheads="1"/>
            </p:cNvSpPr>
            <p:nvPr/>
          </p:nvSpPr>
          <p:spPr bwMode="auto">
            <a:xfrm>
              <a:off x="3288" y="754"/>
              <a:ext cx="862" cy="331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25612" name="Line 46"/>
            <p:cNvSpPr>
              <a:spLocks noChangeShapeType="1"/>
            </p:cNvSpPr>
            <p:nvPr/>
          </p:nvSpPr>
          <p:spPr bwMode="auto">
            <a:xfrm>
              <a:off x="2971" y="324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5613" name="Object 47"/>
            <p:cNvGraphicFramePr>
              <a:graphicFrameLocks noChangeAspect="1"/>
            </p:cNvGraphicFramePr>
            <p:nvPr/>
          </p:nvGraphicFramePr>
          <p:xfrm>
            <a:off x="2698" y="3118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6" name="方程式" r:id="rId5" imgW="203024" imgH="215713" progId="Equation.3">
                    <p:embed/>
                  </p:oleObj>
                </mc:Choice>
                <mc:Fallback>
                  <p:oleObj name="方程式" r:id="rId5" imgW="203024" imgH="215713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3118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48"/>
            <p:cNvGraphicFramePr>
              <a:graphicFrameLocks noChangeAspect="1"/>
            </p:cNvGraphicFramePr>
            <p:nvPr/>
          </p:nvGraphicFramePr>
          <p:xfrm>
            <a:off x="2704" y="3345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7" name="方程式" r:id="rId7" imgW="190335" imgH="215713" progId="Equation.3">
                    <p:embed/>
                  </p:oleObj>
                </mc:Choice>
                <mc:Fallback>
                  <p:oleObj name="方程式" r:id="rId7" imgW="190335" imgH="215713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3345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49"/>
            <p:cNvGraphicFramePr>
              <a:graphicFrameLocks noChangeAspect="1"/>
            </p:cNvGraphicFramePr>
            <p:nvPr/>
          </p:nvGraphicFramePr>
          <p:xfrm>
            <a:off x="2698" y="3611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8" name="方程式" r:id="rId9" imgW="203112" imgH="228501" progId="Equation.3">
                    <p:embed/>
                  </p:oleObj>
                </mc:Choice>
                <mc:Fallback>
                  <p:oleObj name="方程式" r:id="rId9" imgW="203112" imgH="22850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3611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50"/>
            <p:cNvGraphicFramePr>
              <a:graphicFrameLocks noChangeAspect="1"/>
            </p:cNvGraphicFramePr>
            <p:nvPr/>
          </p:nvGraphicFramePr>
          <p:xfrm>
            <a:off x="2698" y="2886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9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2886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Line 51"/>
            <p:cNvSpPr>
              <a:spLocks noChangeShapeType="1"/>
            </p:cNvSpPr>
            <p:nvPr/>
          </p:nvSpPr>
          <p:spPr bwMode="auto">
            <a:xfrm>
              <a:off x="2971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52"/>
            <p:cNvSpPr>
              <a:spLocks noChangeShapeType="1"/>
            </p:cNvSpPr>
            <p:nvPr/>
          </p:nvSpPr>
          <p:spPr bwMode="auto">
            <a:xfrm>
              <a:off x="2971" y="347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Line 53"/>
            <p:cNvSpPr>
              <a:spLocks noChangeShapeType="1"/>
            </p:cNvSpPr>
            <p:nvPr/>
          </p:nvSpPr>
          <p:spPr bwMode="auto">
            <a:xfrm>
              <a:off x="2971" y="370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54"/>
            <p:cNvSpPr>
              <a:spLocks noChangeShapeType="1"/>
            </p:cNvSpPr>
            <p:nvPr/>
          </p:nvSpPr>
          <p:spPr bwMode="auto">
            <a:xfrm>
              <a:off x="2971" y="270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Text Box 55"/>
            <p:cNvSpPr txBox="1">
              <a:spLocks noChangeArrowheads="1"/>
            </p:cNvSpPr>
            <p:nvPr/>
          </p:nvSpPr>
          <p:spPr bwMode="auto">
            <a:xfrm>
              <a:off x="2608" y="256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5622" name="Oval 56"/>
            <p:cNvSpPr>
              <a:spLocks noChangeArrowheads="1"/>
            </p:cNvSpPr>
            <p:nvPr/>
          </p:nvSpPr>
          <p:spPr bwMode="auto">
            <a:xfrm>
              <a:off x="4848" y="123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3" name="Oval 57"/>
            <p:cNvSpPr>
              <a:spLocks noChangeArrowheads="1"/>
            </p:cNvSpPr>
            <p:nvPr/>
          </p:nvSpPr>
          <p:spPr bwMode="auto">
            <a:xfrm>
              <a:off x="4858" y="1997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4" name="Oval 58"/>
            <p:cNvSpPr>
              <a:spLocks noChangeArrowheads="1"/>
            </p:cNvSpPr>
            <p:nvPr/>
          </p:nvSpPr>
          <p:spPr bwMode="auto">
            <a:xfrm>
              <a:off x="4848" y="276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5" name="Oval 59"/>
            <p:cNvSpPr>
              <a:spLocks noChangeArrowheads="1"/>
            </p:cNvSpPr>
            <p:nvPr/>
          </p:nvSpPr>
          <p:spPr bwMode="auto">
            <a:xfrm>
              <a:off x="4838" y="353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6" name="Line 60"/>
            <p:cNvSpPr>
              <a:spLocks noChangeShapeType="1"/>
            </p:cNvSpPr>
            <p:nvPr/>
          </p:nvSpPr>
          <p:spPr bwMode="auto">
            <a:xfrm>
              <a:off x="4921" y="125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5627" name="Object 61"/>
            <p:cNvGraphicFramePr>
              <a:graphicFrameLocks noChangeAspect="1"/>
            </p:cNvGraphicFramePr>
            <p:nvPr/>
          </p:nvGraphicFramePr>
          <p:xfrm>
            <a:off x="5245" y="1117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0" name="方程式" r:id="rId13" imgW="190500" imgH="228600" progId="Equation.3">
                    <p:embed/>
                  </p:oleObj>
                </mc:Choice>
                <mc:Fallback>
                  <p:oleObj name="方程式" r:id="rId13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1117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62"/>
            <p:cNvGraphicFramePr>
              <a:graphicFrameLocks noChangeAspect="1"/>
            </p:cNvGraphicFramePr>
            <p:nvPr/>
          </p:nvGraphicFramePr>
          <p:xfrm>
            <a:off x="5278" y="1894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1" name="方程式" r:id="rId15" imgW="203024" imgH="215713" progId="Equation.3">
                    <p:embed/>
                  </p:oleObj>
                </mc:Choice>
                <mc:Fallback>
                  <p:oleObj name="方程式" r:id="rId15" imgW="203024" imgH="215713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8" y="1894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9" name="Object 63"/>
            <p:cNvGraphicFramePr>
              <a:graphicFrameLocks noChangeAspect="1"/>
            </p:cNvGraphicFramePr>
            <p:nvPr/>
          </p:nvGraphicFramePr>
          <p:xfrm>
            <a:off x="5284" y="2659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2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659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64"/>
            <p:cNvGraphicFramePr>
              <a:graphicFrameLocks noChangeAspect="1"/>
            </p:cNvGraphicFramePr>
            <p:nvPr/>
          </p:nvGraphicFramePr>
          <p:xfrm>
            <a:off x="5284" y="3430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3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3430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Line 65"/>
            <p:cNvSpPr>
              <a:spLocks noChangeShapeType="1"/>
            </p:cNvSpPr>
            <p:nvPr/>
          </p:nvSpPr>
          <p:spPr bwMode="auto">
            <a:xfrm>
              <a:off x="4921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Line 66"/>
            <p:cNvSpPr>
              <a:spLocks noChangeShapeType="1"/>
            </p:cNvSpPr>
            <p:nvPr/>
          </p:nvSpPr>
          <p:spPr bwMode="auto">
            <a:xfrm>
              <a:off x="4921" y="279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3" name="Line 67"/>
            <p:cNvSpPr>
              <a:spLocks noChangeShapeType="1"/>
            </p:cNvSpPr>
            <p:nvPr/>
          </p:nvSpPr>
          <p:spPr bwMode="auto">
            <a:xfrm>
              <a:off x="4921" y="356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Line 68"/>
            <p:cNvSpPr>
              <a:spLocks noChangeShapeType="1"/>
            </p:cNvSpPr>
            <p:nvPr/>
          </p:nvSpPr>
          <p:spPr bwMode="auto">
            <a:xfrm>
              <a:off x="4150" y="93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5" name="Line 69"/>
            <p:cNvSpPr>
              <a:spLocks noChangeShapeType="1"/>
            </p:cNvSpPr>
            <p:nvPr/>
          </p:nvSpPr>
          <p:spPr bwMode="auto">
            <a:xfrm>
              <a:off x="4150" y="179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6" name="Line 70"/>
            <p:cNvSpPr>
              <a:spLocks noChangeShapeType="1"/>
            </p:cNvSpPr>
            <p:nvPr/>
          </p:nvSpPr>
          <p:spPr bwMode="auto">
            <a:xfrm>
              <a:off x="4150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7" name="Line 71"/>
            <p:cNvSpPr>
              <a:spLocks noChangeShapeType="1"/>
            </p:cNvSpPr>
            <p:nvPr/>
          </p:nvSpPr>
          <p:spPr bwMode="auto">
            <a:xfrm>
              <a:off x="4150" y="333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5638" name="AutoShape 72"/>
            <p:cNvCxnSpPr>
              <a:cxnSpLocks noChangeShapeType="1"/>
              <a:stCxn id="25622" idx="7"/>
              <a:endCxn id="25634" idx="1"/>
            </p:cNvCxnSpPr>
            <p:nvPr/>
          </p:nvCxnSpPr>
          <p:spPr bwMode="auto">
            <a:xfrm rot="5400000" flipH="1">
              <a:off x="4502" y="855"/>
              <a:ext cx="306" cy="465"/>
            </a:xfrm>
            <a:prstGeom prst="bentConnector3">
              <a:avLst>
                <a:gd name="adj1" fmla="val 993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9" name="AutoShape 73"/>
            <p:cNvCxnSpPr>
              <a:cxnSpLocks noChangeShapeType="1"/>
              <a:stCxn id="25623" idx="1"/>
              <a:endCxn id="25635" idx="1"/>
            </p:cNvCxnSpPr>
            <p:nvPr/>
          </p:nvCxnSpPr>
          <p:spPr bwMode="auto">
            <a:xfrm rot="5400000" flipH="1">
              <a:off x="4540" y="1679"/>
              <a:ext cx="207" cy="443"/>
            </a:xfrm>
            <a:prstGeom prst="bentConnector3">
              <a:avLst>
                <a:gd name="adj1" fmla="val 102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40" name="AutoShape 74"/>
            <p:cNvCxnSpPr>
              <a:cxnSpLocks noChangeShapeType="1"/>
              <a:stCxn id="25624" idx="0"/>
              <a:endCxn id="25636" idx="1"/>
            </p:cNvCxnSpPr>
            <p:nvPr/>
          </p:nvCxnSpPr>
          <p:spPr bwMode="auto">
            <a:xfrm rot="5400000" flipH="1">
              <a:off x="4547" y="2443"/>
              <a:ext cx="200" cy="449"/>
            </a:xfrm>
            <a:prstGeom prst="bentConnector3">
              <a:avLst>
                <a:gd name="adj1" fmla="val 96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41" name="AutoShape 75"/>
            <p:cNvCxnSpPr>
              <a:cxnSpLocks noChangeShapeType="1"/>
              <a:stCxn id="25625" idx="0"/>
              <a:endCxn id="25637" idx="1"/>
            </p:cNvCxnSpPr>
            <p:nvPr/>
          </p:nvCxnSpPr>
          <p:spPr bwMode="auto">
            <a:xfrm rot="5400000" flipH="1">
              <a:off x="4546" y="3215"/>
              <a:ext cx="191" cy="439"/>
            </a:xfrm>
            <a:prstGeom prst="bentConnector3">
              <a:avLst>
                <a:gd name="adj1" fmla="val 973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5642" name="Object 76"/>
            <p:cNvGraphicFramePr>
              <a:graphicFrameLocks noChangeAspect="1"/>
            </p:cNvGraphicFramePr>
            <p:nvPr/>
          </p:nvGraphicFramePr>
          <p:xfrm>
            <a:off x="3878" y="116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4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16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3" name="Object 77"/>
            <p:cNvGraphicFramePr>
              <a:graphicFrameLocks noChangeAspect="1"/>
            </p:cNvGraphicFramePr>
            <p:nvPr/>
          </p:nvGraphicFramePr>
          <p:xfrm>
            <a:off x="3923" y="1888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5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888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4" name="Object 78"/>
            <p:cNvGraphicFramePr>
              <a:graphicFrameLocks noChangeAspect="1"/>
            </p:cNvGraphicFramePr>
            <p:nvPr/>
          </p:nvGraphicFramePr>
          <p:xfrm>
            <a:off x="3923" y="2704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6" name="方程式" r:id="rId25" imgW="177569" imgH="215619" progId="Equation.3">
                    <p:embed/>
                  </p:oleObj>
                </mc:Choice>
                <mc:Fallback>
                  <p:oleObj name="方程式" r:id="rId25" imgW="177569" imgH="215619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704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5" name="Object 79"/>
            <p:cNvGraphicFramePr>
              <a:graphicFrameLocks noChangeAspect="1"/>
            </p:cNvGraphicFramePr>
            <p:nvPr/>
          </p:nvGraphicFramePr>
          <p:xfrm>
            <a:off x="3923" y="347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7" name="方程式" r:id="rId27" imgW="190500" imgH="228600" progId="Equation.3">
                    <p:embed/>
                  </p:oleObj>
                </mc:Choice>
                <mc:Fallback>
                  <p:oleObj name="方程式" r:id="rId27" imgW="190500" imgH="2286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47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6" name="Line 80"/>
            <p:cNvSpPr>
              <a:spLocks noChangeShapeType="1"/>
            </p:cNvSpPr>
            <p:nvPr/>
          </p:nvSpPr>
          <p:spPr bwMode="auto">
            <a:xfrm flipH="1">
              <a:off x="4286" y="157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7" name="Line 81"/>
            <p:cNvSpPr>
              <a:spLocks noChangeShapeType="1"/>
            </p:cNvSpPr>
            <p:nvPr/>
          </p:nvSpPr>
          <p:spPr bwMode="auto">
            <a:xfrm flipH="1">
              <a:off x="4286" y="234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8" name="Line 82"/>
            <p:cNvSpPr>
              <a:spLocks noChangeShapeType="1"/>
            </p:cNvSpPr>
            <p:nvPr/>
          </p:nvSpPr>
          <p:spPr bwMode="auto">
            <a:xfrm flipH="1">
              <a:off x="4286" y="311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9" name="Line 83"/>
            <p:cNvSpPr>
              <a:spLocks noChangeShapeType="1"/>
            </p:cNvSpPr>
            <p:nvPr/>
          </p:nvSpPr>
          <p:spPr bwMode="auto">
            <a:xfrm flipH="1">
              <a:off x="4286" y="388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0" name="Oval 84"/>
            <p:cNvSpPr>
              <a:spLocks noChangeArrowheads="1"/>
            </p:cNvSpPr>
            <p:nvPr/>
          </p:nvSpPr>
          <p:spPr bwMode="auto">
            <a:xfrm>
              <a:off x="4241" y="229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51" name="Oval 85"/>
            <p:cNvSpPr>
              <a:spLocks noChangeArrowheads="1"/>
            </p:cNvSpPr>
            <p:nvPr/>
          </p:nvSpPr>
          <p:spPr bwMode="auto">
            <a:xfrm>
              <a:off x="4241" y="3067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52" name="Oval 86"/>
            <p:cNvSpPr>
              <a:spLocks noChangeArrowheads="1"/>
            </p:cNvSpPr>
            <p:nvPr/>
          </p:nvSpPr>
          <p:spPr bwMode="auto">
            <a:xfrm>
              <a:off x="4241" y="383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53" name="Line 87"/>
            <p:cNvSpPr>
              <a:spLocks noChangeShapeType="1"/>
            </p:cNvSpPr>
            <p:nvPr/>
          </p:nvSpPr>
          <p:spPr bwMode="auto">
            <a:xfrm flipV="1">
              <a:off x="4286" y="157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4" name="Text Box 88"/>
            <p:cNvSpPr txBox="1">
              <a:spLocks noChangeArrowheads="1"/>
            </p:cNvSpPr>
            <p:nvPr/>
          </p:nvSpPr>
          <p:spPr bwMode="auto">
            <a:xfrm>
              <a:off x="4137" y="404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>
                <a:solidFill>
                  <a:schemeClr val="hlink"/>
                </a:solidFill>
              </a:rPr>
              <a:t>Observation: the transfer function for bit </a:t>
            </a:r>
            <a:r>
              <a:rPr lang="en-US" altLang="zh-TW" i="1">
                <a:solidFill>
                  <a:schemeClr val="hlink"/>
                </a:solidFill>
              </a:rPr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Re-draw the framework: separate part for bit </a:t>
            </a:r>
            <a:r>
              <a:rPr lang="en-US" altLang="zh-TW" i="1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Draw the detailed circuit for bit </a:t>
            </a:r>
            <a:r>
              <a:rPr lang="en-US" altLang="zh-TW" i="1"/>
              <a:t>i</a:t>
            </a:r>
            <a:r>
              <a:rPr lang="en-US" altLang="zh-TW"/>
              <a:t> from the transfer function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function for a bit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68313" y="2205038"/>
          <a:ext cx="3384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3384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1619250" y="436403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1619250" y="48688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1619250" y="537368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395288" y="3284538"/>
            <a:ext cx="3598862" cy="2592387"/>
            <a:chOff x="2699" y="2341"/>
            <a:chExt cx="2267" cy="1633"/>
          </a:xfrm>
        </p:grpSpPr>
        <p:sp>
          <p:nvSpPr>
            <p:cNvPr id="27665" name="Line 8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7666" name="Group 9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7687" name="Line 1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8" name="Line 1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9" name="Line 1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0" name="Line 1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7" name="Group 14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7683" name="Line 15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4" name="Line 16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5" name="Line 17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6" name="Line 18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8" name="Group 19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7681" name="Line 2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2" name="Text Box 2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7669" name="Text Box 2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7670" name="Text Box 2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7671" name="Text Box 24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4" name="Line 27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5" name="Text Box 28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7676" name="Group 29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7677" name="Line 3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8" name="Line 3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9" name="Line 3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0" name="Line 3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7656" name="AutoShape 34"/>
          <p:cNvSpPr>
            <a:spLocks noChangeArrowheads="1"/>
          </p:cNvSpPr>
          <p:nvPr/>
        </p:nvSpPr>
        <p:spPr bwMode="auto">
          <a:xfrm>
            <a:off x="2411413" y="4364038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27657" name="Line 35"/>
          <p:cNvSpPr>
            <a:spLocks noChangeShapeType="1"/>
          </p:cNvSpPr>
          <p:nvPr/>
        </p:nvSpPr>
        <p:spPr bwMode="auto">
          <a:xfrm>
            <a:off x="1619250" y="5948363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8" name="Text Box 36"/>
          <p:cNvSpPr txBox="1">
            <a:spLocks noChangeArrowheads="1"/>
          </p:cNvSpPr>
          <p:nvPr/>
        </p:nvSpPr>
        <p:spPr bwMode="auto">
          <a:xfrm>
            <a:off x="1619250" y="5948363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7659" name="Line 37"/>
          <p:cNvSpPr>
            <a:spLocks noChangeShapeType="1"/>
          </p:cNvSpPr>
          <p:nvPr/>
        </p:nvSpPr>
        <p:spPr bwMode="auto">
          <a:xfrm>
            <a:off x="2484438" y="5948363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0" name="Text Box 38"/>
          <p:cNvSpPr txBox="1">
            <a:spLocks noChangeArrowheads="1"/>
          </p:cNvSpPr>
          <p:nvPr/>
        </p:nvSpPr>
        <p:spPr bwMode="auto">
          <a:xfrm>
            <a:off x="2484438" y="5948363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7661" name="AutoShape 39"/>
          <p:cNvSpPr>
            <a:spLocks noChangeArrowheads="1"/>
          </p:cNvSpPr>
          <p:nvPr/>
        </p:nvSpPr>
        <p:spPr bwMode="auto">
          <a:xfrm>
            <a:off x="2411413" y="4652963"/>
            <a:ext cx="504825" cy="576262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19493 h 21600"/>
              <a:gd name="T4" fmla="*/ 0 w 21600"/>
              <a:gd name="T5" fmla="*/ 341818316 h 21600"/>
              <a:gd name="T6" fmla="*/ 118176494 w 21600"/>
              <a:gd name="T7" fmla="*/ 410159201 h 21600"/>
              <a:gd name="T8" fmla="*/ 236352988 w 21600"/>
              <a:gd name="T9" fmla="*/ 284832807 h 21600"/>
              <a:gd name="T10" fmla="*/ 275749718 w 21600"/>
              <a:gd name="T11" fmla="*/ 13671949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7662" name="Object 40"/>
          <p:cNvGraphicFramePr>
            <a:graphicFrameLocks noChangeAspect="1"/>
          </p:cNvGraphicFramePr>
          <p:nvPr/>
        </p:nvGraphicFramePr>
        <p:xfrm>
          <a:off x="4435475" y="206057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方程式" r:id="rId5" imgW="2387600" imgH="482600" progId="Equation.3">
                  <p:embed/>
                </p:oleObj>
              </mc:Choice>
              <mc:Fallback>
                <p:oleObj name="方程式" r:id="rId5" imgW="2387600" imgH="482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06057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AutoShape 41"/>
          <p:cNvSpPr>
            <a:spLocks noChangeArrowheads="1"/>
          </p:cNvSpPr>
          <p:nvPr/>
        </p:nvSpPr>
        <p:spPr bwMode="auto">
          <a:xfrm>
            <a:off x="4067175" y="2420938"/>
            <a:ext cx="288925" cy="287337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64" name="AutoShape 42"/>
          <p:cNvSpPr>
            <a:spLocks noChangeArrowheads="1"/>
          </p:cNvSpPr>
          <p:nvPr/>
        </p:nvSpPr>
        <p:spPr bwMode="auto">
          <a:xfrm>
            <a:off x="4140200" y="5013325"/>
            <a:ext cx="288925" cy="287338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function for a bit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68313" y="2205038"/>
          <a:ext cx="3384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4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3384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619250" y="436403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619250" y="48688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619250" y="537368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395288" y="3284538"/>
            <a:ext cx="3598862" cy="2592387"/>
            <a:chOff x="2699" y="2341"/>
            <a:chExt cx="2267" cy="1633"/>
          </a:xfrm>
        </p:grpSpPr>
        <p:sp>
          <p:nvSpPr>
            <p:cNvPr id="28728" name="Line 8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729" name="Group 9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8750" name="Line 1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1" name="Line 1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2" name="Line 1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3" name="Line 1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30" name="Group 14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8746" name="Line 15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7" name="Line 16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8" name="Line 17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9" name="Line 18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31" name="Group 19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8744" name="Line 2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5" name="Text Box 2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8732" name="Text Box 2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8733" name="Text Box 2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8734" name="Text Box 24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8735" name="Line 25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6" name="Line 26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7" name="Line 27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8" name="Text Box 28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8739" name="Group 29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8740" name="Line 3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1" name="Line 3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2" name="Line 3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3" name="Line 3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8680" name="AutoShape 34"/>
          <p:cNvSpPr>
            <a:spLocks noChangeArrowheads="1"/>
          </p:cNvSpPr>
          <p:nvPr/>
        </p:nvSpPr>
        <p:spPr bwMode="auto">
          <a:xfrm>
            <a:off x="2411413" y="4364038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8681" name="Line 35"/>
          <p:cNvSpPr>
            <a:spLocks noChangeShapeType="1"/>
          </p:cNvSpPr>
          <p:nvPr/>
        </p:nvSpPr>
        <p:spPr bwMode="auto">
          <a:xfrm>
            <a:off x="1619250" y="5948363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2" name="Text Box 36"/>
          <p:cNvSpPr txBox="1">
            <a:spLocks noChangeArrowheads="1"/>
          </p:cNvSpPr>
          <p:nvPr/>
        </p:nvSpPr>
        <p:spPr bwMode="auto">
          <a:xfrm>
            <a:off x="1619250" y="5948363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8683" name="Line 37"/>
          <p:cNvSpPr>
            <a:spLocks noChangeShapeType="1"/>
          </p:cNvSpPr>
          <p:nvPr/>
        </p:nvSpPr>
        <p:spPr bwMode="auto">
          <a:xfrm>
            <a:off x="2484438" y="5948363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4" name="Text Box 38"/>
          <p:cNvSpPr txBox="1">
            <a:spLocks noChangeArrowheads="1"/>
          </p:cNvSpPr>
          <p:nvPr/>
        </p:nvSpPr>
        <p:spPr bwMode="auto">
          <a:xfrm>
            <a:off x="2484438" y="5948363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8685" name="AutoShape 39"/>
          <p:cNvSpPr>
            <a:spLocks noChangeArrowheads="1"/>
          </p:cNvSpPr>
          <p:nvPr/>
        </p:nvSpPr>
        <p:spPr bwMode="auto">
          <a:xfrm>
            <a:off x="2411413" y="4652963"/>
            <a:ext cx="504825" cy="576262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19493 h 21600"/>
              <a:gd name="T4" fmla="*/ 0 w 21600"/>
              <a:gd name="T5" fmla="*/ 341818316 h 21600"/>
              <a:gd name="T6" fmla="*/ 118176494 w 21600"/>
              <a:gd name="T7" fmla="*/ 410159201 h 21600"/>
              <a:gd name="T8" fmla="*/ 236352988 w 21600"/>
              <a:gd name="T9" fmla="*/ 284832807 h 21600"/>
              <a:gd name="T10" fmla="*/ 275749718 w 21600"/>
              <a:gd name="T11" fmla="*/ 13671949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8686" name="Group 40"/>
          <p:cNvGrpSpPr>
            <a:grpSpLocks/>
          </p:cNvGrpSpPr>
          <p:nvPr/>
        </p:nvGrpSpPr>
        <p:grpSpPr bwMode="auto">
          <a:xfrm>
            <a:off x="4859338" y="3141663"/>
            <a:ext cx="3527425" cy="3024187"/>
            <a:chOff x="3061" y="1979"/>
            <a:chExt cx="2222" cy="1905"/>
          </a:xfrm>
        </p:grpSpPr>
        <p:sp>
          <p:nvSpPr>
            <p:cNvPr id="28701" name="Line 41"/>
            <p:cNvSpPr>
              <a:spLocks noChangeShapeType="1"/>
            </p:cNvSpPr>
            <p:nvPr/>
          </p:nvSpPr>
          <p:spPr bwMode="auto">
            <a:xfrm>
              <a:off x="3515" y="252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702" name="Group 42"/>
            <p:cNvGrpSpPr>
              <a:grpSpLocks/>
            </p:cNvGrpSpPr>
            <p:nvPr/>
          </p:nvGrpSpPr>
          <p:grpSpPr bwMode="auto">
            <a:xfrm>
              <a:off x="3788" y="2297"/>
              <a:ext cx="498" cy="227"/>
              <a:chOff x="3198" y="2659"/>
              <a:chExt cx="498" cy="227"/>
            </a:xfrm>
          </p:grpSpPr>
          <p:sp>
            <p:nvSpPr>
              <p:cNvPr id="28724" name="Line 43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5" name="Line 44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6" name="Line 45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7" name="Line 46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03" name="Group 47"/>
            <p:cNvGrpSpPr>
              <a:grpSpLocks/>
            </p:cNvGrpSpPr>
            <p:nvPr/>
          </p:nvGrpSpPr>
          <p:grpSpPr bwMode="auto">
            <a:xfrm>
              <a:off x="4286" y="2297"/>
              <a:ext cx="498" cy="227"/>
              <a:chOff x="3198" y="2659"/>
              <a:chExt cx="498" cy="227"/>
            </a:xfrm>
          </p:grpSpPr>
          <p:sp>
            <p:nvSpPr>
              <p:cNvPr id="28720" name="Line 48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1" name="Line 49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2" name="Line 50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3" name="Line 51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04" name="Group 52"/>
            <p:cNvGrpSpPr>
              <a:grpSpLocks/>
            </p:cNvGrpSpPr>
            <p:nvPr/>
          </p:nvGrpSpPr>
          <p:grpSpPr bwMode="auto">
            <a:xfrm>
              <a:off x="3923" y="1979"/>
              <a:ext cx="650" cy="212"/>
              <a:chOff x="3696" y="2325"/>
              <a:chExt cx="650" cy="212"/>
            </a:xfrm>
          </p:grpSpPr>
          <p:sp>
            <p:nvSpPr>
              <p:cNvPr id="28718" name="Line 5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9" name="Text Box 5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8705" name="Text Box 55"/>
            <p:cNvSpPr txBox="1">
              <a:spLocks noChangeArrowheads="1"/>
            </p:cNvSpPr>
            <p:nvPr/>
          </p:nvSpPr>
          <p:spPr bwMode="auto">
            <a:xfrm>
              <a:off x="3094" y="237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8706" name="Line 56"/>
            <p:cNvSpPr>
              <a:spLocks noChangeShapeType="1"/>
            </p:cNvSpPr>
            <p:nvPr/>
          </p:nvSpPr>
          <p:spPr bwMode="auto">
            <a:xfrm>
              <a:off x="3787" y="2524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7" name="Line 57"/>
            <p:cNvSpPr>
              <a:spLocks noChangeShapeType="1"/>
            </p:cNvSpPr>
            <p:nvPr/>
          </p:nvSpPr>
          <p:spPr bwMode="auto">
            <a:xfrm>
              <a:off x="4286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8" name="Line 58"/>
            <p:cNvSpPr>
              <a:spLocks noChangeShapeType="1"/>
            </p:cNvSpPr>
            <p:nvPr/>
          </p:nvSpPr>
          <p:spPr bwMode="auto">
            <a:xfrm>
              <a:off x="4785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9" name="Text Box 59"/>
            <p:cNvSpPr txBox="1">
              <a:spLocks noChangeArrowheads="1"/>
            </p:cNvSpPr>
            <p:nvPr/>
          </p:nvSpPr>
          <p:spPr bwMode="auto">
            <a:xfrm>
              <a:off x="3061" y="329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8710" name="Group 60"/>
            <p:cNvGrpSpPr>
              <a:grpSpLocks/>
            </p:cNvGrpSpPr>
            <p:nvPr/>
          </p:nvGrpSpPr>
          <p:grpSpPr bwMode="auto">
            <a:xfrm>
              <a:off x="4785" y="2297"/>
              <a:ext cx="498" cy="227"/>
              <a:chOff x="3198" y="2659"/>
              <a:chExt cx="498" cy="227"/>
            </a:xfrm>
          </p:grpSpPr>
          <p:sp>
            <p:nvSpPr>
              <p:cNvPr id="28714" name="Line 6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5" name="Line 6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6" name="Line 6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7" name="Line 6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aphicFrame>
          <p:nvGraphicFramePr>
            <p:cNvPr id="28711" name="Object 65"/>
            <p:cNvGraphicFramePr>
              <a:graphicFrameLocks noChangeAspect="1"/>
            </p:cNvGraphicFramePr>
            <p:nvPr/>
          </p:nvGraphicFramePr>
          <p:xfrm>
            <a:off x="3198" y="3618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5" name="方程式" r:id="rId5" imgW="190335" imgH="215713" progId="Equation.3">
                    <p:embed/>
                  </p:oleObj>
                </mc:Choice>
                <mc:Fallback>
                  <p:oleObj name="方程式" r:id="rId5" imgW="190335" imgH="215713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618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Object 66"/>
            <p:cNvGraphicFramePr>
              <a:graphicFrameLocks noChangeAspect="1"/>
            </p:cNvGraphicFramePr>
            <p:nvPr/>
          </p:nvGraphicFramePr>
          <p:xfrm>
            <a:off x="3152" y="2704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6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67"/>
            <p:cNvGraphicFramePr>
              <a:graphicFrameLocks noChangeAspect="1"/>
            </p:cNvGraphicFramePr>
            <p:nvPr/>
          </p:nvGraphicFramePr>
          <p:xfrm>
            <a:off x="3152" y="3022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7" name="方程式" r:id="rId9" imgW="203024" imgH="215713" progId="Equation.3">
                    <p:embed/>
                  </p:oleObj>
                </mc:Choice>
                <mc:Fallback>
                  <p:oleObj name="方程式" r:id="rId9" imgW="203024" imgH="21571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022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7" name="AutoShape 68"/>
          <p:cNvSpPr>
            <a:spLocks noChangeArrowheads="1"/>
          </p:cNvSpPr>
          <p:nvPr/>
        </p:nvSpPr>
        <p:spPr bwMode="auto">
          <a:xfrm>
            <a:off x="6011863" y="43656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8688" name="AutoShape 69"/>
          <p:cNvSpPr>
            <a:spLocks noChangeArrowheads="1"/>
          </p:cNvSpPr>
          <p:nvPr/>
        </p:nvSpPr>
        <p:spPr bwMode="auto">
          <a:xfrm>
            <a:off x="6011863" y="47974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28689" name="AutoShape 70"/>
          <p:cNvSpPr>
            <a:spLocks noChangeArrowheads="1"/>
          </p:cNvSpPr>
          <p:nvPr/>
        </p:nvSpPr>
        <p:spPr bwMode="auto">
          <a:xfrm>
            <a:off x="6011863" y="52292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839" name="AutoShape 71"/>
          <p:cNvSpPr>
            <a:spLocks noChangeArrowheads="1"/>
          </p:cNvSpPr>
          <p:nvPr/>
        </p:nvSpPr>
        <p:spPr bwMode="auto">
          <a:xfrm>
            <a:off x="6804025" y="4365625"/>
            <a:ext cx="792163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840" name="AutoShape 72"/>
          <p:cNvSpPr>
            <a:spLocks noChangeArrowheads="1"/>
          </p:cNvSpPr>
          <p:nvPr/>
        </p:nvSpPr>
        <p:spPr bwMode="auto">
          <a:xfrm>
            <a:off x="6011863" y="573405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841" name="AutoShape 73"/>
          <p:cNvSpPr>
            <a:spLocks noChangeArrowheads="1"/>
          </p:cNvSpPr>
          <p:nvPr/>
        </p:nvSpPr>
        <p:spPr bwMode="auto">
          <a:xfrm>
            <a:off x="6804025" y="4724400"/>
            <a:ext cx="431800" cy="1225550"/>
          </a:xfrm>
          <a:custGeom>
            <a:avLst/>
            <a:gdLst>
              <a:gd name="T0" fmla="*/ 123260588 w 21600"/>
              <a:gd name="T1" fmla="*/ 0 h 21600"/>
              <a:gd name="T2" fmla="*/ 73953087 w 21600"/>
              <a:gd name="T3" fmla="*/ 1315117960 h 21600"/>
              <a:gd name="T4" fmla="*/ 0 w 21600"/>
              <a:gd name="T5" fmla="*/ 2147483646 h 21600"/>
              <a:gd name="T6" fmla="*/ 73953087 w 21600"/>
              <a:gd name="T7" fmla="*/ 2147483646 h 21600"/>
              <a:gd name="T8" fmla="*/ 147906553 w 21600"/>
              <a:gd name="T9" fmla="*/ 2147483646 h 21600"/>
              <a:gd name="T10" fmla="*/ 172560114 w 21600"/>
              <a:gd name="T11" fmla="*/ 131511796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8693" name="Object 74"/>
          <p:cNvGraphicFramePr>
            <a:graphicFrameLocks noChangeAspect="1"/>
          </p:cNvGraphicFramePr>
          <p:nvPr/>
        </p:nvGraphicFramePr>
        <p:xfrm>
          <a:off x="4435475" y="206057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方程式" r:id="rId11" imgW="2387600" imgH="482600" progId="Equation.3">
                  <p:embed/>
                </p:oleObj>
              </mc:Choice>
              <mc:Fallback>
                <p:oleObj name="方程式" r:id="rId11" imgW="2387600" imgH="482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06057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AutoShape 75"/>
          <p:cNvSpPr>
            <a:spLocks noChangeArrowheads="1"/>
          </p:cNvSpPr>
          <p:nvPr/>
        </p:nvSpPr>
        <p:spPr bwMode="auto">
          <a:xfrm>
            <a:off x="4067175" y="2420938"/>
            <a:ext cx="288925" cy="287337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95" name="AutoShape 76"/>
          <p:cNvSpPr>
            <a:spLocks noChangeArrowheads="1"/>
          </p:cNvSpPr>
          <p:nvPr/>
        </p:nvSpPr>
        <p:spPr bwMode="auto">
          <a:xfrm>
            <a:off x="4140200" y="5013325"/>
            <a:ext cx="288925" cy="287338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96" name="Line 77"/>
          <p:cNvSpPr>
            <a:spLocks noChangeShapeType="1"/>
          </p:cNvSpPr>
          <p:nvPr/>
        </p:nvSpPr>
        <p:spPr bwMode="auto">
          <a:xfrm>
            <a:off x="6011863" y="6165850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7" name="Text Box 78"/>
          <p:cNvSpPr txBox="1">
            <a:spLocks noChangeArrowheads="1"/>
          </p:cNvSpPr>
          <p:nvPr/>
        </p:nvSpPr>
        <p:spPr bwMode="auto">
          <a:xfrm>
            <a:off x="6011863" y="6165850"/>
            <a:ext cx="72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8698" name="Line 79"/>
          <p:cNvSpPr>
            <a:spLocks noChangeShapeType="1"/>
          </p:cNvSpPr>
          <p:nvPr/>
        </p:nvSpPr>
        <p:spPr bwMode="auto">
          <a:xfrm>
            <a:off x="6877050" y="6165850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9" name="Text Box 80"/>
          <p:cNvSpPr txBox="1">
            <a:spLocks noChangeArrowheads="1"/>
          </p:cNvSpPr>
          <p:nvPr/>
        </p:nvSpPr>
        <p:spPr bwMode="auto">
          <a:xfrm>
            <a:off x="6804025" y="6165850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32849" name="AutoShape 81"/>
          <p:cNvSpPr>
            <a:spLocks noChangeArrowheads="1"/>
          </p:cNvSpPr>
          <p:nvPr/>
        </p:nvSpPr>
        <p:spPr bwMode="auto">
          <a:xfrm>
            <a:off x="6372225" y="1989138"/>
            <a:ext cx="2520950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39" grpId="0" animBg="1"/>
      <p:bldP spid="32840" grpId="0" animBg="1"/>
      <p:bldP spid="32841" grpId="0" animBg="1"/>
      <p:bldP spid="328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function for a bit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68313" y="2205038"/>
          <a:ext cx="3384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3384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1619250" y="436403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0010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1619250" y="48688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619250" y="537368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395288" y="3284538"/>
            <a:ext cx="3598862" cy="2592387"/>
            <a:chOff x="2699" y="2341"/>
            <a:chExt cx="2267" cy="1633"/>
          </a:xfrm>
        </p:grpSpPr>
        <p:sp>
          <p:nvSpPr>
            <p:cNvPr id="29752" name="Line 8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53" name="Group 9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9774" name="Line 1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5" name="Line 1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6" name="Line 1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7" name="Line 1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54" name="Group 14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9770" name="Line 15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1" name="Line 16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2" name="Line 17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3" name="Line 18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55" name="Group 19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9768" name="Line 2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9" name="Text Box 2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9756" name="Text Box 2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9757" name="Text Box 2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9758" name="Text Box 24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9759" name="Line 25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0" name="Line 26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1" name="Line 27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2" name="Text Box 28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9763" name="Group 29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9764" name="Line 3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5" name="Line 3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6" name="Line 3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7" name="Line 3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9704" name="AutoShape 34"/>
          <p:cNvSpPr>
            <a:spLocks noChangeArrowheads="1"/>
          </p:cNvSpPr>
          <p:nvPr/>
        </p:nvSpPr>
        <p:spPr bwMode="auto">
          <a:xfrm>
            <a:off x="2411413" y="4364038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0010</a:t>
            </a:r>
          </a:p>
        </p:txBody>
      </p:sp>
      <p:sp>
        <p:nvSpPr>
          <p:cNvPr id="29705" name="Line 35"/>
          <p:cNvSpPr>
            <a:spLocks noChangeShapeType="1"/>
          </p:cNvSpPr>
          <p:nvPr/>
        </p:nvSpPr>
        <p:spPr bwMode="auto">
          <a:xfrm>
            <a:off x="1619250" y="5948363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6" name="Text Box 36"/>
          <p:cNvSpPr txBox="1">
            <a:spLocks noChangeArrowheads="1"/>
          </p:cNvSpPr>
          <p:nvPr/>
        </p:nvSpPr>
        <p:spPr bwMode="auto">
          <a:xfrm>
            <a:off x="1619250" y="5948363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9707" name="Line 37"/>
          <p:cNvSpPr>
            <a:spLocks noChangeShapeType="1"/>
          </p:cNvSpPr>
          <p:nvPr/>
        </p:nvSpPr>
        <p:spPr bwMode="auto">
          <a:xfrm>
            <a:off x="2484438" y="5948363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8" name="Text Box 38"/>
          <p:cNvSpPr txBox="1">
            <a:spLocks noChangeArrowheads="1"/>
          </p:cNvSpPr>
          <p:nvPr/>
        </p:nvSpPr>
        <p:spPr bwMode="auto">
          <a:xfrm>
            <a:off x="2484438" y="5948363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9709" name="AutoShape 39"/>
          <p:cNvSpPr>
            <a:spLocks noChangeArrowheads="1"/>
          </p:cNvSpPr>
          <p:nvPr/>
        </p:nvSpPr>
        <p:spPr bwMode="auto">
          <a:xfrm>
            <a:off x="2411413" y="4652963"/>
            <a:ext cx="504825" cy="576262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19493 h 21600"/>
              <a:gd name="T4" fmla="*/ 0 w 21600"/>
              <a:gd name="T5" fmla="*/ 341818316 h 21600"/>
              <a:gd name="T6" fmla="*/ 118176494 w 21600"/>
              <a:gd name="T7" fmla="*/ 410159201 h 21600"/>
              <a:gd name="T8" fmla="*/ 236352988 w 21600"/>
              <a:gd name="T9" fmla="*/ 284832807 h 21600"/>
              <a:gd name="T10" fmla="*/ 275749718 w 21600"/>
              <a:gd name="T11" fmla="*/ 13671949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9710" name="Group 40"/>
          <p:cNvGrpSpPr>
            <a:grpSpLocks/>
          </p:cNvGrpSpPr>
          <p:nvPr/>
        </p:nvGrpSpPr>
        <p:grpSpPr bwMode="auto">
          <a:xfrm>
            <a:off x="4859338" y="3141663"/>
            <a:ext cx="3527425" cy="3024187"/>
            <a:chOff x="3061" y="1979"/>
            <a:chExt cx="2222" cy="1905"/>
          </a:xfrm>
        </p:grpSpPr>
        <p:sp>
          <p:nvSpPr>
            <p:cNvPr id="29725" name="Line 41"/>
            <p:cNvSpPr>
              <a:spLocks noChangeShapeType="1"/>
            </p:cNvSpPr>
            <p:nvPr/>
          </p:nvSpPr>
          <p:spPr bwMode="auto">
            <a:xfrm>
              <a:off x="3515" y="252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26" name="Group 42"/>
            <p:cNvGrpSpPr>
              <a:grpSpLocks/>
            </p:cNvGrpSpPr>
            <p:nvPr/>
          </p:nvGrpSpPr>
          <p:grpSpPr bwMode="auto">
            <a:xfrm>
              <a:off x="3788" y="2297"/>
              <a:ext cx="498" cy="227"/>
              <a:chOff x="3198" y="2659"/>
              <a:chExt cx="498" cy="227"/>
            </a:xfrm>
          </p:grpSpPr>
          <p:sp>
            <p:nvSpPr>
              <p:cNvPr id="29748" name="Line 43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9" name="Line 44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0" name="Line 45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1" name="Line 46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27" name="Group 47"/>
            <p:cNvGrpSpPr>
              <a:grpSpLocks/>
            </p:cNvGrpSpPr>
            <p:nvPr/>
          </p:nvGrpSpPr>
          <p:grpSpPr bwMode="auto">
            <a:xfrm>
              <a:off x="4286" y="2297"/>
              <a:ext cx="498" cy="227"/>
              <a:chOff x="3198" y="2659"/>
              <a:chExt cx="498" cy="227"/>
            </a:xfrm>
          </p:grpSpPr>
          <p:sp>
            <p:nvSpPr>
              <p:cNvPr id="29744" name="Line 48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5" name="Line 49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6" name="Line 50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28" name="Group 52"/>
            <p:cNvGrpSpPr>
              <a:grpSpLocks/>
            </p:cNvGrpSpPr>
            <p:nvPr/>
          </p:nvGrpSpPr>
          <p:grpSpPr bwMode="auto">
            <a:xfrm>
              <a:off x="3923" y="1979"/>
              <a:ext cx="650" cy="212"/>
              <a:chOff x="3696" y="2325"/>
              <a:chExt cx="650" cy="212"/>
            </a:xfrm>
          </p:grpSpPr>
          <p:sp>
            <p:nvSpPr>
              <p:cNvPr id="29742" name="Line 5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3" name="Text Box 5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9729" name="Text Box 55"/>
            <p:cNvSpPr txBox="1">
              <a:spLocks noChangeArrowheads="1"/>
            </p:cNvSpPr>
            <p:nvPr/>
          </p:nvSpPr>
          <p:spPr bwMode="auto">
            <a:xfrm>
              <a:off x="3094" y="237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9730" name="Line 56"/>
            <p:cNvSpPr>
              <a:spLocks noChangeShapeType="1"/>
            </p:cNvSpPr>
            <p:nvPr/>
          </p:nvSpPr>
          <p:spPr bwMode="auto">
            <a:xfrm>
              <a:off x="3787" y="2524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1" name="Line 57"/>
            <p:cNvSpPr>
              <a:spLocks noChangeShapeType="1"/>
            </p:cNvSpPr>
            <p:nvPr/>
          </p:nvSpPr>
          <p:spPr bwMode="auto">
            <a:xfrm>
              <a:off x="4286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2" name="Line 58"/>
            <p:cNvSpPr>
              <a:spLocks noChangeShapeType="1"/>
            </p:cNvSpPr>
            <p:nvPr/>
          </p:nvSpPr>
          <p:spPr bwMode="auto">
            <a:xfrm>
              <a:off x="4785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3" name="Text Box 59"/>
            <p:cNvSpPr txBox="1">
              <a:spLocks noChangeArrowheads="1"/>
            </p:cNvSpPr>
            <p:nvPr/>
          </p:nvSpPr>
          <p:spPr bwMode="auto">
            <a:xfrm>
              <a:off x="3061" y="329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9734" name="Group 60"/>
            <p:cNvGrpSpPr>
              <a:grpSpLocks/>
            </p:cNvGrpSpPr>
            <p:nvPr/>
          </p:nvGrpSpPr>
          <p:grpSpPr bwMode="auto">
            <a:xfrm>
              <a:off x="4785" y="2297"/>
              <a:ext cx="498" cy="227"/>
              <a:chOff x="3198" y="2659"/>
              <a:chExt cx="498" cy="227"/>
            </a:xfrm>
          </p:grpSpPr>
          <p:sp>
            <p:nvSpPr>
              <p:cNvPr id="29738" name="Line 6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9" name="Line 6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0" name="Line 6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1" name="Line 6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aphicFrame>
          <p:nvGraphicFramePr>
            <p:cNvPr id="29735" name="Object 65"/>
            <p:cNvGraphicFramePr>
              <a:graphicFrameLocks noChangeAspect="1"/>
            </p:cNvGraphicFramePr>
            <p:nvPr/>
          </p:nvGraphicFramePr>
          <p:xfrm>
            <a:off x="3198" y="3618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9" name="方程式" r:id="rId5" imgW="190335" imgH="215713" progId="Equation.3">
                    <p:embed/>
                  </p:oleObj>
                </mc:Choice>
                <mc:Fallback>
                  <p:oleObj name="方程式" r:id="rId5" imgW="190335" imgH="215713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618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66"/>
            <p:cNvGraphicFramePr>
              <a:graphicFrameLocks noChangeAspect="1"/>
            </p:cNvGraphicFramePr>
            <p:nvPr/>
          </p:nvGraphicFramePr>
          <p:xfrm>
            <a:off x="3152" y="2704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0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7" name="Object 67"/>
            <p:cNvGraphicFramePr>
              <a:graphicFrameLocks noChangeAspect="1"/>
            </p:cNvGraphicFramePr>
            <p:nvPr/>
          </p:nvGraphicFramePr>
          <p:xfrm>
            <a:off x="3152" y="3022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1" name="方程式" r:id="rId9" imgW="203024" imgH="215713" progId="Equation.3">
                    <p:embed/>
                  </p:oleObj>
                </mc:Choice>
                <mc:Fallback>
                  <p:oleObj name="方程式" r:id="rId9" imgW="203024" imgH="21571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022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1" name="AutoShape 68"/>
          <p:cNvSpPr>
            <a:spLocks noChangeArrowheads="1"/>
          </p:cNvSpPr>
          <p:nvPr/>
        </p:nvSpPr>
        <p:spPr bwMode="auto">
          <a:xfrm>
            <a:off x="6011863" y="43656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29712" name="AutoShape 69"/>
          <p:cNvSpPr>
            <a:spLocks noChangeArrowheads="1"/>
          </p:cNvSpPr>
          <p:nvPr/>
        </p:nvSpPr>
        <p:spPr bwMode="auto">
          <a:xfrm>
            <a:off x="6011863" y="47974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29713" name="AutoShape 70"/>
          <p:cNvSpPr>
            <a:spLocks noChangeArrowheads="1"/>
          </p:cNvSpPr>
          <p:nvPr/>
        </p:nvSpPr>
        <p:spPr bwMode="auto">
          <a:xfrm>
            <a:off x="6011863" y="52292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3863" name="AutoShape 71"/>
          <p:cNvSpPr>
            <a:spLocks noChangeArrowheads="1"/>
          </p:cNvSpPr>
          <p:nvPr/>
        </p:nvSpPr>
        <p:spPr bwMode="auto">
          <a:xfrm>
            <a:off x="6804025" y="4365625"/>
            <a:ext cx="792163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3864" name="AutoShape 72"/>
          <p:cNvSpPr>
            <a:spLocks noChangeArrowheads="1"/>
          </p:cNvSpPr>
          <p:nvPr/>
        </p:nvSpPr>
        <p:spPr bwMode="auto">
          <a:xfrm>
            <a:off x="6011863" y="573405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3865" name="AutoShape 73"/>
          <p:cNvSpPr>
            <a:spLocks noChangeArrowheads="1"/>
          </p:cNvSpPr>
          <p:nvPr/>
        </p:nvSpPr>
        <p:spPr bwMode="auto">
          <a:xfrm>
            <a:off x="6804025" y="4724400"/>
            <a:ext cx="431800" cy="1225550"/>
          </a:xfrm>
          <a:custGeom>
            <a:avLst/>
            <a:gdLst>
              <a:gd name="T0" fmla="*/ 123260588 w 21600"/>
              <a:gd name="T1" fmla="*/ 0 h 21600"/>
              <a:gd name="T2" fmla="*/ 73953087 w 21600"/>
              <a:gd name="T3" fmla="*/ 1315117960 h 21600"/>
              <a:gd name="T4" fmla="*/ 0 w 21600"/>
              <a:gd name="T5" fmla="*/ 2147483646 h 21600"/>
              <a:gd name="T6" fmla="*/ 73953087 w 21600"/>
              <a:gd name="T7" fmla="*/ 2147483646 h 21600"/>
              <a:gd name="T8" fmla="*/ 147906553 w 21600"/>
              <a:gd name="T9" fmla="*/ 2147483646 h 21600"/>
              <a:gd name="T10" fmla="*/ 172560114 w 21600"/>
              <a:gd name="T11" fmla="*/ 131511796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9717" name="Object 74"/>
          <p:cNvGraphicFramePr>
            <a:graphicFrameLocks noChangeAspect="1"/>
          </p:cNvGraphicFramePr>
          <p:nvPr/>
        </p:nvGraphicFramePr>
        <p:xfrm>
          <a:off x="4435475" y="206057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方程式" r:id="rId11" imgW="2387600" imgH="482600" progId="Equation.3">
                  <p:embed/>
                </p:oleObj>
              </mc:Choice>
              <mc:Fallback>
                <p:oleObj name="方程式" r:id="rId11" imgW="2387600" imgH="482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06057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AutoShape 75"/>
          <p:cNvSpPr>
            <a:spLocks noChangeArrowheads="1"/>
          </p:cNvSpPr>
          <p:nvPr/>
        </p:nvSpPr>
        <p:spPr bwMode="auto">
          <a:xfrm>
            <a:off x="4067175" y="2420938"/>
            <a:ext cx="288925" cy="287337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19" name="AutoShape 76"/>
          <p:cNvSpPr>
            <a:spLocks noChangeArrowheads="1"/>
          </p:cNvSpPr>
          <p:nvPr/>
        </p:nvSpPr>
        <p:spPr bwMode="auto">
          <a:xfrm>
            <a:off x="4140200" y="5013325"/>
            <a:ext cx="288925" cy="287338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20" name="Line 77"/>
          <p:cNvSpPr>
            <a:spLocks noChangeShapeType="1"/>
          </p:cNvSpPr>
          <p:nvPr/>
        </p:nvSpPr>
        <p:spPr bwMode="auto">
          <a:xfrm>
            <a:off x="6011863" y="6165850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1" name="Text Box 78"/>
          <p:cNvSpPr txBox="1">
            <a:spLocks noChangeArrowheads="1"/>
          </p:cNvSpPr>
          <p:nvPr/>
        </p:nvSpPr>
        <p:spPr bwMode="auto">
          <a:xfrm>
            <a:off x="6011863" y="6165850"/>
            <a:ext cx="72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9722" name="Line 79"/>
          <p:cNvSpPr>
            <a:spLocks noChangeShapeType="1"/>
          </p:cNvSpPr>
          <p:nvPr/>
        </p:nvSpPr>
        <p:spPr bwMode="auto">
          <a:xfrm>
            <a:off x="6877050" y="6165850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3" name="Text Box 80"/>
          <p:cNvSpPr txBox="1">
            <a:spLocks noChangeArrowheads="1"/>
          </p:cNvSpPr>
          <p:nvPr/>
        </p:nvSpPr>
        <p:spPr bwMode="auto">
          <a:xfrm>
            <a:off x="6804025" y="6165850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33873" name="AutoShape 81"/>
          <p:cNvSpPr>
            <a:spLocks noChangeArrowheads="1"/>
          </p:cNvSpPr>
          <p:nvPr/>
        </p:nvSpPr>
        <p:spPr bwMode="auto">
          <a:xfrm>
            <a:off x="6372225" y="2420938"/>
            <a:ext cx="2520950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3" grpId="0" animBg="1"/>
      <p:bldP spid="33864" grpId="0" animBg="1"/>
      <p:bldP spid="33865" grpId="0" animBg="1"/>
      <p:bldP spid="338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Observation: the transfer function for bit </a:t>
            </a:r>
            <a:r>
              <a:rPr lang="en-US" altLang="zh-TW" i="1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>
                <a:solidFill>
                  <a:schemeClr val="hlink"/>
                </a:solidFill>
              </a:rPr>
              <a:t>Re-draw the framework: separate part for bit </a:t>
            </a:r>
            <a:r>
              <a:rPr lang="en-US" altLang="zh-TW" i="1">
                <a:solidFill>
                  <a:schemeClr val="hlink"/>
                </a:solidFill>
              </a:rPr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Draw the detailed circuit for bit </a:t>
            </a:r>
            <a:r>
              <a:rPr lang="en-US" altLang="zh-TW" i="1"/>
              <a:t>i</a:t>
            </a:r>
            <a:r>
              <a:rPr lang="en-US" altLang="zh-TW"/>
              <a:t> from the transfer function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framework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0938"/>
            <a:ext cx="2933700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932363" y="476250"/>
            <a:ext cx="3840162" cy="5997575"/>
            <a:chOff x="3152" y="164"/>
            <a:chExt cx="2419" cy="3778"/>
          </a:xfrm>
        </p:grpSpPr>
        <p:grpSp>
          <p:nvGrpSpPr>
            <p:cNvPr id="31753" name="Group 5"/>
            <p:cNvGrpSpPr>
              <a:grpSpLocks/>
            </p:cNvGrpSpPr>
            <p:nvPr/>
          </p:nvGrpSpPr>
          <p:grpSpPr bwMode="auto">
            <a:xfrm>
              <a:off x="4241" y="799"/>
              <a:ext cx="771" cy="590"/>
              <a:chOff x="3198" y="1298"/>
              <a:chExt cx="771" cy="590"/>
            </a:xfrm>
          </p:grpSpPr>
          <p:sp>
            <p:nvSpPr>
              <p:cNvPr id="31822" name="Rectangle 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23" name="Text Box 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24" name="AutoShape 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25" name="Line 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6" name="Line 1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4" name="Group 11"/>
            <p:cNvGrpSpPr>
              <a:grpSpLocks/>
            </p:cNvGrpSpPr>
            <p:nvPr/>
          </p:nvGrpSpPr>
          <p:grpSpPr bwMode="auto">
            <a:xfrm>
              <a:off x="4241" y="1570"/>
              <a:ext cx="771" cy="590"/>
              <a:chOff x="3198" y="1298"/>
              <a:chExt cx="771" cy="590"/>
            </a:xfrm>
          </p:grpSpPr>
          <p:sp>
            <p:nvSpPr>
              <p:cNvPr id="31817" name="Rectangle 12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8" name="Text Box 13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19" name="AutoShape 14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20" name="Line 15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1" name="Line 16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5" name="Group 17"/>
            <p:cNvGrpSpPr>
              <a:grpSpLocks/>
            </p:cNvGrpSpPr>
            <p:nvPr/>
          </p:nvGrpSpPr>
          <p:grpSpPr bwMode="auto">
            <a:xfrm>
              <a:off x="4241" y="2341"/>
              <a:ext cx="771" cy="590"/>
              <a:chOff x="3198" y="1298"/>
              <a:chExt cx="771" cy="590"/>
            </a:xfrm>
          </p:grpSpPr>
          <p:sp>
            <p:nvSpPr>
              <p:cNvPr id="31812" name="Rectangle 1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3" name="Text Box 1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14" name="AutoShape 2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5" name="Line 2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6" name="Line 2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6" name="Group 23"/>
            <p:cNvGrpSpPr>
              <a:grpSpLocks/>
            </p:cNvGrpSpPr>
            <p:nvPr/>
          </p:nvGrpSpPr>
          <p:grpSpPr bwMode="auto">
            <a:xfrm>
              <a:off x="4241" y="3112"/>
              <a:ext cx="771" cy="590"/>
              <a:chOff x="3198" y="1298"/>
              <a:chExt cx="771" cy="590"/>
            </a:xfrm>
          </p:grpSpPr>
          <p:sp>
            <p:nvSpPr>
              <p:cNvPr id="31807" name="Rectangle 2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08" name="Text Box 2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09" name="AutoShape 2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0" name="Line 2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1" name="Line 2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7" name="Line 29"/>
            <p:cNvSpPr>
              <a:spLocks noChangeShapeType="1"/>
            </p:cNvSpPr>
            <p:nvPr/>
          </p:nvSpPr>
          <p:spPr bwMode="auto">
            <a:xfrm>
              <a:off x="3424" y="152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1758" name="Object 30"/>
            <p:cNvGraphicFramePr>
              <a:graphicFrameLocks noChangeAspect="1"/>
            </p:cNvGraphicFramePr>
            <p:nvPr/>
          </p:nvGraphicFramePr>
          <p:xfrm>
            <a:off x="3198" y="1434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3" name="方程式" r:id="rId4" imgW="203024" imgH="215713" progId="Equation.3">
                    <p:embed/>
                  </p:oleObj>
                </mc:Choice>
                <mc:Fallback>
                  <p:oleObj name="方程式" r:id="rId4" imgW="203024" imgH="21571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434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31"/>
            <p:cNvGraphicFramePr>
              <a:graphicFrameLocks noChangeAspect="1"/>
            </p:cNvGraphicFramePr>
            <p:nvPr/>
          </p:nvGraphicFramePr>
          <p:xfrm>
            <a:off x="3198" y="2205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4" name="方程式" r:id="rId6" imgW="190335" imgH="215713" progId="Equation.3">
                    <p:embed/>
                  </p:oleObj>
                </mc:Choice>
                <mc:Fallback>
                  <p:oleObj name="方程式" r:id="rId6" imgW="190335" imgH="2157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205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32"/>
            <p:cNvGraphicFramePr>
              <a:graphicFrameLocks noChangeAspect="1"/>
            </p:cNvGraphicFramePr>
            <p:nvPr/>
          </p:nvGraphicFramePr>
          <p:xfrm>
            <a:off x="3198" y="2931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5" name="方程式" r:id="rId8" imgW="203112" imgH="228501" progId="Equation.3">
                    <p:embed/>
                  </p:oleObj>
                </mc:Choice>
                <mc:Fallback>
                  <p:oleObj name="方程式" r:id="rId8" imgW="203112" imgH="22850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931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33"/>
            <p:cNvGraphicFramePr>
              <a:graphicFrameLocks noChangeAspect="1"/>
            </p:cNvGraphicFramePr>
            <p:nvPr/>
          </p:nvGraphicFramePr>
          <p:xfrm>
            <a:off x="3152" y="572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6" name="方程式" r:id="rId10" imgW="203112" imgH="228501" progId="Equation.3">
                    <p:embed/>
                  </p:oleObj>
                </mc:Choice>
                <mc:Fallback>
                  <p:oleObj name="方程式" r:id="rId10" imgW="203112" imgH="2285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572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Line 34"/>
            <p:cNvSpPr>
              <a:spLocks noChangeShapeType="1"/>
            </p:cNvSpPr>
            <p:nvPr/>
          </p:nvSpPr>
          <p:spPr bwMode="auto">
            <a:xfrm>
              <a:off x="3379" y="70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>
              <a:off x="3424" y="229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Line 36"/>
            <p:cNvSpPr>
              <a:spLocks noChangeShapeType="1"/>
            </p:cNvSpPr>
            <p:nvPr/>
          </p:nvSpPr>
          <p:spPr bwMode="auto">
            <a:xfrm>
              <a:off x="3424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Line 37"/>
            <p:cNvSpPr>
              <a:spLocks noChangeShapeType="1"/>
            </p:cNvSpPr>
            <p:nvPr/>
          </p:nvSpPr>
          <p:spPr bwMode="auto">
            <a:xfrm>
              <a:off x="3969" y="34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6" name="Text Box 38"/>
            <p:cNvSpPr txBox="1">
              <a:spLocks noChangeArrowheads="1"/>
            </p:cNvSpPr>
            <p:nvPr/>
          </p:nvSpPr>
          <p:spPr bwMode="auto">
            <a:xfrm>
              <a:off x="3787" y="164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1767" name="Oval 39"/>
            <p:cNvSpPr>
              <a:spLocks noChangeArrowheads="1"/>
            </p:cNvSpPr>
            <p:nvPr/>
          </p:nvSpPr>
          <p:spPr bwMode="auto">
            <a:xfrm>
              <a:off x="4939" y="91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8" name="Oval 40"/>
            <p:cNvSpPr>
              <a:spLocks noChangeArrowheads="1"/>
            </p:cNvSpPr>
            <p:nvPr/>
          </p:nvSpPr>
          <p:spPr bwMode="auto">
            <a:xfrm>
              <a:off x="4949" y="167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9" name="Oval 41"/>
            <p:cNvSpPr>
              <a:spLocks noChangeArrowheads="1"/>
            </p:cNvSpPr>
            <p:nvPr/>
          </p:nvSpPr>
          <p:spPr bwMode="auto">
            <a:xfrm>
              <a:off x="4939" y="245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70" name="Oval 42"/>
            <p:cNvSpPr>
              <a:spLocks noChangeArrowheads="1"/>
            </p:cNvSpPr>
            <p:nvPr/>
          </p:nvSpPr>
          <p:spPr bwMode="auto">
            <a:xfrm>
              <a:off x="4929" y="321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71" name="Line 43"/>
            <p:cNvSpPr>
              <a:spLocks noChangeShapeType="1"/>
            </p:cNvSpPr>
            <p:nvPr/>
          </p:nvSpPr>
          <p:spPr bwMode="auto">
            <a:xfrm>
              <a:off x="5012" y="93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1772" name="Object 44"/>
            <p:cNvGraphicFramePr>
              <a:graphicFrameLocks noChangeAspect="1"/>
            </p:cNvGraphicFramePr>
            <p:nvPr/>
          </p:nvGraphicFramePr>
          <p:xfrm>
            <a:off x="5336" y="799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7" name="方程式" r:id="rId12" imgW="190500" imgH="228600" progId="Equation.3">
                    <p:embed/>
                  </p:oleObj>
                </mc:Choice>
                <mc:Fallback>
                  <p:oleObj name="方程式" r:id="rId12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799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45"/>
            <p:cNvGraphicFramePr>
              <a:graphicFrameLocks noChangeAspect="1"/>
            </p:cNvGraphicFramePr>
            <p:nvPr/>
          </p:nvGraphicFramePr>
          <p:xfrm>
            <a:off x="5369" y="157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8" name="方程式" r:id="rId14" imgW="203024" imgH="215713" progId="Equation.3">
                    <p:embed/>
                  </p:oleObj>
                </mc:Choice>
                <mc:Fallback>
                  <p:oleObj name="方程式" r:id="rId14" imgW="203024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" y="157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46"/>
            <p:cNvGraphicFramePr>
              <a:graphicFrameLocks noChangeAspect="1"/>
            </p:cNvGraphicFramePr>
            <p:nvPr/>
          </p:nvGraphicFramePr>
          <p:xfrm>
            <a:off x="5375" y="2341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9" name="方程式" r:id="rId16" imgW="177569" imgH="215619" progId="Equation.3">
                    <p:embed/>
                  </p:oleObj>
                </mc:Choice>
                <mc:Fallback>
                  <p:oleObj name="方程式" r:id="rId16" imgW="177569" imgH="215619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2341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47"/>
            <p:cNvGraphicFramePr>
              <a:graphicFrameLocks noChangeAspect="1"/>
            </p:cNvGraphicFramePr>
            <p:nvPr/>
          </p:nvGraphicFramePr>
          <p:xfrm>
            <a:off x="5375" y="311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0" name="方程式" r:id="rId18" imgW="190500" imgH="228600" progId="Equation.3">
                    <p:embed/>
                  </p:oleObj>
                </mc:Choice>
                <mc:Fallback>
                  <p:oleObj name="方程式" r:id="rId18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311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Line 48"/>
            <p:cNvSpPr>
              <a:spLocks noChangeShapeType="1"/>
            </p:cNvSpPr>
            <p:nvPr/>
          </p:nvSpPr>
          <p:spPr bwMode="auto">
            <a:xfrm>
              <a:off x="5012" y="170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7" name="Line 49"/>
            <p:cNvSpPr>
              <a:spLocks noChangeShapeType="1"/>
            </p:cNvSpPr>
            <p:nvPr/>
          </p:nvSpPr>
          <p:spPr bwMode="auto">
            <a:xfrm>
              <a:off x="5012" y="247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8" name="Line 50"/>
            <p:cNvSpPr>
              <a:spLocks noChangeShapeType="1"/>
            </p:cNvSpPr>
            <p:nvPr/>
          </p:nvSpPr>
          <p:spPr bwMode="auto">
            <a:xfrm>
              <a:off x="5012" y="324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9" name="Line 51"/>
            <p:cNvSpPr>
              <a:spLocks noChangeShapeType="1"/>
            </p:cNvSpPr>
            <p:nvPr/>
          </p:nvSpPr>
          <p:spPr bwMode="auto">
            <a:xfrm>
              <a:off x="4241" y="61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0" name="Line 52"/>
            <p:cNvSpPr>
              <a:spLocks noChangeShapeType="1"/>
            </p:cNvSpPr>
            <p:nvPr/>
          </p:nvSpPr>
          <p:spPr bwMode="auto">
            <a:xfrm>
              <a:off x="4241" y="147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1" name="Line 53"/>
            <p:cNvSpPr>
              <a:spLocks noChangeShapeType="1"/>
            </p:cNvSpPr>
            <p:nvPr/>
          </p:nvSpPr>
          <p:spPr bwMode="auto">
            <a:xfrm>
              <a:off x="4241" y="225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241" y="302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1783" name="AutoShape 55"/>
            <p:cNvCxnSpPr>
              <a:cxnSpLocks noChangeShapeType="1"/>
              <a:stCxn id="31767" idx="7"/>
              <a:endCxn id="31779" idx="1"/>
            </p:cNvCxnSpPr>
            <p:nvPr/>
          </p:nvCxnSpPr>
          <p:spPr bwMode="auto">
            <a:xfrm rot="5400000" flipH="1">
              <a:off x="4593" y="537"/>
              <a:ext cx="306" cy="465"/>
            </a:xfrm>
            <a:prstGeom prst="bentConnector3">
              <a:avLst>
                <a:gd name="adj1" fmla="val 993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4" name="AutoShape 56"/>
            <p:cNvCxnSpPr>
              <a:cxnSpLocks noChangeShapeType="1"/>
              <a:stCxn id="31768" idx="1"/>
              <a:endCxn id="31780" idx="1"/>
            </p:cNvCxnSpPr>
            <p:nvPr/>
          </p:nvCxnSpPr>
          <p:spPr bwMode="auto">
            <a:xfrm rot="5400000" flipH="1">
              <a:off x="4631" y="1361"/>
              <a:ext cx="207" cy="443"/>
            </a:xfrm>
            <a:prstGeom prst="bentConnector3">
              <a:avLst>
                <a:gd name="adj1" fmla="val 102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5" name="AutoShape 57"/>
            <p:cNvCxnSpPr>
              <a:cxnSpLocks noChangeShapeType="1"/>
              <a:stCxn id="31769" idx="0"/>
              <a:endCxn id="31781" idx="1"/>
            </p:cNvCxnSpPr>
            <p:nvPr/>
          </p:nvCxnSpPr>
          <p:spPr bwMode="auto">
            <a:xfrm rot="5400000" flipH="1">
              <a:off x="4638" y="2125"/>
              <a:ext cx="200" cy="449"/>
            </a:xfrm>
            <a:prstGeom prst="bentConnector3">
              <a:avLst>
                <a:gd name="adj1" fmla="val 96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6" name="AutoShape 58"/>
            <p:cNvCxnSpPr>
              <a:cxnSpLocks noChangeShapeType="1"/>
              <a:stCxn id="31770" idx="0"/>
              <a:endCxn id="31782" idx="1"/>
            </p:cNvCxnSpPr>
            <p:nvPr/>
          </p:nvCxnSpPr>
          <p:spPr bwMode="auto">
            <a:xfrm rot="5400000" flipH="1">
              <a:off x="4637" y="2897"/>
              <a:ext cx="191" cy="439"/>
            </a:xfrm>
            <a:prstGeom prst="bentConnector3">
              <a:avLst>
                <a:gd name="adj1" fmla="val 973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31787" name="Object 59"/>
            <p:cNvGraphicFramePr>
              <a:graphicFrameLocks noChangeAspect="1"/>
            </p:cNvGraphicFramePr>
            <p:nvPr/>
          </p:nvGraphicFramePr>
          <p:xfrm>
            <a:off x="4014" y="84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1" name="方程式" r:id="rId20" imgW="190500" imgH="228600" progId="Equation.3">
                    <p:embed/>
                  </p:oleObj>
                </mc:Choice>
                <mc:Fallback>
                  <p:oleObj name="方程式" r:id="rId20" imgW="19050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84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8" name="Object 60"/>
            <p:cNvGraphicFramePr>
              <a:graphicFrameLocks noChangeAspect="1"/>
            </p:cNvGraphicFramePr>
            <p:nvPr/>
          </p:nvGraphicFramePr>
          <p:xfrm>
            <a:off x="4014" y="1570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2" name="方程式" r:id="rId22" imgW="190335" imgH="215713" progId="Equation.3">
                    <p:embed/>
                  </p:oleObj>
                </mc:Choice>
                <mc:Fallback>
                  <p:oleObj name="方程式" r:id="rId22" imgW="190335" imgH="215713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70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61"/>
            <p:cNvGraphicFramePr>
              <a:graphicFrameLocks noChangeAspect="1"/>
            </p:cNvGraphicFramePr>
            <p:nvPr/>
          </p:nvGraphicFramePr>
          <p:xfrm>
            <a:off x="4014" y="2386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3" name="方程式" r:id="rId24" imgW="177569" imgH="215619" progId="Equation.3">
                    <p:embed/>
                  </p:oleObj>
                </mc:Choice>
                <mc:Fallback>
                  <p:oleObj name="方程式" r:id="rId24" imgW="177569" imgH="215619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386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0" name="Object 62"/>
            <p:cNvGraphicFramePr>
              <a:graphicFrameLocks noChangeAspect="1"/>
            </p:cNvGraphicFramePr>
            <p:nvPr/>
          </p:nvGraphicFramePr>
          <p:xfrm>
            <a:off x="4014" y="3157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4" name="方程式" r:id="rId26" imgW="190500" imgH="228600" progId="Equation.3">
                    <p:embed/>
                  </p:oleObj>
                </mc:Choice>
                <mc:Fallback>
                  <p:oleObj name="方程式" r:id="rId26" imgW="190500" imgH="2286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157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1" name="Line 63"/>
            <p:cNvSpPr>
              <a:spLocks noChangeShapeType="1"/>
            </p:cNvSpPr>
            <p:nvPr/>
          </p:nvSpPr>
          <p:spPr bwMode="auto">
            <a:xfrm flipH="1">
              <a:off x="4377" y="125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2" name="Line 64"/>
            <p:cNvSpPr>
              <a:spLocks noChangeShapeType="1"/>
            </p:cNvSpPr>
            <p:nvPr/>
          </p:nvSpPr>
          <p:spPr bwMode="auto">
            <a:xfrm flipH="1">
              <a:off x="4377" y="20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3" name="Line 65"/>
            <p:cNvSpPr>
              <a:spLocks noChangeShapeType="1"/>
            </p:cNvSpPr>
            <p:nvPr/>
          </p:nvSpPr>
          <p:spPr bwMode="auto">
            <a:xfrm flipH="1">
              <a:off x="4377" y="279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4" name="Line 66"/>
            <p:cNvSpPr>
              <a:spLocks noChangeShapeType="1"/>
            </p:cNvSpPr>
            <p:nvPr/>
          </p:nvSpPr>
          <p:spPr bwMode="auto">
            <a:xfrm flipH="1">
              <a:off x="4377" y="356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5" name="Oval 67"/>
            <p:cNvSpPr>
              <a:spLocks noChangeArrowheads="1"/>
            </p:cNvSpPr>
            <p:nvPr/>
          </p:nvSpPr>
          <p:spPr bwMode="auto">
            <a:xfrm>
              <a:off x="4332" y="197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96" name="Oval 68"/>
            <p:cNvSpPr>
              <a:spLocks noChangeArrowheads="1"/>
            </p:cNvSpPr>
            <p:nvPr/>
          </p:nvSpPr>
          <p:spPr bwMode="auto">
            <a:xfrm>
              <a:off x="4332" y="274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97" name="Oval 69"/>
            <p:cNvSpPr>
              <a:spLocks noChangeArrowheads="1"/>
            </p:cNvSpPr>
            <p:nvPr/>
          </p:nvSpPr>
          <p:spPr bwMode="auto">
            <a:xfrm>
              <a:off x="4332" y="352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98" name="Line 70"/>
            <p:cNvSpPr>
              <a:spLocks noChangeShapeType="1"/>
            </p:cNvSpPr>
            <p:nvPr/>
          </p:nvSpPr>
          <p:spPr bwMode="auto">
            <a:xfrm flipV="1">
              <a:off x="4377" y="1252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9" name="Text Box 71"/>
            <p:cNvSpPr txBox="1">
              <a:spLocks noChangeArrowheads="1"/>
            </p:cNvSpPr>
            <p:nvPr/>
          </p:nvSpPr>
          <p:spPr bwMode="auto">
            <a:xfrm>
              <a:off x="4228" y="373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1800" name="AutoShape 72"/>
            <p:cNvSpPr>
              <a:spLocks noChangeArrowheads="1"/>
            </p:cNvSpPr>
            <p:nvPr/>
          </p:nvSpPr>
          <p:spPr bwMode="auto">
            <a:xfrm>
              <a:off x="3742" y="527"/>
              <a:ext cx="499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1" name="AutoShape 73"/>
            <p:cNvSpPr>
              <a:spLocks noChangeArrowheads="1"/>
            </p:cNvSpPr>
            <p:nvPr/>
          </p:nvSpPr>
          <p:spPr bwMode="auto">
            <a:xfrm>
              <a:off x="3742" y="1344"/>
              <a:ext cx="499" cy="63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2" name="AutoShape 74"/>
            <p:cNvSpPr>
              <a:spLocks noChangeArrowheads="1"/>
            </p:cNvSpPr>
            <p:nvPr/>
          </p:nvSpPr>
          <p:spPr bwMode="auto">
            <a:xfrm>
              <a:off x="3742" y="2115"/>
              <a:ext cx="499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3" name="AutoShape 75"/>
            <p:cNvSpPr>
              <a:spLocks noChangeArrowheads="1"/>
            </p:cNvSpPr>
            <p:nvPr/>
          </p:nvSpPr>
          <p:spPr bwMode="auto">
            <a:xfrm>
              <a:off x="3742" y="2931"/>
              <a:ext cx="499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4" name="Line 76"/>
            <p:cNvSpPr>
              <a:spLocks noChangeShapeType="1"/>
            </p:cNvSpPr>
            <p:nvPr/>
          </p:nvSpPr>
          <p:spPr bwMode="auto">
            <a:xfrm>
              <a:off x="3969" y="120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5" name="Line 77"/>
            <p:cNvSpPr>
              <a:spLocks noChangeShapeType="1"/>
            </p:cNvSpPr>
            <p:nvPr/>
          </p:nvSpPr>
          <p:spPr bwMode="auto">
            <a:xfrm>
              <a:off x="3969" y="197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6" name="Line 78"/>
            <p:cNvSpPr>
              <a:spLocks noChangeShapeType="1"/>
            </p:cNvSpPr>
            <p:nvPr/>
          </p:nvSpPr>
          <p:spPr bwMode="auto">
            <a:xfrm>
              <a:off x="3969" y="27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749" name="AutoShape 79"/>
          <p:cNvSpPr>
            <a:spLocks noChangeArrowheads="1"/>
          </p:cNvSpPr>
          <p:nvPr/>
        </p:nvSpPr>
        <p:spPr bwMode="auto">
          <a:xfrm>
            <a:off x="3708400" y="3716338"/>
            <a:ext cx="504825" cy="358775"/>
          </a:xfrm>
          <a:prstGeom prst="rightArrow">
            <a:avLst>
              <a:gd name="adj1" fmla="val 50000"/>
              <a:gd name="adj2" fmla="val 35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5920" name="Group 80"/>
          <p:cNvGrpSpPr>
            <a:grpSpLocks/>
          </p:cNvGrpSpPr>
          <p:nvPr/>
        </p:nvGrpSpPr>
        <p:grpSpPr bwMode="auto">
          <a:xfrm>
            <a:off x="2627313" y="4365625"/>
            <a:ext cx="2808287" cy="1223963"/>
            <a:chOff x="1655" y="2750"/>
            <a:chExt cx="1769" cy="771"/>
          </a:xfrm>
        </p:grpSpPr>
        <p:sp>
          <p:nvSpPr>
            <p:cNvPr id="31751" name="AutoShape 81"/>
            <p:cNvSpPr>
              <a:spLocks noChangeArrowheads="1"/>
            </p:cNvSpPr>
            <p:nvPr/>
          </p:nvSpPr>
          <p:spPr bwMode="auto">
            <a:xfrm>
              <a:off x="1655" y="2750"/>
              <a:ext cx="1769" cy="771"/>
            </a:xfrm>
            <a:prstGeom prst="wedgeRoundRectCallout">
              <a:avLst>
                <a:gd name="adj1" fmla="val 77528"/>
                <a:gd name="adj2" fmla="val -6867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1752" name="Object 82"/>
            <p:cNvGraphicFramePr>
              <a:graphicFrameLocks noChangeAspect="1"/>
            </p:cNvGraphicFramePr>
            <p:nvPr/>
          </p:nvGraphicFramePr>
          <p:xfrm>
            <a:off x="1746" y="2840"/>
            <a:ext cx="1455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5" name="方程式" r:id="rId28" imgW="1282700" imgH="482600" progId="Equation.3">
                    <p:embed/>
                  </p:oleObj>
                </mc:Choice>
                <mc:Fallback>
                  <p:oleObj name="方程式" r:id="rId28" imgW="1282700" imgH="4826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840"/>
                          <a:ext cx="1455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My Steps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Observation: the transfer function for bit </a:t>
            </a:r>
            <a:r>
              <a:rPr lang="en-US" altLang="zh-TW" i="1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Re-draw the framework: separate part for bit </a:t>
            </a:r>
            <a:r>
              <a:rPr lang="en-US" altLang="zh-TW" i="1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>
                <a:solidFill>
                  <a:schemeClr val="hlink"/>
                </a:solidFill>
              </a:rPr>
              <a:t>Draw the detailed circuit for bit </a:t>
            </a:r>
            <a:r>
              <a:rPr lang="en-US" altLang="zh-TW" i="1">
                <a:solidFill>
                  <a:schemeClr val="hlink"/>
                </a:solidFill>
              </a:rPr>
              <a:t>i</a:t>
            </a:r>
            <a:r>
              <a:rPr lang="en-US" altLang="zh-TW">
                <a:solidFill>
                  <a:schemeClr val="hlink"/>
                </a:solidFill>
              </a:rPr>
              <a:t> from the transfer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RTL design?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quick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combinational part for bit </a:t>
            </a:r>
            <a:r>
              <a:rPr lang="en-US" altLang="zh-TW" i="1"/>
              <a:t>i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50825" y="2060575"/>
            <a:ext cx="2152650" cy="1727200"/>
            <a:chOff x="431" y="1888"/>
            <a:chExt cx="1356" cy="1088"/>
          </a:xfrm>
        </p:grpSpPr>
        <p:sp>
          <p:nvSpPr>
            <p:cNvPr id="33853" name="AutoShape 4"/>
            <p:cNvSpPr>
              <a:spLocks noChangeArrowheads="1"/>
            </p:cNvSpPr>
            <p:nvPr/>
          </p:nvSpPr>
          <p:spPr bwMode="auto">
            <a:xfrm>
              <a:off x="839" y="2296"/>
              <a:ext cx="544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aphicFrame>
          <p:nvGraphicFramePr>
            <p:cNvPr id="33854" name="Object 5"/>
            <p:cNvGraphicFramePr>
              <a:graphicFrameLocks noChangeAspect="1"/>
            </p:cNvGraphicFramePr>
            <p:nvPr/>
          </p:nvGraphicFramePr>
          <p:xfrm>
            <a:off x="431" y="243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6" name="方程式" r:id="rId3" imgW="190500" imgH="228600" progId="Equation.3">
                    <p:embed/>
                  </p:oleObj>
                </mc:Choice>
                <mc:Fallback>
                  <p:oleObj name="方程式" r:id="rId3" imgW="1905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43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5" name="Text Box 6"/>
            <p:cNvSpPr txBox="1">
              <a:spLocks noChangeArrowheads="1"/>
            </p:cNvSpPr>
            <p:nvPr/>
          </p:nvSpPr>
          <p:spPr bwMode="auto">
            <a:xfrm>
              <a:off x="930" y="188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aphicFrame>
          <p:nvGraphicFramePr>
            <p:cNvPr id="33856" name="Object 7"/>
            <p:cNvGraphicFramePr>
              <a:graphicFrameLocks noChangeAspect="1"/>
            </p:cNvGraphicFramePr>
            <p:nvPr/>
          </p:nvGraphicFramePr>
          <p:xfrm>
            <a:off x="1565" y="2659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" name="方程式" r:id="rId5" imgW="165028" imgH="228501" progId="Equation.3">
                    <p:embed/>
                  </p:oleObj>
                </mc:Choice>
                <mc:Fallback>
                  <p:oleObj name="方程式" r:id="rId5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659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7" name="Object 8"/>
            <p:cNvGraphicFramePr>
              <a:graphicFrameLocks noChangeAspect="1"/>
            </p:cNvGraphicFramePr>
            <p:nvPr/>
          </p:nvGraphicFramePr>
          <p:xfrm>
            <a:off x="1610" y="2296"/>
            <a:ext cx="1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8" name="方程式" r:id="rId7" imgW="177646" imgH="228402" progId="Equation.3">
                    <p:embed/>
                  </p:oleObj>
                </mc:Choice>
                <mc:Fallback>
                  <p:oleObj name="方程式" r:id="rId7" imgW="177646" imgH="2284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296"/>
                          <a:ext cx="17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8" name="Line 9"/>
            <p:cNvSpPr>
              <a:spLocks noChangeShapeType="1"/>
            </p:cNvSpPr>
            <p:nvPr/>
          </p:nvSpPr>
          <p:spPr bwMode="auto">
            <a:xfrm>
              <a:off x="1111" y="211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9" name="Line 10"/>
            <p:cNvSpPr>
              <a:spLocks noChangeShapeType="1"/>
            </p:cNvSpPr>
            <p:nvPr/>
          </p:nvSpPr>
          <p:spPr bwMode="auto">
            <a:xfrm>
              <a:off x="657" y="252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0" name="Line 11"/>
            <p:cNvSpPr>
              <a:spLocks noChangeShapeType="1"/>
            </p:cNvSpPr>
            <p:nvPr/>
          </p:nvSpPr>
          <p:spPr bwMode="auto">
            <a:xfrm flipH="1">
              <a:off x="1383" y="243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1" name="Line 12"/>
            <p:cNvSpPr>
              <a:spLocks noChangeShapeType="1"/>
            </p:cNvSpPr>
            <p:nvPr/>
          </p:nvSpPr>
          <p:spPr bwMode="auto">
            <a:xfrm>
              <a:off x="1383" y="275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3796" name="Group 13"/>
          <p:cNvGrpSpPr>
            <a:grpSpLocks/>
          </p:cNvGrpSpPr>
          <p:nvPr/>
        </p:nvGrpSpPr>
        <p:grpSpPr bwMode="auto">
          <a:xfrm>
            <a:off x="250825" y="3933825"/>
            <a:ext cx="2447925" cy="936625"/>
            <a:chOff x="249" y="2568"/>
            <a:chExt cx="1542" cy="590"/>
          </a:xfrm>
        </p:grpSpPr>
        <p:sp>
          <p:nvSpPr>
            <p:cNvPr id="33851" name="AutoShape 14"/>
            <p:cNvSpPr>
              <a:spLocks noChangeArrowheads="1"/>
            </p:cNvSpPr>
            <p:nvPr/>
          </p:nvSpPr>
          <p:spPr bwMode="auto">
            <a:xfrm>
              <a:off x="249" y="2568"/>
              <a:ext cx="1542" cy="590"/>
            </a:xfrm>
            <a:prstGeom prst="wedgeRoundRectCallout">
              <a:avLst>
                <a:gd name="adj1" fmla="val -10764"/>
                <a:gd name="adj2" fmla="val -10017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3852" name="Object 15"/>
            <p:cNvGraphicFramePr>
              <a:graphicFrameLocks noChangeAspect="1"/>
            </p:cNvGraphicFramePr>
            <p:nvPr/>
          </p:nvGraphicFramePr>
          <p:xfrm>
            <a:off x="340" y="2614"/>
            <a:ext cx="1273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9" name="方程式" r:id="rId9" imgW="1282700" imgH="482600" progId="Equation.3">
                    <p:embed/>
                  </p:oleObj>
                </mc:Choice>
                <mc:Fallback>
                  <p:oleObj name="方程式" r:id="rId9" imgW="1282700" imgH="482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614"/>
                          <a:ext cx="1273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2987675" y="1989138"/>
            <a:ext cx="2881313" cy="3816350"/>
            <a:chOff x="2562" y="1117"/>
            <a:chExt cx="1815" cy="2404"/>
          </a:xfrm>
        </p:grpSpPr>
        <p:sp>
          <p:nvSpPr>
            <p:cNvPr id="33804" name="Line 17"/>
            <p:cNvSpPr>
              <a:spLocks noChangeShapeType="1"/>
            </p:cNvSpPr>
            <p:nvPr/>
          </p:nvSpPr>
          <p:spPr bwMode="auto">
            <a:xfrm>
              <a:off x="3787" y="1117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3805" name="Group 18"/>
            <p:cNvGrpSpPr>
              <a:grpSpLocks/>
            </p:cNvGrpSpPr>
            <p:nvPr/>
          </p:nvGrpSpPr>
          <p:grpSpPr bwMode="auto">
            <a:xfrm>
              <a:off x="2562" y="1207"/>
              <a:ext cx="1815" cy="2177"/>
              <a:chOff x="2562" y="1207"/>
              <a:chExt cx="1815" cy="2177"/>
            </a:xfrm>
          </p:grpSpPr>
          <p:grpSp>
            <p:nvGrpSpPr>
              <p:cNvPr id="33806" name="Group 19"/>
              <p:cNvGrpSpPr>
                <a:grpSpLocks/>
              </p:cNvGrpSpPr>
              <p:nvPr/>
            </p:nvGrpSpPr>
            <p:grpSpPr bwMode="auto">
              <a:xfrm>
                <a:off x="2653" y="1570"/>
                <a:ext cx="1588" cy="227"/>
                <a:chOff x="2653" y="1752"/>
                <a:chExt cx="1588" cy="227"/>
              </a:xfrm>
            </p:grpSpPr>
            <p:sp>
              <p:nvSpPr>
                <p:cNvPr id="33847" name="Rectangle 2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8" name="Rectangle 2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9" name="Rectangle 2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50" name="Rectangle 2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07" name="Group 24"/>
              <p:cNvGrpSpPr>
                <a:grpSpLocks/>
              </p:cNvGrpSpPr>
              <p:nvPr/>
            </p:nvGrpSpPr>
            <p:grpSpPr bwMode="auto">
              <a:xfrm>
                <a:off x="2653" y="1797"/>
                <a:ext cx="1588" cy="227"/>
                <a:chOff x="2653" y="1752"/>
                <a:chExt cx="1588" cy="227"/>
              </a:xfrm>
            </p:grpSpPr>
            <p:sp>
              <p:nvSpPr>
                <p:cNvPr id="338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5" name="Rectangle 2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46" name="Rectangle 2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pSp>
            <p:nvGrpSpPr>
              <p:cNvPr id="33808" name="Group 29"/>
              <p:cNvGrpSpPr>
                <a:grpSpLocks/>
              </p:cNvGrpSpPr>
              <p:nvPr/>
            </p:nvGrpSpPr>
            <p:grpSpPr bwMode="auto">
              <a:xfrm>
                <a:off x="2653" y="2023"/>
                <a:ext cx="1588" cy="227"/>
                <a:chOff x="2653" y="1752"/>
                <a:chExt cx="1588" cy="227"/>
              </a:xfrm>
            </p:grpSpPr>
            <p:sp>
              <p:nvSpPr>
                <p:cNvPr id="33839" name="Rectangle 3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0" name="Rectangle 3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41" name="Rectangle 3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2" name="Rectangle 3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09" name="Group 34"/>
              <p:cNvGrpSpPr>
                <a:grpSpLocks/>
              </p:cNvGrpSpPr>
              <p:nvPr/>
            </p:nvGrpSpPr>
            <p:grpSpPr bwMode="auto">
              <a:xfrm>
                <a:off x="2653" y="2250"/>
                <a:ext cx="1588" cy="227"/>
                <a:chOff x="2653" y="1752"/>
                <a:chExt cx="1588" cy="227"/>
              </a:xfrm>
            </p:grpSpPr>
            <p:sp>
              <p:nvSpPr>
                <p:cNvPr id="33835" name="Rectangle 3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8" name="Rectangle 3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pSp>
            <p:nvGrpSpPr>
              <p:cNvPr id="33810" name="Group 39"/>
              <p:cNvGrpSpPr>
                <a:grpSpLocks/>
              </p:cNvGrpSpPr>
              <p:nvPr/>
            </p:nvGrpSpPr>
            <p:grpSpPr bwMode="auto">
              <a:xfrm>
                <a:off x="2653" y="2477"/>
                <a:ext cx="1588" cy="227"/>
                <a:chOff x="2653" y="1752"/>
                <a:chExt cx="1588" cy="227"/>
              </a:xfrm>
            </p:grpSpPr>
            <p:sp>
              <p:nvSpPr>
                <p:cNvPr id="33831" name="Rectangle 4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2" name="Rectangle 4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33" name="Rectangle 4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34" name="Rectangle 4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11" name="Group 44"/>
              <p:cNvGrpSpPr>
                <a:grpSpLocks/>
              </p:cNvGrpSpPr>
              <p:nvPr/>
            </p:nvGrpSpPr>
            <p:grpSpPr bwMode="auto">
              <a:xfrm>
                <a:off x="2653" y="2704"/>
                <a:ext cx="1588" cy="227"/>
                <a:chOff x="2653" y="1752"/>
                <a:chExt cx="1588" cy="227"/>
              </a:xfrm>
            </p:grpSpPr>
            <p:sp>
              <p:nvSpPr>
                <p:cNvPr id="33827" name="Rectangle 4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8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29" name="Rectangle 4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0" name="Rectangle 4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12" name="Group 49"/>
              <p:cNvGrpSpPr>
                <a:grpSpLocks/>
              </p:cNvGrpSpPr>
              <p:nvPr/>
            </p:nvGrpSpPr>
            <p:grpSpPr bwMode="auto">
              <a:xfrm>
                <a:off x="2653" y="2930"/>
                <a:ext cx="1588" cy="227"/>
                <a:chOff x="2653" y="1752"/>
                <a:chExt cx="1588" cy="227"/>
              </a:xfrm>
            </p:grpSpPr>
            <p:sp>
              <p:nvSpPr>
                <p:cNvPr id="33823" name="Rectangle 5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4" name="Rectangle 5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5" name="Rectangle 5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26" name="Rectangle 5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pSp>
            <p:nvGrpSpPr>
              <p:cNvPr id="33813" name="Group 54"/>
              <p:cNvGrpSpPr>
                <a:grpSpLocks/>
              </p:cNvGrpSpPr>
              <p:nvPr/>
            </p:nvGrpSpPr>
            <p:grpSpPr bwMode="auto">
              <a:xfrm>
                <a:off x="2653" y="3157"/>
                <a:ext cx="1588" cy="227"/>
                <a:chOff x="2653" y="1752"/>
                <a:chExt cx="1588" cy="227"/>
              </a:xfrm>
            </p:grpSpPr>
            <p:sp>
              <p:nvSpPr>
                <p:cNvPr id="33819" name="Rectangle 5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0" name="Rectangle 5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1" name="Rectangle 5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2" name="Rectangle 5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33814" name="Line 59"/>
              <p:cNvSpPr>
                <a:spLocks noChangeShapeType="1"/>
              </p:cNvSpPr>
              <p:nvPr/>
            </p:nvSpPr>
            <p:spPr bwMode="auto">
              <a:xfrm>
                <a:off x="2562" y="1480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5" name="Text Box 60"/>
              <p:cNvSpPr txBox="1">
                <a:spLocks noChangeArrowheads="1"/>
              </p:cNvSpPr>
              <p:nvPr/>
            </p:nvSpPr>
            <p:spPr bwMode="auto">
              <a:xfrm>
                <a:off x="2653" y="1207"/>
                <a:ext cx="3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graphicFrame>
            <p:nvGraphicFramePr>
              <p:cNvPr id="33816" name="Object 61"/>
              <p:cNvGraphicFramePr>
                <a:graphicFrameLocks noChangeAspect="1"/>
              </p:cNvGraphicFramePr>
              <p:nvPr/>
            </p:nvGraphicFramePr>
            <p:xfrm>
              <a:off x="3107" y="1207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0" name="方程式" r:id="rId11" imgW="190500" imgH="228600" progId="Equation.3">
                      <p:embed/>
                    </p:oleObj>
                  </mc:Choice>
                  <mc:Fallback>
                    <p:oleObj name="方程式" r:id="rId11" imgW="190500" imgH="2286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1207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7" name="Object 62"/>
              <p:cNvGraphicFramePr>
                <a:graphicFrameLocks noChangeAspect="1"/>
              </p:cNvGraphicFramePr>
              <p:nvPr/>
            </p:nvGraphicFramePr>
            <p:xfrm>
              <a:off x="3464" y="1207"/>
              <a:ext cx="17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1" name="方程式" r:id="rId13" imgW="177646" imgH="228402" progId="Equation.3">
                      <p:embed/>
                    </p:oleObj>
                  </mc:Choice>
                  <mc:Fallback>
                    <p:oleObj name="方程式" r:id="rId13" imgW="177646" imgH="228402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4" y="1207"/>
                            <a:ext cx="17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8" name="Object 63"/>
              <p:cNvGraphicFramePr>
                <a:graphicFrameLocks noChangeAspect="1"/>
              </p:cNvGraphicFramePr>
              <p:nvPr/>
            </p:nvGraphicFramePr>
            <p:xfrm>
              <a:off x="3969" y="1207"/>
              <a:ext cx="16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2" name="方程式" r:id="rId15" imgW="165028" imgH="228501" progId="Equation.3">
                      <p:embed/>
                    </p:oleObj>
                  </mc:Choice>
                  <mc:Fallback>
                    <p:oleObj name="方程式" r:id="rId15" imgW="165028" imgH="228501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207"/>
                            <a:ext cx="16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952" name="Group 64"/>
          <p:cNvGrpSpPr>
            <a:grpSpLocks/>
          </p:cNvGrpSpPr>
          <p:nvPr/>
        </p:nvGrpSpPr>
        <p:grpSpPr bwMode="auto">
          <a:xfrm>
            <a:off x="5651500" y="4652963"/>
            <a:ext cx="3276600" cy="1230312"/>
            <a:chOff x="3560" y="2251"/>
            <a:chExt cx="2064" cy="775"/>
          </a:xfrm>
        </p:grpSpPr>
        <p:pic>
          <p:nvPicPr>
            <p:cNvPr id="33801" name="Picture 6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251"/>
              <a:ext cx="1882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802" name="Text Box 66"/>
            <p:cNvSpPr txBox="1">
              <a:spLocks noChangeArrowheads="1"/>
            </p:cNvSpPr>
            <p:nvPr/>
          </p:nvSpPr>
          <p:spPr bwMode="auto">
            <a:xfrm>
              <a:off x="3560" y="2523"/>
              <a:ext cx="37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3803" name="AutoShape 67"/>
            <p:cNvSpPr>
              <a:spLocks noChangeArrowheads="1"/>
            </p:cNvSpPr>
            <p:nvPr/>
          </p:nvSpPr>
          <p:spPr bwMode="auto">
            <a:xfrm>
              <a:off x="3969" y="2251"/>
              <a:ext cx="998" cy="58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56" name="AutoShape 68"/>
          <p:cNvSpPr>
            <a:spLocks noChangeArrowheads="1"/>
          </p:cNvSpPr>
          <p:nvPr/>
        </p:nvSpPr>
        <p:spPr bwMode="auto">
          <a:xfrm>
            <a:off x="2555875" y="2997200"/>
            <a:ext cx="360363" cy="287338"/>
          </a:xfrm>
          <a:prstGeom prst="rightArrow">
            <a:avLst>
              <a:gd name="adj1" fmla="val 50000"/>
              <a:gd name="adj2" fmla="val 3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957" name="AutoShape 69"/>
          <p:cNvSpPr>
            <a:spLocks noChangeArrowheads="1"/>
          </p:cNvSpPr>
          <p:nvPr/>
        </p:nvSpPr>
        <p:spPr bwMode="auto">
          <a:xfrm flipV="1">
            <a:off x="6588125" y="2781300"/>
            <a:ext cx="647700" cy="504825"/>
          </a:xfrm>
          <a:custGeom>
            <a:avLst/>
            <a:gdLst>
              <a:gd name="T0" fmla="*/ 416004936 w 21600"/>
              <a:gd name="T1" fmla="*/ 0 h 21600"/>
              <a:gd name="T2" fmla="*/ 249591645 w 21600"/>
              <a:gd name="T3" fmla="*/ 91916573 h 21600"/>
              <a:gd name="T4" fmla="*/ 0 w 21600"/>
              <a:gd name="T5" fmla="*/ 229804263 h 21600"/>
              <a:gd name="T6" fmla="*/ 249591645 w 21600"/>
              <a:gd name="T7" fmla="*/ 275749718 h 21600"/>
              <a:gd name="T8" fmla="*/ 499184159 w 21600"/>
              <a:gd name="T9" fmla="*/ 191492907 h 21600"/>
              <a:gd name="T10" fmla="*/ 582390370 w 21600"/>
              <a:gd name="T11" fmla="*/ 9191657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6" grpId="0" animBg="1"/>
      <p:bldP spid="379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complete</a:t>
            </a:r>
            <a:br>
              <a:rPr lang="en-US" altLang="zh-TW"/>
            </a:br>
            <a:r>
              <a:rPr lang="en-US" altLang="zh-TW"/>
              <a:t>circuit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2590800" cy="1366838"/>
          </a:xfrm>
        </p:spPr>
        <p:txBody>
          <a:bodyPr/>
          <a:lstStyle/>
          <a:p>
            <a:pPr eaLnBrk="1" hangingPunct="1"/>
            <a:r>
              <a:rPr lang="en-US" altLang="zh-TW" sz="2400"/>
              <a:t>4-bit register with load enable</a:t>
            </a:r>
          </a:p>
          <a:p>
            <a:pPr eaLnBrk="1" hangingPunct="1"/>
            <a:r>
              <a:rPr lang="en-US" altLang="zh-TW" sz="2400"/>
              <a:t>Figure 6-2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908050"/>
            <a:ext cx="4760913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simple shift register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Various types of registers we will talk about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>
                <a:solidFill>
                  <a:schemeClr val="hlink"/>
                </a:solidFill>
              </a:rPr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accumulator</a:t>
            </a:r>
            <a:endParaRPr lang="en-US" altLang="zh-TW" sz="28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simple shift register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a 4-bit shift register in Figure 6-9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67659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Function of the simple shift register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/>
              <a:t>initial state at </a:t>
            </a:r>
            <a:r>
              <a:rPr lang="en-US" altLang="zh-TW">
                <a:solidFill>
                  <a:schemeClr val="hlink"/>
                </a:solidFill>
              </a:rPr>
              <a:t>cycle 0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3895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8960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2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1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3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2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4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3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5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7" name="Text Box 10"/>
          <p:cNvSpPr txBox="1">
            <a:spLocks noChangeArrowheads="1"/>
          </p:cNvSpPr>
          <p:nvPr/>
        </p:nvSpPr>
        <p:spPr bwMode="auto">
          <a:xfrm>
            <a:off x="2195513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18" name="Text Box 11"/>
          <p:cNvSpPr txBox="1">
            <a:spLocks noChangeArrowheads="1"/>
          </p:cNvSpPr>
          <p:nvPr/>
        </p:nvSpPr>
        <p:spPr bwMode="auto">
          <a:xfrm>
            <a:off x="32766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19" name="Text Box 12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20" name="Text Box 13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900113" y="306863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8922" name="AutoShape 15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38923" name="Group 16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38926" name="Group 17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38938" name="Line 1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8939" name="Group 1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895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6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7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8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40" name="Group 2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895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2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3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4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41" name="Group 2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894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8" name="Line 3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9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0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42" name="Group 3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894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4" name="Line 3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5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6" name="Line 3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8927" name="Group 39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38936" name="Line 4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37" name="Text Box 4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8928" name="Text Box 42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8929" name="Text Box 43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8930" name="Text Box 44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38931" name="Line 45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2" name="Line 46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3" name="Line 47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4" name="Line 48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5" name="Text Box 49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38924" name="AutoShape 50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8925" name="AutoShape 51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Function of the simple shift register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/>
              <a:t>initial state at </a:t>
            </a:r>
            <a:r>
              <a:rPr lang="en-US" altLang="zh-TW">
                <a:solidFill>
                  <a:schemeClr val="hlink"/>
                </a:solidFill>
              </a:rPr>
              <a:t>cycle 1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3998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9987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9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8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0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9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1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0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2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320357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3" name="Text Box 12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4" name="Text Box 13"/>
          <p:cNvSpPr txBox="1">
            <a:spLocks noChangeArrowheads="1"/>
          </p:cNvSpPr>
          <p:nvPr/>
        </p:nvSpPr>
        <p:spPr bwMode="auto">
          <a:xfrm>
            <a:off x="971550" y="299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5" name="Text Box 14"/>
          <p:cNvSpPr txBox="1">
            <a:spLocks noChangeArrowheads="1"/>
          </p:cNvSpPr>
          <p:nvPr/>
        </p:nvSpPr>
        <p:spPr bwMode="auto">
          <a:xfrm>
            <a:off x="205105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9946" name="AutoShape 15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39947" name="Group 16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39953" name="Group 17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39965" name="Line 1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9966" name="Group 1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998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3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4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5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967" name="Group 2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997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9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0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1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968" name="Group 2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997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5" name="Line 3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6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7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969" name="Group 3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99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1" name="Line 3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2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3" name="Line 3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9954" name="Group 39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39963" name="Line 4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4" name="Text Box 4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9955" name="Text Box 42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9956" name="Text Box 43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9957" name="Text Box 44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39958" name="Line 45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Line 46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Line 47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1" name="Line 48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Text Box 49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39948" name="AutoShape 50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9949" name="AutoShape 51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9950" name="AutoShape 52"/>
          <p:cNvSpPr>
            <a:spLocks noChangeArrowheads="1"/>
          </p:cNvSpPr>
          <p:nvPr/>
        </p:nvSpPr>
        <p:spPr bwMode="auto">
          <a:xfrm>
            <a:off x="5795963" y="5300663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1000</a:t>
            </a:r>
          </a:p>
        </p:txBody>
      </p:sp>
      <p:sp>
        <p:nvSpPr>
          <p:cNvPr id="39951" name="AutoShape 53"/>
          <p:cNvSpPr>
            <a:spLocks noChangeArrowheads="1"/>
          </p:cNvSpPr>
          <p:nvPr/>
        </p:nvSpPr>
        <p:spPr bwMode="auto">
          <a:xfrm>
            <a:off x="5795963" y="573405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9952" name="AutoShape 54"/>
          <p:cNvSpPr>
            <a:spLocks noChangeArrowheads="1"/>
          </p:cNvSpPr>
          <p:nvPr/>
        </p:nvSpPr>
        <p:spPr bwMode="auto">
          <a:xfrm>
            <a:off x="5795963" y="61658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Function of the simple shift register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/>
              <a:t>initial state at </a:t>
            </a:r>
            <a:r>
              <a:rPr lang="en-US" altLang="zh-TW">
                <a:solidFill>
                  <a:schemeClr val="hlink"/>
                </a:solidFill>
              </a:rPr>
              <a:t>cycle 2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410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1014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5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6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8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7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9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66" name="Text Box 11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67" name="Text Box 12"/>
          <p:cNvSpPr txBox="1">
            <a:spLocks noChangeArrowheads="1"/>
          </p:cNvSpPr>
          <p:nvPr/>
        </p:nvSpPr>
        <p:spPr bwMode="auto">
          <a:xfrm>
            <a:off x="205105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68" name="Text Box 13"/>
          <p:cNvSpPr txBox="1">
            <a:spLocks noChangeArrowheads="1"/>
          </p:cNvSpPr>
          <p:nvPr/>
        </p:nvSpPr>
        <p:spPr bwMode="auto">
          <a:xfrm>
            <a:off x="320357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0969" name="AutoShape 14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40970" name="Group 15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40980" name="Group 16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40992" name="Line 1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0993" name="Group 1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100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10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11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12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0994" name="Group 2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100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6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7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8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0995" name="Group 2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100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2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3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4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0996" name="Group 3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099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98" name="Line 3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99" name="Line 3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0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0981" name="Group 38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40990" name="Line 3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1" name="Text Box 4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0982" name="Text Box 41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0983" name="Text Box 42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0984" name="Text Box 43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40985" name="Line 44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6" name="Line 45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7" name="Line 46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8" name="Line 47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9" name="Text Box 48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40971" name="AutoShape 49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0972" name="AutoShape 50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3" name="AutoShape 51"/>
          <p:cNvSpPr>
            <a:spLocks noChangeArrowheads="1"/>
          </p:cNvSpPr>
          <p:nvPr/>
        </p:nvSpPr>
        <p:spPr bwMode="auto">
          <a:xfrm>
            <a:off x="5795963" y="5300663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1000</a:t>
            </a:r>
          </a:p>
        </p:txBody>
      </p:sp>
      <p:sp>
        <p:nvSpPr>
          <p:cNvPr id="40974" name="AutoShape 52"/>
          <p:cNvSpPr>
            <a:spLocks noChangeArrowheads="1"/>
          </p:cNvSpPr>
          <p:nvPr/>
        </p:nvSpPr>
        <p:spPr bwMode="auto">
          <a:xfrm>
            <a:off x="5795963" y="57340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5" name="AutoShape 53"/>
          <p:cNvSpPr>
            <a:spLocks noChangeArrowheads="1"/>
          </p:cNvSpPr>
          <p:nvPr/>
        </p:nvSpPr>
        <p:spPr bwMode="auto">
          <a:xfrm>
            <a:off x="5795963" y="61658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6" name="AutoShape 54"/>
          <p:cNvSpPr>
            <a:spLocks noChangeArrowheads="1"/>
          </p:cNvSpPr>
          <p:nvPr/>
        </p:nvSpPr>
        <p:spPr bwMode="auto">
          <a:xfrm>
            <a:off x="6588125" y="530066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0100</a:t>
            </a:r>
          </a:p>
        </p:txBody>
      </p:sp>
      <p:sp>
        <p:nvSpPr>
          <p:cNvPr id="40977" name="AutoShape 55"/>
          <p:cNvSpPr>
            <a:spLocks noChangeArrowheads="1"/>
          </p:cNvSpPr>
          <p:nvPr/>
        </p:nvSpPr>
        <p:spPr bwMode="auto">
          <a:xfrm>
            <a:off x="6588125" y="5734050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8" name="AutoShape 56"/>
          <p:cNvSpPr>
            <a:spLocks noChangeArrowheads="1"/>
          </p:cNvSpPr>
          <p:nvPr/>
        </p:nvSpPr>
        <p:spPr bwMode="auto">
          <a:xfrm>
            <a:off x="6588125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9" name="Text Box 57"/>
          <p:cNvSpPr txBox="1">
            <a:spLocks noChangeArrowheads="1"/>
          </p:cNvSpPr>
          <p:nvPr/>
        </p:nvSpPr>
        <p:spPr bwMode="auto">
          <a:xfrm>
            <a:off x="1187450" y="299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Function of the simple shift register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/>
              <a:t>The transfer function:</a:t>
            </a:r>
            <a:endParaRPr lang="en-US" altLang="zh-TW">
              <a:solidFill>
                <a:schemeClr val="hlink"/>
              </a:solidFill>
            </a:endParaRP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4203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2039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3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0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4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1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5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2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6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9" name="Text Box 10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990" name="Text Box 11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1" name="Text Box 12"/>
          <p:cNvSpPr txBox="1">
            <a:spLocks noChangeArrowheads="1"/>
          </p:cNvSpPr>
          <p:nvPr/>
        </p:nvSpPr>
        <p:spPr bwMode="auto">
          <a:xfrm>
            <a:off x="205105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2" name="Text Box 13"/>
          <p:cNvSpPr txBox="1">
            <a:spLocks noChangeArrowheads="1"/>
          </p:cNvSpPr>
          <p:nvPr/>
        </p:nvSpPr>
        <p:spPr bwMode="auto">
          <a:xfrm>
            <a:off x="320357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3" name="AutoShape 14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41994" name="Group 15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42005" name="Group 16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42017" name="Line 1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2018" name="Group 1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203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5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6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7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19" name="Group 2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203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1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2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3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20" name="Group 2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202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7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8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9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21" name="Group 3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202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3" name="Line 3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4" name="Line 3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5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2006" name="Group 38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42015" name="Line 3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6" name="Text Box 4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2007" name="Text Box 41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2008" name="Text Box 42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2009" name="Text Box 43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42010" name="Line 44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1" name="Line 45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2" name="Line 46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3" name="Line 47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4" name="Text Box 48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41995" name="AutoShape 49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1996" name="AutoShape 50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1997" name="AutoShape 51"/>
          <p:cNvSpPr>
            <a:spLocks noChangeArrowheads="1"/>
          </p:cNvSpPr>
          <p:nvPr/>
        </p:nvSpPr>
        <p:spPr bwMode="auto">
          <a:xfrm>
            <a:off x="5795963" y="5300663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1000</a:t>
            </a:r>
          </a:p>
        </p:txBody>
      </p:sp>
      <p:sp>
        <p:nvSpPr>
          <p:cNvPr id="41998" name="AutoShape 52"/>
          <p:cNvSpPr>
            <a:spLocks noChangeArrowheads="1"/>
          </p:cNvSpPr>
          <p:nvPr/>
        </p:nvSpPr>
        <p:spPr bwMode="auto">
          <a:xfrm>
            <a:off x="5795963" y="57340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1999" name="AutoShape 53"/>
          <p:cNvSpPr>
            <a:spLocks noChangeArrowheads="1"/>
          </p:cNvSpPr>
          <p:nvPr/>
        </p:nvSpPr>
        <p:spPr bwMode="auto">
          <a:xfrm>
            <a:off x="5795963" y="61658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2000" name="AutoShape 54"/>
          <p:cNvSpPr>
            <a:spLocks noChangeArrowheads="1"/>
          </p:cNvSpPr>
          <p:nvPr/>
        </p:nvSpPr>
        <p:spPr bwMode="auto">
          <a:xfrm>
            <a:off x="6588125" y="530066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0100</a:t>
            </a:r>
          </a:p>
        </p:txBody>
      </p:sp>
      <p:sp>
        <p:nvSpPr>
          <p:cNvPr id="42001" name="AutoShape 55"/>
          <p:cNvSpPr>
            <a:spLocks noChangeArrowheads="1"/>
          </p:cNvSpPr>
          <p:nvPr/>
        </p:nvSpPr>
        <p:spPr bwMode="auto">
          <a:xfrm>
            <a:off x="6588125" y="5734050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2002" name="AutoShape 56"/>
          <p:cNvSpPr>
            <a:spLocks noChangeArrowheads="1"/>
          </p:cNvSpPr>
          <p:nvPr/>
        </p:nvSpPr>
        <p:spPr bwMode="auto">
          <a:xfrm>
            <a:off x="6588125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2003" name="Text Box 57"/>
          <p:cNvSpPr txBox="1">
            <a:spLocks noChangeArrowheads="1"/>
          </p:cNvSpPr>
          <p:nvPr/>
        </p:nvSpPr>
        <p:spPr bwMode="auto">
          <a:xfrm>
            <a:off x="1187450" y="299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graphicFrame>
        <p:nvGraphicFramePr>
          <p:cNvPr id="42004" name="Object 58"/>
          <p:cNvGraphicFramePr>
            <a:graphicFrameLocks noChangeAspect="1"/>
          </p:cNvGraphicFramePr>
          <p:nvPr/>
        </p:nvGraphicFramePr>
        <p:xfrm>
          <a:off x="1187450" y="4581525"/>
          <a:ext cx="20875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7" name="方程式" r:id="rId12" imgW="1016000" imgH="914400" progId="Equation.3">
                  <p:embed/>
                </p:oleObj>
              </mc:Choice>
              <mc:Fallback>
                <p:oleObj name="方程式" r:id="rId12" imgW="1016000" imgH="914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208756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Exercise: rotation register with serial input select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a register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563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a </a:t>
            </a:r>
            <a:r>
              <a:rPr lang="en-US" altLang="zh-TW" sz="2400">
                <a:solidFill>
                  <a:schemeClr val="hlink"/>
                </a:solidFill>
              </a:rPr>
              <a:t>variable</a:t>
            </a:r>
            <a:r>
              <a:rPr lang="en-US" altLang="zh-TW" sz="2400"/>
              <a:t> in a chip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an n-bit storage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triggered by 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D flip-flop is an 1-bit register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762000" y="3733800"/>
            <a:ext cx="2524125" cy="2774950"/>
            <a:chOff x="432" y="2160"/>
            <a:chExt cx="1590" cy="1748"/>
          </a:xfrm>
        </p:grpSpPr>
        <p:grpSp>
          <p:nvGrpSpPr>
            <p:cNvPr id="6161" name="Group 5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6164" name="Rectangle 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5" name="AutoShape 7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6" name="Line 8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7" name="Line 9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8" name="Line 10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11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Text Box 12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6171" name="Text Box 13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6172" name="Text Box 14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173" name="Text Box 15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3" name="Text Box 17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6149" name="Group 18"/>
          <p:cNvGrpSpPr>
            <a:grpSpLocks/>
          </p:cNvGrpSpPr>
          <p:nvPr/>
        </p:nvGrpSpPr>
        <p:grpSpPr bwMode="auto">
          <a:xfrm>
            <a:off x="4419600" y="4038600"/>
            <a:ext cx="2728913" cy="1849438"/>
            <a:chOff x="1701" y="1207"/>
            <a:chExt cx="1719" cy="1165"/>
          </a:xfrm>
        </p:grpSpPr>
        <p:sp>
          <p:nvSpPr>
            <p:cNvPr id="6150" name="Rectangle 19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1" name="Text Box 20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152" name="AutoShape 21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3" name="Text Box 22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6154" name="Line 23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Line 24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Line 25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26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Text Box 27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6159" name="Text Box 28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6160" name="Text Box 29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Various types of registers we will talk about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>
                <a:solidFill>
                  <a:schemeClr val="hlink"/>
                </a:solidFill>
              </a:rPr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accumulator</a:t>
            </a:r>
            <a:endParaRPr lang="en-US" altLang="zh-TW" sz="28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Problem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67691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design a 4-bit register with the following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SEL=0: shift right with serial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SEL=1: rotate right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5508625" y="549275"/>
            <a:ext cx="2665413" cy="1776413"/>
            <a:chOff x="3152" y="1162"/>
            <a:chExt cx="1679" cy="1119"/>
          </a:xfrm>
        </p:grpSpPr>
        <p:sp>
          <p:nvSpPr>
            <p:cNvPr id="52264" name="Rectangle 5"/>
            <p:cNvSpPr>
              <a:spLocks noChangeArrowheads="1"/>
            </p:cNvSpPr>
            <p:nvPr/>
          </p:nvSpPr>
          <p:spPr bwMode="auto">
            <a:xfrm>
              <a:off x="3742" y="1162"/>
              <a:ext cx="1089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RReg</a:t>
              </a:r>
            </a:p>
          </p:txBody>
        </p:sp>
        <p:sp>
          <p:nvSpPr>
            <p:cNvPr id="52265" name="AutoShape 6"/>
            <p:cNvSpPr>
              <a:spLocks noChangeArrowheads="1"/>
            </p:cNvSpPr>
            <p:nvPr/>
          </p:nvSpPr>
          <p:spPr bwMode="auto">
            <a:xfrm rot="5400000">
              <a:off x="3764" y="16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2266" name="Line 7"/>
            <p:cNvSpPr>
              <a:spLocks noChangeShapeType="1"/>
            </p:cNvSpPr>
            <p:nvPr/>
          </p:nvSpPr>
          <p:spPr bwMode="auto">
            <a:xfrm>
              <a:off x="3560" y="170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7" name="Text Box 8"/>
            <p:cNvSpPr txBox="1">
              <a:spLocks noChangeArrowheads="1"/>
            </p:cNvSpPr>
            <p:nvPr/>
          </p:nvSpPr>
          <p:spPr bwMode="auto">
            <a:xfrm>
              <a:off x="3198" y="16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2268" name="Text Box 9"/>
            <p:cNvSpPr txBox="1">
              <a:spLocks noChangeArrowheads="1"/>
            </p:cNvSpPr>
            <p:nvPr/>
          </p:nvSpPr>
          <p:spPr bwMode="auto">
            <a:xfrm>
              <a:off x="3243" y="143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2269" name="Line 10"/>
            <p:cNvSpPr>
              <a:spLocks noChangeShapeType="1"/>
            </p:cNvSpPr>
            <p:nvPr/>
          </p:nvSpPr>
          <p:spPr bwMode="auto">
            <a:xfrm>
              <a:off x="3470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0" name="Text Box 11"/>
            <p:cNvSpPr txBox="1">
              <a:spLocks noChangeArrowheads="1"/>
            </p:cNvSpPr>
            <p:nvPr/>
          </p:nvSpPr>
          <p:spPr bwMode="auto">
            <a:xfrm>
              <a:off x="3152" y="1207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2271" name="Line 12"/>
            <p:cNvSpPr>
              <a:spLocks noChangeShapeType="1"/>
            </p:cNvSpPr>
            <p:nvPr/>
          </p:nvSpPr>
          <p:spPr bwMode="auto">
            <a:xfrm>
              <a:off x="3470" y="134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2" name="Line 13"/>
            <p:cNvSpPr>
              <a:spLocks noChangeShapeType="1"/>
            </p:cNvSpPr>
            <p:nvPr/>
          </p:nvSpPr>
          <p:spPr bwMode="auto">
            <a:xfrm>
              <a:off x="4286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3" name="Line 14"/>
            <p:cNvSpPr>
              <a:spLocks noChangeShapeType="1"/>
            </p:cNvSpPr>
            <p:nvPr/>
          </p:nvSpPr>
          <p:spPr bwMode="auto">
            <a:xfrm>
              <a:off x="4241" y="1933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4" name="Text Box 15"/>
            <p:cNvSpPr txBox="1">
              <a:spLocks noChangeArrowheads="1"/>
            </p:cNvSpPr>
            <p:nvPr/>
          </p:nvSpPr>
          <p:spPr bwMode="auto">
            <a:xfrm>
              <a:off x="4047" y="182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2275" name="Text Box 16"/>
            <p:cNvSpPr txBox="1">
              <a:spLocks noChangeArrowheads="1"/>
            </p:cNvSpPr>
            <p:nvPr/>
          </p:nvSpPr>
          <p:spPr bwMode="auto">
            <a:xfrm>
              <a:off x="4195" y="206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aphicFrame>
        <p:nvGraphicFramePr>
          <p:cNvPr id="52229" name="Object 17"/>
          <p:cNvGraphicFramePr>
            <a:graphicFrameLocks noChangeAspect="1"/>
          </p:cNvGraphicFramePr>
          <p:nvPr/>
        </p:nvGraphicFramePr>
        <p:xfrm>
          <a:off x="539750" y="3357563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方程式" r:id="rId3" imgW="3048000" imgH="482600" progId="Equation.3">
                  <p:embed/>
                </p:oleObj>
              </mc:Choice>
              <mc:Fallback>
                <p:oleObj name="方程式" r:id="rId3" imgW="3048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5257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0" name="Group 18"/>
          <p:cNvGrpSpPr>
            <a:grpSpLocks/>
          </p:cNvGrpSpPr>
          <p:nvPr/>
        </p:nvGrpSpPr>
        <p:grpSpPr bwMode="auto">
          <a:xfrm>
            <a:off x="3851275" y="4076700"/>
            <a:ext cx="4391025" cy="2376488"/>
            <a:chOff x="2426" y="2523"/>
            <a:chExt cx="2766" cy="1497"/>
          </a:xfrm>
        </p:grpSpPr>
        <p:grpSp>
          <p:nvGrpSpPr>
            <p:cNvPr id="52231" name="Group 19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2243" name="Line 2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2244" name="Group 2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226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1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2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3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5" name="Group 2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225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7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8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9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6" name="Group 3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225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3" name="Line 3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4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5" name="Line 3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7" name="Group 3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224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49" name="Line 3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0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1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2232" name="Group 41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2241" name="Line 4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42" name="Text Box 4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2233" name="Text Box 44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2234" name="Text Box 45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2235" name="Text Box 46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2236" name="Line 47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7" name="Line 48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8" name="Line 49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9" name="Line 50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Text Box 51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Problem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67691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design a 4-bit register with the following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SEL=0: shift right with serial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SEL=1: rotate right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5508625" y="549275"/>
            <a:ext cx="2665413" cy="1776413"/>
            <a:chOff x="3152" y="1162"/>
            <a:chExt cx="1679" cy="1119"/>
          </a:xfrm>
        </p:grpSpPr>
        <p:sp>
          <p:nvSpPr>
            <p:cNvPr id="53293" name="Rectangle 5"/>
            <p:cNvSpPr>
              <a:spLocks noChangeArrowheads="1"/>
            </p:cNvSpPr>
            <p:nvPr/>
          </p:nvSpPr>
          <p:spPr bwMode="auto">
            <a:xfrm>
              <a:off x="3742" y="1162"/>
              <a:ext cx="1089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RReg</a:t>
              </a:r>
            </a:p>
          </p:txBody>
        </p:sp>
        <p:sp>
          <p:nvSpPr>
            <p:cNvPr id="53294" name="AutoShape 6"/>
            <p:cNvSpPr>
              <a:spLocks noChangeArrowheads="1"/>
            </p:cNvSpPr>
            <p:nvPr/>
          </p:nvSpPr>
          <p:spPr bwMode="auto">
            <a:xfrm rot="5400000">
              <a:off x="3764" y="16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3295" name="Line 7"/>
            <p:cNvSpPr>
              <a:spLocks noChangeShapeType="1"/>
            </p:cNvSpPr>
            <p:nvPr/>
          </p:nvSpPr>
          <p:spPr bwMode="auto">
            <a:xfrm>
              <a:off x="3560" y="170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6" name="Text Box 8"/>
            <p:cNvSpPr txBox="1">
              <a:spLocks noChangeArrowheads="1"/>
            </p:cNvSpPr>
            <p:nvPr/>
          </p:nvSpPr>
          <p:spPr bwMode="auto">
            <a:xfrm>
              <a:off x="3198" y="16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3297" name="Text Box 9"/>
            <p:cNvSpPr txBox="1">
              <a:spLocks noChangeArrowheads="1"/>
            </p:cNvSpPr>
            <p:nvPr/>
          </p:nvSpPr>
          <p:spPr bwMode="auto">
            <a:xfrm>
              <a:off x="3243" y="143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3298" name="Line 10"/>
            <p:cNvSpPr>
              <a:spLocks noChangeShapeType="1"/>
            </p:cNvSpPr>
            <p:nvPr/>
          </p:nvSpPr>
          <p:spPr bwMode="auto">
            <a:xfrm>
              <a:off x="3470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9" name="Text Box 11"/>
            <p:cNvSpPr txBox="1">
              <a:spLocks noChangeArrowheads="1"/>
            </p:cNvSpPr>
            <p:nvPr/>
          </p:nvSpPr>
          <p:spPr bwMode="auto">
            <a:xfrm>
              <a:off x="3152" y="1207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3300" name="Line 12"/>
            <p:cNvSpPr>
              <a:spLocks noChangeShapeType="1"/>
            </p:cNvSpPr>
            <p:nvPr/>
          </p:nvSpPr>
          <p:spPr bwMode="auto">
            <a:xfrm>
              <a:off x="3470" y="134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01" name="Line 13"/>
            <p:cNvSpPr>
              <a:spLocks noChangeShapeType="1"/>
            </p:cNvSpPr>
            <p:nvPr/>
          </p:nvSpPr>
          <p:spPr bwMode="auto">
            <a:xfrm>
              <a:off x="4286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02" name="Line 14"/>
            <p:cNvSpPr>
              <a:spLocks noChangeShapeType="1"/>
            </p:cNvSpPr>
            <p:nvPr/>
          </p:nvSpPr>
          <p:spPr bwMode="auto">
            <a:xfrm>
              <a:off x="4241" y="1933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03" name="Text Box 15"/>
            <p:cNvSpPr txBox="1">
              <a:spLocks noChangeArrowheads="1"/>
            </p:cNvSpPr>
            <p:nvPr/>
          </p:nvSpPr>
          <p:spPr bwMode="auto">
            <a:xfrm>
              <a:off x="4047" y="182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3304" name="Text Box 16"/>
            <p:cNvSpPr txBox="1">
              <a:spLocks noChangeArrowheads="1"/>
            </p:cNvSpPr>
            <p:nvPr/>
          </p:nvSpPr>
          <p:spPr bwMode="auto">
            <a:xfrm>
              <a:off x="4195" y="206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aphicFrame>
        <p:nvGraphicFramePr>
          <p:cNvPr id="53253" name="Object 17"/>
          <p:cNvGraphicFramePr>
            <a:graphicFrameLocks noChangeAspect="1"/>
          </p:cNvGraphicFramePr>
          <p:nvPr/>
        </p:nvGraphicFramePr>
        <p:xfrm>
          <a:off x="539750" y="3357563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方程式" r:id="rId3" imgW="3048000" imgH="482600" progId="Equation.3">
                  <p:embed/>
                </p:oleObj>
              </mc:Choice>
              <mc:Fallback>
                <p:oleObj name="方程式" r:id="rId3" imgW="3048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5257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4" name="Group 18"/>
          <p:cNvGrpSpPr>
            <a:grpSpLocks/>
          </p:cNvGrpSpPr>
          <p:nvPr/>
        </p:nvGrpSpPr>
        <p:grpSpPr bwMode="auto">
          <a:xfrm>
            <a:off x="3851275" y="4076700"/>
            <a:ext cx="4391025" cy="2376488"/>
            <a:chOff x="2426" y="2523"/>
            <a:chExt cx="2766" cy="1497"/>
          </a:xfrm>
        </p:grpSpPr>
        <p:grpSp>
          <p:nvGrpSpPr>
            <p:cNvPr id="53260" name="Group 19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3272" name="Line 2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3273" name="Group 2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328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90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91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92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3274" name="Group 2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328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6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7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8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3275" name="Group 3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328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2" name="Line 3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3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4" name="Line 3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3276" name="Group 3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327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78" name="Line 3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79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0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3261" name="Group 41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3270" name="Line 4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1" name="Text Box 4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3262" name="Text Box 44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3263" name="Text Box 45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3264" name="Text Box 46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3265" name="Line 47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6" name="Line 48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7" name="Line 49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8" name="Line 50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9" name="Text Box 51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53255" name="AutoShape 52"/>
          <p:cNvSpPr>
            <a:spLocks noChangeArrowheads="1"/>
          </p:cNvSpPr>
          <p:nvPr/>
        </p:nvSpPr>
        <p:spPr bwMode="auto">
          <a:xfrm>
            <a:off x="5076825" y="51577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53256" name="AutoShape 53"/>
          <p:cNvSpPr>
            <a:spLocks noChangeArrowheads="1"/>
          </p:cNvSpPr>
          <p:nvPr/>
        </p:nvSpPr>
        <p:spPr bwMode="auto">
          <a:xfrm>
            <a:off x="5076825" y="55895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3257" name="AutoShape 54"/>
          <p:cNvSpPr>
            <a:spLocks noChangeArrowheads="1"/>
          </p:cNvSpPr>
          <p:nvPr/>
        </p:nvSpPr>
        <p:spPr bwMode="auto">
          <a:xfrm>
            <a:off x="5076825" y="60213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3258" name="AutoShape 55"/>
          <p:cNvSpPr>
            <a:spLocks noChangeArrowheads="1"/>
          </p:cNvSpPr>
          <p:nvPr/>
        </p:nvSpPr>
        <p:spPr bwMode="auto">
          <a:xfrm>
            <a:off x="5867400" y="51577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53259" name="AutoShape 56"/>
          <p:cNvSpPr>
            <a:spLocks noChangeArrowheads="1"/>
          </p:cNvSpPr>
          <p:nvPr/>
        </p:nvSpPr>
        <p:spPr bwMode="auto">
          <a:xfrm>
            <a:off x="1547813" y="3357563"/>
            <a:ext cx="45370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Problem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67691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design a 4-bit register with the following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SEL=0: shift right with serial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SEL=1: rotate right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508625" y="549275"/>
            <a:ext cx="2665413" cy="1776413"/>
            <a:chOff x="3152" y="1162"/>
            <a:chExt cx="1679" cy="1119"/>
          </a:xfrm>
        </p:grpSpPr>
        <p:sp>
          <p:nvSpPr>
            <p:cNvPr id="54317" name="Rectangle 5"/>
            <p:cNvSpPr>
              <a:spLocks noChangeArrowheads="1"/>
            </p:cNvSpPr>
            <p:nvPr/>
          </p:nvSpPr>
          <p:spPr bwMode="auto">
            <a:xfrm>
              <a:off x="3742" y="1162"/>
              <a:ext cx="1089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RReg</a:t>
              </a:r>
            </a:p>
          </p:txBody>
        </p:sp>
        <p:sp>
          <p:nvSpPr>
            <p:cNvPr id="54318" name="AutoShape 6"/>
            <p:cNvSpPr>
              <a:spLocks noChangeArrowheads="1"/>
            </p:cNvSpPr>
            <p:nvPr/>
          </p:nvSpPr>
          <p:spPr bwMode="auto">
            <a:xfrm rot="5400000">
              <a:off x="3764" y="16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4319" name="Line 7"/>
            <p:cNvSpPr>
              <a:spLocks noChangeShapeType="1"/>
            </p:cNvSpPr>
            <p:nvPr/>
          </p:nvSpPr>
          <p:spPr bwMode="auto">
            <a:xfrm>
              <a:off x="3560" y="170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0" name="Text Box 8"/>
            <p:cNvSpPr txBox="1">
              <a:spLocks noChangeArrowheads="1"/>
            </p:cNvSpPr>
            <p:nvPr/>
          </p:nvSpPr>
          <p:spPr bwMode="auto">
            <a:xfrm>
              <a:off x="3198" y="16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4321" name="Text Box 9"/>
            <p:cNvSpPr txBox="1">
              <a:spLocks noChangeArrowheads="1"/>
            </p:cNvSpPr>
            <p:nvPr/>
          </p:nvSpPr>
          <p:spPr bwMode="auto">
            <a:xfrm>
              <a:off x="3243" y="143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4322" name="Line 10"/>
            <p:cNvSpPr>
              <a:spLocks noChangeShapeType="1"/>
            </p:cNvSpPr>
            <p:nvPr/>
          </p:nvSpPr>
          <p:spPr bwMode="auto">
            <a:xfrm>
              <a:off x="3470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3" name="Text Box 11"/>
            <p:cNvSpPr txBox="1">
              <a:spLocks noChangeArrowheads="1"/>
            </p:cNvSpPr>
            <p:nvPr/>
          </p:nvSpPr>
          <p:spPr bwMode="auto">
            <a:xfrm>
              <a:off x="3152" y="1207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4324" name="Line 12"/>
            <p:cNvSpPr>
              <a:spLocks noChangeShapeType="1"/>
            </p:cNvSpPr>
            <p:nvPr/>
          </p:nvSpPr>
          <p:spPr bwMode="auto">
            <a:xfrm>
              <a:off x="3470" y="134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5" name="Line 13"/>
            <p:cNvSpPr>
              <a:spLocks noChangeShapeType="1"/>
            </p:cNvSpPr>
            <p:nvPr/>
          </p:nvSpPr>
          <p:spPr bwMode="auto">
            <a:xfrm>
              <a:off x="4286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6" name="Line 14"/>
            <p:cNvSpPr>
              <a:spLocks noChangeShapeType="1"/>
            </p:cNvSpPr>
            <p:nvPr/>
          </p:nvSpPr>
          <p:spPr bwMode="auto">
            <a:xfrm>
              <a:off x="4241" y="1933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7" name="Text Box 15"/>
            <p:cNvSpPr txBox="1">
              <a:spLocks noChangeArrowheads="1"/>
            </p:cNvSpPr>
            <p:nvPr/>
          </p:nvSpPr>
          <p:spPr bwMode="auto">
            <a:xfrm>
              <a:off x="4047" y="182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4328" name="Text Box 16"/>
            <p:cNvSpPr txBox="1">
              <a:spLocks noChangeArrowheads="1"/>
            </p:cNvSpPr>
            <p:nvPr/>
          </p:nvSpPr>
          <p:spPr bwMode="auto">
            <a:xfrm>
              <a:off x="4195" y="206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aphicFrame>
        <p:nvGraphicFramePr>
          <p:cNvPr id="54277" name="Object 17"/>
          <p:cNvGraphicFramePr>
            <a:graphicFrameLocks noChangeAspect="1"/>
          </p:cNvGraphicFramePr>
          <p:nvPr/>
        </p:nvGraphicFramePr>
        <p:xfrm>
          <a:off x="539750" y="3357563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方程式" r:id="rId3" imgW="3048000" imgH="482600" progId="Equation.3">
                  <p:embed/>
                </p:oleObj>
              </mc:Choice>
              <mc:Fallback>
                <p:oleObj name="方程式" r:id="rId3" imgW="3048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5257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8" name="Group 18"/>
          <p:cNvGrpSpPr>
            <a:grpSpLocks/>
          </p:cNvGrpSpPr>
          <p:nvPr/>
        </p:nvGrpSpPr>
        <p:grpSpPr bwMode="auto">
          <a:xfrm>
            <a:off x="3851275" y="4076700"/>
            <a:ext cx="4391025" cy="2376488"/>
            <a:chOff x="2426" y="2523"/>
            <a:chExt cx="2766" cy="1497"/>
          </a:xfrm>
        </p:grpSpPr>
        <p:grpSp>
          <p:nvGrpSpPr>
            <p:cNvPr id="54284" name="Group 19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4296" name="Line 2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4297" name="Group 2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431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4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5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6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298" name="Group 2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430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0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1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2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299" name="Group 3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430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6" name="Line 3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7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8" name="Line 3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300" name="Group 3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430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2" name="Line 3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3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4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4285" name="Group 41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4294" name="Line 4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5" name="Text Box 4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4286" name="Text Box 44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4287" name="Text Box 45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4288" name="Text Box 46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4289" name="Line 47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0" name="Line 48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1" name="Line 49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2" name="Line 50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3" name="Text Box 51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54279" name="AutoShape 52"/>
          <p:cNvSpPr>
            <a:spLocks noChangeArrowheads="1"/>
          </p:cNvSpPr>
          <p:nvPr/>
        </p:nvSpPr>
        <p:spPr bwMode="auto">
          <a:xfrm>
            <a:off x="5076825" y="51577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54280" name="AutoShape 53"/>
          <p:cNvSpPr>
            <a:spLocks noChangeArrowheads="1"/>
          </p:cNvSpPr>
          <p:nvPr/>
        </p:nvSpPr>
        <p:spPr bwMode="auto">
          <a:xfrm>
            <a:off x="5076825" y="55895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4281" name="AutoShape 54"/>
          <p:cNvSpPr>
            <a:spLocks noChangeArrowheads="1"/>
          </p:cNvSpPr>
          <p:nvPr/>
        </p:nvSpPr>
        <p:spPr bwMode="auto">
          <a:xfrm>
            <a:off x="5076825" y="60213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4282" name="AutoShape 55"/>
          <p:cNvSpPr>
            <a:spLocks noChangeArrowheads="1"/>
          </p:cNvSpPr>
          <p:nvPr/>
        </p:nvSpPr>
        <p:spPr bwMode="auto">
          <a:xfrm>
            <a:off x="5867400" y="51577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54283" name="AutoShape 56"/>
          <p:cNvSpPr>
            <a:spLocks noChangeArrowheads="1"/>
          </p:cNvSpPr>
          <p:nvPr/>
        </p:nvSpPr>
        <p:spPr bwMode="auto">
          <a:xfrm>
            <a:off x="1547813" y="3716338"/>
            <a:ext cx="45370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Recall: the multiplexer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combinational circuit to select from multiple inputs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55302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5304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55305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55307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55313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4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55308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55311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2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55309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55301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Recall: the multiplexer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combinational circuit to select from multiple inputs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56329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6330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6331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56332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33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56334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56340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41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56335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56338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39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56325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2244" name="Freeform 20"/>
          <p:cNvSpPr>
            <a:spLocks/>
          </p:cNvSpPr>
          <p:nvPr/>
        </p:nvSpPr>
        <p:spPr bwMode="auto">
          <a:xfrm>
            <a:off x="2208213" y="3500438"/>
            <a:ext cx="479425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5003800" y="3716338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nimBg="1"/>
      <p:bldP spid="522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Recall: the multiplexer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combinational circuit to select from multiple inputs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57353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7354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7355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57356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7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57364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5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57359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57362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3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57349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68" name="Freeform 20"/>
          <p:cNvSpPr>
            <a:spLocks/>
          </p:cNvSpPr>
          <p:nvPr/>
        </p:nvSpPr>
        <p:spPr bwMode="auto">
          <a:xfrm flipH="1">
            <a:off x="2627313" y="3500438"/>
            <a:ext cx="360362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5003800" y="4149725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8" grpId="0" animBg="1"/>
      <p:bldP spid="532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circuit design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950913" y="2205038"/>
            <a:ext cx="7153275" cy="2930525"/>
            <a:chOff x="599" y="1389"/>
            <a:chExt cx="4506" cy="1846"/>
          </a:xfrm>
        </p:grpSpPr>
        <p:grpSp>
          <p:nvGrpSpPr>
            <p:cNvPr id="58372" name="Group 4"/>
            <p:cNvGrpSpPr>
              <a:grpSpLocks/>
            </p:cNvGrpSpPr>
            <p:nvPr/>
          </p:nvGrpSpPr>
          <p:grpSpPr bwMode="auto">
            <a:xfrm>
              <a:off x="1020" y="2205"/>
              <a:ext cx="4085" cy="1030"/>
              <a:chOff x="295" y="1661"/>
              <a:chExt cx="4085" cy="1030"/>
            </a:xfrm>
          </p:grpSpPr>
          <p:pic>
            <p:nvPicPr>
              <p:cNvPr id="5838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1752"/>
                <a:ext cx="4085" cy="9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58386" name="Object 6"/>
              <p:cNvGraphicFramePr>
                <a:graphicFrameLocks noChangeAspect="1"/>
              </p:cNvGraphicFramePr>
              <p:nvPr/>
            </p:nvGraphicFramePr>
            <p:xfrm>
              <a:off x="1247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38" name="方程式" r:id="rId4" imgW="190500" imgH="228600" progId="Equation.3">
                      <p:embed/>
                    </p:oleObj>
                  </mc:Choice>
                  <mc:Fallback>
                    <p:oleObj name="方程式" r:id="rId4" imgW="19050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7" name="Object 7"/>
              <p:cNvGraphicFramePr>
                <a:graphicFrameLocks noChangeAspect="1"/>
              </p:cNvGraphicFramePr>
              <p:nvPr/>
            </p:nvGraphicFramePr>
            <p:xfrm>
              <a:off x="1921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39" name="方程式" r:id="rId6" imgW="203024" imgH="215713" progId="Equation.3">
                      <p:embed/>
                    </p:oleObj>
                  </mc:Choice>
                  <mc:Fallback>
                    <p:oleObj name="方程式" r:id="rId6" imgW="203024" imgH="215713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1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8" name="Object 8"/>
              <p:cNvGraphicFramePr>
                <a:graphicFrameLocks noChangeAspect="1"/>
              </p:cNvGraphicFramePr>
              <p:nvPr/>
            </p:nvGraphicFramePr>
            <p:xfrm>
              <a:off x="2705" y="1667"/>
              <a:ext cx="176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40" name="方程式" r:id="rId8" imgW="177569" imgH="215619" progId="Equation.3">
                      <p:embed/>
                    </p:oleObj>
                  </mc:Choice>
                  <mc:Fallback>
                    <p:oleObj name="方程式" r:id="rId8" imgW="177569" imgH="215619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5" y="1667"/>
                            <a:ext cx="176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9" name="Object 9"/>
              <p:cNvGraphicFramePr>
                <a:graphicFrameLocks noChangeAspect="1"/>
              </p:cNvGraphicFramePr>
              <p:nvPr/>
            </p:nvGraphicFramePr>
            <p:xfrm>
              <a:off x="3424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41" name="方程式" r:id="rId10" imgW="190500" imgH="228600" progId="Equation.3">
                      <p:embed/>
                    </p:oleObj>
                  </mc:Choice>
                  <mc:Fallback>
                    <p:oleObj name="方程式" r:id="rId10" imgW="19050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373" name="AutoShape 10"/>
            <p:cNvSpPr>
              <a:spLocks noChangeArrowheads="1"/>
            </p:cNvSpPr>
            <p:nvPr/>
          </p:nvSpPr>
          <p:spPr bwMode="auto">
            <a:xfrm>
              <a:off x="1111" y="2024"/>
              <a:ext cx="680" cy="227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72 h 21600"/>
                <a:gd name="T14" fmla="*/ 17089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8374" name="Line 11"/>
            <p:cNvSpPr>
              <a:spLocks noChangeShapeType="1"/>
            </p:cNvSpPr>
            <p:nvPr/>
          </p:nvSpPr>
          <p:spPr bwMode="auto">
            <a:xfrm>
              <a:off x="929" y="21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75" name="Text Box 12"/>
            <p:cNvSpPr txBox="1">
              <a:spLocks noChangeArrowheads="1"/>
            </p:cNvSpPr>
            <p:nvPr/>
          </p:nvSpPr>
          <p:spPr bwMode="auto">
            <a:xfrm>
              <a:off x="599" y="2053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8376" name="Rectangle 13"/>
            <p:cNvSpPr>
              <a:spLocks noChangeArrowheads="1"/>
            </p:cNvSpPr>
            <p:nvPr/>
          </p:nvSpPr>
          <p:spPr bwMode="auto">
            <a:xfrm>
              <a:off x="975" y="2478"/>
              <a:ext cx="454" cy="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8377" name="Line 14"/>
            <p:cNvSpPr>
              <a:spLocks noChangeShapeType="1"/>
            </p:cNvSpPr>
            <p:nvPr/>
          </p:nvSpPr>
          <p:spPr bwMode="auto">
            <a:xfrm>
              <a:off x="1429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78" name="Line 15"/>
            <p:cNvSpPr>
              <a:spLocks noChangeShapeType="1"/>
            </p:cNvSpPr>
            <p:nvPr/>
          </p:nvSpPr>
          <p:spPr bwMode="auto">
            <a:xfrm flipV="1">
              <a:off x="4558" y="1752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79" name="Line 16"/>
            <p:cNvSpPr>
              <a:spLocks noChangeShapeType="1"/>
            </p:cNvSpPr>
            <p:nvPr/>
          </p:nvSpPr>
          <p:spPr bwMode="auto">
            <a:xfrm flipH="1">
              <a:off x="1565" y="1752"/>
              <a:ext cx="2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80" name="Line 17"/>
            <p:cNvSpPr>
              <a:spLocks noChangeShapeType="1"/>
            </p:cNvSpPr>
            <p:nvPr/>
          </p:nvSpPr>
          <p:spPr bwMode="auto">
            <a:xfrm>
              <a:off x="1565" y="175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81" name="Line 18"/>
            <p:cNvSpPr>
              <a:spLocks noChangeShapeType="1"/>
            </p:cNvSpPr>
            <p:nvPr/>
          </p:nvSpPr>
          <p:spPr bwMode="auto">
            <a:xfrm>
              <a:off x="1338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82" name="Text Box 19"/>
            <p:cNvSpPr txBox="1">
              <a:spLocks noChangeArrowheads="1"/>
            </p:cNvSpPr>
            <p:nvPr/>
          </p:nvSpPr>
          <p:spPr bwMode="auto">
            <a:xfrm>
              <a:off x="1202" y="1389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8383" name="Text Box 20"/>
            <p:cNvSpPr txBox="1">
              <a:spLocks noChangeArrowheads="1"/>
            </p:cNvSpPr>
            <p:nvPr/>
          </p:nvSpPr>
          <p:spPr bwMode="auto">
            <a:xfrm>
              <a:off x="1156" y="184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8384" name="Text Box 21"/>
            <p:cNvSpPr txBox="1">
              <a:spLocks noChangeArrowheads="1"/>
            </p:cNvSpPr>
            <p:nvPr/>
          </p:nvSpPr>
          <p:spPr bwMode="auto">
            <a:xfrm>
              <a:off x="1565" y="184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the circuit works?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480695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4067175" y="4149725"/>
            <a:ext cx="4391025" cy="2376488"/>
            <a:chOff x="2426" y="2523"/>
            <a:chExt cx="2766" cy="1497"/>
          </a:xfrm>
        </p:grpSpPr>
        <p:grpSp>
          <p:nvGrpSpPr>
            <p:cNvPr id="59407" name="Group 5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9419" name="Line 6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9420" name="Group 7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943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7" name="Line 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8" name="Line 1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9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1" name="Group 12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943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3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4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5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2" name="Group 17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942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9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0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1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3" name="Group 22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942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5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6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7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9408" name="Group 27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9417" name="Line 28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18" name="Text Box 29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9409" name="Text Box 30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9410" name="Text Box 31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9411" name="Text Box 32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9412" name="Line 33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3" name="Line 34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4" name="Line 35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5" name="Line 36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6" name="Text Box 37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59397" name="AutoShape 38"/>
          <p:cNvSpPr>
            <a:spLocks noChangeArrowheads="1"/>
          </p:cNvSpPr>
          <p:nvPr/>
        </p:nvSpPr>
        <p:spPr bwMode="auto">
          <a:xfrm>
            <a:off x="5292725" y="52308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59398" name="AutoShape 39"/>
          <p:cNvSpPr>
            <a:spLocks noChangeArrowheads="1"/>
          </p:cNvSpPr>
          <p:nvPr/>
        </p:nvSpPr>
        <p:spPr bwMode="auto">
          <a:xfrm>
            <a:off x="5292725" y="56626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9399" name="AutoShape 40"/>
          <p:cNvSpPr>
            <a:spLocks noChangeArrowheads="1"/>
          </p:cNvSpPr>
          <p:nvPr/>
        </p:nvSpPr>
        <p:spPr bwMode="auto">
          <a:xfrm>
            <a:off x="5292725" y="60944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9400" name="AutoShape 41"/>
          <p:cNvSpPr>
            <a:spLocks noChangeArrowheads="1"/>
          </p:cNvSpPr>
          <p:nvPr/>
        </p:nvSpPr>
        <p:spPr bwMode="auto">
          <a:xfrm>
            <a:off x="6083300" y="523081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59401" name="Line 42"/>
          <p:cNvSpPr>
            <a:spLocks noChangeShapeType="1"/>
          </p:cNvSpPr>
          <p:nvPr/>
        </p:nvSpPr>
        <p:spPr bwMode="auto">
          <a:xfrm>
            <a:off x="2195513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2" name="Line 43"/>
          <p:cNvSpPr>
            <a:spLocks noChangeShapeType="1"/>
          </p:cNvSpPr>
          <p:nvPr/>
        </p:nvSpPr>
        <p:spPr bwMode="auto">
          <a:xfrm>
            <a:off x="2987675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3" name="Line 44"/>
          <p:cNvSpPr>
            <a:spLocks noChangeShapeType="1"/>
          </p:cNvSpPr>
          <p:nvPr/>
        </p:nvSpPr>
        <p:spPr bwMode="auto">
          <a:xfrm>
            <a:off x="3708400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4" name="Text Box 45"/>
          <p:cNvSpPr txBox="1">
            <a:spLocks noChangeArrowheads="1"/>
          </p:cNvSpPr>
          <p:nvPr/>
        </p:nvSpPr>
        <p:spPr bwMode="auto">
          <a:xfrm>
            <a:off x="250825" y="27082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9405" name="Text Box 46"/>
          <p:cNvSpPr txBox="1">
            <a:spLocks noChangeArrowheads="1"/>
          </p:cNvSpPr>
          <p:nvPr/>
        </p:nvSpPr>
        <p:spPr bwMode="auto">
          <a:xfrm>
            <a:off x="1095375" y="1890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9406" name="Freeform 47"/>
          <p:cNvSpPr>
            <a:spLocks/>
          </p:cNvSpPr>
          <p:nvPr/>
        </p:nvSpPr>
        <p:spPr bwMode="auto">
          <a:xfrm>
            <a:off x="1163638" y="2349500"/>
            <a:ext cx="600075" cy="1222375"/>
          </a:xfrm>
          <a:custGeom>
            <a:avLst/>
            <a:gdLst>
              <a:gd name="T0" fmla="*/ 2147483646 w 378"/>
              <a:gd name="T1" fmla="*/ 0 h 770"/>
              <a:gd name="T2" fmla="*/ 2147483646 w 378"/>
              <a:gd name="T3" fmla="*/ 2147483646 h 770"/>
              <a:gd name="T4" fmla="*/ 2147483646 w 378"/>
              <a:gd name="T5" fmla="*/ 2147483646 h 770"/>
              <a:gd name="T6" fmla="*/ 2147483646 w 378"/>
              <a:gd name="T7" fmla="*/ 2147483646 h 770"/>
              <a:gd name="T8" fmla="*/ 2147483646 w 378"/>
              <a:gd name="T9" fmla="*/ 2147483646 h 7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" h="770">
                <a:moveTo>
                  <a:pt x="15" y="0"/>
                </a:moveTo>
                <a:cubicBezTo>
                  <a:pt x="7" y="98"/>
                  <a:pt x="0" y="197"/>
                  <a:pt x="15" y="272"/>
                </a:cubicBezTo>
                <a:cubicBezTo>
                  <a:pt x="30" y="347"/>
                  <a:pt x="91" y="378"/>
                  <a:pt x="106" y="453"/>
                </a:cubicBezTo>
                <a:cubicBezTo>
                  <a:pt x="121" y="528"/>
                  <a:pt x="61" y="680"/>
                  <a:pt x="106" y="725"/>
                </a:cubicBezTo>
                <a:cubicBezTo>
                  <a:pt x="151" y="770"/>
                  <a:pt x="264" y="747"/>
                  <a:pt x="378" y="72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the circuit works?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480695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4067175" y="4149725"/>
            <a:ext cx="4391025" cy="2376488"/>
            <a:chOff x="2426" y="2523"/>
            <a:chExt cx="2766" cy="1497"/>
          </a:xfrm>
        </p:grpSpPr>
        <p:grpSp>
          <p:nvGrpSpPr>
            <p:cNvPr id="60436" name="Group 5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60448" name="Line 6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0449" name="Group 7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046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6" name="Line 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7" name="Line 1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8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0" name="Group 12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04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2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3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4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1" name="Group 17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045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8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9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0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2" name="Group 22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045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4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5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6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0437" name="Group 27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60446" name="Line 28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47" name="Text Box 29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0438" name="Text Box 30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0439" name="Text Box 31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0440" name="Text Box 32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60441" name="Line 33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2" name="Line 34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3" name="Line 35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4" name="Line 36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5" name="Text Box 37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60421" name="AutoShape 38"/>
          <p:cNvSpPr>
            <a:spLocks noChangeArrowheads="1"/>
          </p:cNvSpPr>
          <p:nvPr/>
        </p:nvSpPr>
        <p:spPr bwMode="auto">
          <a:xfrm>
            <a:off x="5292725" y="52308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60422" name="AutoShape 39"/>
          <p:cNvSpPr>
            <a:spLocks noChangeArrowheads="1"/>
          </p:cNvSpPr>
          <p:nvPr/>
        </p:nvSpPr>
        <p:spPr bwMode="auto">
          <a:xfrm>
            <a:off x="5292725" y="56626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0423" name="AutoShape 40"/>
          <p:cNvSpPr>
            <a:spLocks noChangeArrowheads="1"/>
          </p:cNvSpPr>
          <p:nvPr/>
        </p:nvSpPr>
        <p:spPr bwMode="auto">
          <a:xfrm>
            <a:off x="5292725" y="60944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0424" name="AutoShape 41"/>
          <p:cNvSpPr>
            <a:spLocks noChangeArrowheads="1"/>
          </p:cNvSpPr>
          <p:nvPr/>
        </p:nvSpPr>
        <p:spPr bwMode="auto">
          <a:xfrm>
            <a:off x="6083300" y="523081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60425" name="Line 42"/>
          <p:cNvSpPr>
            <a:spLocks noChangeShapeType="1"/>
          </p:cNvSpPr>
          <p:nvPr/>
        </p:nvSpPr>
        <p:spPr bwMode="auto">
          <a:xfrm>
            <a:off x="2195513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6" name="Line 43"/>
          <p:cNvSpPr>
            <a:spLocks noChangeShapeType="1"/>
          </p:cNvSpPr>
          <p:nvPr/>
        </p:nvSpPr>
        <p:spPr bwMode="auto">
          <a:xfrm>
            <a:off x="2987675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7" name="Line 44"/>
          <p:cNvSpPr>
            <a:spLocks noChangeShapeType="1"/>
          </p:cNvSpPr>
          <p:nvPr/>
        </p:nvSpPr>
        <p:spPr bwMode="auto">
          <a:xfrm>
            <a:off x="3708400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8" name="Text Box 45"/>
          <p:cNvSpPr txBox="1">
            <a:spLocks noChangeArrowheads="1"/>
          </p:cNvSpPr>
          <p:nvPr/>
        </p:nvSpPr>
        <p:spPr bwMode="auto">
          <a:xfrm>
            <a:off x="250825" y="27082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0429" name="Text Box 46"/>
          <p:cNvSpPr txBox="1">
            <a:spLocks noChangeArrowheads="1"/>
          </p:cNvSpPr>
          <p:nvPr/>
        </p:nvSpPr>
        <p:spPr bwMode="auto">
          <a:xfrm>
            <a:off x="1095375" y="1890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0430" name="Line 47"/>
          <p:cNvSpPr>
            <a:spLocks noChangeShapeType="1"/>
          </p:cNvSpPr>
          <p:nvPr/>
        </p:nvSpPr>
        <p:spPr bwMode="auto">
          <a:xfrm flipV="1">
            <a:off x="4716463" y="2492375"/>
            <a:ext cx="0" cy="1008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1" name="Line 48"/>
          <p:cNvSpPr>
            <a:spLocks noChangeShapeType="1"/>
          </p:cNvSpPr>
          <p:nvPr/>
        </p:nvSpPr>
        <p:spPr bwMode="auto">
          <a:xfrm flipV="1">
            <a:off x="1476375" y="2492375"/>
            <a:ext cx="32400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2" name="Line 49"/>
          <p:cNvSpPr>
            <a:spLocks noChangeShapeType="1"/>
          </p:cNvSpPr>
          <p:nvPr/>
        </p:nvSpPr>
        <p:spPr bwMode="auto">
          <a:xfrm flipV="1">
            <a:off x="1476375" y="2492375"/>
            <a:ext cx="0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3" name="Line 50"/>
          <p:cNvSpPr>
            <a:spLocks noChangeShapeType="1"/>
          </p:cNvSpPr>
          <p:nvPr/>
        </p:nvSpPr>
        <p:spPr bwMode="auto">
          <a:xfrm flipV="1">
            <a:off x="1331913" y="2852738"/>
            <a:ext cx="144462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4" name="Line 51"/>
          <p:cNvSpPr>
            <a:spLocks noChangeShapeType="1"/>
          </p:cNvSpPr>
          <p:nvPr/>
        </p:nvSpPr>
        <p:spPr bwMode="auto">
          <a:xfrm flipV="1">
            <a:off x="1331913" y="3068638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5" name="Line 52"/>
          <p:cNvSpPr>
            <a:spLocks noChangeShapeType="1"/>
          </p:cNvSpPr>
          <p:nvPr/>
        </p:nvSpPr>
        <p:spPr bwMode="auto">
          <a:xfrm flipH="1">
            <a:off x="1331913" y="3500438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RTL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7188" name="Text Box 4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7189" name="Text Box 5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3" name="AutoShape 15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Bi-directional shift register with parallel load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design spec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829" name="Group 47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77830" name="Group 11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77844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7845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786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2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3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4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7846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785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8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9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0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7847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785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4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5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6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7848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784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0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1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2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7831" name="Group 33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77842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3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7832" name="Text Box 36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7833" name="Text Box 37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7834" name="Text Box 38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77835" name="Line 39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6" name="Line 40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7" name="Line 41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8" name="Line 42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9" name="Text Box 43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77840" name="Text Box 44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77841" name="Text Box 45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design spec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78863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78877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8878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889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5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6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7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8879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889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1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2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3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8880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88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7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8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9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8881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888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3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4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5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8864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78875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6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8865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8866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8867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78868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9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0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1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2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78873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78874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78854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78855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</a:t>
            </a:r>
          </a:p>
        </p:txBody>
      </p:sp>
      <p:sp>
        <p:nvSpPr>
          <p:cNvPr id="78856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</a:t>
            </a:r>
          </a:p>
        </p:txBody>
      </p:sp>
      <p:sp>
        <p:nvSpPr>
          <p:cNvPr id="78857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78858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78859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78860" name="AutoShape 47"/>
          <p:cNvSpPr>
            <a:spLocks noChangeArrowheads="1"/>
          </p:cNvSpPr>
          <p:nvPr/>
        </p:nvSpPr>
        <p:spPr bwMode="auto">
          <a:xfrm>
            <a:off x="4953000" y="16002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8861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8862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design spec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79889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79903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9904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992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21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22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23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9905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99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7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8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9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9906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991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3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4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5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9907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990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09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0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1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9890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79901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2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9891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9892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9893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79894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5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6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7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8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79899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79900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79878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79879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</a:t>
            </a:r>
          </a:p>
        </p:txBody>
      </p:sp>
      <p:sp>
        <p:nvSpPr>
          <p:cNvPr id="79880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</a:t>
            </a:r>
          </a:p>
        </p:txBody>
      </p:sp>
      <p:sp>
        <p:nvSpPr>
          <p:cNvPr id="79881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79882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79883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79884" name="AutoShape 47"/>
          <p:cNvSpPr>
            <a:spLocks noChangeArrowheads="1"/>
          </p:cNvSpPr>
          <p:nvPr/>
        </p:nvSpPr>
        <p:spPr bwMode="auto">
          <a:xfrm>
            <a:off x="5029200" y="18288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9885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9886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9887" name="Text Box 50"/>
          <p:cNvSpPr txBox="1">
            <a:spLocks noChangeArrowheads="1"/>
          </p:cNvSpPr>
          <p:nvPr/>
        </p:nvSpPr>
        <p:spPr bwMode="auto">
          <a:xfrm>
            <a:off x="304800" y="3505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9888" name="Line 51"/>
          <p:cNvSpPr>
            <a:spLocks noChangeShapeType="1"/>
          </p:cNvSpPr>
          <p:nvPr/>
        </p:nvSpPr>
        <p:spPr bwMode="auto">
          <a:xfrm>
            <a:off x="2667000" y="40386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design spec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901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80913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80927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0928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8094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5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6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7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0929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8094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1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2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3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0930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809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7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8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9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0931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8093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3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4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5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80914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80925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26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80915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80916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80917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80918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19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0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1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2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80923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80924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80902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80903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</a:t>
            </a:r>
          </a:p>
        </p:txBody>
      </p:sp>
      <p:sp>
        <p:nvSpPr>
          <p:cNvPr id="80904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</a:t>
            </a:r>
          </a:p>
        </p:txBody>
      </p:sp>
      <p:sp>
        <p:nvSpPr>
          <p:cNvPr id="80905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80906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80907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80908" name="AutoShape 47"/>
          <p:cNvSpPr>
            <a:spLocks noChangeArrowheads="1"/>
          </p:cNvSpPr>
          <p:nvPr/>
        </p:nvSpPr>
        <p:spPr bwMode="auto">
          <a:xfrm>
            <a:off x="5029200" y="19812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0909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0910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0911" name="Text Box 50"/>
          <p:cNvSpPr txBox="1">
            <a:spLocks noChangeArrowheads="1"/>
          </p:cNvSpPr>
          <p:nvPr/>
        </p:nvSpPr>
        <p:spPr bwMode="auto">
          <a:xfrm>
            <a:off x="228600" y="4876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0912" name="Line 51"/>
          <p:cNvSpPr>
            <a:spLocks noChangeShapeType="1"/>
          </p:cNvSpPr>
          <p:nvPr/>
        </p:nvSpPr>
        <p:spPr bwMode="auto">
          <a:xfrm flipV="1">
            <a:off x="2590800" y="4038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design spec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81939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81953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1954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8197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71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72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73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1955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8196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7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8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9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1956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8196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3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4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5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1957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8195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59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0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1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81940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81951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52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81941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81942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81943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81944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5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6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7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8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81949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81950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81926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81927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81928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</a:t>
            </a:r>
          </a:p>
        </p:txBody>
      </p:sp>
      <p:sp>
        <p:nvSpPr>
          <p:cNvPr id="81929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81930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81931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81932" name="AutoShape 47"/>
          <p:cNvSpPr>
            <a:spLocks noChangeArrowheads="1"/>
          </p:cNvSpPr>
          <p:nvPr/>
        </p:nvSpPr>
        <p:spPr bwMode="auto">
          <a:xfrm>
            <a:off x="5029200" y="22098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1933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4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5" name="Text Box 52"/>
          <p:cNvSpPr txBox="1">
            <a:spLocks noChangeArrowheads="1"/>
          </p:cNvSpPr>
          <p:nvPr/>
        </p:nvSpPr>
        <p:spPr bwMode="auto">
          <a:xfrm>
            <a:off x="1295400" y="4572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6" name="Text Box 53"/>
          <p:cNvSpPr txBox="1">
            <a:spLocks noChangeArrowheads="1"/>
          </p:cNvSpPr>
          <p:nvPr/>
        </p:nvSpPr>
        <p:spPr bwMode="auto">
          <a:xfrm>
            <a:off x="1295400" y="426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7" name="Text Box 54"/>
          <p:cNvSpPr txBox="1">
            <a:spLocks noChangeArrowheads="1"/>
          </p:cNvSpPr>
          <p:nvPr/>
        </p:nvSpPr>
        <p:spPr bwMode="auto">
          <a:xfrm>
            <a:off x="1295400" y="4038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938" name="Text Box 55"/>
          <p:cNvSpPr txBox="1">
            <a:spLocks noChangeArrowheads="1"/>
          </p:cNvSpPr>
          <p:nvPr/>
        </p:nvSpPr>
        <p:spPr bwMode="auto">
          <a:xfrm>
            <a:off x="1295400" y="3733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My Steps to derive the design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Observation: the rules to set </a:t>
            </a:r>
            <a:r>
              <a:rPr lang="en-US" altLang="zh-TW" i="1"/>
              <a:t>Q</a:t>
            </a:r>
            <a:r>
              <a:rPr lang="en-US" altLang="zh-TW" i="1" baseline="-2500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Re-draw the circuit framework from the rules to set </a:t>
            </a:r>
            <a:r>
              <a:rPr lang="en-US" altLang="zh-TW" i="1"/>
              <a:t>Q</a:t>
            </a:r>
            <a:r>
              <a:rPr lang="en-US" altLang="zh-TW" i="1" baseline="-25000"/>
              <a:t>i</a:t>
            </a:r>
            <a:endParaRPr lang="en-US" altLang="zh-TW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/>
              <a:t>Logic simplification and finish the final design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Recall: the multiplexer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combinational circuit to select from multiple inputs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83974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3975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83976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83977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78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83979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83985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986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83980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83983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984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83981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82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83973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Recall: the multiplexer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combinational circuit to select from multiple inputs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85001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5002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85003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85004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5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85006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85012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13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85007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85010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11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84997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6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9348" name="Freeform 20"/>
          <p:cNvSpPr>
            <a:spLocks/>
          </p:cNvSpPr>
          <p:nvPr/>
        </p:nvSpPr>
        <p:spPr bwMode="auto">
          <a:xfrm>
            <a:off x="2208213" y="3500438"/>
            <a:ext cx="479425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>
            <a:off x="5003800" y="3716338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 animBg="1"/>
      <p:bldP spid="9934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Recall: the multiplexer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combinational circuit to select from multiple inputs</a:t>
            </a:r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86025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6026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86027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86028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29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86030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86036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37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86031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86034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35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86021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0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0372" name="Freeform 20"/>
          <p:cNvSpPr>
            <a:spLocks/>
          </p:cNvSpPr>
          <p:nvPr/>
        </p:nvSpPr>
        <p:spPr bwMode="auto">
          <a:xfrm flipH="1">
            <a:off x="2627313" y="3500438"/>
            <a:ext cx="360362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>
            <a:off x="5003800" y="4149725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 animBg="1"/>
      <p:bldP spid="1003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Remark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Why I don’t allow you to write Verilog/VHDL code now?</a:t>
            </a:r>
          </a:p>
          <a:p>
            <a:pPr eaLnBrk="1" hangingPunct="1"/>
            <a:endParaRPr lang="en-US" altLang="zh-TW"/>
          </a:p>
          <a:p>
            <a:pPr lvl="1" eaLnBrk="1" hangingPunct="1"/>
            <a:r>
              <a:rPr lang="en-US" altLang="zh-TW"/>
              <a:t>EDA tools are not as smart as you think</a:t>
            </a:r>
          </a:p>
          <a:p>
            <a:pPr lvl="1" eaLnBrk="1" hangingPunct="1"/>
            <a:r>
              <a:rPr lang="en-US" altLang="zh-TW"/>
              <a:t>You should have a </a:t>
            </a:r>
            <a:r>
              <a:rPr lang="en-US" altLang="zh-TW">
                <a:solidFill>
                  <a:schemeClr val="hlink"/>
                </a:solidFill>
              </a:rPr>
              <a:t>hardware picture</a:t>
            </a:r>
            <a:r>
              <a:rPr lang="en-US" altLang="zh-TW"/>
              <a:t> in mind while writing Verilog/VHDL code</a:t>
            </a:r>
          </a:p>
          <a:p>
            <a:pPr lvl="1" eaLnBrk="1" hangingPunct="1"/>
            <a:r>
              <a:rPr lang="en-US" altLang="zh-TW">
                <a:solidFill>
                  <a:schemeClr val="hlink"/>
                </a:solidFill>
              </a:rPr>
              <a:t>Writing Verilog/VHDL like C may result in incorrect/poor hardware!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circuit</a:t>
            </a:r>
            <a:br>
              <a:rPr lang="en-US" altLang="zh-TW"/>
            </a:br>
            <a:r>
              <a:rPr lang="en-US" altLang="zh-TW"/>
              <a:t>design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1979613" y="3213100"/>
            <a:ext cx="6480175" cy="2160588"/>
            <a:chOff x="1247" y="2024"/>
            <a:chExt cx="4082" cy="1361"/>
          </a:xfrm>
        </p:grpSpPr>
        <p:graphicFrame>
          <p:nvGraphicFramePr>
            <p:cNvPr id="87046" name="Object 5"/>
            <p:cNvGraphicFramePr>
              <a:graphicFrameLocks noChangeAspect="1"/>
            </p:cNvGraphicFramePr>
            <p:nvPr/>
          </p:nvGraphicFramePr>
          <p:xfrm>
            <a:off x="2562" y="2160"/>
            <a:ext cx="2540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1" name="方程式" r:id="rId4" imgW="2146300" imgH="939800" progId="Equation.3">
                    <p:embed/>
                  </p:oleObj>
                </mc:Choice>
                <mc:Fallback>
                  <p:oleObj name="方程式" r:id="rId4" imgW="2146300" imgH="93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160"/>
                          <a:ext cx="2540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7" name="Line 6"/>
            <p:cNvSpPr>
              <a:spLocks noChangeShapeType="1"/>
            </p:cNvSpPr>
            <p:nvPr/>
          </p:nvSpPr>
          <p:spPr bwMode="auto">
            <a:xfrm flipH="1">
              <a:off x="1247" y="2704"/>
              <a:ext cx="117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048" name="AutoShape 7"/>
            <p:cNvSpPr>
              <a:spLocks noChangeArrowheads="1"/>
            </p:cNvSpPr>
            <p:nvPr/>
          </p:nvSpPr>
          <p:spPr bwMode="auto">
            <a:xfrm>
              <a:off x="2426" y="2024"/>
              <a:ext cx="2903" cy="13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8704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circuit</a:t>
            </a:r>
            <a:br>
              <a:rPr lang="en-US" altLang="zh-TW"/>
            </a:br>
            <a:r>
              <a:rPr lang="en-US" altLang="zh-TW"/>
              <a:t>design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9" name="AutoShape 9"/>
          <p:cNvSpPr>
            <a:spLocks noChangeArrowheads="1"/>
          </p:cNvSpPr>
          <p:nvPr/>
        </p:nvSpPr>
        <p:spPr bwMode="auto">
          <a:xfrm>
            <a:off x="4267200" y="17526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8070" name="Text Box 10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101387" name="Freeform 11"/>
          <p:cNvSpPr>
            <a:spLocks/>
          </p:cNvSpPr>
          <p:nvPr/>
        </p:nvSpPr>
        <p:spPr bwMode="auto">
          <a:xfrm>
            <a:off x="685800" y="2895600"/>
            <a:ext cx="3048000" cy="1828800"/>
          </a:xfrm>
          <a:custGeom>
            <a:avLst/>
            <a:gdLst>
              <a:gd name="T0" fmla="*/ 2147483646 w 1920"/>
              <a:gd name="T1" fmla="*/ 2147483646 h 1152"/>
              <a:gd name="T2" fmla="*/ 2147483646 w 1920"/>
              <a:gd name="T3" fmla="*/ 2147483646 h 1152"/>
              <a:gd name="T4" fmla="*/ 2147483646 w 1920"/>
              <a:gd name="T5" fmla="*/ 2147483646 h 1152"/>
              <a:gd name="T6" fmla="*/ 2147483646 w 1920"/>
              <a:gd name="T7" fmla="*/ 2147483646 h 1152"/>
              <a:gd name="T8" fmla="*/ 2147483646 w 1920"/>
              <a:gd name="T9" fmla="*/ 2147483646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0" h="1152">
                <a:moveTo>
                  <a:pt x="1640" y="960"/>
                </a:moveTo>
                <a:cubicBezTo>
                  <a:pt x="1780" y="620"/>
                  <a:pt x="1920" y="280"/>
                  <a:pt x="1688" y="144"/>
                </a:cubicBezTo>
                <a:cubicBezTo>
                  <a:pt x="1456" y="8"/>
                  <a:pt x="496" y="0"/>
                  <a:pt x="248" y="144"/>
                </a:cubicBezTo>
                <a:cubicBezTo>
                  <a:pt x="0" y="288"/>
                  <a:pt x="184" y="864"/>
                  <a:pt x="200" y="1008"/>
                </a:cubicBezTo>
                <a:cubicBezTo>
                  <a:pt x="216" y="1152"/>
                  <a:pt x="280" y="1080"/>
                  <a:pt x="344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1430" name="Group 54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88073" name="Group 12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88080" name="Group 13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88094" name="Line 14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88095" name="Group 15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111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8096" name="Group 20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10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8097" name="Group 25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103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8098" name="Group 30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099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88081" name="Group 35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88092" name="Line 36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809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88082" name="Text Box 38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88083" name="Text Box 39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88084" name="Text Box 40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88085" name="Line 41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6" name="Line 42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7" name="Line 43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8" name="Line 44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9" name="Text Box 45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88090" name="Text Box 46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88091" name="Text Box 47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88074" name="AutoShape 48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88075" name="AutoShape 49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88076" name="AutoShape 50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88077" name="AutoShape 51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88078" name="AutoShape 52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88079" name="AutoShape 53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3AB9B1-459C-4EFA-A7BC-2B3B8E9B31CC}"/>
              </a:ext>
            </a:extLst>
          </p:cNvPr>
          <p:cNvCxnSpPr/>
          <p:nvPr/>
        </p:nvCxnSpPr>
        <p:spPr bwMode="auto">
          <a:xfrm flipV="1">
            <a:off x="1371600" y="4419600"/>
            <a:ext cx="914400" cy="76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circuit</a:t>
            </a:r>
            <a:br>
              <a:rPr lang="en-US" altLang="zh-TW"/>
            </a:br>
            <a:r>
              <a:rPr lang="en-US" altLang="zh-TW"/>
              <a:t>design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4267200" y="19812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102408" name="Freeform 8"/>
          <p:cNvSpPr>
            <a:spLocks/>
          </p:cNvSpPr>
          <p:nvPr/>
        </p:nvSpPr>
        <p:spPr bwMode="auto">
          <a:xfrm>
            <a:off x="685800" y="1828800"/>
            <a:ext cx="2971800" cy="3263900"/>
          </a:xfrm>
          <a:custGeom>
            <a:avLst/>
            <a:gdLst>
              <a:gd name="T0" fmla="*/ 2147483646 w 1872"/>
              <a:gd name="T1" fmla="*/ 2147483646 h 2056"/>
              <a:gd name="T2" fmla="*/ 2147483646 w 1872"/>
              <a:gd name="T3" fmla="*/ 2147483646 h 2056"/>
              <a:gd name="T4" fmla="*/ 2147483646 w 1872"/>
              <a:gd name="T5" fmla="*/ 2147483646 h 2056"/>
              <a:gd name="T6" fmla="*/ 2147483646 w 1872"/>
              <a:gd name="T7" fmla="*/ 2147483646 h 2056"/>
              <a:gd name="T8" fmla="*/ 2147483646 w 1872"/>
              <a:gd name="T9" fmla="*/ 2147483646 h 2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2" h="2056">
                <a:moveTo>
                  <a:pt x="1640" y="448"/>
                </a:moveTo>
                <a:cubicBezTo>
                  <a:pt x="1756" y="368"/>
                  <a:pt x="1872" y="288"/>
                  <a:pt x="1640" y="256"/>
                </a:cubicBezTo>
                <a:cubicBezTo>
                  <a:pt x="1408" y="224"/>
                  <a:pt x="496" y="0"/>
                  <a:pt x="248" y="256"/>
                </a:cubicBezTo>
                <a:cubicBezTo>
                  <a:pt x="0" y="512"/>
                  <a:pt x="136" y="1528"/>
                  <a:pt x="152" y="1792"/>
                </a:cubicBezTo>
                <a:cubicBezTo>
                  <a:pt x="168" y="2056"/>
                  <a:pt x="256" y="1948"/>
                  <a:pt x="344" y="184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2895600" y="28956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2895600" y="4724400"/>
            <a:ext cx="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2453" name="Group 53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89099" name="Group 11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89106" name="Group 12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89120" name="Line 13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89121" name="Group 14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3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4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9122" name="Group 19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33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9123" name="Group 24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29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9124" name="Group 29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2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2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2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2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89107" name="Group 34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89118" name="Line 35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911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89108" name="Text Box 37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89109" name="Text Box 38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89110" name="Text Box 39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89111" name="Line 40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2" name="Line 41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3" name="Line 42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4" name="Line 43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5" name="Text Box 44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89116" name="Text Box 45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89117" name="Text Box 46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89100" name="AutoShape 47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89101" name="AutoShape 48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89102" name="AutoShape 49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</a:p>
          </p:txBody>
        </p:sp>
        <p:sp>
          <p:nvSpPr>
            <p:cNvPr id="89103" name="AutoShape 50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89104" name="AutoShape 51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89105" name="AutoShape 52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1011</a:t>
              </a:r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7F17639-0D5A-4BD6-8764-3B8F53E78696}"/>
              </a:ext>
            </a:extLst>
          </p:cNvPr>
          <p:cNvCxnSpPr/>
          <p:nvPr/>
        </p:nvCxnSpPr>
        <p:spPr bwMode="auto">
          <a:xfrm flipV="1">
            <a:off x="1295400" y="4419600"/>
            <a:ext cx="990600" cy="2492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8" grpId="0" animBg="1"/>
      <p:bldP spid="102409" grpId="0" animBg="1"/>
      <p:bldP spid="1024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circuit</a:t>
            </a:r>
            <a:br>
              <a:rPr lang="en-US" altLang="zh-TW"/>
            </a:br>
            <a:r>
              <a:rPr lang="en-US" altLang="zh-TW"/>
              <a:t>design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4343400" y="22098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685800" y="4876800"/>
            <a:ext cx="2959100" cy="927100"/>
          </a:xfrm>
          <a:custGeom>
            <a:avLst/>
            <a:gdLst>
              <a:gd name="T0" fmla="*/ 2147483646 w 1864"/>
              <a:gd name="T1" fmla="*/ 2147483646 h 584"/>
              <a:gd name="T2" fmla="*/ 2147483646 w 1864"/>
              <a:gd name="T3" fmla="*/ 2147483646 h 584"/>
              <a:gd name="T4" fmla="*/ 2147483646 w 1864"/>
              <a:gd name="T5" fmla="*/ 2147483646 h 584"/>
              <a:gd name="T6" fmla="*/ 2147483646 w 1864"/>
              <a:gd name="T7" fmla="*/ 2147483646 h 584"/>
              <a:gd name="T8" fmla="*/ 2147483646 w 1864"/>
              <a:gd name="T9" fmla="*/ 2147483646 h 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4" h="584">
                <a:moveTo>
                  <a:pt x="1632" y="584"/>
                </a:moveTo>
                <a:cubicBezTo>
                  <a:pt x="1748" y="504"/>
                  <a:pt x="1864" y="424"/>
                  <a:pt x="1632" y="392"/>
                </a:cubicBezTo>
                <a:cubicBezTo>
                  <a:pt x="1400" y="360"/>
                  <a:pt x="480" y="448"/>
                  <a:pt x="240" y="392"/>
                </a:cubicBezTo>
                <a:cubicBezTo>
                  <a:pt x="0" y="336"/>
                  <a:pt x="176" y="112"/>
                  <a:pt x="192" y="56"/>
                </a:cubicBezTo>
                <a:cubicBezTo>
                  <a:pt x="208" y="0"/>
                  <a:pt x="272" y="28"/>
                  <a:pt x="336" y="5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V="1">
            <a:off x="2895600" y="4724400"/>
            <a:ext cx="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2895600" y="28956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3477" name="Group 53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90123" name="Group 11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90130" name="Group 12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90144" name="Line 13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90145" name="Group 14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6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6" name="Group 19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57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7" name="Group 24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53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8" name="Group 29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49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90131" name="Group 34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90142" name="Line 35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014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90132" name="Text Box 37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90133" name="Text Box 38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90134" name="Text Box 39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90135" name="Line 40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6" name="Line 41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7" name="Line 42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8" name="Line 43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9" name="Text Box 44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90140" name="Text Box 45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90141" name="Text Box 46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90124" name="AutoShape 47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90125" name="AutoShape 48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90126" name="AutoShape 49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90127" name="AutoShape 50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0128" name="AutoShape 51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0129" name="AutoShape 52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19B0301-6B92-48F2-94C4-04BCD7A1ABB3}"/>
              </a:ext>
            </a:extLst>
          </p:cNvPr>
          <p:cNvCxnSpPr/>
          <p:nvPr/>
        </p:nvCxnSpPr>
        <p:spPr bwMode="auto">
          <a:xfrm flipV="1">
            <a:off x="1295400" y="4419600"/>
            <a:ext cx="9906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nimBg="1"/>
      <p:bldP spid="103433" grpId="0" animBg="1"/>
      <p:bldP spid="10343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circuit</a:t>
            </a:r>
            <a:br>
              <a:rPr lang="en-US" altLang="zh-TW"/>
            </a:br>
            <a:r>
              <a:rPr lang="en-US" altLang="zh-TW"/>
              <a:t>design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4267200" y="24384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457200" y="4267200"/>
            <a:ext cx="2209800" cy="1117600"/>
          </a:xfrm>
          <a:custGeom>
            <a:avLst/>
            <a:gdLst>
              <a:gd name="T0" fmla="*/ 0 w 1392"/>
              <a:gd name="T1" fmla="*/ 2147483646 h 704"/>
              <a:gd name="T2" fmla="*/ 2147483646 w 1392"/>
              <a:gd name="T3" fmla="*/ 2147483646 h 704"/>
              <a:gd name="T4" fmla="*/ 2147483646 w 1392"/>
              <a:gd name="T5" fmla="*/ 2147483646 h 704"/>
              <a:gd name="T6" fmla="*/ 2147483646 w 1392"/>
              <a:gd name="T7" fmla="*/ 2147483646 h 7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704">
                <a:moveTo>
                  <a:pt x="0" y="616"/>
                </a:moveTo>
                <a:cubicBezTo>
                  <a:pt x="212" y="660"/>
                  <a:pt x="424" y="704"/>
                  <a:pt x="576" y="616"/>
                </a:cubicBezTo>
                <a:cubicBezTo>
                  <a:pt x="728" y="528"/>
                  <a:pt x="776" y="176"/>
                  <a:pt x="912" y="88"/>
                </a:cubicBezTo>
                <a:cubicBezTo>
                  <a:pt x="1048" y="0"/>
                  <a:pt x="1220" y="44"/>
                  <a:pt x="1392" y="8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4499" name="Group 51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91145" name="Group 9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91152" name="Group 10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91166" name="Line 11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91167" name="Group 12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8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1168" name="Group 17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79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1169" name="Group 22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75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1170" name="Group 27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71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2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91153" name="Group 32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91164" name="Line 33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16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91154" name="Text Box 35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91155" name="Text Box 36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91156" name="Text Box 37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91157" name="Line 38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58" name="Line 39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59" name="Line 40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60" name="Line 41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61" name="Text Box 42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91162" name="Text Box 43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91163" name="Text Box 44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91146" name="AutoShape 45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91147" name="AutoShape 46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91148" name="AutoShape 47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91149" name="AutoShape 48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1150" name="AutoShape 49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1151" name="AutoShape 50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Coming Up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We will go into </a:t>
            </a:r>
            <a:r>
              <a:rPr lang="en-US" altLang="zh-TW" sz="2400" dirty="0">
                <a:solidFill>
                  <a:schemeClr val="hlink"/>
                </a:solidFill>
              </a:rPr>
              <a:t>Chap. 6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Lecture 03: registers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Section 6.1: register with parallel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Section 6.6: shift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Lecture 04: counters design and their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Section 6.6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</a:rPr>
              <a:t>with your digital clock lab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Lecture 05: RTL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RTL: register-transfer level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go through whole Chap.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Register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 </a:t>
            </a:r>
            <a:r>
              <a:rPr lang="en-US" altLang="zh-TW" i="1"/>
              <a:t>n</a:t>
            </a:r>
            <a:r>
              <a:rPr lang="en-US" altLang="zh-TW"/>
              <a:t>-bit box for storage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a register?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4032250" cy="1008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a box capable of storing n-bit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n=4 in this example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724400" y="2057400"/>
            <a:ext cx="3540125" cy="4527550"/>
            <a:chOff x="2736" y="1344"/>
            <a:chExt cx="2230" cy="2852"/>
          </a:xfrm>
        </p:grpSpPr>
        <p:grpSp>
          <p:nvGrpSpPr>
            <p:cNvPr id="12307" name="Group 5"/>
            <p:cNvGrpSpPr>
              <a:grpSpLocks/>
            </p:cNvGrpSpPr>
            <p:nvPr/>
          </p:nvGrpSpPr>
          <p:grpSpPr bwMode="auto">
            <a:xfrm>
              <a:off x="2736" y="1344"/>
              <a:ext cx="2230" cy="576"/>
              <a:chOff x="2400" y="1536"/>
              <a:chExt cx="2230" cy="576"/>
            </a:xfrm>
          </p:grpSpPr>
          <p:sp>
            <p:nvSpPr>
              <p:cNvPr id="12338" name="Rectangle 6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9" name="Text Box 7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40" name="AutoShape 8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41" name="Line 9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42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43" name="Text Box 11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D[0]</a:t>
                </a:r>
              </a:p>
            </p:txBody>
          </p:sp>
          <p:sp>
            <p:nvSpPr>
              <p:cNvPr id="12344" name="Text Box 12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Q[0]</a:t>
                </a:r>
              </a:p>
            </p:txBody>
          </p:sp>
        </p:grpSp>
        <p:grpSp>
          <p:nvGrpSpPr>
            <p:cNvPr id="12308" name="Group 13"/>
            <p:cNvGrpSpPr>
              <a:grpSpLocks/>
            </p:cNvGrpSpPr>
            <p:nvPr/>
          </p:nvGrpSpPr>
          <p:grpSpPr bwMode="auto">
            <a:xfrm>
              <a:off x="2736" y="2016"/>
              <a:ext cx="2230" cy="576"/>
              <a:chOff x="2400" y="1536"/>
              <a:chExt cx="2230" cy="576"/>
            </a:xfrm>
          </p:grpSpPr>
          <p:sp>
            <p:nvSpPr>
              <p:cNvPr id="12331" name="Rectangle 14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2" name="Text Box 15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33" name="AutoShape 16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4" name="Line 17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35" name="Line 1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36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D[1]</a:t>
                </a:r>
              </a:p>
            </p:txBody>
          </p:sp>
          <p:sp>
            <p:nvSpPr>
              <p:cNvPr id="12337" name="Text Box 20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Q[1]</a:t>
                </a:r>
              </a:p>
            </p:txBody>
          </p:sp>
        </p:grpSp>
        <p:grpSp>
          <p:nvGrpSpPr>
            <p:cNvPr id="12309" name="Group 21"/>
            <p:cNvGrpSpPr>
              <a:grpSpLocks/>
            </p:cNvGrpSpPr>
            <p:nvPr/>
          </p:nvGrpSpPr>
          <p:grpSpPr bwMode="auto">
            <a:xfrm>
              <a:off x="2736" y="2688"/>
              <a:ext cx="2230" cy="576"/>
              <a:chOff x="2400" y="1536"/>
              <a:chExt cx="2230" cy="576"/>
            </a:xfrm>
          </p:grpSpPr>
          <p:sp>
            <p:nvSpPr>
              <p:cNvPr id="12324" name="Rectangle 22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25" name="Text Box 23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26" name="AutoShape 24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27" name="Line 25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8" name="Line 2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9" name="Text Box 27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D[2]</a:t>
                </a:r>
              </a:p>
            </p:txBody>
          </p:sp>
          <p:sp>
            <p:nvSpPr>
              <p:cNvPr id="12330" name="Text Box 28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Q[2]</a:t>
                </a:r>
              </a:p>
            </p:txBody>
          </p:sp>
        </p:grpSp>
        <p:grpSp>
          <p:nvGrpSpPr>
            <p:cNvPr id="12310" name="Group 29"/>
            <p:cNvGrpSpPr>
              <a:grpSpLocks/>
            </p:cNvGrpSpPr>
            <p:nvPr/>
          </p:nvGrpSpPr>
          <p:grpSpPr bwMode="auto">
            <a:xfrm>
              <a:off x="2736" y="3360"/>
              <a:ext cx="2230" cy="576"/>
              <a:chOff x="2400" y="1536"/>
              <a:chExt cx="2230" cy="576"/>
            </a:xfrm>
          </p:grpSpPr>
          <p:sp>
            <p:nvSpPr>
              <p:cNvPr id="12317" name="Rectangle 30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18" name="Text Box 31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19" name="AutoShape 32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20" name="Line 33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1" name="Line 3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2" name="Text Box 35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D[3]</a:t>
                </a:r>
              </a:p>
            </p:txBody>
          </p:sp>
          <p:sp>
            <p:nvSpPr>
              <p:cNvPr id="12323" name="Text Box 36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Q[3]</a:t>
                </a:r>
              </a:p>
            </p:txBody>
          </p:sp>
        </p:grpSp>
        <p:sp>
          <p:nvSpPr>
            <p:cNvPr id="12311" name="Line 37"/>
            <p:cNvSpPr>
              <a:spLocks noChangeShapeType="1"/>
            </p:cNvSpPr>
            <p:nvPr/>
          </p:nvSpPr>
          <p:spPr bwMode="auto">
            <a:xfrm flipH="1">
              <a:off x="340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2" name="Line 38"/>
            <p:cNvSpPr>
              <a:spLocks noChangeShapeType="1"/>
            </p:cNvSpPr>
            <p:nvPr/>
          </p:nvSpPr>
          <p:spPr bwMode="auto">
            <a:xfrm>
              <a:off x="3408" y="177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3" name="Line 39"/>
            <p:cNvSpPr>
              <a:spLocks noChangeShapeType="1"/>
            </p:cNvSpPr>
            <p:nvPr/>
          </p:nvSpPr>
          <p:spPr bwMode="auto">
            <a:xfrm flipH="1">
              <a:off x="340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4" name="Line 40"/>
            <p:cNvSpPr>
              <a:spLocks noChangeShapeType="1"/>
            </p:cNvSpPr>
            <p:nvPr/>
          </p:nvSpPr>
          <p:spPr bwMode="auto">
            <a:xfrm flipH="1">
              <a:off x="34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5" name="Line 41"/>
            <p:cNvSpPr>
              <a:spLocks noChangeShapeType="1"/>
            </p:cNvSpPr>
            <p:nvPr/>
          </p:nvSpPr>
          <p:spPr bwMode="auto">
            <a:xfrm flipH="1">
              <a:off x="340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6" name="Text Box 42"/>
            <p:cNvSpPr txBox="1">
              <a:spLocks noChangeArrowheads="1"/>
            </p:cNvSpPr>
            <p:nvPr/>
          </p:nvSpPr>
          <p:spPr bwMode="auto">
            <a:xfrm>
              <a:off x="3312" y="39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12293" name="Group 43"/>
          <p:cNvGrpSpPr>
            <a:grpSpLocks/>
          </p:cNvGrpSpPr>
          <p:nvPr/>
        </p:nvGrpSpPr>
        <p:grpSpPr bwMode="auto">
          <a:xfrm>
            <a:off x="685800" y="3429000"/>
            <a:ext cx="2524125" cy="2774950"/>
            <a:chOff x="432" y="2160"/>
            <a:chExt cx="1590" cy="1748"/>
          </a:xfrm>
        </p:grpSpPr>
        <p:grpSp>
          <p:nvGrpSpPr>
            <p:cNvPr id="12294" name="Group 44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12297" name="Rectangle 45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8" name="AutoShape 46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9" name="Line 47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0" name="Line 48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1" name="Line 49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2" name="Line 50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3" name="Text Box 51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12304" name="Text Box 52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12305" name="Text Box 53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06" name="Text Box 54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2295" name="Line 55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Text Box 56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313</TotalTime>
  <Words>1810</Words>
  <Application>Microsoft Office PowerPoint</Application>
  <PresentationFormat>如螢幕大小 (4:3)</PresentationFormat>
  <Paragraphs>754</Paragraphs>
  <Slides>64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9" baseType="lpstr">
      <vt:lpstr>Arial</vt:lpstr>
      <vt:lpstr>Times New Roman</vt:lpstr>
      <vt:lpstr>Wingdings</vt:lpstr>
      <vt:lpstr>Blends</vt:lpstr>
      <vt:lpstr>方程式</vt:lpstr>
      <vt:lpstr>Registers</vt:lpstr>
      <vt:lpstr>About Chapter 6</vt:lpstr>
      <vt:lpstr>What is RTL design?</vt:lpstr>
      <vt:lpstr>What is a register</vt:lpstr>
      <vt:lpstr>What is RTL design</vt:lpstr>
      <vt:lpstr>Remark</vt:lpstr>
      <vt:lpstr>Coming Up</vt:lpstr>
      <vt:lpstr>Register</vt:lpstr>
      <vt:lpstr>What is a register?</vt:lpstr>
      <vt:lpstr>Timing behavior of the register</vt:lpstr>
      <vt:lpstr>Timing behavior of the register</vt:lpstr>
      <vt:lpstr>Various types of registers we will talk about</vt:lpstr>
      <vt:lpstr>Register with load enable</vt:lpstr>
      <vt:lpstr>Spec: register with load enable</vt:lpstr>
      <vt:lpstr>Spec: register with load enable</vt:lpstr>
      <vt:lpstr>Spec: register with load enable</vt:lpstr>
      <vt:lpstr>Spec: register with load enable</vt:lpstr>
      <vt:lpstr>Spec: register with load enable</vt:lpstr>
      <vt:lpstr>How to design a register with load enable</vt:lpstr>
      <vt:lpstr>My Steps</vt:lpstr>
      <vt:lpstr>Always start from this framework</vt:lpstr>
      <vt:lpstr>The framework</vt:lpstr>
      <vt:lpstr>My Steps</vt:lpstr>
      <vt:lpstr>Transfer function for a bit</vt:lpstr>
      <vt:lpstr>Transfer function for a bit</vt:lpstr>
      <vt:lpstr>Transfer function for a bit</vt:lpstr>
      <vt:lpstr>My Steps</vt:lpstr>
      <vt:lpstr>The framework</vt:lpstr>
      <vt:lpstr>My Steps</vt:lpstr>
      <vt:lpstr>The combinational part for bit i</vt:lpstr>
      <vt:lpstr>The complete circuit</vt:lpstr>
      <vt:lpstr>A simple shift register</vt:lpstr>
      <vt:lpstr>Various types of registers we will talk about</vt:lpstr>
      <vt:lpstr>A simple shift register</vt:lpstr>
      <vt:lpstr>Function of the simple shift register</vt:lpstr>
      <vt:lpstr>Function of the simple shift register</vt:lpstr>
      <vt:lpstr>Function of the simple shift register</vt:lpstr>
      <vt:lpstr>Function of the simple shift register</vt:lpstr>
      <vt:lpstr>Exercise: rotation register with serial input select</vt:lpstr>
      <vt:lpstr>Various types of registers we will talk about</vt:lpstr>
      <vt:lpstr>The Problem</vt:lpstr>
      <vt:lpstr>The Problem</vt:lpstr>
      <vt:lpstr>The Problem</vt:lpstr>
      <vt:lpstr>Recall: the multiplexer</vt:lpstr>
      <vt:lpstr>Recall: the multiplexer</vt:lpstr>
      <vt:lpstr>Recall: the multiplexer</vt:lpstr>
      <vt:lpstr>The circuit design</vt:lpstr>
      <vt:lpstr>How the circuit works?</vt:lpstr>
      <vt:lpstr>How the circuit works?</vt:lpstr>
      <vt:lpstr>Bi-directional shift register with parallel load</vt:lpstr>
      <vt:lpstr>The design spec</vt:lpstr>
      <vt:lpstr>The design spec</vt:lpstr>
      <vt:lpstr>The design spec</vt:lpstr>
      <vt:lpstr>The design spec</vt:lpstr>
      <vt:lpstr>The design spec</vt:lpstr>
      <vt:lpstr>My Steps to derive the design</vt:lpstr>
      <vt:lpstr>Recall: the multiplexer</vt:lpstr>
      <vt:lpstr>Recall: the multiplexer</vt:lpstr>
      <vt:lpstr>Recall: the multiplexer</vt:lpstr>
      <vt:lpstr>The circuit design</vt:lpstr>
      <vt:lpstr>The circuit design</vt:lpstr>
      <vt:lpstr>The circuit design</vt:lpstr>
      <vt:lpstr>The circuit design</vt:lpstr>
      <vt:lpstr>The circuit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38</cp:revision>
  <cp:lastPrinted>1601-01-01T00:00:00Z</cp:lastPrinted>
  <dcterms:created xsi:type="dcterms:W3CDTF">2009-10-08T15:43:35Z</dcterms:created>
  <dcterms:modified xsi:type="dcterms:W3CDTF">2019-09-27T10:39:30Z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