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ED41EA9-4DE5-4A1E-A9D0-539C11EF4F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77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7B274-CF99-4FE4-9BBB-D5E5EFCD5C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228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F1ED6-579D-4BDB-A0B5-37785F9D469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24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E4FF0-7A6C-4BE7-999B-62EF14A7CC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717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C3610-230B-43D2-A030-7B77169925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846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EA1F6-4FE4-4A25-A984-6943965001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88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A1C05-B5A7-4F7E-BB84-54A453EEC2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235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3FF1C-FEFE-429B-872E-FEAD126F18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571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0574B-87AD-461F-87D7-69A47C1BDF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920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3AD8A-B99F-44D7-86CD-65E585F2EE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258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584F5-67BB-4556-BEA1-7A92D9C782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648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923AE569-82B4-425F-9726-997E21BB84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CPU Design Overview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quick overview on Chap. 8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74725" y="1035050"/>
            <a:ext cx="37623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Lecture 09 (Part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Von Neumann Model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762000" y="2209800"/>
            <a:ext cx="6705600" cy="4419600"/>
            <a:chOff x="480" y="1392"/>
            <a:chExt cx="4224" cy="2784"/>
          </a:xfrm>
        </p:grpSpPr>
        <p:sp>
          <p:nvSpPr>
            <p:cNvPr id="12297" name="Text Box 4"/>
            <p:cNvSpPr txBox="1">
              <a:spLocks noChangeArrowheads="1"/>
            </p:cNvSpPr>
            <p:nvPr/>
          </p:nvSpPr>
          <p:spPr bwMode="auto">
            <a:xfrm>
              <a:off x="576" y="1632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A = A-1;</a:t>
              </a:r>
            </a:p>
          </p:txBody>
        </p:sp>
        <p:grpSp>
          <p:nvGrpSpPr>
            <p:cNvPr id="12298" name="Group 5"/>
            <p:cNvGrpSpPr>
              <a:grpSpLocks/>
            </p:cNvGrpSpPr>
            <p:nvPr/>
          </p:nvGrpSpPr>
          <p:grpSpPr bwMode="auto">
            <a:xfrm>
              <a:off x="3168" y="1392"/>
              <a:ext cx="1536" cy="2784"/>
              <a:chOff x="3168" y="1392"/>
              <a:chExt cx="1536" cy="2784"/>
            </a:xfrm>
          </p:grpSpPr>
          <p:sp>
            <p:nvSpPr>
              <p:cNvPr id="12301" name="Rectangle 6"/>
              <p:cNvSpPr>
                <a:spLocks noChangeArrowheads="1"/>
              </p:cNvSpPr>
              <p:nvPr/>
            </p:nvSpPr>
            <p:spPr bwMode="auto">
              <a:xfrm>
                <a:off x="3600" y="187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folHlink"/>
                    </a:solidFill>
                  </a:rPr>
                  <a:t>9</a:t>
                </a:r>
              </a:p>
            </p:txBody>
          </p:sp>
          <p:sp>
            <p:nvSpPr>
              <p:cNvPr id="12302" name="Text Box 7"/>
              <p:cNvSpPr txBox="1">
                <a:spLocks noChangeArrowheads="1"/>
              </p:cNvSpPr>
              <p:nvPr/>
            </p:nvSpPr>
            <p:spPr bwMode="auto">
              <a:xfrm>
                <a:off x="3312" y="187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12303" name="Rectangle 8"/>
              <p:cNvSpPr>
                <a:spLocks noChangeArrowheads="1"/>
              </p:cNvSpPr>
              <p:nvPr/>
            </p:nvSpPr>
            <p:spPr bwMode="auto">
              <a:xfrm>
                <a:off x="3600" y="225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20</a:t>
                </a:r>
              </a:p>
            </p:txBody>
          </p:sp>
          <p:sp>
            <p:nvSpPr>
              <p:cNvPr id="12304" name="Text Box 9"/>
              <p:cNvSpPr txBox="1">
                <a:spLocks noChangeArrowheads="1"/>
              </p:cNvSpPr>
              <p:nvPr/>
            </p:nvSpPr>
            <p:spPr bwMode="auto">
              <a:xfrm>
                <a:off x="3312" y="2256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12305" name="Rectangle 10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</a:t>
                </a:r>
              </a:p>
            </p:txBody>
          </p:sp>
          <p:sp>
            <p:nvSpPr>
              <p:cNvPr id="12306" name="Text Box 11"/>
              <p:cNvSpPr txBox="1">
                <a:spLocks noChangeArrowheads="1"/>
              </p:cNvSpPr>
              <p:nvPr/>
            </p:nvSpPr>
            <p:spPr bwMode="auto">
              <a:xfrm>
                <a:off x="3312" y="264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</a:t>
                </a:r>
              </a:p>
            </p:txBody>
          </p:sp>
          <p:sp>
            <p:nvSpPr>
              <p:cNvPr id="12307" name="Rectangle 12"/>
              <p:cNvSpPr>
                <a:spLocks noChangeArrowheads="1"/>
              </p:cNvSpPr>
              <p:nvPr/>
            </p:nvSpPr>
            <p:spPr bwMode="auto">
              <a:xfrm>
                <a:off x="3600" y="3024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610</a:t>
                </a:r>
              </a:p>
            </p:txBody>
          </p:sp>
          <p:sp>
            <p:nvSpPr>
              <p:cNvPr id="12308" name="Text Box 13"/>
              <p:cNvSpPr txBox="1">
                <a:spLocks noChangeArrowheads="1"/>
              </p:cNvSpPr>
              <p:nvPr/>
            </p:nvSpPr>
            <p:spPr bwMode="auto">
              <a:xfrm>
                <a:off x="3312" y="30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2309" name="Rectangle 14"/>
              <p:cNvSpPr>
                <a:spLocks noChangeArrowheads="1"/>
              </p:cNvSpPr>
              <p:nvPr/>
            </p:nvSpPr>
            <p:spPr bwMode="auto">
              <a:xfrm>
                <a:off x="3600" y="3408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670</a:t>
                </a:r>
              </a:p>
            </p:txBody>
          </p:sp>
          <p:sp>
            <p:nvSpPr>
              <p:cNvPr id="12310" name="Text Box 15"/>
              <p:cNvSpPr txBox="1">
                <a:spLocks noChangeArrowheads="1"/>
              </p:cNvSpPr>
              <p:nvPr/>
            </p:nvSpPr>
            <p:spPr bwMode="auto">
              <a:xfrm>
                <a:off x="3312" y="3408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</a:t>
                </a:r>
              </a:p>
            </p:txBody>
          </p:sp>
          <p:sp>
            <p:nvSpPr>
              <p:cNvPr id="12311" name="Rectangle 16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60</a:t>
                </a:r>
              </a:p>
            </p:txBody>
          </p:sp>
          <p:sp>
            <p:nvSpPr>
              <p:cNvPr id="12312" name="Text Box 17"/>
              <p:cNvSpPr txBox="1">
                <a:spLocks noChangeArrowheads="1"/>
              </p:cNvSpPr>
              <p:nvPr/>
            </p:nvSpPr>
            <p:spPr bwMode="auto">
              <a:xfrm>
                <a:off x="3312" y="37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</a:t>
                </a:r>
              </a:p>
            </p:txBody>
          </p:sp>
          <p:sp>
            <p:nvSpPr>
              <p:cNvPr id="12313" name="Rectangle 1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1536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314" name="Text Box 19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5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memory</a:t>
                </a:r>
              </a:p>
            </p:txBody>
          </p:sp>
        </p:grpSp>
        <p:sp>
          <p:nvSpPr>
            <p:cNvPr id="12299" name="Oval 20"/>
            <p:cNvSpPr>
              <a:spLocks noChangeArrowheads="1"/>
            </p:cNvSpPr>
            <p:nvPr/>
          </p:nvSpPr>
          <p:spPr bwMode="auto">
            <a:xfrm>
              <a:off x="2064" y="2256"/>
              <a:ext cx="81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</p:txBody>
        </p:sp>
        <p:sp>
          <p:nvSpPr>
            <p:cNvPr id="12300" name="Text Box 21"/>
            <p:cNvSpPr txBox="1">
              <a:spLocks noChangeArrowheads="1"/>
            </p:cNvSpPr>
            <p:nvPr/>
          </p:nvSpPr>
          <p:spPr bwMode="auto">
            <a:xfrm>
              <a:off x="480" y="3168"/>
              <a:ext cx="1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PC: program counter</a:t>
              </a:r>
            </a:p>
          </p:txBody>
        </p:sp>
      </p:grpSp>
      <p:grpSp>
        <p:nvGrpSpPr>
          <p:cNvPr id="12292" name="Group 22"/>
          <p:cNvGrpSpPr>
            <a:grpSpLocks/>
          </p:cNvGrpSpPr>
          <p:nvPr/>
        </p:nvGrpSpPr>
        <p:grpSpPr bwMode="auto">
          <a:xfrm>
            <a:off x="228600" y="3352800"/>
            <a:ext cx="685800" cy="336550"/>
            <a:chOff x="144" y="1632"/>
            <a:chExt cx="432" cy="212"/>
          </a:xfrm>
        </p:grpSpPr>
        <p:sp>
          <p:nvSpPr>
            <p:cNvPr id="12295" name="Line 23"/>
            <p:cNvSpPr>
              <a:spLocks noChangeShapeType="1"/>
            </p:cNvSpPr>
            <p:nvPr/>
          </p:nvSpPr>
          <p:spPr bwMode="auto">
            <a:xfrm>
              <a:off x="384" y="1776"/>
              <a:ext cx="19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6" name="Text Box 24"/>
            <p:cNvSpPr txBox="1">
              <a:spLocks noChangeArrowheads="1"/>
            </p:cNvSpPr>
            <p:nvPr/>
          </p:nvSpPr>
          <p:spPr bwMode="auto">
            <a:xfrm>
              <a:off x="144" y="163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PC</a:t>
              </a:r>
            </a:p>
          </p:txBody>
        </p:sp>
      </p:grpSp>
      <p:sp>
        <p:nvSpPr>
          <p:cNvPr id="12293" name="Line 25"/>
          <p:cNvSpPr>
            <a:spLocks noChangeShapeType="1"/>
          </p:cNvSpPr>
          <p:nvPr/>
        </p:nvSpPr>
        <p:spPr bwMode="auto">
          <a:xfrm flipH="1">
            <a:off x="4038600" y="3048000"/>
            <a:ext cx="16002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4" name="Line 26"/>
          <p:cNvSpPr>
            <a:spLocks noChangeShapeType="1"/>
          </p:cNvSpPr>
          <p:nvPr/>
        </p:nvSpPr>
        <p:spPr bwMode="auto">
          <a:xfrm flipV="1">
            <a:off x="4038600" y="3200400"/>
            <a:ext cx="1676400" cy="1066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1411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follow the von Neumann model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step by step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one </a:t>
            </a:r>
            <a:r>
              <a:rPr lang="en-US" altLang="zh-TW" sz="2000" i="1" smtClean="0">
                <a:solidFill>
                  <a:schemeClr val="hlink"/>
                </a:solidFill>
              </a:rPr>
              <a:t>instruction</a:t>
            </a:r>
            <a:r>
              <a:rPr lang="en-US" altLang="zh-TW" sz="2000" smtClean="0"/>
              <a:t> per step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but decompose operations into primitive and regular ones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676400" y="3352800"/>
            <a:ext cx="6134100" cy="3171825"/>
            <a:chOff x="1008" y="1920"/>
            <a:chExt cx="3864" cy="1998"/>
          </a:xfrm>
        </p:grpSpPr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1008" y="2400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A = A-1;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2880" y="2160"/>
              <a:ext cx="1992" cy="17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 R1, A;              //R1 = mem[A];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 R2, B;              //R2 = mem[B];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 R3, C;              //R3 = mem[C];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mult R4, R2, R3;     //R4=R2*R3;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  R5, R1, R4;      //R5=R1+R4;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store D, R5;             //mem[D] = R5;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  R6, F;             //R6 = mem[D];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   R7, R5, R6;    //R7 = R5+R6;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store  E, R7;            //mem[E] = R7;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sub    R1, R1, 1;      //R1 = R1-1;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store  A, R1;           //mem[A] = R1;</a:t>
              </a:r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2832" y="1920"/>
              <a:ext cx="1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assembly program</a:t>
              </a:r>
            </a:p>
          </p:txBody>
        </p:sp>
        <p:sp>
          <p:nvSpPr>
            <p:cNvPr id="13320" name="AutoShape 8"/>
            <p:cNvSpPr>
              <a:spLocks noChangeArrowheads="1"/>
            </p:cNvSpPr>
            <p:nvPr/>
          </p:nvSpPr>
          <p:spPr bwMode="auto">
            <a:xfrm>
              <a:off x="2400" y="2688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</a:t>
            </a:r>
            <a:br>
              <a:rPr lang="en-US" altLang="zh-TW" smtClean="0"/>
            </a:br>
            <a:r>
              <a:rPr lang="en-US" altLang="zh-TW" smtClean="0"/>
              <a:t>works?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41148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from hardware design perspective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data path: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4648200" y="533400"/>
            <a:ext cx="4495800" cy="5943600"/>
            <a:chOff x="527" y="249"/>
            <a:chExt cx="3601" cy="4290"/>
          </a:xfrm>
        </p:grpSpPr>
        <p:graphicFrame>
          <p:nvGraphicFramePr>
            <p:cNvPr id="14341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7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2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8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</a:t>
            </a:r>
            <a:br>
              <a:rPr lang="en-US" altLang="zh-TW" smtClean="0"/>
            </a:br>
            <a:r>
              <a:rPr lang="en-US" altLang="zh-TW" smtClean="0"/>
              <a:t>works?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3733800" cy="1066800"/>
          </a:xfrm>
        </p:spPr>
        <p:txBody>
          <a:bodyPr/>
          <a:lstStyle/>
          <a:p>
            <a:pPr eaLnBrk="1" hangingPunct="1"/>
            <a:r>
              <a:rPr lang="en-US" altLang="zh-TW" smtClean="0"/>
              <a:t>registers to store </a:t>
            </a:r>
            <a:r>
              <a:rPr lang="en-US" altLang="zh-TW" i="1" smtClean="0"/>
              <a:t>variables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4648200" y="533400"/>
            <a:ext cx="4495800" cy="5943600"/>
            <a:chOff x="527" y="249"/>
            <a:chExt cx="3601" cy="4290"/>
          </a:xfrm>
        </p:grpSpPr>
        <p:graphicFrame>
          <p:nvGraphicFramePr>
            <p:cNvPr id="15368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4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5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5" name="AutoShape 7"/>
          <p:cNvSpPr>
            <a:spLocks noChangeArrowheads="1"/>
          </p:cNvSpPr>
          <p:nvPr/>
        </p:nvSpPr>
        <p:spPr bwMode="auto">
          <a:xfrm>
            <a:off x="5867400" y="838200"/>
            <a:ext cx="1295400" cy="2743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2895600" y="3810000"/>
            <a:ext cx="121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registers</a:t>
            </a:r>
          </a:p>
        </p:txBody>
      </p:sp>
      <p:sp>
        <p:nvSpPr>
          <p:cNvPr id="15367" name="Line 9"/>
          <p:cNvSpPr>
            <a:spLocks noChangeShapeType="1"/>
          </p:cNvSpPr>
          <p:nvPr/>
        </p:nvSpPr>
        <p:spPr bwMode="auto">
          <a:xfrm flipV="1">
            <a:off x="4114800" y="3276600"/>
            <a:ext cx="16764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</a:t>
            </a:r>
            <a:br>
              <a:rPr lang="en-US" altLang="zh-TW" smtClean="0"/>
            </a:br>
            <a:r>
              <a:rPr lang="en-US" altLang="zh-TW" smtClean="0"/>
              <a:t>works?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3733800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function units to perform arithmetic operations (+, -, &amp;, |, ~, ^, &lt;&lt;, &gt;&gt;)</a:t>
            </a:r>
            <a:endParaRPr lang="en-US" altLang="zh-TW" sz="2400" i="1" smtClean="0"/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4648200" y="533400"/>
            <a:ext cx="4495800" cy="5943600"/>
            <a:chOff x="527" y="249"/>
            <a:chExt cx="3601" cy="4290"/>
          </a:xfrm>
        </p:grpSpPr>
        <p:graphicFrame>
          <p:nvGraphicFramePr>
            <p:cNvPr id="16392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8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9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9" name="AutoShape 7"/>
          <p:cNvSpPr>
            <a:spLocks noChangeArrowheads="1"/>
          </p:cNvSpPr>
          <p:nvPr/>
        </p:nvSpPr>
        <p:spPr bwMode="auto">
          <a:xfrm>
            <a:off x="5486400" y="4267200"/>
            <a:ext cx="3276600" cy="1752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2819400" y="3581400"/>
            <a:ext cx="186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function units</a:t>
            </a:r>
          </a:p>
        </p:txBody>
      </p:sp>
      <p:sp>
        <p:nvSpPr>
          <p:cNvPr id="16391" name="Line 9"/>
          <p:cNvSpPr>
            <a:spLocks noChangeShapeType="1"/>
          </p:cNvSpPr>
          <p:nvPr/>
        </p:nvSpPr>
        <p:spPr bwMode="auto">
          <a:xfrm>
            <a:off x="4114800" y="4038600"/>
            <a:ext cx="13716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17421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7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2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8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17415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17416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7417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7418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17419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7420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18447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3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8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4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18439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8446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18440" name="Line 15"/>
          <p:cNvSpPr>
            <a:spLocks noChangeShapeType="1"/>
          </p:cNvSpPr>
          <p:nvPr/>
        </p:nvSpPr>
        <p:spPr bwMode="auto">
          <a:xfrm>
            <a:off x="152400" y="44958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1" name="Line 16"/>
          <p:cNvSpPr>
            <a:spLocks noChangeShapeType="1"/>
          </p:cNvSpPr>
          <p:nvPr/>
        </p:nvSpPr>
        <p:spPr bwMode="auto">
          <a:xfrm flipH="1" flipV="1">
            <a:off x="5105400" y="3505200"/>
            <a:ext cx="23622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19471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7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8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19463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470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19464" name="Line 15"/>
          <p:cNvSpPr>
            <a:spLocks noChangeShapeType="1"/>
          </p:cNvSpPr>
          <p:nvPr/>
        </p:nvSpPr>
        <p:spPr bwMode="auto">
          <a:xfrm>
            <a:off x="152400" y="48006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5" name="Line 16"/>
          <p:cNvSpPr>
            <a:spLocks noChangeShapeType="1"/>
          </p:cNvSpPr>
          <p:nvPr/>
        </p:nvSpPr>
        <p:spPr bwMode="auto">
          <a:xfrm flipH="1" flipV="1">
            <a:off x="5105400" y="4038600"/>
            <a:ext cx="23622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20507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3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8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4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20487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20502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20503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20504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20505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0506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20488" name="Line 15"/>
          <p:cNvSpPr>
            <a:spLocks noChangeShapeType="1"/>
          </p:cNvSpPr>
          <p:nvPr/>
        </p:nvSpPr>
        <p:spPr bwMode="auto">
          <a:xfrm>
            <a:off x="228600" y="50292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0489" name="Group 16"/>
          <p:cNvGrpSpPr>
            <a:grpSpLocks/>
          </p:cNvGrpSpPr>
          <p:nvPr/>
        </p:nvGrpSpPr>
        <p:grpSpPr bwMode="auto">
          <a:xfrm>
            <a:off x="4038600" y="3429000"/>
            <a:ext cx="1752600" cy="2971800"/>
            <a:chOff x="2544" y="2160"/>
            <a:chExt cx="1104" cy="1872"/>
          </a:xfrm>
        </p:grpSpPr>
        <p:sp>
          <p:nvSpPr>
            <p:cNvPr id="20490" name="Line 17"/>
            <p:cNvSpPr>
              <a:spLocks noChangeShapeType="1"/>
            </p:cNvSpPr>
            <p:nvPr/>
          </p:nvSpPr>
          <p:spPr bwMode="auto">
            <a:xfrm>
              <a:off x="3168" y="2160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1" name="Line 18"/>
            <p:cNvSpPr>
              <a:spLocks noChangeShapeType="1"/>
            </p:cNvSpPr>
            <p:nvPr/>
          </p:nvSpPr>
          <p:spPr bwMode="auto">
            <a:xfrm>
              <a:off x="3648" y="2160"/>
              <a:ext cx="0" cy="9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2" name="Line 19"/>
            <p:cNvSpPr>
              <a:spLocks noChangeShapeType="1"/>
            </p:cNvSpPr>
            <p:nvPr/>
          </p:nvSpPr>
          <p:spPr bwMode="auto">
            <a:xfrm>
              <a:off x="3168" y="3072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3" name="Line 20"/>
            <p:cNvSpPr>
              <a:spLocks noChangeShapeType="1"/>
            </p:cNvSpPr>
            <p:nvPr/>
          </p:nvSpPr>
          <p:spPr bwMode="auto">
            <a:xfrm flipV="1">
              <a:off x="3168" y="3072"/>
              <a:ext cx="0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4" name="Line 21"/>
            <p:cNvSpPr>
              <a:spLocks noChangeShapeType="1"/>
            </p:cNvSpPr>
            <p:nvPr/>
          </p:nvSpPr>
          <p:spPr bwMode="auto">
            <a:xfrm flipH="1" flipV="1">
              <a:off x="3168" y="2448"/>
              <a:ext cx="2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5" name="Line 22"/>
            <p:cNvSpPr>
              <a:spLocks noChangeShapeType="1"/>
            </p:cNvSpPr>
            <p:nvPr/>
          </p:nvSpPr>
          <p:spPr bwMode="auto">
            <a:xfrm flipV="1">
              <a:off x="3456" y="2448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6" name="Line 23"/>
            <p:cNvSpPr>
              <a:spLocks noChangeShapeType="1"/>
            </p:cNvSpPr>
            <p:nvPr/>
          </p:nvSpPr>
          <p:spPr bwMode="auto">
            <a:xfrm flipV="1">
              <a:off x="2976" y="2880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7" name="Line 24"/>
            <p:cNvSpPr>
              <a:spLocks noChangeShapeType="1"/>
            </p:cNvSpPr>
            <p:nvPr/>
          </p:nvSpPr>
          <p:spPr bwMode="auto">
            <a:xfrm flipV="1">
              <a:off x="2976" y="2880"/>
              <a:ext cx="0" cy="5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8" name="Line 25"/>
            <p:cNvSpPr>
              <a:spLocks noChangeShapeType="1"/>
            </p:cNvSpPr>
            <p:nvPr/>
          </p:nvSpPr>
          <p:spPr bwMode="auto">
            <a:xfrm>
              <a:off x="3120" y="3600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9" name="Line 26"/>
            <p:cNvSpPr>
              <a:spLocks noChangeShapeType="1"/>
            </p:cNvSpPr>
            <p:nvPr/>
          </p:nvSpPr>
          <p:spPr bwMode="auto">
            <a:xfrm>
              <a:off x="2544" y="4032"/>
              <a:ext cx="57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0" name="Line 27"/>
            <p:cNvSpPr>
              <a:spLocks noChangeShapeType="1"/>
            </p:cNvSpPr>
            <p:nvPr/>
          </p:nvSpPr>
          <p:spPr bwMode="auto">
            <a:xfrm>
              <a:off x="2544" y="2688"/>
              <a:ext cx="0" cy="13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1" name="Line 28"/>
            <p:cNvSpPr>
              <a:spLocks noChangeShapeType="1"/>
            </p:cNvSpPr>
            <p:nvPr/>
          </p:nvSpPr>
          <p:spPr bwMode="auto">
            <a:xfrm>
              <a:off x="2544" y="2688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21519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5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0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6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21511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21512" name="Line 15"/>
          <p:cNvSpPr>
            <a:spLocks noChangeShapeType="1"/>
          </p:cNvSpPr>
          <p:nvPr/>
        </p:nvSpPr>
        <p:spPr bwMode="auto">
          <a:xfrm>
            <a:off x="228600" y="52578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3" name="Line 16"/>
          <p:cNvSpPr>
            <a:spLocks noChangeShapeType="1"/>
          </p:cNvSpPr>
          <p:nvPr/>
        </p:nvSpPr>
        <p:spPr bwMode="auto">
          <a:xfrm flipV="1">
            <a:off x="5105400" y="3657600"/>
            <a:ext cx="23622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Goal of Chapter 8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Implement a CPU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two designs presented</a:t>
            </a:r>
          </a:p>
        </p:txBody>
      </p:sp>
      <p:grpSp>
        <p:nvGrpSpPr>
          <p:cNvPr id="4100" name="Group 6"/>
          <p:cNvGrpSpPr>
            <a:grpSpLocks/>
          </p:cNvGrpSpPr>
          <p:nvPr/>
        </p:nvGrpSpPr>
        <p:grpSpPr bwMode="auto">
          <a:xfrm>
            <a:off x="762000" y="3048000"/>
            <a:ext cx="3213100" cy="3371850"/>
            <a:chOff x="470" y="1911"/>
            <a:chExt cx="2024" cy="2124"/>
          </a:xfrm>
        </p:grpSpPr>
        <p:pic>
          <p:nvPicPr>
            <p:cNvPr id="410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2208"/>
              <a:ext cx="1918" cy="1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05" name="Text Box 5"/>
            <p:cNvSpPr txBox="1">
              <a:spLocks noChangeArrowheads="1"/>
            </p:cNvSpPr>
            <p:nvPr/>
          </p:nvSpPr>
          <p:spPr bwMode="auto">
            <a:xfrm>
              <a:off x="470" y="1911"/>
              <a:ext cx="16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Figure 8-15: single-cycle CPU</a:t>
              </a:r>
            </a:p>
          </p:txBody>
        </p:sp>
      </p:grpSp>
      <p:grpSp>
        <p:nvGrpSpPr>
          <p:cNvPr id="4101" name="Group 9"/>
          <p:cNvGrpSpPr>
            <a:grpSpLocks/>
          </p:cNvGrpSpPr>
          <p:nvPr/>
        </p:nvGrpSpPr>
        <p:grpSpPr bwMode="auto">
          <a:xfrm>
            <a:off x="5029200" y="2895600"/>
            <a:ext cx="3441700" cy="3735388"/>
            <a:chOff x="3158" y="1815"/>
            <a:chExt cx="2168" cy="2353"/>
          </a:xfrm>
        </p:grpSpPr>
        <p:pic>
          <p:nvPicPr>
            <p:cNvPr id="4102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2064"/>
              <a:ext cx="2158" cy="2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03" name="Text Box 8"/>
            <p:cNvSpPr txBox="1">
              <a:spLocks noChangeArrowheads="1"/>
            </p:cNvSpPr>
            <p:nvPr/>
          </p:nvSpPr>
          <p:spPr bwMode="auto">
            <a:xfrm>
              <a:off x="3158" y="1815"/>
              <a:ext cx="16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Figure 8-18: multi-cycle CPU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TW" smtClean="0"/>
              <a:t>The assembly program to realize a C sample code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1676400" y="2362200"/>
            <a:ext cx="6134100" cy="3171825"/>
            <a:chOff x="1008" y="1920"/>
            <a:chExt cx="3864" cy="1998"/>
          </a:xfrm>
        </p:grpSpPr>
        <p:sp>
          <p:nvSpPr>
            <p:cNvPr id="22532" name="Text Box 4"/>
            <p:cNvSpPr txBox="1">
              <a:spLocks noChangeArrowheads="1"/>
            </p:cNvSpPr>
            <p:nvPr/>
          </p:nvSpPr>
          <p:spPr bwMode="auto">
            <a:xfrm>
              <a:off x="1008" y="2400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A = A-1;</a:t>
              </a:r>
            </a:p>
          </p:txBody>
        </p:sp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2880" y="2160"/>
              <a:ext cx="1992" cy="17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 R1, A;              //R1 = mem[A];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 R2, B;              //R2 = mem[B];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 R3, C;              //R3 = mem[C];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mult R4, R2, R3;     //R4=R2*R3;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  R5, R1, R4;      //R5=R1+R4;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store D, R5;             //mem[D] = R5;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  R6, F;             //R6 = mem[D];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   R7, R5, R6;    //R7 = R5+R6;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store  E, R7;            //mem[E] = R7;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sub    R1, R1, 1;      //R1 = R1-1;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store  A, R1;           //mem[A] = R1;</a:t>
              </a:r>
            </a:p>
          </p:txBody>
        </p:sp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2832" y="1920"/>
              <a:ext cx="1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assembly program</a:t>
              </a:r>
            </a:p>
          </p:txBody>
        </p:sp>
        <p:sp>
          <p:nvSpPr>
            <p:cNvPr id="22535" name="AutoShape 7"/>
            <p:cNvSpPr>
              <a:spLocks noChangeArrowheads="1"/>
            </p:cNvSpPr>
            <p:nvPr/>
          </p:nvSpPr>
          <p:spPr bwMode="auto">
            <a:xfrm>
              <a:off x="2400" y="2688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TW" smtClean="0"/>
              <a:t>The assembly program to realize a C sample code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1676400" y="2362200"/>
            <a:ext cx="6134100" cy="3171825"/>
            <a:chOff x="1008" y="1920"/>
            <a:chExt cx="3864" cy="1998"/>
          </a:xfrm>
        </p:grpSpPr>
        <p:sp>
          <p:nvSpPr>
            <p:cNvPr id="23558" name="Text Box 4"/>
            <p:cNvSpPr txBox="1">
              <a:spLocks noChangeArrowheads="1"/>
            </p:cNvSpPr>
            <p:nvPr/>
          </p:nvSpPr>
          <p:spPr bwMode="auto">
            <a:xfrm>
              <a:off x="1008" y="2400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A = A-1;</a:t>
              </a:r>
            </a:p>
          </p:txBody>
        </p:sp>
        <p:sp>
          <p:nvSpPr>
            <p:cNvPr id="23559" name="Text Box 5"/>
            <p:cNvSpPr txBox="1">
              <a:spLocks noChangeArrowheads="1"/>
            </p:cNvSpPr>
            <p:nvPr/>
          </p:nvSpPr>
          <p:spPr bwMode="auto">
            <a:xfrm>
              <a:off x="2880" y="2160"/>
              <a:ext cx="1992" cy="17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 R1, A;              //R1 = mem[A];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 R2, B;              //R2 = mem[B];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 R3, C;              //R3 = mem[C];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mult R4, R2, R3;     //R4=R2*R3;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  R5, R1, R4;      //R5=R1+R4;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store D, R5;             //mem[D] = R5;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  R6, F;             //R6 = mem[D];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   R7, R5, R6;    //R7 = R5+R6;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store  E, R7;            //mem[E] = R7;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sub    R1, R1, 1;      //R1 = R1-1;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store  A, R1;           //mem[A] = R1;</a:t>
              </a:r>
            </a:p>
          </p:txBody>
        </p:sp>
        <p:sp>
          <p:nvSpPr>
            <p:cNvPr id="23560" name="Text Box 6"/>
            <p:cNvSpPr txBox="1">
              <a:spLocks noChangeArrowheads="1"/>
            </p:cNvSpPr>
            <p:nvPr/>
          </p:nvSpPr>
          <p:spPr bwMode="auto">
            <a:xfrm>
              <a:off x="2832" y="1920"/>
              <a:ext cx="1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assembly program</a:t>
              </a:r>
            </a:p>
          </p:txBody>
        </p:sp>
        <p:sp>
          <p:nvSpPr>
            <p:cNvPr id="23561" name="AutoShape 7"/>
            <p:cNvSpPr>
              <a:spLocks noChangeArrowheads="1"/>
            </p:cNvSpPr>
            <p:nvPr/>
          </p:nvSpPr>
          <p:spPr bwMode="auto">
            <a:xfrm>
              <a:off x="2400" y="2688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23556" name="Line 8"/>
          <p:cNvSpPr>
            <a:spLocks noChangeShapeType="1"/>
          </p:cNvSpPr>
          <p:nvPr/>
        </p:nvSpPr>
        <p:spPr bwMode="auto">
          <a:xfrm>
            <a:off x="3352800" y="3429000"/>
            <a:ext cx="838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7" name="AutoShape 9"/>
          <p:cNvSpPr>
            <a:spLocks/>
          </p:cNvSpPr>
          <p:nvPr/>
        </p:nvSpPr>
        <p:spPr bwMode="auto">
          <a:xfrm>
            <a:off x="4267200" y="2895600"/>
            <a:ext cx="304800" cy="13716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TW" smtClean="0"/>
              <a:t>The assembly program to realize a C sample code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1676400" y="2362200"/>
            <a:ext cx="6134100" cy="3171825"/>
            <a:chOff x="1008" y="1920"/>
            <a:chExt cx="3864" cy="1998"/>
          </a:xfrm>
        </p:grpSpPr>
        <p:sp>
          <p:nvSpPr>
            <p:cNvPr id="24582" name="Text Box 4"/>
            <p:cNvSpPr txBox="1">
              <a:spLocks noChangeArrowheads="1"/>
            </p:cNvSpPr>
            <p:nvPr/>
          </p:nvSpPr>
          <p:spPr bwMode="auto">
            <a:xfrm>
              <a:off x="1008" y="2400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A = A-1;</a:t>
              </a:r>
            </a:p>
          </p:txBody>
        </p:sp>
        <p:sp>
          <p:nvSpPr>
            <p:cNvPr id="24583" name="Text Box 5"/>
            <p:cNvSpPr txBox="1">
              <a:spLocks noChangeArrowheads="1"/>
            </p:cNvSpPr>
            <p:nvPr/>
          </p:nvSpPr>
          <p:spPr bwMode="auto">
            <a:xfrm>
              <a:off x="2880" y="2160"/>
              <a:ext cx="1992" cy="17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 R1, A;              //R1 = mem[A];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 R2, B;              //R2 = mem[B];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 R3, C;              //R3 = mem[C];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mult R4, R2, R3;     //R4=R2*R3;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  R5, R1, R4;      //R5=R1+R4;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store D, R5;             //mem[D] = R5;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  R6, F;             //R6 = mem[D];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   R7, R5, R6;    //R7 = R5+R6;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store  E, R7;            //mem[E] = R7;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sub    R1, R1, 1;      //R1 = R1-1;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store  A, R1;           //mem[A] = R1;</a:t>
              </a:r>
            </a:p>
          </p:txBody>
        </p:sp>
        <p:sp>
          <p:nvSpPr>
            <p:cNvPr id="24584" name="Text Box 6"/>
            <p:cNvSpPr txBox="1">
              <a:spLocks noChangeArrowheads="1"/>
            </p:cNvSpPr>
            <p:nvPr/>
          </p:nvSpPr>
          <p:spPr bwMode="auto">
            <a:xfrm>
              <a:off x="2832" y="1920"/>
              <a:ext cx="1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assembly program</a:t>
              </a:r>
            </a:p>
          </p:txBody>
        </p:sp>
        <p:sp>
          <p:nvSpPr>
            <p:cNvPr id="24585" name="AutoShape 7"/>
            <p:cNvSpPr>
              <a:spLocks noChangeArrowheads="1"/>
            </p:cNvSpPr>
            <p:nvPr/>
          </p:nvSpPr>
          <p:spPr bwMode="auto">
            <a:xfrm>
              <a:off x="2400" y="2688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24580" name="Line 8"/>
          <p:cNvSpPr>
            <a:spLocks noChangeShapeType="1"/>
          </p:cNvSpPr>
          <p:nvPr/>
        </p:nvSpPr>
        <p:spPr bwMode="auto">
          <a:xfrm>
            <a:off x="2971800" y="3733800"/>
            <a:ext cx="114300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1" name="AutoShape 9"/>
          <p:cNvSpPr>
            <a:spLocks/>
          </p:cNvSpPr>
          <p:nvPr/>
        </p:nvSpPr>
        <p:spPr bwMode="auto">
          <a:xfrm>
            <a:off x="4191000" y="4267200"/>
            <a:ext cx="457200" cy="762000"/>
          </a:xfrm>
          <a:prstGeom prst="leftBrace">
            <a:avLst>
              <a:gd name="adj1" fmla="val 13889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TW" smtClean="0"/>
              <a:t>The assembly program to realize a C sample code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1676400" y="2362200"/>
            <a:ext cx="6134100" cy="3171825"/>
            <a:chOff x="1008" y="1920"/>
            <a:chExt cx="3864" cy="1998"/>
          </a:xfrm>
        </p:grpSpPr>
        <p:sp>
          <p:nvSpPr>
            <p:cNvPr id="25606" name="Text Box 4"/>
            <p:cNvSpPr txBox="1">
              <a:spLocks noChangeArrowheads="1"/>
            </p:cNvSpPr>
            <p:nvPr/>
          </p:nvSpPr>
          <p:spPr bwMode="auto">
            <a:xfrm>
              <a:off x="1008" y="2400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A = A-1;</a:t>
              </a:r>
            </a:p>
          </p:txBody>
        </p:sp>
        <p:sp>
          <p:nvSpPr>
            <p:cNvPr id="25607" name="Text Box 5"/>
            <p:cNvSpPr txBox="1">
              <a:spLocks noChangeArrowheads="1"/>
            </p:cNvSpPr>
            <p:nvPr/>
          </p:nvSpPr>
          <p:spPr bwMode="auto">
            <a:xfrm>
              <a:off x="2880" y="2160"/>
              <a:ext cx="1992" cy="17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 R1, A;              //R1 = mem[A];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 R2, B;              //R2 = mem[B];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 R3, C;              //R3 = mem[C];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mult R4, R2, R3;     //R4=R2*R3;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  R5, R1, R4;      //R5=R1+R4;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store D, R5;             //mem[D] = R5;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  R6, F;             //R6 = mem[D];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   R7, R5, R6;    //R7 = R5+R6;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store  E, R7;            //mem[E] = R7;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sub    R1, R1, 1;      //R1 = R1-1;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store  A, R1;           //mem[A] = R1;</a:t>
              </a:r>
            </a:p>
          </p:txBody>
        </p:sp>
        <p:sp>
          <p:nvSpPr>
            <p:cNvPr id="25608" name="Text Box 6"/>
            <p:cNvSpPr txBox="1">
              <a:spLocks noChangeArrowheads="1"/>
            </p:cNvSpPr>
            <p:nvPr/>
          </p:nvSpPr>
          <p:spPr bwMode="auto">
            <a:xfrm>
              <a:off x="2832" y="1920"/>
              <a:ext cx="1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assembly program</a:t>
              </a:r>
            </a:p>
          </p:txBody>
        </p:sp>
        <p:sp>
          <p:nvSpPr>
            <p:cNvPr id="25609" name="AutoShape 7"/>
            <p:cNvSpPr>
              <a:spLocks noChangeArrowheads="1"/>
            </p:cNvSpPr>
            <p:nvPr/>
          </p:nvSpPr>
          <p:spPr bwMode="auto">
            <a:xfrm>
              <a:off x="2400" y="2688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25604" name="Line 8"/>
          <p:cNvSpPr>
            <a:spLocks noChangeShapeType="1"/>
          </p:cNvSpPr>
          <p:nvPr/>
        </p:nvSpPr>
        <p:spPr bwMode="auto">
          <a:xfrm>
            <a:off x="2971800" y="4114800"/>
            <a:ext cx="1143000" cy="1143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5" name="AutoShape 9"/>
          <p:cNvSpPr>
            <a:spLocks/>
          </p:cNvSpPr>
          <p:nvPr/>
        </p:nvSpPr>
        <p:spPr bwMode="auto">
          <a:xfrm>
            <a:off x="4191000" y="5029200"/>
            <a:ext cx="457200" cy="533400"/>
          </a:xfrm>
          <a:prstGeom prst="leftBrace">
            <a:avLst>
              <a:gd name="adj1" fmla="val 9722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Binary code representation of an assembly program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609600" y="2438400"/>
            <a:ext cx="7383463" cy="2133600"/>
            <a:chOff x="384" y="1536"/>
            <a:chExt cx="4651" cy="1344"/>
          </a:xfrm>
        </p:grpSpPr>
        <p:sp>
          <p:nvSpPr>
            <p:cNvPr id="26628" name="Text Box 4"/>
            <p:cNvSpPr txBox="1">
              <a:spLocks noChangeArrowheads="1"/>
            </p:cNvSpPr>
            <p:nvPr/>
          </p:nvSpPr>
          <p:spPr bwMode="auto">
            <a:xfrm>
              <a:off x="384" y="2064"/>
              <a:ext cx="1925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 R1, B;            //R1 = mem[B];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 R2, C;            //R2 = mem[C];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 R3, R1, R2;     //R3 = R1+R2;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store A, R3;           //mem[A] = R3;</a:t>
              </a:r>
            </a:p>
          </p:txBody>
        </p:sp>
        <p:grpSp>
          <p:nvGrpSpPr>
            <p:cNvPr id="26629" name="Group 5"/>
            <p:cNvGrpSpPr>
              <a:grpSpLocks/>
            </p:cNvGrpSpPr>
            <p:nvPr/>
          </p:nvGrpSpPr>
          <p:grpSpPr bwMode="auto">
            <a:xfrm>
              <a:off x="2976" y="1536"/>
              <a:ext cx="2059" cy="1344"/>
              <a:chOff x="2976" y="1536"/>
              <a:chExt cx="2059" cy="1344"/>
            </a:xfrm>
          </p:grpSpPr>
          <p:grpSp>
            <p:nvGrpSpPr>
              <p:cNvPr id="26631" name="Group 6"/>
              <p:cNvGrpSpPr>
                <a:grpSpLocks/>
              </p:cNvGrpSpPr>
              <p:nvPr/>
            </p:nvGrpSpPr>
            <p:grpSpPr bwMode="auto">
              <a:xfrm>
                <a:off x="3024" y="1920"/>
                <a:ext cx="1200" cy="960"/>
                <a:chOff x="3024" y="1824"/>
                <a:chExt cx="1200" cy="960"/>
              </a:xfrm>
            </p:grpSpPr>
            <p:sp>
              <p:nvSpPr>
                <p:cNvPr id="26633" name="Rectangle 7"/>
                <p:cNvSpPr>
                  <a:spLocks noChangeArrowheads="1"/>
                </p:cNvSpPr>
                <p:nvPr/>
              </p:nvSpPr>
              <p:spPr bwMode="auto">
                <a:xfrm>
                  <a:off x="3024" y="182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0100 01 0001011</a:t>
                  </a:r>
                </a:p>
              </p:txBody>
            </p:sp>
            <p:sp>
              <p:nvSpPr>
                <p:cNvPr id="26634" name="Rectangle 8"/>
                <p:cNvSpPr>
                  <a:spLocks noChangeArrowheads="1"/>
                </p:cNvSpPr>
                <p:nvPr/>
              </p:nvSpPr>
              <p:spPr bwMode="auto">
                <a:xfrm>
                  <a:off x="3024" y="206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0100 10 0000011</a:t>
                  </a:r>
                </a:p>
              </p:txBody>
            </p:sp>
            <p:sp>
              <p:nvSpPr>
                <p:cNvPr id="26635" name="Rectangle 9"/>
                <p:cNvSpPr>
                  <a:spLocks noChangeArrowheads="1"/>
                </p:cNvSpPr>
                <p:nvPr/>
              </p:nvSpPr>
              <p:spPr bwMode="auto">
                <a:xfrm>
                  <a:off x="3024" y="230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0110 01 10 11 000</a:t>
                  </a:r>
                </a:p>
              </p:txBody>
            </p:sp>
            <p:sp>
              <p:nvSpPr>
                <p:cNvPr id="26636" name="Rectangle 10"/>
                <p:cNvSpPr>
                  <a:spLocks noChangeArrowheads="1"/>
                </p:cNvSpPr>
                <p:nvPr/>
              </p:nvSpPr>
              <p:spPr bwMode="auto">
                <a:xfrm>
                  <a:off x="3024" y="254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1100 11 0100110</a:t>
                  </a:r>
                </a:p>
              </p:txBody>
            </p:sp>
          </p:grpSp>
          <p:sp>
            <p:nvSpPr>
              <p:cNvPr id="26632" name="Text Box 11"/>
              <p:cNvSpPr txBox="1">
                <a:spLocks noChangeArrowheads="1"/>
              </p:cNvSpPr>
              <p:nvPr/>
            </p:nvSpPr>
            <p:spPr bwMode="auto">
              <a:xfrm>
                <a:off x="2976" y="1536"/>
                <a:ext cx="205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/>
                  <a:t>machine code in memory</a:t>
                </a:r>
              </a:p>
            </p:txBody>
          </p:sp>
        </p:grpSp>
        <p:sp>
          <p:nvSpPr>
            <p:cNvPr id="26630" name="AutoShape 12"/>
            <p:cNvSpPr>
              <a:spLocks noChangeArrowheads="1"/>
            </p:cNvSpPr>
            <p:nvPr/>
          </p:nvSpPr>
          <p:spPr bwMode="auto">
            <a:xfrm>
              <a:off x="2496" y="2256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Instruction Set 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the part that a programmer should know</a:t>
            </a:r>
          </a:p>
          <a:p>
            <a:pPr lvl="1" eaLnBrk="1" hangingPunct="1"/>
            <a:r>
              <a:rPr lang="en-US" altLang="zh-TW" dirty="0" smtClean="0"/>
              <a:t>registers visible by the programmer</a:t>
            </a:r>
          </a:p>
          <a:p>
            <a:pPr lvl="1" eaLnBrk="1" hangingPunct="1"/>
            <a:r>
              <a:rPr lang="en-US" altLang="zh-TW" dirty="0" smtClean="0"/>
              <a:t>operations supported (+, -, *, /, etc.)</a:t>
            </a:r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…more </a:t>
            </a:r>
            <a:r>
              <a:rPr lang="en-US" altLang="zh-TW" dirty="0" smtClean="0"/>
              <a:t>will be discussed in </a:t>
            </a:r>
            <a:r>
              <a:rPr lang="en-US" altLang="zh-TW" dirty="0" smtClean="0">
                <a:solidFill>
                  <a:srgbClr val="FF0000"/>
                </a:solidFill>
              </a:rPr>
              <a:t>Computer Architecture</a:t>
            </a:r>
            <a:r>
              <a:rPr lang="en-US" altLang="zh-TW" dirty="0" smtClean="0"/>
              <a:t> Course…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Relate RTL Design Methodology to CPU Design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design a CPU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Step 0: define the “assembly instructions” of the CPU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starts from the general framework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behavior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(Sec. 7.3 – 7.6)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765550"/>
            <a:ext cx="5029200" cy="159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4953000" y="2286000"/>
            <a:ext cx="28956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Just apply the general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RTL design method!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RTL design for CPU</a:t>
            </a:r>
          </a:p>
        </p:txBody>
      </p:sp>
      <p:pic>
        <p:nvPicPr>
          <p:cNvPr id="3072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68488"/>
            <a:ext cx="5097463" cy="471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4" name="Text Box 7"/>
          <p:cNvSpPr txBox="1">
            <a:spLocks noChangeArrowheads="1"/>
          </p:cNvSpPr>
          <p:nvPr/>
        </p:nvSpPr>
        <p:spPr bwMode="auto">
          <a:xfrm>
            <a:off x="990600" y="6096000"/>
            <a:ext cx="2733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/>
              <a:t>Figure 8-18: multi-cycle CPU</a:t>
            </a:r>
          </a:p>
        </p:txBody>
      </p:sp>
      <p:sp>
        <p:nvSpPr>
          <p:cNvPr id="45070" name="AutoShape 14"/>
          <p:cNvSpPr>
            <a:spLocks noChangeArrowheads="1"/>
          </p:cNvSpPr>
          <p:nvPr/>
        </p:nvSpPr>
        <p:spPr bwMode="auto">
          <a:xfrm>
            <a:off x="5715000" y="2362200"/>
            <a:ext cx="3200400" cy="426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5257800" y="1676400"/>
            <a:ext cx="3708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data path: a generic arithmetic 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0" grpId="0" animBg="1"/>
      <p:bldP spid="4507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RTL design for CPU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68488"/>
            <a:ext cx="5097463" cy="471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990600" y="6096000"/>
            <a:ext cx="2733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/>
              <a:t>Figure 8-18: multi-cycle CPU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838200" y="2743200"/>
            <a:ext cx="17526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memory</a:t>
            </a:r>
          </a:p>
        </p:txBody>
      </p:sp>
      <p:grpSp>
        <p:nvGrpSpPr>
          <p:cNvPr id="47116" name="Group 12"/>
          <p:cNvGrpSpPr>
            <a:grpSpLocks/>
          </p:cNvGrpSpPr>
          <p:nvPr/>
        </p:nvGrpSpPr>
        <p:grpSpPr bwMode="auto">
          <a:xfrm>
            <a:off x="2667000" y="2286000"/>
            <a:ext cx="1057275" cy="838200"/>
            <a:chOff x="1680" y="1440"/>
            <a:chExt cx="666" cy="528"/>
          </a:xfrm>
        </p:grpSpPr>
        <p:sp>
          <p:nvSpPr>
            <p:cNvPr id="31759" name="AutoShape 6"/>
            <p:cNvSpPr>
              <a:spLocks noChangeArrowheads="1"/>
            </p:cNvSpPr>
            <p:nvPr/>
          </p:nvSpPr>
          <p:spPr bwMode="auto">
            <a:xfrm>
              <a:off x="1680" y="1824"/>
              <a:ext cx="480" cy="144"/>
            </a:xfrm>
            <a:prstGeom prst="leftArrow">
              <a:avLst>
                <a:gd name="adj1" fmla="val 50000"/>
                <a:gd name="adj2" fmla="val 8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60" name="Text Box 7"/>
            <p:cNvSpPr txBox="1">
              <a:spLocks noChangeArrowheads="1"/>
            </p:cNvSpPr>
            <p:nvPr/>
          </p:nvSpPr>
          <p:spPr bwMode="auto">
            <a:xfrm>
              <a:off x="1680" y="1440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instruction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address</a:t>
              </a:r>
            </a:p>
          </p:txBody>
        </p:sp>
      </p:grpSp>
      <p:grpSp>
        <p:nvGrpSpPr>
          <p:cNvPr id="47117" name="Group 13"/>
          <p:cNvGrpSpPr>
            <a:grpSpLocks/>
          </p:cNvGrpSpPr>
          <p:nvPr/>
        </p:nvGrpSpPr>
        <p:grpSpPr bwMode="auto">
          <a:xfrm>
            <a:off x="2574925" y="3948113"/>
            <a:ext cx="1057275" cy="623887"/>
            <a:chOff x="1622" y="2487"/>
            <a:chExt cx="666" cy="393"/>
          </a:xfrm>
        </p:grpSpPr>
        <p:sp>
          <p:nvSpPr>
            <p:cNvPr id="31757" name="AutoShape 8"/>
            <p:cNvSpPr>
              <a:spLocks noChangeArrowheads="1"/>
            </p:cNvSpPr>
            <p:nvPr/>
          </p:nvSpPr>
          <p:spPr bwMode="auto">
            <a:xfrm>
              <a:off x="1728" y="2736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58" name="Text Box 9"/>
            <p:cNvSpPr txBox="1">
              <a:spLocks noChangeArrowheads="1"/>
            </p:cNvSpPr>
            <p:nvPr/>
          </p:nvSpPr>
          <p:spPr bwMode="auto">
            <a:xfrm>
              <a:off x="1622" y="2487"/>
              <a:ext cx="6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instruction</a:t>
              </a:r>
            </a:p>
          </p:txBody>
        </p:sp>
      </p:grpSp>
      <p:sp>
        <p:nvSpPr>
          <p:cNvPr id="47114" name="AutoShape 10"/>
          <p:cNvSpPr>
            <a:spLocks noChangeArrowheads="1"/>
          </p:cNvSpPr>
          <p:nvPr/>
        </p:nvSpPr>
        <p:spPr bwMode="auto">
          <a:xfrm>
            <a:off x="3657600" y="1752600"/>
            <a:ext cx="2362200" cy="487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5029200" y="990600"/>
            <a:ext cx="3646488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control unit: send required control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signals to realize an instruction</a:t>
            </a:r>
          </a:p>
        </p:txBody>
      </p:sp>
      <p:grpSp>
        <p:nvGrpSpPr>
          <p:cNvPr id="47120" name="Group 16"/>
          <p:cNvGrpSpPr>
            <a:grpSpLocks/>
          </p:cNvGrpSpPr>
          <p:nvPr/>
        </p:nvGrpSpPr>
        <p:grpSpPr bwMode="auto">
          <a:xfrm>
            <a:off x="5334000" y="4114800"/>
            <a:ext cx="1379538" cy="685800"/>
            <a:chOff x="3360" y="2592"/>
            <a:chExt cx="869" cy="432"/>
          </a:xfrm>
        </p:grpSpPr>
        <p:sp>
          <p:nvSpPr>
            <p:cNvPr id="31755" name="AutoShape 14"/>
            <p:cNvSpPr>
              <a:spLocks noChangeArrowheads="1"/>
            </p:cNvSpPr>
            <p:nvPr/>
          </p:nvSpPr>
          <p:spPr bwMode="auto">
            <a:xfrm>
              <a:off x="3552" y="2832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56" name="Text Box 15"/>
            <p:cNvSpPr txBox="1">
              <a:spLocks noChangeArrowheads="1"/>
            </p:cNvSpPr>
            <p:nvPr/>
          </p:nvSpPr>
          <p:spPr bwMode="auto">
            <a:xfrm>
              <a:off x="3360" y="2592"/>
              <a:ext cx="869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control signals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4" grpId="0" animBg="1"/>
      <p:bldP spid="471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Lectures to present CPU design</a:t>
            </a:r>
          </a:p>
        </p:txBody>
      </p:sp>
      <p:grpSp>
        <p:nvGrpSpPr>
          <p:cNvPr id="5123" name="Group 4"/>
          <p:cNvGrpSpPr>
            <a:grpSpLocks/>
          </p:cNvGrpSpPr>
          <p:nvPr/>
        </p:nvGrpSpPr>
        <p:grpSpPr bwMode="auto">
          <a:xfrm>
            <a:off x="304800" y="3048000"/>
            <a:ext cx="3213100" cy="3371850"/>
            <a:chOff x="470" y="1911"/>
            <a:chExt cx="2024" cy="2124"/>
          </a:xfrm>
        </p:grpSpPr>
        <p:pic>
          <p:nvPicPr>
            <p:cNvPr id="51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2208"/>
              <a:ext cx="1918" cy="1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0" name="Text Box 6"/>
            <p:cNvSpPr txBox="1">
              <a:spLocks noChangeArrowheads="1"/>
            </p:cNvSpPr>
            <p:nvPr/>
          </p:nvSpPr>
          <p:spPr bwMode="auto">
            <a:xfrm>
              <a:off x="470" y="1911"/>
              <a:ext cx="16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Figure 8-15: single-cycle CPU</a:t>
              </a:r>
            </a:p>
          </p:txBody>
        </p:sp>
      </p:grpSp>
      <p:grpSp>
        <p:nvGrpSpPr>
          <p:cNvPr id="5124" name="Group 7"/>
          <p:cNvGrpSpPr>
            <a:grpSpLocks/>
          </p:cNvGrpSpPr>
          <p:nvPr/>
        </p:nvGrpSpPr>
        <p:grpSpPr bwMode="auto">
          <a:xfrm>
            <a:off x="5029200" y="2895600"/>
            <a:ext cx="3441700" cy="3735388"/>
            <a:chOff x="3158" y="1815"/>
            <a:chExt cx="2168" cy="2353"/>
          </a:xfrm>
        </p:grpSpPr>
        <p:pic>
          <p:nvPicPr>
            <p:cNvPr id="5127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2064"/>
              <a:ext cx="2158" cy="2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8" name="Text Box 9"/>
            <p:cNvSpPr txBox="1">
              <a:spLocks noChangeArrowheads="1"/>
            </p:cNvSpPr>
            <p:nvPr/>
          </p:nvSpPr>
          <p:spPr bwMode="auto">
            <a:xfrm>
              <a:off x="3158" y="1815"/>
              <a:ext cx="16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Figure 8-18: multi-cycle CPU</a:t>
              </a:r>
            </a:p>
          </p:txBody>
        </p:sp>
      </p:grpSp>
      <p:sp>
        <p:nvSpPr>
          <p:cNvPr id="5125" name="AutoShape 10"/>
          <p:cNvSpPr>
            <a:spLocks noChangeArrowheads="1"/>
          </p:cNvSpPr>
          <p:nvPr/>
        </p:nvSpPr>
        <p:spPr bwMode="auto">
          <a:xfrm>
            <a:off x="2971800" y="6019800"/>
            <a:ext cx="1828800" cy="609600"/>
          </a:xfrm>
          <a:prstGeom prst="wedgeRoundRectCallout">
            <a:avLst>
              <a:gd name="adj1" fmla="val -64065"/>
              <a:gd name="adj2" fmla="val -10416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(Sec. 8-3, 8-4)</a:t>
            </a:r>
          </a:p>
        </p:txBody>
      </p:sp>
      <p:sp>
        <p:nvSpPr>
          <p:cNvPr id="5126" name="AutoShape 11"/>
          <p:cNvSpPr>
            <a:spLocks noChangeArrowheads="1"/>
          </p:cNvSpPr>
          <p:nvPr/>
        </p:nvSpPr>
        <p:spPr bwMode="auto">
          <a:xfrm>
            <a:off x="2819400" y="3657600"/>
            <a:ext cx="1828800" cy="609600"/>
          </a:xfrm>
          <a:prstGeom prst="wedgeRoundRectCallout">
            <a:avLst>
              <a:gd name="adj1" fmla="val -67190"/>
              <a:gd name="adj2" fmla="val 4817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(Sec. 8-2)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Lectures to present CPU design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304800" y="3048000"/>
            <a:ext cx="3213100" cy="3371850"/>
            <a:chOff x="470" y="1911"/>
            <a:chExt cx="2024" cy="2124"/>
          </a:xfrm>
        </p:grpSpPr>
        <p:pic>
          <p:nvPicPr>
            <p:cNvPr id="615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2208"/>
              <a:ext cx="1918" cy="1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54" name="Text Box 5"/>
            <p:cNvSpPr txBox="1">
              <a:spLocks noChangeArrowheads="1"/>
            </p:cNvSpPr>
            <p:nvPr/>
          </p:nvSpPr>
          <p:spPr bwMode="auto">
            <a:xfrm>
              <a:off x="470" y="1911"/>
              <a:ext cx="16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Figure 8-15: single-cycle CPU</a:t>
              </a:r>
            </a:p>
          </p:txBody>
        </p:sp>
      </p:grpSp>
      <p:grpSp>
        <p:nvGrpSpPr>
          <p:cNvPr id="6148" name="Group 6"/>
          <p:cNvGrpSpPr>
            <a:grpSpLocks/>
          </p:cNvGrpSpPr>
          <p:nvPr/>
        </p:nvGrpSpPr>
        <p:grpSpPr bwMode="auto">
          <a:xfrm>
            <a:off x="5029200" y="2895600"/>
            <a:ext cx="3441700" cy="3735388"/>
            <a:chOff x="3158" y="1815"/>
            <a:chExt cx="2168" cy="2353"/>
          </a:xfrm>
        </p:grpSpPr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2064"/>
              <a:ext cx="2158" cy="2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3158" y="1815"/>
              <a:ext cx="16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Figure 8-18: multi-cycle CPU</a:t>
              </a:r>
            </a:p>
          </p:txBody>
        </p:sp>
      </p:grpSp>
      <p:sp>
        <p:nvSpPr>
          <p:cNvPr id="6149" name="AutoShape 11"/>
          <p:cNvSpPr>
            <a:spLocks noChangeArrowheads="1"/>
          </p:cNvSpPr>
          <p:nvPr/>
        </p:nvSpPr>
        <p:spPr bwMode="auto">
          <a:xfrm>
            <a:off x="1676400" y="3505200"/>
            <a:ext cx="1219200" cy="297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150" name="AutoShape 12"/>
          <p:cNvSpPr>
            <a:spLocks noChangeArrowheads="1"/>
          </p:cNvSpPr>
          <p:nvPr/>
        </p:nvSpPr>
        <p:spPr bwMode="auto">
          <a:xfrm>
            <a:off x="3581400" y="4038600"/>
            <a:ext cx="2057400" cy="609600"/>
          </a:xfrm>
          <a:prstGeom prst="wedgeRoundRectCallout">
            <a:avLst>
              <a:gd name="adj1" fmla="val -79398"/>
              <a:gd name="adj2" fmla="val -7291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(Sec. 8-5, Sec. 8-6)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Lectures to present CPU design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304800" y="3048000"/>
            <a:ext cx="3213100" cy="3371850"/>
            <a:chOff x="470" y="1911"/>
            <a:chExt cx="2024" cy="2124"/>
          </a:xfrm>
        </p:grpSpPr>
        <p:pic>
          <p:nvPicPr>
            <p:cNvPr id="717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2208"/>
              <a:ext cx="1918" cy="1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80" name="Text Box 5"/>
            <p:cNvSpPr txBox="1">
              <a:spLocks noChangeArrowheads="1"/>
            </p:cNvSpPr>
            <p:nvPr/>
          </p:nvSpPr>
          <p:spPr bwMode="auto">
            <a:xfrm>
              <a:off x="470" y="1911"/>
              <a:ext cx="16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Figure 8-15: single-cycle CPU</a:t>
              </a:r>
            </a:p>
          </p:txBody>
        </p:sp>
      </p:grpSp>
      <p:grpSp>
        <p:nvGrpSpPr>
          <p:cNvPr id="7172" name="Group 6"/>
          <p:cNvGrpSpPr>
            <a:grpSpLocks/>
          </p:cNvGrpSpPr>
          <p:nvPr/>
        </p:nvGrpSpPr>
        <p:grpSpPr bwMode="auto">
          <a:xfrm>
            <a:off x="5029200" y="2895600"/>
            <a:ext cx="3441700" cy="3735388"/>
            <a:chOff x="3158" y="1815"/>
            <a:chExt cx="2168" cy="2353"/>
          </a:xfrm>
        </p:grpSpPr>
        <p:pic>
          <p:nvPicPr>
            <p:cNvPr id="717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2064"/>
              <a:ext cx="2158" cy="2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78" name="Text Box 8"/>
            <p:cNvSpPr txBox="1">
              <a:spLocks noChangeArrowheads="1"/>
            </p:cNvSpPr>
            <p:nvPr/>
          </p:nvSpPr>
          <p:spPr bwMode="auto">
            <a:xfrm>
              <a:off x="3158" y="1815"/>
              <a:ext cx="16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Figure 8-18: multi-cycle CPU</a:t>
              </a:r>
            </a:p>
          </p:txBody>
        </p:sp>
      </p:grpSp>
      <p:sp>
        <p:nvSpPr>
          <p:cNvPr id="7173" name="AutoShape 9"/>
          <p:cNvSpPr>
            <a:spLocks noChangeArrowheads="1"/>
          </p:cNvSpPr>
          <p:nvPr/>
        </p:nvSpPr>
        <p:spPr bwMode="auto">
          <a:xfrm>
            <a:off x="457200" y="3505200"/>
            <a:ext cx="1219200" cy="2057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74" name="AutoShape 10"/>
          <p:cNvSpPr>
            <a:spLocks noChangeArrowheads="1"/>
          </p:cNvSpPr>
          <p:nvPr/>
        </p:nvSpPr>
        <p:spPr bwMode="auto">
          <a:xfrm>
            <a:off x="2438400" y="4114800"/>
            <a:ext cx="2057400" cy="609600"/>
          </a:xfrm>
          <a:prstGeom prst="wedgeRoundRectCallout">
            <a:avLst>
              <a:gd name="adj1" fmla="val -79167"/>
              <a:gd name="adj2" fmla="val -7057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(Sec. 8-7~8-8)</a:t>
            </a:r>
          </a:p>
        </p:txBody>
      </p:sp>
      <p:sp>
        <p:nvSpPr>
          <p:cNvPr id="7175" name="AutoShape 12"/>
          <p:cNvSpPr>
            <a:spLocks noChangeArrowheads="1"/>
          </p:cNvSpPr>
          <p:nvPr/>
        </p:nvSpPr>
        <p:spPr bwMode="auto">
          <a:xfrm>
            <a:off x="4953000" y="2819400"/>
            <a:ext cx="3810000" cy="3810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76" name="AutoShape 13"/>
          <p:cNvSpPr>
            <a:spLocks noChangeArrowheads="1"/>
          </p:cNvSpPr>
          <p:nvPr/>
        </p:nvSpPr>
        <p:spPr bwMode="auto">
          <a:xfrm>
            <a:off x="6553200" y="1828800"/>
            <a:ext cx="2057400" cy="609600"/>
          </a:xfrm>
          <a:prstGeom prst="wedgeRoundRectCallout">
            <a:avLst>
              <a:gd name="adj1" fmla="val -59028"/>
              <a:gd name="adj2" fmla="val 10755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(Sec. 8-9)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realize a high-level language program?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Von Neumann Model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762000" y="2209800"/>
            <a:ext cx="6705600" cy="4419600"/>
            <a:chOff x="480" y="1392"/>
            <a:chExt cx="4224" cy="2784"/>
          </a:xfrm>
        </p:grpSpPr>
        <p:sp>
          <p:nvSpPr>
            <p:cNvPr id="9220" name="Text Box 4"/>
            <p:cNvSpPr txBox="1">
              <a:spLocks noChangeArrowheads="1"/>
            </p:cNvSpPr>
            <p:nvPr/>
          </p:nvSpPr>
          <p:spPr bwMode="auto">
            <a:xfrm>
              <a:off x="576" y="1632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A = A-1;</a:t>
              </a:r>
            </a:p>
          </p:txBody>
        </p:sp>
        <p:grpSp>
          <p:nvGrpSpPr>
            <p:cNvPr id="9221" name="Group 5"/>
            <p:cNvGrpSpPr>
              <a:grpSpLocks/>
            </p:cNvGrpSpPr>
            <p:nvPr/>
          </p:nvGrpSpPr>
          <p:grpSpPr bwMode="auto">
            <a:xfrm>
              <a:off x="3168" y="1392"/>
              <a:ext cx="1536" cy="2784"/>
              <a:chOff x="3168" y="1392"/>
              <a:chExt cx="1536" cy="2784"/>
            </a:xfrm>
          </p:grpSpPr>
          <p:sp>
            <p:nvSpPr>
              <p:cNvPr id="9224" name="Rectangle 6"/>
              <p:cNvSpPr>
                <a:spLocks noChangeArrowheads="1"/>
              </p:cNvSpPr>
              <p:nvPr/>
            </p:nvSpPr>
            <p:spPr bwMode="auto">
              <a:xfrm>
                <a:off x="3600" y="187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10</a:t>
                </a:r>
              </a:p>
            </p:txBody>
          </p:sp>
          <p:sp>
            <p:nvSpPr>
              <p:cNvPr id="9225" name="Text Box 7"/>
              <p:cNvSpPr txBox="1">
                <a:spLocks noChangeArrowheads="1"/>
              </p:cNvSpPr>
              <p:nvPr/>
            </p:nvSpPr>
            <p:spPr bwMode="auto">
              <a:xfrm>
                <a:off x="3312" y="187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9226" name="Rectangle 8"/>
              <p:cNvSpPr>
                <a:spLocks noChangeArrowheads="1"/>
              </p:cNvSpPr>
              <p:nvPr/>
            </p:nvSpPr>
            <p:spPr bwMode="auto">
              <a:xfrm>
                <a:off x="3600" y="225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20</a:t>
                </a:r>
              </a:p>
            </p:txBody>
          </p:sp>
          <p:sp>
            <p:nvSpPr>
              <p:cNvPr id="9227" name="Text Box 9"/>
              <p:cNvSpPr txBox="1">
                <a:spLocks noChangeArrowheads="1"/>
              </p:cNvSpPr>
              <p:nvPr/>
            </p:nvSpPr>
            <p:spPr bwMode="auto">
              <a:xfrm>
                <a:off x="3312" y="2256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9228" name="Rectangle 10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</a:t>
                </a:r>
              </a:p>
            </p:txBody>
          </p:sp>
          <p:sp>
            <p:nvSpPr>
              <p:cNvPr id="9229" name="Text Box 11"/>
              <p:cNvSpPr txBox="1">
                <a:spLocks noChangeArrowheads="1"/>
              </p:cNvSpPr>
              <p:nvPr/>
            </p:nvSpPr>
            <p:spPr bwMode="auto">
              <a:xfrm>
                <a:off x="3312" y="264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</a:t>
                </a:r>
              </a:p>
            </p:txBody>
          </p:sp>
          <p:sp>
            <p:nvSpPr>
              <p:cNvPr id="9230" name="Rectangle 12"/>
              <p:cNvSpPr>
                <a:spLocks noChangeArrowheads="1"/>
              </p:cNvSpPr>
              <p:nvPr/>
            </p:nvSpPr>
            <p:spPr bwMode="auto">
              <a:xfrm>
                <a:off x="3600" y="3024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40</a:t>
                </a:r>
              </a:p>
            </p:txBody>
          </p:sp>
          <p:sp>
            <p:nvSpPr>
              <p:cNvPr id="9231" name="Text Box 13"/>
              <p:cNvSpPr txBox="1">
                <a:spLocks noChangeArrowheads="1"/>
              </p:cNvSpPr>
              <p:nvPr/>
            </p:nvSpPr>
            <p:spPr bwMode="auto">
              <a:xfrm>
                <a:off x="3312" y="30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9232" name="Rectangle 14"/>
              <p:cNvSpPr>
                <a:spLocks noChangeArrowheads="1"/>
              </p:cNvSpPr>
              <p:nvPr/>
            </p:nvSpPr>
            <p:spPr bwMode="auto">
              <a:xfrm>
                <a:off x="3600" y="3408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50</a:t>
                </a:r>
              </a:p>
            </p:txBody>
          </p:sp>
          <p:sp>
            <p:nvSpPr>
              <p:cNvPr id="9233" name="Text Box 15"/>
              <p:cNvSpPr txBox="1">
                <a:spLocks noChangeArrowheads="1"/>
              </p:cNvSpPr>
              <p:nvPr/>
            </p:nvSpPr>
            <p:spPr bwMode="auto">
              <a:xfrm>
                <a:off x="3312" y="3408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</a:t>
                </a:r>
              </a:p>
            </p:txBody>
          </p:sp>
          <p:sp>
            <p:nvSpPr>
              <p:cNvPr id="9234" name="Rectangle 16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60</a:t>
                </a:r>
              </a:p>
            </p:txBody>
          </p:sp>
          <p:sp>
            <p:nvSpPr>
              <p:cNvPr id="9235" name="Text Box 17"/>
              <p:cNvSpPr txBox="1">
                <a:spLocks noChangeArrowheads="1"/>
              </p:cNvSpPr>
              <p:nvPr/>
            </p:nvSpPr>
            <p:spPr bwMode="auto">
              <a:xfrm>
                <a:off x="3312" y="37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</a:t>
                </a:r>
              </a:p>
            </p:txBody>
          </p:sp>
          <p:sp>
            <p:nvSpPr>
              <p:cNvPr id="9236" name="Rectangle 1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1536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37" name="Text Box 19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5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memory</a:t>
                </a:r>
              </a:p>
            </p:txBody>
          </p:sp>
        </p:grpSp>
        <p:sp>
          <p:nvSpPr>
            <p:cNvPr id="9222" name="Oval 20"/>
            <p:cNvSpPr>
              <a:spLocks noChangeArrowheads="1"/>
            </p:cNvSpPr>
            <p:nvPr/>
          </p:nvSpPr>
          <p:spPr bwMode="auto">
            <a:xfrm>
              <a:off x="2064" y="2256"/>
              <a:ext cx="81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</p:txBody>
        </p:sp>
        <p:sp>
          <p:nvSpPr>
            <p:cNvPr id="9223" name="Text Box 21"/>
            <p:cNvSpPr txBox="1">
              <a:spLocks noChangeArrowheads="1"/>
            </p:cNvSpPr>
            <p:nvPr/>
          </p:nvSpPr>
          <p:spPr bwMode="auto">
            <a:xfrm>
              <a:off x="480" y="3168"/>
              <a:ext cx="1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PC: program counter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Von Neumann Model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762000" y="2209800"/>
            <a:ext cx="6705600" cy="4419600"/>
            <a:chOff x="480" y="1392"/>
            <a:chExt cx="4224" cy="2784"/>
          </a:xfrm>
        </p:grpSpPr>
        <p:sp>
          <p:nvSpPr>
            <p:cNvPr id="10251" name="Text Box 4"/>
            <p:cNvSpPr txBox="1">
              <a:spLocks noChangeArrowheads="1"/>
            </p:cNvSpPr>
            <p:nvPr/>
          </p:nvSpPr>
          <p:spPr bwMode="auto">
            <a:xfrm>
              <a:off x="576" y="1632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A = A-1;</a:t>
              </a:r>
            </a:p>
          </p:txBody>
        </p:sp>
        <p:grpSp>
          <p:nvGrpSpPr>
            <p:cNvPr id="10252" name="Group 5"/>
            <p:cNvGrpSpPr>
              <a:grpSpLocks/>
            </p:cNvGrpSpPr>
            <p:nvPr/>
          </p:nvGrpSpPr>
          <p:grpSpPr bwMode="auto">
            <a:xfrm>
              <a:off x="3168" y="1392"/>
              <a:ext cx="1536" cy="2784"/>
              <a:chOff x="3168" y="1392"/>
              <a:chExt cx="1536" cy="2784"/>
            </a:xfrm>
          </p:grpSpPr>
          <p:sp>
            <p:nvSpPr>
              <p:cNvPr id="10255" name="Rectangle 6"/>
              <p:cNvSpPr>
                <a:spLocks noChangeArrowheads="1"/>
              </p:cNvSpPr>
              <p:nvPr/>
            </p:nvSpPr>
            <p:spPr bwMode="auto">
              <a:xfrm>
                <a:off x="3600" y="187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10</a:t>
                </a:r>
              </a:p>
            </p:txBody>
          </p:sp>
          <p:sp>
            <p:nvSpPr>
              <p:cNvPr id="10256" name="Text Box 7"/>
              <p:cNvSpPr txBox="1">
                <a:spLocks noChangeArrowheads="1"/>
              </p:cNvSpPr>
              <p:nvPr/>
            </p:nvSpPr>
            <p:spPr bwMode="auto">
              <a:xfrm>
                <a:off x="3312" y="187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10257" name="Rectangle 8"/>
              <p:cNvSpPr>
                <a:spLocks noChangeArrowheads="1"/>
              </p:cNvSpPr>
              <p:nvPr/>
            </p:nvSpPr>
            <p:spPr bwMode="auto">
              <a:xfrm>
                <a:off x="3600" y="225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20</a:t>
                </a:r>
              </a:p>
            </p:txBody>
          </p:sp>
          <p:sp>
            <p:nvSpPr>
              <p:cNvPr id="10258" name="Text Box 9"/>
              <p:cNvSpPr txBox="1">
                <a:spLocks noChangeArrowheads="1"/>
              </p:cNvSpPr>
              <p:nvPr/>
            </p:nvSpPr>
            <p:spPr bwMode="auto">
              <a:xfrm>
                <a:off x="3312" y="2256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10259" name="Rectangle 10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</a:t>
                </a:r>
              </a:p>
            </p:txBody>
          </p:sp>
          <p:sp>
            <p:nvSpPr>
              <p:cNvPr id="10260" name="Text Box 11"/>
              <p:cNvSpPr txBox="1">
                <a:spLocks noChangeArrowheads="1"/>
              </p:cNvSpPr>
              <p:nvPr/>
            </p:nvSpPr>
            <p:spPr bwMode="auto">
              <a:xfrm>
                <a:off x="3312" y="264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</a:t>
                </a:r>
              </a:p>
            </p:txBody>
          </p:sp>
          <p:sp>
            <p:nvSpPr>
              <p:cNvPr id="10261" name="Rectangle 12"/>
              <p:cNvSpPr>
                <a:spLocks noChangeArrowheads="1"/>
              </p:cNvSpPr>
              <p:nvPr/>
            </p:nvSpPr>
            <p:spPr bwMode="auto">
              <a:xfrm>
                <a:off x="3600" y="3024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folHlink"/>
                    </a:solidFill>
                  </a:rPr>
                  <a:t>610</a:t>
                </a:r>
              </a:p>
            </p:txBody>
          </p:sp>
          <p:sp>
            <p:nvSpPr>
              <p:cNvPr id="10262" name="Text Box 13"/>
              <p:cNvSpPr txBox="1">
                <a:spLocks noChangeArrowheads="1"/>
              </p:cNvSpPr>
              <p:nvPr/>
            </p:nvSpPr>
            <p:spPr bwMode="auto">
              <a:xfrm>
                <a:off x="3312" y="30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0263" name="Rectangle 14"/>
              <p:cNvSpPr>
                <a:spLocks noChangeArrowheads="1"/>
              </p:cNvSpPr>
              <p:nvPr/>
            </p:nvSpPr>
            <p:spPr bwMode="auto">
              <a:xfrm>
                <a:off x="3600" y="3408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50</a:t>
                </a:r>
              </a:p>
            </p:txBody>
          </p:sp>
          <p:sp>
            <p:nvSpPr>
              <p:cNvPr id="10264" name="Text Box 15"/>
              <p:cNvSpPr txBox="1">
                <a:spLocks noChangeArrowheads="1"/>
              </p:cNvSpPr>
              <p:nvPr/>
            </p:nvSpPr>
            <p:spPr bwMode="auto">
              <a:xfrm>
                <a:off x="3312" y="3408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</a:t>
                </a:r>
              </a:p>
            </p:txBody>
          </p:sp>
          <p:sp>
            <p:nvSpPr>
              <p:cNvPr id="10265" name="Rectangle 16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60</a:t>
                </a:r>
              </a:p>
            </p:txBody>
          </p:sp>
          <p:sp>
            <p:nvSpPr>
              <p:cNvPr id="10266" name="Text Box 17"/>
              <p:cNvSpPr txBox="1">
                <a:spLocks noChangeArrowheads="1"/>
              </p:cNvSpPr>
              <p:nvPr/>
            </p:nvSpPr>
            <p:spPr bwMode="auto">
              <a:xfrm>
                <a:off x="3312" y="37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</a:t>
                </a:r>
              </a:p>
            </p:txBody>
          </p:sp>
          <p:sp>
            <p:nvSpPr>
              <p:cNvPr id="10267" name="Rectangle 1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1536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0268" name="Text Box 19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5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memory</a:t>
                </a:r>
              </a:p>
            </p:txBody>
          </p:sp>
        </p:grpSp>
        <p:sp>
          <p:nvSpPr>
            <p:cNvPr id="10253" name="Oval 20"/>
            <p:cNvSpPr>
              <a:spLocks noChangeArrowheads="1"/>
            </p:cNvSpPr>
            <p:nvPr/>
          </p:nvSpPr>
          <p:spPr bwMode="auto">
            <a:xfrm>
              <a:off x="2064" y="2256"/>
              <a:ext cx="81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</p:txBody>
        </p:sp>
        <p:sp>
          <p:nvSpPr>
            <p:cNvPr id="10254" name="Text Box 21"/>
            <p:cNvSpPr txBox="1">
              <a:spLocks noChangeArrowheads="1"/>
            </p:cNvSpPr>
            <p:nvPr/>
          </p:nvSpPr>
          <p:spPr bwMode="auto">
            <a:xfrm>
              <a:off x="480" y="3168"/>
              <a:ext cx="1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PC: program counter</a:t>
              </a:r>
            </a:p>
          </p:txBody>
        </p:sp>
      </p:grpSp>
      <p:grpSp>
        <p:nvGrpSpPr>
          <p:cNvPr id="10244" name="Group 22"/>
          <p:cNvGrpSpPr>
            <a:grpSpLocks/>
          </p:cNvGrpSpPr>
          <p:nvPr/>
        </p:nvGrpSpPr>
        <p:grpSpPr bwMode="auto">
          <a:xfrm>
            <a:off x="228600" y="2590800"/>
            <a:ext cx="685800" cy="336550"/>
            <a:chOff x="144" y="1632"/>
            <a:chExt cx="432" cy="212"/>
          </a:xfrm>
        </p:grpSpPr>
        <p:sp>
          <p:nvSpPr>
            <p:cNvPr id="10249" name="Line 23"/>
            <p:cNvSpPr>
              <a:spLocks noChangeShapeType="1"/>
            </p:cNvSpPr>
            <p:nvPr/>
          </p:nvSpPr>
          <p:spPr bwMode="auto">
            <a:xfrm>
              <a:off x="384" y="1776"/>
              <a:ext cx="19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0" name="Text Box 24"/>
            <p:cNvSpPr txBox="1">
              <a:spLocks noChangeArrowheads="1"/>
            </p:cNvSpPr>
            <p:nvPr/>
          </p:nvSpPr>
          <p:spPr bwMode="auto">
            <a:xfrm>
              <a:off x="144" y="163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PC</a:t>
              </a:r>
            </a:p>
          </p:txBody>
        </p:sp>
      </p:grpSp>
      <p:sp>
        <p:nvSpPr>
          <p:cNvPr id="10245" name="Line 25"/>
          <p:cNvSpPr>
            <a:spLocks noChangeShapeType="1"/>
          </p:cNvSpPr>
          <p:nvPr/>
        </p:nvSpPr>
        <p:spPr bwMode="auto">
          <a:xfrm flipH="1">
            <a:off x="4267200" y="3200400"/>
            <a:ext cx="16764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6" name="Line 26"/>
          <p:cNvSpPr>
            <a:spLocks noChangeShapeType="1"/>
          </p:cNvSpPr>
          <p:nvPr/>
        </p:nvSpPr>
        <p:spPr bwMode="auto">
          <a:xfrm flipH="1">
            <a:off x="4419600" y="3810000"/>
            <a:ext cx="16002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7" name="Line 27"/>
          <p:cNvSpPr>
            <a:spLocks noChangeShapeType="1"/>
          </p:cNvSpPr>
          <p:nvPr/>
        </p:nvSpPr>
        <p:spPr bwMode="auto">
          <a:xfrm flipH="1" flipV="1">
            <a:off x="4343400" y="4191000"/>
            <a:ext cx="16002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8" name="Line 28"/>
          <p:cNvSpPr>
            <a:spLocks noChangeShapeType="1"/>
          </p:cNvSpPr>
          <p:nvPr/>
        </p:nvSpPr>
        <p:spPr bwMode="auto">
          <a:xfrm>
            <a:off x="4038600" y="4267200"/>
            <a:ext cx="1828800" cy="685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Von Neumann Model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762000" y="2209800"/>
            <a:ext cx="6705600" cy="4419600"/>
            <a:chOff x="480" y="1392"/>
            <a:chExt cx="4224" cy="2784"/>
          </a:xfrm>
        </p:grpSpPr>
        <p:sp>
          <p:nvSpPr>
            <p:cNvPr id="11274" name="Text Box 4"/>
            <p:cNvSpPr txBox="1">
              <a:spLocks noChangeArrowheads="1"/>
            </p:cNvSpPr>
            <p:nvPr/>
          </p:nvSpPr>
          <p:spPr bwMode="auto">
            <a:xfrm>
              <a:off x="576" y="1632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A = A-1;</a:t>
              </a:r>
            </a:p>
          </p:txBody>
        </p:sp>
        <p:grpSp>
          <p:nvGrpSpPr>
            <p:cNvPr id="11275" name="Group 5"/>
            <p:cNvGrpSpPr>
              <a:grpSpLocks/>
            </p:cNvGrpSpPr>
            <p:nvPr/>
          </p:nvGrpSpPr>
          <p:grpSpPr bwMode="auto">
            <a:xfrm>
              <a:off x="3168" y="1392"/>
              <a:ext cx="1536" cy="2784"/>
              <a:chOff x="3168" y="1392"/>
              <a:chExt cx="1536" cy="2784"/>
            </a:xfrm>
          </p:grpSpPr>
          <p:sp>
            <p:nvSpPr>
              <p:cNvPr id="11278" name="Rectangle 6"/>
              <p:cNvSpPr>
                <a:spLocks noChangeArrowheads="1"/>
              </p:cNvSpPr>
              <p:nvPr/>
            </p:nvSpPr>
            <p:spPr bwMode="auto">
              <a:xfrm>
                <a:off x="3600" y="187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10</a:t>
                </a:r>
              </a:p>
            </p:txBody>
          </p:sp>
          <p:sp>
            <p:nvSpPr>
              <p:cNvPr id="11279" name="Text Box 7"/>
              <p:cNvSpPr txBox="1">
                <a:spLocks noChangeArrowheads="1"/>
              </p:cNvSpPr>
              <p:nvPr/>
            </p:nvSpPr>
            <p:spPr bwMode="auto">
              <a:xfrm>
                <a:off x="3312" y="187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11280" name="Rectangle 8"/>
              <p:cNvSpPr>
                <a:spLocks noChangeArrowheads="1"/>
              </p:cNvSpPr>
              <p:nvPr/>
            </p:nvSpPr>
            <p:spPr bwMode="auto">
              <a:xfrm>
                <a:off x="3600" y="225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20</a:t>
                </a:r>
              </a:p>
            </p:txBody>
          </p:sp>
          <p:sp>
            <p:nvSpPr>
              <p:cNvPr id="11281" name="Text Box 9"/>
              <p:cNvSpPr txBox="1">
                <a:spLocks noChangeArrowheads="1"/>
              </p:cNvSpPr>
              <p:nvPr/>
            </p:nvSpPr>
            <p:spPr bwMode="auto">
              <a:xfrm>
                <a:off x="3312" y="2256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11282" name="Rectangle 10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</a:t>
                </a:r>
              </a:p>
            </p:txBody>
          </p:sp>
          <p:sp>
            <p:nvSpPr>
              <p:cNvPr id="11283" name="Text Box 11"/>
              <p:cNvSpPr txBox="1">
                <a:spLocks noChangeArrowheads="1"/>
              </p:cNvSpPr>
              <p:nvPr/>
            </p:nvSpPr>
            <p:spPr bwMode="auto">
              <a:xfrm>
                <a:off x="3312" y="264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</a:t>
                </a:r>
              </a:p>
            </p:txBody>
          </p:sp>
          <p:sp>
            <p:nvSpPr>
              <p:cNvPr id="11284" name="Rectangle 12"/>
              <p:cNvSpPr>
                <a:spLocks noChangeArrowheads="1"/>
              </p:cNvSpPr>
              <p:nvPr/>
            </p:nvSpPr>
            <p:spPr bwMode="auto">
              <a:xfrm>
                <a:off x="3600" y="3024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610</a:t>
                </a:r>
              </a:p>
            </p:txBody>
          </p:sp>
          <p:sp>
            <p:nvSpPr>
              <p:cNvPr id="11285" name="Text Box 13"/>
              <p:cNvSpPr txBox="1">
                <a:spLocks noChangeArrowheads="1"/>
              </p:cNvSpPr>
              <p:nvPr/>
            </p:nvSpPr>
            <p:spPr bwMode="auto">
              <a:xfrm>
                <a:off x="3312" y="30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1286" name="Rectangle 14"/>
              <p:cNvSpPr>
                <a:spLocks noChangeArrowheads="1"/>
              </p:cNvSpPr>
              <p:nvPr/>
            </p:nvSpPr>
            <p:spPr bwMode="auto">
              <a:xfrm>
                <a:off x="3600" y="3408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folHlink"/>
                    </a:solidFill>
                  </a:rPr>
                  <a:t>670</a:t>
                </a:r>
              </a:p>
            </p:txBody>
          </p:sp>
          <p:sp>
            <p:nvSpPr>
              <p:cNvPr id="11287" name="Text Box 15"/>
              <p:cNvSpPr txBox="1">
                <a:spLocks noChangeArrowheads="1"/>
              </p:cNvSpPr>
              <p:nvPr/>
            </p:nvSpPr>
            <p:spPr bwMode="auto">
              <a:xfrm>
                <a:off x="3312" y="3408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</a:t>
                </a:r>
              </a:p>
            </p:txBody>
          </p:sp>
          <p:sp>
            <p:nvSpPr>
              <p:cNvPr id="11288" name="Rectangle 16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60</a:t>
                </a:r>
              </a:p>
            </p:txBody>
          </p:sp>
          <p:sp>
            <p:nvSpPr>
              <p:cNvPr id="11289" name="Text Box 17"/>
              <p:cNvSpPr txBox="1">
                <a:spLocks noChangeArrowheads="1"/>
              </p:cNvSpPr>
              <p:nvPr/>
            </p:nvSpPr>
            <p:spPr bwMode="auto">
              <a:xfrm>
                <a:off x="3312" y="37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</a:t>
                </a:r>
              </a:p>
            </p:txBody>
          </p:sp>
          <p:sp>
            <p:nvSpPr>
              <p:cNvPr id="11290" name="Rectangle 1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1536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291" name="Text Box 19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5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memory</a:t>
                </a:r>
              </a:p>
            </p:txBody>
          </p:sp>
        </p:grpSp>
        <p:sp>
          <p:nvSpPr>
            <p:cNvPr id="11276" name="Oval 20"/>
            <p:cNvSpPr>
              <a:spLocks noChangeArrowheads="1"/>
            </p:cNvSpPr>
            <p:nvPr/>
          </p:nvSpPr>
          <p:spPr bwMode="auto">
            <a:xfrm>
              <a:off x="2064" y="2256"/>
              <a:ext cx="81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</p:txBody>
        </p:sp>
        <p:sp>
          <p:nvSpPr>
            <p:cNvPr id="11277" name="Text Box 21"/>
            <p:cNvSpPr txBox="1">
              <a:spLocks noChangeArrowheads="1"/>
            </p:cNvSpPr>
            <p:nvPr/>
          </p:nvSpPr>
          <p:spPr bwMode="auto">
            <a:xfrm>
              <a:off x="480" y="3168"/>
              <a:ext cx="1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PC: program counter</a:t>
              </a:r>
            </a:p>
          </p:txBody>
        </p:sp>
      </p:grpSp>
      <p:grpSp>
        <p:nvGrpSpPr>
          <p:cNvPr id="11268" name="Group 22"/>
          <p:cNvGrpSpPr>
            <a:grpSpLocks/>
          </p:cNvGrpSpPr>
          <p:nvPr/>
        </p:nvGrpSpPr>
        <p:grpSpPr bwMode="auto">
          <a:xfrm>
            <a:off x="228600" y="2971800"/>
            <a:ext cx="685800" cy="336550"/>
            <a:chOff x="144" y="1632"/>
            <a:chExt cx="432" cy="212"/>
          </a:xfrm>
        </p:grpSpPr>
        <p:sp>
          <p:nvSpPr>
            <p:cNvPr id="11272" name="Line 23"/>
            <p:cNvSpPr>
              <a:spLocks noChangeShapeType="1"/>
            </p:cNvSpPr>
            <p:nvPr/>
          </p:nvSpPr>
          <p:spPr bwMode="auto">
            <a:xfrm>
              <a:off x="384" y="1776"/>
              <a:ext cx="19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3" name="Text Box 24"/>
            <p:cNvSpPr txBox="1">
              <a:spLocks noChangeArrowheads="1"/>
            </p:cNvSpPr>
            <p:nvPr/>
          </p:nvSpPr>
          <p:spPr bwMode="auto">
            <a:xfrm>
              <a:off x="144" y="163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PC</a:t>
              </a:r>
            </a:p>
          </p:txBody>
        </p:sp>
      </p:grpSp>
      <p:sp>
        <p:nvSpPr>
          <p:cNvPr id="11269" name="Line 25"/>
          <p:cNvSpPr>
            <a:spLocks noChangeShapeType="1"/>
          </p:cNvSpPr>
          <p:nvPr/>
        </p:nvSpPr>
        <p:spPr bwMode="auto">
          <a:xfrm flipH="1" flipV="1">
            <a:off x="3886200" y="4495800"/>
            <a:ext cx="1905000" cy="1752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0" name="Line 26"/>
          <p:cNvSpPr>
            <a:spLocks noChangeShapeType="1"/>
          </p:cNvSpPr>
          <p:nvPr/>
        </p:nvSpPr>
        <p:spPr bwMode="auto">
          <a:xfrm flipH="1" flipV="1">
            <a:off x="4343400" y="4191000"/>
            <a:ext cx="152400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1" name="Line 27"/>
          <p:cNvSpPr>
            <a:spLocks noChangeShapeType="1"/>
          </p:cNvSpPr>
          <p:nvPr/>
        </p:nvSpPr>
        <p:spPr bwMode="auto">
          <a:xfrm>
            <a:off x="4038600" y="4267200"/>
            <a:ext cx="1752600" cy="1371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127</TotalTime>
  <Words>1550</Words>
  <Application>Microsoft Office PowerPoint</Application>
  <PresentationFormat>如螢幕大小 (4:3)</PresentationFormat>
  <Paragraphs>290</Paragraphs>
  <Slides>29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新細明體</vt:lpstr>
      <vt:lpstr>標楷體</vt:lpstr>
      <vt:lpstr>Arial</vt:lpstr>
      <vt:lpstr>Times New Roman</vt:lpstr>
      <vt:lpstr>Wingdings</vt:lpstr>
      <vt:lpstr>Blends</vt:lpstr>
      <vt:lpstr>點陣圖影像</vt:lpstr>
      <vt:lpstr>CPU Design Overview</vt:lpstr>
      <vt:lpstr>Goal of Chapter 8</vt:lpstr>
      <vt:lpstr>Lectures to present CPU design</vt:lpstr>
      <vt:lpstr>Lectures to present CPU design</vt:lpstr>
      <vt:lpstr>Lectures to present CPU design</vt:lpstr>
      <vt:lpstr>How a CPU realize a high-level language program?</vt:lpstr>
      <vt:lpstr>The Von Neumann Model</vt:lpstr>
      <vt:lpstr>The Von Neumann Model</vt:lpstr>
      <vt:lpstr>The Von Neumann Model</vt:lpstr>
      <vt:lpstr>The Von Neumann Model</vt:lpstr>
      <vt:lpstr>How a CPU works?</vt:lpstr>
      <vt:lpstr>How a CPU works?</vt:lpstr>
      <vt:lpstr>How a CPU works?</vt:lpstr>
      <vt:lpstr>How a CPU works?</vt:lpstr>
      <vt:lpstr>How a CPU works?</vt:lpstr>
      <vt:lpstr>How a CPU works?</vt:lpstr>
      <vt:lpstr>How a CPU works?</vt:lpstr>
      <vt:lpstr>How a CPU works?</vt:lpstr>
      <vt:lpstr>How a CPU works?</vt:lpstr>
      <vt:lpstr>The assembly program to realize a C sample code</vt:lpstr>
      <vt:lpstr>The assembly program to realize a C sample code</vt:lpstr>
      <vt:lpstr>The assembly program to realize a C sample code</vt:lpstr>
      <vt:lpstr>The assembly program to realize a C sample code</vt:lpstr>
      <vt:lpstr>Binary code representation of an assembly program</vt:lpstr>
      <vt:lpstr>Instruction Set Architecture</vt:lpstr>
      <vt:lpstr>Relate RTL Design Methodology to CPU Design</vt:lpstr>
      <vt:lpstr>How to design a CPU</vt:lpstr>
      <vt:lpstr>RTL design for CPU</vt:lpstr>
      <vt:lpstr>RTL design for CPU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13</cp:revision>
  <cp:lastPrinted>1601-01-01T00:00:00Z</cp:lastPrinted>
  <dcterms:created xsi:type="dcterms:W3CDTF">2009-12-03T16:04:15Z</dcterms:created>
  <dcterms:modified xsi:type="dcterms:W3CDTF">2018-11-25T16:21:28Z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