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87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1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9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748937B-C8A9-440F-AA1A-4A0D1B8D0D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1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45143-3463-439D-9B41-93D27369F5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E1AEB-9249-4A45-B689-A48410646C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273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3E99-8C80-4312-AD25-166B1060A0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06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9463E-4ECA-4733-B4B4-5BCB1DCB19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25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231C-8BC0-4A3A-B9B9-997FD73B3F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928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ADC75-C943-49C2-84AE-688E8B0FA0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79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BB573-5622-44BB-AB59-E44A470C0E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68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F357-5F6B-47E7-B90A-B7C0F88A2B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07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E623E-3F05-4DE8-A73C-38F4DEBC34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57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E14E2-4466-41FE-9ED2-738444F313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630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31F372AE-DFD6-442B-B80A-FB071477A0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Arithmetic Unit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 8-3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914400"/>
            <a:ext cx="37623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09 (Part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2297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2298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2299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2300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4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2295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2296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331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332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332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3325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3326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3317" name="AutoShape 13"/>
          <p:cNvSpPr>
            <a:spLocks noChangeArrowheads="1"/>
          </p:cNvSpPr>
          <p:nvPr/>
        </p:nvSpPr>
        <p:spPr bwMode="auto">
          <a:xfrm>
            <a:off x="6705600" y="2819400"/>
            <a:ext cx="381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434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435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435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4355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4356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5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435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4341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343" name="AutoShape 15"/>
          <p:cNvSpPr>
            <a:spLocks noChangeArrowheads="1"/>
          </p:cNvSpPr>
          <p:nvPr/>
        </p:nvSpPr>
        <p:spPr bwMode="auto">
          <a:xfrm>
            <a:off x="6781800" y="2971800"/>
            <a:ext cx="228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4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7010400" y="20574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C[1]</a:t>
            </a:r>
          </a:p>
        </p:txBody>
      </p:sp>
      <p:sp>
        <p:nvSpPr>
          <p:cNvPr id="14346" name="Line 18"/>
          <p:cNvSpPr>
            <a:spLocks noChangeShapeType="1"/>
          </p:cNvSpPr>
          <p:nvPr/>
        </p:nvSpPr>
        <p:spPr bwMode="auto">
          <a:xfrm flipH="1">
            <a:off x="6705600" y="2362200"/>
            <a:ext cx="45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7" name="Text Box 19"/>
          <p:cNvSpPr txBox="1">
            <a:spLocks noChangeArrowheads="1"/>
          </p:cNvSpPr>
          <p:nvPr/>
        </p:nvSpPr>
        <p:spPr bwMode="auto">
          <a:xfrm>
            <a:off x="5334000" y="44958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S[0]</a:t>
            </a:r>
          </a:p>
        </p:txBody>
      </p:sp>
      <p:sp>
        <p:nvSpPr>
          <p:cNvPr id="14348" name="Line 20"/>
          <p:cNvSpPr>
            <a:spLocks noChangeShapeType="1"/>
          </p:cNvSpPr>
          <p:nvPr/>
        </p:nvSpPr>
        <p:spPr bwMode="auto">
          <a:xfrm flipV="1">
            <a:off x="6324600" y="4267200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536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537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537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5375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5376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367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68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639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639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640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640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640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639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6391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6393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6394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7423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7427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7428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7429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7430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24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25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26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7414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7415" name="Text Box 15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7417" name="Text Box 17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7418" name="Text Box 18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7419" name="Text Box 19"/>
          <p:cNvSpPr txBox="1">
            <a:spLocks noChangeArrowheads="1"/>
          </p:cNvSpPr>
          <p:nvPr/>
        </p:nvSpPr>
        <p:spPr bwMode="auto">
          <a:xfrm>
            <a:off x="4648200" y="25908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C[2]</a:t>
            </a:r>
          </a:p>
        </p:txBody>
      </p:sp>
      <p:sp>
        <p:nvSpPr>
          <p:cNvPr id="17420" name="Line 20"/>
          <p:cNvSpPr>
            <a:spLocks noChangeShapeType="1"/>
          </p:cNvSpPr>
          <p:nvPr/>
        </p:nvSpPr>
        <p:spPr bwMode="auto">
          <a:xfrm flipV="1">
            <a:off x="5791200" y="2743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1" name="Text Box 21"/>
          <p:cNvSpPr txBox="1">
            <a:spLocks noChangeArrowheads="1"/>
          </p:cNvSpPr>
          <p:nvPr/>
        </p:nvSpPr>
        <p:spPr bwMode="auto">
          <a:xfrm>
            <a:off x="5257800" y="43434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S[1]</a:t>
            </a:r>
          </a:p>
        </p:txBody>
      </p:sp>
      <p:sp>
        <p:nvSpPr>
          <p:cNvPr id="17422" name="Line 22"/>
          <p:cNvSpPr>
            <a:spLocks noChangeShapeType="1"/>
          </p:cNvSpPr>
          <p:nvPr/>
        </p:nvSpPr>
        <p:spPr bwMode="auto">
          <a:xfrm flipV="1">
            <a:off x="6248400" y="41910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repeat the procedure and we get the result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8440" name="Group 6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844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8445" name="Text Box 8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8446" name="Text Box 9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42" name="Text Box 12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43" name="Text Box 13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6096000" y="3886200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1  0   0  1</a:t>
            </a:r>
          </a:p>
        </p:txBody>
      </p:sp>
      <p:sp>
        <p:nvSpPr>
          <p:cNvPr id="18439" name="AutoShape 15"/>
          <p:cNvSpPr>
            <a:spLocks noChangeArrowheads="1"/>
          </p:cNvSpPr>
          <p:nvPr/>
        </p:nvSpPr>
        <p:spPr bwMode="auto">
          <a:xfrm>
            <a:off x="2286000" y="5257800"/>
            <a:ext cx="5334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So, what’s the basic cell for the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Adder:</a:t>
            </a:r>
            <a:br>
              <a:rPr lang="en-US" altLang="zh-TW" smtClean="0"/>
            </a:br>
            <a:r>
              <a:rPr lang="en-US" altLang="zh-TW" smtClean="0"/>
              <a:t>the basic component for an adder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combinational circuit doing the following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perform addition for a bit </a:t>
            </a:r>
            <a:r>
              <a:rPr lang="en-US" altLang="zh-TW" sz="2800" i="1" smtClean="0"/>
              <a:t>i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9532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9543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9544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5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6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7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8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533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34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X</a:t>
              </a:r>
            </a:p>
          </p:txBody>
        </p:sp>
        <p:sp>
          <p:nvSpPr>
            <p:cNvPr id="19535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36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Y</a:t>
              </a:r>
            </a:p>
          </p:txBody>
        </p:sp>
        <p:sp>
          <p:nvSpPr>
            <p:cNvPr id="19537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9538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39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40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9541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9542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1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9477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9527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28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29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30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31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9478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9522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23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24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25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26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9479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9517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18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19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20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21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9480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9512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13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14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15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16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9481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9507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08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09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10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11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9482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9502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03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04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05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06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9483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9497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498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499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9500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501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9484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9492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493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494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495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9496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19485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7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9488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19489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9490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9491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19462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9463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9469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94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1947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194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19476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9470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9471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9472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9464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9465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9466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7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9468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Adder:</a:t>
            </a:r>
            <a:br>
              <a:rPr lang="en-US" altLang="zh-TW" smtClean="0"/>
            </a:br>
            <a:r>
              <a:rPr lang="en-US" altLang="zh-TW" smtClean="0"/>
              <a:t>the basic component for an adder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combinational circuit doing the following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perform addition for a bit </a:t>
            </a:r>
            <a:r>
              <a:rPr lang="en-US" altLang="zh-TW" sz="2800" i="1" smtClean="0"/>
              <a:t>i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20562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20573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0574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5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6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7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8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563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4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X</a:t>
              </a:r>
            </a:p>
          </p:txBody>
        </p:sp>
        <p:sp>
          <p:nvSpPr>
            <p:cNvPr id="20565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6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Y</a:t>
              </a:r>
            </a:p>
          </p:txBody>
        </p:sp>
        <p:sp>
          <p:nvSpPr>
            <p:cNvPr id="20567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20568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9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0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0571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20572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20507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20557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58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59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60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61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20508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20552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53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54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55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56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20509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20547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48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49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50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51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20510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20542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43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44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45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46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20511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20537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38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39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40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41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20512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20532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33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34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35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36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20513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20527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28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29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530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31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20514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20522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23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24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25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0526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20515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6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7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0518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0519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0520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20521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20486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20493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20499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050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2050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20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20506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0500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20501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20502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20494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20495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0496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497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20498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8000"/>
                  </a:solidFill>
                </a:rPr>
                <a:t>1</a:t>
              </a:r>
            </a:p>
          </p:txBody>
        </p:sp>
      </p:grpSp>
      <p:sp>
        <p:nvSpPr>
          <p:cNvPr id="20487" name="AutoShape 93"/>
          <p:cNvSpPr>
            <a:spLocks noChangeArrowheads="1"/>
          </p:cNvSpPr>
          <p:nvPr/>
        </p:nvSpPr>
        <p:spPr bwMode="auto">
          <a:xfrm>
            <a:off x="2667000" y="4876800"/>
            <a:ext cx="3048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8" name="Text Box 94"/>
          <p:cNvSpPr txBox="1">
            <a:spLocks noChangeArrowheads="1"/>
          </p:cNvSpPr>
          <p:nvPr/>
        </p:nvSpPr>
        <p:spPr bwMode="auto">
          <a:xfrm>
            <a:off x="21939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89" name="Text Box 95"/>
          <p:cNvSpPr txBox="1">
            <a:spLocks noChangeArrowheads="1"/>
          </p:cNvSpPr>
          <p:nvPr/>
        </p:nvSpPr>
        <p:spPr bwMode="auto">
          <a:xfrm>
            <a:off x="1143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90" name="Text Box 96"/>
          <p:cNvSpPr txBox="1">
            <a:spLocks noChangeArrowheads="1"/>
          </p:cNvSpPr>
          <p:nvPr/>
        </p:nvSpPr>
        <p:spPr bwMode="auto">
          <a:xfrm>
            <a:off x="9144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91" name="Text Box 97"/>
          <p:cNvSpPr txBox="1">
            <a:spLocks noChangeArrowheads="1"/>
          </p:cNvSpPr>
          <p:nvPr/>
        </p:nvSpPr>
        <p:spPr bwMode="auto">
          <a:xfrm>
            <a:off x="838200" y="632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0492" name="Text Box 98"/>
          <p:cNvSpPr txBox="1">
            <a:spLocks noChangeArrowheads="1"/>
          </p:cNvSpPr>
          <p:nvPr/>
        </p:nvSpPr>
        <p:spPr bwMode="auto">
          <a:xfrm>
            <a:off x="1143000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8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implementation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1510" name="Object 7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coming from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 8-3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Recall: addition, subtraction, and number system</a:t>
            </a:r>
          </a:p>
          <a:p>
            <a:pPr lvl="1" eaLnBrk="1" hangingPunct="1"/>
            <a:r>
              <a:rPr lang="en-US" altLang="zh-TW" smtClean="0"/>
              <a:t>Section 4-1 ~ 4-4</a:t>
            </a:r>
          </a:p>
          <a:p>
            <a:pPr lvl="1" eaLnBrk="1" hangingPunct="1"/>
            <a:r>
              <a:rPr lang="en-US" altLang="zh-TW" smtClean="0"/>
              <a:t>your digital circuit textbook: Section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Ripple-Carry Adder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2565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2634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2635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6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7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8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9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66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2628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2629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0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1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2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3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67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2622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2623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4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5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6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7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68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2616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2617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8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9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0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1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69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2610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2611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2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3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4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5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70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22571" name="AutoShape 40"/>
            <p:cNvCxnSpPr>
              <a:cxnSpLocks noChangeShapeType="1"/>
              <a:stCxn id="22639" idx="0"/>
              <a:endCxn id="22629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2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3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4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2575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6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7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22578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9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22580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1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22582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3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22584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5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22586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7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22588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9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22590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1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22592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3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22594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5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22596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22597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8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22599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0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22601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2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22603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4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22605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6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7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2608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9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22532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2545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22546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2561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2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3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2564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22547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2557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8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9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2560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22548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2553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4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5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2556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22549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0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1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2552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22533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  <p:grpSp>
        <p:nvGrpSpPr>
          <p:cNvPr id="22534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2535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2537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254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2254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2254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22544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2538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22539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22540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22536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1  0   0  1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Ripple-Carry Adder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3591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3660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3661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62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63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64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65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92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3654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3655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6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7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8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9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93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3648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3649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0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1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2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3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94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3642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3643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4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5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6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7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95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3636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3637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8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9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0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1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96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23597" name="AutoShape 40"/>
            <p:cNvCxnSpPr>
              <a:cxnSpLocks noChangeShapeType="1"/>
              <a:stCxn id="23665" idx="0"/>
              <a:endCxn id="23655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8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9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00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3601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02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3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23604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5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23606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7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23608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9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23610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1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23612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3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23614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5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23616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7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23618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9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23620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1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23622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23623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4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23625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6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23627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8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23629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0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23631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2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3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3634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5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23556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3571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23572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3587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8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9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3590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23573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3583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4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5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3586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23574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3579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0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1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3582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23575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6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7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3578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23557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  <p:grpSp>
        <p:nvGrpSpPr>
          <p:cNvPr id="23558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3561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3563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3567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2356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2356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23570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3564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23565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23566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23562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sp>
        <p:nvSpPr>
          <p:cNvPr id="23559" name="AutoShape 112"/>
          <p:cNvSpPr>
            <a:spLocks noChangeArrowheads="1"/>
          </p:cNvSpPr>
          <p:nvPr/>
        </p:nvSpPr>
        <p:spPr bwMode="auto">
          <a:xfrm>
            <a:off x="1524000" y="3733800"/>
            <a:ext cx="3810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60" name="AutoShape 113"/>
          <p:cNvSpPr>
            <a:spLocks noChangeArrowheads="1"/>
          </p:cNvSpPr>
          <p:nvPr/>
        </p:nvSpPr>
        <p:spPr bwMode="auto">
          <a:xfrm>
            <a:off x="7391400" y="4419600"/>
            <a:ext cx="914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Ripple-Carry Adder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4615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4684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4685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6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7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8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9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16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4678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4679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0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1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2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3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17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4672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4673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4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5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6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7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18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4666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4667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8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9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0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1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19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4660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24661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2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3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4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5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620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24621" name="AutoShape 40"/>
            <p:cNvCxnSpPr>
              <a:cxnSpLocks noChangeShapeType="1"/>
              <a:stCxn id="24689" idx="0"/>
              <a:endCxn id="24679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2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3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24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4625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26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7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24628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9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24630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1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24632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3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24634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5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24636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7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24638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9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24640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41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24642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43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24644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45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24646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24647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48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24649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0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24651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2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24653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4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24655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6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7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4658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9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24580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4595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24596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4611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12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13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4614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24597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4607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8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9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4610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24598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4603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4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5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24606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24599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0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1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4602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24581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  <p:grpSp>
        <p:nvGrpSpPr>
          <p:cNvPr id="24582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4585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4587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459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2459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2459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24594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588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24589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24590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24586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sp>
        <p:nvSpPr>
          <p:cNvPr id="24583" name="AutoShape 112"/>
          <p:cNvSpPr>
            <a:spLocks noChangeArrowheads="1"/>
          </p:cNvSpPr>
          <p:nvPr/>
        </p:nvSpPr>
        <p:spPr bwMode="auto">
          <a:xfrm>
            <a:off x="1295400" y="3733800"/>
            <a:ext cx="3810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4" name="AutoShape 113"/>
          <p:cNvSpPr>
            <a:spLocks noChangeArrowheads="1"/>
          </p:cNvSpPr>
          <p:nvPr/>
        </p:nvSpPr>
        <p:spPr bwMode="auto">
          <a:xfrm>
            <a:off x="6324600" y="4419600"/>
            <a:ext cx="914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and subtraction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general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4-bit signed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representing -8 ~ 7</a:t>
            </a:r>
          </a:p>
        </p:txBody>
      </p: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26631" name="Rectangle 4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33" name="Rectangle 6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34" name="Rectangle 7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26630" name="AutoShape 10"/>
          <p:cNvCxnSpPr>
            <a:cxnSpLocks noChangeShapeType="1"/>
            <a:stCxn id="26631" idx="2"/>
            <a:endCxn id="26629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representing positive number +5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27658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7659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7660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7661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27654" name="AutoShape 10"/>
          <p:cNvCxnSpPr>
            <a:cxnSpLocks noChangeShapeType="1"/>
            <a:stCxn id="27658" idx="2"/>
            <a:endCxn id="27653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1219200" y="3276600"/>
            <a:ext cx="1944688" cy="1081088"/>
            <a:chOff x="768" y="2055"/>
            <a:chExt cx="1225" cy="681"/>
          </a:xfrm>
        </p:grpSpPr>
        <p:sp>
          <p:nvSpPr>
            <p:cNvPr id="27656" name="AutoShape 11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7" name="Text Box 12"/>
            <p:cNvSpPr txBox="1">
              <a:spLocks noChangeArrowheads="1"/>
            </p:cNvSpPr>
            <p:nvPr/>
          </p:nvSpPr>
          <p:spPr bwMode="auto">
            <a:xfrm>
              <a:off x="1046" y="2055"/>
              <a:ext cx="9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positive number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representing </a:t>
            </a:r>
            <a:r>
              <a:rPr lang="en-US" altLang="zh-TW" smtClean="0">
                <a:solidFill>
                  <a:schemeClr val="hlink"/>
                </a:solidFill>
              </a:rPr>
              <a:t>negative</a:t>
            </a:r>
            <a:r>
              <a:rPr lang="en-US" altLang="zh-TW" smtClean="0"/>
              <a:t> number -5</a:t>
            </a:r>
          </a:p>
          <a:p>
            <a:pPr eaLnBrk="1" hangingPunct="1"/>
            <a:r>
              <a:rPr lang="en-US" altLang="zh-TW" smtClean="0"/>
              <a:t>Rule: 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28706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8707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8708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8709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28678" name="AutoShape 10"/>
          <p:cNvCxnSpPr>
            <a:cxnSpLocks noChangeShapeType="1"/>
            <a:stCxn id="28706" idx="2"/>
            <a:endCxn id="28677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1219200" y="4114800"/>
            <a:ext cx="1989138" cy="1081088"/>
            <a:chOff x="768" y="2055"/>
            <a:chExt cx="1253" cy="681"/>
          </a:xfrm>
        </p:grpSpPr>
        <p:sp>
          <p:nvSpPr>
            <p:cNvPr id="28704" name="AutoShape 12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5" name="Text Box 13"/>
            <p:cNvSpPr txBox="1">
              <a:spLocks noChangeArrowheads="1"/>
            </p:cNvSpPr>
            <p:nvPr/>
          </p:nvSpPr>
          <p:spPr bwMode="auto">
            <a:xfrm>
              <a:off x="1046" y="2055"/>
              <a:ext cx="9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negative number</a:t>
              </a:r>
            </a:p>
          </p:txBody>
        </p:sp>
      </p:grpSp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2667000" y="26670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04" name="Group 36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28698" name="Group 15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28700" name="Rectangle 16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01" name="Rectangle 17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702" name="Rectangle 18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03" name="Rectangle 19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28699" name="Text Box 20"/>
            <p:cNvSpPr txBox="1">
              <a:spLocks noChangeArrowheads="1"/>
            </p:cNvSpPr>
            <p:nvPr/>
          </p:nvSpPr>
          <p:spPr bwMode="auto">
            <a:xfrm>
              <a:off x="3120" y="2208"/>
              <a:ext cx="4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A=+5</a:t>
              </a:r>
            </a:p>
          </p:txBody>
        </p:sp>
      </p:grp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28692" name="Group 21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28694" name="Rectangle 22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695" name="Rectangle 23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696" name="Rectangle 24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697" name="Rectangle 25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aphicFrame>
          <p:nvGraphicFramePr>
            <p:cNvPr id="28693" name="Object 27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1" name="方程式" r:id="rId5" imgW="152268" imgH="203024" progId="Equation.3">
                    <p:embed/>
                  </p:oleObj>
                </mc:Choice>
                <mc:Fallback>
                  <p:oleObj name="方程式" r:id="rId5" imgW="152268" imgH="20302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2" name="Group 34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28686" name="Group 28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28688" name="Rectangle 29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689" name="Rectangle 30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690" name="Rectangle 31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691" name="Rectangle 32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aphicFrame>
          <p:nvGraphicFramePr>
            <p:cNvPr id="28687" name="Object 33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方程式" r:id="rId7" imgW="698197" imgH="203112" progId="Equation.3">
                    <p:embed/>
                  </p:oleObj>
                </mc:Choice>
                <mc:Fallback>
                  <p:oleObj name="方程式" r:id="rId7" imgW="698197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05" name="AutoShape 37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806" name="AutoShape 38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 animBg="1"/>
      <p:bldP spid="328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Property: 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29728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9729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9730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9731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29702" name="AutoShape 10"/>
          <p:cNvCxnSpPr>
            <a:cxnSpLocks noChangeShapeType="1"/>
            <a:stCxn id="29728" idx="2"/>
            <a:endCxn id="29701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9703" name="Object 14"/>
          <p:cNvGraphicFramePr>
            <a:graphicFrameLocks noChangeAspect="1"/>
          </p:cNvGraphicFramePr>
          <p:nvPr/>
        </p:nvGraphicFramePr>
        <p:xfrm>
          <a:off x="3505200" y="2057400"/>
          <a:ext cx="18621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方程式" r:id="rId3" imgW="710891" imgH="203112" progId="Equation.3">
                  <p:embed/>
                </p:oleObj>
              </mc:Choice>
              <mc:Fallback>
                <p:oleObj name="方程式" r:id="rId3" imgW="71089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18621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29722" name="Group 16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29724" name="Rectangle 1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25" name="Rectangle 1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26" name="Rectangle 1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27" name="Rectangle 2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29723" name="Text Box 21"/>
            <p:cNvSpPr txBox="1">
              <a:spLocks noChangeArrowheads="1"/>
            </p:cNvSpPr>
            <p:nvPr/>
          </p:nvSpPr>
          <p:spPr bwMode="auto">
            <a:xfrm>
              <a:off x="3120" y="220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A=-5</a:t>
              </a:r>
            </a:p>
          </p:txBody>
        </p:sp>
      </p:grp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29716" name="Group 23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29718" name="Rectangle 24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19" name="Rectangle 25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20" name="Rectangle 2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21" name="Rectangle 2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aphicFrame>
          <p:nvGraphicFramePr>
            <p:cNvPr id="29717" name="Object 28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3" name="方程式" r:id="rId5" imgW="152268" imgH="203024" progId="Equation.3">
                    <p:embed/>
                  </p:oleObj>
                </mc:Choice>
                <mc:Fallback>
                  <p:oleObj name="方程式" r:id="rId5" imgW="152268" imgH="20302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29710" name="Group 30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29712" name="Rectangle 31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13" name="Rectangle 3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14" name="Rectangle 33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15" name="Rectangle 3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aphicFrame>
          <p:nvGraphicFramePr>
            <p:cNvPr id="29711" name="Object 35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name="方程式" r:id="rId7" imgW="698197" imgH="203112" progId="Equation.3">
                    <p:embed/>
                  </p:oleObj>
                </mc:Choice>
                <mc:Fallback>
                  <p:oleObj name="方程式" r:id="rId7" imgW="698197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09" name="Text Box 38"/>
          <p:cNvSpPr txBox="1">
            <a:spLocks noChangeArrowheads="1"/>
          </p:cNvSpPr>
          <p:nvPr/>
        </p:nvSpPr>
        <p:spPr bwMode="auto">
          <a:xfrm>
            <a:off x="685800" y="47244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+5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animBg="1"/>
      <p:bldP spid="338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subtraction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 adder with 2’s complement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do subtraction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Rule:</a:t>
            </a:r>
          </a:p>
          <a:p>
            <a:pPr eaLnBrk="1" hangingPunct="1"/>
            <a:r>
              <a:rPr lang="en-US" altLang="zh-TW" smtClean="0"/>
              <a:t>Example: A=5, B=3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方程式" r:id="rId3" imgW="1752600" imgH="241300" progId="Equation.3">
                  <p:embed/>
                </p:oleObj>
              </mc:Choice>
              <mc:Fallback>
                <p:oleObj name="方程式" r:id="rId3" imgW="1752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24" name="Group 60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31774" name="Group 12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31791" name="Group 13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31793" name="Rectangle 14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1794" name="Rectangle 15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1795" name="Rectangle 16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96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1792" name="Text Box 18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B=3</a:t>
                </a:r>
              </a:p>
            </p:txBody>
          </p:sp>
        </p:grpSp>
        <p:grpSp>
          <p:nvGrpSpPr>
            <p:cNvPr id="31775" name="Group 19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31785" name="Group 20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3178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88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89" name="Rectangle 23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1790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aphicFrame>
            <p:nvGraphicFramePr>
              <p:cNvPr id="31786" name="Object 25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8" name="方程式" r:id="rId5" imgW="152268" imgH="203024" progId="Equation.3">
                      <p:embed/>
                    </p:oleObj>
                  </mc:Choice>
                  <mc:Fallback>
                    <p:oleObj name="方程式" r:id="rId5" imgW="152268" imgH="203024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76" name="Group 26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31779" name="Group 27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31781" name="Rectangle 2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82" name="Rectangle 2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83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1784" name="Rectangle 3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aphicFrame>
            <p:nvGraphicFramePr>
              <p:cNvPr id="31780" name="Object 32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9" name="方程式" r:id="rId7" imgW="698197" imgH="203112" progId="Equation.3">
                      <p:embed/>
                    </p:oleObj>
                  </mc:Choice>
                  <mc:Fallback>
                    <p:oleObj name="方程式" r:id="rId7" imgW="698197" imgH="203112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77" name="AutoShape 33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78" name="AutoShape 34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6923" name="Group 5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31752" name="Group 35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31768" name="Group 36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1770" name="Rectangle 37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1771" name="Rectangle 38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72" name="Rectangle 39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1773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1769" name="Text Box 41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A=5</a:t>
                </a:r>
              </a:p>
            </p:txBody>
          </p:sp>
        </p:grpSp>
        <p:grpSp>
          <p:nvGrpSpPr>
            <p:cNvPr id="31753" name="Group 42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31762" name="Group 43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1764" name="Rectangle 44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65" name="Rectangle 45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17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17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1763" name="Text Box 48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-B=-3</a:t>
                </a:r>
              </a:p>
            </p:txBody>
          </p:sp>
        </p:grpSp>
        <p:sp>
          <p:nvSpPr>
            <p:cNvPr id="31754" name="Text Box 49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31755" name="Line 50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756" name="Group 52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31758" name="Rectangle 53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59" name="Rectangle 54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60" name="Rectangle 55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61" name="Rectangle 56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31757" name="Text Box 58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808080"/>
                  </a:solidFill>
                </a:rPr>
                <a:t>1</a:t>
              </a:r>
            </a:p>
          </p:txBody>
        </p:sp>
      </p:grp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6689725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A-B=2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we are talking about</a:t>
            </a:r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2209800" y="2438400"/>
            <a:ext cx="3213100" cy="3371850"/>
            <a:chOff x="470" y="1911"/>
            <a:chExt cx="2024" cy="2124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208"/>
              <a:ext cx="1918" cy="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470" y="1911"/>
              <a:ext cx="1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8-15: single-cycle CPU</a:t>
              </a:r>
            </a:p>
          </p:txBody>
        </p:sp>
      </p:grpSp>
      <p:sp>
        <p:nvSpPr>
          <p:cNvPr id="5124" name="AutoShape 7"/>
          <p:cNvSpPr>
            <a:spLocks noChangeArrowheads="1"/>
          </p:cNvSpPr>
          <p:nvPr/>
        </p:nvSpPr>
        <p:spPr bwMode="auto">
          <a:xfrm>
            <a:off x="3733800" y="4648200"/>
            <a:ext cx="10668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do subtraction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Rule:</a:t>
            </a:r>
          </a:p>
          <a:p>
            <a:pPr eaLnBrk="1" hangingPunct="1"/>
            <a:r>
              <a:rPr lang="en-US" altLang="zh-TW" smtClean="0"/>
              <a:t>Example: A=3, B=5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方程式" r:id="rId3" imgW="1752600" imgH="241300" progId="Equation.3">
                  <p:embed/>
                </p:oleObj>
              </mc:Choice>
              <mc:Fallback>
                <p:oleObj name="方程式" r:id="rId3" imgW="1752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32798" name="Group 6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32815" name="Group 7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32817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2818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819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2820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2816" name="Text Box 12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B=5</a:t>
                </a:r>
              </a:p>
            </p:txBody>
          </p:sp>
        </p:grpSp>
        <p:grpSp>
          <p:nvGrpSpPr>
            <p:cNvPr id="32799" name="Group 13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32809" name="Group 14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328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8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281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814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aphicFrame>
            <p:nvGraphicFramePr>
              <p:cNvPr id="32810" name="Object 19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2" name="方程式" r:id="rId5" imgW="152268" imgH="203024" progId="Equation.3">
                      <p:embed/>
                    </p:oleObj>
                  </mc:Choice>
                  <mc:Fallback>
                    <p:oleObj name="方程式" r:id="rId5" imgW="152268" imgH="20302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0" name="Group 20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32803" name="Group 21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32805" name="Rectangle 2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806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2807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808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aphicFrame>
            <p:nvGraphicFramePr>
              <p:cNvPr id="32804" name="Object 26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3" name="方程式" r:id="rId7" imgW="698197" imgH="203112" progId="Equation.3">
                      <p:embed/>
                    </p:oleObj>
                  </mc:Choice>
                  <mc:Fallback>
                    <p:oleObj name="方程式" r:id="rId7" imgW="698197" imgH="203112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801" name="AutoShape 27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2802" name="AutoShape 28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7917" name="Group 2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32776" name="Group 30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32792" name="Group 31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2794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2795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2796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79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2793" name="Text Box 36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A=3</a:t>
                </a:r>
              </a:p>
            </p:txBody>
          </p:sp>
        </p:grpSp>
        <p:grpSp>
          <p:nvGrpSpPr>
            <p:cNvPr id="32777" name="Group 37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32786" name="Group 38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2788" name="Rectangle 39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789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2790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2791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2787" name="Text Box 43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-B=-5</a:t>
                </a:r>
              </a:p>
            </p:txBody>
          </p:sp>
        </p:grpSp>
        <p:sp>
          <p:nvSpPr>
            <p:cNvPr id="32778" name="Text Box 4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32779" name="Line 45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2780" name="Group 46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32782" name="Rectangle 4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783" name="Rectangle 4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784" name="Rectangle 4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785" name="Rectangle 5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32781" name="Text Box 51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808080"/>
                  </a:solidFill>
                </a:rPr>
                <a:t>0</a:t>
              </a:r>
            </a:p>
          </p:txBody>
        </p:sp>
      </p:grp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6689725" y="5776913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A-B=-2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80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Key Properties: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4267200"/>
            <a:ext cx="7543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Apply whenever positive or negative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lots of mathematics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 will talk about this more in “</a:t>
            </a:r>
            <a:r>
              <a:rPr lang="en-US" altLang="zh-TW" sz="2400" smtClean="0">
                <a:solidFill>
                  <a:schemeClr val="hlink"/>
                </a:solidFill>
              </a:rPr>
              <a:t>computer arithmetic</a:t>
            </a:r>
            <a:r>
              <a:rPr lang="en-US" altLang="zh-TW" sz="2400" smtClean="0"/>
              <a:t>” course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2895600" y="26670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/>
          <p:cNvGraphicFramePr>
            <a:graphicFrameLocks noChangeAspect="1"/>
          </p:cNvGraphicFramePr>
          <p:nvPr/>
        </p:nvGraphicFramePr>
        <p:xfrm>
          <a:off x="2819400" y="33528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方程式" r:id="rId5" imgW="1752600" imgH="241300" progId="Equation.3">
                  <p:embed/>
                </p:oleObj>
              </mc:Choice>
              <mc:Fallback>
                <p:oleObj name="方程式" r:id="rId5" imgW="1752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Adder/Subtractor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hardware for both addition and subtraction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295400" y="3200400"/>
            <a:ext cx="2667000" cy="2546350"/>
            <a:chOff x="384" y="2496"/>
            <a:chExt cx="1680" cy="1604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adder/subtractor</a:t>
              </a:r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>
              <a:off x="528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4" y="316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115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110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056" y="24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99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163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1536" y="24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147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>
              <a:off x="1450" y="360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1402" y="3705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1296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5860" name="Text Box 19"/>
            <p:cNvSpPr txBox="1">
              <a:spLocks noChangeArrowheads="1"/>
            </p:cNvSpPr>
            <p:nvPr/>
          </p:nvSpPr>
          <p:spPr bwMode="auto">
            <a:xfrm>
              <a:off x="1344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</p:grpSp>
      <p:graphicFrame>
        <p:nvGraphicFramePr>
          <p:cNvPr id="35845" name="Object 20"/>
          <p:cNvGraphicFramePr>
            <a:graphicFrameLocks noChangeAspect="1"/>
          </p:cNvGraphicFramePr>
          <p:nvPr/>
        </p:nvGraphicFramePr>
        <p:xfrm>
          <a:off x="4419600" y="38862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方程式" r:id="rId3" imgW="1219200" imgH="457200" progId="Equation.3">
                  <p:embed/>
                </p:oleObj>
              </mc:Choice>
              <mc:Fallback>
                <p:oleObj name="方程式" r:id="rId3" imgW="12192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36870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pSp>
          <p:nvGrpSpPr>
            <p:cNvPr id="36872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36898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9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0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grpSp>
          <p:nvGrpSpPr>
            <p:cNvPr id="36873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36895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6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7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sp>
          <p:nvSpPr>
            <p:cNvPr id="36874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6878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882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4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6886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7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6888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9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6890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6891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2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3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6894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</p:grpSp>
      <p:graphicFrame>
        <p:nvGraphicFramePr>
          <p:cNvPr id="36868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方程式" r:id="rId3" imgW="1219200" imgH="457200" progId="Equation.3">
                  <p:embed/>
                </p:oleObj>
              </mc:Choice>
              <mc:Fallback>
                <p:oleObj name="方程式" r:id="rId3" imgW="12192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adder design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37931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38000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8001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002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003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004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005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32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37994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7995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6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7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8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9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33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37988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7989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0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1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2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93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34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37982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7983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84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85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86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87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35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37976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7977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78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79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80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81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7936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37937" name="AutoShape 40"/>
            <p:cNvCxnSpPr>
              <a:cxnSpLocks noChangeShapeType="1"/>
              <a:stCxn id="38005" idx="0"/>
              <a:endCxn id="37995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38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39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40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7941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42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3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37944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5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37946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7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37948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9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37950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51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37952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53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37954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55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37956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57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37958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59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37960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1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37962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37963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4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37965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6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37967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8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37969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0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37971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2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3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7974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5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37892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37911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37912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37927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8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9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37930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7913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37923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4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5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37926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7914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37919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0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1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37922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37915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6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7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7918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37893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  <p:grpSp>
        <p:nvGrpSpPr>
          <p:cNvPr id="37894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37901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37903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37907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3790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3790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37910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7904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37905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37906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37902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grpSp>
        <p:nvGrpSpPr>
          <p:cNvPr id="61552" name="Group 112"/>
          <p:cNvGrpSpPr>
            <a:grpSpLocks/>
          </p:cNvGrpSpPr>
          <p:nvPr/>
        </p:nvGrpSpPr>
        <p:grpSpPr bwMode="auto">
          <a:xfrm>
            <a:off x="2209800" y="2133600"/>
            <a:ext cx="874713" cy="852488"/>
            <a:chOff x="1382" y="1335"/>
            <a:chExt cx="551" cy="537"/>
          </a:xfrm>
        </p:grpSpPr>
        <p:sp>
          <p:nvSpPr>
            <p:cNvPr id="37899" name="AutoShape 113"/>
            <p:cNvSpPr>
              <a:spLocks noChangeArrowheads="1"/>
            </p:cNvSpPr>
            <p:nvPr/>
          </p:nvSpPr>
          <p:spPr bwMode="auto">
            <a:xfrm>
              <a:off x="1392" y="1584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00" name="Text Box 114"/>
            <p:cNvSpPr txBox="1">
              <a:spLocks noChangeArrowheads="1"/>
            </p:cNvSpPr>
            <p:nvPr/>
          </p:nvSpPr>
          <p:spPr bwMode="auto">
            <a:xfrm>
              <a:off x="1382" y="1335"/>
              <a:ext cx="5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Carry-in</a:t>
              </a:r>
            </a:p>
          </p:txBody>
        </p:sp>
      </p:grpSp>
      <p:grpSp>
        <p:nvGrpSpPr>
          <p:cNvPr id="61555" name="Group 115"/>
          <p:cNvGrpSpPr>
            <a:grpSpLocks/>
          </p:cNvGrpSpPr>
          <p:nvPr/>
        </p:nvGrpSpPr>
        <p:grpSpPr bwMode="auto">
          <a:xfrm>
            <a:off x="8077200" y="3962400"/>
            <a:ext cx="874713" cy="855663"/>
            <a:chOff x="5088" y="2505"/>
            <a:chExt cx="551" cy="539"/>
          </a:xfrm>
        </p:grpSpPr>
        <p:sp>
          <p:nvSpPr>
            <p:cNvPr id="37897" name="AutoShape 116"/>
            <p:cNvSpPr>
              <a:spLocks noChangeArrowheads="1"/>
            </p:cNvSpPr>
            <p:nvPr/>
          </p:nvSpPr>
          <p:spPr bwMode="auto">
            <a:xfrm>
              <a:off x="5338" y="2505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898" name="Text Box 117"/>
            <p:cNvSpPr txBox="1">
              <a:spLocks noChangeArrowheads="1"/>
            </p:cNvSpPr>
            <p:nvPr/>
          </p:nvSpPr>
          <p:spPr bwMode="auto">
            <a:xfrm>
              <a:off x="5088" y="2832"/>
              <a:ext cx="5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Carry-in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38927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sp>
          <p:nvSpPr>
            <p:cNvPr id="38928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pSp>
          <p:nvGrpSpPr>
            <p:cNvPr id="38929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38955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6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7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grpSp>
          <p:nvGrpSpPr>
            <p:cNvPr id="38930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38952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3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4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sp>
          <p:nvSpPr>
            <p:cNvPr id="38931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38932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4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8935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8936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7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8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8939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0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1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8942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8943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4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8945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6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8947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8948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9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0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8951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</p:grpSp>
      <p:graphicFrame>
        <p:nvGraphicFramePr>
          <p:cNvPr id="38916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方程式" r:id="rId3" imgW="1219200" imgH="457200" progId="Equation.3">
                  <p:embed/>
                </p:oleObj>
              </mc:Choice>
              <mc:Fallback>
                <p:oleObj name="方程式" r:id="rId3" imgW="12192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8" name="AutoShape 37"/>
          <p:cNvSpPr>
            <a:spLocks noChangeArrowheads="1"/>
          </p:cNvSpPr>
          <p:nvPr/>
        </p:nvSpPr>
        <p:spPr bwMode="auto">
          <a:xfrm>
            <a:off x="1524000" y="3733800"/>
            <a:ext cx="1905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9" name="Text Box 38"/>
          <p:cNvSpPr txBox="1">
            <a:spLocks noChangeArrowheads="1"/>
          </p:cNvSpPr>
          <p:nvPr/>
        </p:nvSpPr>
        <p:spPr bwMode="auto">
          <a:xfrm>
            <a:off x="4327525" y="3948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0" name="Text Box 39"/>
          <p:cNvSpPr txBox="1">
            <a:spLocks noChangeArrowheads="1"/>
          </p:cNvSpPr>
          <p:nvPr/>
        </p:nvSpPr>
        <p:spPr bwMode="auto">
          <a:xfrm>
            <a:off x="80010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1" name="Line 40"/>
          <p:cNvSpPr>
            <a:spLocks noChangeShapeType="1"/>
          </p:cNvSpPr>
          <p:nvPr/>
        </p:nvSpPr>
        <p:spPr bwMode="auto">
          <a:xfrm>
            <a:off x="6629400" y="25146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2" name="Line 41"/>
          <p:cNvSpPr>
            <a:spLocks noChangeShapeType="1"/>
          </p:cNvSpPr>
          <p:nvPr/>
        </p:nvSpPr>
        <p:spPr bwMode="auto">
          <a:xfrm>
            <a:off x="6019800" y="2514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Line 42"/>
          <p:cNvSpPr>
            <a:spLocks noChangeShapeType="1"/>
          </p:cNvSpPr>
          <p:nvPr/>
        </p:nvSpPr>
        <p:spPr bwMode="auto">
          <a:xfrm flipH="1">
            <a:off x="5791200" y="3962400"/>
            <a:ext cx="228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4" name="Line 43"/>
          <p:cNvSpPr>
            <a:spLocks noChangeShapeType="1"/>
          </p:cNvSpPr>
          <p:nvPr/>
        </p:nvSpPr>
        <p:spPr bwMode="auto">
          <a:xfrm>
            <a:off x="5791200" y="4267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5" name="Line 44"/>
          <p:cNvSpPr>
            <a:spLocks noChangeShapeType="1"/>
          </p:cNvSpPr>
          <p:nvPr/>
        </p:nvSpPr>
        <p:spPr bwMode="auto">
          <a:xfrm>
            <a:off x="6096000" y="5334000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6" name="Text Box 45"/>
          <p:cNvSpPr txBox="1">
            <a:spLocks noChangeArrowheads="1"/>
          </p:cNvSpPr>
          <p:nvPr/>
        </p:nvSpPr>
        <p:spPr bwMode="auto">
          <a:xfrm>
            <a:off x="5638800" y="6248400"/>
            <a:ext cx="1055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G=A+B+0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39952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sp>
          <p:nvSpPr>
            <p:cNvPr id="39953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pSp>
          <p:nvGrpSpPr>
            <p:cNvPr id="39954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39980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1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2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grpSp>
          <p:nvGrpSpPr>
            <p:cNvPr id="39955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39977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8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9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sp>
          <p:nvSpPr>
            <p:cNvPr id="39956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39957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8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9960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9961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64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5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6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9967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9968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9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9970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1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9972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9973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4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5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9976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</p:grpSp>
      <p:graphicFrame>
        <p:nvGraphicFramePr>
          <p:cNvPr id="39940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方程式" r:id="rId3" imgW="1219200" imgH="457200" progId="Equation.3">
                  <p:embed/>
                </p:oleObj>
              </mc:Choice>
              <mc:Fallback>
                <p:oleObj name="方程式" r:id="rId3" imgW="12192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2" name="AutoShape 37"/>
          <p:cNvSpPr>
            <a:spLocks noChangeArrowheads="1"/>
          </p:cNvSpPr>
          <p:nvPr/>
        </p:nvSpPr>
        <p:spPr bwMode="auto">
          <a:xfrm>
            <a:off x="1524000" y="4191000"/>
            <a:ext cx="1905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3" name="Text Box 38"/>
          <p:cNvSpPr txBox="1">
            <a:spLocks noChangeArrowheads="1"/>
          </p:cNvSpPr>
          <p:nvPr/>
        </p:nvSpPr>
        <p:spPr bwMode="auto">
          <a:xfrm>
            <a:off x="4327525" y="3948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9944" name="Text Box 39"/>
          <p:cNvSpPr txBox="1">
            <a:spLocks noChangeArrowheads="1"/>
          </p:cNvSpPr>
          <p:nvPr/>
        </p:nvSpPr>
        <p:spPr bwMode="auto">
          <a:xfrm>
            <a:off x="80010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9945" name="Line 40"/>
          <p:cNvSpPr>
            <a:spLocks noChangeShapeType="1"/>
          </p:cNvSpPr>
          <p:nvPr/>
        </p:nvSpPr>
        <p:spPr bwMode="auto">
          <a:xfrm>
            <a:off x="6629400" y="25146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6" name="Line 41"/>
          <p:cNvSpPr>
            <a:spLocks noChangeShapeType="1"/>
          </p:cNvSpPr>
          <p:nvPr/>
        </p:nvSpPr>
        <p:spPr bwMode="auto">
          <a:xfrm>
            <a:off x="5410200" y="35814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7" name="Line 42"/>
          <p:cNvSpPr>
            <a:spLocks noChangeShapeType="1"/>
          </p:cNvSpPr>
          <p:nvPr/>
        </p:nvSpPr>
        <p:spPr bwMode="auto">
          <a:xfrm>
            <a:off x="5486400" y="3962400"/>
            <a:ext cx="304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8" name="Line 43"/>
          <p:cNvSpPr>
            <a:spLocks noChangeShapeType="1"/>
          </p:cNvSpPr>
          <p:nvPr/>
        </p:nvSpPr>
        <p:spPr bwMode="auto">
          <a:xfrm>
            <a:off x="5791200" y="4267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9" name="Line 44"/>
          <p:cNvSpPr>
            <a:spLocks noChangeShapeType="1"/>
          </p:cNvSpPr>
          <p:nvPr/>
        </p:nvSpPr>
        <p:spPr bwMode="auto">
          <a:xfrm>
            <a:off x="6096000" y="5334000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0" name="Text Box 45"/>
          <p:cNvSpPr txBox="1">
            <a:spLocks noChangeArrowheads="1"/>
          </p:cNvSpPr>
          <p:nvPr/>
        </p:nvSpPr>
        <p:spPr bwMode="auto">
          <a:xfrm>
            <a:off x="5638800" y="6248400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G=A+(~B)+1</a:t>
            </a:r>
          </a:p>
        </p:txBody>
      </p:sp>
      <p:graphicFrame>
        <p:nvGraphicFramePr>
          <p:cNvPr id="39951" name="Object 46"/>
          <p:cNvGraphicFramePr>
            <a:graphicFrameLocks noChangeAspect="1"/>
          </p:cNvGraphicFramePr>
          <p:nvPr/>
        </p:nvGraphicFramePr>
        <p:xfrm>
          <a:off x="914400" y="5562600"/>
          <a:ext cx="2362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方程式" r:id="rId5" imgW="1066337" imgH="203112" progId="Equation.3">
                  <p:embed/>
                </p:oleObj>
              </mc:Choice>
              <mc:Fallback>
                <p:oleObj name="方程式" r:id="rId5" imgW="1066337" imgH="20311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2362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 until now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72548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Most important properties of 2’s complement encoding: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50292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we now back to the arithmetic unit design in a CPU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1371600" y="3124200"/>
            <a:ext cx="2438400" cy="1098550"/>
            <a:chOff x="336" y="1920"/>
            <a:chExt cx="1536" cy="692"/>
          </a:xfrm>
        </p:grpSpPr>
        <p:grpSp>
          <p:nvGrpSpPr>
            <p:cNvPr id="40968" name="Group 6"/>
            <p:cNvGrpSpPr>
              <a:grpSpLocks/>
            </p:cNvGrpSpPr>
            <p:nvPr/>
          </p:nvGrpSpPr>
          <p:grpSpPr bwMode="auto">
            <a:xfrm>
              <a:off x="336" y="1920"/>
              <a:ext cx="1536" cy="288"/>
              <a:chOff x="816" y="2160"/>
              <a:chExt cx="1536" cy="288"/>
            </a:xfrm>
          </p:grpSpPr>
          <p:sp>
            <p:nvSpPr>
              <p:cNvPr id="40971" name="Rectangle 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0972" name="Rectangle 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0973" name="Rectangle 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0974" name="Rectangle 1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1296" y="2400"/>
              <a:ext cx="4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 bit</a:t>
              </a:r>
            </a:p>
          </p:txBody>
        </p:sp>
        <p:cxnSp>
          <p:nvCxnSpPr>
            <p:cNvPr id="40970" name="AutoShape 12"/>
            <p:cNvCxnSpPr>
              <a:cxnSpLocks noChangeShapeType="1"/>
              <a:stCxn id="40971" idx="2"/>
              <a:endCxn id="40969" idx="1"/>
            </p:cNvCxnSpPr>
            <p:nvPr/>
          </p:nvCxnSpPr>
          <p:spPr bwMode="auto">
            <a:xfrm rot="16200000" flipH="1">
              <a:off x="763" y="1973"/>
              <a:ext cx="298" cy="7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0966" name="Object 13"/>
          <p:cNvGraphicFramePr>
            <a:graphicFrameLocks noChangeAspect="1"/>
          </p:cNvGraphicFramePr>
          <p:nvPr/>
        </p:nvGraphicFramePr>
        <p:xfrm>
          <a:off x="4724400" y="27432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4"/>
          <p:cNvGraphicFramePr>
            <a:graphicFrameLocks noChangeAspect="1"/>
          </p:cNvGraphicFramePr>
          <p:nvPr/>
        </p:nvGraphicFramePr>
        <p:xfrm>
          <a:off x="4343400" y="35052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方程式" r:id="rId5" imgW="1752600" imgH="241300" progId="Equation.3">
                  <p:embed/>
                </p:oleObj>
              </mc:Choice>
              <mc:Fallback>
                <p:oleObj name="方程式" r:id="rId5" imgW="17526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Arithmetic unit design for a CPU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we are talking about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2057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generic hardware to all arithmetic operations in a program</a:t>
            </a:r>
          </a:p>
          <a:p>
            <a:pPr lvl="1" eaLnBrk="1" hangingPunct="1"/>
            <a:r>
              <a:rPr lang="en-US" altLang="zh-TW" sz="2400" smtClean="0"/>
              <a:t>+, -, &amp;, |, ~, &gt;&gt;, &lt;&lt;, etc.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724400" y="1981200"/>
            <a:ext cx="3657600" cy="4495800"/>
            <a:chOff x="527" y="249"/>
            <a:chExt cx="3601" cy="4290"/>
          </a:xfrm>
        </p:grpSpPr>
        <p:graphicFrame>
          <p:nvGraphicFramePr>
            <p:cNvPr id="615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5791200" y="5105400"/>
            <a:ext cx="838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3657600" y="571500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8-1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Goal: </a:t>
            </a:r>
            <a:br>
              <a:rPr lang="en-US" altLang="zh-TW" smtClean="0"/>
            </a:br>
            <a:r>
              <a:rPr lang="en-US" altLang="zh-TW" smtClean="0"/>
              <a:t>a generic arithmetic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43016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43017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9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3020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43021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3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43024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3025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6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7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3028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3029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0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1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3032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43033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4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43013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43014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5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Goal: </a:t>
            </a:r>
            <a:br>
              <a:rPr lang="en-US" altLang="zh-TW" smtClean="0"/>
            </a:br>
            <a:r>
              <a:rPr lang="en-US" altLang="zh-TW" smtClean="0"/>
              <a:t>a generic arithmetic unit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44044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44045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7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4048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44049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0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1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44052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4053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4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5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4056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4057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8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9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4060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44061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2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44037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44042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43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4038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44039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4040" name="AutoShape 29"/>
          <p:cNvSpPr>
            <a:spLocks noChangeArrowheads="1"/>
          </p:cNvSpPr>
          <p:nvPr/>
        </p:nvSpPr>
        <p:spPr bwMode="auto">
          <a:xfrm>
            <a:off x="3962400" y="4876800"/>
            <a:ext cx="2971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41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Goal: </a:t>
            </a:r>
            <a:br>
              <a:rPr lang="en-US" altLang="zh-TW" smtClean="0"/>
            </a:br>
            <a:r>
              <a:rPr lang="en-US" altLang="zh-TW" smtClean="0"/>
              <a:t>a generic arithmetic unit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45069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45070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2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5073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45074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5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6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45077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5078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9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0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5081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5082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3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4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5085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45086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7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45061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45067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8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5062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5063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5064" name="AutoShape 29"/>
          <p:cNvSpPr>
            <a:spLocks noChangeArrowheads="1"/>
          </p:cNvSpPr>
          <p:nvPr/>
        </p:nvSpPr>
        <p:spPr bwMode="auto">
          <a:xfrm>
            <a:off x="6858000" y="5105400"/>
            <a:ext cx="1981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5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G=A-B</a:t>
            </a:r>
          </a:p>
        </p:txBody>
      </p:sp>
      <p:sp>
        <p:nvSpPr>
          <p:cNvPr id="45066" name="AutoShape 31"/>
          <p:cNvSpPr>
            <a:spLocks noChangeArrowheads="1"/>
          </p:cNvSpPr>
          <p:nvPr/>
        </p:nvSpPr>
        <p:spPr bwMode="auto">
          <a:xfrm>
            <a:off x="3886200" y="5105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this spec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mtClean="0"/>
              <a:t>Preview on the CPU instruction set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4608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9" name="Rectangle 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3679825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AutoShape 8"/>
          <p:cNvSpPr>
            <a:spLocks noChangeArrowheads="1"/>
          </p:cNvSpPr>
          <p:nvPr/>
        </p:nvSpPr>
        <p:spPr bwMode="auto">
          <a:xfrm>
            <a:off x="152400" y="3657600"/>
            <a:ext cx="8382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87" name="AutoShape 9"/>
          <p:cNvSpPr>
            <a:spLocks noChangeArrowheads="1"/>
          </p:cNvSpPr>
          <p:nvPr/>
        </p:nvSpPr>
        <p:spPr bwMode="auto">
          <a:xfrm>
            <a:off x="1219200" y="2667000"/>
            <a:ext cx="3276600" cy="1066800"/>
          </a:xfrm>
          <a:prstGeom prst="wedgeRoundRectCallout">
            <a:avLst>
              <a:gd name="adj1" fmla="val -53051"/>
              <a:gd name="adj2" fmla="val 855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these assembly instructions are to be executed in the hardware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(A+0, A+B, A-B, A+1, A-1,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circuit diagram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4711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8-3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circuit diagram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4814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44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8-3</a:t>
            </a:r>
          </a:p>
        </p:txBody>
      </p:sp>
      <p:sp>
        <p:nvSpPr>
          <p:cNvPr id="48134" name="AutoShape 8"/>
          <p:cNvSpPr>
            <a:spLocks noChangeArrowheads="1"/>
          </p:cNvSpPr>
          <p:nvPr/>
        </p:nvSpPr>
        <p:spPr bwMode="auto">
          <a:xfrm>
            <a:off x="1828800" y="2514600"/>
            <a:ext cx="3352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8135" name="Text Box 9"/>
          <p:cNvSpPr txBox="1">
            <a:spLocks noChangeArrowheads="1"/>
          </p:cNvSpPr>
          <p:nvPr/>
        </p:nvSpPr>
        <p:spPr bwMode="auto">
          <a:xfrm>
            <a:off x="3336925" y="2119313"/>
            <a:ext cx="2679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All are doing G=A+something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7086600" y="3352800"/>
            <a:ext cx="1828800" cy="838200"/>
          </a:xfrm>
          <a:prstGeom prst="wedgeRoundRectCallout">
            <a:avLst>
              <a:gd name="adj1" fmla="val -44009"/>
              <a:gd name="adj2" fmla="val 166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adder we talked about before</a:t>
            </a:r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4343400" y="4648200"/>
            <a:ext cx="2301875" cy="336550"/>
            <a:chOff x="2726" y="2919"/>
            <a:chExt cx="1450" cy="212"/>
          </a:xfrm>
        </p:grpSpPr>
        <p:sp>
          <p:nvSpPr>
            <p:cNvPr id="48141" name="Line 12"/>
            <p:cNvSpPr>
              <a:spLocks noChangeShapeType="1"/>
            </p:cNvSpPr>
            <p:nvPr/>
          </p:nvSpPr>
          <p:spPr bwMode="auto">
            <a:xfrm>
              <a:off x="2928" y="3072"/>
              <a:ext cx="12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2726" y="291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7589838" y="4953000"/>
            <a:ext cx="1554162" cy="457200"/>
            <a:chOff x="4781" y="3120"/>
            <a:chExt cx="979" cy="288"/>
          </a:xfrm>
        </p:grpSpPr>
        <p:sp>
          <p:nvSpPr>
            <p:cNvPr id="48139" name="Line 15"/>
            <p:cNvSpPr>
              <a:spLocks noChangeShapeType="1"/>
            </p:cNvSpPr>
            <p:nvPr/>
          </p:nvSpPr>
          <p:spPr bwMode="auto">
            <a:xfrm>
              <a:off x="4848" y="340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0" name="Text Box 16"/>
            <p:cNvSpPr txBox="1">
              <a:spLocks noChangeArrowheads="1"/>
            </p:cNvSpPr>
            <p:nvPr/>
          </p:nvSpPr>
          <p:spPr bwMode="auto">
            <a:xfrm>
              <a:off x="4781" y="3120"/>
              <a:ext cx="9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G=A+something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circuit diagram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491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164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49158" name="AutoShape 8"/>
          <p:cNvSpPr>
            <a:spLocks noChangeArrowheads="1"/>
          </p:cNvSpPr>
          <p:nvPr/>
        </p:nvSpPr>
        <p:spPr bwMode="auto">
          <a:xfrm>
            <a:off x="1828800" y="2514600"/>
            <a:ext cx="3352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3336925" y="2119313"/>
            <a:ext cx="2679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All are doing G=A+something</a:t>
            </a:r>
          </a:p>
        </p:txBody>
      </p:sp>
      <p:sp>
        <p:nvSpPr>
          <p:cNvPr id="72714" name="AutoShape 10"/>
          <p:cNvSpPr>
            <a:spLocks noChangeArrowheads="1"/>
          </p:cNvSpPr>
          <p:nvPr/>
        </p:nvSpPr>
        <p:spPr bwMode="auto">
          <a:xfrm>
            <a:off x="5791200" y="41910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5" name="AutoShape 11"/>
          <p:cNvSpPr>
            <a:spLocks noChangeArrowheads="1"/>
          </p:cNvSpPr>
          <p:nvPr/>
        </p:nvSpPr>
        <p:spPr bwMode="auto">
          <a:xfrm>
            <a:off x="4495800" y="5105400"/>
            <a:ext cx="1752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2" name="Text Box 12"/>
          <p:cNvSpPr txBox="1">
            <a:spLocks noChangeArrowheads="1"/>
          </p:cNvSpPr>
          <p:nvPr/>
        </p:nvSpPr>
        <p:spPr bwMode="auto">
          <a:xfrm>
            <a:off x="304800" y="4343400"/>
            <a:ext cx="476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“Something” controlled by the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4" grpId="0" animBg="1"/>
      <p:bldP spid="727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an input to the adder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4419600" y="5105400"/>
            <a:ext cx="2133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152400" y="2514600"/>
            <a:ext cx="16764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50186" name="AutoShape 10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/>
      <p:bldP spid="737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an input to the adder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228600" y="33528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51213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1214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5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6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51217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8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9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0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21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2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51223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224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1225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6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1227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8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51209" name="Line 25"/>
          <p:cNvSpPr>
            <a:spLocks noChangeShapeType="1"/>
          </p:cNvSpPr>
          <p:nvPr/>
        </p:nvSpPr>
        <p:spPr bwMode="auto">
          <a:xfrm>
            <a:off x="2514600" y="44196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0" name="Line 26"/>
          <p:cNvSpPr>
            <a:spLocks noChangeShapeType="1"/>
          </p:cNvSpPr>
          <p:nvPr/>
        </p:nvSpPr>
        <p:spPr bwMode="auto">
          <a:xfrm flipH="1">
            <a:off x="2057400" y="5486400"/>
            <a:ext cx="457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1" name="Line 27"/>
          <p:cNvSpPr>
            <a:spLocks noChangeShapeType="1"/>
          </p:cNvSpPr>
          <p:nvPr/>
        </p:nvSpPr>
        <p:spPr bwMode="auto">
          <a:xfrm>
            <a:off x="2057400" y="5943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2" name="Text Box 28"/>
          <p:cNvSpPr txBox="1">
            <a:spLocks noChangeArrowheads="1"/>
          </p:cNvSpPr>
          <p:nvPr/>
        </p:nvSpPr>
        <p:spPr bwMode="auto">
          <a:xfrm>
            <a:off x="2117725" y="6157913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Y=B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an input to the adder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228600" y="35052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52235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7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52239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1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2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2243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4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52245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2246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8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0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52233" name="Text Box 25"/>
          <p:cNvSpPr txBox="1">
            <a:spLocks noChangeArrowheads="1"/>
          </p:cNvSpPr>
          <p:nvPr/>
        </p:nvSpPr>
        <p:spPr bwMode="auto">
          <a:xfrm>
            <a:off x="2117725" y="6157913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Y=~B</a:t>
            </a:r>
          </a:p>
        </p:txBody>
      </p:sp>
      <p:sp>
        <p:nvSpPr>
          <p:cNvPr id="52234" name="Freeform 26"/>
          <p:cNvSpPr>
            <a:spLocks/>
          </p:cNvSpPr>
          <p:nvPr/>
        </p:nvSpPr>
        <p:spPr bwMode="auto">
          <a:xfrm>
            <a:off x="1981200" y="4419600"/>
            <a:ext cx="609600" cy="1866900"/>
          </a:xfrm>
          <a:custGeom>
            <a:avLst/>
            <a:gdLst>
              <a:gd name="T0" fmla="*/ 2147483646 w 384"/>
              <a:gd name="T1" fmla="*/ 2147483646 h 1176"/>
              <a:gd name="T2" fmla="*/ 2147483646 w 384"/>
              <a:gd name="T3" fmla="*/ 2147483646 h 1176"/>
              <a:gd name="T4" fmla="*/ 2147483646 w 384"/>
              <a:gd name="T5" fmla="*/ 2147483646 h 1176"/>
              <a:gd name="T6" fmla="*/ 2147483646 w 384"/>
              <a:gd name="T7" fmla="*/ 2147483646 h 11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76">
                <a:moveTo>
                  <a:pt x="336" y="24"/>
                </a:moveTo>
                <a:cubicBezTo>
                  <a:pt x="360" y="84"/>
                  <a:pt x="384" y="144"/>
                  <a:pt x="336" y="168"/>
                </a:cubicBezTo>
                <a:cubicBezTo>
                  <a:pt x="288" y="192"/>
                  <a:pt x="96" y="0"/>
                  <a:pt x="48" y="168"/>
                </a:cubicBezTo>
                <a:cubicBezTo>
                  <a:pt x="0" y="336"/>
                  <a:pt x="24" y="756"/>
                  <a:pt x="48" y="1176"/>
                </a:cubicBezTo>
              </a:path>
            </a:pathLst>
          </a:custGeom>
          <a:noFill/>
          <a:ln w="508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Goal: design a generic arithmetic unit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7172" name="Group 25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7180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4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7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8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7192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71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5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A+B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228600" y="3352800"/>
            <a:ext cx="3048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53271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3272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3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4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53275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6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7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8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3279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0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53281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3282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3283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4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3285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6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76825" name="Group 25"/>
          <p:cNvGrpSpPr>
            <a:grpSpLocks/>
          </p:cNvGrpSpPr>
          <p:nvPr/>
        </p:nvGrpSpPr>
        <p:grpSpPr bwMode="auto">
          <a:xfrm>
            <a:off x="2057400" y="4419600"/>
            <a:ext cx="639763" cy="2074863"/>
            <a:chOff x="1296" y="2784"/>
            <a:chExt cx="403" cy="1307"/>
          </a:xfrm>
        </p:grpSpPr>
        <p:sp>
          <p:nvSpPr>
            <p:cNvPr id="53267" name="Line 26"/>
            <p:cNvSpPr>
              <a:spLocks noChangeShapeType="1"/>
            </p:cNvSpPr>
            <p:nvPr/>
          </p:nvSpPr>
          <p:spPr bwMode="auto">
            <a:xfrm>
              <a:off x="1584" y="2784"/>
              <a:ext cx="0" cy="6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8" name="Line 27"/>
            <p:cNvSpPr>
              <a:spLocks noChangeShapeType="1"/>
            </p:cNvSpPr>
            <p:nvPr/>
          </p:nvSpPr>
          <p:spPr bwMode="auto">
            <a:xfrm flipH="1">
              <a:off x="1296" y="3456"/>
              <a:ext cx="28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9" name="Line 28"/>
            <p:cNvSpPr>
              <a:spLocks noChangeShapeType="1"/>
            </p:cNvSpPr>
            <p:nvPr/>
          </p:nvSpPr>
          <p:spPr bwMode="auto">
            <a:xfrm>
              <a:off x="1296" y="37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0" name="Text Box 29"/>
            <p:cNvSpPr txBox="1">
              <a:spLocks noChangeArrowheads="1"/>
            </p:cNvSpPr>
            <p:nvPr/>
          </p:nvSpPr>
          <p:spPr bwMode="auto">
            <a:xfrm>
              <a:off x="1334" y="3879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Y=B</a:t>
              </a:r>
            </a:p>
          </p:txBody>
        </p:sp>
      </p:grp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28600" y="5638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267200" y="5715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grpSp>
        <p:nvGrpSpPr>
          <p:cNvPr id="76832" name="Group 32"/>
          <p:cNvGrpSpPr>
            <a:grpSpLocks/>
          </p:cNvGrpSpPr>
          <p:nvPr/>
        </p:nvGrpSpPr>
        <p:grpSpPr bwMode="auto">
          <a:xfrm>
            <a:off x="6096000" y="5638800"/>
            <a:ext cx="609600" cy="488950"/>
            <a:chOff x="3840" y="3552"/>
            <a:chExt cx="384" cy="308"/>
          </a:xfrm>
        </p:grpSpPr>
        <p:sp>
          <p:nvSpPr>
            <p:cNvPr id="53265" name="Line 33"/>
            <p:cNvSpPr>
              <a:spLocks noChangeShapeType="1"/>
            </p:cNvSpPr>
            <p:nvPr/>
          </p:nvSpPr>
          <p:spPr bwMode="auto">
            <a:xfrm>
              <a:off x="3888" y="35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6" name="Text Box 34"/>
            <p:cNvSpPr txBox="1">
              <a:spLocks noChangeArrowheads="1"/>
            </p:cNvSpPr>
            <p:nvPr/>
          </p:nvSpPr>
          <p:spPr bwMode="auto">
            <a:xfrm>
              <a:off x="3840" y="364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Y=B</a:t>
              </a:r>
            </a:p>
          </p:txBody>
        </p:sp>
      </p:grp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56991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grpSp>
        <p:nvGrpSpPr>
          <p:cNvPr id="76836" name="Group 36"/>
          <p:cNvGrpSpPr>
            <a:grpSpLocks/>
          </p:cNvGrpSpPr>
          <p:nvPr/>
        </p:nvGrpSpPr>
        <p:grpSpPr bwMode="auto">
          <a:xfrm>
            <a:off x="7696200" y="4876800"/>
            <a:ext cx="1131888" cy="533400"/>
            <a:chOff x="4848" y="3072"/>
            <a:chExt cx="713" cy="336"/>
          </a:xfrm>
        </p:grpSpPr>
        <p:sp>
          <p:nvSpPr>
            <p:cNvPr id="53263" name="Line 37"/>
            <p:cNvSpPr>
              <a:spLocks noChangeShapeType="1"/>
            </p:cNvSpPr>
            <p:nvPr/>
          </p:nvSpPr>
          <p:spPr bwMode="auto">
            <a:xfrm>
              <a:off x="4848" y="3408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4" name="Text Box 38"/>
            <p:cNvSpPr txBox="1">
              <a:spLocks noChangeArrowheads="1"/>
            </p:cNvSpPr>
            <p:nvPr/>
          </p:nvSpPr>
          <p:spPr bwMode="auto">
            <a:xfrm>
              <a:off x="4896" y="3072"/>
              <a:ext cx="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G=A+B+0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0" grpId="0"/>
      <p:bldP spid="76831" grpId="0"/>
      <p:bldP spid="768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A-B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152400" y="3581400"/>
            <a:ext cx="5105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54293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4294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5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6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54297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0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2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54303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4304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6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4307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8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228600" y="5638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4267200" y="5715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grpSp>
        <p:nvGrpSpPr>
          <p:cNvPr id="77851" name="Group 27"/>
          <p:cNvGrpSpPr>
            <a:grpSpLocks/>
          </p:cNvGrpSpPr>
          <p:nvPr/>
        </p:nvGrpSpPr>
        <p:grpSpPr bwMode="auto">
          <a:xfrm>
            <a:off x="6096000" y="5638800"/>
            <a:ext cx="688975" cy="488950"/>
            <a:chOff x="3840" y="3552"/>
            <a:chExt cx="434" cy="308"/>
          </a:xfrm>
        </p:grpSpPr>
        <p:sp>
          <p:nvSpPr>
            <p:cNvPr id="54291" name="Line 28"/>
            <p:cNvSpPr>
              <a:spLocks noChangeShapeType="1"/>
            </p:cNvSpPr>
            <p:nvPr/>
          </p:nvSpPr>
          <p:spPr bwMode="auto">
            <a:xfrm>
              <a:off x="3888" y="35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3840" y="3648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Y=~B</a:t>
              </a:r>
            </a:p>
          </p:txBody>
        </p:sp>
      </p:grp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6991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grpSp>
        <p:nvGrpSpPr>
          <p:cNvPr id="77855" name="Group 31"/>
          <p:cNvGrpSpPr>
            <a:grpSpLocks/>
          </p:cNvGrpSpPr>
          <p:nvPr/>
        </p:nvGrpSpPr>
        <p:grpSpPr bwMode="auto">
          <a:xfrm>
            <a:off x="7543800" y="4876800"/>
            <a:ext cx="1377950" cy="533400"/>
            <a:chOff x="4848" y="3072"/>
            <a:chExt cx="868" cy="336"/>
          </a:xfrm>
        </p:grpSpPr>
        <p:sp>
          <p:nvSpPr>
            <p:cNvPr id="54289" name="Line 32"/>
            <p:cNvSpPr>
              <a:spLocks noChangeShapeType="1"/>
            </p:cNvSpPr>
            <p:nvPr/>
          </p:nvSpPr>
          <p:spPr bwMode="auto">
            <a:xfrm>
              <a:off x="4848" y="3408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0" name="Text Box 33"/>
            <p:cNvSpPr txBox="1">
              <a:spLocks noChangeArrowheads="1"/>
            </p:cNvSpPr>
            <p:nvPr/>
          </p:nvSpPr>
          <p:spPr bwMode="auto">
            <a:xfrm>
              <a:off x="4896" y="3072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G=A+(~B)+1</a:t>
              </a:r>
            </a:p>
          </p:txBody>
        </p:sp>
      </p:grpSp>
      <p:grpSp>
        <p:nvGrpSpPr>
          <p:cNvPr id="77858" name="Group 34"/>
          <p:cNvGrpSpPr>
            <a:grpSpLocks/>
          </p:cNvGrpSpPr>
          <p:nvPr/>
        </p:nvGrpSpPr>
        <p:grpSpPr bwMode="auto">
          <a:xfrm>
            <a:off x="1981200" y="4419600"/>
            <a:ext cx="825500" cy="2074863"/>
            <a:chOff x="1248" y="2784"/>
            <a:chExt cx="520" cy="1307"/>
          </a:xfrm>
        </p:grpSpPr>
        <p:sp>
          <p:nvSpPr>
            <p:cNvPr id="54287" name="Text Box 35"/>
            <p:cNvSpPr txBox="1">
              <a:spLocks noChangeArrowheads="1"/>
            </p:cNvSpPr>
            <p:nvPr/>
          </p:nvSpPr>
          <p:spPr bwMode="auto">
            <a:xfrm>
              <a:off x="1334" y="3879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Y=~B</a:t>
              </a:r>
            </a:p>
          </p:txBody>
        </p:sp>
        <p:sp>
          <p:nvSpPr>
            <p:cNvPr id="54288" name="Freeform 36"/>
            <p:cNvSpPr>
              <a:spLocks/>
            </p:cNvSpPr>
            <p:nvPr/>
          </p:nvSpPr>
          <p:spPr bwMode="auto">
            <a:xfrm>
              <a:off x="1248" y="2784"/>
              <a:ext cx="384" cy="1176"/>
            </a:xfrm>
            <a:custGeom>
              <a:avLst/>
              <a:gdLst>
                <a:gd name="T0" fmla="*/ 336 w 384"/>
                <a:gd name="T1" fmla="*/ 24 h 1176"/>
                <a:gd name="T2" fmla="*/ 336 w 384"/>
                <a:gd name="T3" fmla="*/ 168 h 1176"/>
                <a:gd name="T4" fmla="*/ 48 w 384"/>
                <a:gd name="T5" fmla="*/ 168 h 1176"/>
                <a:gd name="T6" fmla="*/ 48 w 384"/>
                <a:gd name="T7" fmla="*/ 1176 h 11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176">
                  <a:moveTo>
                    <a:pt x="336" y="24"/>
                  </a:moveTo>
                  <a:cubicBezTo>
                    <a:pt x="360" y="84"/>
                    <a:pt x="384" y="144"/>
                    <a:pt x="336" y="168"/>
                  </a:cubicBezTo>
                  <a:cubicBezTo>
                    <a:pt x="288" y="192"/>
                    <a:pt x="96" y="0"/>
                    <a:pt x="48" y="168"/>
                  </a:cubicBezTo>
                  <a:cubicBezTo>
                    <a:pt x="0" y="336"/>
                    <a:pt x="24" y="756"/>
                    <a:pt x="48" y="1176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9" grpId="0"/>
      <p:bldP spid="77850" grpId="0"/>
      <p:bldP spid="778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realize A-1?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228600" y="3657600"/>
            <a:ext cx="3200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55305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2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8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 and Remarks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Summary: we finished the hardware for part of the CPU instructions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4196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72000"/>
            <a:ext cx="35560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791200" y="411480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3679825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152400" y="3657600"/>
            <a:ext cx="8382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1219200" y="2667000"/>
            <a:ext cx="3276600" cy="1066800"/>
          </a:xfrm>
          <a:prstGeom prst="wedgeRoundRectCallout">
            <a:avLst>
              <a:gd name="adj1" fmla="val -53051"/>
              <a:gd name="adj2" fmla="val 855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these assembly instructions are to be executed in the hardware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(A+0, A+B, A-B, A+1, A-1,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Goal: design a generic arithmetic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8204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8205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8208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8209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12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16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8217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8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9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8220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8221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2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8197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8202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3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8198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8199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200" name="AutoShape 29"/>
          <p:cNvSpPr>
            <a:spLocks noChangeArrowheads="1"/>
          </p:cNvSpPr>
          <p:nvPr/>
        </p:nvSpPr>
        <p:spPr bwMode="auto">
          <a:xfrm>
            <a:off x="3962400" y="4876800"/>
            <a:ext cx="2971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201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Goal: design a generic arithmetic unit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9229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9230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2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9233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9234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6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9237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9238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0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9241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9242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3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4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9245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9246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7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9221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9227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28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224" name="AutoShape 29"/>
          <p:cNvSpPr>
            <a:spLocks noChangeArrowheads="1"/>
          </p:cNvSpPr>
          <p:nvPr/>
        </p:nvSpPr>
        <p:spPr bwMode="auto">
          <a:xfrm>
            <a:off x="6858000" y="5105400"/>
            <a:ext cx="1981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G=A-B</a:t>
            </a:r>
          </a:p>
        </p:txBody>
      </p:sp>
      <p:sp>
        <p:nvSpPr>
          <p:cNvPr id="9226" name="AutoShape 31"/>
          <p:cNvSpPr>
            <a:spLocks noChangeArrowheads="1"/>
          </p:cNvSpPr>
          <p:nvPr/>
        </p:nvSpPr>
        <p:spPr bwMode="auto">
          <a:xfrm>
            <a:off x="3886200" y="5105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</a:t>
            </a:r>
          </a:p>
          <a:p>
            <a:pPr eaLnBrk="1" hangingPunct="1"/>
            <a:r>
              <a:rPr lang="en-US" altLang="zh-TW" smtClean="0"/>
              <a:t>Signed number representation and subtraction</a:t>
            </a:r>
          </a:p>
          <a:p>
            <a:pPr lvl="1" eaLnBrk="1" hangingPunct="1"/>
            <a:r>
              <a:rPr lang="en-US" altLang="zh-TW" smtClean="0"/>
              <a:t>2’s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200</TotalTime>
  <Words>1679</Words>
  <Application>Microsoft Office PowerPoint</Application>
  <PresentationFormat>如螢幕大小 (4:3)</PresentationFormat>
  <Paragraphs>790</Paragraphs>
  <Slides>54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54</vt:i4>
      </vt:variant>
    </vt:vector>
  </HeadingPairs>
  <TitlesOfParts>
    <vt:vector size="64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調色盤圖片</vt:lpstr>
      <vt:lpstr>MSDraw.Drawing.8.2</vt:lpstr>
      <vt:lpstr>Microsoft 方程式編輯器 3.0</vt:lpstr>
      <vt:lpstr>Arithmetic Unit Design</vt:lpstr>
      <vt:lpstr>Materials coming from</vt:lpstr>
      <vt:lpstr>What we are talking about</vt:lpstr>
      <vt:lpstr>What we are talking about</vt:lpstr>
      <vt:lpstr>The Goal: design a generic arithmetic unit</vt:lpstr>
      <vt:lpstr>The Goal: design a generic arithmetic unit</vt:lpstr>
      <vt:lpstr>The Goal: design a generic arithmetic unit</vt:lpstr>
      <vt:lpstr>Outline</vt:lpstr>
      <vt:lpstr>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Full Adder: the basic component for an adder</vt:lpstr>
      <vt:lpstr>Full Adder: the basic component for an adder</vt:lpstr>
      <vt:lpstr>Full-adder implementation</vt:lpstr>
      <vt:lpstr>Ripple-Carry Adder</vt:lpstr>
      <vt:lpstr>Ripple-Carry Adder</vt:lpstr>
      <vt:lpstr>Ripple-Carry Adder</vt:lpstr>
      <vt:lpstr>Signed number and subtraction</vt:lpstr>
      <vt:lpstr>Signed number representation (2’s complement)</vt:lpstr>
      <vt:lpstr>Signed number representation (2’s complement)</vt:lpstr>
      <vt:lpstr>Signed number representation (2’s complement)</vt:lpstr>
      <vt:lpstr>Signed number representation (2’s complement)</vt:lpstr>
      <vt:lpstr>How to do subtraction</vt:lpstr>
      <vt:lpstr>Method to do subtraction</vt:lpstr>
      <vt:lpstr>Method to do subtraction</vt:lpstr>
      <vt:lpstr>Rule of thumb</vt:lpstr>
      <vt:lpstr>Adder/Subtractor Design</vt:lpstr>
      <vt:lpstr>Goal</vt:lpstr>
      <vt:lpstr>The Design</vt:lpstr>
      <vt:lpstr>Recall: the adder design</vt:lpstr>
      <vt:lpstr>The Design</vt:lpstr>
      <vt:lpstr>The Design</vt:lpstr>
      <vt:lpstr>Summary until now</vt:lpstr>
      <vt:lpstr>Arithmetic unit design for a CPU</vt:lpstr>
      <vt:lpstr>Recall The Goal:  a generic arithmetic unit</vt:lpstr>
      <vt:lpstr>Recall The Goal:  a generic arithmetic unit</vt:lpstr>
      <vt:lpstr>Recall The Goal:  a generic arithmetic unit</vt:lpstr>
      <vt:lpstr>Why this spec</vt:lpstr>
      <vt:lpstr>Overview of the circuit diagram</vt:lpstr>
      <vt:lpstr>Overview of the circuit diagram</vt:lpstr>
      <vt:lpstr>Overview of the circuit diagram</vt:lpstr>
      <vt:lpstr>Control an input to the adder</vt:lpstr>
      <vt:lpstr>Control an input to the adder</vt:lpstr>
      <vt:lpstr>Control an input to the adder</vt:lpstr>
      <vt:lpstr>Realizing A+B</vt:lpstr>
      <vt:lpstr>Realizing A-B</vt:lpstr>
      <vt:lpstr>Q: How to realize A-1?</vt:lpstr>
      <vt:lpstr>Summary and Remarks</vt:lpstr>
      <vt:lpstr>Summary: we finished the hardware for part of the CPU instructions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26</cp:revision>
  <cp:lastPrinted>1601-01-01T00:00:00Z</cp:lastPrinted>
  <dcterms:created xsi:type="dcterms:W3CDTF">2009-12-03T14:12:06Z</dcterms:created>
  <dcterms:modified xsi:type="dcterms:W3CDTF">2018-11-23T15:42:13Z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