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8" r:id="rId3"/>
    <p:sldId id="300" r:id="rId4"/>
    <p:sldId id="257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542A5D2-6EFC-438C-84DD-8CE562EBAA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228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D017-9835-4F00-88DE-446DA118D0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951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64C63-149C-449F-BD6E-881727C50D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988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2B39B-B12C-4D0E-A4F8-D9CEBCC92C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3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AFDA6-9505-4677-9712-4144572236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101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67A39-B5DC-475F-B9BE-1F31BF10C9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160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C7BB3-8C42-4BCE-B7D5-5CC4A5C46E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603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6E3B3-9696-472B-A085-92029F362F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488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76EF6-6244-4A70-ACAC-DF4B6B14B7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250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65DD2-0D23-416D-B21F-A5A51429D9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660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DA655-9DC7-4ACD-A696-A3077B2BF1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20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7BF90E43-86B3-4273-BAC9-6C2A2377EC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image" Target="../media/image8.wmf"/><Relationship Id="rId21" Type="http://schemas.openxmlformats.org/officeDocument/2006/relationships/image" Target="../media/image17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5.wmf"/><Relationship Id="rId25" Type="http://schemas.openxmlformats.org/officeDocument/2006/relationships/image" Target="../media/image19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28" Type="http://schemas.openxmlformats.org/officeDocument/2006/relationships/image" Target="../media/image21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Arithmetic Logic Unit (ALU)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Section 8-3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4725" y="577850"/>
            <a:ext cx="37625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 dirty="0"/>
              <a:t>Lecture </a:t>
            </a:r>
            <a:r>
              <a:rPr lang="en-US" altLang="zh-TW" sz="3600" u="sng" dirty="0" smtClean="0"/>
              <a:t>09 </a:t>
            </a:r>
            <a:r>
              <a:rPr lang="en-US" altLang="zh-TW" sz="3600" u="sng" dirty="0"/>
              <a:t>(Part </a:t>
            </a:r>
            <a:r>
              <a:rPr lang="en-US" altLang="zh-TW" sz="3600" u="sng" dirty="0" smtClean="0"/>
              <a:t>C)</a:t>
            </a:r>
            <a:endParaRPr lang="en-US" altLang="zh-TW" sz="36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 ALU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7239000" cy="685800"/>
          </a:xfrm>
        </p:spPr>
        <p:txBody>
          <a:bodyPr/>
          <a:lstStyle/>
          <a:p>
            <a:pPr eaLnBrk="1" hangingPunct="1"/>
            <a:r>
              <a:rPr lang="en-US" altLang="zh-TW" smtClean="0"/>
              <a:t>Operation Example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43926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0400"/>
            <a:ext cx="4316413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4572000" y="4419600"/>
            <a:ext cx="41148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7419" name="Group 11"/>
          <p:cNvGrpSpPr>
            <a:grpSpLocks/>
          </p:cNvGrpSpPr>
          <p:nvPr/>
        </p:nvGrpSpPr>
        <p:grpSpPr bwMode="auto">
          <a:xfrm>
            <a:off x="1676400" y="5105400"/>
            <a:ext cx="285750" cy="1022350"/>
            <a:chOff x="1056" y="3216"/>
            <a:chExt cx="180" cy="644"/>
          </a:xfrm>
        </p:grpSpPr>
        <p:sp>
          <p:nvSpPr>
            <p:cNvPr id="12299" name="Text Box 7"/>
            <p:cNvSpPr txBox="1">
              <a:spLocks noChangeArrowheads="1"/>
            </p:cNvSpPr>
            <p:nvPr/>
          </p:nvSpPr>
          <p:spPr bwMode="auto">
            <a:xfrm>
              <a:off x="1056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2300" name="Text Box 8"/>
            <p:cNvSpPr txBox="1">
              <a:spLocks noChangeArrowheads="1"/>
            </p:cNvSpPr>
            <p:nvPr/>
          </p:nvSpPr>
          <p:spPr bwMode="auto">
            <a:xfrm>
              <a:off x="1056" y="350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2301" name="Text Box 9"/>
            <p:cNvSpPr txBox="1">
              <a:spLocks noChangeArrowheads="1"/>
            </p:cNvSpPr>
            <p:nvPr/>
          </p:nvSpPr>
          <p:spPr bwMode="auto">
            <a:xfrm>
              <a:off x="1056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2302" name="Text Box 10"/>
            <p:cNvSpPr txBox="1">
              <a:spLocks noChangeArrowheads="1"/>
            </p:cNvSpPr>
            <p:nvPr/>
          </p:nvSpPr>
          <p:spPr bwMode="auto">
            <a:xfrm>
              <a:off x="1056" y="321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17422" name="Group 14"/>
          <p:cNvGrpSpPr>
            <a:grpSpLocks/>
          </p:cNvGrpSpPr>
          <p:nvPr/>
        </p:nvGrpSpPr>
        <p:grpSpPr bwMode="auto">
          <a:xfrm>
            <a:off x="2819400" y="3124200"/>
            <a:ext cx="1524000" cy="1600200"/>
            <a:chOff x="1776" y="1968"/>
            <a:chExt cx="960" cy="1008"/>
          </a:xfrm>
        </p:grpSpPr>
        <p:sp>
          <p:nvSpPr>
            <p:cNvPr id="12297" name="AutoShape 12"/>
            <p:cNvSpPr>
              <a:spLocks noChangeArrowheads="1"/>
            </p:cNvSpPr>
            <p:nvPr/>
          </p:nvSpPr>
          <p:spPr bwMode="auto">
            <a:xfrm>
              <a:off x="1776" y="2256"/>
              <a:ext cx="960" cy="72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2298" name="Text Box 13"/>
            <p:cNvSpPr txBox="1">
              <a:spLocks noChangeArrowheads="1"/>
            </p:cNvSpPr>
            <p:nvPr/>
          </p:nvSpPr>
          <p:spPr bwMode="auto">
            <a:xfrm>
              <a:off x="2112" y="1968"/>
              <a:ext cx="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G=A+B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these operations?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7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to realize these assembly instructions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4011613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0400"/>
            <a:ext cx="4316413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457200" y="3429000"/>
            <a:ext cx="38862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strategy and analysis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Implementation Strategy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5791200" y="2590800"/>
            <a:ext cx="2514600" cy="2743200"/>
            <a:chOff x="3264" y="1392"/>
            <a:chExt cx="1584" cy="1728"/>
          </a:xfrm>
        </p:grpSpPr>
        <p:sp>
          <p:nvSpPr>
            <p:cNvPr id="15369" name="Rectangle 4"/>
            <p:cNvSpPr>
              <a:spLocks noChangeArrowheads="1"/>
            </p:cNvSpPr>
            <p:nvPr/>
          </p:nvSpPr>
          <p:spPr bwMode="auto">
            <a:xfrm>
              <a:off x="3264" y="1392"/>
              <a:ext cx="5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15370" name="Rectangle 5"/>
            <p:cNvSpPr>
              <a:spLocks noChangeArrowheads="1"/>
            </p:cNvSpPr>
            <p:nvPr/>
          </p:nvSpPr>
          <p:spPr bwMode="auto">
            <a:xfrm>
              <a:off x="3312" y="2400"/>
              <a:ext cx="52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logic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15371" name="Rectangle 6"/>
            <p:cNvSpPr>
              <a:spLocks noChangeArrowheads="1"/>
            </p:cNvSpPr>
            <p:nvPr/>
          </p:nvSpPr>
          <p:spPr bwMode="auto">
            <a:xfrm>
              <a:off x="4224" y="1824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15372" name="Line 7"/>
            <p:cNvSpPr>
              <a:spLocks noChangeShapeType="1"/>
            </p:cNvSpPr>
            <p:nvPr/>
          </p:nvSpPr>
          <p:spPr bwMode="auto">
            <a:xfrm>
              <a:off x="3840" y="17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3" name="Line 8"/>
            <p:cNvSpPr>
              <a:spLocks noChangeShapeType="1"/>
            </p:cNvSpPr>
            <p:nvPr/>
          </p:nvSpPr>
          <p:spPr bwMode="auto">
            <a:xfrm>
              <a:off x="3984" y="17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4" name="Line 9"/>
            <p:cNvSpPr>
              <a:spLocks noChangeShapeType="1"/>
            </p:cNvSpPr>
            <p:nvPr/>
          </p:nvSpPr>
          <p:spPr bwMode="auto">
            <a:xfrm>
              <a:off x="3984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5" name="Line 10"/>
            <p:cNvSpPr>
              <a:spLocks noChangeShapeType="1"/>
            </p:cNvSpPr>
            <p:nvPr/>
          </p:nvSpPr>
          <p:spPr bwMode="auto">
            <a:xfrm>
              <a:off x="3840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6" name="Line 11"/>
            <p:cNvSpPr>
              <a:spLocks noChangeShapeType="1"/>
            </p:cNvSpPr>
            <p:nvPr/>
          </p:nvSpPr>
          <p:spPr bwMode="auto">
            <a:xfrm flipV="1">
              <a:off x="3984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7" name="Line 12"/>
            <p:cNvSpPr>
              <a:spLocks noChangeShapeType="1"/>
            </p:cNvSpPr>
            <p:nvPr/>
          </p:nvSpPr>
          <p:spPr bwMode="auto">
            <a:xfrm>
              <a:off x="3984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8" name="Line 13"/>
            <p:cNvSpPr>
              <a:spLocks noChangeShapeType="1"/>
            </p:cNvSpPr>
            <p:nvPr/>
          </p:nvSpPr>
          <p:spPr bwMode="auto">
            <a:xfrm>
              <a:off x="4608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1536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6482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43" name="AutoShape 15"/>
          <p:cNvSpPr>
            <a:spLocks noChangeArrowheads="1"/>
          </p:cNvSpPr>
          <p:nvPr/>
        </p:nvSpPr>
        <p:spPr bwMode="auto">
          <a:xfrm>
            <a:off x="533400" y="2971800"/>
            <a:ext cx="47244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5257800" y="3352800"/>
            <a:ext cx="533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47" name="AutoShape 19"/>
          <p:cNvSpPr>
            <a:spLocks noChangeArrowheads="1"/>
          </p:cNvSpPr>
          <p:nvPr/>
        </p:nvSpPr>
        <p:spPr bwMode="auto">
          <a:xfrm>
            <a:off x="3200400" y="1905000"/>
            <a:ext cx="1905000" cy="685800"/>
          </a:xfrm>
          <a:prstGeom prst="wedgeRoundRectCallout">
            <a:avLst>
              <a:gd name="adj1" fmla="val -48250"/>
              <a:gd name="adj2" fmla="val 10092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can be realized by an adder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6019800" y="1752600"/>
            <a:ext cx="2743200" cy="762000"/>
          </a:xfrm>
          <a:prstGeom prst="wedgeRoundRectCallout">
            <a:avLst>
              <a:gd name="adj1" fmla="val -40278"/>
              <a:gd name="adj2" fmla="val 9395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the core is an adder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(Lecture </a:t>
            </a:r>
            <a:r>
              <a:rPr lang="en-US" altLang="zh-TW" sz="1600" dirty="0" smtClean="0"/>
              <a:t>09b)</a:t>
            </a:r>
            <a:endParaRPr lang="en-US" altLang="zh-TW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3" grpId="0" animBg="1"/>
      <p:bldP spid="22544" grpId="0" animBg="1"/>
      <p:bldP spid="22547" grpId="0" animBg="1"/>
      <p:bldP spid="225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Implementation Strategy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5791200" y="2590800"/>
            <a:ext cx="2514600" cy="2743200"/>
            <a:chOff x="3264" y="1392"/>
            <a:chExt cx="1584" cy="1728"/>
          </a:xfrm>
        </p:grpSpPr>
        <p:sp>
          <p:nvSpPr>
            <p:cNvPr id="16393" name="Rectangle 4"/>
            <p:cNvSpPr>
              <a:spLocks noChangeArrowheads="1"/>
            </p:cNvSpPr>
            <p:nvPr/>
          </p:nvSpPr>
          <p:spPr bwMode="auto">
            <a:xfrm>
              <a:off x="3264" y="1392"/>
              <a:ext cx="5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16394" name="Rectangle 5"/>
            <p:cNvSpPr>
              <a:spLocks noChangeArrowheads="1"/>
            </p:cNvSpPr>
            <p:nvPr/>
          </p:nvSpPr>
          <p:spPr bwMode="auto">
            <a:xfrm>
              <a:off x="3312" y="2400"/>
              <a:ext cx="52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logic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16395" name="Rectangle 6"/>
            <p:cNvSpPr>
              <a:spLocks noChangeArrowheads="1"/>
            </p:cNvSpPr>
            <p:nvPr/>
          </p:nvSpPr>
          <p:spPr bwMode="auto">
            <a:xfrm>
              <a:off x="4224" y="1824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16396" name="Line 7"/>
            <p:cNvSpPr>
              <a:spLocks noChangeShapeType="1"/>
            </p:cNvSpPr>
            <p:nvPr/>
          </p:nvSpPr>
          <p:spPr bwMode="auto">
            <a:xfrm>
              <a:off x="3840" y="17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7" name="Line 8"/>
            <p:cNvSpPr>
              <a:spLocks noChangeShapeType="1"/>
            </p:cNvSpPr>
            <p:nvPr/>
          </p:nvSpPr>
          <p:spPr bwMode="auto">
            <a:xfrm>
              <a:off x="3984" y="17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8" name="Line 9"/>
            <p:cNvSpPr>
              <a:spLocks noChangeShapeType="1"/>
            </p:cNvSpPr>
            <p:nvPr/>
          </p:nvSpPr>
          <p:spPr bwMode="auto">
            <a:xfrm>
              <a:off x="3984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9" name="Line 10"/>
            <p:cNvSpPr>
              <a:spLocks noChangeShapeType="1"/>
            </p:cNvSpPr>
            <p:nvPr/>
          </p:nvSpPr>
          <p:spPr bwMode="auto">
            <a:xfrm>
              <a:off x="3840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00" name="Line 11"/>
            <p:cNvSpPr>
              <a:spLocks noChangeShapeType="1"/>
            </p:cNvSpPr>
            <p:nvPr/>
          </p:nvSpPr>
          <p:spPr bwMode="auto">
            <a:xfrm flipV="1">
              <a:off x="3984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01" name="Line 12"/>
            <p:cNvSpPr>
              <a:spLocks noChangeShapeType="1"/>
            </p:cNvSpPr>
            <p:nvPr/>
          </p:nvSpPr>
          <p:spPr bwMode="auto">
            <a:xfrm>
              <a:off x="3984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02" name="Line 13"/>
            <p:cNvSpPr>
              <a:spLocks noChangeShapeType="1"/>
            </p:cNvSpPr>
            <p:nvPr/>
          </p:nvSpPr>
          <p:spPr bwMode="auto">
            <a:xfrm>
              <a:off x="4608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1638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6482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21" name="AutoShape 17"/>
          <p:cNvSpPr>
            <a:spLocks noChangeArrowheads="1"/>
          </p:cNvSpPr>
          <p:nvPr/>
        </p:nvSpPr>
        <p:spPr bwMode="auto">
          <a:xfrm>
            <a:off x="457200" y="4267200"/>
            <a:ext cx="47244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5181600" y="4648200"/>
            <a:ext cx="914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25" name="AutoShape 21"/>
          <p:cNvSpPr>
            <a:spLocks noChangeArrowheads="1"/>
          </p:cNvSpPr>
          <p:nvPr/>
        </p:nvSpPr>
        <p:spPr bwMode="auto">
          <a:xfrm>
            <a:off x="3048000" y="5410200"/>
            <a:ext cx="2514600" cy="762000"/>
          </a:xfrm>
          <a:prstGeom prst="wedgeRoundRectCallout">
            <a:avLst>
              <a:gd name="adj1" fmla="val -35986"/>
              <a:gd name="adj2" fmla="val -10104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operations not realized by an adder</a:t>
            </a:r>
          </a:p>
        </p:txBody>
      </p:sp>
      <p:sp>
        <p:nvSpPr>
          <p:cNvPr id="21526" name="AutoShape 22"/>
          <p:cNvSpPr>
            <a:spLocks noChangeArrowheads="1"/>
          </p:cNvSpPr>
          <p:nvPr/>
        </p:nvSpPr>
        <p:spPr bwMode="auto">
          <a:xfrm>
            <a:off x="6553200" y="5562600"/>
            <a:ext cx="1447800" cy="533400"/>
          </a:xfrm>
          <a:prstGeom prst="wedgeRoundRectCallout">
            <a:avLst>
              <a:gd name="adj1" fmla="val -62500"/>
              <a:gd name="adj2" fmla="val -13720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new!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1" grpId="0" animBg="1"/>
      <p:bldP spid="21522" grpId="0" animBg="1"/>
      <p:bldP spid="21525" grpId="0" animBg="1"/>
      <p:bldP spid="215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arithmetic unit design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(Lecture 08A, Sec. 8-3)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Implementation Strategy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5791200" y="2590800"/>
            <a:ext cx="2514600" cy="2743200"/>
            <a:chOff x="3264" y="1392"/>
            <a:chExt cx="1584" cy="1728"/>
          </a:xfrm>
        </p:grpSpPr>
        <p:sp>
          <p:nvSpPr>
            <p:cNvPr id="18441" name="Rectangle 4"/>
            <p:cNvSpPr>
              <a:spLocks noChangeArrowheads="1"/>
            </p:cNvSpPr>
            <p:nvPr/>
          </p:nvSpPr>
          <p:spPr bwMode="auto">
            <a:xfrm>
              <a:off x="3264" y="1392"/>
              <a:ext cx="5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18442" name="Rectangle 5"/>
            <p:cNvSpPr>
              <a:spLocks noChangeArrowheads="1"/>
            </p:cNvSpPr>
            <p:nvPr/>
          </p:nvSpPr>
          <p:spPr bwMode="auto">
            <a:xfrm>
              <a:off x="3312" y="2400"/>
              <a:ext cx="52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logic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18443" name="Rectangle 6"/>
            <p:cNvSpPr>
              <a:spLocks noChangeArrowheads="1"/>
            </p:cNvSpPr>
            <p:nvPr/>
          </p:nvSpPr>
          <p:spPr bwMode="auto">
            <a:xfrm>
              <a:off x="4224" y="1824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18444" name="Line 7"/>
            <p:cNvSpPr>
              <a:spLocks noChangeShapeType="1"/>
            </p:cNvSpPr>
            <p:nvPr/>
          </p:nvSpPr>
          <p:spPr bwMode="auto">
            <a:xfrm>
              <a:off x="3840" y="17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5" name="Line 8"/>
            <p:cNvSpPr>
              <a:spLocks noChangeShapeType="1"/>
            </p:cNvSpPr>
            <p:nvPr/>
          </p:nvSpPr>
          <p:spPr bwMode="auto">
            <a:xfrm>
              <a:off x="3984" y="17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6" name="Line 9"/>
            <p:cNvSpPr>
              <a:spLocks noChangeShapeType="1"/>
            </p:cNvSpPr>
            <p:nvPr/>
          </p:nvSpPr>
          <p:spPr bwMode="auto">
            <a:xfrm>
              <a:off x="3984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7" name="Line 10"/>
            <p:cNvSpPr>
              <a:spLocks noChangeShapeType="1"/>
            </p:cNvSpPr>
            <p:nvPr/>
          </p:nvSpPr>
          <p:spPr bwMode="auto">
            <a:xfrm>
              <a:off x="3840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8" name="Line 11"/>
            <p:cNvSpPr>
              <a:spLocks noChangeShapeType="1"/>
            </p:cNvSpPr>
            <p:nvPr/>
          </p:nvSpPr>
          <p:spPr bwMode="auto">
            <a:xfrm flipV="1">
              <a:off x="3984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9" name="Line 12"/>
            <p:cNvSpPr>
              <a:spLocks noChangeShapeType="1"/>
            </p:cNvSpPr>
            <p:nvPr/>
          </p:nvSpPr>
          <p:spPr bwMode="auto">
            <a:xfrm>
              <a:off x="3984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0" name="Line 13"/>
            <p:cNvSpPr>
              <a:spLocks noChangeShapeType="1"/>
            </p:cNvSpPr>
            <p:nvPr/>
          </p:nvSpPr>
          <p:spPr bwMode="auto">
            <a:xfrm>
              <a:off x="4608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1843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6482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AutoShape 15"/>
          <p:cNvSpPr>
            <a:spLocks noChangeArrowheads="1"/>
          </p:cNvSpPr>
          <p:nvPr/>
        </p:nvSpPr>
        <p:spPr bwMode="auto">
          <a:xfrm>
            <a:off x="533400" y="2971800"/>
            <a:ext cx="47244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8438" name="Line 16"/>
          <p:cNvSpPr>
            <a:spLocks noChangeShapeType="1"/>
          </p:cNvSpPr>
          <p:nvPr/>
        </p:nvSpPr>
        <p:spPr bwMode="auto">
          <a:xfrm flipV="1">
            <a:off x="5257800" y="3352800"/>
            <a:ext cx="533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39" name="AutoShape 17"/>
          <p:cNvSpPr>
            <a:spLocks noChangeArrowheads="1"/>
          </p:cNvSpPr>
          <p:nvPr/>
        </p:nvSpPr>
        <p:spPr bwMode="auto">
          <a:xfrm>
            <a:off x="3200400" y="1905000"/>
            <a:ext cx="1905000" cy="685800"/>
          </a:xfrm>
          <a:prstGeom prst="wedgeRoundRectCallout">
            <a:avLst>
              <a:gd name="adj1" fmla="val -48250"/>
              <a:gd name="adj2" fmla="val 10092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can be realized by an adder</a:t>
            </a:r>
          </a:p>
        </p:txBody>
      </p:sp>
      <p:sp>
        <p:nvSpPr>
          <p:cNvPr id="18440" name="AutoShape 18"/>
          <p:cNvSpPr>
            <a:spLocks noChangeArrowheads="1"/>
          </p:cNvSpPr>
          <p:nvPr/>
        </p:nvSpPr>
        <p:spPr bwMode="auto">
          <a:xfrm>
            <a:off x="6019800" y="1752600"/>
            <a:ext cx="2743200" cy="762000"/>
          </a:xfrm>
          <a:prstGeom prst="wedgeRoundRectCallout">
            <a:avLst>
              <a:gd name="adj1" fmla="val -40278"/>
              <a:gd name="adj2" fmla="val 9395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the core is an adder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(Lecture </a:t>
            </a:r>
            <a:r>
              <a:rPr lang="en-US" altLang="zh-TW" sz="1600" dirty="0" smtClean="0"/>
              <a:t>09b)</a:t>
            </a:r>
            <a:endParaRPr lang="en-US" altLang="zh-TW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 The Goal: </a:t>
            </a:r>
            <a:br>
              <a:rPr lang="en-US" altLang="zh-TW" smtClean="0"/>
            </a:br>
            <a:r>
              <a:rPr lang="en-US" altLang="zh-TW" smtClean="0"/>
              <a:t>a generic arithmetic unit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Design a hardware with the following functions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533400" y="3581400"/>
            <a:ext cx="3373438" cy="2546350"/>
            <a:chOff x="192" y="2304"/>
            <a:chExt cx="2125" cy="1604"/>
          </a:xfrm>
        </p:grpSpPr>
        <p:sp>
          <p:nvSpPr>
            <p:cNvPr id="19464" name="Rectangle 5"/>
            <p:cNvSpPr>
              <a:spLocks noChangeArrowheads="1"/>
            </p:cNvSpPr>
            <p:nvPr/>
          </p:nvSpPr>
          <p:spPr bwMode="auto">
            <a:xfrm>
              <a:off x="672" y="2784"/>
              <a:ext cx="120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 unit</a:t>
              </a:r>
            </a:p>
          </p:txBody>
        </p:sp>
        <p:sp>
          <p:nvSpPr>
            <p:cNvPr id="19465" name="Line 6"/>
            <p:cNvSpPr>
              <a:spLocks noChangeShapeType="1"/>
            </p:cNvSpPr>
            <p:nvPr/>
          </p:nvSpPr>
          <p:spPr bwMode="auto">
            <a:xfrm>
              <a:off x="336" y="31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6" name="Line 7"/>
            <p:cNvSpPr>
              <a:spLocks noChangeShapeType="1"/>
            </p:cNvSpPr>
            <p:nvPr/>
          </p:nvSpPr>
          <p:spPr bwMode="auto">
            <a:xfrm>
              <a:off x="432" y="307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7" name="Text Box 8"/>
            <p:cNvSpPr txBox="1">
              <a:spLocks noChangeArrowheads="1"/>
            </p:cNvSpPr>
            <p:nvPr/>
          </p:nvSpPr>
          <p:spPr bwMode="auto">
            <a:xfrm>
              <a:off x="374" y="311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19468" name="Text Box 9"/>
            <p:cNvSpPr txBox="1">
              <a:spLocks noChangeArrowheads="1"/>
            </p:cNvSpPr>
            <p:nvPr/>
          </p:nvSpPr>
          <p:spPr bwMode="auto">
            <a:xfrm>
              <a:off x="192" y="29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19469" name="Line 10"/>
            <p:cNvSpPr>
              <a:spLocks noChangeShapeType="1"/>
            </p:cNvSpPr>
            <p:nvPr/>
          </p:nvSpPr>
          <p:spPr bwMode="auto">
            <a:xfrm>
              <a:off x="96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91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1" name="Text Box 12"/>
            <p:cNvSpPr txBox="1">
              <a:spLocks noChangeArrowheads="1"/>
            </p:cNvSpPr>
            <p:nvPr/>
          </p:nvSpPr>
          <p:spPr bwMode="auto">
            <a:xfrm>
              <a:off x="864" y="230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9472" name="Text Box 13"/>
            <p:cNvSpPr txBox="1">
              <a:spLocks noChangeArrowheads="1"/>
            </p:cNvSpPr>
            <p:nvPr/>
          </p:nvSpPr>
          <p:spPr bwMode="auto">
            <a:xfrm>
              <a:off x="806" y="24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19473" name="Line 14"/>
            <p:cNvSpPr>
              <a:spLocks noChangeShapeType="1"/>
            </p:cNvSpPr>
            <p:nvPr/>
          </p:nvSpPr>
          <p:spPr bwMode="auto">
            <a:xfrm>
              <a:off x="144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4" name="Line 15"/>
            <p:cNvSpPr>
              <a:spLocks noChangeShapeType="1"/>
            </p:cNvSpPr>
            <p:nvPr/>
          </p:nvSpPr>
          <p:spPr bwMode="auto">
            <a:xfrm>
              <a:off x="139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5" name="Text Box 16"/>
            <p:cNvSpPr txBox="1">
              <a:spLocks noChangeArrowheads="1"/>
            </p:cNvSpPr>
            <p:nvPr/>
          </p:nvSpPr>
          <p:spPr bwMode="auto">
            <a:xfrm>
              <a:off x="1344" y="230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9476" name="Text Box 17"/>
            <p:cNvSpPr txBox="1">
              <a:spLocks noChangeArrowheads="1"/>
            </p:cNvSpPr>
            <p:nvPr/>
          </p:nvSpPr>
          <p:spPr bwMode="auto">
            <a:xfrm>
              <a:off x="1286" y="24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19477" name="Line 18"/>
            <p:cNvSpPr>
              <a:spLocks noChangeShapeType="1"/>
            </p:cNvSpPr>
            <p:nvPr/>
          </p:nvSpPr>
          <p:spPr bwMode="auto">
            <a:xfrm>
              <a:off x="1258" y="341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8" name="Line 19"/>
            <p:cNvSpPr>
              <a:spLocks noChangeShapeType="1"/>
            </p:cNvSpPr>
            <p:nvPr/>
          </p:nvSpPr>
          <p:spPr bwMode="auto">
            <a:xfrm>
              <a:off x="1210" y="3513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9" name="Text Box 20"/>
            <p:cNvSpPr txBox="1">
              <a:spLocks noChangeArrowheads="1"/>
            </p:cNvSpPr>
            <p:nvPr/>
          </p:nvSpPr>
          <p:spPr bwMode="auto">
            <a:xfrm>
              <a:off x="1104" y="34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19480" name="Text Box 21"/>
            <p:cNvSpPr txBox="1">
              <a:spLocks noChangeArrowheads="1"/>
            </p:cNvSpPr>
            <p:nvPr/>
          </p:nvSpPr>
          <p:spPr bwMode="auto">
            <a:xfrm>
              <a:off x="1152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</a:t>
              </a:r>
            </a:p>
          </p:txBody>
        </p:sp>
        <p:sp>
          <p:nvSpPr>
            <p:cNvPr id="19481" name="Line 22"/>
            <p:cNvSpPr>
              <a:spLocks noChangeShapeType="1"/>
            </p:cNvSpPr>
            <p:nvPr/>
          </p:nvSpPr>
          <p:spPr bwMode="auto">
            <a:xfrm flipH="1">
              <a:off x="1872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2" name="Text Box 23"/>
            <p:cNvSpPr txBox="1">
              <a:spLocks noChangeArrowheads="1"/>
            </p:cNvSpPr>
            <p:nvPr/>
          </p:nvSpPr>
          <p:spPr bwMode="auto">
            <a:xfrm>
              <a:off x="2016" y="29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</p:grpSp>
      <p:grpSp>
        <p:nvGrpSpPr>
          <p:cNvPr id="19461" name="Group 24"/>
          <p:cNvGrpSpPr>
            <a:grpSpLocks/>
          </p:cNvGrpSpPr>
          <p:nvPr/>
        </p:nvGrpSpPr>
        <p:grpSpPr bwMode="auto">
          <a:xfrm>
            <a:off x="3962400" y="3657600"/>
            <a:ext cx="4951413" cy="2030413"/>
            <a:chOff x="2544" y="2304"/>
            <a:chExt cx="3119" cy="1279"/>
          </a:xfrm>
        </p:grpSpPr>
        <p:pic>
          <p:nvPicPr>
            <p:cNvPr id="19462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304"/>
              <a:ext cx="3119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63" name="Rectangle 26"/>
            <p:cNvSpPr>
              <a:spLocks noChangeArrowheads="1"/>
            </p:cNvSpPr>
            <p:nvPr/>
          </p:nvSpPr>
          <p:spPr bwMode="auto">
            <a:xfrm>
              <a:off x="3120" y="2592"/>
              <a:ext cx="33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 The Goal: </a:t>
            </a:r>
            <a:br>
              <a:rPr lang="en-US" altLang="zh-TW" smtClean="0"/>
            </a:br>
            <a:r>
              <a:rPr lang="en-US" altLang="zh-TW" smtClean="0"/>
              <a:t>a generic arithmetic unit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Design a hardware with the following functions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533400" y="3581400"/>
            <a:ext cx="3373438" cy="2546350"/>
            <a:chOff x="192" y="2304"/>
            <a:chExt cx="2125" cy="1604"/>
          </a:xfrm>
        </p:grpSpPr>
        <p:sp>
          <p:nvSpPr>
            <p:cNvPr id="20492" name="Rectangle 5"/>
            <p:cNvSpPr>
              <a:spLocks noChangeArrowheads="1"/>
            </p:cNvSpPr>
            <p:nvPr/>
          </p:nvSpPr>
          <p:spPr bwMode="auto">
            <a:xfrm>
              <a:off x="672" y="2784"/>
              <a:ext cx="120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 unit</a:t>
              </a:r>
            </a:p>
          </p:txBody>
        </p:sp>
        <p:sp>
          <p:nvSpPr>
            <p:cNvPr id="20493" name="Line 6"/>
            <p:cNvSpPr>
              <a:spLocks noChangeShapeType="1"/>
            </p:cNvSpPr>
            <p:nvPr/>
          </p:nvSpPr>
          <p:spPr bwMode="auto">
            <a:xfrm>
              <a:off x="336" y="31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4" name="Line 7"/>
            <p:cNvSpPr>
              <a:spLocks noChangeShapeType="1"/>
            </p:cNvSpPr>
            <p:nvPr/>
          </p:nvSpPr>
          <p:spPr bwMode="auto">
            <a:xfrm>
              <a:off x="432" y="307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5" name="Text Box 8"/>
            <p:cNvSpPr txBox="1">
              <a:spLocks noChangeArrowheads="1"/>
            </p:cNvSpPr>
            <p:nvPr/>
          </p:nvSpPr>
          <p:spPr bwMode="auto">
            <a:xfrm>
              <a:off x="374" y="311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20496" name="Text Box 9"/>
            <p:cNvSpPr txBox="1">
              <a:spLocks noChangeArrowheads="1"/>
            </p:cNvSpPr>
            <p:nvPr/>
          </p:nvSpPr>
          <p:spPr bwMode="auto">
            <a:xfrm>
              <a:off x="192" y="29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20497" name="Line 10"/>
            <p:cNvSpPr>
              <a:spLocks noChangeShapeType="1"/>
            </p:cNvSpPr>
            <p:nvPr/>
          </p:nvSpPr>
          <p:spPr bwMode="auto">
            <a:xfrm>
              <a:off x="96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8" name="Line 11"/>
            <p:cNvSpPr>
              <a:spLocks noChangeShapeType="1"/>
            </p:cNvSpPr>
            <p:nvPr/>
          </p:nvSpPr>
          <p:spPr bwMode="auto">
            <a:xfrm>
              <a:off x="91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9" name="Text Box 12"/>
            <p:cNvSpPr txBox="1">
              <a:spLocks noChangeArrowheads="1"/>
            </p:cNvSpPr>
            <p:nvPr/>
          </p:nvSpPr>
          <p:spPr bwMode="auto">
            <a:xfrm>
              <a:off x="864" y="230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0500" name="Text Box 13"/>
            <p:cNvSpPr txBox="1">
              <a:spLocks noChangeArrowheads="1"/>
            </p:cNvSpPr>
            <p:nvPr/>
          </p:nvSpPr>
          <p:spPr bwMode="auto">
            <a:xfrm>
              <a:off x="806" y="24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20501" name="Line 14"/>
            <p:cNvSpPr>
              <a:spLocks noChangeShapeType="1"/>
            </p:cNvSpPr>
            <p:nvPr/>
          </p:nvSpPr>
          <p:spPr bwMode="auto">
            <a:xfrm>
              <a:off x="144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2" name="Line 15"/>
            <p:cNvSpPr>
              <a:spLocks noChangeShapeType="1"/>
            </p:cNvSpPr>
            <p:nvPr/>
          </p:nvSpPr>
          <p:spPr bwMode="auto">
            <a:xfrm>
              <a:off x="139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3" name="Text Box 16"/>
            <p:cNvSpPr txBox="1">
              <a:spLocks noChangeArrowheads="1"/>
            </p:cNvSpPr>
            <p:nvPr/>
          </p:nvSpPr>
          <p:spPr bwMode="auto">
            <a:xfrm>
              <a:off x="1344" y="230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20504" name="Text Box 17"/>
            <p:cNvSpPr txBox="1">
              <a:spLocks noChangeArrowheads="1"/>
            </p:cNvSpPr>
            <p:nvPr/>
          </p:nvSpPr>
          <p:spPr bwMode="auto">
            <a:xfrm>
              <a:off x="1286" y="24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20505" name="Line 18"/>
            <p:cNvSpPr>
              <a:spLocks noChangeShapeType="1"/>
            </p:cNvSpPr>
            <p:nvPr/>
          </p:nvSpPr>
          <p:spPr bwMode="auto">
            <a:xfrm>
              <a:off x="1258" y="341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6" name="Line 19"/>
            <p:cNvSpPr>
              <a:spLocks noChangeShapeType="1"/>
            </p:cNvSpPr>
            <p:nvPr/>
          </p:nvSpPr>
          <p:spPr bwMode="auto">
            <a:xfrm>
              <a:off x="1210" y="3513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7" name="Text Box 20"/>
            <p:cNvSpPr txBox="1">
              <a:spLocks noChangeArrowheads="1"/>
            </p:cNvSpPr>
            <p:nvPr/>
          </p:nvSpPr>
          <p:spPr bwMode="auto">
            <a:xfrm>
              <a:off x="1104" y="34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20508" name="Text Box 21"/>
            <p:cNvSpPr txBox="1">
              <a:spLocks noChangeArrowheads="1"/>
            </p:cNvSpPr>
            <p:nvPr/>
          </p:nvSpPr>
          <p:spPr bwMode="auto">
            <a:xfrm>
              <a:off x="1152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</a:t>
              </a:r>
            </a:p>
          </p:txBody>
        </p:sp>
        <p:sp>
          <p:nvSpPr>
            <p:cNvPr id="20509" name="Line 22"/>
            <p:cNvSpPr>
              <a:spLocks noChangeShapeType="1"/>
            </p:cNvSpPr>
            <p:nvPr/>
          </p:nvSpPr>
          <p:spPr bwMode="auto">
            <a:xfrm flipH="1">
              <a:off x="1872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0" name="Text Box 23"/>
            <p:cNvSpPr txBox="1">
              <a:spLocks noChangeArrowheads="1"/>
            </p:cNvSpPr>
            <p:nvPr/>
          </p:nvSpPr>
          <p:spPr bwMode="auto">
            <a:xfrm>
              <a:off x="2016" y="29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</p:grpSp>
      <p:grpSp>
        <p:nvGrpSpPr>
          <p:cNvPr id="20485" name="Group 24"/>
          <p:cNvGrpSpPr>
            <a:grpSpLocks/>
          </p:cNvGrpSpPr>
          <p:nvPr/>
        </p:nvGrpSpPr>
        <p:grpSpPr bwMode="auto">
          <a:xfrm>
            <a:off x="3962400" y="3657600"/>
            <a:ext cx="4951413" cy="2030413"/>
            <a:chOff x="2544" y="2304"/>
            <a:chExt cx="3119" cy="1279"/>
          </a:xfrm>
        </p:grpSpPr>
        <p:pic>
          <p:nvPicPr>
            <p:cNvPr id="20490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304"/>
              <a:ext cx="3119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91" name="Rectangle 26"/>
            <p:cNvSpPr>
              <a:spLocks noChangeArrowheads="1"/>
            </p:cNvSpPr>
            <p:nvPr/>
          </p:nvSpPr>
          <p:spPr bwMode="auto">
            <a:xfrm>
              <a:off x="3120" y="2592"/>
              <a:ext cx="33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20486" name="Text Box 27"/>
          <p:cNvSpPr txBox="1">
            <a:spLocks noChangeArrowheads="1"/>
          </p:cNvSpPr>
          <p:nvPr/>
        </p:nvSpPr>
        <p:spPr bwMode="auto">
          <a:xfrm>
            <a:off x="288925" y="46339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</a:t>
            </a:r>
          </a:p>
        </p:txBody>
      </p:sp>
      <p:sp>
        <p:nvSpPr>
          <p:cNvPr id="20487" name="Text Box 28"/>
          <p:cNvSpPr txBox="1">
            <a:spLocks noChangeArrowheads="1"/>
          </p:cNvSpPr>
          <p:nvPr/>
        </p:nvSpPr>
        <p:spPr bwMode="auto">
          <a:xfrm>
            <a:off x="3505200" y="4419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0488" name="AutoShape 29"/>
          <p:cNvSpPr>
            <a:spLocks noChangeArrowheads="1"/>
          </p:cNvSpPr>
          <p:nvPr/>
        </p:nvSpPr>
        <p:spPr bwMode="auto">
          <a:xfrm>
            <a:off x="3962400" y="4876800"/>
            <a:ext cx="2971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0489" name="Text Box 30"/>
          <p:cNvSpPr txBox="1">
            <a:spLocks noChangeArrowheads="1"/>
          </p:cNvSpPr>
          <p:nvPr/>
        </p:nvSpPr>
        <p:spPr bwMode="auto">
          <a:xfrm>
            <a:off x="1828800" y="6019800"/>
            <a:ext cx="83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G=A+B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 The Goal: </a:t>
            </a:r>
            <a:br>
              <a:rPr lang="en-US" altLang="zh-TW" smtClean="0"/>
            </a:br>
            <a:r>
              <a:rPr lang="en-US" altLang="zh-TW" smtClean="0"/>
              <a:t>a generic arithmetic unit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Design a hardware with the following functions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533400" y="3581400"/>
            <a:ext cx="3373438" cy="2546350"/>
            <a:chOff x="192" y="2304"/>
            <a:chExt cx="2125" cy="1604"/>
          </a:xfrm>
        </p:grpSpPr>
        <p:sp>
          <p:nvSpPr>
            <p:cNvPr id="21517" name="Rectangle 5"/>
            <p:cNvSpPr>
              <a:spLocks noChangeArrowheads="1"/>
            </p:cNvSpPr>
            <p:nvPr/>
          </p:nvSpPr>
          <p:spPr bwMode="auto">
            <a:xfrm>
              <a:off x="672" y="2784"/>
              <a:ext cx="120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 unit</a:t>
              </a:r>
            </a:p>
          </p:txBody>
        </p:sp>
        <p:sp>
          <p:nvSpPr>
            <p:cNvPr id="21518" name="Line 6"/>
            <p:cNvSpPr>
              <a:spLocks noChangeShapeType="1"/>
            </p:cNvSpPr>
            <p:nvPr/>
          </p:nvSpPr>
          <p:spPr bwMode="auto">
            <a:xfrm>
              <a:off x="336" y="31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9" name="Line 7"/>
            <p:cNvSpPr>
              <a:spLocks noChangeShapeType="1"/>
            </p:cNvSpPr>
            <p:nvPr/>
          </p:nvSpPr>
          <p:spPr bwMode="auto">
            <a:xfrm>
              <a:off x="432" y="307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0" name="Text Box 8"/>
            <p:cNvSpPr txBox="1">
              <a:spLocks noChangeArrowheads="1"/>
            </p:cNvSpPr>
            <p:nvPr/>
          </p:nvSpPr>
          <p:spPr bwMode="auto">
            <a:xfrm>
              <a:off x="374" y="311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21521" name="Text Box 9"/>
            <p:cNvSpPr txBox="1">
              <a:spLocks noChangeArrowheads="1"/>
            </p:cNvSpPr>
            <p:nvPr/>
          </p:nvSpPr>
          <p:spPr bwMode="auto">
            <a:xfrm>
              <a:off x="192" y="29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21522" name="Line 10"/>
            <p:cNvSpPr>
              <a:spLocks noChangeShapeType="1"/>
            </p:cNvSpPr>
            <p:nvPr/>
          </p:nvSpPr>
          <p:spPr bwMode="auto">
            <a:xfrm>
              <a:off x="96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3" name="Line 11"/>
            <p:cNvSpPr>
              <a:spLocks noChangeShapeType="1"/>
            </p:cNvSpPr>
            <p:nvPr/>
          </p:nvSpPr>
          <p:spPr bwMode="auto">
            <a:xfrm>
              <a:off x="91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4" name="Text Box 12"/>
            <p:cNvSpPr txBox="1">
              <a:spLocks noChangeArrowheads="1"/>
            </p:cNvSpPr>
            <p:nvPr/>
          </p:nvSpPr>
          <p:spPr bwMode="auto">
            <a:xfrm>
              <a:off x="864" y="230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1525" name="Text Box 13"/>
            <p:cNvSpPr txBox="1">
              <a:spLocks noChangeArrowheads="1"/>
            </p:cNvSpPr>
            <p:nvPr/>
          </p:nvSpPr>
          <p:spPr bwMode="auto">
            <a:xfrm>
              <a:off x="806" y="24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21526" name="Line 14"/>
            <p:cNvSpPr>
              <a:spLocks noChangeShapeType="1"/>
            </p:cNvSpPr>
            <p:nvPr/>
          </p:nvSpPr>
          <p:spPr bwMode="auto">
            <a:xfrm>
              <a:off x="144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7" name="Line 15"/>
            <p:cNvSpPr>
              <a:spLocks noChangeShapeType="1"/>
            </p:cNvSpPr>
            <p:nvPr/>
          </p:nvSpPr>
          <p:spPr bwMode="auto">
            <a:xfrm>
              <a:off x="139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8" name="Text Box 16"/>
            <p:cNvSpPr txBox="1">
              <a:spLocks noChangeArrowheads="1"/>
            </p:cNvSpPr>
            <p:nvPr/>
          </p:nvSpPr>
          <p:spPr bwMode="auto">
            <a:xfrm>
              <a:off x="1344" y="230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21529" name="Text Box 17"/>
            <p:cNvSpPr txBox="1">
              <a:spLocks noChangeArrowheads="1"/>
            </p:cNvSpPr>
            <p:nvPr/>
          </p:nvSpPr>
          <p:spPr bwMode="auto">
            <a:xfrm>
              <a:off x="1286" y="24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21530" name="Line 18"/>
            <p:cNvSpPr>
              <a:spLocks noChangeShapeType="1"/>
            </p:cNvSpPr>
            <p:nvPr/>
          </p:nvSpPr>
          <p:spPr bwMode="auto">
            <a:xfrm>
              <a:off x="1258" y="341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1" name="Line 19"/>
            <p:cNvSpPr>
              <a:spLocks noChangeShapeType="1"/>
            </p:cNvSpPr>
            <p:nvPr/>
          </p:nvSpPr>
          <p:spPr bwMode="auto">
            <a:xfrm>
              <a:off x="1210" y="3513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2" name="Text Box 20"/>
            <p:cNvSpPr txBox="1">
              <a:spLocks noChangeArrowheads="1"/>
            </p:cNvSpPr>
            <p:nvPr/>
          </p:nvSpPr>
          <p:spPr bwMode="auto">
            <a:xfrm>
              <a:off x="1104" y="34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21533" name="Text Box 21"/>
            <p:cNvSpPr txBox="1">
              <a:spLocks noChangeArrowheads="1"/>
            </p:cNvSpPr>
            <p:nvPr/>
          </p:nvSpPr>
          <p:spPr bwMode="auto">
            <a:xfrm>
              <a:off x="1152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</a:t>
              </a:r>
            </a:p>
          </p:txBody>
        </p:sp>
        <p:sp>
          <p:nvSpPr>
            <p:cNvPr id="21534" name="Line 22"/>
            <p:cNvSpPr>
              <a:spLocks noChangeShapeType="1"/>
            </p:cNvSpPr>
            <p:nvPr/>
          </p:nvSpPr>
          <p:spPr bwMode="auto">
            <a:xfrm flipH="1">
              <a:off x="1872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5" name="Text Box 23"/>
            <p:cNvSpPr txBox="1">
              <a:spLocks noChangeArrowheads="1"/>
            </p:cNvSpPr>
            <p:nvPr/>
          </p:nvSpPr>
          <p:spPr bwMode="auto">
            <a:xfrm>
              <a:off x="2016" y="29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</p:grpSp>
      <p:grpSp>
        <p:nvGrpSpPr>
          <p:cNvPr id="21509" name="Group 24"/>
          <p:cNvGrpSpPr>
            <a:grpSpLocks/>
          </p:cNvGrpSpPr>
          <p:nvPr/>
        </p:nvGrpSpPr>
        <p:grpSpPr bwMode="auto">
          <a:xfrm>
            <a:off x="3962400" y="3657600"/>
            <a:ext cx="4951413" cy="2030413"/>
            <a:chOff x="2544" y="2304"/>
            <a:chExt cx="3119" cy="1279"/>
          </a:xfrm>
        </p:grpSpPr>
        <p:pic>
          <p:nvPicPr>
            <p:cNvPr id="21515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304"/>
              <a:ext cx="3119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16" name="Rectangle 26"/>
            <p:cNvSpPr>
              <a:spLocks noChangeArrowheads="1"/>
            </p:cNvSpPr>
            <p:nvPr/>
          </p:nvSpPr>
          <p:spPr bwMode="auto">
            <a:xfrm>
              <a:off x="3120" y="2592"/>
              <a:ext cx="33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21510" name="Text Box 27"/>
          <p:cNvSpPr txBox="1">
            <a:spLocks noChangeArrowheads="1"/>
          </p:cNvSpPr>
          <p:nvPr/>
        </p:nvSpPr>
        <p:spPr bwMode="auto">
          <a:xfrm>
            <a:off x="288925" y="46339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1511" name="Text Box 28"/>
          <p:cNvSpPr txBox="1">
            <a:spLocks noChangeArrowheads="1"/>
          </p:cNvSpPr>
          <p:nvPr/>
        </p:nvSpPr>
        <p:spPr bwMode="auto">
          <a:xfrm>
            <a:off x="3505200" y="4419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1512" name="AutoShape 29"/>
          <p:cNvSpPr>
            <a:spLocks noChangeArrowheads="1"/>
          </p:cNvSpPr>
          <p:nvPr/>
        </p:nvSpPr>
        <p:spPr bwMode="auto">
          <a:xfrm>
            <a:off x="6858000" y="5105400"/>
            <a:ext cx="19812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1513" name="Text Box 30"/>
          <p:cNvSpPr txBox="1">
            <a:spLocks noChangeArrowheads="1"/>
          </p:cNvSpPr>
          <p:nvPr/>
        </p:nvSpPr>
        <p:spPr bwMode="auto">
          <a:xfrm>
            <a:off x="1828800" y="60198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G=A-B</a:t>
            </a:r>
          </a:p>
        </p:txBody>
      </p:sp>
      <p:sp>
        <p:nvSpPr>
          <p:cNvPr id="21514" name="AutoShape 31"/>
          <p:cNvSpPr>
            <a:spLocks noChangeArrowheads="1"/>
          </p:cNvSpPr>
          <p:nvPr/>
        </p:nvSpPr>
        <p:spPr bwMode="auto">
          <a:xfrm>
            <a:off x="3886200" y="5105400"/>
            <a:ext cx="914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Goal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4495800" cy="57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to design the ALU of a CPU</a:t>
            </a:r>
          </a:p>
        </p:txBody>
      </p:sp>
      <p:grpSp>
        <p:nvGrpSpPr>
          <p:cNvPr id="4100" name="Group 8"/>
          <p:cNvGrpSpPr>
            <a:grpSpLocks/>
          </p:cNvGrpSpPr>
          <p:nvPr/>
        </p:nvGrpSpPr>
        <p:grpSpPr bwMode="auto">
          <a:xfrm>
            <a:off x="304800" y="2819400"/>
            <a:ext cx="2341563" cy="3438525"/>
            <a:chOff x="192" y="1776"/>
            <a:chExt cx="1475" cy="2166"/>
          </a:xfrm>
        </p:grpSpPr>
        <p:pic>
          <p:nvPicPr>
            <p:cNvPr id="410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064"/>
              <a:ext cx="1475" cy="1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06" name="Text Box 6"/>
            <p:cNvSpPr txBox="1">
              <a:spLocks noChangeArrowheads="1"/>
            </p:cNvSpPr>
            <p:nvPr/>
          </p:nvSpPr>
          <p:spPr bwMode="auto">
            <a:xfrm>
              <a:off x="192" y="1776"/>
              <a:ext cx="14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Figure 9-1: CPU data path</a:t>
              </a:r>
            </a:p>
          </p:txBody>
        </p:sp>
        <p:sp>
          <p:nvSpPr>
            <p:cNvPr id="4107" name="AutoShape 7"/>
            <p:cNvSpPr>
              <a:spLocks noChangeArrowheads="1"/>
            </p:cNvSpPr>
            <p:nvPr/>
          </p:nvSpPr>
          <p:spPr bwMode="auto">
            <a:xfrm>
              <a:off x="480" y="3360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pic>
        <p:nvPicPr>
          <p:cNvPr id="4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95663"/>
            <a:ext cx="43926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28600"/>
            <a:ext cx="4316413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Line 11"/>
          <p:cNvSpPr>
            <a:spLocks noChangeShapeType="1"/>
          </p:cNvSpPr>
          <p:nvPr/>
        </p:nvSpPr>
        <p:spPr bwMode="auto">
          <a:xfrm flipV="1">
            <a:off x="1676400" y="5334000"/>
            <a:ext cx="22098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4" name="AutoShape 12"/>
          <p:cNvSpPr>
            <a:spLocks noChangeArrowheads="1"/>
          </p:cNvSpPr>
          <p:nvPr/>
        </p:nvSpPr>
        <p:spPr bwMode="auto">
          <a:xfrm>
            <a:off x="3886200" y="3276600"/>
            <a:ext cx="4800600" cy="3429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 of the circuit diagram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304800" y="2133600"/>
            <a:ext cx="4951413" cy="2030413"/>
            <a:chOff x="2544" y="2304"/>
            <a:chExt cx="3119" cy="1279"/>
          </a:xfrm>
        </p:grpSpPr>
        <p:pic>
          <p:nvPicPr>
            <p:cNvPr id="2253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304"/>
              <a:ext cx="3119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535" name="Rectangle 5"/>
            <p:cNvSpPr>
              <a:spLocks noChangeArrowheads="1"/>
            </p:cNvSpPr>
            <p:nvPr/>
          </p:nvSpPr>
          <p:spPr bwMode="auto">
            <a:xfrm>
              <a:off x="3120" y="2592"/>
              <a:ext cx="33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5851525" y="3795713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 of the circuit diagram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304800" y="2133600"/>
            <a:ext cx="4951413" cy="2030413"/>
            <a:chOff x="2544" y="2304"/>
            <a:chExt cx="3119" cy="1279"/>
          </a:xfrm>
        </p:grpSpPr>
        <p:pic>
          <p:nvPicPr>
            <p:cNvPr id="2356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304"/>
              <a:ext cx="3119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568" name="Rectangle 5"/>
            <p:cNvSpPr>
              <a:spLocks noChangeArrowheads="1"/>
            </p:cNvSpPr>
            <p:nvPr/>
          </p:nvSpPr>
          <p:spPr bwMode="auto">
            <a:xfrm>
              <a:off x="3120" y="2592"/>
              <a:ext cx="33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5851525" y="3795713"/>
            <a:ext cx="10470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Figure </a:t>
            </a:r>
            <a:r>
              <a:rPr lang="en-US" altLang="zh-TW" sz="1600" dirty="0" smtClean="0"/>
              <a:t>8-3</a:t>
            </a:r>
            <a:endParaRPr lang="en-US" altLang="zh-TW" sz="1600" dirty="0"/>
          </a:p>
        </p:txBody>
      </p:sp>
      <p:sp>
        <p:nvSpPr>
          <p:cNvPr id="23558" name="AutoShape 8"/>
          <p:cNvSpPr>
            <a:spLocks noChangeArrowheads="1"/>
          </p:cNvSpPr>
          <p:nvPr/>
        </p:nvSpPr>
        <p:spPr bwMode="auto">
          <a:xfrm>
            <a:off x="1828800" y="2514600"/>
            <a:ext cx="33528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3336925" y="2119313"/>
            <a:ext cx="2679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All are doing G=A+something</a:t>
            </a:r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7086600" y="3352800"/>
            <a:ext cx="1828800" cy="838200"/>
          </a:xfrm>
          <a:prstGeom prst="wedgeRoundRectCallout">
            <a:avLst>
              <a:gd name="adj1" fmla="val -44009"/>
              <a:gd name="adj2" fmla="val 16666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the adder we talked about before</a:t>
            </a:r>
          </a:p>
        </p:txBody>
      </p:sp>
      <p:grpSp>
        <p:nvGrpSpPr>
          <p:cNvPr id="31755" name="Group 11"/>
          <p:cNvGrpSpPr>
            <a:grpSpLocks/>
          </p:cNvGrpSpPr>
          <p:nvPr/>
        </p:nvGrpSpPr>
        <p:grpSpPr bwMode="auto">
          <a:xfrm>
            <a:off x="4343400" y="4648200"/>
            <a:ext cx="2301875" cy="336550"/>
            <a:chOff x="2726" y="2919"/>
            <a:chExt cx="1450" cy="212"/>
          </a:xfrm>
        </p:grpSpPr>
        <p:sp>
          <p:nvSpPr>
            <p:cNvPr id="23565" name="Line 12"/>
            <p:cNvSpPr>
              <a:spLocks noChangeShapeType="1"/>
            </p:cNvSpPr>
            <p:nvPr/>
          </p:nvSpPr>
          <p:spPr bwMode="auto">
            <a:xfrm>
              <a:off x="2928" y="3072"/>
              <a:ext cx="124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6" name="Text Box 13"/>
            <p:cNvSpPr txBox="1">
              <a:spLocks noChangeArrowheads="1"/>
            </p:cNvSpPr>
            <p:nvPr/>
          </p:nvSpPr>
          <p:spPr bwMode="auto">
            <a:xfrm>
              <a:off x="2726" y="291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A</a:t>
              </a:r>
            </a:p>
          </p:txBody>
        </p:sp>
      </p:grpSp>
      <p:grpSp>
        <p:nvGrpSpPr>
          <p:cNvPr id="31758" name="Group 14"/>
          <p:cNvGrpSpPr>
            <a:grpSpLocks/>
          </p:cNvGrpSpPr>
          <p:nvPr/>
        </p:nvGrpSpPr>
        <p:grpSpPr bwMode="auto">
          <a:xfrm>
            <a:off x="7589838" y="4953000"/>
            <a:ext cx="1554162" cy="457200"/>
            <a:chOff x="4781" y="3120"/>
            <a:chExt cx="979" cy="288"/>
          </a:xfrm>
        </p:grpSpPr>
        <p:sp>
          <p:nvSpPr>
            <p:cNvPr id="23563" name="Line 15"/>
            <p:cNvSpPr>
              <a:spLocks noChangeShapeType="1"/>
            </p:cNvSpPr>
            <p:nvPr/>
          </p:nvSpPr>
          <p:spPr bwMode="auto">
            <a:xfrm>
              <a:off x="4848" y="3408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4" name="Text Box 16"/>
            <p:cNvSpPr txBox="1">
              <a:spLocks noChangeArrowheads="1"/>
            </p:cNvSpPr>
            <p:nvPr/>
          </p:nvSpPr>
          <p:spPr bwMode="auto">
            <a:xfrm>
              <a:off x="4781" y="3120"/>
              <a:ext cx="9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G=A+something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 of the circuit diagram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304800" y="2133600"/>
            <a:ext cx="4951413" cy="2030413"/>
            <a:chOff x="2544" y="2304"/>
            <a:chExt cx="3119" cy="1279"/>
          </a:xfrm>
        </p:grpSpPr>
        <p:pic>
          <p:nvPicPr>
            <p:cNvPr id="245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304"/>
              <a:ext cx="3119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588" name="Rectangle 5"/>
            <p:cNvSpPr>
              <a:spLocks noChangeArrowheads="1"/>
            </p:cNvSpPr>
            <p:nvPr/>
          </p:nvSpPr>
          <p:spPr bwMode="auto">
            <a:xfrm>
              <a:off x="3120" y="2592"/>
              <a:ext cx="33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5851525" y="3795713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9-3</a:t>
            </a:r>
          </a:p>
        </p:txBody>
      </p:sp>
      <p:sp>
        <p:nvSpPr>
          <p:cNvPr id="24582" name="AutoShape 8"/>
          <p:cNvSpPr>
            <a:spLocks noChangeArrowheads="1"/>
          </p:cNvSpPr>
          <p:nvPr/>
        </p:nvSpPr>
        <p:spPr bwMode="auto">
          <a:xfrm>
            <a:off x="1828800" y="2514600"/>
            <a:ext cx="33528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4583" name="Text Box 9"/>
          <p:cNvSpPr txBox="1">
            <a:spLocks noChangeArrowheads="1"/>
          </p:cNvSpPr>
          <p:nvPr/>
        </p:nvSpPr>
        <p:spPr bwMode="auto">
          <a:xfrm>
            <a:off x="3336925" y="2119313"/>
            <a:ext cx="2679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All are doing G=A+something</a:t>
            </a:r>
          </a:p>
        </p:txBody>
      </p:sp>
      <p:sp>
        <p:nvSpPr>
          <p:cNvPr id="32778" name="AutoShape 10"/>
          <p:cNvSpPr>
            <a:spLocks noChangeArrowheads="1"/>
          </p:cNvSpPr>
          <p:nvPr/>
        </p:nvSpPr>
        <p:spPr bwMode="auto">
          <a:xfrm>
            <a:off x="5791200" y="4191000"/>
            <a:ext cx="457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>
            <a:off x="4495800" y="5105400"/>
            <a:ext cx="17526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4586" name="Text Box 12"/>
          <p:cNvSpPr txBox="1">
            <a:spLocks noChangeArrowheads="1"/>
          </p:cNvSpPr>
          <p:nvPr/>
        </p:nvSpPr>
        <p:spPr bwMode="auto">
          <a:xfrm>
            <a:off x="304800" y="4343400"/>
            <a:ext cx="476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“Something” controlled by the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8" grpId="0" animBg="1"/>
      <p:bldP spid="3277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Control an input to the adder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951413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851525" y="3795713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9-3</a:t>
            </a:r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4419600" y="5105400"/>
            <a:ext cx="21336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152400" y="2514600"/>
            <a:ext cx="1676400" cy="1524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3810000" y="5486400"/>
            <a:ext cx="304800" cy="228600"/>
          </a:xfrm>
          <a:prstGeom prst="lef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33801" name="Group 9"/>
          <p:cNvGrpSpPr>
            <a:grpSpLocks/>
          </p:cNvGrpSpPr>
          <p:nvPr/>
        </p:nvGrpSpPr>
        <p:grpSpPr bwMode="auto">
          <a:xfrm>
            <a:off x="457200" y="4114800"/>
            <a:ext cx="3048000" cy="2393950"/>
            <a:chOff x="288" y="2592"/>
            <a:chExt cx="1920" cy="1508"/>
          </a:xfrm>
        </p:grpSpPr>
        <p:sp>
          <p:nvSpPr>
            <p:cNvPr id="25610" name="AutoShape 10"/>
            <p:cNvSpPr>
              <a:spLocks noChangeArrowheads="1"/>
            </p:cNvSpPr>
            <p:nvPr/>
          </p:nvSpPr>
          <p:spPr bwMode="auto">
            <a:xfrm>
              <a:off x="528" y="3465"/>
              <a:ext cx="1680" cy="288"/>
            </a:xfrm>
            <a:custGeom>
              <a:avLst/>
              <a:gdLst>
                <a:gd name="T0" fmla="*/ 9 w 21600"/>
                <a:gd name="T1" fmla="*/ 0 h 21600"/>
                <a:gd name="T2" fmla="*/ 5 w 21600"/>
                <a:gd name="T3" fmla="*/ 0 h 21600"/>
                <a:gd name="T4" fmla="*/ 1 w 21600"/>
                <a:gd name="T5" fmla="*/ 0 h 21600"/>
                <a:gd name="T6" fmla="*/ 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182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158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1152" y="3081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~B</a:t>
              </a:r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>
              <a:off x="1296" y="32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1296" y="293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 flipH="1">
              <a:off x="1296" y="29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7" name="Oval 17"/>
            <p:cNvSpPr>
              <a:spLocks noChangeArrowheads="1"/>
            </p:cNvSpPr>
            <p:nvPr/>
          </p:nvSpPr>
          <p:spPr bwMode="auto">
            <a:xfrm>
              <a:off x="1548" y="291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864" y="308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480" y="2841"/>
              <a:ext cx="6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(111…11)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25620" name="Text Box 20"/>
            <p:cNvSpPr txBox="1">
              <a:spLocks noChangeArrowheads="1"/>
            </p:cNvSpPr>
            <p:nvPr/>
          </p:nvSpPr>
          <p:spPr bwMode="auto">
            <a:xfrm>
              <a:off x="1718" y="259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1488" y="260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5622" name="Line 22"/>
            <p:cNvSpPr>
              <a:spLocks noChangeShapeType="1"/>
            </p:cNvSpPr>
            <p:nvPr/>
          </p:nvSpPr>
          <p:spPr bwMode="auto">
            <a:xfrm>
              <a:off x="1296" y="375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3" name="Text Box 23"/>
            <p:cNvSpPr txBox="1">
              <a:spLocks noChangeArrowheads="1"/>
            </p:cNvSpPr>
            <p:nvPr/>
          </p:nvSpPr>
          <p:spPr bwMode="auto">
            <a:xfrm>
              <a:off x="1190" y="38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>
              <a:off x="480" y="36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288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nimBg="1"/>
      <p:bldP spid="338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Control an input to the adder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951413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851525" y="3795713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9-3</a:t>
            </a: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228600" y="3352800"/>
            <a:ext cx="1676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3810000" y="5486400"/>
            <a:ext cx="304800" cy="228600"/>
          </a:xfrm>
          <a:prstGeom prst="lef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26632" name="Group 8"/>
          <p:cNvGrpSpPr>
            <a:grpSpLocks/>
          </p:cNvGrpSpPr>
          <p:nvPr/>
        </p:nvGrpSpPr>
        <p:grpSpPr bwMode="auto">
          <a:xfrm>
            <a:off x="457200" y="4114800"/>
            <a:ext cx="3048000" cy="2393950"/>
            <a:chOff x="288" y="2592"/>
            <a:chExt cx="1920" cy="1508"/>
          </a:xfrm>
        </p:grpSpPr>
        <p:sp>
          <p:nvSpPr>
            <p:cNvPr id="26637" name="AutoShape 9"/>
            <p:cNvSpPr>
              <a:spLocks noChangeArrowheads="1"/>
            </p:cNvSpPr>
            <p:nvPr/>
          </p:nvSpPr>
          <p:spPr bwMode="auto">
            <a:xfrm>
              <a:off x="528" y="3465"/>
              <a:ext cx="1680" cy="288"/>
            </a:xfrm>
            <a:custGeom>
              <a:avLst/>
              <a:gdLst>
                <a:gd name="T0" fmla="*/ 9 w 21600"/>
                <a:gd name="T1" fmla="*/ 0 h 21600"/>
                <a:gd name="T2" fmla="*/ 5 w 21600"/>
                <a:gd name="T3" fmla="*/ 0 h 21600"/>
                <a:gd name="T4" fmla="*/ 1 w 21600"/>
                <a:gd name="T5" fmla="*/ 0 h 21600"/>
                <a:gd name="T6" fmla="*/ 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26638" name="Line 10"/>
            <p:cNvSpPr>
              <a:spLocks noChangeShapeType="1"/>
            </p:cNvSpPr>
            <p:nvPr/>
          </p:nvSpPr>
          <p:spPr bwMode="auto">
            <a:xfrm>
              <a:off x="182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>
              <a:off x="158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0" name="Rectangle 12"/>
            <p:cNvSpPr>
              <a:spLocks noChangeArrowheads="1"/>
            </p:cNvSpPr>
            <p:nvPr/>
          </p:nvSpPr>
          <p:spPr bwMode="auto">
            <a:xfrm>
              <a:off x="1152" y="3081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~B</a:t>
              </a:r>
            </a:p>
          </p:txBody>
        </p:sp>
        <p:sp>
          <p:nvSpPr>
            <p:cNvPr id="26641" name="Line 13"/>
            <p:cNvSpPr>
              <a:spLocks noChangeShapeType="1"/>
            </p:cNvSpPr>
            <p:nvPr/>
          </p:nvSpPr>
          <p:spPr bwMode="auto">
            <a:xfrm>
              <a:off x="1296" y="32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2" name="Line 14"/>
            <p:cNvSpPr>
              <a:spLocks noChangeShapeType="1"/>
            </p:cNvSpPr>
            <p:nvPr/>
          </p:nvSpPr>
          <p:spPr bwMode="auto">
            <a:xfrm>
              <a:off x="1296" y="293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3" name="Line 15"/>
            <p:cNvSpPr>
              <a:spLocks noChangeShapeType="1"/>
            </p:cNvSpPr>
            <p:nvPr/>
          </p:nvSpPr>
          <p:spPr bwMode="auto">
            <a:xfrm flipH="1">
              <a:off x="1296" y="29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4" name="Oval 16"/>
            <p:cNvSpPr>
              <a:spLocks noChangeArrowheads="1"/>
            </p:cNvSpPr>
            <p:nvPr/>
          </p:nvSpPr>
          <p:spPr bwMode="auto">
            <a:xfrm>
              <a:off x="1548" y="291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6645" name="Line 17"/>
            <p:cNvSpPr>
              <a:spLocks noChangeShapeType="1"/>
            </p:cNvSpPr>
            <p:nvPr/>
          </p:nvSpPr>
          <p:spPr bwMode="auto">
            <a:xfrm>
              <a:off x="864" y="308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6" name="Text Box 18"/>
            <p:cNvSpPr txBox="1">
              <a:spLocks noChangeArrowheads="1"/>
            </p:cNvSpPr>
            <p:nvPr/>
          </p:nvSpPr>
          <p:spPr bwMode="auto">
            <a:xfrm>
              <a:off x="480" y="2841"/>
              <a:ext cx="6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(111…11)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26647" name="Text Box 19"/>
            <p:cNvSpPr txBox="1">
              <a:spLocks noChangeArrowheads="1"/>
            </p:cNvSpPr>
            <p:nvPr/>
          </p:nvSpPr>
          <p:spPr bwMode="auto">
            <a:xfrm>
              <a:off x="1718" y="259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6648" name="Text Box 20"/>
            <p:cNvSpPr txBox="1">
              <a:spLocks noChangeArrowheads="1"/>
            </p:cNvSpPr>
            <p:nvPr/>
          </p:nvSpPr>
          <p:spPr bwMode="auto">
            <a:xfrm>
              <a:off x="1488" y="260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6649" name="Line 21"/>
            <p:cNvSpPr>
              <a:spLocks noChangeShapeType="1"/>
            </p:cNvSpPr>
            <p:nvPr/>
          </p:nvSpPr>
          <p:spPr bwMode="auto">
            <a:xfrm>
              <a:off x="1296" y="375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0" name="Text Box 22"/>
            <p:cNvSpPr txBox="1">
              <a:spLocks noChangeArrowheads="1"/>
            </p:cNvSpPr>
            <p:nvPr/>
          </p:nvSpPr>
          <p:spPr bwMode="auto">
            <a:xfrm>
              <a:off x="1190" y="38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26651" name="Line 23"/>
            <p:cNvSpPr>
              <a:spLocks noChangeShapeType="1"/>
            </p:cNvSpPr>
            <p:nvPr/>
          </p:nvSpPr>
          <p:spPr bwMode="auto">
            <a:xfrm>
              <a:off x="480" y="36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2" name="Text Box 24"/>
            <p:cNvSpPr txBox="1">
              <a:spLocks noChangeArrowheads="1"/>
            </p:cNvSpPr>
            <p:nvPr/>
          </p:nvSpPr>
          <p:spPr bwMode="auto">
            <a:xfrm>
              <a:off x="288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26633" name="Line 25"/>
          <p:cNvSpPr>
            <a:spLocks noChangeShapeType="1"/>
          </p:cNvSpPr>
          <p:nvPr/>
        </p:nvSpPr>
        <p:spPr bwMode="auto">
          <a:xfrm>
            <a:off x="2514600" y="4419600"/>
            <a:ext cx="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4" name="Line 26"/>
          <p:cNvSpPr>
            <a:spLocks noChangeShapeType="1"/>
          </p:cNvSpPr>
          <p:nvPr/>
        </p:nvSpPr>
        <p:spPr bwMode="auto">
          <a:xfrm flipH="1">
            <a:off x="2057400" y="5486400"/>
            <a:ext cx="4572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5" name="Line 27"/>
          <p:cNvSpPr>
            <a:spLocks noChangeShapeType="1"/>
          </p:cNvSpPr>
          <p:nvPr/>
        </p:nvSpPr>
        <p:spPr bwMode="auto">
          <a:xfrm>
            <a:off x="2057400" y="59436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6" name="Text Box 28"/>
          <p:cNvSpPr txBox="1">
            <a:spLocks noChangeArrowheads="1"/>
          </p:cNvSpPr>
          <p:nvPr/>
        </p:nvSpPr>
        <p:spPr bwMode="auto">
          <a:xfrm>
            <a:off x="2117725" y="6157913"/>
            <a:ext cx="579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Y=B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Control an input to the adder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951413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5851525" y="3795713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9-3</a:t>
            </a:r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228600" y="3505200"/>
            <a:ext cx="1676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3810000" y="5486400"/>
            <a:ext cx="304800" cy="228600"/>
          </a:xfrm>
          <a:prstGeom prst="lef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27656" name="Group 8"/>
          <p:cNvGrpSpPr>
            <a:grpSpLocks/>
          </p:cNvGrpSpPr>
          <p:nvPr/>
        </p:nvGrpSpPr>
        <p:grpSpPr bwMode="auto">
          <a:xfrm>
            <a:off x="457200" y="4114800"/>
            <a:ext cx="3048000" cy="2393950"/>
            <a:chOff x="288" y="2592"/>
            <a:chExt cx="1920" cy="1508"/>
          </a:xfrm>
        </p:grpSpPr>
        <p:sp>
          <p:nvSpPr>
            <p:cNvPr id="27659" name="AutoShape 9"/>
            <p:cNvSpPr>
              <a:spLocks noChangeArrowheads="1"/>
            </p:cNvSpPr>
            <p:nvPr/>
          </p:nvSpPr>
          <p:spPr bwMode="auto">
            <a:xfrm>
              <a:off x="528" y="3465"/>
              <a:ext cx="1680" cy="288"/>
            </a:xfrm>
            <a:custGeom>
              <a:avLst/>
              <a:gdLst>
                <a:gd name="T0" fmla="*/ 9 w 21600"/>
                <a:gd name="T1" fmla="*/ 0 h 21600"/>
                <a:gd name="T2" fmla="*/ 5 w 21600"/>
                <a:gd name="T3" fmla="*/ 0 h 21600"/>
                <a:gd name="T4" fmla="*/ 1 w 21600"/>
                <a:gd name="T5" fmla="*/ 0 h 21600"/>
                <a:gd name="T6" fmla="*/ 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27660" name="Line 10"/>
            <p:cNvSpPr>
              <a:spLocks noChangeShapeType="1"/>
            </p:cNvSpPr>
            <p:nvPr/>
          </p:nvSpPr>
          <p:spPr bwMode="auto">
            <a:xfrm>
              <a:off x="182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1" name="Line 11"/>
            <p:cNvSpPr>
              <a:spLocks noChangeShapeType="1"/>
            </p:cNvSpPr>
            <p:nvPr/>
          </p:nvSpPr>
          <p:spPr bwMode="auto">
            <a:xfrm>
              <a:off x="158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2" name="Rectangle 12"/>
            <p:cNvSpPr>
              <a:spLocks noChangeArrowheads="1"/>
            </p:cNvSpPr>
            <p:nvPr/>
          </p:nvSpPr>
          <p:spPr bwMode="auto">
            <a:xfrm>
              <a:off x="1152" y="3081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~B</a:t>
              </a:r>
            </a:p>
          </p:txBody>
        </p:sp>
        <p:sp>
          <p:nvSpPr>
            <p:cNvPr id="27663" name="Line 13"/>
            <p:cNvSpPr>
              <a:spLocks noChangeShapeType="1"/>
            </p:cNvSpPr>
            <p:nvPr/>
          </p:nvSpPr>
          <p:spPr bwMode="auto">
            <a:xfrm>
              <a:off x="1296" y="32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4" name="Line 14"/>
            <p:cNvSpPr>
              <a:spLocks noChangeShapeType="1"/>
            </p:cNvSpPr>
            <p:nvPr/>
          </p:nvSpPr>
          <p:spPr bwMode="auto">
            <a:xfrm>
              <a:off x="1296" y="293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5" name="Line 15"/>
            <p:cNvSpPr>
              <a:spLocks noChangeShapeType="1"/>
            </p:cNvSpPr>
            <p:nvPr/>
          </p:nvSpPr>
          <p:spPr bwMode="auto">
            <a:xfrm flipH="1">
              <a:off x="1296" y="29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6" name="Oval 16"/>
            <p:cNvSpPr>
              <a:spLocks noChangeArrowheads="1"/>
            </p:cNvSpPr>
            <p:nvPr/>
          </p:nvSpPr>
          <p:spPr bwMode="auto">
            <a:xfrm>
              <a:off x="1548" y="291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67" name="Line 17"/>
            <p:cNvSpPr>
              <a:spLocks noChangeShapeType="1"/>
            </p:cNvSpPr>
            <p:nvPr/>
          </p:nvSpPr>
          <p:spPr bwMode="auto">
            <a:xfrm>
              <a:off x="864" y="308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8" name="Text Box 18"/>
            <p:cNvSpPr txBox="1">
              <a:spLocks noChangeArrowheads="1"/>
            </p:cNvSpPr>
            <p:nvPr/>
          </p:nvSpPr>
          <p:spPr bwMode="auto">
            <a:xfrm>
              <a:off x="480" y="2841"/>
              <a:ext cx="6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(111…11)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27669" name="Text Box 19"/>
            <p:cNvSpPr txBox="1">
              <a:spLocks noChangeArrowheads="1"/>
            </p:cNvSpPr>
            <p:nvPr/>
          </p:nvSpPr>
          <p:spPr bwMode="auto">
            <a:xfrm>
              <a:off x="1718" y="259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7670" name="Text Box 20"/>
            <p:cNvSpPr txBox="1">
              <a:spLocks noChangeArrowheads="1"/>
            </p:cNvSpPr>
            <p:nvPr/>
          </p:nvSpPr>
          <p:spPr bwMode="auto">
            <a:xfrm>
              <a:off x="1488" y="260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7671" name="Line 21"/>
            <p:cNvSpPr>
              <a:spLocks noChangeShapeType="1"/>
            </p:cNvSpPr>
            <p:nvPr/>
          </p:nvSpPr>
          <p:spPr bwMode="auto">
            <a:xfrm>
              <a:off x="1296" y="375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2" name="Text Box 22"/>
            <p:cNvSpPr txBox="1">
              <a:spLocks noChangeArrowheads="1"/>
            </p:cNvSpPr>
            <p:nvPr/>
          </p:nvSpPr>
          <p:spPr bwMode="auto">
            <a:xfrm>
              <a:off x="1190" y="38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27673" name="Line 23"/>
            <p:cNvSpPr>
              <a:spLocks noChangeShapeType="1"/>
            </p:cNvSpPr>
            <p:nvPr/>
          </p:nvSpPr>
          <p:spPr bwMode="auto">
            <a:xfrm>
              <a:off x="480" y="36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4" name="Text Box 24"/>
            <p:cNvSpPr txBox="1">
              <a:spLocks noChangeArrowheads="1"/>
            </p:cNvSpPr>
            <p:nvPr/>
          </p:nvSpPr>
          <p:spPr bwMode="auto">
            <a:xfrm>
              <a:off x="288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27657" name="Text Box 25"/>
          <p:cNvSpPr txBox="1">
            <a:spLocks noChangeArrowheads="1"/>
          </p:cNvSpPr>
          <p:nvPr/>
        </p:nvSpPr>
        <p:spPr bwMode="auto">
          <a:xfrm>
            <a:off x="2117725" y="6157913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Y=~B</a:t>
            </a:r>
          </a:p>
        </p:txBody>
      </p:sp>
      <p:sp>
        <p:nvSpPr>
          <p:cNvPr id="27658" name="Freeform 26"/>
          <p:cNvSpPr>
            <a:spLocks/>
          </p:cNvSpPr>
          <p:nvPr/>
        </p:nvSpPr>
        <p:spPr bwMode="auto">
          <a:xfrm>
            <a:off x="1981200" y="4419600"/>
            <a:ext cx="609600" cy="1866900"/>
          </a:xfrm>
          <a:custGeom>
            <a:avLst/>
            <a:gdLst>
              <a:gd name="T0" fmla="*/ 2147483646 w 384"/>
              <a:gd name="T1" fmla="*/ 2147483646 h 1176"/>
              <a:gd name="T2" fmla="*/ 2147483646 w 384"/>
              <a:gd name="T3" fmla="*/ 2147483646 h 1176"/>
              <a:gd name="T4" fmla="*/ 2147483646 w 384"/>
              <a:gd name="T5" fmla="*/ 2147483646 h 1176"/>
              <a:gd name="T6" fmla="*/ 2147483646 w 384"/>
              <a:gd name="T7" fmla="*/ 2147483646 h 11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176">
                <a:moveTo>
                  <a:pt x="336" y="24"/>
                </a:moveTo>
                <a:cubicBezTo>
                  <a:pt x="360" y="84"/>
                  <a:pt x="384" y="144"/>
                  <a:pt x="336" y="168"/>
                </a:cubicBezTo>
                <a:cubicBezTo>
                  <a:pt x="288" y="192"/>
                  <a:pt x="96" y="0"/>
                  <a:pt x="48" y="168"/>
                </a:cubicBezTo>
                <a:cubicBezTo>
                  <a:pt x="0" y="336"/>
                  <a:pt x="24" y="756"/>
                  <a:pt x="48" y="1176"/>
                </a:cubicBezTo>
              </a:path>
            </a:pathLst>
          </a:custGeom>
          <a:noFill/>
          <a:ln w="508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Realizing A+B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951413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851525" y="3795713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9-3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228600" y="3352800"/>
            <a:ext cx="3048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3810000" y="5486400"/>
            <a:ext cx="304800" cy="228600"/>
          </a:xfrm>
          <a:prstGeom prst="lef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457200" y="4114800"/>
            <a:ext cx="3048000" cy="2393950"/>
            <a:chOff x="288" y="2592"/>
            <a:chExt cx="1920" cy="1508"/>
          </a:xfrm>
        </p:grpSpPr>
        <p:sp>
          <p:nvSpPr>
            <p:cNvPr id="28695" name="AutoShape 9"/>
            <p:cNvSpPr>
              <a:spLocks noChangeArrowheads="1"/>
            </p:cNvSpPr>
            <p:nvPr/>
          </p:nvSpPr>
          <p:spPr bwMode="auto">
            <a:xfrm>
              <a:off x="528" y="3465"/>
              <a:ext cx="1680" cy="288"/>
            </a:xfrm>
            <a:custGeom>
              <a:avLst/>
              <a:gdLst>
                <a:gd name="T0" fmla="*/ 9 w 21600"/>
                <a:gd name="T1" fmla="*/ 0 h 21600"/>
                <a:gd name="T2" fmla="*/ 5 w 21600"/>
                <a:gd name="T3" fmla="*/ 0 h 21600"/>
                <a:gd name="T4" fmla="*/ 1 w 21600"/>
                <a:gd name="T5" fmla="*/ 0 h 21600"/>
                <a:gd name="T6" fmla="*/ 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28696" name="Line 10"/>
            <p:cNvSpPr>
              <a:spLocks noChangeShapeType="1"/>
            </p:cNvSpPr>
            <p:nvPr/>
          </p:nvSpPr>
          <p:spPr bwMode="auto">
            <a:xfrm>
              <a:off x="182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7" name="Line 11"/>
            <p:cNvSpPr>
              <a:spLocks noChangeShapeType="1"/>
            </p:cNvSpPr>
            <p:nvPr/>
          </p:nvSpPr>
          <p:spPr bwMode="auto">
            <a:xfrm>
              <a:off x="158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8" name="Rectangle 12"/>
            <p:cNvSpPr>
              <a:spLocks noChangeArrowheads="1"/>
            </p:cNvSpPr>
            <p:nvPr/>
          </p:nvSpPr>
          <p:spPr bwMode="auto">
            <a:xfrm>
              <a:off x="1152" y="3081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~B</a:t>
              </a:r>
            </a:p>
          </p:txBody>
        </p:sp>
        <p:sp>
          <p:nvSpPr>
            <p:cNvPr id="28699" name="Line 13"/>
            <p:cNvSpPr>
              <a:spLocks noChangeShapeType="1"/>
            </p:cNvSpPr>
            <p:nvPr/>
          </p:nvSpPr>
          <p:spPr bwMode="auto">
            <a:xfrm>
              <a:off x="1296" y="32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0" name="Line 14"/>
            <p:cNvSpPr>
              <a:spLocks noChangeShapeType="1"/>
            </p:cNvSpPr>
            <p:nvPr/>
          </p:nvSpPr>
          <p:spPr bwMode="auto">
            <a:xfrm>
              <a:off x="1296" y="293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1" name="Line 15"/>
            <p:cNvSpPr>
              <a:spLocks noChangeShapeType="1"/>
            </p:cNvSpPr>
            <p:nvPr/>
          </p:nvSpPr>
          <p:spPr bwMode="auto">
            <a:xfrm flipH="1">
              <a:off x="1296" y="29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2" name="Oval 16"/>
            <p:cNvSpPr>
              <a:spLocks noChangeArrowheads="1"/>
            </p:cNvSpPr>
            <p:nvPr/>
          </p:nvSpPr>
          <p:spPr bwMode="auto">
            <a:xfrm>
              <a:off x="1548" y="291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03" name="Line 17"/>
            <p:cNvSpPr>
              <a:spLocks noChangeShapeType="1"/>
            </p:cNvSpPr>
            <p:nvPr/>
          </p:nvSpPr>
          <p:spPr bwMode="auto">
            <a:xfrm>
              <a:off x="864" y="308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4" name="Text Box 18"/>
            <p:cNvSpPr txBox="1">
              <a:spLocks noChangeArrowheads="1"/>
            </p:cNvSpPr>
            <p:nvPr/>
          </p:nvSpPr>
          <p:spPr bwMode="auto">
            <a:xfrm>
              <a:off x="480" y="2841"/>
              <a:ext cx="6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(111…11)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28705" name="Text Box 19"/>
            <p:cNvSpPr txBox="1">
              <a:spLocks noChangeArrowheads="1"/>
            </p:cNvSpPr>
            <p:nvPr/>
          </p:nvSpPr>
          <p:spPr bwMode="auto">
            <a:xfrm>
              <a:off x="1718" y="259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8706" name="Text Box 20"/>
            <p:cNvSpPr txBox="1">
              <a:spLocks noChangeArrowheads="1"/>
            </p:cNvSpPr>
            <p:nvPr/>
          </p:nvSpPr>
          <p:spPr bwMode="auto">
            <a:xfrm>
              <a:off x="1488" y="260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8707" name="Line 21"/>
            <p:cNvSpPr>
              <a:spLocks noChangeShapeType="1"/>
            </p:cNvSpPr>
            <p:nvPr/>
          </p:nvSpPr>
          <p:spPr bwMode="auto">
            <a:xfrm>
              <a:off x="1296" y="375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8" name="Text Box 22"/>
            <p:cNvSpPr txBox="1">
              <a:spLocks noChangeArrowheads="1"/>
            </p:cNvSpPr>
            <p:nvPr/>
          </p:nvSpPr>
          <p:spPr bwMode="auto">
            <a:xfrm>
              <a:off x="1190" y="38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28709" name="Line 23"/>
            <p:cNvSpPr>
              <a:spLocks noChangeShapeType="1"/>
            </p:cNvSpPr>
            <p:nvPr/>
          </p:nvSpPr>
          <p:spPr bwMode="auto">
            <a:xfrm>
              <a:off x="480" y="36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10" name="Text Box 24"/>
            <p:cNvSpPr txBox="1">
              <a:spLocks noChangeArrowheads="1"/>
            </p:cNvSpPr>
            <p:nvPr/>
          </p:nvSpPr>
          <p:spPr bwMode="auto">
            <a:xfrm>
              <a:off x="288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grpSp>
        <p:nvGrpSpPr>
          <p:cNvPr id="36889" name="Group 25"/>
          <p:cNvGrpSpPr>
            <a:grpSpLocks/>
          </p:cNvGrpSpPr>
          <p:nvPr/>
        </p:nvGrpSpPr>
        <p:grpSpPr bwMode="auto">
          <a:xfrm>
            <a:off x="2057400" y="4419600"/>
            <a:ext cx="639763" cy="2074863"/>
            <a:chOff x="1296" y="2784"/>
            <a:chExt cx="403" cy="1307"/>
          </a:xfrm>
        </p:grpSpPr>
        <p:sp>
          <p:nvSpPr>
            <p:cNvPr id="28691" name="Line 26"/>
            <p:cNvSpPr>
              <a:spLocks noChangeShapeType="1"/>
            </p:cNvSpPr>
            <p:nvPr/>
          </p:nvSpPr>
          <p:spPr bwMode="auto">
            <a:xfrm>
              <a:off x="1584" y="2784"/>
              <a:ext cx="0" cy="67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2" name="Line 27"/>
            <p:cNvSpPr>
              <a:spLocks noChangeShapeType="1"/>
            </p:cNvSpPr>
            <p:nvPr/>
          </p:nvSpPr>
          <p:spPr bwMode="auto">
            <a:xfrm flipH="1">
              <a:off x="1296" y="3456"/>
              <a:ext cx="288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3" name="Line 28"/>
            <p:cNvSpPr>
              <a:spLocks noChangeShapeType="1"/>
            </p:cNvSpPr>
            <p:nvPr/>
          </p:nvSpPr>
          <p:spPr bwMode="auto">
            <a:xfrm>
              <a:off x="1296" y="3744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4" name="Text Box 29"/>
            <p:cNvSpPr txBox="1">
              <a:spLocks noChangeArrowheads="1"/>
            </p:cNvSpPr>
            <p:nvPr/>
          </p:nvSpPr>
          <p:spPr bwMode="auto">
            <a:xfrm>
              <a:off x="1334" y="3879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Y=B</a:t>
              </a:r>
            </a:p>
          </p:txBody>
        </p:sp>
      </p:grp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228600" y="56388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4267200" y="57150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</a:t>
            </a:r>
          </a:p>
        </p:txBody>
      </p:sp>
      <p:grpSp>
        <p:nvGrpSpPr>
          <p:cNvPr id="36896" name="Group 32"/>
          <p:cNvGrpSpPr>
            <a:grpSpLocks/>
          </p:cNvGrpSpPr>
          <p:nvPr/>
        </p:nvGrpSpPr>
        <p:grpSpPr bwMode="auto">
          <a:xfrm>
            <a:off x="6096000" y="5638800"/>
            <a:ext cx="609600" cy="488950"/>
            <a:chOff x="3840" y="3552"/>
            <a:chExt cx="384" cy="308"/>
          </a:xfrm>
        </p:grpSpPr>
        <p:sp>
          <p:nvSpPr>
            <p:cNvPr id="28689" name="Line 33"/>
            <p:cNvSpPr>
              <a:spLocks noChangeShapeType="1"/>
            </p:cNvSpPr>
            <p:nvPr/>
          </p:nvSpPr>
          <p:spPr bwMode="auto">
            <a:xfrm>
              <a:off x="3888" y="3552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0" name="Text Box 34"/>
            <p:cNvSpPr txBox="1">
              <a:spLocks noChangeArrowheads="1"/>
            </p:cNvSpPr>
            <p:nvPr/>
          </p:nvSpPr>
          <p:spPr bwMode="auto">
            <a:xfrm>
              <a:off x="3840" y="3648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Y=B</a:t>
              </a:r>
            </a:p>
          </p:txBody>
        </p:sp>
      </p:grp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5699125" y="4176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grpSp>
        <p:nvGrpSpPr>
          <p:cNvPr id="36900" name="Group 36"/>
          <p:cNvGrpSpPr>
            <a:grpSpLocks/>
          </p:cNvGrpSpPr>
          <p:nvPr/>
        </p:nvGrpSpPr>
        <p:grpSpPr bwMode="auto">
          <a:xfrm>
            <a:off x="7696200" y="4876800"/>
            <a:ext cx="1131888" cy="533400"/>
            <a:chOff x="4848" y="3072"/>
            <a:chExt cx="713" cy="336"/>
          </a:xfrm>
        </p:grpSpPr>
        <p:sp>
          <p:nvSpPr>
            <p:cNvPr id="28687" name="Line 37"/>
            <p:cNvSpPr>
              <a:spLocks noChangeShapeType="1"/>
            </p:cNvSpPr>
            <p:nvPr/>
          </p:nvSpPr>
          <p:spPr bwMode="auto">
            <a:xfrm>
              <a:off x="4848" y="3408"/>
              <a:ext cx="67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8" name="Text Box 38"/>
            <p:cNvSpPr txBox="1">
              <a:spLocks noChangeArrowheads="1"/>
            </p:cNvSpPr>
            <p:nvPr/>
          </p:nvSpPr>
          <p:spPr bwMode="auto">
            <a:xfrm>
              <a:off x="4896" y="3072"/>
              <a:ext cx="6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G=A+B+0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4" grpId="0"/>
      <p:bldP spid="36895" grpId="0"/>
      <p:bldP spid="3689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Realizing A-B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951413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851525" y="3795713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9-3</a:t>
            </a: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152400" y="3581400"/>
            <a:ext cx="5105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3810000" y="5486400"/>
            <a:ext cx="304800" cy="228600"/>
          </a:xfrm>
          <a:prstGeom prst="lef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29704" name="Group 8"/>
          <p:cNvGrpSpPr>
            <a:grpSpLocks/>
          </p:cNvGrpSpPr>
          <p:nvPr/>
        </p:nvGrpSpPr>
        <p:grpSpPr bwMode="auto">
          <a:xfrm>
            <a:off x="457200" y="4114800"/>
            <a:ext cx="3048000" cy="2393950"/>
            <a:chOff x="288" y="2592"/>
            <a:chExt cx="1920" cy="1508"/>
          </a:xfrm>
        </p:grpSpPr>
        <p:sp>
          <p:nvSpPr>
            <p:cNvPr id="29717" name="AutoShape 9"/>
            <p:cNvSpPr>
              <a:spLocks noChangeArrowheads="1"/>
            </p:cNvSpPr>
            <p:nvPr/>
          </p:nvSpPr>
          <p:spPr bwMode="auto">
            <a:xfrm>
              <a:off x="528" y="3465"/>
              <a:ext cx="1680" cy="288"/>
            </a:xfrm>
            <a:custGeom>
              <a:avLst/>
              <a:gdLst>
                <a:gd name="T0" fmla="*/ 9 w 21600"/>
                <a:gd name="T1" fmla="*/ 0 h 21600"/>
                <a:gd name="T2" fmla="*/ 5 w 21600"/>
                <a:gd name="T3" fmla="*/ 0 h 21600"/>
                <a:gd name="T4" fmla="*/ 1 w 21600"/>
                <a:gd name="T5" fmla="*/ 0 h 21600"/>
                <a:gd name="T6" fmla="*/ 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29718" name="Line 10"/>
            <p:cNvSpPr>
              <a:spLocks noChangeShapeType="1"/>
            </p:cNvSpPr>
            <p:nvPr/>
          </p:nvSpPr>
          <p:spPr bwMode="auto">
            <a:xfrm>
              <a:off x="182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9" name="Line 11"/>
            <p:cNvSpPr>
              <a:spLocks noChangeShapeType="1"/>
            </p:cNvSpPr>
            <p:nvPr/>
          </p:nvSpPr>
          <p:spPr bwMode="auto">
            <a:xfrm>
              <a:off x="158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0" name="Rectangle 12"/>
            <p:cNvSpPr>
              <a:spLocks noChangeArrowheads="1"/>
            </p:cNvSpPr>
            <p:nvPr/>
          </p:nvSpPr>
          <p:spPr bwMode="auto">
            <a:xfrm>
              <a:off x="1152" y="3081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~B</a:t>
              </a:r>
            </a:p>
          </p:txBody>
        </p:sp>
        <p:sp>
          <p:nvSpPr>
            <p:cNvPr id="29721" name="Line 13"/>
            <p:cNvSpPr>
              <a:spLocks noChangeShapeType="1"/>
            </p:cNvSpPr>
            <p:nvPr/>
          </p:nvSpPr>
          <p:spPr bwMode="auto">
            <a:xfrm>
              <a:off x="1296" y="32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2" name="Line 14"/>
            <p:cNvSpPr>
              <a:spLocks noChangeShapeType="1"/>
            </p:cNvSpPr>
            <p:nvPr/>
          </p:nvSpPr>
          <p:spPr bwMode="auto">
            <a:xfrm>
              <a:off x="1296" y="293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3" name="Line 15"/>
            <p:cNvSpPr>
              <a:spLocks noChangeShapeType="1"/>
            </p:cNvSpPr>
            <p:nvPr/>
          </p:nvSpPr>
          <p:spPr bwMode="auto">
            <a:xfrm flipH="1">
              <a:off x="1296" y="29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4" name="Oval 16"/>
            <p:cNvSpPr>
              <a:spLocks noChangeArrowheads="1"/>
            </p:cNvSpPr>
            <p:nvPr/>
          </p:nvSpPr>
          <p:spPr bwMode="auto">
            <a:xfrm>
              <a:off x="1548" y="291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9725" name="Line 17"/>
            <p:cNvSpPr>
              <a:spLocks noChangeShapeType="1"/>
            </p:cNvSpPr>
            <p:nvPr/>
          </p:nvSpPr>
          <p:spPr bwMode="auto">
            <a:xfrm>
              <a:off x="864" y="308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6" name="Text Box 18"/>
            <p:cNvSpPr txBox="1">
              <a:spLocks noChangeArrowheads="1"/>
            </p:cNvSpPr>
            <p:nvPr/>
          </p:nvSpPr>
          <p:spPr bwMode="auto">
            <a:xfrm>
              <a:off x="480" y="2841"/>
              <a:ext cx="6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(111…11)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29727" name="Text Box 19"/>
            <p:cNvSpPr txBox="1">
              <a:spLocks noChangeArrowheads="1"/>
            </p:cNvSpPr>
            <p:nvPr/>
          </p:nvSpPr>
          <p:spPr bwMode="auto">
            <a:xfrm>
              <a:off x="1718" y="259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9728" name="Text Box 20"/>
            <p:cNvSpPr txBox="1">
              <a:spLocks noChangeArrowheads="1"/>
            </p:cNvSpPr>
            <p:nvPr/>
          </p:nvSpPr>
          <p:spPr bwMode="auto">
            <a:xfrm>
              <a:off x="1488" y="260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9729" name="Line 21"/>
            <p:cNvSpPr>
              <a:spLocks noChangeShapeType="1"/>
            </p:cNvSpPr>
            <p:nvPr/>
          </p:nvSpPr>
          <p:spPr bwMode="auto">
            <a:xfrm>
              <a:off x="1296" y="375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0" name="Text Box 22"/>
            <p:cNvSpPr txBox="1">
              <a:spLocks noChangeArrowheads="1"/>
            </p:cNvSpPr>
            <p:nvPr/>
          </p:nvSpPr>
          <p:spPr bwMode="auto">
            <a:xfrm>
              <a:off x="1190" y="38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29731" name="Line 23"/>
            <p:cNvSpPr>
              <a:spLocks noChangeShapeType="1"/>
            </p:cNvSpPr>
            <p:nvPr/>
          </p:nvSpPr>
          <p:spPr bwMode="auto">
            <a:xfrm>
              <a:off x="480" y="36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2" name="Text Box 24"/>
            <p:cNvSpPr txBox="1">
              <a:spLocks noChangeArrowheads="1"/>
            </p:cNvSpPr>
            <p:nvPr/>
          </p:nvSpPr>
          <p:spPr bwMode="auto">
            <a:xfrm>
              <a:off x="288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228600" y="56388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4267200" y="57150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10</a:t>
            </a:r>
          </a:p>
        </p:txBody>
      </p:sp>
      <p:grpSp>
        <p:nvGrpSpPr>
          <p:cNvPr id="37915" name="Group 27"/>
          <p:cNvGrpSpPr>
            <a:grpSpLocks/>
          </p:cNvGrpSpPr>
          <p:nvPr/>
        </p:nvGrpSpPr>
        <p:grpSpPr bwMode="auto">
          <a:xfrm>
            <a:off x="6096000" y="5638800"/>
            <a:ext cx="688975" cy="488950"/>
            <a:chOff x="3840" y="3552"/>
            <a:chExt cx="434" cy="308"/>
          </a:xfrm>
        </p:grpSpPr>
        <p:sp>
          <p:nvSpPr>
            <p:cNvPr id="29715" name="Line 28"/>
            <p:cNvSpPr>
              <a:spLocks noChangeShapeType="1"/>
            </p:cNvSpPr>
            <p:nvPr/>
          </p:nvSpPr>
          <p:spPr bwMode="auto">
            <a:xfrm>
              <a:off x="3888" y="3552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6" name="Text Box 29"/>
            <p:cNvSpPr txBox="1">
              <a:spLocks noChangeArrowheads="1"/>
            </p:cNvSpPr>
            <p:nvPr/>
          </p:nvSpPr>
          <p:spPr bwMode="auto">
            <a:xfrm>
              <a:off x="3840" y="3648"/>
              <a:ext cx="4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Y=~B</a:t>
              </a:r>
            </a:p>
          </p:txBody>
        </p:sp>
      </p:grp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5699125" y="4176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grpSp>
        <p:nvGrpSpPr>
          <p:cNvPr id="37919" name="Group 31"/>
          <p:cNvGrpSpPr>
            <a:grpSpLocks/>
          </p:cNvGrpSpPr>
          <p:nvPr/>
        </p:nvGrpSpPr>
        <p:grpSpPr bwMode="auto">
          <a:xfrm>
            <a:off x="7543800" y="4876800"/>
            <a:ext cx="1377950" cy="533400"/>
            <a:chOff x="4848" y="3072"/>
            <a:chExt cx="868" cy="336"/>
          </a:xfrm>
        </p:grpSpPr>
        <p:sp>
          <p:nvSpPr>
            <p:cNvPr id="29713" name="Line 32"/>
            <p:cNvSpPr>
              <a:spLocks noChangeShapeType="1"/>
            </p:cNvSpPr>
            <p:nvPr/>
          </p:nvSpPr>
          <p:spPr bwMode="auto">
            <a:xfrm>
              <a:off x="4848" y="3408"/>
              <a:ext cx="67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4" name="Text Box 33"/>
            <p:cNvSpPr txBox="1">
              <a:spLocks noChangeArrowheads="1"/>
            </p:cNvSpPr>
            <p:nvPr/>
          </p:nvSpPr>
          <p:spPr bwMode="auto">
            <a:xfrm>
              <a:off x="4896" y="3072"/>
              <a:ext cx="8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G=A+(~B)+1</a:t>
              </a:r>
            </a:p>
          </p:txBody>
        </p:sp>
      </p:grpSp>
      <p:grpSp>
        <p:nvGrpSpPr>
          <p:cNvPr id="37922" name="Group 34"/>
          <p:cNvGrpSpPr>
            <a:grpSpLocks/>
          </p:cNvGrpSpPr>
          <p:nvPr/>
        </p:nvGrpSpPr>
        <p:grpSpPr bwMode="auto">
          <a:xfrm>
            <a:off x="1981200" y="4419600"/>
            <a:ext cx="825500" cy="2074863"/>
            <a:chOff x="1248" y="2784"/>
            <a:chExt cx="520" cy="1307"/>
          </a:xfrm>
        </p:grpSpPr>
        <p:sp>
          <p:nvSpPr>
            <p:cNvPr id="29711" name="Text Box 35"/>
            <p:cNvSpPr txBox="1">
              <a:spLocks noChangeArrowheads="1"/>
            </p:cNvSpPr>
            <p:nvPr/>
          </p:nvSpPr>
          <p:spPr bwMode="auto">
            <a:xfrm>
              <a:off x="1334" y="3879"/>
              <a:ext cx="4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Y=~B</a:t>
              </a:r>
            </a:p>
          </p:txBody>
        </p:sp>
        <p:sp>
          <p:nvSpPr>
            <p:cNvPr id="29712" name="Freeform 36"/>
            <p:cNvSpPr>
              <a:spLocks/>
            </p:cNvSpPr>
            <p:nvPr/>
          </p:nvSpPr>
          <p:spPr bwMode="auto">
            <a:xfrm>
              <a:off x="1248" y="2784"/>
              <a:ext cx="384" cy="1176"/>
            </a:xfrm>
            <a:custGeom>
              <a:avLst/>
              <a:gdLst>
                <a:gd name="T0" fmla="*/ 336 w 384"/>
                <a:gd name="T1" fmla="*/ 24 h 1176"/>
                <a:gd name="T2" fmla="*/ 336 w 384"/>
                <a:gd name="T3" fmla="*/ 168 h 1176"/>
                <a:gd name="T4" fmla="*/ 48 w 384"/>
                <a:gd name="T5" fmla="*/ 168 h 1176"/>
                <a:gd name="T6" fmla="*/ 48 w 384"/>
                <a:gd name="T7" fmla="*/ 1176 h 11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176">
                  <a:moveTo>
                    <a:pt x="336" y="24"/>
                  </a:moveTo>
                  <a:cubicBezTo>
                    <a:pt x="360" y="84"/>
                    <a:pt x="384" y="144"/>
                    <a:pt x="336" y="168"/>
                  </a:cubicBezTo>
                  <a:cubicBezTo>
                    <a:pt x="288" y="192"/>
                    <a:pt x="96" y="0"/>
                    <a:pt x="48" y="168"/>
                  </a:cubicBezTo>
                  <a:cubicBezTo>
                    <a:pt x="0" y="336"/>
                    <a:pt x="24" y="756"/>
                    <a:pt x="48" y="1176"/>
                  </a:cubicBezTo>
                </a:path>
              </a:pathLst>
            </a:custGeom>
            <a:noFill/>
            <a:ln w="50800" cap="flat" cmpd="sng">
              <a:solidFill>
                <a:schemeClr val="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3" grpId="0"/>
      <p:bldP spid="37914" grpId="0"/>
      <p:bldP spid="379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logic unit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Implementation Strategy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5791200" y="2590800"/>
            <a:ext cx="2514600" cy="2743200"/>
            <a:chOff x="3264" y="1392"/>
            <a:chExt cx="1584" cy="1728"/>
          </a:xfrm>
        </p:grpSpPr>
        <p:sp>
          <p:nvSpPr>
            <p:cNvPr id="31753" name="Rectangle 4"/>
            <p:cNvSpPr>
              <a:spLocks noChangeArrowheads="1"/>
            </p:cNvSpPr>
            <p:nvPr/>
          </p:nvSpPr>
          <p:spPr bwMode="auto">
            <a:xfrm>
              <a:off x="3264" y="1392"/>
              <a:ext cx="5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31754" name="Rectangle 5"/>
            <p:cNvSpPr>
              <a:spLocks noChangeArrowheads="1"/>
            </p:cNvSpPr>
            <p:nvPr/>
          </p:nvSpPr>
          <p:spPr bwMode="auto">
            <a:xfrm>
              <a:off x="3312" y="2400"/>
              <a:ext cx="52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logic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31755" name="Rectangle 6"/>
            <p:cNvSpPr>
              <a:spLocks noChangeArrowheads="1"/>
            </p:cNvSpPr>
            <p:nvPr/>
          </p:nvSpPr>
          <p:spPr bwMode="auto">
            <a:xfrm>
              <a:off x="4224" y="1824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1756" name="Line 7"/>
            <p:cNvSpPr>
              <a:spLocks noChangeShapeType="1"/>
            </p:cNvSpPr>
            <p:nvPr/>
          </p:nvSpPr>
          <p:spPr bwMode="auto">
            <a:xfrm>
              <a:off x="3840" y="17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7" name="Line 8"/>
            <p:cNvSpPr>
              <a:spLocks noChangeShapeType="1"/>
            </p:cNvSpPr>
            <p:nvPr/>
          </p:nvSpPr>
          <p:spPr bwMode="auto">
            <a:xfrm>
              <a:off x="3984" y="17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8" name="Line 9"/>
            <p:cNvSpPr>
              <a:spLocks noChangeShapeType="1"/>
            </p:cNvSpPr>
            <p:nvPr/>
          </p:nvSpPr>
          <p:spPr bwMode="auto">
            <a:xfrm>
              <a:off x="3984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9" name="Line 10"/>
            <p:cNvSpPr>
              <a:spLocks noChangeShapeType="1"/>
            </p:cNvSpPr>
            <p:nvPr/>
          </p:nvSpPr>
          <p:spPr bwMode="auto">
            <a:xfrm>
              <a:off x="3840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0" name="Line 11"/>
            <p:cNvSpPr>
              <a:spLocks noChangeShapeType="1"/>
            </p:cNvSpPr>
            <p:nvPr/>
          </p:nvSpPr>
          <p:spPr bwMode="auto">
            <a:xfrm flipV="1">
              <a:off x="3984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1" name="Line 12"/>
            <p:cNvSpPr>
              <a:spLocks noChangeShapeType="1"/>
            </p:cNvSpPr>
            <p:nvPr/>
          </p:nvSpPr>
          <p:spPr bwMode="auto">
            <a:xfrm>
              <a:off x="3984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2" name="Line 13"/>
            <p:cNvSpPr>
              <a:spLocks noChangeShapeType="1"/>
            </p:cNvSpPr>
            <p:nvPr/>
          </p:nvSpPr>
          <p:spPr bwMode="auto">
            <a:xfrm>
              <a:off x="4608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3174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6482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9" name="AutoShape 15"/>
          <p:cNvSpPr>
            <a:spLocks noChangeArrowheads="1"/>
          </p:cNvSpPr>
          <p:nvPr/>
        </p:nvSpPr>
        <p:spPr bwMode="auto">
          <a:xfrm>
            <a:off x="457200" y="4267200"/>
            <a:ext cx="47244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1750" name="Line 16"/>
          <p:cNvSpPr>
            <a:spLocks noChangeShapeType="1"/>
          </p:cNvSpPr>
          <p:nvPr/>
        </p:nvSpPr>
        <p:spPr bwMode="auto">
          <a:xfrm>
            <a:off x="5181600" y="4648200"/>
            <a:ext cx="914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1" name="AutoShape 17"/>
          <p:cNvSpPr>
            <a:spLocks noChangeArrowheads="1"/>
          </p:cNvSpPr>
          <p:nvPr/>
        </p:nvSpPr>
        <p:spPr bwMode="auto">
          <a:xfrm>
            <a:off x="3048000" y="5410200"/>
            <a:ext cx="2514600" cy="762000"/>
          </a:xfrm>
          <a:prstGeom prst="wedgeRoundRectCallout">
            <a:avLst>
              <a:gd name="adj1" fmla="val -35986"/>
              <a:gd name="adj2" fmla="val -10104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operations not realized by an adder</a:t>
            </a:r>
          </a:p>
        </p:txBody>
      </p:sp>
      <p:sp>
        <p:nvSpPr>
          <p:cNvPr id="31752" name="AutoShape 18"/>
          <p:cNvSpPr>
            <a:spLocks noChangeArrowheads="1"/>
          </p:cNvSpPr>
          <p:nvPr/>
        </p:nvSpPr>
        <p:spPr bwMode="auto">
          <a:xfrm>
            <a:off x="6553200" y="5562600"/>
            <a:ext cx="1447800" cy="533400"/>
          </a:xfrm>
          <a:prstGeom prst="wedgeRoundRectCallout">
            <a:avLst>
              <a:gd name="adj1" fmla="val -62500"/>
              <a:gd name="adj2" fmla="val -13720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new!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What’s the ALU for?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ALU: Arithmetic Logic Unit</a:t>
            </a:r>
          </a:p>
          <a:p>
            <a:pPr eaLnBrk="1" hangingPunct="1"/>
            <a:r>
              <a:rPr lang="en-US" altLang="zh-TW" smtClean="0"/>
              <a:t>Design philosophy from RTL design:</a:t>
            </a:r>
          </a:p>
          <a:p>
            <a:pPr lvl="1" eaLnBrk="1" hangingPunct="1"/>
            <a:r>
              <a:rPr lang="en-US" altLang="zh-TW" smtClean="0"/>
              <a:t>CPU data path is a </a:t>
            </a:r>
            <a:r>
              <a:rPr lang="en-US" altLang="zh-TW" smtClean="0">
                <a:solidFill>
                  <a:schemeClr val="hlink"/>
                </a:solidFill>
              </a:rPr>
              <a:t>generic hardware</a:t>
            </a:r>
            <a:r>
              <a:rPr lang="en-US" altLang="zh-TW" smtClean="0"/>
              <a:t> for any mathematics operations</a:t>
            </a:r>
          </a:p>
          <a:p>
            <a:pPr eaLnBrk="1" hangingPunct="1"/>
            <a:r>
              <a:rPr lang="en-US" altLang="zh-TW" smtClean="0"/>
              <a:t>C/C++ operators:</a:t>
            </a:r>
          </a:p>
          <a:p>
            <a:pPr lvl="1" eaLnBrk="1" hangingPunct="1"/>
            <a:r>
              <a:rPr lang="en-US" altLang="zh-TW" smtClean="0"/>
              <a:t>+, -, *, /,%,</a:t>
            </a:r>
          </a:p>
          <a:p>
            <a:pPr lvl="1" eaLnBrk="1" hangingPunct="1"/>
            <a:r>
              <a:rPr lang="en-US" altLang="zh-TW" smtClean="0"/>
              <a:t>AND (&amp;), OR (|), NOT (~), XOR (^)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 logic unit</a:t>
            </a:r>
          </a:p>
        </p:txBody>
      </p:sp>
      <p:grpSp>
        <p:nvGrpSpPr>
          <p:cNvPr id="32771" name="Group 21"/>
          <p:cNvGrpSpPr>
            <a:grpSpLocks/>
          </p:cNvGrpSpPr>
          <p:nvPr/>
        </p:nvGrpSpPr>
        <p:grpSpPr bwMode="auto">
          <a:xfrm>
            <a:off x="4572000" y="2667000"/>
            <a:ext cx="2921000" cy="2209800"/>
            <a:chOff x="1622" y="1584"/>
            <a:chExt cx="1840" cy="1392"/>
          </a:xfrm>
        </p:grpSpPr>
        <p:sp>
          <p:nvSpPr>
            <p:cNvPr id="32773" name="Rectangle 4"/>
            <p:cNvSpPr>
              <a:spLocks noChangeArrowheads="1"/>
            </p:cNvSpPr>
            <p:nvPr/>
          </p:nvSpPr>
          <p:spPr bwMode="auto">
            <a:xfrm>
              <a:off x="2208" y="2112"/>
              <a:ext cx="72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logic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32774" name="Line 5"/>
            <p:cNvSpPr>
              <a:spLocks noChangeShapeType="1"/>
            </p:cNvSpPr>
            <p:nvPr/>
          </p:nvSpPr>
          <p:spPr bwMode="auto">
            <a:xfrm>
              <a:off x="1824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5" name="Line 6"/>
            <p:cNvSpPr>
              <a:spLocks noChangeShapeType="1"/>
            </p:cNvSpPr>
            <p:nvPr/>
          </p:nvSpPr>
          <p:spPr bwMode="auto">
            <a:xfrm>
              <a:off x="1968" y="230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6" name="Text Box 7"/>
            <p:cNvSpPr txBox="1">
              <a:spLocks noChangeArrowheads="1"/>
            </p:cNvSpPr>
            <p:nvPr/>
          </p:nvSpPr>
          <p:spPr bwMode="auto">
            <a:xfrm>
              <a:off x="1910" y="234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2777" name="Text Box 8"/>
            <p:cNvSpPr txBox="1">
              <a:spLocks noChangeArrowheads="1"/>
            </p:cNvSpPr>
            <p:nvPr/>
          </p:nvSpPr>
          <p:spPr bwMode="auto">
            <a:xfrm>
              <a:off x="1622" y="224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32778" name="Line 9"/>
            <p:cNvSpPr>
              <a:spLocks noChangeShapeType="1"/>
            </p:cNvSpPr>
            <p:nvPr/>
          </p:nvSpPr>
          <p:spPr bwMode="auto">
            <a:xfrm>
              <a:off x="1834" y="274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9" name="Line 10"/>
            <p:cNvSpPr>
              <a:spLocks noChangeShapeType="1"/>
            </p:cNvSpPr>
            <p:nvPr/>
          </p:nvSpPr>
          <p:spPr bwMode="auto">
            <a:xfrm>
              <a:off x="1978" y="2697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0" name="Text Box 11"/>
            <p:cNvSpPr txBox="1">
              <a:spLocks noChangeArrowheads="1"/>
            </p:cNvSpPr>
            <p:nvPr/>
          </p:nvSpPr>
          <p:spPr bwMode="auto">
            <a:xfrm>
              <a:off x="1920" y="273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2781" name="Text Box 12"/>
            <p:cNvSpPr txBox="1">
              <a:spLocks noChangeArrowheads="1"/>
            </p:cNvSpPr>
            <p:nvPr/>
          </p:nvSpPr>
          <p:spPr bwMode="auto">
            <a:xfrm>
              <a:off x="1632" y="264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32782" name="Line 13"/>
            <p:cNvSpPr>
              <a:spLocks noChangeShapeType="1"/>
            </p:cNvSpPr>
            <p:nvPr/>
          </p:nvSpPr>
          <p:spPr bwMode="auto">
            <a:xfrm>
              <a:off x="2928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3" name="Line 14"/>
            <p:cNvSpPr>
              <a:spLocks noChangeShapeType="1"/>
            </p:cNvSpPr>
            <p:nvPr/>
          </p:nvSpPr>
          <p:spPr bwMode="auto">
            <a:xfrm>
              <a:off x="3024" y="24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4" name="Text Box 15"/>
            <p:cNvSpPr txBox="1">
              <a:spLocks noChangeArrowheads="1"/>
            </p:cNvSpPr>
            <p:nvPr/>
          </p:nvSpPr>
          <p:spPr bwMode="auto">
            <a:xfrm>
              <a:off x="2966" y="253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2785" name="Text Box 16"/>
            <p:cNvSpPr txBox="1">
              <a:spLocks noChangeArrowheads="1"/>
            </p:cNvSpPr>
            <p:nvPr/>
          </p:nvSpPr>
          <p:spPr bwMode="auto">
            <a:xfrm>
              <a:off x="3254" y="243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</a:t>
              </a:r>
            </a:p>
          </p:txBody>
        </p:sp>
        <p:sp>
          <p:nvSpPr>
            <p:cNvPr id="32786" name="Line 17"/>
            <p:cNvSpPr>
              <a:spLocks noChangeShapeType="1"/>
            </p:cNvSpPr>
            <p:nvPr/>
          </p:nvSpPr>
          <p:spPr bwMode="auto">
            <a:xfrm>
              <a:off x="2544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7" name="Line 18"/>
            <p:cNvSpPr>
              <a:spLocks noChangeShapeType="1"/>
            </p:cNvSpPr>
            <p:nvPr/>
          </p:nvSpPr>
          <p:spPr bwMode="auto">
            <a:xfrm>
              <a:off x="2496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8" name="Text Box 19"/>
            <p:cNvSpPr txBox="1">
              <a:spLocks noChangeArrowheads="1"/>
            </p:cNvSpPr>
            <p:nvPr/>
          </p:nvSpPr>
          <p:spPr bwMode="auto">
            <a:xfrm>
              <a:off x="2534" y="18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2789" name="Text Box 20"/>
            <p:cNvSpPr txBox="1">
              <a:spLocks noChangeArrowheads="1"/>
            </p:cNvSpPr>
            <p:nvPr/>
          </p:nvSpPr>
          <p:spPr bwMode="auto">
            <a:xfrm>
              <a:off x="2304" y="1584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{S1,S0}</a:t>
              </a:r>
            </a:p>
          </p:txBody>
        </p:sp>
      </p:grpSp>
      <p:pic>
        <p:nvPicPr>
          <p:cNvPr id="32772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2916238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4487862" cy="1462087"/>
          </a:xfrm>
        </p:spPr>
        <p:txBody>
          <a:bodyPr/>
          <a:lstStyle/>
          <a:p>
            <a:pPr eaLnBrk="1" hangingPunct="1"/>
            <a:r>
              <a:rPr lang="en-US" altLang="zh-TW" smtClean="0"/>
              <a:t>Design of the</a:t>
            </a:r>
            <a:br>
              <a:rPr lang="en-US" altLang="zh-TW" smtClean="0"/>
            </a:br>
            <a:r>
              <a:rPr lang="en-US" altLang="zh-TW" smtClean="0"/>
              <a:t>logic unit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304800" y="3962400"/>
            <a:ext cx="2921000" cy="2209800"/>
            <a:chOff x="1622" y="1584"/>
            <a:chExt cx="1840" cy="1392"/>
          </a:xfrm>
        </p:grpSpPr>
        <p:sp>
          <p:nvSpPr>
            <p:cNvPr id="33832" name="Rectangle 4"/>
            <p:cNvSpPr>
              <a:spLocks noChangeArrowheads="1"/>
            </p:cNvSpPr>
            <p:nvPr/>
          </p:nvSpPr>
          <p:spPr bwMode="auto">
            <a:xfrm>
              <a:off x="2208" y="2112"/>
              <a:ext cx="72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logic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33833" name="Line 5"/>
            <p:cNvSpPr>
              <a:spLocks noChangeShapeType="1"/>
            </p:cNvSpPr>
            <p:nvPr/>
          </p:nvSpPr>
          <p:spPr bwMode="auto">
            <a:xfrm>
              <a:off x="1824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4" name="Line 6"/>
            <p:cNvSpPr>
              <a:spLocks noChangeShapeType="1"/>
            </p:cNvSpPr>
            <p:nvPr/>
          </p:nvSpPr>
          <p:spPr bwMode="auto">
            <a:xfrm>
              <a:off x="1968" y="230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5" name="Text Box 7"/>
            <p:cNvSpPr txBox="1">
              <a:spLocks noChangeArrowheads="1"/>
            </p:cNvSpPr>
            <p:nvPr/>
          </p:nvSpPr>
          <p:spPr bwMode="auto">
            <a:xfrm>
              <a:off x="1910" y="234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3836" name="Text Box 8"/>
            <p:cNvSpPr txBox="1">
              <a:spLocks noChangeArrowheads="1"/>
            </p:cNvSpPr>
            <p:nvPr/>
          </p:nvSpPr>
          <p:spPr bwMode="auto">
            <a:xfrm>
              <a:off x="1622" y="224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33837" name="Line 9"/>
            <p:cNvSpPr>
              <a:spLocks noChangeShapeType="1"/>
            </p:cNvSpPr>
            <p:nvPr/>
          </p:nvSpPr>
          <p:spPr bwMode="auto">
            <a:xfrm>
              <a:off x="1834" y="274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8" name="Line 10"/>
            <p:cNvSpPr>
              <a:spLocks noChangeShapeType="1"/>
            </p:cNvSpPr>
            <p:nvPr/>
          </p:nvSpPr>
          <p:spPr bwMode="auto">
            <a:xfrm>
              <a:off x="1978" y="2697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9" name="Text Box 11"/>
            <p:cNvSpPr txBox="1">
              <a:spLocks noChangeArrowheads="1"/>
            </p:cNvSpPr>
            <p:nvPr/>
          </p:nvSpPr>
          <p:spPr bwMode="auto">
            <a:xfrm>
              <a:off x="1920" y="273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3840" name="Text Box 12"/>
            <p:cNvSpPr txBox="1">
              <a:spLocks noChangeArrowheads="1"/>
            </p:cNvSpPr>
            <p:nvPr/>
          </p:nvSpPr>
          <p:spPr bwMode="auto">
            <a:xfrm>
              <a:off x="1632" y="264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33841" name="Line 13"/>
            <p:cNvSpPr>
              <a:spLocks noChangeShapeType="1"/>
            </p:cNvSpPr>
            <p:nvPr/>
          </p:nvSpPr>
          <p:spPr bwMode="auto">
            <a:xfrm>
              <a:off x="2928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2" name="Line 14"/>
            <p:cNvSpPr>
              <a:spLocks noChangeShapeType="1"/>
            </p:cNvSpPr>
            <p:nvPr/>
          </p:nvSpPr>
          <p:spPr bwMode="auto">
            <a:xfrm>
              <a:off x="3024" y="24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3" name="Text Box 15"/>
            <p:cNvSpPr txBox="1">
              <a:spLocks noChangeArrowheads="1"/>
            </p:cNvSpPr>
            <p:nvPr/>
          </p:nvSpPr>
          <p:spPr bwMode="auto">
            <a:xfrm>
              <a:off x="2966" y="253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3844" name="Text Box 16"/>
            <p:cNvSpPr txBox="1">
              <a:spLocks noChangeArrowheads="1"/>
            </p:cNvSpPr>
            <p:nvPr/>
          </p:nvSpPr>
          <p:spPr bwMode="auto">
            <a:xfrm>
              <a:off x="3254" y="243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</a:t>
              </a:r>
            </a:p>
          </p:txBody>
        </p:sp>
        <p:sp>
          <p:nvSpPr>
            <p:cNvPr id="33845" name="Line 17"/>
            <p:cNvSpPr>
              <a:spLocks noChangeShapeType="1"/>
            </p:cNvSpPr>
            <p:nvPr/>
          </p:nvSpPr>
          <p:spPr bwMode="auto">
            <a:xfrm>
              <a:off x="2544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6" name="Line 18"/>
            <p:cNvSpPr>
              <a:spLocks noChangeShapeType="1"/>
            </p:cNvSpPr>
            <p:nvPr/>
          </p:nvSpPr>
          <p:spPr bwMode="auto">
            <a:xfrm>
              <a:off x="2496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7" name="Text Box 19"/>
            <p:cNvSpPr txBox="1">
              <a:spLocks noChangeArrowheads="1"/>
            </p:cNvSpPr>
            <p:nvPr/>
          </p:nvSpPr>
          <p:spPr bwMode="auto">
            <a:xfrm>
              <a:off x="2534" y="18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3848" name="Text Box 20"/>
            <p:cNvSpPr txBox="1">
              <a:spLocks noChangeArrowheads="1"/>
            </p:cNvSpPr>
            <p:nvPr/>
          </p:nvSpPr>
          <p:spPr bwMode="auto">
            <a:xfrm>
              <a:off x="2304" y="1584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{S1,S0}</a:t>
              </a:r>
            </a:p>
          </p:txBody>
        </p:sp>
      </p:grpSp>
      <p:pic>
        <p:nvPicPr>
          <p:cNvPr id="33796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2459038" cy="145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085" name="Group 53"/>
          <p:cNvGrpSpPr>
            <a:grpSpLocks/>
          </p:cNvGrpSpPr>
          <p:nvPr/>
        </p:nvGrpSpPr>
        <p:grpSpPr bwMode="auto">
          <a:xfrm>
            <a:off x="3200400" y="2438400"/>
            <a:ext cx="2514600" cy="4191000"/>
            <a:chOff x="2160" y="1536"/>
            <a:chExt cx="1584" cy="2640"/>
          </a:xfrm>
        </p:grpSpPr>
        <p:sp>
          <p:nvSpPr>
            <p:cNvPr id="33801" name="Rectangle 22"/>
            <p:cNvSpPr>
              <a:spLocks noChangeArrowheads="1"/>
            </p:cNvSpPr>
            <p:nvPr/>
          </p:nvSpPr>
          <p:spPr bwMode="auto">
            <a:xfrm>
              <a:off x="2736" y="1728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3802" name="Line 23"/>
            <p:cNvSpPr>
              <a:spLocks noChangeShapeType="1"/>
            </p:cNvSpPr>
            <p:nvPr/>
          </p:nvSpPr>
          <p:spPr bwMode="auto">
            <a:xfrm>
              <a:off x="2496" y="18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803" name="Object 24"/>
            <p:cNvGraphicFramePr>
              <a:graphicFrameLocks noChangeAspect="1"/>
            </p:cNvGraphicFramePr>
            <p:nvPr/>
          </p:nvGraphicFramePr>
          <p:xfrm>
            <a:off x="2304" y="1776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5" name="方程式" r:id="rId4" imgW="190500" imgH="228600" progId="Equation.3">
                    <p:embed/>
                  </p:oleObj>
                </mc:Choice>
                <mc:Fallback>
                  <p:oleObj name="方程式" r:id="rId4" imgW="19050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76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4" name="Line 25"/>
            <p:cNvSpPr>
              <a:spLocks noChangeShapeType="1"/>
            </p:cNvSpPr>
            <p:nvPr/>
          </p:nvSpPr>
          <p:spPr bwMode="auto">
            <a:xfrm>
              <a:off x="2496" y="20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805" name="Object 26"/>
            <p:cNvGraphicFramePr>
              <a:graphicFrameLocks noChangeAspect="1"/>
            </p:cNvGraphicFramePr>
            <p:nvPr/>
          </p:nvGraphicFramePr>
          <p:xfrm>
            <a:off x="2304" y="1968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6" name="方程式" r:id="rId6" imgW="190500" imgH="228600" progId="Equation.3">
                    <p:embed/>
                  </p:oleObj>
                </mc:Choice>
                <mc:Fallback>
                  <p:oleObj name="方程式" r:id="rId6" imgW="190500" imgH="228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968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6" name="Line 27"/>
            <p:cNvSpPr>
              <a:spLocks noChangeShapeType="1"/>
            </p:cNvSpPr>
            <p:nvPr/>
          </p:nvSpPr>
          <p:spPr bwMode="auto">
            <a:xfrm>
              <a:off x="3168" y="19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807" name="Object 28"/>
            <p:cNvGraphicFramePr>
              <a:graphicFrameLocks noChangeAspect="1"/>
            </p:cNvGraphicFramePr>
            <p:nvPr/>
          </p:nvGraphicFramePr>
          <p:xfrm>
            <a:off x="3403" y="1824"/>
            <a:ext cx="17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7" name="方程式" r:id="rId8" imgW="203112" imgH="228501" progId="Equation.3">
                    <p:embed/>
                  </p:oleObj>
                </mc:Choice>
                <mc:Fallback>
                  <p:oleObj name="方程式" r:id="rId8" imgW="203112" imgH="228501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1824"/>
                          <a:ext cx="17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8" name="Rectangle 29"/>
            <p:cNvSpPr>
              <a:spLocks noChangeArrowheads="1"/>
            </p:cNvSpPr>
            <p:nvPr/>
          </p:nvSpPr>
          <p:spPr bwMode="auto">
            <a:xfrm>
              <a:off x="2736" y="2304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3809" name="Line 30"/>
            <p:cNvSpPr>
              <a:spLocks noChangeShapeType="1"/>
            </p:cNvSpPr>
            <p:nvPr/>
          </p:nvSpPr>
          <p:spPr bwMode="auto">
            <a:xfrm>
              <a:off x="2496" y="24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810" name="Object 31"/>
            <p:cNvGraphicFramePr>
              <a:graphicFrameLocks noChangeAspect="1"/>
            </p:cNvGraphicFramePr>
            <p:nvPr/>
          </p:nvGraphicFramePr>
          <p:xfrm>
            <a:off x="2309" y="2357"/>
            <a:ext cx="150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8" name="方程式" r:id="rId10" imgW="177569" imgH="215619" progId="Equation.3">
                    <p:embed/>
                  </p:oleObj>
                </mc:Choice>
                <mc:Fallback>
                  <p:oleObj name="方程式" r:id="rId10" imgW="177569" imgH="215619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9" y="2357"/>
                          <a:ext cx="150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1" name="Line 32"/>
            <p:cNvSpPr>
              <a:spLocks noChangeShapeType="1"/>
            </p:cNvSpPr>
            <p:nvPr/>
          </p:nvSpPr>
          <p:spPr bwMode="auto">
            <a:xfrm>
              <a:off x="2496" y="26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812" name="Object 33"/>
            <p:cNvGraphicFramePr>
              <a:graphicFrameLocks noChangeAspect="1"/>
            </p:cNvGraphicFramePr>
            <p:nvPr/>
          </p:nvGraphicFramePr>
          <p:xfrm>
            <a:off x="2309" y="2549"/>
            <a:ext cx="15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9" name="方程式" r:id="rId12" imgW="177569" imgH="215619" progId="Equation.3">
                    <p:embed/>
                  </p:oleObj>
                </mc:Choice>
                <mc:Fallback>
                  <p:oleObj name="方程式" r:id="rId12" imgW="177569" imgH="215619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9" y="2549"/>
                          <a:ext cx="15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3" name="Line 34"/>
            <p:cNvSpPr>
              <a:spLocks noChangeShapeType="1"/>
            </p:cNvSpPr>
            <p:nvPr/>
          </p:nvSpPr>
          <p:spPr bwMode="auto">
            <a:xfrm>
              <a:off x="3168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814" name="Object 35"/>
            <p:cNvGraphicFramePr>
              <a:graphicFrameLocks noChangeAspect="1"/>
            </p:cNvGraphicFramePr>
            <p:nvPr/>
          </p:nvGraphicFramePr>
          <p:xfrm>
            <a:off x="3418" y="2405"/>
            <a:ext cx="15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50" name="方程式" r:id="rId14" imgW="177569" imgH="215619" progId="Equation.3">
                    <p:embed/>
                  </p:oleObj>
                </mc:Choice>
                <mc:Fallback>
                  <p:oleObj name="方程式" r:id="rId14" imgW="177569" imgH="215619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8" y="2405"/>
                          <a:ext cx="15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5" name="Rectangle 36"/>
            <p:cNvSpPr>
              <a:spLocks noChangeArrowheads="1"/>
            </p:cNvSpPr>
            <p:nvPr/>
          </p:nvSpPr>
          <p:spPr bwMode="auto">
            <a:xfrm>
              <a:off x="2736" y="3024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3816" name="Line 37"/>
            <p:cNvSpPr>
              <a:spLocks noChangeShapeType="1"/>
            </p:cNvSpPr>
            <p:nvPr/>
          </p:nvSpPr>
          <p:spPr bwMode="auto">
            <a:xfrm>
              <a:off x="2496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817" name="Object 38"/>
            <p:cNvGraphicFramePr>
              <a:graphicFrameLocks noChangeAspect="1"/>
            </p:cNvGraphicFramePr>
            <p:nvPr/>
          </p:nvGraphicFramePr>
          <p:xfrm>
            <a:off x="2315" y="3072"/>
            <a:ext cx="13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51" name="方程式" r:id="rId16" imgW="165028" imgH="228501" progId="Equation.3">
                    <p:embed/>
                  </p:oleObj>
                </mc:Choice>
                <mc:Fallback>
                  <p:oleObj name="方程式" r:id="rId16" imgW="165028" imgH="228501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5" y="3072"/>
                          <a:ext cx="13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8" name="Line 39"/>
            <p:cNvSpPr>
              <a:spLocks noChangeShapeType="1"/>
            </p:cNvSpPr>
            <p:nvPr/>
          </p:nvSpPr>
          <p:spPr bwMode="auto">
            <a:xfrm>
              <a:off x="24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819" name="Object 40"/>
            <p:cNvGraphicFramePr>
              <a:graphicFrameLocks noChangeAspect="1"/>
            </p:cNvGraphicFramePr>
            <p:nvPr/>
          </p:nvGraphicFramePr>
          <p:xfrm>
            <a:off x="2315" y="3264"/>
            <a:ext cx="13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52" name="方程式" r:id="rId18" imgW="165028" imgH="228501" progId="Equation.3">
                    <p:embed/>
                  </p:oleObj>
                </mc:Choice>
                <mc:Fallback>
                  <p:oleObj name="方程式" r:id="rId18" imgW="165028" imgH="228501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5" y="3264"/>
                          <a:ext cx="13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0" name="Line 41"/>
            <p:cNvSpPr>
              <a:spLocks noChangeShapeType="1"/>
            </p:cNvSpPr>
            <p:nvPr/>
          </p:nvSpPr>
          <p:spPr bwMode="auto">
            <a:xfrm>
              <a:off x="31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821" name="Object 42"/>
            <p:cNvGraphicFramePr>
              <a:graphicFrameLocks noChangeAspect="1"/>
            </p:cNvGraphicFramePr>
            <p:nvPr/>
          </p:nvGraphicFramePr>
          <p:xfrm>
            <a:off x="3418" y="3120"/>
            <a:ext cx="15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53" name="方程式" r:id="rId20" imgW="177646" imgH="228402" progId="Equation.3">
                    <p:embed/>
                  </p:oleObj>
                </mc:Choice>
                <mc:Fallback>
                  <p:oleObj name="方程式" r:id="rId20" imgW="177646" imgH="228402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8" y="3120"/>
                          <a:ext cx="15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2" name="Rectangle 43"/>
            <p:cNvSpPr>
              <a:spLocks noChangeArrowheads="1"/>
            </p:cNvSpPr>
            <p:nvPr/>
          </p:nvSpPr>
          <p:spPr bwMode="auto">
            <a:xfrm>
              <a:off x="2736" y="3696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3823" name="Line 44"/>
            <p:cNvSpPr>
              <a:spLocks noChangeShapeType="1"/>
            </p:cNvSpPr>
            <p:nvPr/>
          </p:nvSpPr>
          <p:spPr bwMode="auto">
            <a:xfrm>
              <a:off x="2496" y="38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824" name="Object 45"/>
            <p:cNvGraphicFramePr>
              <a:graphicFrameLocks noChangeAspect="1"/>
            </p:cNvGraphicFramePr>
            <p:nvPr/>
          </p:nvGraphicFramePr>
          <p:xfrm>
            <a:off x="2267" y="3744"/>
            <a:ext cx="23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54" name="方程式" r:id="rId22" imgW="279400" imgH="228600" progId="Equation.3">
                    <p:embed/>
                  </p:oleObj>
                </mc:Choice>
                <mc:Fallback>
                  <p:oleObj name="方程式" r:id="rId22" imgW="279400" imgH="2286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" y="3744"/>
                          <a:ext cx="23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5" name="Line 46"/>
            <p:cNvSpPr>
              <a:spLocks noChangeShapeType="1"/>
            </p:cNvSpPr>
            <p:nvPr/>
          </p:nvSpPr>
          <p:spPr bwMode="auto">
            <a:xfrm>
              <a:off x="2496" y="40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826" name="Object 47"/>
            <p:cNvGraphicFramePr>
              <a:graphicFrameLocks noChangeAspect="1"/>
            </p:cNvGraphicFramePr>
            <p:nvPr/>
          </p:nvGraphicFramePr>
          <p:xfrm>
            <a:off x="2267" y="3936"/>
            <a:ext cx="23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55" name="方程式" r:id="rId24" imgW="279400" imgH="228600" progId="Equation.3">
                    <p:embed/>
                  </p:oleObj>
                </mc:Choice>
                <mc:Fallback>
                  <p:oleObj name="方程式" r:id="rId24" imgW="279400" imgH="228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" y="3936"/>
                          <a:ext cx="23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7" name="Line 48"/>
            <p:cNvSpPr>
              <a:spLocks noChangeShapeType="1"/>
            </p:cNvSpPr>
            <p:nvPr/>
          </p:nvSpPr>
          <p:spPr bwMode="auto">
            <a:xfrm>
              <a:off x="3168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828" name="Object 49"/>
            <p:cNvGraphicFramePr>
              <a:graphicFrameLocks noChangeAspect="1"/>
            </p:cNvGraphicFramePr>
            <p:nvPr/>
          </p:nvGraphicFramePr>
          <p:xfrm>
            <a:off x="3371" y="3792"/>
            <a:ext cx="24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56" name="方程式" r:id="rId26" imgW="291973" imgH="228501" progId="Equation.3">
                    <p:embed/>
                  </p:oleObj>
                </mc:Choice>
                <mc:Fallback>
                  <p:oleObj name="方程式" r:id="rId26" imgW="291973" imgH="228501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1" y="3792"/>
                          <a:ext cx="24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9" name="Rectangle 50"/>
            <p:cNvSpPr>
              <a:spLocks noChangeArrowheads="1"/>
            </p:cNvSpPr>
            <p:nvPr/>
          </p:nvSpPr>
          <p:spPr bwMode="auto">
            <a:xfrm>
              <a:off x="2160" y="1536"/>
              <a:ext cx="1584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3830" name="Text Box 51"/>
            <p:cNvSpPr txBox="1">
              <a:spLocks noChangeArrowheads="1"/>
            </p:cNvSpPr>
            <p:nvPr/>
          </p:nvSpPr>
          <p:spPr bwMode="auto">
            <a:xfrm>
              <a:off x="2774" y="2775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33831" name="Text Box 52"/>
            <p:cNvSpPr txBox="1">
              <a:spLocks noChangeArrowheads="1"/>
            </p:cNvSpPr>
            <p:nvPr/>
          </p:nvSpPr>
          <p:spPr bwMode="auto">
            <a:xfrm>
              <a:off x="2774" y="3495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</p:grpSp>
      <p:pic>
        <p:nvPicPr>
          <p:cNvPr id="44086" name="Picture 54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8600"/>
            <a:ext cx="3171825" cy="255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87" name="AutoShape 55"/>
          <p:cNvSpPr>
            <a:spLocks noChangeArrowheads="1"/>
          </p:cNvSpPr>
          <p:nvPr/>
        </p:nvSpPr>
        <p:spPr bwMode="auto">
          <a:xfrm>
            <a:off x="2667000" y="4876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4088" name="Line 56"/>
          <p:cNvSpPr>
            <a:spLocks noChangeShapeType="1"/>
          </p:cNvSpPr>
          <p:nvPr/>
        </p:nvSpPr>
        <p:spPr bwMode="auto">
          <a:xfrm flipV="1">
            <a:off x="4648200" y="2971800"/>
            <a:ext cx="2667000" cy="2133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87" grpId="0" animBg="1"/>
      <p:bldP spid="440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Integrating the ALU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 Spec of the ALU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43926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0400"/>
            <a:ext cx="4316413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complete design of ALU</a:t>
            </a:r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5334000" y="2362200"/>
            <a:ext cx="3429000" cy="4160838"/>
            <a:chOff x="3072" y="1575"/>
            <a:chExt cx="2160" cy="2621"/>
          </a:xfrm>
        </p:grpSpPr>
        <p:sp>
          <p:nvSpPr>
            <p:cNvPr id="37895" name="Rectangle 5"/>
            <p:cNvSpPr>
              <a:spLocks noChangeArrowheads="1"/>
            </p:cNvSpPr>
            <p:nvPr/>
          </p:nvSpPr>
          <p:spPr bwMode="auto">
            <a:xfrm>
              <a:off x="3648" y="2064"/>
              <a:ext cx="5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3696" y="3072"/>
              <a:ext cx="52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logic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37897" name="Rectangle 7"/>
            <p:cNvSpPr>
              <a:spLocks noChangeArrowheads="1"/>
            </p:cNvSpPr>
            <p:nvPr/>
          </p:nvSpPr>
          <p:spPr bwMode="auto">
            <a:xfrm>
              <a:off x="4608" y="2496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7898" name="Line 8"/>
            <p:cNvSpPr>
              <a:spLocks noChangeShapeType="1"/>
            </p:cNvSpPr>
            <p:nvPr/>
          </p:nvSpPr>
          <p:spPr bwMode="auto">
            <a:xfrm>
              <a:off x="4224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899" name="Line 9"/>
            <p:cNvSpPr>
              <a:spLocks noChangeShapeType="1"/>
            </p:cNvSpPr>
            <p:nvPr/>
          </p:nvSpPr>
          <p:spPr bwMode="auto">
            <a:xfrm>
              <a:off x="4368" y="240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0" name="Line 10"/>
            <p:cNvSpPr>
              <a:spLocks noChangeShapeType="1"/>
            </p:cNvSpPr>
            <p:nvPr/>
          </p:nvSpPr>
          <p:spPr bwMode="auto">
            <a:xfrm>
              <a:off x="4368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1" name="Line 11"/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2" name="Line 12"/>
            <p:cNvSpPr>
              <a:spLocks noChangeShapeType="1"/>
            </p:cNvSpPr>
            <p:nvPr/>
          </p:nvSpPr>
          <p:spPr bwMode="auto">
            <a:xfrm flipV="1">
              <a:off x="4368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3" name="Line 13"/>
            <p:cNvSpPr>
              <a:spLocks noChangeShapeType="1"/>
            </p:cNvSpPr>
            <p:nvPr/>
          </p:nvSpPr>
          <p:spPr bwMode="auto">
            <a:xfrm>
              <a:off x="4368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4" name="Line 14"/>
            <p:cNvSpPr>
              <a:spLocks noChangeShapeType="1"/>
            </p:cNvSpPr>
            <p:nvPr/>
          </p:nvSpPr>
          <p:spPr bwMode="auto">
            <a:xfrm>
              <a:off x="4992" y="28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5" name="Line 15"/>
            <p:cNvSpPr>
              <a:spLocks noChangeShapeType="1"/>
            </p:cNvSpPr>
            <p:nvPr/>
          </p:nvSpPr>
          <p:spPr bwMode="auto">
            <a:xfrm>
              <a:off x="4752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6" name="Text Box 16"/>
            <p:cNvSpPr txBox="1">
              <a:spLocks noChangeArrowheads="1"/>
            </p:cNvSpPr>
            <p:nvPr/>
          </p:nvSpPr>
          <p:spPr bwMode="auto">
            <a:xfrm>
              <a:off x="4646" y="2055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S2</a:t>
              </a:r>
            </a:p>
          </p:txBody>
        </p:sp>
        <p:sp>
          <p:nvSpPr>
            <p:cNvPr id="37907" name="Line 17"/>
            <p:cNvSpPr>
              <a:spLocks noChangeShapeType="1"/>
            </p:cNvSpPr>
            <p:nvPr/>
          </p:nvSpPr>
          <p:spPr bwMode="auto">
            <a:xfrm>
              <a:off x="3840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8" name="Line 18"/>
            <p:cNvSpPr>
              <a:spLocks noChangeShapeType="1"/>
            </p:cNvSpPr>
            <p:nvPr/>
          </p:nvSpPr>
          <p:spPr bwMode="auto">
            <a:xfrm>
              <a:off x="3792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9" name="Text Box 19"/>
            <p:cNvSpPr txBox="1">
              <a:spLocks noChangeArrowheads="1"/>
            </p:cNvSpPr>
            <p:nvPr/>
          </p:nvSpPr>
          <p:spPr bwMode="auto">
            <a:xfrm>
              <a:off x="3686" y="176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7910" name="Text Box 20"/>
            <p:cNvSpPr txBox="1">
              <a:spLocks noChangeArrowheads="1"/>
            </p:cNvSpPr>
            <p:nvPr/>
          </p:nvSpPr>
          <p:spPr bwMode="auto">
            <a:xfrm>
              <a:off x="3552" y="1584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{S1,S0}</a:t>
              </a:r>
            </a:p>
          </p:txBody>
        </p:sp>
        <p:sp>
          <p:nvSpPr>
            <p:cNvPr id="37911" name="Line 21"/>
            <p:cNvSpPr>
              <a:spLocks noChangeShapeType="1"/>
            </p:cNvSpPr>
            <p:nvPr/>
          </p:nvSpPr>
          <p:spPr bwMode="auto">
            <a:xfrm>
              <a:off x="4128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2" name="Text Box 22"/>
            <p:cNvSpPr txBox="1">
              <a:spLocks noChangeArrowheads="1"/>
            </p:cNvSpPr>
            <p:nvPr/>
          </p:nvSpPr>
          <p:spPr bwMode="auto">
            <a:xfrm>
              <a:off x="4022" y="1575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37913" name="Line 23"/>
            <p:cNvSpPr>
              <a:spLocks noChangeShapeType="1"/>
            </p:cNvSpPr>
            <p:nvPr/>
          </p:nvSpPr>
          <p:spPr bwMode="auto">
            <a:xfrm flipV="1">
              <a:off x="3984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4" name="Line 24"/>
            <p:cNvSpPr>
              <a:spLocks noChangeShapeType="1"/>
            </p:cNvSpPr>
            <p:nvPr/>
          </p:nvSpPr>
          <p:spPr bwMode="auto">
            <a:xfrm>
              <a:off x="3936" y="38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5" name="Text Box 25"/>
            <p:cNvSpPr txBox="1">
              <a:spLocks noChangeArrowheads="1"/>
            </p:cNvSpPr>
            <p:nvPr/>
          </p:nvSpPr>
          <p:spPr bwMode="auto">
            <a:xfrm>
              <a:off x="3974" y="38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7916" name="Text Box 26"/>
            <p:cNvSpPr txBox="1">
              <a:spLocks noChangeArrowheads="1"/>
            </p:cNvSpPr>
            <p:nvPr/>
          </p:nvSpPr>
          <p:spPr bwMode="auto">
            <a:xfrm>
              <a:off x="3696" y="3984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{S1,S0}</a:t>
              </a:r>
            </a:p>
          </p:txBody>
        </p:sp>
        <p:grpSp>
          <p:nvGrpSpPr>
            <p:cNvPr id="37917" name="Group 27"/>
            <p:cNvGrpSpPr>
              <a:grpSpLocks/>
            </p:cNvGrpSpPr>
            <p:nvPr/>
          </p:nvGrpSpPr>
          <p:grpSpPr bwMode="auto">
            <a:xfrm>
              <a:off x="3072" y="2064"/>
              <a:ext cx="576" cy="317"/>
              <a:chOff x="3072" y="2103"/>
              <a:chExt cx="576" cy="317"/>
            </a:xfrm>
          </p:grpSpPr>
          <p:sp>
            <p:nvSpPr>
              <p:cNvPr id="37933" name="Line 28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34" name="Line 29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35" name="Text Box 30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7936" name="Text Box 31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37918" name="Group 32"/>
            <p:cNvGrpSpPr>
              <a:grpSpLocks/>
            </p:cNvGrpSpPr>
            <p:nvPr/>
          </p:nvGrpSpPr>
          <p:grpSpPr bwMode="auto">
            <a:xfrm>
              <a:off x="3072" y="2448"/>
              <a:ext cx="576" cy="317"/>
              <a:chOff x="3072" y="2103"/>
              <a:chExt cx="576" cy="317"/>
            </a:xfrm>
          </p:grpSpPr>
          <p:sp>
            <p:nvSpPr>
              <p:cNvPr id="37929" name="Line 33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30" name="Line 34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31" name="Text Box 35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7932" name="Text Box 36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pSp>
          <p:nvGrpSpPr>
            <p:cNvPr id="37919" name="Group 37"/>
            <p:cNvGrpSpPr>
              <a:grpSpLocks/>
            </p:cNvGrpSpPr>
            <p:nvPr/>
          </p:nvGrpSpPr>
          <p:grpSpPr bwMode="auto">
            <a:xfrm>
              <a:off x="3120" y="3072"/>
              <a:ext cx="576" cy="317"/>
              <a:chOff x="3072" y="2103"/>
              <a:chExt cx="576" cy="317"/>
            </a:xfrm>
          </p:grpSpPr>
          <p:sp>
            <p:nvSpPr>
              <p:cNvPr id="37925" name="Line 38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26" name="Line 39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27" name="Text Box 40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7928" name="Text Box 41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37920" name="Group 42"/>
            <p:cNvGrpSpPr>
              <a:grpSpLocks/>
            </p:cNvGrpSpPr>
            <p:nvPr/>
          </p:nvGrpSpPr>
          <p:grpSpPr bwMode="auto">
            <a:xfrm>
              <a:off x="3120" y="3456"/>
              <a:ext cx="576" cy="317"/>
              <a:chOff x="3072" y="2103"/>
              <a:chExt cx="576" cy="317"/>
            </a:xfrm>
          </p:grpSpPr>
          <p:sp>
            <p:nvSpPr>
              <p:cNvPr id="37921" name="Line 43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22" name="Line 44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23" name="Text Box 45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7924" name="Text Box 46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</p:grpSp>
      <p:grpSp>
        <p:nvGrpSpPr>
          <p:cNvPr id="37892" name="Group 49"/>
          <p:cNvGrpSpPr>
            <a:grpSpLocks/>
          </p:cNvGrpSpPr>
          <p:nvPr/>
        </p:nvGrpSpPr>
        <p:grpSpPr bwMode="auto">
          <a:xfrm>
            <a:off x="381000" y="3352800"/>
            <a:ext cx="4572000" cy="2895600"/>
            <a:chOff x="240" y="2112"/>
            <a:chExt cx="2880" cy="1824"/>
          </a:xfrm>
        </p:grpSpPr>
        <p:pic>
          <p:nvPicPr>
            <p:cNvPr id="3789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112"/>
              <a:ext cx="2880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894" name="Text Box 48"/>
            <p:cNvSpPr txBox="1">
              <a:spLocks noChangeArrowheads="1"/>
            </p:cNvSpPr>
            <p:nvPr/>
          </p:nvSpPr>
          <p:spPr bwMode="auto">
            <a:xfrm>
              <a:off x="576" y="3408"/>
              <a:ext cx="674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8001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2573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7145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1717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000"/>
                <a:t>0           0          X</a:t>
              </a:r>
            </a:p>
            <a:p>
              <a:pPr eaLnBrk="1" hangingPunct="1"/>
              <a:r>
                <a:rPr lang="en-US" altLang="zh-TW" sz="1000"/>
                <a:t>0           1          X</a:t>
              </a:r>
            </a:p>
            <a:p>
              <a:pPr eaLnBrk="1" hangingPunct="1">
                <a:buFontTx/>
                <a:buAutoNum type="arabicPlain"/>
              </a:pPr>
              <a:r>
                <a:rPr lang="en-US" altLang="zh-TW" sz="1000"/>
                <a:t>  0          X</a:t>
              </a:r>
            </a:p>
            <a:p>
              <a:pPr eaLnBrk="1" hangingPunct="1"/>
              <a:r>
                <a:rPr lang="en-US" altLang="zh-TW" sz="1000"/>
                <a:t>1           1          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complete design of ALU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5334000" y="2362200"/>
            <a:ext cx="3429000" cy="4160838"/>
            <a:chOff x="3072" y="1575"/>
            <a:chExt cx="2160" cy="2621"/>
          </a:xfrm>
        </p:grpSpPr>
        <p:sp>
          <p:nvSpPr>
            <p:cNvPr id="38922" name="Rectangle 4"/>
            <p:cNvSpPr>
              <a:spLocks noChangeArrowheads="1"/>
            </p:cNvSpPr>
            <p:nvPr/>
          </p:nvSpPr>
          <p:spPr bwMode="auto">
            <a:xfrm>
              <a:off x="3648" y="2064"/>
              <a:ext cx="5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38923" name="Rectangle 5"/>
            <p:cNvSpPr>
              <a:spLocks noChangeArrowheads="1"/>
            </p:cNvSpPr>
            <p:nvPr/>
          </p:nvSpPr>
          <p:spPr bwMode="auto">
            <a:xfrm>
              <a:off x="3696" y="3072"/>
              <a:ext cx="52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logic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38924" name="Rectangle 6"/>
            <p:cNvSpPr>
              <a:spLocks noChangeArrowheads="1"/>
            </p:cNvSpPr>
            <p:nvPr/>
          </p:nvSpPr>
          <p:spPr bwMode="auto">
            <a:xfrm>
              <a:off x="4608" y="2496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8925" name="Line 7"/>
            <p:cNvSpPr>
              <a:spLocks noChangeShapeType="1"/>
            </p:cNvSpPr>
            <p:nvPr/>
          </p:nvSpPr>
          <p:spPr bwMode="auto">
            <a:xfrm>
              <a:off x="4224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6" name="Line 8"/>
            <p:cNvSpPr>
              <a:spLocks noChangeShapeType="1"/>
            </p:cNvSpPr>
            <p:nvPr/>
          </p:nvSpPr>
          <p:spPr bwMode="auto">
            <a:xfrm>
              <a:off x="4368" y="240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7" name="Line 9"/>
            <p:cNvSpPr>
              <a:spLocks noChangeShapeType="1"/>
            </p:cNvSpPr>
            <p:nvPr/>
          </p:nvSpPr>
          <p:spPr bwMode="auto">
            <a:xfrm>
              <a:off x="4368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8" name="Line 10"/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9" name="Line 11"/>
            <p:cNvSpPr>
              <a:spLocks noChangeShapeType="1"/>
            </p:cNvSpPr>
            <p:nvPr/>
          </p:nvSpPr>
          <p:spPr bwMode="auto">
            <a:xfrm flipV="1">
              <a:off x="4368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0" name="Line 12"/>
            <p:cNvSpPr>
              <a:spLocks noChangeShapeType="1"/>
            </p:cNvSpPr>
            <p:nvPr/>
          </p:nvSpPr>
          <p:spPr bwMode="auto">
            <a:xfrm>
              <a:off x="4368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1" name="Line 13"/>
            <p:cNvSpPr>
              <a:spLocks noChangeShapeType="1"/>
            </p:cNvSpPr>
            <p:nvPr/>
          </p:nvSpPr>
          <p:spPr bwMode="auto">
            <a:xfrm>
              <a:off x="4992" y="28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2" name="Line 14"/>
            <p:cNvSpPr>
              <a:spLocks noChangeShapeType="1"/>
            </p:cNvSpPr>
            <p:nvPr/>
          </p:nvSpPr>
          <p:spPr bwMode="auto">
            <a:xfrm>
              <a:off x="4752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3" name="Text Box 15"/>
            <p:cNvSpPr txBox="1">
              <a:spLocks noChangeArrowheads="1"/>
            </p:cNvSpPr>
            <p:nvPr/>
          </p:nvSpPr>
          <p:spPr bwMode="auto">
            <a:xfrm>
              <a:off x="4646" y="2055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S2</a:t>
              </a:r>
            </a:p>
          </p:txBody>
        </p:sp>
        <p:sp>
          <p:nvSpPr>
            <p:cNvPr id="38934" name="Line 16"/>
            <p:cNvSpPr>
              <a:spLocks noChangeShapeType="1"/>
            </p:cNvSpPr>
            <p:nvPr/>
          </p:nvSpPr>
          <p:spPr bwMode="auto">
            <a:xfrm>
              <a:off x="3840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5" name="Line 17"/>
            <p:cNvSpPr>
              <a:spLocks noChangeShapeType="1"/>
            </p:cNvSpPr>
            <p:nvPr/>
          </p:nvSpPr>
          <p:spPr bwMode="auto">
            <a:xfrm>
              <a:off x="3792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6" name="Text Box 18"/>
            <p:cNvSpPr txBox="1">
              <a:spLocks noChangeArrowheads="1"/>
            </p:cNvSpPr>
            <p:nvPr/>
          </p:nvSpPr>
          <p:spPr bwMode="auto">
            <a:xfrm>
              <a:off x="3686" y="176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8937" name="Text Box 19"/>
            <p:cNvSpPr txBox="1">
              <a:spLocks noChangeArrowheads="1"/>
            </p:cNvSpPr>
            <p:nvPr/>
          </p:nvSpPr>
          <p:spPr bwMode="auto">
            <a:xfrm>
              <a:off x="3552" y="1584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{S1,S0}</a:t>
              </a:r>
            </a:p>
          </p:txBody>
        </p:sp>
        <p:sp>
          <p:nvSpPr>
            <p:cNvPr id="38938" name="Line 20"/>
            <p:cNvSpPr>
              <a:spLocks noChangeShapeType="1"/>
            </p:cNvSpPr>
            <p:nvPr/>
          </p:nvSpPr>
          <p:spPr bwMode="auto">
            <a:xfrm>
              <a:off x="4128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9" name="Text Box 21"/>
            <p:cNvSpPr txBox="1">
              <a:spLocks noChangeArrowheads="1"/>
            </p:cNvSpPr>
            <p:nvPr/>
          </p:nvSpPr>
          <p:spPr bwMode="auto">
            <a:xfrm>
              <a:off x="4022" y="1575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38940" name="Line 22"/>
            <p:cNvSpPr>
              <a:spLocks noChangeShapeType="1"/>
            </p:cNvSpPr>
            <p:nvPr/>
          </p:nvSpPr>
          <p:spPr bwMode="auto">
            <a:xfrm flipV="1">
              <a:off x="3984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1" name="Line 23"/>
            <p:cNvSpPr>
              <a:spLocks noChangeShapeType="1"/>
            </p:cNvSpPr>
            <p:nvPr/>
          </p:nvSpPr>
          <p:spPr bwMode="auto">
            <a:xfrm>
              <a:off x="3936" y="38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2" name="Text Box 24"/>
            <p:cNvSpPr txBox="1">
              <a:spLocks noChangeArrowheads="1"/>
            </p:cNvSpPr>
            <p:nvPr/>
          </p:nvSpPr>
          <p:spPr bwMode="auto">
            <a:xfrm>
              <a:off x="3974" y="38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8943" name="Text Box 25"/>
            <p:cNvSpPr txBox="1">
              <a:spLocks noChangeArrowheads="1"/>
            </p:cNvSpPr>
            <p:nvPr/>
          </p:nvSpPr>
          <p:spPr bwMode="auto">
            <a:xfrm>
              <a:off x="3696" y="3984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{S1,S0}</a:t>
              </a:r>
            </a:p>
          </p:txBody>
        </p:sp>
        <p:grpSp>
          <p:nvGrpSpPr>
            <p:cNvPr id="38944" name="Group 26"/>
            <p:cNvGrpSpPr>
              <a:grpSpLocks/>
            </p:cNvGrpSpPr>
            <p:nvPr/>
          </p:nvGrpSpPr>
          <p:grpSpPr bwMode="auto">
            <a:xfrm>
              <a:off x="3072" y="2064"/>
              <a:ext cx="576" cy="317"/>
              <a:chOff x="3072" y="2103"/>
              <a:chExt cx="576" cy="317"/>
            </a:xfrm>
          </p:grpSpPr>
          <p:sp>
            <p:nvSpPr>
              <p:cNvPr id="38960" name="Line 27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61" name="Line 28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62" name="Text Box 29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8963" name="Text Box 30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38945" name="Group 31"/>
            <p:cNvGrpSpPr>
              <a:grpSpLocks/>
            </p:cNvGrpSpPr>
            <p:nvPr/>
          </p:nvGrpSpPr>
          <p:grpSpPr bwMode="auto">
            <a:xfrm>
              <a:off x="3072" y="2448"/>
              <a:ext cx="576" cy="317"/>
              <a:chOff x="3072" y="2103"/>
              <a:chExt cx="576" cy="317"/>
            </a:xfrm>
          </p:grpSpPr>
          <p:sp>
            <p:nvSpPr>
              <p:cNvPr id="38956" name="Line 32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57" name="Line 33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58" name="Text Box 34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8959" name="Text Box 35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pSp>
          <p:nvGrpSpPr>
            <p:cNvPr id="38946" name="Group 36"/>
            <p:cNvGrpSpPr>
              <a:grpSpLocks/>
            </p:cNvGrpSpPr>
            <p:nvPr/>
          </p:nvGrpSpPr>
          <p:grpSpPr bwMode="auto">
            <a:xfrm>
              <a:off x="3120" y="3072"/>
              <a:ext cx="576" cy="317"/>
              <a:chOff x="3072" y="2103"/>
              <a:chExt cx="576" cy="317"/>
            </a:xfrm>
          </p:grpSpPr>
          <p:sp>
            <p:nvSpPr>
              <p:cNvPr id="38952" name="Line 37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53" name="Line 38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54" name="Text Box 39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8955" name="Text Box 40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38947" name="Group 41"/>
            <p:cNvGrpSpPr>
              <a:grpSpLocks/>
            </p:cNvGrpSpPr>
            <p:nvPr/>
          </p:nvGrpSpPr>
          <p:grpSpPr bwMode="auto">
            <a:xfrm>
              <a:off x="3120" y="3456"/>
              <a:ext cx="576" cy="317"/>
              <a:chOff x="3072" y="2103"/>
              <a:chExt cx="576" cy="317"/>
            </a:xfrm>
          </p:grpSpPr>
          <p:sp>
            <p:nvSpPr>
              <p:cNvPr id="38948" name="Line 42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49" name="Line 43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50" name="Text Box 44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8951" name="Text Box 45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</p:grpSp>
      <p:grpSp>
        <p:nvGrpSpPr>
          <p:cNvPr id="38916" name="Group 46"/>
          <p:cNvGrpSpPr>
            <a:grpSpLocks/>
          </p:cNvGrpSpPr>
          <p:nvPr/>
        </p:nvGrpSpPr>
        <p:grpSpPr bwMode="auto">
          <a:xfrm>
            <a:off x="381000" y="3352800"/>
            <a:ext cx="4572000" cy="2895600"/>
            <a:chOff x="240" y="2112"/>
            <a:chExt cx="2880" cy="1824"/>
          </a:xfrm>
        </p:grpSpPr>
        <p:pic>
          <p:nvPicPr>
            <p:cNvPr id="38920" name="Picture 4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112"/>
              <a:ext cx="2880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921" name="Text Box 48"/>
            <p:cNvSpPr txBox="1">
              <a:spLocks noChangeArrowheads="1"/>
            </p:cNvSpPr>
            <p:nvPr/>
          </p:nvSpPr>
          <p:spPr bwMode="auto">
            <a:xfrm>
              <a:off x="576" y="3408"/>
              <a:ext cx="674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8001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2573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7145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1717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000"/>
                <a:t>0           0          X</a:t>
              </a:r>
            </a:p>
            <a:p>
              <a:pPr eaLnBrk="1" hangingPunct="1"/>
              <a:r>
                <a:rPr lang="en-US" altLang="zh-TW" sz="1000"/>
                <a:t>0           1          X</a:t>
              </a:r>
            </a:p>
            <a:p>
              <a:pPr eaLnBrk="1" hangingPunct="1">
                <a:buFontTx/>
                <a:buAutoNum type="arabicPlain"/>
              </a:pPr>
              <a:r>
                <a:rPr lang="en-US" altLang="zh-TW" sz="1000"/>
                <a:t>  0          X</a:t>
              </a:r>
            </a:p>
            <a:p>
              <a:pPr eaLnBrk="1" hangingPunct="1"/>
              <a:r>
                <a:rPr lang="en-US" altLang="zh-TW" sz="1000"/>
                <a:t>1           1          X</a:t>
              </a:r>
            </a:p>
          </p:txBody>
        </p:sp>
      </p:grpSp>
      <p:sp>
        <p:nvSpPr>
          <p:cNvPr id="38917" name="AutoShape 49"/>
          <p:cNvSpPr>
            <a:spLocks noChangeArrowheads="1"/>
          </p:cNvSpPr>
          <p:nvPr/>
        </p:nvSpPr>
        <p:spPr bwMode="auto">
          <a:xfrm>
            <a:off x="304800" y="4191000"/>
            <a:ext cx="47244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8918" name="Text Box 50"/>
          <p:cNvSpPr txBox="1">
            <a:spLocks noChangeArrowheads="1"/>
          </p:cNvSpPr>
          <p:nvPr/>
        </p:nvSpPr>
        <p:spPr bwMode="auto">
          <a:xfrm>
            <a:off x="79248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8919" name="Freeform 53"/>
          <p:cNvSpPr>
            <a:spLocks/>
          </p:cNvSpPr>
          <p:nvPr/>
        </p:nvSpPr>
        <p:spPr bwMode="auto">
          <a:xfrm>
            <a:off x="7162800" y="3556000"/>
            <a:ext cx="1600200" cy="825500"/>
          </a:xfrm>
          <a:custGeom>
            <a:avLst/>
            <a:gdLst>
              <a:gd name="T0" fmla="*/ 0 w 1008"/>
              <a:gd name="T1" fmla="*/ 2147483646 h 520"/>
              <a:gd name="T2" fmla="*/ 2147483646 w 1008"/>
              <a:gd name="T3" fmla="*/ 2147483646 h 520"/>
              <a:gd name="T4" fmla="*/ 2147483646 w 1008"/>
              <a:gd name="T5" fmla="*/ 2147483646 h 520"/>
              <a:gd name="T6" fmla="*/ 2147483646 w 1008"/>
              <a:gd name="T7" fmla="*/ 2147483646 h 5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8" h="520">
                <a:moveTo>
                  <a:pt x="0" y="64"/>
                </a:moveTo>
                <a:cubicBezTo>
                  <a:pt x="60" y="32"/>
                  <a:pt x="120" y="0"/>
                  <a:pt x="144" y="64"/>
                </a:cubicBezTo>
                <a:cubicBezTo>
                  <a:pt x="168" y="128"/>
                  <a:pt x="0" y="376"/>
                  <a:pt x="144" y="448"/>
                </a:cubicBezTo>
                <a:cubicBezTo>
                  <a:pt x="288" y="520"/>
                  <a:pt x="648" y="508"/>
                  <a:pt x="1008" y="496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complete design of ALU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5334000" y="2362200"/>
            <a:ext cx="3429000" cy="4160838"/>
            <a:chOff x="3072" y="1575"/>
            <a:chExt cx="2160" cy="2621"/>
          </a:xfrm>
        </p:grpSpPr>
        <p:sp>
          <p:nvSpPr>
            <p:cNvPr id="39949" name="Rectangle 4"/>
            <p:cNvSpPr>
              <a:spLocks noChangeArrowheads="1"/>
            </p:cNvSpPr>
            <p:nvPr/>
          </p:nvSpPr>
          <p:spPr bwMode="auto">
            <a:xfrm>
              <a:off x="3648" y="2064"/>
              <a:ext cx="5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39950" name="Rectangle 5"/>
            <p:cNvSpPr>
              <a:spLocks noChangeArrowheads="1"/>
            </p:cNvSpPr>
            <p:nvPr/>
          </p:nvSpPr>
          <p:spPr bwMode="auto">
            <a:xfrm>
              <a:off x="3696" y="3072"/>
              <a:ext cx="52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logic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39951" name="Rectangle 6"/>
            <p:cNvSpPr>
              <a:spLocks noChangeArrowheads="1"/>
            </p:cNvSpPr>
            <p:nvPr/>
          </p:nvSpPr>
          <p:spPr bwMode="auto">
            <a:xfrm>
              <a:off x="4608" y="2496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9952" name="Line 7"/>
            <p:cNvSpPr>
              <a:spLocks noChangeShapeType="1"/>
            </p:cNvSpPr>
            <p:nvPr/>
          </p:nvSpPr>
          <p:spPr bwMode="auto">
            <a:xfrm>
              <a:off x="4224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3" name="Line 8"/>
            <p:cNvSpPr>
              <a:spLocks noChangeShapeType="1"/>
            </p:cNvSpPr>
            <p:nvPr/>
          </p:nvSpPr>
          <p:spPr bwMode="auto">
            <a:xfrm>
              <a:off x="4368" y="240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4" name="Line 9"/>
            <p:cNvSpPr>
              <a:spLocks noChangeShapeType="1"/>
            </p:cNvSpPr>
            <p:nvPr/>
          </p:nvSpPr>
          <p:spPr bwMode="auto">
            <a:xfrm>
              <a:off x="4368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5" name="Line 10"/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6" name="Line 11"/>
            <p:cNvSpPr>
              <a:spLocks noChangeShapeType="1"/>
            </p:cNvSpPr>
            <p:nvPr/>
          </p:nvSpPr>
          <p:spPr bwMode="auto">
            <a:xfrm flipV="1">
              <a:off x="4368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7" name="Line 12"/>
            <p:cNvSpPr>
              <a:spLocks noChangeShapeType="1"/>
            </p:cNvSpPr>
            <p:nvPr/>
          </p:nvSpPr>
          <p:spPr bwMode="auto">
            <a:xfrm>
              <a:off x="4368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8" name="Line 13"/>
            <p:cNvSpPr>
              <a:spLocks noChangeShapeType="1"/>
            </p:cNvSpPr>
            <p:nvPr/>
          </p:nvSpPr>
          <p:spPr bwMode="auto">
            <a:xfrm>
              <a:off x="4992" y="28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9" name="Line 14"/>
            <p:cNvSpPr>
              <a:spLocks noChangeShapeType="1"/>
            </p:cNvSpPr>
            <p:nvPr/>
          </p:nvSpPr>
          <p:spPr bwMode="auto">
            <a:xfrm>
              <a:off x="4752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0" name="Text Box 15"/>
            <p:cNvSpPr txBox="1">
              <a:spLocks noChangeArrowheads="1"/>
            </p:cNvSpPr>
            <p:nvPr/>
          </p:nvSpPr>
          <p:spPr bwMode="auto">
            <a:xfrm>
              <a:off x="4646" y="2055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S2</a:t>
              </a:r>
            </a:p>
          </p:txBody>
        </p:sp>
        <p:sp>
          <p:nvSpPr>
            <p:cNvPr id="39961" name="Line 16"/>
            <p:cNvSpPr>
              <a:spLocks noChangeShapeType="1"/>
            </p:cNvSpPr>
            <p:nvPr/>
          </p:nvSpPr>
          <p:spPr bwMode="auto">
            <a:xfrm>
              <a:off x="3840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2" name="Line 17"/>
            <p:cNvSpPr>
              <a:spLocks noChangeShapeType="1"/>
            </p:cNvSpPr>
            <p:nvPr/>
          </p:nvSpPr>
          <p:spPr bwMode="auto">
            <a:xfrm>
              <a:off x="3792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3" name="Text Box 18"/>
            <p:cNvSpPr txBox="1">
              <a:spLocks noChangeArrowheads="1"/>
            </p:cNvSpPr>
            <p:nvPr/>
          </p:nvSpPr>
          <p:spPr bwMode="auto">
            <a:xfrm>
              <a:off x="3686" y="176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9964" name="Text Box 19"/>
            <p:cNvSpPr txBox="1">
              <a:spLocks noChangeArrowheads="1"/>
            </p:cNvSpPr>
            <p:nvPr/>
          </p:nvSpPr>
          <p:spPr bwMode="auto">
            <a:xfrm>
              <a:off x="3552" y="1584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{S1,S0}</a:t>
              </a:r>
            </a:p>
          </p:txBody>
        </p:sp>
        <p:sp>
          <p:nvSpPr>
            <p:cNvPr id="39965" name="Line 20"/>
            <p:cNvSpPr>
              <a:spLocks noChangeShapeType="1"/>
            </p:cNvSpPr>
            <p:nvPr/>
          </p:nvSpPr>
          <p:spPr bwMode="auto">
            <a:xfrm>
              <a:off x="4128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6" name="Text Box 21"/>
            <p:cNvSpPr txBox="1">
              <a:spLocks noChangeArrowheads="1"/>
            </p:cNvSpPr>
            <p:nvPr/>
          </p:nvSpPr>
          <p:spPr bwMode="auto">
            <a:xfrm>
              <a:off x="4022" y="1575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39967" name="Line 22"/>
            <p:cNvSpPr>
              <a:spLocks noChangeShapeType="1"/>
            </p:cNvSpPr>
            <p:nvPr/>
          </p:nvSpPr>
          <p:spPr bwMode="auto">
            <a:xfrm flipV="1">
              <a:off x="3984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8" name="Line 23"/>
            <p:cNvSpPr>
              <a:spLocks noChangeShapeType="1"/>
            </p:cNvSpPr>
            <p:nvPr/>
          </p:nvSpPr>
          <p:spPr bwMode="auto">
            <a:xfrm>
              <a:off x="3936" y="38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9" name="Text Box 24"/>
            <p:cNvSpPr txBox="1">
              <a:spLocks noChangeArrowheads="1"/>
            </p:cNvSpPr>
            <p:nvPr/>
          </p:nvSpPr>
          <p:spPr bwMode="auto">
            <a:xfrm>
              <a:off x="3974" y="38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9970" name="Text Box 25"/>
            <p:cNvSpPr txBox="1">
              <a:spLocks noChangeArrowheads="1"/>
            </p:cNvSpPr>
            <p:nvPr/>
          </p:nvSpPr>
          <p:spPr bwMode="auto">
            <a:xfrm>
              <a:off x="3696" y="3984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{S1,S0}</a:t>
              </a:r>
            </a:p>
          </p:txBody>
        </p:sp>
        <p:grpSp>
          <p:nvGrpSpPr>
            <p:cNvPr id="39971" name="Group 26"/>
            <p:cNvGrpSpPr>
              <a:grpSpLocks/>
            </p:cNvGrpSpPr>
            <p:nvPr/>
          </p:nvGrpSpPr>
          <p:grpSpPr bwMode="auto">
            <a:xfrm>
              <a:off x="3072" y="2064"/>
              <a:ext cx="576" cy="317"/>
              <a:chOff x="3072" y="2103"/>
              <a:chExt cx="576" cy="317"/>
            </a:xfrm>
          </p:grpSpPr>
          <p:sp>
            <p:nvSpPr>
              <p:cNvPr id="39987" name="Line 27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88" name="Line 28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89" name="Text Box 29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9990" name="Text Box 30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39972" name="Group 31"/>
            <p:cNvGrpSpPr>
              <a:grpSpLocks/>
            </p:cNvGrpSpPr>
            <p:nvPr/>
          </p:nvGrpSpPr>
          <p:grpSpPr bwMode="auto">
            <a:xfrm>
              <a:off x="3072" y="2448"/>
              <a:ext cx="576" cy="317"/>
              <a:chOff x="3072" y="2103"/>
              <a:chExt cx="576" cy="317"/>
            </a:xfrm>
          </p:grpSpPr>
          <p:sp>
            <p:nvSpPr>
              <p:cNvPr id="39983" name="Line 32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84" name="Line 33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85" name="Text Box 34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9986" name="Text Box 35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pSp>
          <p:nvGrpSpPr>
            <p:cNvPr id="39973" name="Group 36"/>
            <p:cNvGrpSpPr>
              <a:grpSpLocks/>
            </p:cNvGrpSpPr>
            <p:nvPr/>
          </p:nvGrpSpPr>
          <p:grpSpPr bwMode="auto">
            <a:xfrm>
              <a:off x="3120" y="3072"/>
              <a:ext cx="576" cy="317"/>
              <a:chOff x="3072" y="2103"/>
              <a:chExt cx="576" cy="317"/>
            </a:xfrm>
          </p:grpSpPr>
          <p:sp>
            <p:nvSpPr>
              <p:cNvPr id="39979" name="Line 37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80" name="Line 38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81" name="Text Box 39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9982" name="Text Box 40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39974" name="Group 41"/>
            <p:cNvGrpSpPr>
              <a:grpSpLocks/>
            </p:cNvGrpSpPr>
            <p:nvPr/>
          </p:nvGrpSpPr>
          <p:grpSpPr bwMode="auto">
            <a:xfrm>
              <a:off x="3120" y="3456"/>
              <a:ext cx="576" cy="317"/>
              <a:chOff x="3072" y="2103"/>
              <a:chExt cx="576" cy="317"/>
            </a:xfrm>
          </p:grpSpPr>
          <p:sp>
            <p:nvSpPr>
              <p:cNvPr id="39975" name="Line 42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6" name="Line 43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7" name="Text Box 44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9978" name="Text Box 45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</p:grpSp>
      <p:grpSp>
        <p:nvGrpSpPr>
          <p:cNvPr id="39940" name="Group 46"/>
          <p:cNvGrpSpPr>
            <a:grpSpLocks/>
          </p:cNvGrpSpPr>
          <p:nvPr/>
        </p:nvGrpSpPr>
        <p:grpSpPr bwMode="auto">
          <a:xfrm>
            <a:off x="381000" y="3352800"/>
            <a:ext cx="4572000" cy="2895600"/>
            <a:chOff x="240" y="2112"/>
            <a:chExt cx="2880" cy="1824"/>
          </a:xfrm>
        </p:grpSpPr>
        <p:pic>
          <p:nvPicPr>
            <p:cNvPr id="39947" name="Picture 4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112"/>
              <a:ext cx="2880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948" name="Text Box 48"/>
            <p:cNvSpPr txBox="1">
              <a:spLocks noChangeArrowheads="1"/>
            </p:cNvSpPr>
            <p:nvPr/>
          </p:nvSpPr>
          <p:spPr bwMode="auto">
            <a:xfrm>
              <a:off x="576" y="3408"/>
              <a:ext cx="674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8001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2573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7145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1717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000"/>
                <a:t>0           0          X</a:t>
              </a:r>
            </a:p>
            <a:p>
              <a:pPr eaLnBrk="1" hangingPunct="1"/>
              <a:r>
                <a:rPr lang="en-US" altLang="zh-TW" sz="1000"/>
                <a:t>0           1          X</a:t>
              </a:r>
            </a:p>
            <a:p>
              <a:pPr eaLnBrk="1" hangingPunct="1">
                <a:buFontTx/>
                <a:buAutoNum type="arabicPlain"/>
              </a:pPr>
              <a:r>
                <a:rPr lang="en-US" altLang="zh-TW" sz="1000"/>
                <a:t>  0          X</a:t>
              </a:r>
            </a:p>
            <a:p>
              <a:pPr eaLnBrk="1" hangingPunct="1"/>
              <a:r>
                <a:rPr lang="en-US" altLang="zh-TW" sz="1000"/>
                <a:t>1           1          X</a:t>
              </a:r>
            </a:p>
          </p:txBody>
        </p:sp>
      </p:grpSp>
      <p:sp>
        <p:nvSpPr>
          <p:cNvPr id="39941" name="AutoShape 49"/>
          <p:cNvSpPr>
            <a:spLocks noChangeArrowheads="1"/>
          </p:cNvSpPr>
          <p:nvPr/>
        </p:nvSpPr>
        <p:spPr bwMode="auto">
          <a:xfrm>
            <a:off x="304800" y="4572000"/>
            <a:ext cx="4724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2" name="Text Box 50"/>
          <p:cNvSpPr txBox="1">
            <a:spLocks noChangeArrowheads="1"/>
          </p:cNvSpPr>
          <p:nvPr/>
        </p:nvSpPr>
        <p:spPr bwMode="auto">
          <a:xfrm>
            <a:off x="79248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9943" name="Freeform 51"/>
          <p:cNvSpPr>
            <a:spLocks/>
          </p:cNvSpPr>
          <p:nvPr/>
        </p:nvSpPr>
        <p:spPr bwMode="auto">
          <a:xfrm>
            <a:off x="7162800" y="3556000"/>
            <a:ext cx="1600200" cy="825500"/>
          </a:xfrm>
          <a:custGeom>
            <a:avLst/>
            <a:gdLst>
              <a:gd name="T0" fmla="*/ 0 w 1008"/>
              <a:gd name="T1" fmla="*/ 2147483646 h 520"/>
              <a:gd name="T2" fmla="*/ 2147483646 w 1008"/>
              <a:gd name="T3" fmla="*/ 2147483646 h 520"/>
              <a:gd name="T4" fmla="*/ 2147483646 w 1008"/>
              <a:gd name="T5" fmla="*/ 2147483646 h 520"/>
              <a:gd name="T6" fmla="*/ 2147483646 w 1008"/>
              <a:gd name="T7" fmla="*/ 2147483646 h 5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8" h="520">
                <a:moveTo>
                  <a:pt x="0" y="64"/>
                </a:moveTo>
                <a:cubicBezTo>
                  <a:pt x="60" y="32"/>
                  <a:pt x="120" y="0"/>
                  <a:pt x="144" y="64"/>
                </a:cubicBezTo>
                <a:cubicBezTo>
                  <a:pt x="168" y="128"/>
                  <a:pt x="0" y="376"/>
                  <a:pt x="144" y="448"/>
                </a:cubicBezTo>
                <a:cubicBezTo>
                  <a:pt x="288" y="520"/>
                  <a:pt x="648" y="508"/>
                  <a:pt x="1008" y="496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4" name="Text Box 52"/>
          <p:cNvSpPr txBox="1">
            <a:spLocks noChangeArrowheads="1"/>
          </p:cNvSpPr>
          <p:nvPr/>
        </p:nvSpPr>
        <p:spPr bwMode="auto">
          <a:xfrm>
            <a:off x="6324600" y="20574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</a:t>
            </a:r>
          </a:p>
        </p:txBody>
      </p:sp>
      <p:sp>
        <p:nvSpPr>
          <p:cNvPr id="39945" name="Text Box 53"/>
          <p:cNvSpPr txBox="1">
            <a:spLocks noChangeArrowheads="1"/>
          </p:cNvSpPr>
          <p:nvPr/>
        </p:nvSpPr>
        <p:spPr bwMode="auto">
          <a:xfrm>
            <a:off x="6934200" y="205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9946" name="Text Box 54"/>
          <p:cNvSpPr txBox="1">
            <a:spLocks noChangeArrowheads="1"/>
          </p:cNvSpPr>
          <p:nvPr/>
        </p:nvSpPr>
        <p:spPr bwMode="auto">
          <a:xfrm>
            <a:off x="7223125" y="3262313"/>
            <a:ext cx="579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A+B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complete design of ALU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5334000" y="2362200"/>
            <a:ext cx="3429000" cy="4160838"/>
            <a:chOff x="3072" y="1575"/>
            <a:chExt cx="2160" cy="2621"/>
          </a:xfrm>
        </p:grpSpPr>
        <p:sp>
          <p:nvSpPr>
            <p:cNvPr id="40970" name="Rectangle 4"/>
            <p:cNvSpPr>
              <a:spLocks noChangeArrowheads="1"/>
            </p:cNvSpPr>
            <p:nvPr/>
          </p:nvSpPr>
          <p:spPr bwMode="auto">
            <a:xfrm>
              <a:off x="3648" y="2064"/>
              <a:ext cx="5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40971" name="Rectangle 5"/>
            <p:cNvSpPr>
              <a:spLocks noChangeArrowheads="1"/>
            </p:cNvSpPr>
            <p:nvPr/>
          </p:nvSpPr>
          <p:spPr bwMode="auto">
            <a:xfrm>
              <a:off x="3696" y="3072"/>
              <a:ext cx="52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logic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40972" name="Rectangle 6"/>
            <p:cNvSpPr>
              <a:spLocks noChangeArrowheads="1"/>
            </p:cNvSpPr>
            <p:nvPr/>
          </p:nvSpPr>
          <p:spPr bwMode="auto">
            <a:xfrm>
              <a:off x="4608" y="2496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40973" name="Line 7"/>
            <p:cNvSpPr>
              <a:spLocks noChangeShapeType="1"/>
            </p:cNvSpPr>
            <p:nvPr/>
          </p:nvSpPr>
          <p:spPr bwMode="auto">
            <a:xfrm>
              <a:off x="4224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4" name="Line 8"/>
            <p:cNvSpPr>
              <a:spLocks noChangeShapeType="1"/>
            </p:cNvSpPr>
            <p:nvPr/>
          </p:nvSpPr>
          <p:spPr bwMode="auto">
            <a:xfrm>
              <a:off x="4368" y="240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5" name="Line 9"/>
            <p:cNvSpPr>
              <a:spLocks noChangeShapeType="1"/>
            </p:cNvSpPr>
            <p:nvPr/>
          </p:nvSpPr>
          <p:spPr bwMode="auto">
            <a:xfrm>
              <a:off x="4368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6" name="Line 10"/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7" name="Line 11"/>
            <p:cNvSpPr>
              <a:spLocks noChangeShapeType="1"/>
            </p:cNvSpPr>
            <p:nvPr/>
          </p:nvSpPr>
          <p:spPr bwMode="auto">
            <a:xfrm flipV="1">
              <a:off x="4368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8" name="Line 12"/>
            <p:cNvSpPr>
              <a:spLocks noChangeShapeType="1"/>
            </p:cNvSpPr>
            <p:nvPr/>
          </p:nvSpPr>
          <p:spPr bwMode="auto">
            <a:xfrm>
              <a:off x="4368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9" name="Line 13"/>
            <p:cNvSpPr>
              <a:spLocks noChangeShapeType="1"/>
            </p:cNvSpPr>
            <p:nvPr/>
          </p:nvSpPr>
          <p:spPr bwMode="auto">
            <a:xfrm>
              <a:off x="4992" y="28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0" name="Line 14"/>
            <p:cNvSpPr>
              <a:spLocks noChangeShapeType="1"/>
            </p:cNvSpPr>
            <p:nvPr/>
          </p:nvSpPr>
          <p:spPr bwMode="auto">
            <a:xfrm>
              <a:off x="4752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1" name="Text Box 15"/>
            <p:cNvSpPr txBox="1">
              <a:spLocks noChangeArrowheads="1"/>
            </p:cNvSpPr>
            <p:nvPr/>
          </p:nvSpPr>
          <p:spPr bwMode="auto">
            <a:xfrm>
              <a:off x="4646" y="2055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S2</a:t>
              </a:r>
            </a:p>
          </p:txBody>
        </p:sp>
        <p:sp>
          <p:nvSpPr>
            <p:cNvPr id="40982" name="Line 16"/>
            <p:cNvSpPr>
              <a:spLocks noChangeShapeType="1"/>
            </p:cNvSpPr>
            <p:nvPr/>
          </p:nvSpPr>
          <p:spPr bwMode="auto">
            <a:xfrm>
              <a:off x="3840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3" name="Line 17"/>
            <p:cNvSpPr>
              <a:spLocks noChangeShapeType="1"/>
            </p:cNvSpPr>
            <p:nvPr/>
          </p:nvSpPr>
          <p:spPr bwMode="auto">
            <a:xfrm>
              <a:off x="3792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4" name="Text Box 18"/>
            <p:cNvSpPr txBox="1">
              <a:spLocks noChangeArrowheads="1"/>
            </p:cNvSpPr>
            <p:nvPr/>
          </p:nvSpPr>
          <p:spPr bwMode="auto">
            <a:xfrm>
              <a:off x="3686" y="176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40985" name="Text Box 19"/>
            <p:cNvSpPr txBox="1">
              <a:spLocks noChangeArrowheads="1"/>
            </p:cNvSpPr>
            <p:nvPr/>
          </p:nvSpPr>
          <p:spPr bwMode="auto">
            <a:xfrm>
              <a:off x="3552" y="1584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{S1,S0}</a:t>
              </a:r>
            </a:p>
          </p:txBody>
        </p:sp>
        <p:sp>
          <p:nvSpPr>
            <p:cNvPr id="40986" name="Line 20"/>
            <p:cNvSpPr>
              <a:spLocks noChangeShapeType="1"/>
            </p:cNvSpPr>
            <p:nvPr/>
          </p:nvSpPr>
          <p:spPr bwMode="auto">
            <a:xfrm>
              <a:off x="4128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7" name="Text Box 21"/>
            <p:cNvSpPr txBox="1">
              <a:spLocks noChangeArrowheads="1"/>
            </p:cNvSpPr>
            <p:nvPr/>
          </p:nvSpPr>
          <p:spPr bwMode="auto">
            <a:xfrm>
              <a:off x="4022" y="1575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40988" name="Line 22"/>
            <p:cNvSpPr>
              <a:spLocks noChangeShapeType="1"/>
            </p:cNvSpPr>
            <p:nvPr/>
          </p:nvSpPr>
          <p:spPr bwMode="auto">
            <a:xfrm flipV="1">
              <a:off x="3984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9" name="Line 23"/>
            <p:cNvSpPr>
              <a:spLocks noChangeShapeType="1"/>
            </p:cNvSpPr>
            <p:nvPr/>
          </p:nvSpPr>
          <p:spPr bwMode="auto">
            <a:xfrm>
              <a:off x="3936" y="38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0" name="Text Box 24"/>
            <p:cNvSpPr txBox="1">
              <a:spLocks noChangeArrowheads="1"/>
            </p:cNvSpPr>
            <p:nvPr/>
          </p:nvSpPr>
          <p:spPr bwMode="auto">
            <a:xfrm>
              <a:off x="3974" y="38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40991" name="Text Box 25"/>
            <p:cNvSpPr txBox="1">
              <a:spLocks noChangeArrowheads="1"/>
            </p:cNvSpPr>
            <p:nvPr/>
          </p:nvSpPr>
          <p:spPr bwMode="auto">
            <a:xfrm>
              <a:off x="3696" y="3984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{S1,S0}</a:t>
              </a:r>
            </a:p>
          </p:txBody>
        </p:sp>
        <p:grpSp>
          <p:nvGrpSpPr>
            <p:cNvPr id="40992" name="Group 26"/>
            <p:cNvGrpSpPr>
              <a:grpSpLocks/>
            </p:cNvGrpSpPr>
            <p:nvPr/>
          </p:nvGrpSpPr>
          <p:grpSpPr bwMode="auto">
            <a:xfrm>
              <a:off x="3072" y="2064"/>
              <a:ext cx="576" cy="317"/>
              <a:chOff x="3072" y="2103"/>
              <a:chExt cx="576" cy="317"/>
            </a:xfrm>
          </p:grpSpPr>
          <p:sp>
            <p:nvSpPr>
              <p:cNvPr id="41008" name="Line 27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09" name="Line 28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10" name="Text Box 29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1011" name="Text Box 30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40993" name="Group 31"/>
            <p:cNvGrpSpPr>
              <a:grpSpLocks/>
            </p:cNvGrpSpPr>
            <p:nvPr/>
          </p:nvGrpSpPr>
          <p:grpSpPr bwMode="auto">
            <a:xfrm>
              <a:off x="3072" y="2448"/>
              <a:ext cx="576" cy="317"/>
              <a:chOff x="3072" y="2103"/>
              <a:chExt cx="576" cy="317"/>
            </a:xfrm>
          </p:grpSpPr>
          <p:sp>
            <p:nvSpPr>
              <p:cNvPr id="41004" name="Line 32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05" name="Line 33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06" name="Text Box 34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1007" name="Text Box 35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pSp>
          <p:nvGrpSpPr>
            <p:cNvPr id="40994" name="Group 36"/>
            <p:cNvGrpSpPr>
              <a:grpSpLocks/>
            </p:cNvGrpSpPr>
            <p:nvPr/>
          </p:nvGrpSpPr>
          <p:grpSpPr bwMode="auto">
            <a:xfrm>
              <a:off x="3120" y="3072"/>
              <a:ext cx="576" cy="317"/>
              <a:chOff x="3072" y="2103"/>
              <a:chExt cx="576" cy="317"/>
            </a:xfrm>
          </p:grpSpPr>
          <p:sp>
            <p:nvSpPr>
              <p:cNvPr id="41000" name="Line 37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01" name="Line 38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02" name="Text Box 39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1003" name="Text Box 40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40995" name="Group 41"/>
            <p:cNvGrpSpPr>
              <a:grpSpLocks/>
            </p:cNvGrpSpPr>
            <p:nvPr/>
          </p:nvGrpSpPr>
          <p:grpSpPr bwMode="auto">
            <a:xfrm>
              <a:off x="3120" y="3456"/>
              <a:ext cx="576" cy="317"/>
              <a:chOff x="3072" y="2103"/>
              <a:chExt cx="576" cy="317"/>
            </a:xfrm>
          </p:grpSpPr>
          <p:sp>
            <p:nvSpPr>
              <p:cNvPr id="40996" name="Line 42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7" name="Line 43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8" name="Text Box 44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0999" name="Text Box 45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</p:grpSp>
      <p:grpSp>
        <p:nvGrpSpPr>
          <p:cNvPr id="40964" name="Group 46"/>
          <p:cNvGrpSpPr>
            <a:grpSpLocks/>
          </p:cNvGrpSpPr>
          <p:nvPr/>
        </p:nvGrpSpPr>
        <p:grpSpPr bwMode="auto">
          <a:xfrm>
            <a:off x="381000" y="3352800"/>
            <a:ext cx="4572000" cy="2895600"/>
            <a:chOff x="240" y="2112"/>
            <a:chExt cx="2880" cy="1824"/>
          </a:xfrm>
        </p:grpSpPr>
        <p:pic>
          <p:nvPicPr>
            <p:cNvPr id="40968" name="Picture 4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112"/>
              <a:ext cx="2880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969" name="Text Box 48"/>
            <p:cNvSpPr txBox="1">
              <a:spLocks noChangeArrowheads="1"/>
            </p:cNvSpPr>
            <p:nvPr/>
          </p:nvSpPr>
          <p:spPr bwMode="auto">
            <a:xfrm>
              <a:off x="576" y="3408"/>
              <a:ext cx="674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8001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2573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7145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1717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000"/>
                <a:t>0           0          X</a:t>
              </a:r>
            </a:p>
            <a:p>
              <a:pPr eaLnBrk="1" hangingPunct="1"/>
              <a:r>
                <a:rPr lang="en-US" altLang="zh-TW" sz="1000"/>
                <a:t>0           1          X</a:t>
              </a:r>
            </a:p>
            <a:p>
              <a:pPr eaLnBrk="1" hangingPunct="1">
                <a:buFontTx/>
                <a:buAutoNum type="arabicPlain"/>
              </a:pPr>
              <a:r>
                <a:rPr lang="en-US" altLang="zh-TW" sz="1000"/>
                <a:t>  0          X</a:t>
              </a:r>
            </a:p>
            <a:p>
              <a:pPr eaLnBrk="1" hangingPunct="1"/>
              <a:r>
                <a:rPr lang="en-US" altLang="zh-TW" sz="1000"/>
                <a:t>1           1          X</a:t>
              </a:r>
            </a:p>
          </p:txBody>
        </p:sp>
      </p:grpSp>
      <p:sp>
        <p:nvSpPr>
          <p:cNvPr id="40965" name="AutoShape 49"/>
          <p:cNvSpPr>
            <a:spLocks noChangeArrowheads="1"/>
          </p:cNvSpPr>
          <p:nvPr/>
        </p:nvSpPr>
        <p:spPr bwMode="auto">
          <a:xfrm>
            <a:off x="381000" y="5410200"/>
            <a:ext cx="46482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0966" name="Text Box 50"/>
          <p:cNvSpPr txBox="1">
            <a:spLocks noChangeArrowheads="1"/>
          </p:cNvSpPr>
          <p:nvPr/>
        </p:nvSpPr>
        <p:spPr bwMode="auto">
          <a:xfrm>
            <a:off x="79248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0967" name="Freeform 52"/>
          <p:cNvSpPr>
            <a:spLocks/>
          </p:cNvSpPr>
          <p:nvPr/>
        </p:nvSpPr>
        <p:spPr bwMode="auto">
          <a:xfrm>
            <a:off x="7162800" y="4292600"/>
            <a:ext cx="1752600" cy="1155700"/>
          </a:xfrm>
          <a:custGeom>
            <a:avLst/>
            <a:gdLst>
              <a:gd name="T0" fmla="*/ 0 w 1104"/>
              <a:gd name="T1" fmla="*/ 2147483646 h 728"/>
              <a:gd name="T2" fmla="*/ 2147483646 w 1104"/>
              <a:gd name="T3" fmla="*/ 2147483646 h 728"/>
              <a:gd name="T4" fmla="*/ 2147483646 w 1104"/>
              <a:gd name="T5" fmla="*/ 2147483646 h 728"/>
              <a:gd name="T6" fmla="*/ 2147483646 w 1104"/>
              <a:gd name="T7" fmla="*/ 2147483646 h 728"/>
              <a:gd name="T8" fmla="*/ 2147483646 w 1104"/>
              <a:gd name="T9" fmla="*/ 2147483646 h 728"/>
              <a:gd name="T10" fmla="*/ 2147483646 w 1104"/>
              <a:gd name="T11" fmla="*/ 2147483646 h 7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04" h="728">
                <a:moveTo>
                  <a:pt x="0" y="656"/>
                </a:moveTo>
                <a:cubicBezTo>
                  <a:pt x="60" y="692"/>
                  <a:pt x="120" y="728"/>
                  <a:pt x="144" y="656"/>
                </a:cubicBezTo>
                <a:cubicBezTo>
                  <a:pt x="168" y="584"/>
                  <a:pt x="96" y="296"/>
                  <a:pt x="144" y="224"/>
                </a:cubicBezTo>
                <a:cubicBezTo>
                  <a:pt x="192" y="152"/>
                  <a:pt x="328" y="256"/>
                  <a:pt x="432" y="224"/>
                </a:cubicBezTo>
                <a:cubicBezTo>
                  <a:pt x="536" y="192"/>
                  <a:pt x="656" y="64"/>
                  <a:pt x="768" y="32"/>
                </a:cubicBezTo>
                <a:cubicBezTo>
                  <a:pt x="880" y="0"/>
                  <a:pt x="992" y="16"/>
                  <a:pt x="1104" y="32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complete design of ALU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5334000" y="2362200"/>
            <a:ext cx="3429000" cy="4160838"/>
            <a:chOff x="3072" y="1575"/>
            <a:chExt cx="2160" cy="2621"/>
          </a:xfrm>
        </p:grpSpPr>
        <p:sp>
          <p:nvSpPr>
            <p:cNvPr id="41996" name="Rectangle 4"/>
            <p:cNvSpPr>
              <a:spLocks noChangeArrowheads="1"/>
            </p:cNvSpPr>
            <p:nvPr/>
          </p:nvSpPr>
          <p:spPr bwMode="auto">
            <a:xfrm>
              <a:off x="3648" y="2064"/>
              <a:ext cx="5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41997" name="Rectangle 5"/>
            <p:cNvSpPr>
              <a:spLocks noChangeArrowheads="1"/>
            </p:cNvSpPr>
            <p:nvPr/>
          </p:nvSpPr>
          <p:spPr bwMode="auto">
            <a:xfrm>
              <a:off x="3696" y="3072"/>
              <a:ext cx="52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logic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41998" name="Rectangle 6"/>
            <p:cNvSpPr>
              <a:spLocks noChangeArrowheads="1"/>
            </p:cNvSpPr>
            <p:nvPr/>
          </p:nvSpPr>
          <p:spPr bwMode="auto">
            <a:xfrm>
              <a:off x="4608" y="2496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41999" name="Line 7"/>
            <p:cNvSpPr>
              <a:spLocks noChangeShapeType="1"/>
            </p:cNvSpPr>
            <p:nvPr/>
          </p:nvSpPr>
          <p:spPr bwMode="auto">
            <a:xfrm>
              <a:off x="4224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0" name="Line 8"/>
            <p:cNvSpPr>
              <a:spLocks noChangeShapeType="1"/>
            </p:cNvSpPr>
            <p:nvPr/>
          </p:nvSpPr>
          <p:spPr bwMode="auto">
            <a:xfrm>
              <a:off x="4368" y="240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1" name="Line 9"/>
            <p:cNvSpPr>
              <a:spLocks noChangeShapeType="1"/>
            </p:cNvSpPr>
            <p:nvPr/>
          </p:nvSpPr>
          <p:spPr bwMode="auto">
            <a:xfrm>
              <a:off x="4368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2" name="Line 10"/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3" name="Line 11"/>
            <p:cNvSpPr>
              <a:spLocks noChangeShapeType="1"/>
            </p:cNvSpPr>
            <p:nvPr/>
          </p:nvSpPr>
          <p:spPr bwMode="auto">
            <a:xfrm flipV="1">
              <a:off x="4368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4" name="Line 12"/>
            <p:cNvSpPr>
              <a:spLocks noChangeShapeType="1"/>
            </p:cNvSpPr>
            <p:nvPr/>
          </p:nvSpPr>
          <p:spPr bwMode="auto">
            <a:xfrm>
              <a:off x="4368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5" name="Line 13"/>
            <p:cNvSpPr>
              <a:spLocks noChangeShapeType="1"/>
            </p:cNvSpPr>
            <p:nvPr/>
          </p:nvSpPr>
          <p:spPr bwMode="auto">
            <a:xfrm>
              <a:off x="4992" y="28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6" name="Line 14"/>
            <p:cNvSpPr>
              <a:spLocks noChangeShapeType="1"/>
            </p:cNvSpPr>
            <p:nvPr/>
          </p:nvSpPr>
          <p:spPr bwMode="auto">
            <a:xfrm>
              <a:off x="4752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7" name="Text Box 15"/>
            <p:cNvSpPr txBox="1">
              <a:spLocks noChangeArrowheads="1"/>
            </p:cNvSpPr>
            <p:nvPr/>
          </p:nvSpPr>
          <p:spPr bwMode="auto">
            <a:xfrm>
              <a:off x="4646" y="2055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S2</a:t>
              </a:r>
            </a:p>
          </p:txBody>
        </p:sp>
        <p:sp>
          <p:nvSpPr>
            <p:cNvPr id="42008" name="Line 16"/>
            <p:cNvSpPr>
              <a:spLocks noChangeShapeType="1"/>
            </p:cNvSpPr>
            <p:nvPr/>
          </p:nvSpPr>
          <p:spPr bwMode="auto">
            <a:xfrm>
              <a:off x="3840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9" name="Line 17"/>
            <p:cNvSpPr>
              <a:spLocks noChangeShapeType="1"/>
            </p:cNvSpPr>
            <p:nvPr/>
          </p:nvSpPr>
          <p:spPr bwMode="auto">
            <a:xfrm>
              <a:off x="3792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0" name="Text Box 18"/>
            <p:cNvSpPr txBox="1">
              <a:spLocks noChangeArrowheads="1"/>
            </p:cNvSpPr>
            <p:nvPr/>
          </p:nvSpPr>
          <p:spPr bwMode="auto">
            <a:xfrm>
              <a:off x="3686" y="176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42011" name="Text Box 19"/>
            <p:cNvSpPr txBox="1">
              <a:spLocks noChangeArrowheads="1"/>
            </p:cNvSpPr>
            <p:nvPr/>
          </p:nvSpPr>
          <p:spPr bwMode="auto">
            <a:xfrm>
              <a:off x="3552" y="1584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{S1,S0}</a:t>
              </a:r>
            </a:p>
          </p:txBody>
        </p:sp>
        <p:sp>
          <p:nvSpPr>
            <p:cNvPr id="42012" name="Line 20"/>
            <p:cNvSpPr>
              <a:spLocks noChangeShapeType="1"/>
            </p:cNvSpPr>
            <p:nvPr/>
          </p:nvSpPr>
          <p:spPr bwMode="auto">
            <a:xfrm>
              <a:off x="4128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3" name="Text Box 21"/>
            <p:cNvSpPr txBox="1">
              <a:spLocks noChangeArrowheads="1"/>
            </p:cNvSpPr>
            <p:nvPr/>
          </p:nvSpPr>
          <p:spPr bwMode="auto">
            <a:xfrm>
              <a:off x="4022" y="1575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42014" name="Line 22"/>
            <p:cNvSpPr>
              <a:spLocks noChangeShapeType="1"/>
            </p:cNvSpPr>
            <p:nvPr/>
          </p:nvSpPr>
          <p:spPr bwMode="auto">
            <a:xfrm flipV="1">
              <a:off x="3984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5" name="Line 23"/>
            <p:cNvSpPr>
              <a:spLocks noChangeShapeType="1"/>
            </p:cNvSpPr>
            <p:nvPr/>
          </p:nvSpPr>
          <p:spPr bwMode="auto">
            <a:xfrm>
              <a:off x="3936" y="38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6" name="Text Box 24"/>
            <p:cNvSpPr txBox="1">
              <a:spLocks noChangeArrowheads="1"/>
            </p:cNvSpPr>
            <p:nvPr/>
          </p:nvSpPr>
          <p:spPr bwMode="auto">
            <a:xfrm>
              <a:off x="3974" y="38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42017" name="Text Box 25"/>
            <p:cNvSpPr txBox="1">
              <a:spLocks noChangeArrowheads="1"/>
            </p:cNvSpPr>
            <p:nvPr/>
          </p:nvSpPr>
          <p:spPr bwMode="auto">
            <a:xfrm>
              <a:off x="3696" y="3984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{S1,S0}</a:t>
              </a:r>
            </a:p>
          </p:txBody>
        </p:sp>
        <p:grpSp>
          <p:nvGrpSpPr>
            <p:cNvPr id="42018" name="Group 26"/>
            <p:cNvGrpSpPr>
              <a:grpSpLocks/>
            </p:cNvGrpSpPr>
            <p:nvPr/>
          </p:nvGrpSpPr>
          <p:grpSpPr bwMode="auto">
            <a:xfrm>
              <a:off x="3072" y="2064"/>
              <a:ext cx="576" cy="317"/>
              <a:chOff x="3072" y="2103"/>
              <a:chExt cx="576" cy="317"/>
            </a:xfrm>
          </p:grpSpPr>
          <p:sp>
            <p:nvSpPr>
              <p:cNvPr id="42034" name="Line 27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35" name="Line 28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36" name="Text Box 29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2037" name="Text Box 30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42019" name="Group 31"/>
            <p:cNvGrpSpPr>
              <a:grpSpLocks/>
            </p:cNvGrpSpPr>
            <p:nvPr/>
          </p:nvGrpSpPr>
          <p:grpSpPr bwMode="auto">
            <a:xfrm>
              <a:off x="3072" y="2448"/>
              <a:ext cx="576" cy="317"/>
              <a:chOff x="3072" y="2103"/>
              <a:chExt cx="576" cy="317"/>
            </a:xfrm>
          </p:grpSpPr>
          <p:sp>
            <p:nvSpPr>
              <p:cNvPr id="42030" name="Line 32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31" name="Line 33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32" name="Text Box 34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2033" name="Text Box 35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pSp>
          <p:nvGrpSpPr>
            <p:cNvPr id="42020" name="Group 36"/>
            <p:cNvGrpSpPr>
              <a:grpSpLocks/>
            </p:cNvGrpSpPr>
            <p:nvPr/>
          </p:nvGrpSpPr>
          <p:grpSpPr bwMode="auto">
            <a:xfrm>
              <a:off x="3120" y="3072"/>
              <a:ext cx="576" cy="317"/>
              <a:chOff x="3072" y="2103"/>
              <a:chExt cx="576" cy="317"/>
            </a:xfrm>
          </p:grpSpPr>
          <p:sp>
            <p:nvSpPr>
              <p:cNvPr id="42026" name="Line 37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7" name="Line 38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8" name="Text Box 39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2029" name="Text Box 40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42021" name="Group 41"/>
            <p:cNvGrpSpPr>
              <a:grpSpLocks/>
            </p:cNvGrpSpPr>
            <p:nvPr/>
          </p:nvGrpSpPr>
          <p:grpSpPr bwMode="auto">
            <a:xfrm>
              <a:off x="3120" y="3456"/>
              <a:ext cx="576" cy="317"/>
              <a:chOff x="3072" y="2103"/>
              <a:chExt cx="576" cy="317"/>
            </a:xfrm>
          </p:grpSpPr>
          <p:sp>
            <p:nvSpPr>
              <p:cNvPr id="42022" name="Line 42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3" name="Line 43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4" name="Text Box 44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2025" name="Text Box 45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</p:grpSp>
      <p:grpSp>
        <p:nvGrpSpPr>
          <p:cNvPr id="41988" name="Group 46"/>
          <p:cNvGrpSpPr>
            <a:grpSpLocks/>
          </p:cNvGrpSpPr>
          <p:nvPr/>
        </p:nvGrpSpPr>
        <p:grpSpPr bwMode="auto">
          <a:xfrm>
            <a:off x="381000" y="3352800"/>
            <a:ext cx="4572000" cy="2895600"/>
            <a:chOff x="240" y="2112"/>
            <a:chExt cx="2880" cy="1824"/>
          </a:xfrm>
        </p:grpSpPr>
        <p:pic>
          <p:nvPicPr>
            <p:cNvPr id="41994" name="Picture 4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112"/>
              <a:ext cx="2880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995" name="Text Box 48"/>
            <p:cNvSpPr txBox="1">
              <a:spLocks noChangeArrowheads="1"/>
            </p:cNvSpPr>
            <p:nvPr/>
          </p:nvSpPr>
          <p:spPr bwMode="auto">
            <a:xfrm>
              <a:off x="576" y="3408"/>
              <a:ext cx="674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8001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2573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7145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1717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000"/>
                <a:t>0           0          X</a:t>
              </a:r>
            </a:p>
            <a:p>
              <a:pPr eaLnBrk="1" hangingPunct="1"/>
              <a:r>
                <a:rPr lang="en-US" altLang="zh-TW" sz="1000"/>
                <a:t>0           1          X</a:t>
              </a:r>
            </a:p>
            <a:p>
              <a:pPr eaLnBrk="1" hangingPunct="1">
                <a:buFontTx/>
                <a:buAutoNum type="arabicPlain"/>
              </a:pPr>
              <a:r>
                <a:rPr lang="en-US" altLang="zh-TW" sz="1000"/>
                <a:t>  0          X</a:t>
              </a:r>
            </a:p>
            <a:p>
              <a:pPr eaLnBrk="1" hangingPunct="1"/>
              <a:r>
                <a:rPr lang="en-US" altLang="zh-TW" sz="1000"/>
                <a:t>1           1          X</a:t>
              </a:r>
            </a:p>
          </p:txBody>
        </p:sp>
      </p:grpSp>
      <p:sp>
        <p:nvSpPr>
          <p:cNvPr id="41989" name="AutoShape 49"/>
          <p:cNvSpPr>
            <a:spLocks noChangeArrowheads="1"/>
          </p:cNvSpPr>
          <p:nvPr/>
        </p:nvSpPr>
        <p:spPr bwMode="auto">
          <a:xfrm>
            <a:off x="381000" y="5410200"/>
            <a:ext cx="4648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1990" name="Text Box 50"/>
          <p:cNvSpPr txBox="1">
            <a:spLocks noChangeArrowheads="1"/>
          </p:cNvSpPr>
          <p:nvPr/>
        </p:nvSpPr>
        <p:spPr bwMode="auto">
          <a:xfrm>
            <a:off x="79248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1991" name="Freeform 51"/>
          <p:cNvSpPr>
            <a:spLocks/>
          </p:cNvSpPr>
          <p:nvPr/>
        </p:nvSpPr>
        <p:spPr bwMode="auto">
          <a:xfrm>
            <a:off x="7162800" y="4292600"/>
            <a:ext cx="1752600" cy="1155700"/>
          </a:xfrm>
          <a:custGeom>
            <a:avLst/>
            <a:gdLst>
              <a:gd name="T0" fmla="*/ 0 w 1104"/>
              <a:gd name="T1" fmla="*/ 2147483646 h 728"/>
              <a:gd name="T2" fmla="*/ 2147483646 w 1104"/>
              <a:gd name="T3" fmla="*/ 2147483646 h 728"/>
              <a:gd name="T4" fmla="*/ 2147483646 w 1104"/>
              <a:gd name="T5" fmla="*/ 2147483646 h 728"/>
              <a:gd name="T6" fmla="*/ 2147483646 w 1104"/>
              <a:gd name="T7" fmla="*/ 2147483646 h 728"/>
              <a:gd name="T8" fmla="*/ 2147483646 w 1104"/>
              <a:gd name="T9" fmla="*/ 2147483646 h 728"/>
              <a:gd name="T10" fmla="*/ 2147483646 w 1104"/>
              <a:gd name="T11" fmla="*/ 2147483646 h 7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04" h="728">
                <a:moveTo>
                  <a:pt x="0" y="656"/>
                </a:moveTo>
                <a:cubicBezTo>
                  <a:pt x="60" y="692"/>
                  <a:pt x="120" y="728"/>
                  <a:pt x="144" y="656"/>
                </a:cubicBezTo>
                <a:cubicBezTo>
                  <a:pt x="168" y="584"/>
                  <a:pt x="96" y="296"/>
                  <a:pt x="144" y="224"/>
                </a:cubicBezTo>
                <a:cubicBezTo>
                  <a:pt x="192" y="152"/>
                  <a:pt x="328" y="256"/>
                  <a:pt x="432" y="224"/>
                </a:cubicBezTo>
                <a:cubicBezTo>
                  <a:pt x="536" y="192"/>
                  <a:pt x="656" y="64"/>
                  <a:pt x="768" y="32"/>
                </a:cubicBezTo>
                <a:cubicBezTo>
                  <a:pt x="880" y="0"/>
                  <a:pt x="992" y="16"/>
                  <a:pt x="1104" y="32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2" name="Text Box 52"/>
          <p:cNvSpPr txBox="1">
            <a:spLocks noChangeArrowheads="1"/>
          </p:cNvSpPr>
          <p:nvPr/>
        </p:nvSpPr>
        <p:spPr bwMode="auto">
          <a:xfrm>
            <a:off x="6553200" y="64008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00</a:t>
            </a:r>
          </a:p>
        </p:txBody>
      </p:sp>
      <p:sp>
        <p:nvSpPr>
          <p:cNvPr id="41993" name="Text Box 53"/>
          <p:cNvSpPr txBox="1">
            <a:spLocks noChangeArrowheads="1"/>
          </p:cNvSpPr>
          <p:nvPr/>
        </p:nvSpPr>
        <p:spPr bwMode="auto">
          <a:xfrm>
            <a:off x="7375525" y="5395913"/>
            <a:ext cx="725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 &amp;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Goal: Design the ALU of a CPU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Problem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to compute Q: maximum even number not exceeding (A-B)+C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using the ALU we taught today</a:t>
            </a:r>
          </a:p>
        </p:txBody>
      </p:sp>
      <p:grpSp>
        <p:nvGrpSpPr>
          <p:cNvPr id="44036" name="Group 34"/>
          <p:cNvGrpSpPr>
            <a:grpSpLocks/>
          </p:cNvGrpSpPr>
          <p:nvPr/>
        </p:nvGrpSpPr>
        <p:grpSpPr bwMode="auto">
          <a:xfrm>
            <a:off x="2057400" y="3733800"/>
            <a:ext cx="4292600" cy="2514600"/>
            <a:chOff x="1296" y="2352"/>
            <a:chExt cx="2704" cy="1584"/>
          </a:xfrm>
        </p:grpSpPr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2208" y="2400"/>
              <a:ext cx="1056" cy="15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Hardware to be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designed</a:t>
              </a:r>
            </a:p>
          </p:txBody>
        </p:sp>
        <p:grpSp>
          <p:nvGrpSpPr>
            <p:cNvPr id="44038" name="Group 6"/>
            <p:cNvGrpSpPr>
              <a:grpSpLocks/>
            </p:cNvGrpSpPr>
            <p:nvPr/>
          </p:nvGrpSpPr>
          <p:grpSpPr bwMode="auto">
            <a:xfrm>
              <a:off x="1680" y="2352"/>
              <a:ext cx="528" cy="345"/>
              <a:chOff x="1584" y="2055"/>
              <a:chExt cx="528" cy="345"/>
            </a:xfrm>
          </p:grpSpPr>
          <p:sp>
            <p:nvSpPr>
              <p:cNvPr id="44055" name="Line 7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6" name="Line 8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7" name="Text Box 9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4058" name="Text Box 10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44039" name="Group 11"/>
            <p:cNvGrpSpPr>
              <a:grpSpLocks/>
            </p:cNvGrpSpPr>
            <p:nvPr/>
          </p:nvGrpSpPr>
          <p:grpSpPr bwMode="auto">
            <a:xfrm>
              <a:off x="1680" y="2640"/>
              <a:ext cx="528" cy="345"/>
              <a:chOff x="1584" y="2055"/>
              <a:chExt cx="528" cy="345"/>
            </a:xfrm>
          </p:grpSpPr>
          <p:sp>
            <p:nvSpPr>
              <p:cNvPr id="44051" name="Line 12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2" name="Line 13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3" name="Text Box 14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4054" name="Text Box 15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pSp>
          <p:nvGrpSpPr>
            <p:cNvPr id="44040" name="Group 16"/>
            <p:cNvGrpSpPr>
              <a:grpSpLocks/>
            </p:cNvGrpSpPr>
            <p:nvPr/>
          </p:nvGrpSpPr>
          <p:grpSpPr bwMode="auto">
            <a:xfrm>
              <a:off x="1680" y="2928"/>
              <a:ext cx="528" cy="345"/>
              <a:chOff x="1584" y="2055"/>
              <a:chExt cx="528" cy="345"/>
            </a:xfrm>
          </p:grpSpPr>
          <p:sp>
            <p:nvSpPr>
              <p:cNvPr id="44047" name="Line 17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48" name="Line 18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49" name="Text Box 19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4050" name="Text Box 20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</a:t>
                </a:r>
              </a:p>
            </p:txBody>
          </p:sp>
        </p:grpSp>
        <p:sp>
          <p:nvSpPr>
            <p:cNvPr id="44041" name="Line 26"/>
            <p:cNvSpPr>
              <a:spLocks noChangeShapeType="1"/>
            </p:cNvSpPr>
            <p:nvPr/>
          </p:nvSpPr>
          <p:spPr bwMode="auto">
            <a:xfrm>
              <a:off x="1872" y="37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2" name="Oval 27"/>
            <p:cNvSpPr>
              <a:spLocks noChangeArrowheads="1"/>
            </p:cNvSpPr>
            <p:nvPr/>
          </p:nvSpPr>
          <p:spPr bwMode="auto">
            <a:xfrm>
              <a:off x="1296" y="3648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44043" name="Line 28"/>
            <p:cNvSpPr>
              <a:spLocks noChangeShapeType="1"/>
            </p:cNvSpPr>
            <p:nvPr/>
          </p:nvSpPr>
          <p:spPr bwMode="auto">
            <a:xfrm>
              <a:off x="3264" y="307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4" name="Line 29"/>
            <p:cNvSpPr>
              <a:spLocks noChangeShapeType="1"/>
            </p:cNvSpPr>
            <p:nvPr/>
          </p:nvSpPr>
          <p:spPr bwMode="auto">
            <a:xfrm>
              <a:off x="3408" y="302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5" name="Text Box 30"/>
            <p:cNvSpPr txBox="1">
              <a:spLocks noChangeArrowheads="1"/>
            </p:cNvSpPr>
            <p:nvPr/>
          </p:nvSpPr>
          <p:spPr bwMode="auto">
            <a:xfrm>
              <a:off x="3398" y="306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44046" name="Text Box 31"/>
            <p:cNvSpPr txBox="1">
              <a:spLocks noChangeArrowheads="1"/>
            </p:cNvSpPr>
            <p:nvPr/>
          </p:nvSpPr>
          <p:spPr bwMode="auto">
            <a:xfrm>
              <a:off x="3792" y="297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Problem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017713"/>
            <a:ext cx="8382000" cy="1182687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to compute </a:t>
            </a:r>
            <a:r>
              <a:rPr lang="en-US" altLang="zh-TW" sz="2400" smtClean="0">
                <a:solidFill>
                  <a:schemeClr val="hlink"/>
                </a:solidFill>
              </a:rPr>
              <a:t>Q:</a:t>
            </a:r>
            <a:r>
              <a:rPr lang="en-US" altLang="zh-TW" sz="2400" smtClean="0"/>
              <a:t> </a:t>
            </a:r>
            <a:r>
              <a:rPr lang="en-US" altLang="zh-TW" sz="2400" smtClean="0">
                <a:solidFill>
                  <a:schemeClr val="hlink"/>
                </a:solidFill>
              </a:rPr>
              <a:t>maximum even number not exceeding (A-B)+C</a:t>
            </a:r>
          </a:p>
          <a:p>
            <a:pPr lvl="1" eaLnBrk="1" hangingPunct="1"/>
            <a:r>
              <a:rPr lang="en-US" altLang="zh-TW" sz="2000" smtClean="0"/>
              <a:t>using the ALU we taught today</a:t>
            </a:r>
          </a:p>
        </p:txBody>
      </p:sp>
      <p:sp>
        <p:nvSpPr>
          <p:cNvPr id="45060" name="Rectangle 27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3733800"/>
            <a:ext cx="8153400" cy="23622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Example 1: A=7, B=3, C=5</a:t>
            </a:r>
          </a:p>
          <a:p>
            <a:pPr lvl="1" eaLnBrk="1" hangingPunct="1"/>
            <a:r>
              <a:rPr lang="en-US" altLang="zh-TW" sz="2000" smtClean="0"/>
              <a:t>(A-B)+C=9</a:t>
            </a:r>
          </a:p>
          <a:p>
            <a:pPr lvl="1" eaLnBrk="1" hangingPunct="1"/>
            <a:r>
              <a:rPr lang="en-US" altLang="zh-TW" sz="2000" smtClean="0"/>
              <a:t>output Q=8</a:t>
            </a:r>
          </a:p>
          <a:p>
            <a:pPr eaLnBrk="1" hangingPunct="1"/>
            <a:r>
              <a:rPr lang="en-US" altLang="zh-TW" sz="2400" smtClean="0"/>
              <a:t>Example 2: A=7, B=3, C=4</a:t>
            </a:r>
          </a:p>
          <a:p>
            <a:pPr lvl="1" eaLnBrk="1" hangingPunct="1"/>
            <a:r>
              <a:rPr lang="en-US" altLang="zh-TW" sz="2000" smtClean="0"/>
              <a:t>(A-B)+C=8</a:t>
            </a:r>
          </a:p>
          <a:p>
            <a:pPr lvl="1" eaLnBrk="1" hangingPunct="1"/>
            <a:r>
              <a:rPr lang="en-US" altLang="zh-TW" sz="2000" smtClean="0"/>
              <a:t>output Q=8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Problem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to compute Q: maximum even number not exceeding (A-B)+C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using the ALU we taught today</a:t>
            </a:r>
          </a:p>
        </p:txBody>
      </p:sp>
      <p:grpSp>
        <p:nvGrpSpPr>
          <p:cNvPr id="46084" name="Group 46"/>
          <p:cNvGrpSpPr>
            <a:grpSpLocks/>
          </p:cNvGrpSpPr>
          <p:nvPr/>
        </p:nvGrpSpPr>
        <p:grpSpPr bwMode="auto">
          <a:xfrm>
            <a:off x="3124200" y="3505200"/>
            <a:ext cx="4572000" cy="2971800"/>
            <a:chOff x="1968" y="2208"/>
            <a:chExt cx="2880" cy="1872"/>
          </a:xfrm>
        </p:grpSpPr>
        <p:cxnSp>
          <p:nvCxnSpPr>
            <p:cNvPr id="46086" name="AutoShape 38"/>
            <p:cNvCxnSpPr>
              <a:cxnSpLocks noChangeShapeType="1"/>
              <a:stCxn id="46093" idx="1"/>
              <a:endCxn id="46097" idx="0"/>
            </p:cNvCxnSpPr>
            <p:nvPr/>
          </p:nvCxnSpPr>
          <p:spPr bwMode="auto">
            <a:xfrm rot="5400000" flipH="1" flipV="1">
              <a:off x="3456" y="2688"/>
              <a:ext cx="1680" cy="1104"/>
            </a:xfrm>
            <a:prstGeom prst="bentConnector5">
              <a:avLst>
                <a:gd name="adj1" fmla="val -8569"/>
                <a:gd name="adj2" fmla="val 102625"/>
                <a:gd name="adj3" fmla="val 9946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6087" name="Group 45"/>
            <p:cNvGrpSpPr>
              <a:grpSpLocks/>
            </p:cNvGrpSpPr>
            <p:nvPr/>
          </p:nvGrpSpPr>
          <p:grpSpPr bwMode="auto">
            <a:xfrm>
              <a:off x="1968" y="2208"/>
              <a:ext cx="2880" cy="1872"/>
              <a:chOff x="1968" y="2208"/>
              <a:chExt cx="2880" cy="1872"/>
            </a:xfrm>
          </p:grpSpPr>
          <p:sp>
            <p:nvSpPr>
              <p:cNvPr id="46088" name="Rectangle 27"/>
              <p:cNvSpPr>
                <a:spLocks noChangeArrowheads="1"/>
              </p:cNvSpPr>
              <p:nvPr/>
            </p:nvSpPr>
            <p:spPr bwMode="auto">
              <a:xfrm>
                <a:off x="3264" y="2784"/>
                <a:ext cx="105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46089" name="Line 28"/>
              <p:cNvSpPr>
                <a:spLocks noChangeShapeType="1"/>
              </p:cNvSpPr>
              <p:nvPr/>
            </p:nvSpPr>
            <p:spPr bwMode="auto">
              <a:xfrm>
                <a:off x="3792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90" name="Rectangle 29"/>
              <p:cNvSpPr>
                <a:spLocks noChangeArrowheads="1"/>
              </p:cNvSpPr>
              <p:nvPr/>
            </p:nvSpPr>
            <p:spPr bwMode="auto">
              <a:xfrm>
                <a:off x="3072" y="3504"/>
                <a:ext cx="139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register Q</a:t>
                </a:r>
              </a:p>
            </p:txBody>
          </p:sp>
          <p:sp>
            <p:nvSpPr>
              <p:cNvPr id="46091" name="AutoShape 30"/>
              <p:cNvSpPr>
                <a:spLocks noChangeArrowheads="1"/>
              </p:cNvSpPr>
              <p:nvPr/>
            </p:nvSpPr>
            <p:spPr bwMode="auto">
              <a:xfrm rot="5400000">
                <a:off x="3096" y="376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6092" name="Text Box 32"/>
              <p:cNvSpPr txBox="1">
                <a:spLocks noChangeArrowheads="1"/>
              </p:cNvSpPr>
              <p:nvPr/>
            </p:nvSpPr>
            <p:spPr bwMode="auto">
              <a:xfrm>
                <a:off x="3072" y="3504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load</a:t>
                </a:r>
              </a:p>
            </p:txBody>
          </p:sp>
          <p:sp>
            <p:nvSpPr>
              <p:cNvPr id="46093" name="Line 33"/>
              <p:cNvSpPr>
                <a:spLocks noChangeShapeType="1"/>
              </p:cNvSpPr>
              <p:nvPr/>
            </p:nvSpPr>
            <p:spPr bwMode="auto">
              <a:xfrm>
                <a:off x="3744" y="3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94" name="Line 34"/>
              <p:cNvSpPr>
                <a:spLocks noChangeShapeType="1"/>
              </p:cNvSpPr>
              <p:nvPr/>
            </p:nvSpPr>
            <p:spPr bwMode="auto">
              <a:xfrm>
                <a:off x="3504" y="25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95" name="Line 35"/>
              <p:cNvSpPr>
                <a:spLocks noChangeShapeType="1"/>
              </p:cNvSpPr>
              <p:nvPr/>
            </p:nvSpPr>
            <p:spPr bwMode="auto">
              <a:xfrm>
                <a:off x="4080" y="25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96" name="Oval 36"/>
              <p:cNvSpPr>
                <a:spLocks noChangeArrowheads="1"/>
              </p:cNvSpPr>
              <p:nvPr/>
            </p:nvSpPr>
            <p:spPr bwMode="auto">
              <a:xfrm>
                <a:off x="2976" y="2208"/>
                <a:ext cx="163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???</a:t>
                </a:r>
              </a:p>
            </p:txBody>
          </p:sp>
          <p:sp>
            <p:nvSpPr>
              <p:cNvPr id="46097" name="Line 37"/>
              <p:cNvSpPr>
                <a:spLocks noChangeShapeType="1"/>
              </p:cNvSpPr>
              <p:nvPr/>
            </p:nvSpPr>
            <p:spPr bwMode="auto">
              <a:xfrm flipH="1">
                <a:off x="4608" y="24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98" name="Rectangle 39"/>
              <p:cNvSpPr>
                <a:spLocks noChangeArrowheads="1"/>
              </p:cNvSpPr>
              <p:nvPr/>
            </p:nvSpPr>
            <p:spPr bwMode="auto">
              <a:xfrm>
                <a:off x="1968" y="2208"/>
                <a:ext cx="720" cy="168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control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unit</a:t>
                </a:r>
              </a:p>
            </p:txBody>
          </p:sp>
          <p:sp>
            <p:nvSpPr>
              <p:cNvPr id="46099" name="Line 40"/>
              <p:cNvSpPr>
                <a:spLocks noChangeShapeType="1"/>
              </p:cNvSpPr>
              <p:nvPr/>
            </p:nvSpPr>
            <p:spPr bwMode="auto">
              <a:xfrm>
                <a:off x="2688" y="302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00" name="Text Box 41"/>
              <p:cNvSpPr txBox="1">
                <a:spLocks noChangeArrowheads="1"/>
              </p:cNvSpPr>
              <p:nvPr/>
            </p:nvSpPr>
            <p:spPr bwMode="auto">
              <a:xfrm>
                <a:off x="2736" y="2784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S[2:0]</a:t>
                </a:r>
              </a:p>
            </p:txBody>
          </p:sp>
          <p:sp>
            <p:nvSpPr>
              <p:cNvPr id="46101" name="Text Box 42"/>
              <p:cNvSpPr txBox="1">
                <a:spLocks noChangeArrowheads="1"/>
              </p:cNvSpPr>
              <p:nvPr/>
            </p:nvSpPr>
            <p:spPr bwMode="auto">
              <a:xfrm>
                <a:off x="2822" y="3015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Cin</a:t>
                </a:r>
              </a:p>
            </p:txBody>
          </p:sp>
          <p:sp>
            <p:nvSpPr>
              <p:cNvPr id="46102" name="Line 43"/>
              <p:cNvSpPr>
                <a:spLocks noChangeShapeType="1"/>
              </p:cNvSpPr>
              <p:nvPr/>
            </p:nvSpPr>
            <p:spPr bwMode="auto">
              <a:xfrm>
                <a:off x="2688" y="360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03" name="Line 44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46085" name="AutoShape 47"/>
          <p:cNvSpPr>
            <a:spLocks noChangeArrowheads="1"/>
          </p:cNvSpPr>
          <p:nvPr/>
        </p:nvSpPr>
        <p:spPr bwMode="auto">
          <a:xfrm>
            <a:off x="381000" y="4343400"/>
            <a:ext cx="2209800" cy="106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No status signal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sent to control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Requirements to your answers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1638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data path with control signals specified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state diagram of the control unit, specifying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lphaLcParenBoth"/>
            </a:pPr>
            <a:r>
              <a:rPr lang="en-US" altLang="zh-TW" sz="2400" smtClean="0"/>
              <a:t>operation of each state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lphaLcParenBoth"/>
            </a:pPr>
            <a:r>
              <a:rPr lang="en-US" altLang="zh-TW" sz="2400" smtClean="0"/>
              <a:t>value of control signals for each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 ALU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43926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0400"/>
            <a:ext cx="4316413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 ALU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5257800" cy="573088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two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-bit data inputs A and B</a:t>
            </a:r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43926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0400"/>
            <a:ext cx="4316413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8" name="AutoShape 12"/>
          <p:cNvSpPr>
            <a:spLocks noChangeArrowheads="1"/>
          </p:cNvSpPr>
          <p:nvPr/>
        </p:nvSpPr>
        <p:spPr bwMode="auto">
          <a:xfrm>
            <a:off x="228600" y="3124200"/>
            <a:ext cx="16764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199" name="AutoShape 13"/>
          <p:cNvSpPr>
            <a:spLocks noChangeArrowheads="1"/>
          </p:cNvSpPr>
          <p:nvPr/>
        </p:nvSpPr>
        <p:spPr bwMode="auto">
          <a:xfrm>
            <a:off x="228600" y="4114800"/>
            <a:ext cx="16764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 ALU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5257800" cy="57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one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-bit data output G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43926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0400"/>
            <a:ext cx="4316413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2895600" y="3505200"/>
            <a:ext cx="1524000" cy="1447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 ALU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7239000" cy="685800"/>
          </a:xfrm>
        </p:spPr>
        <p:txBody>
          <a:bodyPr/>
          <a:lstStyle/>
          <a:p>
            <a:pPr eaLnBrk="1" hangingPunct="1"/>
            <a:r>
              <a:rPr lang="en-US" altLang="zh-TW" smtClean="0"/>
              <a:t>4-bit control signal to select the function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43926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0400"/>
            <a:ext cx="4316413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228600" y="5105400"/>
            <a:ext cx="15240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 ALU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7239000" cy="685800"/>
          </a:xfrm>
        </p:spPr>
        <p:txBody>
          <a:bodyPr/>
          <a:lstStyle/>
          <a:p>
            <a:pPr eaLnBrk="1" hangingPunct="1"/>
            <a:r>
              <a:rPr lang="en-US" altLang="zh-TW" smtClean="0"/>
              <a:t>1-bit carry-out from the (internal) adder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43926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0400"/>
            <a:ext cx="4316413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2895600" y="4953000"/>
            <a:ext cx="16764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226</TotalTime>
  <Words>862</Words>
  <Application>Microsoft Office PowerPoint</Application>
  <PresentationFormat>如螢幕大小 (4:3)</PresentationFormat>
  <Paragraphs>380</Paragraphs>
  <Slides>43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0" baseType="lpstr">
      <vt:lpstr>新細明體</vt:lpstr>
      <vt:lpstr>標楷體</vt:lpstr>
      <vt:lpstr>Arial</vt:lpstr>
      <vt:lpstr>Times New Roman</vt:lpstr>
      <vt:lpstr>Wingdings</vt:lpstr>
      <vt:lpstr>Blends</vt:lpstr>
      <vt:lpstr>方程式</vt:lpstr>
      <vt:lpstr>Arithmetic Logic Unit (ALU) Design</vt:lpstr>
      <vt:lpstr>Today’s Goal</vt:lpstr>
      <vt:lpstr>What’s the ALU for?</vt:lpstr>
      <vt:lpstr>Goal: Design the ALU of a CPU</vt:lpstr>
      <vt:lpstr>Spec of the ALU</vt:lpstr>
      <vt:lpstr>Spec of the ALU</vt:lpstr>
      <vt:lpstr>Spec of the ALU</vt:lpstr>
      <vt:lpstr>Spec of the ALU</vt:lpstr>
      <vt:lpstr>Spec of the ALU</vt:lpstr>
      <vt:lpstr>Spec of the ALU</vt:lpstr>
      <vt:lpstr>Why these operations?</vt:lpstr>
      <vt:lpstr>The design strategy and analysis</vt:lpstr>
      <vt:lpstr>Implementation Strategy</vt:lpstr>
      <vt:lpstr>Implementation Strategy</vt:lpstr>
      <vt:lpstr>Recall: arithmetic unit design</vt:lpstr>
      <vt:lpstr>Implementation Strategy</vt:lpstr>
      <vt:lpstr>Recall The Goal:  a generic arithmetic unit</vt:lpstr>
      <vt:lpstr>Recall The Goal:  a generic arithmetic unit</vt:lpstr>
      <vt:lpstr>Recall The Goal:  a generic arithmetic unit</vt:lpstr>
      <vt:lpstr>Overview of the circuit diagram</vt:lpstr>
      <vt:lpstr>Overview of the circuit diagram</vt:lpstr>
      <vt:lpstr>Overview of the circuit diagram</vt:lpstr>
      <vt:lpstr>Control an input to the adder</vt:lpstr>
      <vt:lpstr>Control an input to the adder</vt:lpstr>
      <vt:lpstr>Control an input to the adder</vt:lpstr>
      <vt:lpstr>Realizing A+B</vt:lpstr>
      <vt:lpstr>Realizing A-B</vt:lpstr>
      <vt:lpstr>The logic unit</vt:lpstr>
      <vt:lpstr>Implementation Strategy</vt:lpstr>
      <vt:lpstr>Spec of the logic unit</vt:lpstr>
      <vt:lpstr>Design of the logic unit</vt:lpstr>
      <vt:lpstr>Integrating the ALU</vt:lpstr>
      <vt:lpstr>Recall Spec of the ALU</vt:lpstr>
      <vt:lpstr>The complete design of ALU</vt:lpstr>
      <vt:lpstr>The complete design of ALU</vt:lpstr>
      <vt:lpstr>The complete design of ALU</vt:lpstr>
      <vt:lpstr>The complete design of ALU</vt:lpstr>
      <vt:lpstr>The complete design of ALU</vt:lpstr>
      <vt:lpstr>In-Class Exercise</vt:lpstr>
      <vt:lpstr>Problem</vt:lpstr>
      <vt:lpstr>Problem</vt:lpstr>
      <vt:lpstr>Problem</vt:lpstr>
      <vt:lpstr>Requirements to your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40</cp:revision>
  <cp:lastPrinted>1601-01-01T00:00:00Z</cp:lastPrinted>
  <dcterms:created xsi:type="dcterms:W3CDTF">2009-12-16T03:43:57Z</dcterms:created>
  <dcterms:modified xsi:type="dcterms:W3CDTF">2018-11-23T16:27:42Z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