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sldIdLst>
    <p:sldId id="256" r:id="rId3"/>
    <p:sldId id="297" r:id="rId4"/>
    <p:sldId id="298" r:id="rId5"/>
    <p:sldId id="257" r:id="rId6"/>
    <p:sldId id="258" r:id="rId7"/>
    <p:sldId id="259" r:id="rId8"/>
    <p:sldId id="260" r:id="rId9"/>
    <p:sldId id="261" r:id="rId10"/>
    <p:sldId id="275" r:id="rId11"/>
    <p:sldId id="274" r:id="rId12"/>
    <p:sldId id="276" r:id="rId13"/>
    <p:sldId id="277" r:id="rId14"/>
    <p:sldId id="271" r:id="rId15"/>
    <p:sldId id="272" r:id="rId16"/>
    <p:sldId id="273" r:id="rId17"/>
    <p:sldId id="299" r:id="rId18"/>
    <p:sldId id="300" r:id="rId19"/>
    <p:sldId id="278" r:id="rId20"/>
    <p:sldId id="337" r:id="rId21"/>
    <p:sldId id="301" r:id="rId22"/>
    <p:sldId id="302" r:id="rId23"/>
    <p:sldId id="338" r:id="rId24"/>
    <p:sldId id="303" r:id="rId25"/>
    <p:sldId id="305" r:id="rId26"/>
    <p:sldId id="304" r:id="rId27"/>
    <p:sldId id="306" r:id="rId28"/>
    <p:sldId id="308" r:id="rId29"/>
    <p:sldId id="307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9" r:id="rId39"/>
    <p:sldId id="309" r:id="rId40"/>
    <p:sldId id="279" r:id="rId41"/>
    <p:sldId id="310" r:id="rId42"/>
    <p:sldId id="311" r:id="rId43"/>
    <p:sldId id="280" r:id="rId44"/>
    <p:sldId id="281" r:id="rId45"/>
    <p:sldId id="321" r:id="rId46"/>
    <p:sldId id="287" r:id="rId47"/>
    <p:sldId id="324" r:id="rId48"/>
    <p:sldId id="288" r:id="rId49"/>
    <p:sldId id="322" r:id="rId50"/>
    <p:sldId id="289" r:id="rId51"/>
    <p:sldId id="323" r:id="rId52"/>
    <p:sldId id="290" r:id="rId53"/>
    <p:sldId id="325" r:id="rId54"/>
    <p:sldId id="291" r:id="rId55"/>
    <p:sldId id="326" r:id="rId56"/>
    <p:sldId id="327" r:id="rId57"/>
    <p:sldId id="292" r:id="rId58"/>
    <p:sldId id="328" r:id="rId5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4673DD6-AEFB-4C3D-8DA9-A00B4ED277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437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BB20E-7193-45E0-A0FE-4A4EE655D7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05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F9405-3D90-443A-9ACA-F8DF38B3EC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4590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153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53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348617A-B9A9-45D3-820C-882D0FA917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2813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92198-CDB2-4961-9312-9251A4757F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7115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3B6F5-C098-4E1A-A84F-77BD316A4F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261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5B891-829F-4FC6-ADC1-C2318223A5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1004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11648-DF33-403D-89C3-B72E390B11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6928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A1387-0D1D-4D2E-AF92-BDDBF0995E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3964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2A5F1-D6E4-405E-A2DC-F20127FE701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6205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E6955-20B3-451D-B25D-0EE34E252E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390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1ACA-5B42-411B-924E-324B3E9AC7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6334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0ACBA-F74F-49FB-AFDC-D02CA9A97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8800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0C672-4D06-4991-BF7D-7125C35F7D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5240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BEB40-CDBA-49F7-B9DC-7003D8CCA8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425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AAA02-3FDF-48FE-851D-0EDA500602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509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F71E-DC1A-41C3-AE39-FAD64AF78A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322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9FF82-B2B3-40BE-BB72-D44F2D8F99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028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C5B96-0585-4D09-9466-F940C3E024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3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F03D1-1545-4085-AF5C-73CFD9603A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638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D3116-BAA3-4BFC-8843-839ECF5E2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191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FC26E-D280-4AEE-AA62-C5B0D6B17B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456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F5EC194-3200-43BA-A17C-B2AB4924A7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43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C9ECA9B9-A929-4717-B256-A6DCA8DE05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Assembly Programming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 define the instruction set of our sample CPU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14400" y="1143000"/>
            <a:ext cx="21552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 dirty="0"/>
              <a:t>Lecture </a:t>
            </a:r>
            <a:r>
              <a:rPr lang="en-US" altLang="zh-TW" sz="3600" u="sng" dirty="0" smtClean="0"/>
              <a:t>11</a:t>
            </a:r>
            <a:endParaRPr lang="en-US" altLang="zh-TW" sz="36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The assembly program to realize a C sample code</a:t>
            </a:r>
          </a:p>
        </p:txBody>
      </p:sp>
      <p:grpSp>
        <p:nvGrpSpPr>
          <p:cNvPr id="23555" name="Group 4"/>
          <p:cNvGrpSpPr>
            <a:grpSpLocks/>
          </p:cNvGrpSpPr>
          <p:nvPr/>
        </p:nvGrpSpPr>
        <p:grpSpPr bwMode="auto">
          <a:xfrm>
            <a:off x="1676400" y="2362200"/>
            <a:ext cx="6134100" cy="3171825"/>
            <a:chOff x="1008" y="1920"/>
            <a:chExt cx="3864" cy="1998"/>
          </a:xfrm>
        </p:grpSpPr>
        <p:sp>
          <p:nvSpPr>
            <p:cNvPr id="23558" name="Text Box 5"/>
            <p:cNvSpPr txBox="1">
              <a:spLocks noChangeArrowheads="1"/>
            </p:cNvSpPr>
            <p:nvPr/>
          </p:nvSpPr>
          <p:spPr bwMode="auto">
            <a:xfrm>
              <a:off x="1008" y="2400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A = A-1;</a:t>
              </a:r>
            </a:p>
          </p:txBody>
        </p:sp>
        <p:sp>
          <p:nvSpPr>
            <p:cNvPr id="23559" name="Text Box 6"/>
            <p:cNvSpPr txBox="1">
              <a:spLocks noChangeArrowheads="1"/>
            </p:cNvSpPr>
            <p:nvPr/>
          </p:nvSpPr>
          <p:spPr bwMode="auto">
            <a:xfrm>
              <a:off x="2880" y="2160"/>
              <a:ext cx="1992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R1, A;              //R1 = mem[A];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R2, B;              //R2 = mem[B];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R3, C;              //R3 = mem[C];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mult R4, R2, R3;     //R4=R2*R3;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  R5, R1, R4;      //R5=R1+R4;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D, R5;             //mem[D] = R5;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 R6, F;             //R6 = mem[D];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   R7, R5, R6;    //R7 = R5+R6;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 E, R7;            //mem[E] = R7;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sub    R1, R1, 1;      //R1 = R1-1;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 A, R1;           //mem[A] = R1;</a:t>
              </a:r>
            </a:p>
          </p:txBody>
        </p:sp>
        <p:sp>
          <p:nvSpPr>
            <p:cNvPr id="23560" name="Text Box 7"/>
            <p:cNvSpPr txBox="1">
              <a:spLocks noChangeArrowheads="1"/>
            </p:cNvSpPr>
            <p:nvPr/>
          </p:nvSpPr>
          <p:spPr bwMode="auto">
            <a:xfrm>
              <a:off x="2832" y="1920"/>
              <a:ext cx="1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assembly program</a:t>
              </a:r>
            </a:p>
          </p:txBody>
        </p:sp>
        <p:sp>
          <p:nvSpPr>
            <p:cNvPr id="23561" name="AutoShape 8"/>
            <p:cNvSpPr>
              <a:spLocks noChangeArrowheads="1"/>
            </p:cNvSpPr>
            <p:nvPr/>
          </p:nvSpPr>
          <p:spPr bwMode="auto">
            <a:xfrm>
              <a:off x="2400" y="2688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  <p:sp>
        <p:nvSpPr>
          <p:cNvPr id="23556" name="Line 10"/>
          <p:cNvSpPr>
            <a:spLocks noChangeShapeType="1"/>
          </p:cNvSpPr>
          <p:nvPr/>
        </p:nvSpPr>
        <p:spPr bwMode="auto">
          <a:xfrm>
            <a:off x="3352800" y="3429000"/>
            <a:ext cx="838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7" name="AutoShape 11"/>
          <p:cNvSpPr>
            <a:spLocks/>
          </p:cNvSpPr>
          <p:nvPr/>
        </p:nvSpPr>
        <p:spPr bwMode="auto">
          <a:xfrm>
            <a:off x="4267200" y="2895600"/>
            <a:ext cx="304800" cy="13716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The assembly program to realize a C sample code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1676400" y="2362200"/>
            <a:ext cx="6134100" cy="3171825"/>
            <a:chOff x="1008" y="1920"/>
            <a:chExt cx="3864" cy="1998"/>
          </a:xfrm>
        </p:grpSpPr>
        <p:sp>
          <p:nvSpPr>
            <p:cNvPr id="24582" name="Text Box 4"/>
            <p:cNvSpPr txBox="1">
              <a:spLocks noChangeArrowheads="1"/>
            </p:cNvSpPr>
            <p:nvPr/>
          </p:nvSpPr>
          <p:spPr bwMode="auto">
            <a:xfrm>
              <a:off x="1008" y="2400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A = A-1;</a:t>
              </a:r>
            </a:p>
          </p:txBody>
        </p:sp>
        <p:sp>
          <p:nvSpPr>
            <p:cNvPr id="24583" name="Text Box 5"/>
            <p:cNvSpPr txBox="1">
              <a:spLocks noChangeArrowheads="1"/>
            </p:cNvSpPr>
            <p:nvPr/>
          </p:nvSpPr>
          <p:spPr bwMode="auto">
            <a:xfrm>
              <a:off x="2880" y="2160"/>
              <a:ext cx="1992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R1, A;              //R1 = mem[A];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R2, B;              //R2 = mem[B];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R3, C;              //R3 = mem[C];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mult R4, R2, R3;     //R4=R2*R3;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  R5, R1, R4;      //R5=R1+R4;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D, R5;             //mem[D] = R5;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 R6, F;             //R6 = mem[D];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   R7, R5, R6;    //R7 = R5+R6;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 E, R7;            //mem[E] = R7;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sub    R1, R1, 1;      //R1 = R1-1;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 A, R1;           //mem[A] = R1;</a:t>
              </a:r>
            </a:p>
          </p:txBody>
        </p:sp>
        <p:sp>
          <p:nvSpPr>
            <p:cNvPr id="24584" name="Text Box 6"/>
            <p:cNvSpPr txBox="1">
              <a:spLocks noChangeArrowheads="1"/>
            </p:cNvSpPr>
            <p:nvPr/>
          </p:nvSpPr>
          <p:spPr bwMode="auto">
            <a:xfrm>
              <a:off x="2832" y="1920"/>
              <a:ext cx="1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assembly program</a:t>
              </a:r>
            </a:p>
          </p:txBody>
        </p:sp>
        <p:sp>
          <p:nvSpPr>
            <p:cNvPr id="24585" name="AutoShape 7"/>
            <p:cNvSpPr>
              <a:spLocks noChangeArrowheads="1"/>
            </p:cNvSpPr>
            <p:nvPr/>
          </p:nvSpPr>
          <p:spPr bwMode="auto">
            <a:xfrm>
              <a:off x="2400" y="2688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  <p:sp>
        <p:nvSpPr>
          <p:cNvPr id="24580" name="Line 8"/>
          <p:cNvSpPr>
            <a:spLocks noChangeShapeType="1"/>
          </p:cNvSpPr>
          <p:nvPr/>
        </p:nvSpPr>
        <p:spPr bwMode="auto">
          <a:xfrm>
            <a:off x="2971800" y="3733800"/>
            <a:ext cx="11430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1" name="AutoShape 9"/>
          <p:cNvSpPr>
            <a:spLocks/>
          </p:cNvSpPr>
          <p:nvPr/>
        </p:nvSpPr>
        <p:spPr bwMode="auto">
          <a:xfrm>
            <a:off x="4191000" y="4267200"/>
            <a:ext cx="457200" cy="762000"/>
          </a:xfrm>
          <a:prstGeom prst="leftBrace">
            <a:avLst>
              <a:gd name="adj1" fmla="val 13889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The assembly program to realize a C sample code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1676400" y="2362200"/>
            <a:ext cx="6134100" cy="3171825"/>
            <a:chOff x="1008" y="1920"/>
            <a:chExt cx="3864" cy="1998"/>
          </a:xfrm>
        </p:grpSpPr>
        <p:sp>
          <p:nvSpPr>
            <p:cNvPr id="25606" name="Text Box 4"/>
            <p:cNvSpPr txBox="1">
              <a:spLocks noChangeArrowheads="1"/>
            </p:cNvSpPr>
            <p:nvPr/>
          </p:nvSpPr>
          <p:spPr bwMode="auto">
            <a:xfrm>
              <a:off x="1008" y="2400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A = A-1;</a:t>
              </a:r>
            </a:p>
          </p:txBody>
        </p:sp>
        <p:sp>
          <p:nvSpPr>
            <p:cNvPr id="25607" name="Text Box 5"/>
            <p:cNvSpPr txBox="1">
              <a:spLocks noChangeArrowheads="1"/>
            </p:cNvSpPr>
            <p:nvPr/>
          </p:nvSpPr>
          <p:spPr bwMode="auto">
            <a:xfrm>
              <a:off x="2880" y="2160"/>
              <a:ext cx="1992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R1, A;              //R1 = mem[A];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R2, B;              //R2 = mem[B];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R3, C;              //R3 = mem[C];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mult R4, R2, R3;     //R4=R2*R3;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  R5, R1, R4;      //R5=R1+R4;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D, R5;             //mem[D] = R5;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 R6, F;             //R6 = mem[D];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   R7, R5, R6;    //R7 = R5+R6;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 E, R7;            //mem[E] = R7;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sub    R1, R1, 1;      //R1 = R1-1;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 A, R1;           //mem[A] = R1;</a:t>
              </a:r>
            </a:p>
          </p:txBody>
        </p:sp>
        <p:sp>
          <p:nvSpPr>
            <p:cNvPr id="25608" name="Text Box 6"/>
            <p:cNvSpPr txBox="1">
              <a:spLocks noChangeArrowheads="1"/>
            </p:cNvSpPr>
            <p:nvPr/>
          </p:nvSpPr>
          <p:spPr bwMode="auto">
            <a:xfrm>
              <a:off x="2832" y="1920"/>
              <a:ext cx="1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assembly program</a:t>
              </a:r>
            </a:p>
          </p:txBody>
        </p:sp>
        <p:sp>
          <p:nvSpPr>
            <p:cNvPr id="25609" name="AutoShape 7"/>
            <p:cNvSpPr>
              <a:spLocks noChangeArrowheads="1"/>
            </p:cNvSpPr>
            <p:nvPr/>
          </p:nvSpPr>
          <p:spPr bwMode="auto">
            <a:xfrm>
              <a:off x="2400" y="2688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  <p:sp>
        <p:nvSpPr>
          <p:cNvPr id="25604" name="Line 8"/>
          <p:cNvSpPr>
            <a:spLocks noChangeShapeType="1"/>
          </p:cNvSpPr>
          <p:nvPr/>
        </p:nvSpPr>
        <p:spPr bwMode="auto">
          <a:xfrm>
            <a:off x="2971800" y="4114800"/>
            <a:ext cx="114300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5" name="AutoShape 9"/>
          <p:cNvSpPr>
            <a:spLocks/>
          </p:cNvSpPr>
          <p:nvPr/>
        </p:nvSpPr>
        <p:spPr bwMode="auto">
          <a:xfrm>
            <a:off x="4191000" y="5029200"/>
            <a:ext cx="457200" cy="533400"/>
          </a:xfrm>
          <a:prstGeom prst="leftBrace">
            <a:avLst>
              <a:gd name="adj1" fmla="val 9722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Binary code representation of an assembly program</a:t>
            </a:r>
          </a:p>
        </p:txBody>
      </p:sp>
      <p:grpSp>
        <p:nvGrpSpPr>
          <p:cNvPr id="26627" name="Group 13"/>
          <p:cNvGrpSpPr>
            <a:grpSpLocks/>
          </p:cNvGrpSpPr>
          <p:nvPr/>
        </p:nvGrpSpPr>
        <p:grpSpPr bwMode="auto">
          <a:xfrm>
            <a:off x="609600" y="2438400"/>
            <a:ext cx="7383463" cy="2133600"/>
            <a:chOff x="384" y="1536"/>
            <a:chExt cx="4651" cy="1344"/>
          </a:xfrm>
        </p:grpSpPr>
        <p:sp>
          <p:nvSpPr>
            <p:cNvPr id="26628" name="Text Box 4"/>
            <p:cNvSpPr txBox="1">
              <a:spLocks noChangeArrowheads="1"/>
            </p:cNvSpPr>
            <p:nvPr/>
          </p:nvSpPr>
          <p:spPr bwMode="auto">
            <a:xfrm>
              <a:off x="384" y="2064"/>
              <a:ext cx="1925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R1, B;            //R1 = mem[B];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R2, C;            //R2 = mem[C];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 R3, R1, R2;     //R3 = R1+R2;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A, R3;           //mem[A] = R3;</a:t>
              </a:r>
            </a:p>
          </p:txBody>
        </p:sp>
        <p:grpSp>
          <p:nvGrpSpPr>
            <p:cNvPr id="26629" name="Group 11"/>
            <p:cNvGrpSpPr>
              <a:grpSpLocks/>
            </p:cNvGrpSpPr>
            <p:nvPr/>
          </p:nvGrpSpPr>
          <p:grpSpPr bwMode="auto">
            <a:xfrm>
              <a:off x="2976" y="1536"/>
              <a:ext cx="2059" cy="1344"/>
              <a:chOff x="2976" y="1536"/>
              <a:chExt cx="2059" cy="1344"/>
            </a:xfrm>
          </p:grpSpPr>
          <p:grpSp>
            <p:nvGrpSpPr>
              <p:cNvPr id="26631" name="Group 9"/>
              <p:cNvGrpSpPr>
                <a:grpSpLocks/>
              </p:cNvGrpSpPr>
              <p:nvPr/>
            </p:nvGrpSpPr>
            <p:grpSpPr bwMode="auto">
              <a:xfrm>
                <a:off x="3024" y="1920"/>
                <a:ext cx="1200" cy="960"/>
                <a:chOff x="3024" y="1824"/>
                <a:chExt cx="1200" cy="960"/>
              </a:xfrm>
            </p:grpSpPr>
            <p:sp>
              <p:nvSpPr>
                <p:cNvPr id="26633" name="Rectangle 5"/>
                <p:cNvSpPr>
                  <a:spLocks noChangeArrowheads="1"/>
                </p:cNvSpPr>
                <p:nvPr/>
              </p:nvSpPr>
              <p:spPr bwMode="auto">
                <a:xfrm>
                  <a:off x="3024" y="182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0100 01 0001011</a:t>
                  </a:r>
                </a:p>
              </p:txBody>
            </p:sp>
            <p:sp>
              <p:nvSpPr>
                <p:cNvPr id="26634" name="Rectangle 6"/>
                <p:cNvSpPr>
                  <a:spLocks noChangeArrowheads="1"/>
                </p:cNvSpPr>
                <p:nvPr/>
              </p:nvSpPr>
              <p:spPr bwMode="auto">
                <a:xfrm>
                  <a:off x="3024" y="206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0100 10 0000011</a:t>
                  </a:r>
                </a:p>
              </p:txBody>
            </p:sp>
            <p:sp>
              <p:nvSpPr>
                <p:cNvPr id="26635" name="Rectangle 7"/>
                <p:cNvSpPr>
                  <a:spLocks noChangeArrowheads="1"/>
                </p:cNvSpPr>
                <p:nvPr/>
              </p:nvSpPr>
              <p:spPr bwMode="auto">
                <a:xfrm>
                  <a:off x="3024" y="230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0110 01 10 11 000</a:t>
                  </a:r>
                </a:p>
              </p:txBody>
            </p:sp>
            <p:sp>
              <p:nvSpPr>
                <p:cNvPr id="26636" name="Rectangle 8"/>
                <p:cNvSpPr>
                  <a:spLocks noChangeArrowheads="1"/>
                </p:cNvSpPr>
                <p:nvPr/>
              </p:nvSpPr>
              <p:spPr bwMode="auto">
                <a:xfrm>
                  <a:off x="3024" y="254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1100 11 0100110</a:t>
                  </a:r>
                </a:p>
              </p:txBody>
            </p:sp>
          </p:grpSp>
          <p:sp>
            <p:nvSpPr>
              <p:cNvPr id="26632" name="Text Box 10"/>
              <p:cNvSpPr txBox="1">
                <a:spLocks noChangeArrowheads="1"/>
              </p:cNvSpPr>
              <p:nvPr/>
            </p:nvSpPr>
            <p:spPr bwMode="auto">
              <a:xfrm>
                <a:off x="2976" y="1536"/>
                <a:ext cx="20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machine code in memory</a:t>
                </a:r>
              </a:p>
            </p:txBody>
          </p:sp>
        </p:grpSp>
        <p:sp>
          <p:nvSpPr>
            <p:cNvPr id="26630" name="AutoShape 12"/>
            <p:cNvSpPr>
              <a:spLocks noChangeArrowheads="1"/>
            </p:cNvSpPr>
            <p:nvPr/>
          </p:nvSpPr>
          <p:spPr bwMode="auto">
            <a:xfrm>
              <a:off x="2496" y="2256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 Set 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part that a programmer should know</a:t>
            </a:r>
          </a:p>
          <a:p>
            <a:pPr lvl="1" eaLnBrk="1" hangingPunct="1"/>
            <a:r>
              <a:rPr lang="en-US" altLang="zh-TW" smtClean="0"/>
              <a:t>registers visible by the programmer</a:t>
            </a:r>
          </a:p>
          <a:p>
            <a:pPr lvl="1" eaLnBrk="1" hangingPunct="1"/>
            <a:r>
              <a:rPr lang="en-US" altLang="zh-TW" smtClean="0"/>
              <a:t>operations supported (+, -, *, /, etc.)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</a:rPr>
              <a:t>…</a:t>
            </a:r>
            <a:r>
              <a:rPr lang="en-US" altLang="zh-TW" smtClean="0"/>
              <a:t>(more will be discussed in near future)</a:t>
            </a:r>
            <a:r>
              <a:rPr lang="en-US" altLang="zh-TW" smtClean="0">
                <a:latin typeface="Arial" panose="020B0604020202020204" pitchFamily="34" charset="0"/>
              </a:rPr>
              <a:t>…</a:t>
            </a: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 of the instruction set architecture of our CPU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How to realize all C programs?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List of assembly instructions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5407025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List of assembly instructions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5407025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2590800" y="3200400"/>
            <a:ext cx="1295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3124200" y="1981200"/>
            <a:ext cx="1981200" cy="685800"/>
          </a:xfrm>
          <a:prstGeom prst="wedgeRoundRectCallout">
            <a:avLst>
              <a:gd name="adj1" fmla="val -34616"/>
              <a:gd name="adj2" fmla="val 12314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general format of an instruction</a:t>
            </a:r>
          </a:p>
        </p:txBody>
      </p:sp>
      <p:sp>
        <p:nvSpPr>
          <p:cNvPr id="72710" name="AutoShape 6"/>
          <p:cNvSpPr>
            <a:spLocks noChangeArrowheads="1"/>
          </p:cNvSpPr>
          <p:nvPr/>
        </p:nvSpPr>
        <p:spPr bwMode="auto">
          <a:xfrm>
            <a:off x="3886200" y="3200400"/>
            <a:ext cx="1524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5410200" y="3810000"/>
            <a:ext cx="2133600" cy="685800"/>
          </a:xfrm>
          <a:prstGeom prst="wedgeRoundRectCallout">
            <a:avLst>
              <a:gd name="adj1" fmla="val -72769"/>
              <a:gd name="adj2" fmla="val -9213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semantics (meaning) of the instruction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1066800" y="3886200"/>
            <a:ext cx="2862263" cy="61912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RD: destination register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RA,RB: the two source registers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1066800" y="4876800"/>
            <a:ext cx="3505200" cy="1352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Example: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ADD R1, R2,R3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Meaning: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R1 = R2+R3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nimBg="1"/>
      <p:bldP spid="72711" grpId="0" animBg="1"/>
      <p:bldP spid="72712" grpId="0" animBg="1"/>
      <p:bldP spid="727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Classifications on instructions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arithmetic and logic operations</a:t>
            </a:r>
          </a:p>
          <a:p>
            <a:pPr lvl="1" eaLnBrk="1" hangingPunct="1"/>
            <a:r>
              <a:rPr lang="en-US" altLang="zh-TW" smtClean="0"/>
              <a:t>+, -, *, /, AND, OR, </a:t>
            </a:r>
            <a:r>
              <a:rPr lang="en-US" altLang="zh-TW" smtClean="0">
                <a:latin typeface="Arial" panose="020B0604020202020204" pitchFamily="34" charset="0"/>
              </a:rPr>
              <a:t>…</a:t>
            </a:r>
            <a:r>
              <a:rPr lang="en-US" altLang="zh-TW" smtClean="0"/>
              <a:t>, etc.</a:t>
            </a:r>
          </a:p>
          <a:p>
            <a:pPr eaLnBrk="1" hangingPunct="1"/>
            <a:r>
              <a:rPr lang="en-US" altLang="zh-TW" smtClean="0"/>
              <a:t>load/store instructions</a:t>
            </a:r>
          </a:p>
          <a:p>
            <a:pPr lvl="1" eaLnBrk="1" hangingPunct="1"/>
            <a:r>
              <a:rPr lang="en-US" altLang="zh-TW" smtClean="0"/>
              <a:t>to transfer data between CPU registers and memory</a:t>
            </a:r>
          </a:p>
          <a:p>
            <a:pPr eaLnBrk="1" hangingPunct="1"/>
            <a:r>
              <a:rPr lang="en-US" altLang="zh-TW" smtClean="0"/>
              <a:t>control transfer</a:t>
            </a:r>
          </a:p>
          <a:p>
            <a:pPr lvl="1" eaLnBrk="1" hangingPunct="1"/>
            <a:r>
              <a:rPr lang="en-US" altLang="zh-TW" smtClean="0">
                <a:solidFill>
                  <a:schemeClr val="hlink"/>
                </a:solidFill>
              </a:rPr>
              <a:t>how to realize if-then-else, for, while, goto?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Arithmetic Instructions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0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Goal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CPU you are going to implement</a:t>
            </a:r>
          </a:p>
          <a:p>
            <a:pPr lvl="1" eaLnBrk="1" hangingPunct="1"/>
            <a:r>
              <a:rPr lang="en-US" altLang="zh-TW" i="1" smtClean="0">
                <a:solidFill>
                  <a:schemeClr val="hlink"/>
                </a:solidFill>
              </a:rPr>
              <a:t>the instruction set architecture</a:t>
            </a:r>
          </a:p>
          <a:p>
            <a:pPr lvl="1" eaLnBrk="1" hangingPunct="1"/>
            <a:r>
              <a:rPr lang="en-US" altLang="zh-TW" smtClean="0"/>
              <a:t>Section 8.7</a:t>
            </a:r>
          </a:p>
          <a:p>
            <a:pPr lvl="1" eaLnBrk="1" hangingPunct="1"/>
            <a:endParaRPr lang="en-US" altLang="zh-TW" i="1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Classifications on instructions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048000" cy="2971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arithmetic and logic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+, -, *, /, AND, OR, </a:t>
            </a:r>
            <a:r>
              <a:rPr lang="en-US" altLang="zh-TW" sz="1800" smtClean="0">
                <a:latin typeface="Arial" panose="020B0604020202020204" pitchFamily="34" charset="0"/>
              </a:rPr>
              <a:t>…</a:t>
            </a:r>
            <a:r>
              <a:rPr lang="en-US" altLang="zh-TW" sz="1800" smtClean="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load/store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transfer data between CPU registers and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control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how to realize if-then-else, for, while, goto?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5407025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3429000" y="2743200"/>
            <a:ext cx="5562600" cy="243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Classifications on instructions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057400"/>
            <a:ext cx="3429000" cy="2286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arithmetic and logic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+, -, *, /, AND, OR, </a:t>
            </a:r>
            <a:r>
              <a:rPr lang="en-US" altLang="zh-TW" sz="1600" smtClean="0">
                <a:latin typeface="Arial" panose="020B0604020202020204" pitchFamily="34" charset="0"/>
              </a:rPr>
              <a:t>…</a:t>
            </a:r>
            <a:r>
              <a:rPr lang="en-US" altLang="zh-TW" sz="1600" smtClean="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load/store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to transfer data between CPU registers and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control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how to realize if-then-else, for, while, goto?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038600" y="2017713"/>
            <a:ext cx="4916488" cy="649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Example: ADD R1, R2,R3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R1=R2+R3</a:t>
            </a:r>
          </a:p>
        </p:txBody>
      </p:sp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95575"/>
            <a:ext cx="459581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Load/Store Instructions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To access data memory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993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Classifications on instructions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048000" cy="2971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arithmetic and logic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+, -, *, /, AND, OR, </a:t>
            </a:r>
            <a:r>
              <a:rPr lang="en-US" altLang="zh-TW" sz="1800" smtClean="0">
                <a:latin typeface="Arial" panose="020B0604020202020204" pitchFamily="34" charset="0"/>
              </a:rPr>
              <a:t>…</a:t>
            </a:r>
            <a:r>
              <a:rPr lang="en-US" altLang="zh-TW" sz="1800" smtClean="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load/store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to transfer data between CPU registers and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control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how to realize if-then-else, for, while, goto?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5407025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3429000" y="5105400"/>
            <a:ext cx="5334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Classifications on instructions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017713"/>
            <a:ext cx="3962400" cy="2249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arithmetic and logic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+, -, *, /, AND, OR, </a:t>
            </a:r>
            <a:r>
              <a:rPr lang="en-US" altLang="zh-TW" sz="1800" smtClean="0">
                <a:latin typeface="Arial" panose="020B0604020202020204" pitchFamily="34" charset="0"/>
              </a:rPr>
              <a:t>…</a:t>
            </a:r>
            <a:r>
              <a:rPr lang="en-US" altLang="zh-TW" sz="1800" smtClean="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load/store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to transfer data between CPU registers and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control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how to realize if-then-else, for, while, goto?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2017713"/>
            <a:ext cx="4535488" cy="103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Example: LD R1, R2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</a:t>
            </a:r>
            <a:r>
              <a:rPr lang="en-US" altLang="zh-TW" sz="1800" smtClean="0">
                <a:solidFill>
                  <a:schemeClr val="hlink"/>
                </a:solidFill>
              </a:rPr>
              <a:t>load</a:t>
            </a:r>
            <a:r>
              <a:rPr lang="en-US" altLang="zh-TW" sz="1800" smtClean="0"/>
              <a:t> memory data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R1 = mem[R2]</a:t>
            </a:r>
          </a:p>
        </p:txBody>
      </p: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2286000" y="4343400"/>
            <a:ext cx="1981200" cy="1995488"/>
            <a:chOff x="1392" y="2727"/>
            <a:chExt cx="1248" cy="1257"/>
          </a:xfrm>
        </p:grpSpPr>
        <p:sp>
          <p:nvSpPr>
            <p:cNvPr id="35863" name="Rectangle 6"/>
            <p:cNvSpPr>
              <a:spLocks noChangeArrowheads="1"/>
            </p:cNvSpPr>
            <p:nvPr/>
          </p:nvSpPr>
          <p:spPr bwMode="auto">
            <a:xfrm>
              <a:off x="1392" y="2976"/>
              <a:ext cx="124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grpSp>
          <p:nvGrpSpPr>
            <p:cNvPr id="35864" name="Group 7"/>
            <p:cNvGrpSpPr>
              <a:grpSpLocks/>
            </p:cNvGrpSpPr>
            <p:nvPr/>
          </p:nvGrpSpPr>
          <p:grpSpPr bwMode="auto">
            <a:xfrm>
              <a:off x="1536" y="3120"/>
              <a:ext cx="874" cy="212"/>
              <a:chOff x="1526" y="3159"/>
              <a:chExt cx="874" cy="212"/>
            </a:xfrm>
          </p:grpSpPr>
          <p:sp>
            <p:nvSpPr>
              <p:cNvPr id="35870" name="Rectangle 8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526" y="3159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R1</a:t>
                </a:r>
              </a:p>
            </p:txBody>
          </p:sp>
        </p:grpSp>
        <p:grpSp>
          <p:nvGrpSpPr>
            <p:cNvPr id="35865" name="Group 10"/>
            <p:cNvGrpSpPr>
              <a:grpSpLocks/>
            </p:cNvGrpSpPr>
            <p:nvPr/>
          </p:nvGrpSpPr>
          <p:grpSpPr bwMode="auto">
            <a:xfrm>
              <a:off x="1536" y="3408"/>
              <a:ext cx="874" cy="212"/>
              <a:chOff x="1526" y="3159"/>
              <a:chExt cx="874" cy="212"/>
            </a:xfrm>
          </p:grpSpPr>
          <p:sp>
            <p:nvSpPr>
              <p:cNvPr id="35868" name="Rectangle 11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35869" name="Text Box 12"/>
              <p:cNvSpPr txBox="1">
                <a:spLocks noChangeArrowheads="1"/>
              </p:cNvSpPr>
              <p:nvPr/>
            </p:nvSpPr>
            <p:spPr bwMode="auto">
              <a:xfrm>
                <a:off x="1526" y="3159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R2</a:t>
                </a:r>
              </a:p>
            </p:txBody>
          </p:sp>
        </p:grpSp>
        <p:sp>
          <p:nvSpPr>
            <p:cNvPr id="35866" name="Text Box 13"/>
            <p:cNvSpPr txBox="1">
              <a:spLocks noChangeArrowheads="1"/>
            </p:cNvSpPr>
            <p:nvPr/>
          </p:nvSpPr>
          <p:spPr bwMode="auto">
            <a:xfrm>
              <a:off x="1862" y="368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5867" name="Text Box 14"/>
            <p:cNvSpPr txBox="1">
              <a:spLocks noChangeArrowheads="1"/>
            </p:cNvSpPr>
            <p:nvPr/>
          </p:nvSpPr>
          <p:spPr bwMode="auto">
            <a:xfrm>
              <a:off x="1622" y="2727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CPU</a:t>
              </a:r>
            </a:p>
          </p:txBody>
        </p:sp>
      </p:grpSp>
      <p:grpSp>
        <p:nvGrpSpPr>
          <p:cNvPr id="35846" name="Group 15"/>
          <p:cNvGrpSpPr>
            <a:grpSpLocks/>
          </p:cNvGrpSpPr>
          <p:nvPr/>
        </p:nvGrpSpPr>
        <p:grpSpPr bwMode="auto">
          <a:xfrm>
            <a:off x="5257800" y="2986088"/>
            <a:ext cx="2743200" cy="3719512"/>
            <a:chOff x="3312" y="1881"/>
            <a:chExt cx="1728" cy="2343"/>
          </a:xfrm>
        </p:grpSpPr>
        <p:sp>
          <p:nvSpPr>
            <p:cNvPr id="35847" name="Rectangle 16"/>
            <p:cNvSpPr>
              <a:spLocks noChangeArrowheads="1"/>
            </p:cNvSpPr>
            <p:nvPr/>
          </p:nvSpPr>
          <p:spPr bwMode="auto">
            <a:xfrm>
              <a:off x="3936" y="220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20</a:t>
              </a:r>
            </a:p>
          </p:txBody>
        </p:sp>
        <p:sp>
          <p:nvSpPr>
            <p:cNvPr id="35848" name="Rectangle 17"/>
            <p:cNvSpPr>
              <a:spLocks noChangeArrowheads="1"/>
            </p:cNvSpPr>
            <p:nvPr/>
          </p:nvSpPr>
          <p:spPr bwMode="auto">
            <a:xfrm>
              <a:off x="3936" y="244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30</a:t>
              </a:r>
            </a:p>
          </p:txBody>
        </p:sp>
        <p:sp>
          <p:nvSpPr>
            <p:cNvPr id="35849" name="Rectangle 18"/>
            <p:cNvSpPr>
              <a:spLocks noChangeArrowheads="1"/>
            </p:cNvSpPr>
            <p:nvPr/>
          </p:nvSpPr>
          <p:spPr bwMode="auto">
            <a:xfrm>
              <a:off x="3936" y="297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15</a:t>
              </a:r>
            </a:p>
          </p:txBody>
        </p:sp>
        <p:sp>
          <p:nvSpPr>
            <p:cNvPr id="35850" name="Rectangle 19"/>
            <p:cNvSpPr>
              <a:spLocks noChangeArrowheads="1"/>
            </p:cNvSpPr>
            <p:nvPr/>
          </p:nvSpPr>
          <p:spPr bwMode="auto">
            <a:xfrm>
              <a:off x="3936" y="321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1000</a:t>
              </a:r>
            </a:p>
          </p:txBody>
        </p:sp>
        <p:sp>
          <p:nvSpPr>
            <p:cNvPr id="35851" name="Rectangle 20"/>
            <p:cNvSpPr>
              <a:spLocks noChangeArrowheads="1"/>
            </p:cNvSpPr>
            <p:nvPr/>
          </p:nvSpPr>
          <p:spPr bwMode="auto">
            <a:xfrm>
              <a:off x="3936" y="345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300</a:t>
              </a:r>
            </a:p>
          </p:txBody>
        </p:sp>
        <p:sp>
          <p:nvSpPr>
            <p:cNvPr id="35852" name="Rectangle 21"/>
            <p:cNvSpPr>
              <a:spLocks noChangeArrowheads="1"/>
            </p:cNvSpPr>
            <p:nvPr/>
          </p:nvSpPr>
          <p:spPr bwMode="auto">
            <a:xfrm>
              <a:off x="3936" y="3984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5853" name="Rectangle 22"/>
            <p:cNvSpPr>
              <a:spLocks noChangeArrowheads="1"/>
            </p:cNvSpPr>
            <p:nvPr/>
          </p:nvSpPr>
          <p:spPr bwMode="auto">
            <a:xfrm>
              <a:off x="3936" y="2688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5854" name="Rectangle 23"/>
            <p:cNvSpPr>
              <a:spLocks noChangeArrowheads="1"/>
            </p:cNvSpPr>
            <p:nvPr/>
          </p:nvSpPr>
          <p:spPr bwMode="auto">
            <a:xfrm>
              <a:off x="3936" y="3696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5855" name="Text Box 24"/>
            <p:cNvSpPr txBox="1">
              <a:spLocks noChangeArrowheads="1"/>
            </p:cNvSpPr>
            <p:nvPr/>
          </p:nvSpPr>
          <p:spPr bwMode="auto">
            <a:xfrm>
              <a:off x="3686" y="219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5856" name="Text Box 25"/>
            <p:cNvSpPr txBox="1">
              <a:spLocks noChangeArrowheads="1"/>
            </p:cNvSpPr>
            <p:nvPr/>
          </p:nvSpPr>
          <p:spPr bwMode="auto">
            <a:xfrm>
              <a:off x="3696" y="244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5857" name="Text Box 26"/>
            <p:cNvSpPr txBox="1">
              <a:spLocks noChangeArrowheads="1"/>
            </p:cNvSpPr>
            <p:nvPr/>
          </p:nvSpPr>
          <p:spPr bwMode="auto">
            <a:xfrm>
              <a:off x="3638" y="2967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100</a:t>
              </a:r>
            </a:p>
          </p:txBody>
        </p:sp>
        <p:sp>
          <p:nvSpPr>
            <p:cNvPr id="35858" name="Text Box 27"/>
            <p:cNvSpPr txBox="1">
              <a:spLocks noChangeArrowheads="1"/>
            </p:cNvSpPr>
            <p:nvPr/>
          </p:nvSpPr>
          <p:spPr bwMode="auto">
            <a:xfrm>
              <a:off x="3648" y="321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101</a:t>
              </a:r>
            </a:p>
          </p:txBody>
        </p:sp>
        <p:sp>
          <p:nvSpPr>
            <p:cNvPr id="35859" name="Text Box 28"/>
            <p:cNvSpPr txBox="1">
              <a:spLocks noChangeArrowheads="1"/>
            </p:cNvSpPr>
            <p:nvPr/>
          </p:nvSpPr>
          <p:spPr bwMode="auto">
            <a:xfrm>
              <a:off x="3648" y="345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102</a:t>
              </a:r>
            </a:p>
          </p:txBody>
        </p:sp>
        <p:sp>
          <p:nvSpPr>
            <p:cNvPr id="35860" name="Line 29"/>
            <p:cNvSpPr>
              <a:spLocks noChangeShapeType="1"/>
            </p:cNvSpPr>
            <p:nvPr/>
          </p:nvSpPr>
          <p:spPr bwMode="auto">
            <a:xfrm>
              <a:off x="3552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1" name="Text Box 30"/>
            <p:cNvSpPr txBox="1">
              <a:spLocks noChangeArrowheads="1"/>
            </p:cNvSpPr>
            <p:nvPr/>
          </p:nvSpPr>
          <p:spPr bwMode="auto">
            <a:xfrm>
              <a:off x="3312" y="3792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address</a:t>
              </a:r>
            </a:p>
          </p:txBody>
        </p:sp>
        <p:sp>
          <p:nvSpPr>
            <p:cNvPr id="35862" name="Text Box 31"/>
            <p:cNvSpPr txBox="1">
              <a:spLocks noChangeArrowheads="1"/>
            </p:cNvSpPr>
            <p:nvPr/>
          </p:nvSpPr>
          <p:spPr bwMode="auto">
            <a:xfrm>
              <a:off x="4022" y="1881"/>
              <a:ext cx="6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標楷體" panose="03000509000000000000" pitchFamily="65" charset="-120"/>
                  <a:cs typeface="新細明體" panose="02020500000000000000" pitchFamily="18" charset="-120"/>
                </a:rPr>
                <a:t>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Classifications on instructions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017713"/>
            <a:ext cx="3962400" cy="2249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arithmetic and logic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+, -, *, /, AND, OR, </a:t>
            </a:r>
            <a:r>
              <a:rPr lang="en-US" altLang="zh-TW" sz="1800" smtClean="0">
                <a:latin typeface="Arial" panose="020B0604020202020204" pitchFamily="34" charset="0"/>
              </a:rPr>
              <a:t>…</a:t>
            </a:r>
            <a:r>
              <a:rPr lang="en-US" altLang="zh-TW" sz="1800" smtClean="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load/store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to transfer data between CPU registers and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control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how to realize if-then-else, for, while, goto?</a:t>
            </a: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2017713"/>
            <a:ext cx="4535488" cy="103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Example: LD R1, R2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</a:t>
            </a:r>
            <a:r>
              <a:rPr lang="en-US" altLang="zh-TW" sz="1800" smtClean="0">
                <a:solidFill>
                  <a:schemeClr val="hlink"/>
                </a:solidFill>
              </a:rPr>
              <a:t>load</a:t>
            </a:r>
            <a:r>
              <a:rPr lang="en-US" altLang="zh-TW" sz="1800" smtClean="0"/>
              <a:t> memory data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R1 = mem[R2]</a:t>
            </a:r>
          </a:p>
        </p:txBody>
      </p:sp>
      <p:grpSp>
        <p:nvGrpSpPr>
          <p:cNvPr id="36869" name="Group 16"/>
          <p:cNvGrpSpPr>
            <a:grpSpLocks/>
          </p:cNvGrpSpPr>
          <p:nvPr/>
        </p:nvGrpSpPr>
        <p:grpSpPr bwMode="auto">
          <a:xfrm>
            <a:off x="2286000" y="4343400"/>
            <a:ext cx="1981200" cy="1995488"/>
            <a:chOff x="1392" y="2727"/>
            <a:chExt cx="1248" cy="1257"/>
          </a:xfrm>
        </p:grpSpPr>
        <p:sp>
          <p:nvSpPr>
            <p:cNvPr id="36888" name="Rectangle 7"/>
            <p:cNvSpPr>
              <a:spLocks noChangeArrowheads="1"/>
            </p:cNvSpPr>
            <p:nvPr/>
          </p:nvSpPr>
          <p:spPr bwMode="auto">
            <a:xfrm>
              <a:off x="1392" y="2976"/>
              <a:ext cx="124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grpSp>
          <p:nvGrpSpPr>
            <p:cNvPr id="36889" name="Group 10"/>
            <p:cNvGrpSpPr>
              <a:grpSpLocks/>
            </p:cNvGrpSpPr>
            <p:nvPr/>
          </p:nvGrpSpPr>
          <p:grpSpPr bwMode="auto">
            <a:xfrm>
              <a:off x="1536" y="3120"/>
              <a:ext cx="874" cy="212"/>
              <a:chOff x="1526" y="3159"/>
              <a:chExt cx="874" cy="212"/>
            </a:xfrm>
          </p:grpSpPr>
          <p:sp>
            <p:nvSpPr>
              <p:cNvPr id="36895" name="Rectangle 8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hlink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15</a:t>
                </a:r>
              </a:p>
            </p:txBody>
          </p:sp>
          <p:sp>
            <p:nvSpPr>
              <p:cNvPr id="36896" name="Text Box 9"/>
              <p:cNvSpPr txBox="1">
                <a:spLocks noChangeArrowheads="1"/>
              </p:cNvSpPr>
              <p:nvPr/>
            </p:nvSpPr>
            <p:spPr bwMode="auto">
              <a:xfrm>
                <a:off x="1526" y="3159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R1</a:t>
                </a:r>
              </a:p>
            </p:txBody>
          </p:sp>
        </p:grpSp>
        <p:grpSp>
          <p:nvGrpSpPr>
            <p:cNvPr id="36890" name="Group 11"/>
            <p:cNvGrpSpPr>
              <a:grpSpLocks/>
            </p:cNvGrpSpPr>
            <p:nvPr/>
          </p:nvGrpSpPr>
          <p:grpSpPr bwMode="auto">
            <a:xfrm>
              <a:off x="1536" y="3408"/>
              <a:ext cx="874" cy="212"/>
              <a:chOff x="1526" y="3159"/>
              <a:chExt cx="874" cy="212"/>
            </a:xfrm>
          </p:grpSpPr>
          <p:sp>
            <p:nvSpPr>
              <p:cNvPr id="36893" name="Rectangle 12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36894" name="Text Box 13"/>
              <p:cNvSpPr txBox="1">
                <a:spLocks noChangeArrowheads="1"/>
              </p:cNvSpPr>
              <p:nvPr/>
            </p:nvSpPr>
            <p:spPr bwMode="auto">
              <a:xfrm>
                <a:off x="1526" y="3159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R2</a:t>
                </a:r>
              </a:p>
            </p:txBody>
          </p:sp>
        </p:grpSp>
        <p:sp>
          <p:nvSpPr>
            <p:cNvPr id="36891" name="Text Box 14"/>
            <p:cNvSpPr txBox="1">
              <a:spLocks noChangeArrowheads="1"/>
            </p:cNvSpPr>
            <p:nvPr/>
          </p:nvSpPr>
          <p:spPr bwMode="auto">
            <a:xfrm>
              <a:off x="1862" y="368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6892" name="Text Box 15"/>
            <p:cNvSpPr txBox="1">
              <a:spLocks noChangeArrowheads="1"/>
            </p:cNvSpPr>
            <p:nvPr/>
          </p:nvSpPr>
          <p:spPr bwMode="auto">
            <a:xfrm>
              <a:off x="1622" y="2727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CPU</a:t>
              </a:r>
            </a:p>
          </p:txBody>
        </p:sp>
      </p:grpSp>
      <p:grpSp>
        <p:nvGrpSpPr>
          <p:cNvPr id="36870" name="Group 33"/>
          <p:cNvGrpSpPr>
            <a:grpSpLocks/>
          </p:cNvGrpSpPr>
          <p:nvPr/>
        </p:nvGrpSpPr>
        <p:grpSpPr bwMode="auto">
          <a:xfrm>
            <a:off x="5257800" y="2986088"/>
            <a:ext cx="2743200" cy="3719512"/>
            <a:chOff x="3312" y="1881"/>
            <a:chExt cx="1728" cy="2343"/>
          </a:xfrm>
        </p:grpSpPr>
        <p:sp>
          <p:nvSpPr>
            <p:cNvPr id="36872" name="Rectangle 17"/>
            <p:cNvSpPr>
              <a:spLocks noChangeArrowheads="1"/>
            </p:cNvSpPr>
            <p:nvPr/>
          </p:nvSpPr>
          <p:spPr bwMode="auto">
            <a:xfrm>
              <a:off x="3936" y="220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20</a:t>
              </a:r>
            </a:p>
          </p:txBody>
        </p:sp>
        <p:sp>
          <p:nvSpPr>
            <p:cNvPr id="36873" name="Rectangle 18"/>
            <p:cNvSpPr>
              <a:spLocks noChangeArrowheads="1"/>
            </p:cNvSpPr>
            <p:nvPr/>
          </p:nvSpPr>
          <p:spPr bwMode="auto">
            <a:xfrm>
              <a:off x="3936" y="244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30</a:t>
              </a:r>
            </a:p>
          </p:txBody>
        </p:sp>
        <p:sp>
          <p:nvSpPr>
            <p:cNvPr id="36874" name="Rectangle 19"/>
            <p:cNvSpPr>
              <a:spLocks noChangeArrowheads="1"/>
            </p:cNvSpPr>
            <p:nvPr/>
          </p:nvSpPr>
          <p:spPr bwMode="auto">
            <a:xfrm>
              <a:off x="3936" y="297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15</a:t>
              </a:r>
            </a:p>
          </p:txBody>
        </p:sp>
        <p:sp>
          <p:nvSpPr>
            <p:cNvPr id="36875" name="Rectangle 20"/>
            <p:cNvSpPr>
              <a:spLocks noChangeArrowheads="1"/>
            </p:cNvSpPr>
            <p:nvPr/>
          </p:nvSpPr>
          <p:spPr bwMode="auto">
            <a:xfrm>
              <a:off x="3936" y="321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1000</a:t>
              </a:r>
            </a:p>
          </p:txBody>
        </p:sp>
        <p:sp>
          <p:nvSpPr>
            <p:cNvPr id="36876" name="Rectangle 21"/>
            <p:cNvSpPr>
              <a:spLocks noChangeArrowheads="1"/>
            </p:cNvSpPr>
            <p:nvPr/>
          </p:nvSpPr>
          <p:spPr bwMode="auto">
            <a:xfrm>
              <a:off x="3936" y="345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300</a:t>
              </a:r>
            </a:p>
          </p:txBody>
        </p:sp>
        <p:sp>
          <p:nvSpPr>
            <p:cNvPr id="36877" name="Rectangle 22"/>
            <p:cNvSpPr>
              <a:spLocks noChangeArrowheads="1"/>
            </p:cNvSpPr>
            <p:nvPr/>
          </p:nvSpPr>
          <p:spPr bwMode="auto">
            <a:xfrm>
              <a:off x="3936" y="3984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6878" name="Rectangle 23"/>
            <p:cNvSpPr>
              <a:spLocks noChangeArrowheads="1"/>
            </p:cNvSpPr>
            <p:nvPr/>
          </p:nvSpPr>
          <p:spPr bwMode="auto">
            <a:xfrm>
              <a:off x="3936" y="2688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6879" name="Rectangle 24"/>
            <p:cNvSpPr>
              <a:spLocks noChangeArrowheads="1"/>
            </p:cNvSpPr>
            <p:nvPr/>
          </p:nvSpPr>
          <p:spPr bwMode="auto">
            <a:xfrm>
              <a:off x="3936" y="3696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6880" name="Text Box 25"/>
            <p:cNvSpPr txBox="1">
              <a:spLocks noChangeArrowheads="1"/>
            </p:cNvSpPr>
            <p:nvPr/>
          </p:nvSpPr>
          <p:spPr bwMode="auto">
            <a:xfrm>
              <a:off x="3686" y="219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6881" name="Text Box 26"/>
            <p:cNvSpPr txBox="1">
              <a:spLocks noChangeArrowheads="1"/>
            </p:cNvSpPr>
            <p:nvPr/>
          </p:nvSpPr>
          <p:spPr bwMode="auto">
            <a:xfrm>
              <a:off x="3696" y="244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6882" name="Text Box 27"/>
            <p:cNvSpPr txBox="1">
              <a:spLocks noChangeArrowheads="1"/>
            </p:cNvSpPr>
            <p:nvPr/>
          </p:nvSpPr>
          <p:spPr bwMode="auto">
            <a:xfrm>
              <a:off x="3638" y="2967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100</a:t>
              </a:r>
            </a:p>
          </p:txBody>
        </p:sp>
        <p:sp>
          <p:nvSpPr>
            <p:cNvPr id="36883" name="Text Box 28"/>
            <p:cNvSpPr txBox="1">
              <a:spLocks noChangeArrowheads="1"/>
            </p:cNvSpPr>
            <p:nvPr/>
          </p:nvSpPr>
          <p:spPr bwMode="auto">
            <a:xfrm>
              <a:off x="3648" y="321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101</a:t>
              </a:r>
            </a:p>
          </p:txBody>
        </p:sp>
        <p:sp>
          <p:nvSpPr>
            <p:cNvPr id="36884" name="Text Box 29"/>
            <p:cNvSpPr txBox="1">
              <a:spLocks noChangeArrowheads="1"/>
            </p:cNvSpPr>
            <p:nvPr/>
          </p:nvSpPr>
          <p:spPr bwMode="auto">
            <a:xfrm>
              <a:off x="3648" y="345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102</a:t>
              </a:r>
            </a:p>
          </p:txBody>
        </p:sp>
        <p:sp>
          <p:nvSpPr>
            <p:cNvPr id="36885" name="Line 30"/>
            <p:cNvSpPr>
              <a:spLocks noChangeShapeType="1"/>
            </p:cNvSpPr>
            <p:nvPr/>
          </p:nvSpPr>
          <p:spPr bwMode="auto">
            <a:xfrm>
              <a:off x="3552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6" name="Text Box 31"/>
            <p:cNvSpPr txBox="1">
              <a:spLocks noChangeArrowheads="1"/>
            </p:cNvSpPr>
            <p:nvPr/>
          </p:nvSpPr>
          <p:spPr bwMode="auto">
            <a:xfrm>
              <a:off x="3312" y="3792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address</a:t>
              </a:r>
            </a:p>
          </p:txBody>
        </p:sp>
        <p:sp>
          <p:nvSpPr>
            <p:cNvPr id="36887" name="Text Box 32"/>
            <p:cNvSpPr txBox="1">
              <a:spLocks noChangeArrowheads="1"/>
            </p:cNvSpPr>
            <p:nvPr/>
          </p:nvSpPr>
          <p:spPr bwMode="auto">
            <a:xfrm>
              <a:off x="4022" y="1881"/>
              <a:ext cx="6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標楷體" panose="03000509000000000000" pitchFamily="65" charset="-120"/>
                  <a:cs typeface="新細明體" panose="02020500000000000000" pitchFamily="18" charset="-120"/>
                </a:rPr>
                <a:t>Memory</a:t>
              </a:r>
            </a:p>
          </p:txBody>
        </p:sp>
      </p:grpSp>
      <p:sp>
        <p:nvSpPr>
          <p:cNvPr id="36871" name="Line 34"/>
          <p:cNvSpPr>
            <a:spLocks noChangeShapeType="1"/>
          </p:cNvSpPr>
          <p:nvPr/>
        </p:nvSpPr>
        <p:spPr bwMode="auto">
          <a:xfrm flipH="1">
            <a:off x="3657600" y="4953000"/>
            <a:ext cx="31242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Classifications on instructions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017713"/>
            <a:ext cx="3962400" cy="2249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arithmetic and logic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+, -, *, /, AND, OR, </a:t>
            </a:r>
            <a:r>
              <a:rPr lang="en-US" altLang="zh-TW" sz="1800" smtClean="0">
                <a:latin typeface="Arial" panose="020B0604020202020204" pitchFamily="34" charset="0"/>
              </a:rPr>
              <a:t>…</a:t>
            </a:r>
            <a:r>
              <a:rPr lang="en-US" altLang="zh-TW" sz="1800" smtClean="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load/store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to transfer data between CPU registers and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control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how to realize if-then-else, for, while, goto?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2017713"/>
            <a:ext cx="4535488" cy="103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Example: LD R1, R2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</a:t>
            </a:r>
            <a:r>
              <a:rPr lang="en-US" altLang="zh-TW" sz="1800" smtClean="0">
                <a:solidFill>
                  <a:schemeClr val="hlink"/>
                </a:solidFill>
              </a:rPr>
              <a:t>load</a:t>
            </a:r>
            <a:r>
              <a:rPr lang="en-US" altLang="zh-TW" sz="1800" smtClean="0"/>
              <a:t> memory data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R1 = mem[R2]</a:t>
            </a: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2286000" y="4343400"/>
            <a:ext cx="1981200" cy="1995488"/>
            <a:chOff x="1392" y="2727"/>
            <a:chExt cx="1248" cy="1257"/>
          </a:xfrm>
        </p:grpSpPr>
        <p:sp>
          <p:nvSpPr>
            <p:cNvPr id="37912" name="Rectangle 6"/>
            <p:cNvSpPr>
              <a:spLocks noChangeArrowheads="1"/>
            </p:cNvSpPr>
            <p:nvPr/>
          </p:nvSpPr>
          <p:spPr bwMode="auto">
            <a:xfrm>
              <a:off x="1392" y="2976"/>
              <a:ext cx="124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grpSp>
          <p:nvGrpSpPr>
            <p:cNvPr id="37913" name="Group 7"/>
            <p:cNvGrpSpPr>
              <a:grpSpLocks/>
            </p:cNvGrpSpPr>
            <p:nvPr/>
          </p:nvGrpSpPr>
          <p:grpSpPr bwMode="auto">
            <a:xfrm>
              <a:off x="1536" y="3120"/>
              <a:ext cx="874" cy="212"/>
              <a:chOff x="1526" y="3159"/>
              <a:chExt cx="874" cy="212"/>
            </a:xfrm>
          </p:grpSpPr>
          <p:sp>
            <p:nvSpPr>
              <p:cNvPr id="37919" name="Rectangle 8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hlink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15</a:t>
                </a:r>
              </a:p>
            </p:txBody>
          </p:sp>
          <p:sp>
            <p:nvSpPr>
              <p:cNvPr id="37920" name="Text Box 9"/>
              <p:cNvSpPr txBox="1">
                <a:spLocks noChangeArrowheads="1"/>
              </p:cNvSpPr>
              <p:nvPr/>
            </p:nvSpPr>
            <p:spPr bwMode="auto">
              <a:xfrm>
                <a:off x="1526" y="3159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R1</a:t>
                </a:r>
              </a:p>
            </p:txBody>
          </p:sp>
        </p:grpSp>
        <p:grpSp>
          <p:nvGrpSpPr>
            <p:cNvPr id="37914" name="Group 10"/>
            <p:cNvGrpSpPr>
              <a:grpSpLocks/>
            </p:cNvGrpSpPr>
            <p:nvPr/>
          </p:nvGrpSpPr>
          <p:grpSpPr bwMode="auto">
            <a:xfrm>
              <a:off x="1536" y="3408"/>
              <a:ext cx="874" cy="212"/>
              <a:chOff x="1526" y="3159"/>
              <a:chExt cx="874" cy="212"/>
            </a:xfrm>
          </p:grpSpPr>
          <p:sp>
            <p:nvSpPr>
              <p:cNvPr id="37917" name="Rectangle 11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37918" name="Text Box 12"/>
              <p:cNvSpPr txBox="1">
                <a:spLocks noChangeArrowheads="1"/>
              </p:cNvSpPr>
              <p:nvPr/>
            </p:nvSpPr>
            <p:spPr bwMode="auto">
              <a:xfrm>
                <a:off x="1526" y="3159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R2</a:t>
                </a:r>
              </a:p>
            </p:txBody>
          </p:sp>
        </p:grpSp>
        <p:sp>
          <p:nvSpPr>
            <p:cNvPr id="37915" name="Text Box 13"/>
            <p:cNvSpPr txBox="1">
              <a:spLocks noChangeArrowheads="1"/>
            </p:cNvSpPr>
            <p:nvPr/>
          </p:nvSpPr>
          <p:spPr bwMode="auto">
            <a:xfrm>
              <a:off x="1862" y="368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7916" name="Text Box 14"/>
            <p:cNvSpPr txBox="1">
              <a:spLocks noChangeArrowheads="1"/>
            </p:cNvSpPr>
            <p:nvPr/>
          </p:nvSpPr>
          <p:spPr bwMode="auto">
            <a:xfrm>
              <a:off x="1622" y="2727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CPU</a:t>
              </a:r>
            </a:p>
          </p:txBody>
        </p:sp>
      </p:grpSp>
      <p:grpSp>
        <p:nvGrpSpPr>
          <p:cNvPr id="37894" name="Group 15"/>
          <p:cNvGrpSpPr>
            <a:grpSpLocks/>
          </p:cNvGrpSpPr>
          <p:nvPr/>
        </p:nvGrpSpPr>
        <p:grpSpPr bwMode="auto">
          <a:xfrm>
            <a:off x="5257800" y="2986088"/>
            <a:ext cx="2743200" cy="3719512"/>
            <a:chOff x="3312" y="1881"/>
            <a:chExt cx="1728" cy="2343"/>
          </a:xfrm>
        </p:grpSpPr>
        <p:sp>
          <p:nvSpPr>
            <p:cNvPr id="37896" name="Rectangle 16"/>
            <p:cNvSpPr>
              <a:spLocks noChangeArrowheads="1"/>
            </p:cNvSpPr>
            <p:nvPr/>
          </p:nvSpPr>
          <p:spPr bwMode="auto">
            <a:xfrm>
              <a:off x="3936" y="220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20</a:t>
              </a:r>
            </a:p>
          </p:txBody>
        </p:sp>
        <p:sp>
          <p:nvSpPr>
            <p:cNvPr id="37897" name="Rectangle 17"/>
            <p:cNvSpPr>
              <a:spLocks noChangeArrowheads="1"/>
            </p:cNvSpPr>
            <p:nvPr/>
          </p:nvSpPr>
          <p:spPr bwMode="auto">
            <a:xfrm>
              <a:off x="3936" y="244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30</a:t>
              </a:r>
            </a:p>
          </p:txBody>
        </p:sp>
        <p:sp>
          <p:nvSpPr>
            <p:cNvPr id="37898" name="Rectangle 18"/>
            <p:cNvSpPr>
              <a:spLocks noChangeArrowheads="1"/>
            </p:cNvSpPr>
            <p:nvPr/>
          </p:nvSpPr>
          <p:spPr bwMode="auto">
            <a:xfrm>
              <a:off x="3936" y="297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15</a:t>
              </a:r>
            </a:p>
          </p:txBody>
        </p:sp>
        <p:sp>
          <p:nvSpPr>
            <p:cNvPr id="37899" name="Rectangle 19"/>
            <p:cNvSpPr>
              <a:spLocks noChangeArrowheads="1"/>
            </p:cNvSpPr>
            <p:nvPr/>
          </p:nvSpPr>
          <p:spPr bwMode="auto">
            <a:xfrm>
              <a:off x="3936" y="321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1000</a:t>
              </a:r>
            </a:p>
          </p:txBody>
        </p:sp>
        <p:sp>
          <p:nvSpPr>
            <p:cNvPr id="37900" name="Rectangle 20"/>
            <p:cNvSpPr>
              <a:spLocks noChangeArrowheads="1"/>
            </p:cNvSpPr>
            <p:nvPr/>
          </p:nvSpPr>
          <p:spPr bwMode="auto">
            <a:xfrm>
              <a:off x="3936" y="345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300</a:t>
              </a:r>
            </a:p>
          </p:txBody>
        </p:sp>
        <p:sp>
          <p:nvSpPr>
            <p:cNvPr id="37901" name="Rectangle 21"/>
            <p:cNvSpPr>
              <a:spLocks noChangeArrowheads="1"/>
            </p:cNvSpPr>
            <p:nvPr/>
          </p:nvSpPr>
          <p:spPr bwMode="auto">
            <a:xfrm>
              <a:off x="3936" y="3984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7902" name="Rectangle 22"/>
            <p:cNvSpPr>
              <a:spLocks noChangeArrowheads="1"/>
            </p:cNvSpPr>
            <p:nvPr/>
          </p:nvSpPr>
          <p:spPr bwMode="auto">
            <a:xfrm>
              <a:off x="3936" y="2688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7903" name="Rectangle 23"/>
            <p:cNvSpPr>
              <a:spLocks noChangeArrowheads="1"/>
            </p:cNvSpPr>
            <p:nvPr/>
          </p:nvSpPr>
          <p:spPr bwMode="auto">
            <a:xfrm>
              <a:off x="3936" y="3696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7904" name="Text Box 24"/>
            <p:cNvSpPr txBox="1">
              <a:spLocks noChangeArrowheads="1"/>
            </p:cNvSpPr>
            <p:nvPr/>
          </p:nvSpPr>
          <p:spPr bwMode="auto">
            <a:xfrm>
              <a:off x="3686" y="219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7905" name="Text Box 25"/>
            <p:cNvSpPr txBox="1">
              <a:spLocks noChangeArrowheads="1"/>
            </p:cNvSpPr>
            <p:nvPr/>
          </p:nvSpPr>
          <p:spPr bwMode="auto">
            <a:xfrm>
              <a:off x="3696" y="244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7906" name="Text Box 26"/>
            <p:cNvSpPr txBox="1">
              <a:spLocks noChangeArrowheads="1"/>
            </p:cNvSpPr>
            <p:nvPr/>
          </p:nvSpPr>
          <p:spPr bwMode="auto">
            <a:xfrm>
              <a:off x="3638" y="2967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100</a:t>
              </a:r>
            </a:p>
          </p:txBody>
        </p:sp>
        <p:sp>
          <p:nvSpPr>
            <p:cNvPr id="37907" name="Text Box 27"/>
            <p:cNvSpPr txBox="1">
              <a:spLocks noChangeArrowheads="1"/>
            </p:cNvSpPr>
            <p:nvPr/>
          </p:nvSpPr>
          <p:spPr bwMode="auto">
            <a:xfrm>
              <a:off x="3648" y="321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101</a:t>
              </a:r>
            </a:p>
          </p:txBody>
        </p:sp>
        <p:sp>
          <p:nvSpPr>
            <p:cNvPr id="37908" name="Text Box 28"/>
            <p:cNvSpPr txBox="1">
              <a:spLocks noChangeArrowheads="1"/>
            </p:cNvSpPr>
            <p:nvPr/>
          </p:nvSpPr>
          <p:spPr bwMode="auto">
            <a:xfrm>
              <a:off x="3648" y="345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102</a:t>
              </a:r>
            </a:p>
          </p:txBody>
        </p:sp>
        <p:sp>
          <p:nvSpPr>
            <p:cNvPr id="37909" name="Line 29"/>
            <p:cNvSpPr>
              <a:spLocks noChangeShapeType="1"/>
            </p:cNvSpPr>
            <p:nvPr/>
          </p:nvSpPr>
          <p:spPr bwMode="auto">
            <a:xfrm>
              <a:off x="3552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0" name="Text Box 30"/>
            <p:cNvSpPr txBox="1">
              <a:spLocks noChangeArrowheads="1"/>
            </p:cNvSpPr>
            <p:nvPr/>
          </p:nvSpPr>
          <p:spPr bwMode="auto">
            <a:xfrm>
              <a:off x="3312" y="3792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address</a:t>
              </a:r>
            </a:p>
          </p:txBody>
        </p:sp>
        <p:sp>
          <p:nvSpPr>
            <p:cNvPr id="37911" name="Text Box 31"/>
            <p:cNvSpPr txBox="1">
              <a:spLocks noChangeArrowheads="1"/>
            </p:cNvSpPr>
            <p:nvPr/>
          </p:nvSpPr>
          <p:spPr bwMode="auto">
            <a:xfrm>
              <a:off x="4022" y="1881"/>
              <a:ext cx="6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標楷體" panose="03000509000000000000" pitchFamily="65" charset="-120"/>
                  <a:cs typeface="新細明體" panose="02020500000000000000" pitchFamily="18" charset="-120"/>
                </a:rPr>
                <a:t>Memory</a:t>
              </a:r>
            </a:p>
          </p:txBody>
        </p:sp>
      </p:grpSp>
      <p:sp>
        <p:nvSpPr>
          <p:cNvPr id="37895" name="Line 32"/>
          <p:cNvSpPr>
            <a:spLocks noChangeShapeType="1"/>
          </p:cNvSpPr>
          <p:nvPr/>
        </p:nvSpPr>
        <p:spPr bwMode="auto">
          <a:xfrm flipH="1">
            <a:off x="3657600" y="4953000"/>
            <a:ext cx="31242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Classifications on instructions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017713"/>
            <a:ext cx="3962400" cy="2249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arithmetic and logic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+, -, *, /, AND, OR, </a:t>
            </a:r>
            <a:r>
              <a:rPr lang="en-US" altLang="zh-TW" sz="1800" smtClean="0">
                <a:latin typeface="Arial" panose="020B0604020202020204" pitchFamily="34" charset="0"/>
              </a:rPr>
              <a:t>…</a:t>
            </a:r>
            <a:r>
              <a:rPr lang="en-US" altLang="zh-TW" sz="1800" smtClean="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load/store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to transfer data between CPU registers and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control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how to realize if-then-else, for, while, goto?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2017713"/>
            <a:ext cx="4535488" cy="103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Example: ST R2, R1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</a:t>
            </a:r>
            <a:r>
              <a:rPr lang="en-US" altLang="zh-TW" sz="1800" smtClean="0">
                <a:solidFill>
                  <a:schemeClr val="hlink"/>
                </a:solidFill>
              </a:rPr>
              <a:t>store</a:t>
            </a:r>
            <a:r>
              <a:rPr lang="en-US" altLang="zh-TW" sz="1800" smtClean="0"/>
              <a:t> memory data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mem[R2] = R1</a:t>
            </a:r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2286000" y="4343400"/>
            <a:ext cx="1981200" cy="1995488"/>
            <a:chOff x="1392" y="2727"/>
            <a:chExt cx="1248" cy="1257"/>
          </a:xfrm>
        </p:grpSpPr>
        <p:sp>
          <p:nvSpPr>
            <p:cNvPr id="38935" name="Rectangle 6"/>
            <p:cNvSpPr>
              <a:spLocks noChangeArrowheads="1"/>
            </p:cNvSpPr>
            <p:nvPr/>
          </p:nvSpPr>
          <p:spPr bwMode="auto">
            <a:xfrm>
              <a:off x="1392" y="2976"/>
              <a:ext cx="124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grpSp>
          <p:nvGrpSpPr>
            <p:cNvPr id="38936" name="Group 7"/>
            <p:cNvGrpSpPr>
              <a:grpSpLocks/>
            </p:cNvGrpSpPr>
            <p:nvPr/>
          </p:nvGrpSpPr>
          <p:grpSpPr bwMode="auto">
            <a:xfrm>
              <a:off x="1536" y="3120"/>
              <a:ext cx="874" cy="212"/>
              <a:chOff x="1526" y="3159"/>
              <a:chExt cx="874" cy="212"/>
            </a:xfrm>
          </p:grpSpPr>
          <p:sp>
            <p:nvSpPr>
              <p:cNvPr id="38942" name="Rectangle 8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38943" name="Text Box 9"/>
              <p:cNvSpPr txBox="1">
                <a:spLocks noChangeArrowheads="1"/>
              </p:cNvSpPr>
              <p:nvPr/>
            </p:nvSpPr>
            <p:spPr bwMode="auto">
              <a:xfrm>
                <a:off x="1526" y="3159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R1</a:t>
                </a:r>
              </a:p>
            </p:txBody>
          </p:sp>
        </p:grpSp>
        <p:grpSp>
          <p:nvGrpSpPr>
            <p:cNvPr id="38937" name="Group 10"/>
            <p:cNvGrpSpPr>
              <a:grpSpLocks/>
            </p:cNvGrpSpPr>
            <p:nvPr/>
          </p:nvGrpSpPr>
          <p:grpSpPr bwMode="auto">
            <a:xfrm>
              <a:off x="1536" y="3408"/>
              <a:ext cx="874" cy="212"/>
              <a:chOff x="1526" y="3159"/>
              <a:chExt cx="874" cy="212"/>
            </a:xfrm>
          </p:grpSpPr>
          <p:sp>
            <p:nvSpPr>
              <p:cNvPr id="38940" name="Rectangle 11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38941" name="Text Box 12"/>
              <p:cNvSpPr txBox="1">
                <a:spLocks noChangeArrowheads="1"/>
              </p:cNvSpPr>
              <p:nvPr/>
            </p:nvSpPr>
            <p:spPr bwMode="auto">
              <a:xfrm>
                <a:off x="1526" y="3159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R2</a:t>
                </a:r>
              </a:p>
            </p:txBody>
          </p:sp>
        </p:grpSp>
        <p:sp>
          <p:nvSpPr>
            <p:cNvPr id="38938" name="Text Box 13"/>
            <p:cNvSpPr txBox="1">
              <a:spLocks noChangeArrowheads="1"/>
            </p:cNvSpPr>
            <p:nvPr/>
          </p:nvSpPr>
          <p:spPr bwMode="auto">
            <a:xfrm>
              <a:off x="1862" y="368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8939" name="Text Box 14"/>
            <p:cNvSpPr txBox="1">
              <a:spLocks noChangeArrowheads="1"/>
            </p:cNvSpPr>
            <p:nvPr/>
          </p:nvSpPr>
          <p:spPr bwMode="auto">
            <a:xfrm>
              <a:off x="1622" y="2727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CPU</a:t>
              </a:r>
            </a:p>
          </p:txBody>
        </p:sp>
      </p:grpSp>
      <p:grpSp>
        <p:nvGrpSpPr>
          <p:cNvPr id="38918" name="Group 15"/>
          <p:cNvGrpSpPr>
            <a:grpSpLocks/>
          </p:cNvGrpSpPr>
          <p:nvPr/>
        </p:nvGrpSpPr>
        <p:grpSpPr bwMode="auto">
          <a:xfrm>
            <a:off x="5257800" y="2986088"/>
            <a:ext cx="2743200" cy="3719512"/>
            <a:chOff x="3312" y="1881"/>
            <a:chExt cx="1728" cy="2343"/>
          </a:xfrm>
        </p:grpSpPr>
        <p:sp>
          <p:nvSpPr>
            <p:cNvPr id="38919" name="Rectangle 16"/>
            <p:cNvSpPr>
              <a:spLocks noChangeArrowheads="1"/>
            </p:cNvSpPr>
            <p:nvPr/>
          </p:nvSpPr>
          <p:spPr bwMode="auto">
            <a:xfrm>
              <a:off x="3936" y="220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20</a:t>
              </a:r>
            </a:p>
          </p:txBody>
        </p:sp>
        <p:sp>
          <p:nvSpPr>
            <p:cNvPr id="38920" name="Rectangle 17"/>
            <p:cNvSpPr>
              <a:spLocks noChangeArrowheads="1"/>
            </p:cNvSpPr>
            <p:nvPr/>
          </p:nvSpPr>
          <p:spPr bwMode="auto">
            <a:xfrm>
              <a:off x="3936" y="244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30</a:t>
              </a:r>
            </a:p>
          </p:txBody>
        </p:sp>
        <p:sp>
          <p:nvSpPr>
            <p:cNvPr id="38921" name="Rectangle 18"/>
            <p:cNvSpPr>
              <a:spLocks noChangeArrowheads="1"/>
            </p:cNvSpPr>
            <p:nvPr/>
          </p:nvSpPr>
          <p:spPr bwMode="auto">
            <a:xfrm>
              <a:off x="3936" y="297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15</a:t>
              </a:r>
            </a:p>
          </p:txBody>
        </p:sp>
        <p:sp>
          <p:nvSpPr>
            <p:cNvPr id="38922" name="Rectangle 19"/>
            <p:cNvSpPr>
              <a:spLocks noChangeArrowheads="1"/>
            </p:cNvSpPr>
            <p:nvPr/>
          </p:nvSpPr>
          <p:spPr bwMode="auto">
            <a:xfrm>
              <a:off x="3936" y="321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1000</a:t>
              </a:r>
            </a:p>
          </p:txBody>
        </p:sp>
        <p:sp>
          <p:nvSpPr>
            <p:cNvPr id="38923" name="Rectangle 20"/>
            <p:cNvSpPr>
              <a:spLocks noChangeArrowheads="1"/>
            </p:cNvSpPr>
            <p:nvPr/>
          </p:nvSpPr>
          <p:spPr bwMode="auto">
            <a:xfrm>
              <a:off x="3936" y="345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300</a:t>
              </a:r>
            </a:p>
          </p:txBody>
        </p:sp>
        <p:sp>
          <p:nvSpPr>
            <p:cNvPr id="38924" name="Rectangle 21"/>
            <p:cNvSpPr>
              <a:spLocks noChangeArrowheads="1"/>
            </p:cNvSpPr>
            <p:nvPr/>
          </p:nvSpPr>
          <p:spPr bwMode="auto">
            <a:xfrm>
              <a:off x="3936" y="3984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8925" name="Rectangle 22"/>
            <p:cNvSpPr>
              <a:spLocks noChangeArrowheads="1"/>
            </p:cNvSpPr>
            <p:nvPr/>
          </p:nvSpPr>
          <p:spPr bwMode="auto">
            <a:xfrm>
              <a:off x="3936" y="2688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8926" name="Rectangle 23"/>
            <p:cNvSpPr>
              <a:spLocks noChangeArrowheads="1"/>
            </p:cNvSpPr>
            <p:nvPr/>
          </p:nvSpPr>
          <p:spPr bwMode="auto">
            <a:xfrm>
              <a:off x="3936" y="3696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8927" name="Text Box 24"/>
            <p:cNvSpPr txBox="1">
              <a:spLocks noChangeArrowheads="1"/>
            </p:cNvSpPr>
            <p:nvPr/>
          </p:nvSpPr>
          <p:spPr bwMode="auto">
            <a:xfrm>
              <a:off x="3686" y="219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8928" name="Text Box 25"/>
            <p:cNvSpPr txBox="1">
              <a:spLocks noChangeArrowheads="1"/>
            </p:cNvSpPr>
            <p:nvPr/>
          </p:nvSpPr>
          <p:spPr bwMode="auto">
            <a:xfrm>
              <a:off x="3696" y="244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8929" name="Text Box 26"/>
            <p:cNvSpPr txBox="1">
              <a:spLocks noChangeArrowheads="1"/>
            </p:cNvSpPr>
            <p:nvPr/>
          </p:nvSpPr>
          <p:spPr bwMode="auto">
            <a:xfrm>
              <a:off x="3638" y="2967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100</a:t>
              </a:r>
            </a:p>
          </p:txBody>
        </p:sp>
        <p:sp>
          <p:nvSpPr>
            <p:cNvPr id="38930" name="Text Box 27"/>
            <p:cNvSpPr txBox="1">
              <a:spLocks noChangeArrowheads="1"/>
            </p:cNvSpPr>
            <p:nvPr/>
          </p:nvSpPr>
          <p:spPr bwMode="auto">
            <a:xfrm>
              <a:off x="3648" y="321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101</a:t>
              </a:r>
            </a:p>
          </p:txBody>
        </p:sp>
        <p:sp>
          <p:nvSpPr>
            <p:cNvPr id="38931" name="Text Box 28"/>
            <p:cNvSpPr txBox="1">
              <a:spLocks noChangeArrowheads="1"/>
            </p:cNvSpPr>
            <p:nvPr/>
          </p:nvSpPr>
          <p:spPr bwMode="auto">
            <a:xfrm>
              <a:off x="3648" y="345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102</a:t>
              </a:r>
            </a:p>
          </p:txBody>
        </p:sp>
        <p:sp>
          <p:nvSpPr>
            <p:cNvPr id="38932" name="Line 29"/>
            <p:cNvSpPr>
              <a:spLocks noChangeShapeType="1"/>
            </p:cNvSpPr>
            <p:nvPr/>
          </p:nvSpPr>
          <p:spPr bwMode="auto">
            <a:xfrm>
              <a:off x="3552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3" name="Text Box 30"/>
            <p:cNvSpPr txBox="1">
              <a:spLocks noChangeArrowheads="1"/>
            </p:cNvSpPr>
            <p:nvPr/>
          </p:nvSpPr>
          <p:spPr bwMode="auto">
            <a:xfrm>
              <a:off x="3312" y="3792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address</a:t>
              </a:r>
            </a:p>
          </p:txBody>
        </p:sp>
        <p:sp>
          <p:nvSpPr>
            <p:cNvPr id="38934" name="Text Box 31"/>
            <p:cNvSpPr txBox="1">
              <a:spLocks noChangeArrowheads="1"/>
            </p:cNvSpPr>
            <p:nvPr/>
          </p:nvSpPr>
          <p:spPr bwMode="auto">
            <a:xfrm>
              <a:off x="4022" y="1881"/>
              <a:ext cx="6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標楷體" panose="03000509000000000000" pitchFamily="65" charset="-120"/>
                  <a:cs typeface="新細明體" panose="02020500000000000000" pitchFamily="18" charset="-120"/>
                </a:rPr>
                <a:t>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Classifications on instructions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017713"/>
            <a:ext cx="3962400" cy="2249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arithmetic and logic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+, -, *, /, AND, OR, </a:t>
            </a:r>
            <a:r>
              <a:rPr lang="en-US" altLang="zh-TW" sz="1800" smtClean="0">
                <a:latin typeface="Arial" panose="020B0604020202020204" pitchFamily="34" charset="0"/>
              </a:rPr>
              <a:t>…</a:t>
            </a:r>
            <a:r>
              <a:rPr lang="en-US" altLang="zh-TW" sz="1800" smtClean="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load/store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to transfer data between CPU registers and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control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how to realize if-then-else, for, while, goto?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2017713"/>
            <a:ext cx="4535488" cy="103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Example: ST R2, R1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</a:t>
            </a:r>
            <a:r>
              <a:rPr lang="en-US" altLang="zh-TW" sz="1800" smtClean="0">
                <a:solidFill>
                  <a:schemeClr val="hlink"/>
                </a:solidFill>
              </a:rPr>
              <a:t>store</a:t>
            </a:r>
            <a:r>
              <a:rPr lang="en-US" altLang="zh-TW" sz="1800" smtClean="0"/>
              <a:t> memory data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mem[R2] = R1</a:t>
            </a:r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2286000" y="4343400"/>
            <a:ext cx="1981200" cy="1995488"/>
            <a:chOff x="1392" y="2727"/>
            <a:chExt cx="1248" cy="1257"/>
          </a:xfrm>
        </p:grpSpPr>
        <p:sp>
          <p:nvSpPr>
            <p:cNvPr id="39960" name="Rectangle 6"/>
            <p:cNvSpPr>
              <a:spLocks noChangeArrowheads="1"/>
            </p:cNvSpPr>
            <p:nvPr/>
          </p:nvSpPr>
          <p:spPr bwMode="auto">
            <a:xfrm>
              <a:off x="1392" y="2976"/>
              <a:ext cx="124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grpSp>
          <p:nvGrpSpPr>
            <p:cNvPr id="39961" name="Group 7"/>
            <p:cNvGrpSpPr>
              <a:grpSpLocks/>
            </p:cNvGrpSpPr>
            <p:nvPr/>
          </p:nvGrpSpPr>
          <p:grpSpPr bwMode="auto">
            <a:xfrm>
              <a:off x="1536" y="3120"/>
              <a:ext cx="874" cy="212"/>
              <a:chOff x="1526" y="3159"/>
              <a:chExt cx="874" cy="212"/>
            </a:xfrm>
          </p:grpSpPr>
          <p:sp>
            <p:nvSpPr>
              <p:cNvPr id="39967" name="Rectangle 8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39968" name="Text Box 9"/>
              <p:cNvSpPr txBox="1">
                <a:spLocks noChangeArrowheads="1"/>
              </p:cNvSpPr>
              <p:nvPr/>
            </p:nvSpPr>
            <p:spPr bwMode="auto">
              <a:xfrm>
                <a:off x="1526" y="3159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R1</a:t>
                </a:r>
              </a:p>
            </p:txBody>
          </p:sp>
        </p:grpSp>
        <p:grpSp>
          <p:nvGrpSpPr>
            <p:cNvPr id="39962" name="Group 10"/>
            <p:cNvGrpSpPr>
              <a:grpSpLocks/>
            </p:cNvGrpSpPr>
            <p:nvPr/>
          </p:nvGrpSpPr>
          <p:grpSpPr bwMode="auto">
            <a:xfrm>
              <a:off x="1536" y="3408"/>
              <a:ext cx="874" cy="212"/>
              <a:chOff x="1526" y="3159"/>
              <a:chExt cx="874" cy="212"/>
            </a:xfrm>
          </p:grpSpPr>
          <p:sp>
            <p:nvSpPr>
              <p:cNvPr id="39965" name="Rectangle 11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39966" name="Text Box 12"/>
              <p:cNvSpPr txBox="1">
                <a:spLocks noChangeArrowheads="1"/>
              </p:cNvSpPr>
              <p:nvPr/>
            </p:nvSpPr>
            <p:spPr bwMode="auto">
              <a:xfrm>
                <a:off x="1526" y="3159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R2</a:t>
                </a:r>
              </a:p>
            </p:txBody>
          </p:sp>
        </p:grpSp>
        <p:sp>
          <p:nvSpPr>
            <p:cNvPr id="39963" name="Text Box 13"/>
            <p:cNvSpPr txBox="1">
              <a:spLocks noChangeArrowheads="1"/>
            </p:cNvSpPr>
            <p:nvPr/>
          </p:nvSpPr>
          <p:spPr bwMode="auto">
            <a:xfrm>
              <a:off x="1862" y="368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9964" name="Text Box 14"/>
            <p:cNvSpPr txBox="1">
              <a:spLocks noChangeArrowheads="1"/>
            </p:cNvSpPr>
            <p:nvPr/>
          </p:nvSpPr>
          <p:spPr bwMode="auto">
            <a:xfrm>
              <a:off x="1622" y="2727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CPU</a:t>
              </a:r>
            </a:p>
          </p:txBody>
        </p:sp>
      </p:grpSp>
      <p:grpSp>
        <p:nvGrpSpPr>
          <p:cNvPr id="39942" name="Group 15"/>
          <p:cNvGrpSpPr>
            <a:grpSpLocks/>
          </p:cNvGrpSpPr>
          <p:nvPr/>
        </p:nvGrpSpPr>
        <p:grpSpPr bwMode="auto">
          <a:xfrm>
            <a:off x="5257800" y="2986088"/>
            <a:ext cx="2743200" cy="3719512"/>
            <a:chOff x="3312" y="1881"/>
            <a:chExt cx="1728" cy="2343"/>
          </a:xfrm>
        </p:grpSpPr>
        <p:sp>
          <p:nvSpPr>
            <p:cNvPr id="39944" name="Rectangle 16"/>
            <p:cNvSpPr>
              <a:spLocks noChangeArrowheads="1"/>
            </p:cNvSpPr>
            <p:nvPr/>
          </p:nvSpPr>
          <p:spPr bwMode="auto">
            <a:xfrm>
              <a:off x="3936" y="220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20</a:t>
              </a:r>
            </a:p>
          </p:txBody>
        </p:sp>
        <p:sp>
          <p:nvSpPr>
            <p:cNvPr id="39945" name="Rectangle 17"/>
            <p:cNvSpPr>
              <a:spLocks noChangeArrowheads="1"/>
            </p:cNvSpPr>
            <p:nvPr/>
          </p:nvSpPr>
          <p:spPr bwMode="auto">
            <a:xfrm>
              <a:off x="3936" y="244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30</a:t>
              </a:r>
            </a:p>
          </p:txBody>
        </p:sp>
        <p:sp>
          <p:nvSpPr>
            <p:cNvPr id="39946" name="Rectangle 18"/>
            <p:cNvSpPr>
              <a:spLocks noChangeArrowheads="1"/>
            </p:cNvSpPr>
            <p:nvPr/>
          </p:nvSpPr>
          <p:spPr bwMode="auto">
            <a:xfrm>
              <a:off x="3936" y="297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40</a:t>
              </a:r>
            </a:p>
          </p:txBody>
        </p:sp>
        <p:sp>
          <p:nvSpPr>
            <p:cNvPr id="39947" name="Rectangle 19"/>
            <p:cNvSpPr>
              <a:spLocks noChangeArrowheads="1"/>
            </p:cNvSpPr>
            <p:nvPr/>
          </p:nvSpPr>
          <p:spPr bwMode="auto">
            <a:xfrm>
              <a:off x="3936" y="321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1000</a:t>
              </a:r>
            </a:p>
          </p:txBody>
        </p:sp>
        <p:sp>
          <p:nvSpPr>
            <p:cNvPr id="39948" name="Rectangle 20"/>
            <p:cNvSpPr>
              <a:spLocks noChangeArrowheads="1"/>
            </p:cNvSpPr>
            <p:nvPr/>
          </p:nvSpPr>
          <p:spPr bwMode="auto">
            <a:xfrm>
              <a:off x="3936" y="345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300</a:t>
              </a:r>
            </a:p>
          </p:txBody>
        </p:sp>
        <p:sp>
          <p:nvSpPr>
            <p:cNvPr id="39949" name="Rectangle 21"/>
            <p:cNvSpPr>
              <a:spLocks noChangeArrowheads="1"/>
            </p:cNvSpPr>
            <p:nvPr/>
          </p:nvSpPr>
          <p:spPr bwMode="auto">
            <a:xfrm>
              <a:off x="3936" y="3984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9950" name="Rectangle 22"/>
            <p:cNvSpPr>
              <a:spLocks noChangeArrowheads="1"/>
            </p:cNvSpPr>
            <p:nvPr/>
          </p:nvSpPr>
          <p:spPr bwMode="auto">
            <a:xfrm>
              <a:off x="3936" y="2688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9951" name="Rectangle 23"/>
            <p:cNvSpPr>
              <a:spLocks noChangeArrowheads="1"/>
            </p:cNvSpPr>
            <p:nvPr/>
          </p:nvSpPr>
          <p:spPr bwMode="auto">
            <a:xfrm>
              <a:off x="3936" y="3696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9952" name="Text Box 24"/>
            <p:cNvSpPr txBox="1">
              <a:spLocks noChangeArrowheads="1"/>
            </p:cNvSpPr>
            <p:nvPr/>
          </p:nvSpPr>
          <p:spPr bwMode="auto">
            <a:xfrm>
              <a:off x="3686" y="219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9953" name="Text Box 25"/>
            <p:cNvSpPr txBox="1">
              <a:spLocks noChangeArrowheads="1"/>
            </p:cNvSpPr>
            <p:nvPr/>
          </p:nvSpPr>
          <p:spPr bwMode="auto">
            <a:xfrm>
              <a:off x="3696" y="244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9954" name="Text Box 26"/>
            <p:cNvSpPr txBox="1">
              <a:spLocks noChangeArrowheads="1"/>
            </p:cNvSpPr>
            <p:nvPr/>
          </p:nvSpPr>
          <p:spPr bwMode="auto">
            <a:xfrm>
              <a:off x="3638" y="2967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100</a:t>
              </a:r>
            </a:p>
          </p:txBody>
        </p:sp>
        <p:sp>
          <p:nvSpPr>
            <p:cNvPr id="39955" name="Text Box 27"/>
            <p:cNvSpPr txBox="1">
              <a:spLocks noChangeArrowheads="1"/>
            </p:cNvSpPr>
            <p:nvPr/>
          </p:nvSpPr>
          <p:spPr bwMode="auto">
            <a:xfrm>
              <a:off x="3648" y="321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101</a:t>
              </a:r>
            </a:p>
          </p:txBody>
        </p:sp>
        <p:sp>
          <p:nvSpPr>
            <p:cNvPr id="39956" name="Text Box 28"/>
            <p:cNvSpPr txBox="1">
              <a:spLocks noChangeArrowheads="1"/>
            </p:cNvSpPr>
            <p:nvPr/>
          </p:nvSpPr>
          <p:spPr bwMode="auto">
            <a:xfrm>
              <a:off x="3648" y="345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102</a:t>
              </a:r>
            </a:p>
          </p:txBody>
        </p:sp>
        <p:sp>
          <p:nvSpPr>
            <p:cNvPr id="39957" name="Line 29"/>
            <p:cNvSpPr>
              <a:spLocks noChangeShapeType="1"/>
            </p:cNvSpPr>
            <p:nvPr/>
          </p:nvSpPr>
          <p:spPr bwMode="auto">
            <a:xfrm>
              <a:off x="3552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8" name="Text Box 30"/>
            <p:cNvSpPr txBox="1">
              <a:spLocks noChangeArrowheads="1"/>
            </p:cNvSpPr>
            <p:nvPr/>
          </p:nvSpPr>
          <p:spPr bwMode="auto">
            <a:xfrm>
              <a:off x="3312" y="3792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address</a:t>
              </a:r>
            </a:p>
          </p:txBody>
        </p:sp>
        <p:sp>
          <p:nvSpPr>
            <p:cNvPr id="39959" name="Text Box 31"/>
            <p:cNvSpPr txBox="1">
              <a:spLocks noChangeArrowheads="1"/>
            </p:cNvSpPr>
            <p:nvPr/>
          </p:nvSpPr>
          <p:spPr bwMode="auto">
            <a:xfrm>
              <a:off x="4022" y="1881"/>
              <a:ext cx="6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標楷體" panose="03000509000000000000" pitchFamily="65" charset="-120"/>
                  <a:cs typeface="新細明體" panose="02020500000000000000" pitchFamily="18" charset="-120"/>
                </a:rPr>
                <a:t>Memory</a:t>
              </a:r>
            </a:p>
          </p:txBody>
        </p:sp>
      </p:grpSp>
      <p:sp>
        <p:nvSpPr>
          <p:cNvPr id="39943" name="Line 32"/>
          <p:cNvSpPr>
            <a:spLocks noChangeShapeType="1"/>
          </p:cNvSpPr>
          <p:nvPr/>
        </p:nvSpPr>
        <p:spPr bwMode="auto">
          <a:xfrm flipV="1">
            <a:off x="3657600" y="4953000"/>
            <a:ext cx="31242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Realizing memory load instruction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LD R1, R2 //R1=mem[R2]</a:t>
            </a:r>
          </a:p>
        </p:txBody>
      </p:sp>
    </p:spTree>
    <p:extLst>
      <p:ext uri="{BB962C8B-B14F-4D97-AF65-F5344CB8AC3E}">
        <p14:creationId xmlns:p14="http://schemas.microsoft.com/office/powerpoint/2010/main" val="29634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685800" y="128588"/>
            <a:ext cx="7348538" cy="6729412"/>
            <a:chOff x="437" y="63"/>
            <a:chExt cx="4629" cy="4239"/>
          </a:xfrm>
        </p:grpSpPr>
        <p:sp>
          <p:nvSpPr>
            <p:cNvPr id="7182" name="Rectangle 3"/>
            <p:cNvSpPr>
              <a:spLocks noChangeArrowheads="1"/>
            </p:cNvSpPr>
            <p:nvPr/>
          </p:nvSpPr>
          <p:spPr bwMode="auto">
            <a:xfrm>
              <a:off x="727" y="65"/>
              <a:ext cx="1774" cy="2774"/>
            </a:xfrm>
            <a:prstGeom prst="rect">
              <a:avLst/>
            </a:prstGeom>
            <a:solidFill>
              <a:srgbClr val="E5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0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endParaRPr>
            </a:p>
          </p:txBody>
        </p:sp>
        <p:sp>
          <p:nvSpPr>
            <p:cNvPr id="7183" name="Freeform 4"/>
            <p:cNvSpPr>
              <a:spLocks/>
            </p:cNvSpPr>
            <p:nvPr/>
          </p:nvSpPr>
          <p:spPr bwMode="auto">
            <a:xfrm>
              <a:off x="2501" y="63"/>
              <a:ext cx="1642" cy="4188"/>
            </a:xfrm>
            <a:custGeom>
              <a:avLst/>
              <a:gdLst>
                <a:gd name="T0" fmla="*/ 0 w 1642"/>
                <a:gd name="T1" fmla="*/ 2 h 4188"/>
                <a:gd name="T2" fmla="*/ 1642 w 1642"/>
                <a:gd name="T3" fmla="*/ 0 h 4188"/>
                <a:gd name="T4" fmla="*/ 1642 w 1642"/>
                <a:gd name="T5" fmla="*/ 4188 h 4188"/>
                <a:gd name="T6" fmla="*/ 0 w 1642"/>
                <a:gd name="T7" fmla="*/ 4188 h 4188"/>
                <a:gd name="T8" fmla="*/ 0 w 1642"/>
                <a:gd name="T9" fmla="*/ 276 h 4188"/>
                <a:gd name="T10" fmla="*/ 0 w 1642"/>
                <a:gd name="T11" fmla="*/ 2 h 4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2"/>
                <a:gd name="T19" fmla="*/ 0 h 4188"/>
                <a:gd name="T20" fmla="*/ 1642 w 1642"/>
                <a:gd name="T21" fmla="*/ 4188 h 4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2" h="4188">
                  <a:moveTo>
                    <a:pt x="0" y="2"/>
                  </a:moveTo>
                  <a:lnTo>
                    <a:pt x="1642" y="0"/>
                  </a:lnTo>
                  <a:lnTo>
                    <a:pt x="1642" y="4188"/>
                  </a:lnTo>
                  <a:lnTo>
                    <a:pt x="0" y="4188"/>
                  </a:lnTo>
                  <a:lnTo>
                    <a:pt x="0" y="2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4" name="Line 5"/>
            <p:cNvSpPr>
              <a:spLocks noChangeShapeType="1"/>
            </p:cNvSpPr>
            <p:nvPr/>
          </p:nvSpPr>
          <p:spPr bwMode="auto">
            <a:xfrm>
              <a:off x="3607" y="1433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5" name="Freeform 6"/>
            <p:cNvSpPr>
              <a:spLocks/>
            </p:cNvSpPr>
            <p:nvPr/>
          </p:nvSpPr>
          <p:spPr bwMode="auto">
            <a:xfrm>
              <a:off x="3589" y="1751"/>
              <a:ext cx="38" cy="62"/>
            </a:xfrm>
            <a:custGeom>
              <a:avLst/>
              <a:gdLst>
                <a:gd name="T0" fmla="*/ 36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36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36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1"/>
                <a:gd name="T29" fmla="*/ 19 w 19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6" name="Freeform 7"/>
            <p:cNvSpPr>
              <a:spLocks/>
            </p:cNvSpPr>
            <p:nvPr/>
          </p:nvSpPr>
          <p:spPr bwMode="auto">
            <a:xfrm>
              <a:off x="2737" y="1561"/>
              <a:ext cx="756" cy="206"/>
            </a:xfrm>
            <a:custGeom>
              <a:avLst/>
              <a:gdLst>
                <a:gd name="T0" fmla="*/ 0 w 756"/>
                <a:gd name="T1" fmla="*/ 0 h 206"/>
                <a:gd name="T2" fmla="*/ 756 w 756"/>
                <a:gd name="T3" fmla="*/ 0 h 206"/>
                <a:gd name="T4" fmla="*/ 756 w 756"/>
                <a:gd name="T5" fmla="*/ 206 h 206"/>
                <a:gd name="T6" fmla="*/ 0 60000 65536"/>
                <a:gd name="T7" fmla="*/ 0 60000 65536"/>
                <a:gd name="T8" fmla="*/ 0 60000 65536"/>
                <a:gd name="T9" fmla="*/ 0 w 756"/>
                <a:gd name="T10" fmla="*/ 0 h 206"/>
                <a:gd name="T11" fmla="*/ 756 w 756"/>
                <a:gd name="T12" fmla="*/ 206 h 2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6" h="206">
                  <a:moveTo>
                    <a:pt x="0" y="0"/>
                  </a:moveTo>
                  <a:lnTo>
                    <a:pt x="756" y="0"/>
                  </a:lnTo>
                  <a:lnTo>
                    <a:pt x="756" y="20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7" name="Freeform 8"/>
            <p:cNvSpPr>
              <a:spLocks/>
            </p:cNvSpPr>
            <p:nvPr/>
          </p:nvSpPr>
          <p:spPr bwMode="auto">
            <a:xfrm>
              <a:off x="3475" y="1751"/>
              <a:ext cx="38" cy="62"/>
            </a:xfrm>
            <a:custGeom>
              <a:avLst/>
              <a:gdLst>
                <a:gd name="T0" fmla="*/ 36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36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36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1"/>
                <a:gd name="T29" fmla="*/ 19 w 19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8" name="Line 9"/>
            <p:cNvSpPr>
              <a:spLocks noChangeShapeType="1"/>
            </p:cNvSpPr>
            <p:nvPr/>
          </p:nvSpPr>
          <p:spPr bwMode="auto">
            <a:xfrm>
              <a:off x="3359" y="1433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9" name="Freeform 10"/>
            <p:cNvSpPr>
              <a:spLocks/>
            </p:cNvSpPr>
            <p:nvPr/>
          </p:nvSpPr>
          <p:spPr bwMode="auto">
            <a:xfrm>
              <a:off x="3341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2"/>
                <a:gd name="T29" fmla="*/ 19 w 19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0" name="Freeform 11"/>
            <p:cNvSpPr>
              <a:spLocks/>
            </p:cNvSpPr>
            <p:nvPr/>
          </p:nvSpPr>
          <p:spPr bwMode="auto">
            <a:xfrm>
              <a:off x="2853" y="903"/>
              <a:ext cx="826" cy="3225"/>
            </a:xfrm>
            <a:custGeom>
              <a:avLst/>
              <a:gdLst>
                <a:gd name="T0" fmla="*/ 826 w 826"/>
                <a:gd name="T1" fmla="*/ 3158 h 3225"/>
                <a:gd name="T2" fmla="*/ 826 w 826"/>
                <a:gd name="T3" fmla="*/ 3224 h 3225"/>
                <a:gd name="T4" fmla="*/ 0 w 826"/>
                <a:gd name="T5" fmla="*/ 3225 h 3225"/>
                <a:gd name="T6" fmla="*/ 0 w 826"/>
                <a:gd name="T7" fmla="*/ 0 h 3225"/>
                <a:gd name="T8" fmla="*/ 640 w 826"/>
                <a:gd name="T9" fmla="*/ 0 h 3225"/>
                <a:gd name="T10" fmla="*/ 640 w 826"/>
                <a:gd name="T11" fmla="*/ 94 h 32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26"/>
                <a:gd name="T19" fmla="*/ 0 h 3225"/>
                <a:gd name="T20" fmla="*/ 826 w 826"/>
                <a:gd name="T21" fmla="*/ 3225 h 32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26" h="3225">
                  <a:moveTo>
                    <a:pt x="826" y="3158"/>
                  </a:moveTo>
                  <a:lnTo>
                    <a:pt x="826" y="3224"/>
                  </a:lnTo>
                  <a:lnTo>
                    <a:pt x="0" y="3225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9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1" name="Freeform 12"/>
            <p:cNvSpPr>
              <a:spLocks/>
            </p:cNvSpPr>
            <p:nvPr/>
          </p:nvSpPr>
          <p:spPr bwMode="auto">
            <a:xfrm>
              <a:off x="3475" y="979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2"/>
                <a:gd name="T29" fmla="*/ 19 w 19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0" y="27"/>
                    <a:pt x="9" y="32"/>
                  </a:cubicBezTo>
                  <a:cubicBezTo>
                    <a:pt x="8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2" name="Freeform 13"/>
            <p:cNvSpPr>
              <a:spLocks/>
            </p:cNvSpPr>
            <p:nvPr/>
          </p:nvSpPr>
          <p:spPr bwMode="auto">
            <a:xfrm>
              <a:off x="3555" y="2009"/>
              <a:ext cx="878" cy="536"/>
            </a:xfrm>
            <a:custGeom>
              <a:avLst/>
              <a:gdLst>
                <a:gd name="T0" fmla="*/ 0 w 878"/>
                <a:gd name="T1" fmla="*/ 0 h 536"/>
                <a:gd name="T2" fmla="*/ 0 w 878"/>
                <a:gd name="T3" fmla="*/ 386 h 536"/>
                <a:gd name="T4" fmla="*/ 878 w 878"/>
                <a:gd name="T5" fmla="*/ 386 h 536"/>
                <a:gd name="T6" fmla="*/ 878 w 878"/>
                <a:gd name="T7" fmla="*/ 536 h 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8"/>
                <a:gd name="T13" fmla="*/ 0 h 536"/>
                <a:gd name="T14" fmla="*/ 878 w 878"/>
                <a:gd name="T15" fmla="*/ 536 h 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8" h="536">
                  <a:moveTo>
                    <a:pt x="0" y="0"/>
                  </a:moveTo>
                  <a:lnTo>
                    <a:pt x="0" y="386"/>
                  </a:lnTo>
                  <a:lnTo>
                    <a:pt x="878" y="386"/>
                  </a:lnTo>
                  <a:lnTo>
                    <a:pt x="878" y="53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3" name="Freeform 14"/>
            <p:cNvSpPr>
              <a:spLocks/>
            </p:cNvSpPr>
            <p:nvPr/>
          </p:nvSpPr>
          <p:spPr bwMode="auto">
            <a:xfrm>
              <a:off x="4413" y="2527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76 w 20"/>
                <a:gd name="T3" fmla="*/ 0 h 32"/>
                <a:gd name="T4" fmla="*/ 80 w 20"/>
                <a:gd name="T5" fmla="*/ 4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4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32"/>
                <a:gd name="T29" fmla="*/ 20 w 20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4" name="Freeform 15"/>
            <p:cNvSpPr>
              <a:spLocks/>
            </p:cNvSpPr>
            <p:nvPr/>
          </p:nvSpPr>
          <p:spPr bwMode="auto">
            <a:xfrm>
              <a:off x="1581" y="135"/>
              <a:ext cx="3252" cy="2410"/>
            </a:xfrm>
            <a:custGeom>
              <a:avLst/>
              <a:gdLst>
                <a:gd name="T0" fmla="*/ 3252 w 3252"/>
                <a:gd name="T1" fmla="*/ 2410 h 2410"/>
                <a:gd name="T2" fmla="*/ 3252 w 3252"/>
                <a:gd name="T3" fmla="*/ 2070 h 2410"/>
                <a:gd name="T4" fmla="*/ 1778 w 3252"/>
                <a:gd name="T5" fmla="*/ 2070 h 2410"/>
                <a:gd name="T6" fmla="*/ 1234 w 3252"/>
                <a:gd name="T7" fmla="*/ 2070 h 2410"/>
                <a:gd name="T8" fmla="*/ 1234 w 3252"/>
                <a:gd name="T9" fmla="*/ 0 h 2410"/>
                <a:gd name="T10" fmla="*/ 0 w 3252"/>
                <a:gd name="T11" fmla="*/ 0 h 2410"/>
                <a:gd name="T12" fmla="*/ 0 w 3252"/>
                <a:gd name="T13" fmla="*/ 214 h 24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2"/>
                <a:gd name="T22" fmla="*/ 0 h 2410"/>
                <a:gd name="T23" fmla="*/ 3252 w 3252"/>
                <a:gd name="T24" fmla="*/ 2410 h 24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2" h="2410">
                  <a:moveTo>
                    <a:pt x="3252" y="2410"/>
                  </a:moveTo>
                  <a:lnTo>
                    <a:pt x="3252" y="2070"/>
                  </a:lnTo>
                  <a:lnTo>
                    <a:pt x="1778" y="2070"/>
                  </a:lnTo>
                  <a:lnTo>
                    <a:pt x="1234" y="2070"/>
                  </a:lnTo>
                  <a:lnTo>
                    <a:pt x="1234" y="0"/>
                  </a:lnTo>
                  <a:lnTo>
                    <a:pt x="0" y="0"/>
                  </a:lnTo>
                  <a:lnTo>
                    <a:pt x="0" y="21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5" name="Freeform 16"/>
            <p:cNvSpPr>
              <a:spLocks/>
            </p:cNvSpPr>
            <p:nvPr/>
          </p:nvSpPr>
          <p:spPr bwMode="auto">
            <a:xfrm>
              <a:off x="4815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2"/>
                <a:gd name="T29" fmla="*/ 19 w 19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6" name="Freeform 17"/>
            <p:cNvSpPr>
              <a:spLocks/>
            </p:cNvSpPr>
            <p:nvPr/>
          </p:nvSpPr>
          <p:spPr bwMode="auto">
            <a:xfrm>
              <a:off x="1561" y="333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32"/>
                <a:gd name="T29" fmla="*/ 20 w 20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7" name="Line 18"/>
            <p:cNvSpPr>
              <a:spLocks noChangeShapeType="1"/>
            </p:cNvSpPr>
            <p:nvPr/>
          </p:nvSpPr>
          <p:spPr bwMode="auto">
            <a:xfrm>
              <a:off x="3879" y="2395"/>
              <a:ext cx="1" cy="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8" name="Freeform 19"/>
            <p:cNvSpPr>
              <a:spLocks/>
            </p:cNvSpPr>
            <p:nvPr/>
          </p:nvSpPr>
          <p:spPr bwMode="auto">
            <a:xfrm>
              <a:off x="3861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2"/>
                <a:gd name="T29" fmla="*/ 19 w 19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9" name="Line 20"/>
            <p:cNvSpPr>
              <a:spLocks noChangeShapeType="1"/>
            </p:cNvSpPr>
            <p:nvPr/>
          </p:nvSpPr>
          <p:spPr bwMode="auto">
            <a:xfrm>
              <a:off x="3617" y="3363"/>
              <a:ext cx="1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00" name="Freeform 21"/>
            <p:cNvSpPr>
              <a:spLocks/>
            </p:cNvSpPr>
            <p:nvPr/>
          </p:nvSpPr>
          <p:spPr bwMode="auto">
            <a:xfrm>
              <a:off x="3599" y="3779"/>
              <a:ext cx="38" cy="64"/>
            </a:xfrm>
            <a:custGeom>
              <a:avLst/>
              <a:gdLst>
                <a:gd name="T0" fmla="*/ 36 w 19"/>
                <a:gd name="T1" fmla="*/ 20 h 32"/>
                <a:gd name="T2" fmla="*/ 76 w 19"/>
                <a:gd name="T3" fmla="*/ 0 h 32"/>
                <a:gd name="T4" fmla="*/ 76 w 19"/>
                <a:gd name="T5" fmla="*/ 0 h 32"/>
                <a:gd name="T6" fmla="*/ 52 w 19"/>
                <a:gd name="T7" fmla="*/ 60 h 32"/>
                <a:gd name="T8" fmla="*/ 36 w 19"/>
                <a:gd name="T9" fmla="*/ 128 h 32"/>
                <a:gd name="T10" fmla="*/ 24 w 19"/>
                <a:gd name="T11" fmla="*/ 60 h 32"/>
                <a:gd name="T12" fmla="*/ 0 w 19"/>
                <a:gd name="T13" fmla="*/ 0 h 32"/>
                <a:gd name="T14" fmla="*/ 0 w 19"/>
                <a:gd name="T15" fmla="*/ 0 h 32"/>
                <a:gd name="T16" fmla="*/ 36 w 19"/>
                <a:gd name="T17" fmla="*/ 2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2"/>
                <a:gd name="T29" fmla="*/ 19 w 19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2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2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01" name="Freeform 22"/>
            <p:cNvSpPr>
              <a:spLocks/>
            </p:cNvSpPr>
            <p:nvPr/>
          </p:nvSpPr>
          <p:spPr bwMode="auto">
            <a:xfrm>
              <a:off x="3727" y="3231"/>
              <a:ext cx="930" cy="564"/>
            </a:xfrm>
            <a:custGeom>
              <a:avLst/>
              <a:gdLst>
                <a:gd name="T0" fmla="*/ 930 w 930"/>
                <a:gd name="T1" fmla="*/ 0 h 564"/>
                <a:gd name="T2" fmla="*/ 930 w 930"/>
                <a:gd name="T3" fmla="*/ 386 h 564"/>
                <a:gd name="T4" fmla="*/ 0 w 930"/>
                <a:gd name="T5" fmla="*/ 386 h 564"/>
                <a:gd name="T6" fmla="*/ 0 w 930"/>
                <a:gd name="T7" fmla="*/ 564 h 5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0"/>
                <a:gd name="T13" fmla="*/ 0 h 564"/>
                <a:gd name="T14" fmla="*/ 930 w 930"/>
                <a:gd name="T15" fmla="*/ 564 h 5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0" h="564">
                  <a:moveTo>
                    <a:pt x="930" y="0"/>
                  </a:moveTo>
                  <a:lnTo>
                    <a:pt x="930" y="386"/>
                  </a:lnTo>
                  <a:lnTo>
                    <a:pt x="0" y="386"/>
                  </a:lnTo>
                  <a:lnTo>
                    <a:pt x="0" y="56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02" name="Freeform 23"/>
            <p:cNvSpPr>
              <a:spLocks/>
            </p:cNvSpPr>
            <p:nvPr/>
          </p:nvSpPr>
          <p:spPr bwMode="auto">
            <a:xfrm>
              <a:off x="3707" y="3779"/>
              <a:ext cx="40" cy="64"/>
            </a:xfrm>
            <a:custGeom>
              <a:avLst/>
              <a:gdLst>
                <a:gd name="T0" fmla="*/ 40 w 20"/>
                <a:gd name="T1" fmla="*/ 20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0 h 32"/>
                <a:gd name="T8" fmla="*/ 40 w 20"/>
                <a:gd name="T9" fmla="*/ 128 h 32"/>
                <a:gd name="T10" fmla="*/ 28 w 20"/>
                <a:gd name="T11" fmla="*/ 60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32"/>
                <a:gd name="T29" fmla="*/ 20 w 20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32">
                  <a:moveTo>
                    <a:pt x="10" y="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21"/>
                    <a:pt x="11" y="26"/>
                    <a:pt x="10" y="32"/>
                  </a:cubicBezTo>
                  <a:cubicBezTo>
                    <a:pt x="9" y="26"/>
                    <a:pt x="8" y="21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03" name="Line 24"/>
            <p:cNvSpPr>
              <a:spLocks noChangeShapeType="1"/>
            </p:cNvSpPr>
            <p:nvPr/>
          </p:nvSpPr>
          <p:spPr bwMode="auto">
            <a:xfrm>
              <a:off x="4633" y="2457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04" name="Freeform 25"/>
            <p:cNvSpPr>
              <a:spLocks/>
            </p:cNvSpPr>
            <p:nvPr/>
          </p:nvSpPr>
          <p:spPr bwMode="auto">
            <a:xfrm>
              <a:off x="4615" y="2533"/>
              <a:ext cx="34" cy="58"/>
            </a:xfrm>
            <a:custGeom>
              <a:avLst/>
              <a:gdLst>
                <a:gd name="T0" fmla="*/ 36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6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6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29"/>
                <a:gd name="T29" fmla="*/ 17 w 17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05" name="Rectangle 26"/>
            <p:cNvSpPr>
              <a:spLocks noChangeArrowheads="1"/>
            </p:cNvSpPr>
            <p:nvPr/>
          </p:nvSpPr>
          <p:spPr bwMode="auto">
            <a:xfrm>
              <a:off x="3096" y="221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06" name="Rectangle 27"/>
            <p:cNvSpPr>
              <a:spLocks noChangeArrowheads="1"/>
            </p:cNvSpPr>
            <p:nvPr/>
          </p:nvSpPr>
          <p:spPr bwMode="auto">
            <a:xfrm>
              <a:off x="3585" y="2212"/>
              <a:ext cx="2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07" name="Rectangle 28"/>
            <p:cNvSpPr>
              <a:spLocks noChangeArrowheads="1"/>
            </p:cNvSpPr>
            <p:nvPr/>
          </p:nvSpPr>
          <p:spPr bwMode="auto">
            <a:xfrm>
              <a:off x="4140" y="2081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08" name="Rectangle 29"/>
            <p:cNvSpPr>
              <a:spLocks noChangeArrowheads="1"/>
            </p:cNvSpPr>
            <p:nvPr/>
          </p:nvSpPr>
          <p:spPr bwMode="auto">
            <a:xfrm>
              <a:off x="4098" y="2277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09" name="Rectangle 30"/>
            <p:cNvSpPr>
              <a:spLocks noChangeArrowheads="1"/>
            </p:cNvSpPr>
            <p:nvPr/>
          </p:nvSpPr>
          <p:spPr bwMode="auto">
            <a:xfrm>
              <a:off x="4539" y="2347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10" name="Rectangle 31"/>
            <p:cNvSpPr>
              <a:spLocks noChangeArrowheads="1"/>
            </p:cNvSpPr>
            <p:nvPr/>
          </p:nvSpPr>
          <p:spPr bwMode="auto">
            <a:xfrm>
              <a:off x="4171" y="3490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11" name="Freeform 32"/>
            <p:cNvSpPr>
              <a:spLocks/>
            </p:cNvSpPr>
            <p:nvPr/>
          </p:nvSpPr>
          <p:spPr bwMode="auto">
            <a:xfrm>
              <a:off x="3427" y="1813"/>
              <a:ext cx="374" cy="224"/>
            </a:xfrm>
            <a:custGeom>
              <a:avLst/>
              <a:gdLst>
                <a:gd name="T0" fmla="*/ 0 w 374"/>
                <a:gd name="T1" fmla="*/ 0 h 224"/>
                <a:gd name="T2" fmla="*/ 374 w 374"/>
                <a:gd name="T3" fmla="*/ 0 h 224"/>
                <a:gd name="T4" fmla="*/ 374 w 374"/>
                <a:gd name="T5" fmla="*/ 224 h 224"/>
                <a:gd name="T6" fmla="*/ 0 w 374"/>
                <a:gd name="T7" fmla="*/ 224 h 224"/>
                <a:gd name="T8" fmla="*/ 0 w 374"/>
                <a:gd name="T9" fmla="*/ 0 h 224"/>
                <a:gd name="T10" fmla="*/ 0 w 374"/>
                <a:gd name="T11" fmla="*/ 0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4"/>
                <a:gd name="T19" fmla="*/ 0 h 224"/>
                <a:gd name="T20" fmla="*/ 374 w 374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4" h="224">
                  <a:moveTo>
                    <a:pt x="0" y="0"/>
                  </a:moveTo>
                  <a:lnTo>
                    <a:pt x="374" y="0"/>
                  </a:lnTo>
                  <a:lnTo>
                    <a:pt x="374" y="22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12" name="Rectangle 33"/>
            <p:cNvSpPr>
              <a:spLocks noChangeArrowheads="1"/>
            </p:cNvSpPr>
            <p:nvPr/>
          </p:nvSpPr>
          <p:spPr bwMode="auto">
            <a:xfrm>
              <a:off x="3443" y="1924"/>
              <a:ext cx="37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13" name="Rectangle 34"/>
            <p:cNvSpPr>
              <a:spLocks noChangeArrowheads="1"/>
            </p:cNvSpPr>
            <p:nvPr/>
          </p:nvSpPr>
          <p:spPr bwMode="auto">
            <a:xfrm>
              <a:off x="3474" y="181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14" name="Rectangle 35"/>
            <p:cNvSpPr>
              <a:spLocks noChangeArrowheads="1"/>
            </p:cNvSpPr>
            <p:nvPr/>
          </p:nvSpPr>
          <p:spPr bwMode="auto">
            <a:xfrm>
              <a:off x="3589" y="181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15" name="Freeform 36"/>
            <p:cNvSpPr>
              <a:spLocks/>
            </p:cNvSpPr>
            <p:nvPr/>
          </p:nvSpPr>
          <p:spPr bwMode="auto">
            <a:xfrm>
              <a:off x="3507" y="3843"/>
              <a:ext cx="396" cy="222"/>
            </a:xfrm>
            <a:custGeom>
              <a:avLst/>
              <a:gdLst>
                <a:gd name="T0" fmla="*/ 0 w 396"/>
                <a:gd name="T1" fmla="*/ 0 h 222"/>
                <a:gd name="T2" fmla="*/ 396 w 396"/>
                <a:gd name="T3" fmla="*/ 0 h 222"/>
                <a:gd name="T4" fmla="*/ 396 w 396"/>
                <a:gd name="T5" fmla="*/ 222 h 222"/>
                <a:gd name="T6" fmla="*/ 0 w 396"/>
                <a:gd name="T7" fmla="*/ 222 h 222"/>
                <a:gd name="T8" fmla="*/ 0 w 396"/>
                <a:gd name="T9" fmla="*/ 26 h 222"/>
                <a:gd name="T10" fmla="*/ 0 w 396"/>
                <a:gd name="T11" fmla="*/ 0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"/>
                <a:gd name="T19" fmla="*/ 0 h 222"/>
                <a:gd name="T20" fmla="*/ 396 w 396"/>
                <a:gd name="T21" fmla="*/ 222 h 2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" h="222">
                  <a:moveTo>
                    <a:pt x="0" y="0"/>
                  </a:moveTo>
                  <a:lnTo>
                    <a:pt x="396" y="0"/>
                  </a:lnTo>
                  <a:lnTo>
                    <a:pt x="396" y="222"/>
                  </a:lnTo>
                  <a:lnTo>
                    <a:pt x="0" y="2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16" name="Rectangle 37"/>
            <p:cNvSpPr>
              <a:spLocks noChangeArrowheads="1"/>
            </p:cNvSpPr>
            <p:nvPr/>
          </p:nvSpPr>
          <p:spPr bwMode="auto">
            <a:xfrm>
              <a:off x="3531" y="3949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17" name="Rectangle 38"/>
            <p:cNvSpPr>
              <a:spLocks noChangeArrowheads="1"/>
            </p:cNvSpPr>
            <p:nvPr/>
          </p:nvSpPr>
          <p:spPr bwMode="auto">
            <a:xfrm>
              <a:off x="359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18" name="Rectangle 39"/>
            <p:cNvSpPr>
              <a:spLocks noChangeArrowheads="1"/>
            </p:cNvSpPr>
            <p:nvPr/>
          </p:nvSpPr>
          <p:spPr bwMode="auto">
            <a:xfrm>
              <a:off x="370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19" name="Line 40"/>
            <p:cNvSpPr>
              <a:spLocks noChangeShapeType="1"/>
            </p:cNvSpPr>
            <p:nvPr/>
          </p:nvSpPr>
          <p:spPr bwMode="auto">
            <a:xfrm>
              <a:off x="3119" y="1107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0" name="Freeform 41"/>
            <p:cNvSpPr>
              <a:spLocks/>
            </p:cNvSpPr>
            <p:nvPr/>
          </p:nvSpPr>
          <p:spPr bwMode="auto">
            <a:xfrm>
              <a:off x="3191" y="1091"/>
              <a:ext cx="58" cy="34"/>
            </a:xfrm>
            <a:custGeom>
              <a:avLst/>
              <a:gdLst>
                <a:gd name="T0" fmla="*/ 24 w 29"/>
                <a:gd name="T1" fmla="*/ 32 h 17"/>
                <a:gd name="T2" fmla="*/ 0 w 29"/>
                <a:gd name="T3" fmla="*/ 0 h 17"/>
                <a:gd name="T4" fmla="*/ 4 w 29"/>
                <a:gd name="T5" fmla="*/ 0 h 17"/>
                <a:gd name="T6" fmla="*/ 60 w 29"/>
                <a:gd name="T7" fmla="*/ 20 h 17"/>
                <a:gd name="T8" fmla="*/ 116 w 29"/>
                <a:gd name="T9" fmla="*/ 32 h 17"/>
                <a:gd name="T10" fmla="*/ 60 w 29"/>
                <a:gd name="T11" fmla="*/ 48 h 17"/>
                <a:gd name="T12" fmla="*/ 4 w 29"/>
                <a:gd name="T13" fmla="*/ 68 h 17"/>
                <a:gd name="T14" fmla="*/ 0 w 29"/>
                <a:gd name="T15" fmla="*/ 68 h 17"/>
                <a:gd name="T16" fmla="*/ 24 w 29"/>
                <a:gd name="T17" fmla="*/ 32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17"/>
                <a:gd name="T29" fmla="*/ 29 w 29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17">
                  <a:moveTo>
                    <a:pt x="6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5" y="7"/>
                    <a:pt x="29" y="8"/>
                  </a:cubicBezTo>
                  <a:cubicBezTo>
                    <a:pt x="25" y="9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1" name="Line 42"/>
            <p:cNvSpPr>
              <a:spLocks noChangeShapeType="1"/>
            </p:cNvSpPr>
            <p:nvPr/>
          </p:nvSpPr>
          <p:spPr bwMode="auto">
            <a:xfrm>
              <a:off x="3101" y="1213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2" name="Freeform 43"/>
            <p:cNvSpPr>
              <a:spLocks/>
            </p:cNvSpPr>
            <p:nvPr/>
          </p:nvSpPr>
          <p:spPr bwMode="auto">
            <a:xfrm>
              <a:off x="3187" y="1193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0 h 20"/>
                <a:gd name="T4" fmla="*/ 0 w 32"/>
                <a:gd name="T5" fmla="*/ 0 h 20"/>
                <a:gd name="T6" fmla="*/ 64 w 32"/>
                <a:gd name="T7" fmla="*/ 24 h 20"/>
                <a:gd name="T8" fmla="*/ 128 w 32"/>
                <a:gd name="T9" fmla="*/ 40 h 20"/>
                <a:gd name="T10" fmla="*/ 64 w 32"/>
                <a:gd name="T11" fmla="*/ 52 h 20"/>
                <a:gd name="T12" fmla="*/ 0 w 32"/>
                <a:gd name="T13" fmla="*/ 80 h 20"/>
                <a:gd name="T14" fmla="*/ 0 w 32"/>
                <a:gd name="T15" fmla="*/ 76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0"/>
                <a:gd name="T29" fmla="*/ 32 w 32"/>
                <a:gd name="T30" fmla="*/ 20 h 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0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3" name="Line 44"/>
            <p:cNvSpPr>
              <a:spLocks noChangeShapeType="1"/>
            </p:cNvSpPr>
            <p:nvPr/>
          </p:nvSpPr>
          <p:spPr bwMode="auto">
            <a:xfrm>
              <a:off x="3019" y="2705"/>
              <a:ext cx="1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4" name="Freeform 45"/>
            <p:cNvSpPr>
              <a:spLocks/>
            </p:cNvSpPr>
            <p:nvPr/>
          </p:nvSpPr>
          <p:spPr bwMode="auto">
            <a:xfrm>
              <a:off x="3175" y="2687"/>
              <a:ext cx="62" cy="38"/>
            </a:xfrm>
            <a:custGeom>
              <a:avLst/>
              <a:gdLst>
                <a:gd name="T0" fmla="*/ 20 w 31"/>
                <a:gd name="T1" fmla="*/ 36 h 19"/>
                <a:gd name="T2" fmla="*/ 0 w 31"/>
                <a:gd name="T3" fmla="*/ 0 h 19"/>
                <a:gd name="T4" fmla="*/ 0 w 31"/>
                <a:gd name="T5" fmla="*/ 0 h 19"/>
                <a:gd name="T6" fmla="*/ 60 w 31"/>
                <a:gd name="T7" fmla="*/ 24 h 19"/>
                <a:gd name="T8" fmla="*/ 124 w 31"/>
                <a:gd name="T9" fmla="*/ 36 h 19"/>
                <a:gd name="T10" fmla="*/ 60 w 31"/>
                <a:gd name="T11" fmla="*/ 52 h 19"/>
                <a:gd name="T12" fmla="*/ 0 w 31"/>
                <a:gd name="T13" fmla="*/ 76 h 19"/>
                <a:gd name="T14" fmla="*/ 0 w 31"/>
                <a:gd name="T15" fmla="*/ 76 h 19"/>
                <a:gd name="T16" fmla="*/ 20 w 31"/>
                <a:gd name="T17" fmla="*/ 3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19"/>
                <a:gd name="T29" fmla="*/ 31 w 31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1" y="7"/>
                    <a:pt x="26" y="8"/>
                    <a:pt x="31" y="9"/>
                  </a:cubicBezTo>
                  <a:cubicBezTo>
                    <a:pt x="26" y="11"/>
                    <a:pt x="21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5" name="Line 46"/>
            <p:cNvSpPr>
              <a:spLocks noChangeShapeType="1"/>
            </p:cNvSpPr>
            <p:nvPr/>
          </p:nvSpPr>
          <p:spPr bwMode="auto">
            <a:xfrm flipH="1">
              <a:off x="3061" y="28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6" name="Freeform 47"/>
            <p:cNvSpPr>
              <a:spLocks/>
            </p:cNvSpPr>
            <p:nvPr/>
          </p:nvSpPr>
          <p:spPr bwMode="auto">
            <a:xfrm>
              <a:off x="3019" y="2821"/>
              <a:ext cx="58" cy="36"/>
            </a:xfrm>
            <a:custGeom>
              <a:avLst/>
              <a:gdLst>
                <a:gd name="T0" fmla="*/ 96 w 29"/>
                <a:gd name="T1" fmla="*/ 36 h 18"/>
                <a:gd name="T2" fmla="*/ 116 w 29"/>
                <a:gd name="T3" fmla="*/ 72 h 18"/>
                <a:gd name="T4" fmla="*/ 116 w 29"/>
                <a:gd name="T5" fmla="*/ 72 h 18"/>
                <a:gd name="T6" fmla="*/ 60 w 29"/>
                <a:gd name="T7" fmla="*/ 48 h 18"/>
                <a:gd name="T8" fmla="*/ 0 w 29"/>
                <a:gd name="T9" fmla="*/ 36 h 18"/>
                <a:gd name="T10" fmla="*/ 60 w 29"/>
                <a:gd name="T11" fmla="*/ 24 h 18"/>
                <a:gd name="T12" fmla="*/ 116 w 29"/>
                <a:gd name="T13" fmla="*/ 0 h 18"/>
                <a:gd name="T14" fmla="*/ 116 w 29"/>
                <a:gd name="T15" fmla="*/ 4 h 18"/>
                <a:gd name="T16" fmla="*/ 96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18"/>
                <a:gd name="T29" fmla="*/ 29 w 29"/>
                <a:gd name="T30" fmla="*/ 18 h 1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7" name="Line 48"/>
            <p:cNvSpPr>
              <a:spLocks noChangeShapeType="1"/>
            </p:cNvSpPr>
            <p:nvPr/>
          </p:nvSpPr>
          <p:spPr bwMode="auto">
            <a:xfrm flipH="1">
              <a:off x="3061" y="2973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8" name="Freeform 49"/>
            <p:cNvSpPr>
              <a:spLocks/>
            </p:cNvSpPr>
            <p:nvPr/>
          </p:nvSpPr>
          <p:spPr bwMode="auto">
            <a:xfrm>
              <a:off x="3019" y="2955"/>
              <a:ext cx="58" cy="36"/>
            </a:xfrm>
            <a:custGeom>
              <a:avLst/>
              <a:gdLst>
                <a:gd name="T0" fmla="*/ 96 w 29"/>
                <a:gd name="T1" fmla="*/ 36 h 18"/>
                <a:gd name="T2" fmla="*/ 116 w 29"/>
                <a:gd name="T3" fmla="*/ 72 h 18"/>
                <a:gd name="T4" fmla="*/ 116 w 29"/>
                <a:gd name="T5" fmla="*/ 72 h 18"/>
                <a:gd name="T6" fmla="*/ 60 w 29"/>
                <a:gd name="T7" fmla="*/ 48 h 18"/>
                <a:gd name="T8" fmla="*/ 0 w 29"/>
                <a:gd name="T9" fmla="*/ 36 h 18"/>
                <a:gd name="T10" fmla="*/ 60 w 29"/>
                <a:gd name="T11" fmla="*/ 24 h 18"/>
                <a:gd name="T12" fmla="*/ 116 w 29"/>
                <a:gd name="T13" fmla="*/ 0 h 18"/>
                <a:gd name="T14" fmla="*/ 116 w 29"/>
                <a:gd name="T15" fmla="*/ 0 h 18"/>
                <a:gd name="T16" fmla="*/ 96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18"/>
                <a:gd name="T29" fmla="*/ 29 w 29"/>
                <a:gd name="T30" fmla="*/ 18 h 1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9" name="Line 50"/>
            <p:cNvSpPr>
              <a:spLocks noChangeShapeType="1"/>
            </p:cNvSpPr>
            <p:nvPr/>
          </p:nvSpPr>
          <p:spPr bwMode="auto">
            <a:xfrm flipH="1">
              <a:off x="3061" y="3107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30" name="Freeform 51"/>
            <p:cNvSpPr>
              <a:spLocks/>
            </p:cNvSpPr>
            <p:nvPr/>
          </p:nvSpPr>
          <p:spPr bwMode="auto">
            <a:xfrm>
              <a:off x="3019" y="3089"/>
              <a:ext cx="58" cy="34"/>
            </a:xfrm>
            <a:custGeom>
              <a:avLst/>
              <a:gdLst>
                <a:gd name="T0" fmla="*/ 96 w 29"/>
                <a:gd name="T1" fmla="*/ 36 h 17"/>
                <a:gd name="T2" fmla="*/ 116 w 29"/>
                <a:gd name="T3" fmla="*/ 68 h 17"/>
                <a:gd name="T4" fmla="*/ 116 w 29"/>
                <a:gd name="T5" fmla="*/ 68 h 17"/>
                <a:gd name="T6" fmla="*/ 60 w 29"/>
                <a:gd name="T7" fmla="*/ 48 h 17"/>
                <a:gd name="T8" fmla="*/ 0 w 29"/>
                <a:gd name="T9" fmla="*/ 36 h 17"/>
                <a:gd name="T10" fmla="*/ 60 w 29"/>
                <a:gd name="T11" fmla="*/ 20 h 17"/>
                <a:gd name="T12" fmla="*/ 116 w 29"/>
                <a:gd name="T13" fmla="*/ 0 h 17"/>
                <a:gd name="T14" fmla="*/ 116 w 29"/>
                <a:gd name="T15" fmla="*/ 0 h 17"/>
                <a:gd name="T16" fmla="*/ 96 w 29"/>
                <a:gd name="T17" fmla="*/ 36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17"/>
                <a:gd name="T29" fmla="*/ 29 w 29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17">
                  <a:moveTo>
                    <a:pt x="24" y="9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31" name="Line 52"/>
            <p:cNvSpPr>
              <a:spLocks noChangeShapeType="1"/>
            </p:cNvSpPr>
            <p:nvPr/>
          </p:nvSpPr>
          <p:spPr bwMode="auto">
            <a:xfrm flipH="1">
              <a:off x="3061" y="32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32" name="Freeform 53"/>
            <p:cNvSpPr>
              <a:spLocks/>
            </p:cNvSpPr>
            <p:nvPr/>
          </p:nvSpPr>
          <p:spPr bwMode="auto">
            <a:xfrm>
              <a:off x="3019" y="3223"/>
              <a:ext cx="58" cy="34"/>
            </a:xfrm>
            <a:custGeom>
              <a:avLst/>
              <a:gdLst>
                <a:gd name="T0" fmla="*/ 96 w 29"/>
                <a:gd name="T1" fmla="*/ 32 h 17"/>
                <a:gd name="T2" fmla="*/ 116 w 29"/>
                <a:gd name="T3" fmla="*/ 68 h 17"/>
                <a:gd name="T4" fmla="*/ 116 w 29"/>
                <a:gd name="T5" fmla="*/ 68 h 17"/>
                <a:gd name="T6" fmla="*/ 60 w 29"/>
                <a:gd name="T7" fmla="*/ 48 h 17"/>
                <a:gd name="T8" fmla="*/ 0 w 29"/>
                <a:gd name="T9" fmla="*/ 32 h 17"/>
                <a:gd name="T10" fmla="*/ 60 w 29"/>
                <a:gd name="T11" fmla="*/ 20 h 17"/>
                <a:gd name="T12" fmla="*/ 116 w 29"/>
                <a:gd name="T13" fmla="*/ 0 h 17"/>
                <a:gd name="T14" fmla="*/ 116 w 29"/>
                <a:gd name="T15" fmla="*/ 0 h 17"/>
                <a:gd name="T16" fmla="*/ 96 w 29"/>
                <a:gd name="T17" fmla="*/ 32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17"/>
                <a:gd name="T29" fmla="*/ 29 w 29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33" name="Line 54"/>
            <p:cNvSpPr>
              <a:spLocks noChangeShapeType="1"/>
            </p:cNvSpPr>
            <p:nvPr/>
          </p:nvSpPr>
          <p:spPr bwMode="auto">
            <a:xfrm>
              <a:off x="3101" y="1357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34" name="Freeform 55"/>
            <p:cNvSpPr>
              <a:spLocks/>
            </p:cNvSpPr>
            <p:nvPr/>
          </p:nvSpPr>
          <p:spPr bwMode="auto">
            <a:xfrm>
              <a:off x="3187" y="1337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4 h 20"/>
                <a:gd name="T4" fmla="*/ 0 w 32"/>
                <a:gd name="T5" fmla="*/ 0 h 20"/>
                <a:gd name="T6" fmla="*/ 64 w 32"/>
                <a:gd name="T7" fmla="*/ 28 h 20"/>
                <a:gd name="T8" fmla="*/ 128 w 32"/>
                <a:gd name="T9" fmla="*/ 40 h 20"/>
                <a:gd name="T10" fmla="*/ 64 w 32"/>
                <a:gd name="T11" fmla="*/ 56 h 20"/>
                <a:gd name="T12" fmla="*/ 0 w 32"/>
                <a:gd name="T13" fmla="*/ 80 h 20"/>
                <a:gd name="T14" fmla="*/ 0 w 32"/>
                <a:gd name="T15" fmla="*/ 80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0"/>
                <a:gd name="T29" fmla="*/ 32 w 32"/>
                <a:gd name="T30" fmla="*/ 20 h 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35" name="Line 56"/>
            <p:cNvSpPr>
              <a:spLocks noChangeShapeType="1"/>
            </p:cNvSpPr>
            <p:nvPr/>
          </p:nvSpPr>
          <p:spPr bwMode="auto">
            <a:xfrm>
              <a:off x="3375" y="3963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36" name="Freeform 57"/>
            <p:cNvSpPr>
              <a:spLocks/>
            </p:cNvSpPr>
            <p:nvPr/>
          </p:nvSpPr>
          <p:spPr bwMode="auto">
            <a:xfrm>
              <a:off x="3443" y="3943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4 h 20"/>
                <a:gd name="T4" fmla="*/ 4 w 32"/>
                <a:gd name="T5" fmla="*/ 0 h 20"/>
                <a:gd name="T6" fmla="*/ 64 w 32"/>
                <a:gd name="T7" fmla="*/ 24 h 20"/>
                <a:gd name="T8" fmla="*/ 128 w 32"/>
                <a:gd name="T9" fmla="*/ 40 h 20"/>
                <a:gd name="T10" fmla="*/ 64 w 32"/>
                <a:gd name="T11" fmla="*/ 56 h 20"/>
                <a:gd name="T12" fmla="*/ 4 w 32"/>
                <a:gd name="T13" fmla="*/ 80 h 20"/>
                <a:gd name="T14" fmla="*/ 0 w 32"/>
                <a:gd name="T15" fmla="*/ 80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0"/>
                <a:gd name="T29" fmla="*/ 32 w 32"/>
                <a:gd name="T30" fmla="*/ 20 h 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8"/>
                    <a:pt x="27" y="9"/>
                    <a:pt x="32" y="10"/>
                  </a:cubicBezTo>
                  <a:cubicBezTo>
                    <a:pt x="27" y="11"/>
                    <a:pt x="22" y="12"/>
                    <a:pt x="16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37" name="Rectangle 58"/>
            <p:cNvSpPr>
              <a:spLocks noChangeArrowheads="1"/>
            </p:cNvSpPr>
            <p:nvPr/>
          </p:nvSpPr>
          <p:spPr bwMode="auto">
            <a:xfrm>
              <a:off x="3495" y="4125"/>
              <a:ext cx="6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DATAPATH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38" name="Rectangle 59"/>
            <p:cNvSpPr>
              <a:spLocks noChangeArrowheads="1"/>
            </p:cNvSpPr>
            <p:nvPr/>
          </p:nvSpPr>
          <p:spPr bwMode="auto">
            <a:xfrm>
              <a:off x="2914" y="1044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39" name="Rectangle 60"/>
            <p:cNvSpPr>
              <a:spLocks noChangeArrowheads="1"/>
            </p:cNvSpPr>
            <p:nvPr/>
          </p:nvSpPr>
          <p:spPr bwMode="auto">
            <a:xfrm>
              <a:off x="2924" y="1150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40" name="Rectangle 61"/>
            <p:cNvSpPr>
              <a:spLocks noChangeArrowheads="1"/>
            </p:cNvSpPr>
            <p:nvPr/>
          </p:nvSpPr>
          <p:spPr bwMode="auto">
            <a:xfrm>
              <a:off x="2916" y="1295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41" name="Rectangle 62"/>
            <p:cNvSpPr>
              <a:spLocks noChangeArrowheads="1"/>
            </p:cNvSpPr>
            <p:nvPr/>
          </p:nvSpPr>
          <p:spPr bwMode="auto">
            <a:xfrm>
              <a:off x="2881" y="1569"/>
              <a:ext cx="4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Constant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42" name="Rectangle 63"/>
            <p:cNvSpPr>
              <a:spLocks noChangeArrowheads="1"/>
            </p:cNvSpPr>
            <p:nvPr/>
          </p:nvSpPr>
          <p:spPr bwMode="auto">
            <a:xfrm>
              <a:off x="2881" y="167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43" name="Rectangle 64"/>
            <p:cNvSpPr>
              <a:spLocks noChangeArrowheads="1"/>
            </p:cNvSpPr>
            <p:nvPr/>
          </p:nvSpPr>
          <p:spPr bwMode="auto">
            <a:xfrm>
              <a:off x="3897" y="1297"/>
              <a:ext cx="1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44" name="Line 65"/>
            <p:cNvSpPr>
              <a:spLocks noChangeShapeType="1"/>
            </p:cNvSpPr>
            <p:nvPr/>
          </p:nvSpPr>
          <p:spPr bwMode="auto">
            <a:xfrm flipH="1">
              <a:off x="3785" y="1357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45" name="Freeform 66"/>
            <p:cNvSpPr>
              <a:spLocks/>
            </p:cNvSpPr>
            <p:nvPr/>
          </p:nvSpPr>
          <p:spPr bwMode="auto">
            <a:xfrm>
              <a:off x="3739" y="1337"/>
              <a:ext cx="64" cy="40"/>
            </a:xfrm>
            <a:custGeom>
              <a:avLst/>
              <a:gdLst>
                <a:gd name="T0" fmla="*/ 104 w 32"/>
                <a:gd name="T1" fmla="*/ 40 h 20"/>
                <a:gd name="T2" fmla="*/ 128 w 32"/>
                <a:gd name="T3" fmla="*/ 80 h 20"/>
                <a:gd name="T4" fmla="*/ 128 w 32"/>
                <a:gd name="T5" fmla="*/ 80 h 20"/>
                <a:gd name="T6" fmla="*/ 64 w 32"/>
                <a:gd name="T7" fmla="*/ 56 h 20"/>
                <a:gd name="T8" fmla="*/ 0 w 32"/>
                <a:gd name="T9" fmla="*/ 40 h 20"/>
                <a:gd name="T10" fmla="*/ 64 w 32"/>
                <a:gd name="T11" fmla="*/ 28 h 20"/>
                <a:gd name="T12" fmla="*/ 128 w 32"/>
                <a:gd name="T13" fmla="*/ 0 h 20"/>
                <a:gd name="T14" fmla="*/ 128 w 32"/>
                <a:gd name="T15" fmla="*/ 4 h 20"/>
                <a:gd name="T16" fmla="*/ 10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0"/>
                <a:gd name="T29" fmla="*/ 32 w 32"/>
                <a:gd name="T30" fmla="*/ 20 h 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0">
                  <a:moveTo>
                    <a:pt x="26" y="1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3"/>
                    <a:pt x="5" y="11"/>
                    <a:pt x="0" y="10"/>
                  </a:cubicBezTo>
                  <a:cubicBezTo>
                    <a:pt x="5" y="9"/>
                    <a:pt x="11" y="8"/>
                    <a:pt x="16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1"/>
                    <a:pt x="32" y="1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46" name="Rectangle 67"/>
            <p:cNvSpPr>
              <a:spLocks noChangeArrowheads="1"/>
            </p:cNvSpPr>
            <p:nvPr/>
          </p:nvSpPr>
          <p:spPr bwMode="auto">
            <a:xfrm>
              <a:off x="3944" y="1872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47" name="Line 68"/>
            <p:cNvSpPr>
              <a:spLocks noChangeShapeType="1"/>
            </p:cNvSpPr>
            <p:nvPr/>
          </p:nvSpPr>
          <p:spPr bwMode="auto">
            <a:xfrm flipH="1">
              <a:off x="3847" y="1931"/>
              <a:ext cx="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48" name="Freeform 69"/>
            <p:cNvSpPr>
              <a:spLocks/>
            </p:cNvSpPr>
            <p:nvPr/>
          </p:nvSpPr>
          <p:spPr bwMode="auto">
            <a:xfrm>
              <a:off x="3801" y="1911"/>
              <a:ext cx="62" cy="40"/>
            </a:xfrm>
            <a:custGeom>
              <a:avLst/>
              <a:gdLst>
                <a:gd name="T0" fmla="*/ 104 w 31"/>
                <a:gd name="T1" fmla="*/ 40 h 20"/>
                <a:gd name="T2" fmla="*/ 124 w 31"/>
                <a:gd name="T3" fmla="*/ 76 h 20"/>
                <a:gd name="T4" fmla="*/ 124 w 31"/>
                <a:gd name="T5" fmla="*/ 80 h 20"/>
                <a:gd name="T6" fmla="*/ 64 w 31"/>
                <a:gd name="T7" fmla="*/ 52 h 20"/>
                <a:gd name="T8" fmla="*/ 0 w 31"/>
                <a:gd name="T9" fmla="*/ 40 h 20"/>
                <a:gd name="T10" fmla="*/ 64 w 31"/>
                <a:gd name="T11" fmla="*/ 24 h 20"/>
                <a:gd name="T12" fmla="*/ 124 w 31"/>
                <a:gd name="T13" fmla="*/ 0 h 20"/>
                <a:gd name="T14" fmla="*/ 124 w 31"/>
                <a:gd name="T15" fmla="*/ 0 h 20"/>
                <a:gd name="T16" fmla="*/ 104 w 31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20"/>
                <a:gd name="T29" fmla="*/ 31 w 31"/>
                <a:gd name="T30" fmla="*/ 20 h 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20">
                  <a:moveTo>
                    <a:pt x="26" y="10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5" y="11"/>
                    <a:pt x="0" y="10"/>
                  </a:cubicBezTo>
                  <a:cubicBezTo>
                    <a:pt x="5" y="9"/>
                    <a:pt x="10" y="8"/>
                    <a:pt x="16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49" name="Rectangle 70"/>
            <p:cNvSpPr>
              <a:spLocks noChangeArrowheads="1"/>
            </p:cNvSpPr>
            <p:nvPr/>
          </p:nvSpPr>
          <p:spPr bwMode="auto">
            <a:xfrm>
              <a:off x="2892" y="2643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50" name="Rectangle 71"/>
            <p:cNvSpPr>
              <a:spLocks noChangeArrowheads="1"/>
            </p:cNvSpPr>
            <p:nvPr/>
          </p:nvSpPr>
          <p:spPr bwMode="auto">
            <a:xfrm>
              <a:off x="2926" y="277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51" name="Rectangle 72"/>
            <p:cNvSpPr>
              <a:spLocks noChangeArrowheads="1"/>
            </p:cNvSpPr>
            <p:nvPr/>
          </p:nvSpPr>
          <p:spPr bwMode="auto">
            <a:xfrm>
              <a:off x="2931" y="290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52" name="Rectangle 73"/>
            <p:cNvSpPr>
              <a:spLocks noChangeArrowheads="1"/>
            </p:cNvSpPr>
            <p:nvPr/>
          </p:nvSpPr>
          <p:spPr bwMode="auto">
            <a:xfrm>
              <a:off x="2927" y="304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53" name="Rectangle 74"/>
            <p:cNvSpPr>
              <a:spLocks noChangeArrowheads="1"/>
            </p:cNvSpPr>
            <p:nvPr/>
          </p:nvSpPr>
          <p:spPr bwMode="auto">
            <a:xfrm>
              <a:off x="2932" y="317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54" name="Freeform 75"/>
            <p:cNvSpPr>
              <a:spLocks/>
            </p:cNvSpPr>
            <p:nvPr/>
          </p:nvSpPr>
          <p:spPr bwMode="auto">
            <a:xfrm>
              <a:off x="3237" y="2591"/>
              <a:ext cx="776" cy="770"/>
            </a:xfrm>
            <a:custGeom>
              <a:avLst/>
              <a:gdLst>
                <a:gd name="T0" fmla="*/ 0 w 776"/>
                <a:gd name="T1" fmla="*/ 0 h 770"/>
                <a:gd name="T2" fmla="*/ 776 w 776"/>
                <a:gd name="T3" fmla="*/ 0 h 770"/>
                <a:gd name="T4" fmla="*/ 776 w 776"/>
                <a:gd name="T5" fmla="*/ 770 h 770"/>
                <a:gd name="T6" fmla="*/ 0 w 776"/>
                <a:gd name="T7" fmla="*/ 770 h 770"/>
                <a:gd name="T8" fmla="*/ 0 w 776"/>
                <a:gd name="T9" fmla="*/ 0 h 770"/>
                <a:gd name="T10" fmla="*/ 0 w 776"/>
                <a:gd name="T11" fmla="*/ 0 h 7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6"/>
                <a:gd name="T19" fmla="*/ 0 h 770"/>
                <a:gd name="T20" fmla="*/ 776 w 776"/>
                <a:gd name="T21" fmla="*/ 770 h 7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6" h="770">
                  <a:moveTo>
                    <a:pt x="0" y="0"/>
                  </a:moveTo>
                  <a:lnTo>
                    <a:pt x="776" y="0"/>
                  </a:lnTo>
                  <a:lnTo>
                    <a:pt x="776" y="770"/>
                  </a:lnTo>
                  <a:lnTo>
                    <a:pt x="0" y="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55" name="Rectangle 76"/>
            <p:cNvSpPr>
              <a:spLocks noChangeArrowheads="1"/>
            </p:cNvSpPr>
            <p:nvPr/>
          </p:nvSpPr>
          <p:spPr bwMode="auto">
            <a:xfrm>
              <a:off x="3438" y="2870"/>
              <a:ext cx="4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Function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56" name="Rectangle 77"/>
            <p:cNvSpPr>
              <a:spLocks noChangeArrowheads="1"/>
            </p:cNvSpPr>
            <p:nvPr/>
          </p:nvSpPr>
          <p:spPr bwMode="auto">
            <a:xfrm>
              <a:off x="3542" y="2978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unit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57" name="Rectangle 78"/>
            <p:cNvSpPr>
              <a:spLocks noChangeArrowheads="1"/>
            </p:cNvSpPr>
            <p:nvPr/>
          </p:nvSpPr>
          <p:spPr bwMode="auto">
            <a:xfrm>
              <a:off x="3314" y="259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58" name="Rectangle 79"/>
            <p:cNvSpPr>
              <a:spLocks noChangeArrowheads="1"/>
            </p:cNvSpPr>
            <p:nvPr/>
          </p:nvSpPr>
          <p:spPr bwMode="auto">
            <a:xfrm>
              <a:off x="3843" y="25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59" name="Rectangle 80"/>
            <p:cNvSpPr>
              <a:spLocks noChangeArrowheads="1"/>
            </p:cNvSpPr>
            <p:nvPr/>
          </p:nvSpPr>
          <p:spPr bwMode="auto">
            <a:xfrm>
              <a:off x="3588" y="3248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60" name="Rectangle 81"/>
            <p:cNvSpPr>
              <a:spLocks noChangeArrowheads="1"/>
            </p:cNvSpPr>
            <p:nvPr/>
          </p:nvSpPr>
          <p:spPr bwMode="auto">
            <a:xfrm>
              <a:off x="3180" y="3912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61" name="Rectangle 82"/>
            <p:cNvSpPr>
              <a:spLocks noChangeArrowheads="1"/>
            </p:cNvSpPr>
            <p:nvPr/>
          </p:nvSpPr>
          <p:spPr bwMode="auto">
            <a:xfrm>
              <a:off x="2881" y="400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62" name="Rectangle 83"/>
            <p:cNvSpPr>
              <a:spLocks noChangeArrowheads="1"/>
            </p:cNvSpPr>
            <p:nvPr/>
          </p:nvSpPr>
          <p:spPr bwMode="auto">
            <a:xfrm>
              <a:off x="1975" y="1562"/>
              <a:ext cx="3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63" name="Freeform 84"/>
            <p:cNvSpPr>
              <a:spLocks/>
            </p:cNvSpPr>
            <p:nvPr/>
          </p:nvSpPr>
          <p:spPr bwMode="auto">
            <a:xfrm>
              <a:off x="3251" y="1043"/>
              <a:ext cx="486" cy="390"/>
            </a:xfrm>
            <a:custGeom>
              <a:avLst/>
              <a:gdLst>
                <a:gd name="T0" fmla="*/ 0 w 486"/>
                <a:gd name="T1" fmla="*/ 0 h 390"/>
                <a:gd name="T2" fmla="*/ 486 w 486"/>
                <a:gd name="T3" fmla="*/ 0 h 390"/>
                <a:gd name="T4" fmla="*/ 486 w 486"/>
                <a:gd name="T5" fmla="*/ 390 h 390"/>
                <a:gd name="T6" fmla="*/ 0 w 486"/>
                <a:gd name="T7" fmla="*/ 390 h 390"/>
                <a:gd name="T8" fmla="*/ 0 w 486"/>
                <a:gd name="T9" fmla="*/ 0 h 390"/>
                <a:gd name="T10" fmla="*/ 0 w 486"/>
                <a:gd name="T11" fmla="*/ 0 h 3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6"/>
                <a:gd name="T19" fmla="*/ 0 h 390"/>
                <a:gd name="T20" fmla="*/ 486 w 486"/>
                <a:gd name="T21" fmla="*/ 390 h 3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6" h="390">
                  <a:moveTo>
                    <a:pt x="0" y="0"/>
                  </a:moveTo>
                  <a:lnTo>
                    <a:pt x="486" y="0"/>
                  </a:lnTo>
                  <a:lnTo>
                    <a:pt x="486" y="390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64" name="Freeform 85"/>
            <p:cNvSpPr>
              <a:spLocks/>
            </p:cNvSpPr>
            <p:nvPr/>
          </p:nvSpPr>
          <p:spPr bwMode="auto">
            <a:xfrm>
              <a:off x="4259" y="2591"/>
              <a:ext cx="768" cy="640"/>
            </a:xfrm>
            <a:custGeom>
              <a:avLst/>
              <a:gdLst>
                <a:gd name="T0" fmla="*/ 0 w 768"/>
                <a:gd name="T1" fmla="*/ 0 h 640"/>
                <a:gd name="T2" fmla="*/ 768 w 768"/>
                <a:gd name="T3" fmla="*/ 0 h 640"/>
                <a:gd name="T4" fmla="*/ 768 w 768"/>
                <a:gd name="T5" fmla="*/ 640 h 640"/>
                <a:gd name="T6" fmla="*/ 0 w 768"/>
                <a:gd name="T7" fmla="*/ 640 h 640"/>
                <a:gd name="T8" fmla="*/ 0 w 768"/>
                <a:gd name="T9" fmla="*/ 0 h 640"/>
                <a:gd name="T10" fmla="*/ 0 w 768"/>
                <a:gd name="T11" fmla="*/ 0 h 6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8"/>
                <a:gd name="T19" fmla="*/ 0 h 640"/>
                <a:gd name="T20" fmla="*/ 768 w 768"/>
                <a:gd name="T21" fmla="*/ 640 h 6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68" h="640">
                  <a:moveTo>
                    <a:pt x="0" y="0"/>
                  </a:moveTo>
                  <a:lnTo>
                    <a:pt x="768" y="0"/>
                  </a:lnTo>
                  <a:lnTo>
                    <a:pt x="768" y="640"/>
                  </a:lnTo>
                  <a:lnTo>
                    <a:pt x="0" y="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65" name="Rectangle 86"/>
            <p:cNvSpPr>
              <a:spLocks noChangeArrowheads="1"/>
            </p:cNvSpPr>
            <p:nvPr/>
          </p:nvSpPr>
          <p:spPr bwMode="auto">
            <a:xfrm>
              <a:off x="4292" y="2596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66" name="Rectangle 87"/>
            <p:cNvSpPr>
              <a:spLocks noChangeArrowheads="1"/>
            </p:cNvSpPr>
            <p:nvPr/>
          </p:nvSpPr>
          <p:spPr bwMode="auto">
            <a:xfrm>
              <a:off x="4673" y="2596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67" name="Rectangle 88"/>
            <p:cNvSpPr>
              <a:spLocks noChangeArrowheads="1"/>
            </p:cNvSpPr>
            <p:nvPr/>
          </p:nvSpPr>
          <p:spPr bwMode="auto">
            <a:xfrm>
              <a:off x="4539" y="2804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68" name="Rectangle 89"/>
            <p:cNvSpPr>
              <a:spLocks noChangeArrowheads="1"/>
            </p:cNvSpPr>
            <p:nvPr/>
          </p:nvSpPr>
          <p:spPr bwMode="auto">
            <a:xfrm>
              <a:off x="4469" y="2912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69" name="Rectangle 90"/>
            <p:cNvSpPr>
              <a:spLocks noChangeArrowheads="1"/>
            </p:cNvSpPr>
            <p:nvPr/>
          </p:nvSpPr>
          <p:spPr bwMode="auto">
            <a:xfrm>
              <a:off x="4493" y="3114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70" name="Rectangle 91"/>
            <p:cNvSpPr>
              <a:spLocks noChangeArrowheads="1"/>
            </p:cNvSpPr>
            <p:nvPr/>
          </p:nvSpPr>
          <p:spPr bwMode="auto">
            <a:xfrm>
              <a:off x="3319" y="1132"/>
              <a:ext cx="3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Register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71" name="Rectangle 92"/>
            <p:cNvSpPr>
              <a:spLocks noChangeArrowheads="1"/>
            </p:cNvSpPr>
            <p:nvPr/>
          </p:nvSpPr>
          <p:spPr bwMode="auto">
            <a:xfrm>
              <a:off x="3429" y="124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file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72" name="Rectangle 93"/>
            <p:cNvSpPr>
              <a:spLocks noChangeArrowheads="1"/>
            </p:cNvSpPr>
            <p:nvPr/>
          </p:nvSpPr>
          <p:spPr bwMode="auto">
            <a:xfrm>
              <a:off x="3458" y="105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73" name="Rectangle 94"/>
            <p:cNvSpPr>
              <a:spLocks noChangeArrowheads="1"/>
            </p:cNvSpPr>
            <p:nvPr/>
          </p:nvSpPr>
          <p:spPr bwMode="auto">
            <a:xfrm>
              <a:off x="3323" y="13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74" name="Rectangle 95"/>
            <p:cNvSpPr>
              <a:spLocks noChangeArrowheads="1"/>
            </p:cNvSpPr>
            <p:nvPr/>
          </p:nvSpPr>
          <p:spPr bwMode="auto">
            <a:xfrm>
              <a:off x="3582" y="131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75" name="Line 96"/>
            <p:cNvSpPr>
              <a:spLocks noChangeShapeType="1"/>
            </p:cNvSpPr>
            <p:nvPr/>
          </p:nvSpPr>
          <p:spPr bwMode="auto">
            <a:xfrm>
              <a:off x="1675" y="531"/>
              <a:ext cx="1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6" name="Freeform 97"/>
            <p:cNvSpPr>
              <a:spLocks/>
            </p:cNvSpPr>
            <p:nvPr/>
          </p:nvSpPr>
          <p:spPr bwMode="auto">
            <a:xfrm>
              <a:off x="1655" y="717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32"/>
                <a:gd name="T29" fmla="*/ 20 w 20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7" name="Line 98"/>
            <p:cNvSpPr>
              <a:spLocks noChangeShapeType="1"/>
            </p:cNvSpPr>
            <p:nvPr/>
          </p:nvSpPr>
          <p:spPr bwMode="auto">
            <a:xfrm>
              <a:off x="1675" y="1293"/>
              <a:ext cx="1" cy="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8" name="Freeform 99"/>
            <p:cNvSpPr>
              <a:spLocks/>
            </p:cNvSpPr>
            <p:nvPr/>
          </p:nvSpPr>
          <p:spPr bwMode="auto">
            <a:xfrm>
              <a:off x="1655" y="1625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2"/>
                <a:gd name="T29" fmla="*/ 19 w 19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1" y="27"/>
                    <a:pt x="10" y="32"/>
                  </a:cubicBezTo>
                  <a:cubicBezTo>
                    <a:pt x="9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9" name="Line 100"/>
            <p:cNvSpPr>
              <a:spLocks noChangeShapeType="1"/>
            </p:cNvSpPr>
            <p:nvPr/>
          </p:nvSpPr>
          <p:spPr bwMode="auto">
            <a:xfrm>
              <a:off x="1675" y="1561"/>
              <a:ext cx="6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80" name="Freeform 101"/>
            <p:cNvSpPr>
              <a:spLocks/>
            </p:cNvSpPr>
            <p:nvPr/>
          </p:nvSpPr>
          <p:spPr bwMode="auto">
            <a:xfrm>
              <a:off x="2277" y="1541"/>
              <a:ext cx="64" cy="38"/>
            </a:xfrm>
            <a:custGeom>
              <a:avLst/>
              <a:gdLst>
                <a:gd name="T0" fmla="*/ 24 w 32"/>
                <a:gd name="T1" fmla="*/ 40 h 19"/>
                <a:gd name="T2" fmla="*/ 0 w 32"/>
                <a:gd name="T3" fmla="*/ 0 h 19"/>
                <a:gd name="T4" fmla="*/ 4 w 32"/>
                <a:gd name="T5" fmla="*/ 0 h 19"/>
                <a:gd name="T6" fmla="*/ 64 w 32"/>
                <a:gd name="T7" fmla="*/ 24 h 19"/>
                <a:gd name="T8" fmla="*/ 128 w 32"/>
                <a:gd name="T9" fmla="*/ 40 h 19"/>
                <a:gd name="T10" fmla="*/ 64 w 32"/>
                <a:gd name="T11" fmla="*/ 52 h 19"/>
                <a:gd name="T12" fmla="*/ 4 w 32"/>
                <a:gd name="T13" fmla="*/ 76 h 19"/>
                <a:gd name="T14" fmla="*/ 0 w 32"/>
                <a:gd name="T15" fmla="*/ 76 h 19"/>
                <a:gd name="T16" fmla="*/ 24 w 32"/>
                <a:gd name="T17" fmla="*/ 40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19"/>
                <a:gd name="T29" fmla="*/ 32 w 32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19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7" y="9"/>
                    <a:pt x="32" y="10"/>
                  </a:cubicBezTo>
                  <a:cubicBezTo>
                    <a:pt x="27" y="11"/>
                    <a:pt x="21" y="12"/>
                    <a:pt x="16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81" name="Line 102"/>
            <p:cNvSpPr>
              <a:spLocks noChangeShapeType="1"/>
            </p:cNvSpPr>
            <p:nvPr/>
          </p:nvSpPr>
          <p:spPr bwMode="auto">
            <a:xfrm>
              <a:off x="97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82" name="Freeform 103"/>
            <p:cNvSpPr>
              <a:spLocks/>
            </p:cNvSpPr>
            <p:nvPr/>
          </p:nvSpPr>
          <p:spPr bwMode="auto">
            <a:xfrm>
              <a:off x="95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2"/>
                <a:gd name="T29" fmla="*/ 19 w 19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83" name="Line 104"/>
            <p:cNvSpPr>
              <a:spLocks noChangeShapeType="1"/>
            </p:cNvSpPr>
            <p:nvPr/>
          </p:nvSpPr>
          <p:spPr bwMode="auto">
            <a:xfrm>
              <a:off x="1117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84" name="Freeform 105"/>
            <p:cNvSpPr>
              <a:spLocks/>
            </p:cNvSpPr>
            <p:nvPr/>
          </p:nvSpPr>
          <p:spPr bwMode="auto">
            <a:xfrm>
              <a:off x="1097" y="2399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4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4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32"/>
                <a:gd name="T29" fmla="*/ 20 w 20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85" name="Line 106"/>
            <p:cNvSpPr>
              <a:spLocks noChangeShapeType="1"/>
            </p:cNvSpPr>
            <p:nvPr/>
          </p:nvSpPr>
          <p:spPr bwMode="auto">
            <a:xfrm>
              <a:off x="126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86" name="Freeform 107"/>
            <p:cNvSpPr>
              <a:spLocks/>
            </p:cNvSpPr>
            <p:nvPr/>
          </p:nvSpPr>
          <p:spPr bwMode="auto">
            <a:xfrm>
              <a:off x="124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2"/>
                <a:gd name="T29" fmla="*/ 19 w 19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87" name="Line 108"/>
            <p:cNvSpPr>
              <a:spLocks noChangeShapeType="1"/>
            </p:cNvSpPr>
            <p:nvPr/>
          </p:nvSpPr>
          <p:spPr bwMode="auto">
            <a:xfrm>
              <a:off x="155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88" name="Freeform 109"/>
            <p:cNvSpPr>
              <a:spLocks/>
            </p:cNvSpPr>
            <p:nvPr/>
          </p:nvSpPr>
          <p:spPr bwMode="auto">
            <a:xfrm>
              <a:off x="153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2"/>
                <a:gd name="T29" fmla="*/ 19 w 19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89" name="Line 110"/>
            <p:cNvSpPr>
              <a:spLocks noChangeShapeType="1"/>
            </p:cNvSpPr>
            <p:nvPr/>
          </p:nvSpPr>
          <p:spPr bwMode="auto">
            <a:xfrm>
              <a:off x="169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90" name="Freeform 111"/>
            <p:cNvSpPr>
              <a:spLocks/>
            </p:cNvSpPr>
            <p:nvPr/>
          </p:nvSpPr>
          <p:spPr bwMode="auto">
            <a:xfrm>
              <a:off x="1681" y="2405"/>
              <a:ext cx="34" cy="58"/>
            </a:xfrm>
            <a:custGeom>
              <a:avLst/>
              <a:gdLst>
                <a:gd name="T0" fmla="*/ 32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2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2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29"/>
                <a:gd name="T29" fmla="*/ 17 w 17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9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91" name="Line 112"/>
            <p:cNvSpPr>
              <a:spLocks noChangeShapeType="1"/>
            </p:cNvSpPr>
            <p:nvPr/>
          </p:nvSpPr>
          <p:spPr bwMode="auto">
            <a:xfrm>
              <a:off x="1843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92" name="Freeform 113"/>
            <p:cNvSpPr>
              <a:spLocks/>
            </p:cNvSpPr>
            <p:nvPr/>
          </p:nvSpPr>
          <p:spPr bwMode="auto">
            <a:xfrm>
              <a:off x="1825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0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29"/>
                <a:gd name="T29" fmla="*/ 18 w 18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93" name="Line 114"/>
            <p:cNvSpPr>
              <a:spLocks noChangeShapeType="1"/>
            </p:cNvSpPr>
            <p:nvPr/>
          </p:nvSpPr>
          <p:spPr bwMode="auto">
            <a:xfrm>
              <a:off x="198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94" name="Freeform 115"/>
            <p:cNvSpPr>
              <a:spLocks/>
            </p:cNvSpPr>
            <p:nvPr/>
          </p:nvSpPr>
          <p:spPr bwMode="auto">
            <a:xfrm>
              <a:off x="1971" y="2405"/>
              <a:ext cx="34" cy="58"/>
            </a:xfrm>
            <a:custGeom>
              <a:avLst/>
              <a:gdLst>
                <a:gd name="T0" fmla="*/ 32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2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2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29"/>
                <a:gd name="T29" fmla="*/ 17 w 17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95" name="Freeform 116"/>
            <p:cNvSpPr>
              <a:spLocks/>
            </p:cNvSpPr>
            <p:nvPr/>
          </p:nvSpPr>
          <p:spPr bwMode="auto">
            <a:xfrm>
              <a:off x="1423" y="781"/>
              <a:ext cx="506" cy="512"/>
            </a:xfrm>
            <a:custGeom>
              <a:avLst/>
              <a:gdLst>
                <a:gd name="T0" fmla="*/ 0 w 506"/>
                <a:gd name="T1" fmla="*/ 0 h 512"/>
                <a:gd name="T2" fmla="*/ 506 w 506"/>
                <a:gd name="T3" fmla="*/ 0 h 512"/>
                <a:gd name="T4" fmla="*/ 506 w 506"/>
                <a:gd name="T5" fmla="*/ 512 h 512"/>
                <a:gd name="T6" fmla="*/ 0 w 506"/>
                <a:gd name="T7" fmla="*/ 512 h 512"/>
                <a:gd name="T8" fmla="*/ 0 w 506"/>
                <a:gd name="T9" fmla="*/ 0 h 512"/>
                <a:gd name="T10" fmla="*/ 0 w 506"/>
                <a:gd name="T11" fmla="*/ 0 h 5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6"/>
                <a:gd name="T19" fmla="*/ 0 h 512"/>
                <a:gd name="T20" fmla="*/ 506 w 506"/>
                <a:gd name="T21" fmla="*/ 512 h 5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6" h="512">
                  <a:moveTo>
                    <a:pt x="0" y="0"/>
                  </a:moveTo>
                  <a:lnTo>
                    <a:pt x="506" y="0"/>
                  </a:lnTo>
                  <a:lnTo>
                    <a:pt x="506" y="512"/>
                  </a:lnTo>
                  <a:lnTo>
                    <a:pt x="0" y="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96" name="Rectangle 117"/>
            <p:cNvSpPr>
              <a:spLocks noChangeArrowheads="1"/>
            </p:cNvSpPr>
            <p:nvPr/>
          </p:nvSpPr>
          <p:spPr bwMode="auto">
            <a:xfrm>
              <a:off x="1447" y="936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97" name="Rectangle 118"/>
            <p:cNvSpPr>
              <a:spLocks noChangeArrowheads="1"/>
            </p:cNvSpPr>
            <p:nvPr/>
          </p:nvSpPr>
          <p:spPr bwMode="auto">
            <a:xfrm>
              <a:off x="1503" y="1044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98" name="Rectangle 119"/>
            <p:cNvSpPr>
              <a:spLocks noChangeArrowheads="1"/>
            </p:cNvSpPr>
            <p:nvPr/>
          </p:nvSpPr>
          <p:spPr bwMode="auto">
            <a:xfrm>
              <a:off x="1494" y="779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99" name="Rectangle 120"/>
            <p:cNvSpPr>
              <a:spLocks noChangeArrowheads="1"/>
            </p:cNvSpPr>
            <p:nvPr/>
          </p:nvSpPr>
          <p:spPr bwMode="auto">
            <a:xfrm>
              <a:off x="1444" y="1170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00" name="Freeform 121"/>
            <p:cNvSpPr>
              <a:spLocks/>
            </p:cNvSpPr>
            <p:nvPr/>
          </p:nvSpPr>
          <p:spPr bwMode="auto">
            <a:xfrm>
              <a:off x="2341" y="1487"/>
              <a:ext cx="396" cy="148"/>
            </a:xfrm>
            <a:custGeom>
              <a:avLst/>
              <a:gdLst>
                <a:gd name="T0" fmla="*/ 0 w 396"/>
                <a:gd name="T1" fmla="*/ 0 h 148"/>
                <a:gd name="T2" fmla="*/ 396 w 396"/>
                <a:gd name="T3" fmla="*/ 0 h 148"/>
                <a:gd name="T4" fmla="*/ 396 w 396"/>
                <a:gd name="T5" fmla="*/ 148 h 148"/>
                <a:gd name="T6" fmla="*/ 0 w 396"/>
                <a:gd name="T7" fmla="*/ 148 h 148"/>
                <a:gd name="T8" fmla="*/ 0 w 396"/>
                <a:gd name="T9" fmla="*/ 0 h 148"/>
                <a:gd name="T10" fmla="*/ 0 w 396"/>
                <a:gd name="T11" fmla="*/ 0 h 1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"/>
                <a:gd name="T19" fmla="*/ 0 h 148"/>
                <a:gd name="T20" fmla="*/ 396 w 396"/>
                <a:gd name="T21" fmla="*/ 148 h 1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" h="148">
                  <a:moveTo>
                    <a:pt x="0" y="0"/>
                  </a:moveTo>
                  <a:lnTo>
                    <a:pt x="396" y="0"/>
                  </a:lnTo>
                  <a:lnTo>
                    <a:pt x="396" y="148"/>
                  </a:lnTo>
                  <a:lnTo>
                    <a:pt x="0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01" name="Rectangle 122"/>
            <p:cNvSpPr>
              <a:spLocks noChangeArrowheads="1"/>
            </p:cNvSpPr>
            <p:nvPr/>
          </p:nvSpPr>
          <p:spPr bwMode="auto">
            <a:xfrm>
              <a:off x="2367" y="1498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Zero fill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02" name="Rectangle 123"/>
            <p:cNvSpPr>
              <a:spLocks noChangeArrowheads="1"/>
            </p:cNvSpPr>
            <p:nvPr/>
          </p:nvSpPr>
          <p:spPr bwMode="auto">
            <a:xfrm>
              <a:off x="93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03" name="Rectangle 124"/>
            <p:cNvSpPr>
              <a:spLocks noChangeArrowheads="1"/>
            </p:cNvSpPr>
            <p:nvPr/>
          </p:nvSpPr>
          <p:spPr bwMode="auto">
            <a:xfrm>
              <a:off x="93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04" name="Rectangle 125"/>
            <p:cNvSpPr>
              <a:spLocks noChangeArrowheads="1"/>
            </p:cNvSpPr>
            <p:nvPr/>
          </p:nvSpPr>
          <p:spPr bwMode="auto">
            <a:xfrm>
              <a:off x="1083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05" name="Rectangle 126"/>
            <p:cNvSpPr>
              <a:spLocks noChangeArrowheads="1"/>
            </p:cNvSpPr>
            <p:nvPr/>
          </p:nvSpPr>
          <p:spPr bwMode="auto">
            <a:xfrm>
              <a:off x="1077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06" name="Rectangle 127"/>
            <p:cNvSpPr>
              <a:spLocks noChangeArrowheads="1"/>
            </p:cNvSpPr>
            <p:nvPr/>
          </p:nvSpPr>
          <p:spPr bwMode="auto">
            <a:xfrm>
              <a:off x="122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07" name="Rectangle 128"/>
            <p:cNvSpPr>
              <a:spLocks noChangeArrowheads="1"/>
            </p:cNvSpPr>
            <p:nvPr/>
          </p:nvSpPr>
          <p:spPr bwMode="auto">
            <a:xfrm>
              <a:off x="122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08" name="Rectangle 129"/>
            <p:cNvSpPr>
              <a:spLocks noChangeArrowheads="1"/>
            </p:cNvSpPr>
            <p:nvPr/>
          </p:nvSpPr>
          <p:spPr bwMode="auto">
            <a:xfrm>
              <a:off x="1523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09" name="Rectangle 130"/>
            <p:cNvSpPr>
              <a:spLocks noChangeArrowheads="1"/>
            </p:cNvSpPr>
            <p:nvPr/>
          </p:nvSpPr>
          <p:spPr bwMode="auto">
            <a:xfrm>
              <a:off x="1526" y="256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10" name="Rectangle 131"/>
            <p:cNvSpPr>
              <a:spLocks noChangeArrowheads="1"/>
            </p:cNvSpPr>
            <p:nvPr/>
          </p:nvSpPr>
          <p:spPr bwMode="auto">
            <a:xfrm>
              <a:off x="165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11" name="Rectangle 132"/>
            <p:cNvSpPr>
              <a:spLocks noChangeArrowheads="1"/>
            </p:cNvSpPr>
            <p:nvPr/>
          </p:nvSpPr>
          <p:spPr bwMode="auto">
            <a:xfrm>
              <a:off x="1658" y="256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12" name="Rectangle 133"/>
            <p:cNvSpPr>
              <a:spLocks noChangeArrowheads="1"/>
            </p:cNvSpPr>
            <p:nvPr/>
          </p:nvSpPr>
          <p:spPr bwMode="auto">
            <a:xfrm>
              <a:off x="1806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13" name="Rectangle 134"/>
            <p:cNvSpPr>
              <a:spLocks noChangeArrowheads="1"/>
            </p:cNvSpPr>
            <p:nvPr/>
          </p:nvSpPr>
          <p:spPr bwMode="auto">
            <a:xfrm>
              <a:off x="1795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14" name="Rectangle 135"/>
            <p:cNvSpPr>
              <a:spLocks noChangeArrowheads="1"/>
            </p:cNvSpPr>
            <p:nvPr/>
          </p:nvSpPr>
          <p:spPr bwMode="auto">
            <a:xfrm>
              <a:off x="1943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15" name="Rectangle 136"/>
            <p:cNvSpPr>
              <a:spLocks noChangeArrowheads="1"/>
            </p:cNvSpPr>
            <p:nvPr/>
          </p:nvSpPr>
          <p:spPr bwMode="auto">
            <a:xfrm>
              <a:off x="1940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16" name="Freeform 137"/>
            <p:cNvSpPr>
              <a:spLocks/>
            </p:cNvSpPr>
            <p:nvPr/>
          </p:nvSpPr>
          <p:spPr bwMode="auto">
            <a:xfrm>
              <a:off x="1675" y="267"/>
              <a:ext cx="454" cy="1294"/>
            </a:xfrm>
            <a:custGeom>
              <a:avLst/>
              <a:gdLst>
                <a:gd name="T0" fmla="*/ 454 w 454"/>
                <a:gd name="T1" fmla="*/ 1294 h 1294"/>
                <a:gd name="T2" fmla="*/ 454 w 454"/>
                <a:gd name="T3" fmla="*/ 0 h 1294"/>
                <a:gd name="T4" fmla="*/ 0 w 454"/>
                <a:gd name="T5" fmla="*/ 0 h 1294"/>
                <a:gd name="T6" fmla="*/ 0 w 454"/>
                <a:gd name="T7" fmla="*/ 84 h 1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"/>
                <a:gd name="T13" fmla="*/ 0 h 1294"/>
                <a:gd name="T14" fmla="*/ 454 w 454"/>
                <a:gd name="T15" fmla="*/ 1294 h 1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" h="1294">
                  <a:moveTo>
                    <a:pt x="454" y="1294"/>
                  </a:moveTo>
                  <a:lnTo>
                    <a:pt x="454" y="0"/>
                  </a:lnTo>
                  <a:lnTo>
                    <a:pt x="0" y="0"/>
                  </a:lnTo>
                  <a:lnTo>
                    <a:pt x="0" y="8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17" name="Freeform 138"/>
            <p:cNvSpPr>
              <a:spLocks/>
            </p:cNvSpPr>
            <p:nvPr/>
          </p:nvSpPr>
          <p:spPr bwMode="auto">
            <a:xfrm>
              <a:off x="1655" y="335"/>
              <a:ext cx="38" cy="62"/>
            </a:xfrm>
            <a:custGeom>
              <a:avLst/>
              <a:gdLst>
                <a:gd name="T0" fmla="*/ 40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40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40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1"/>
                <a:gd name="T29" fmla="*/ 19 w 19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10" y="31"/>
                  </a:cubicBezTo>
                  <a:cubicBezTo>
                    <a:pt x="9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18" name="Line 139"/>
            <p:cNvSpPr>
              <a:spLocks noChangeShapeType="1"/>
            </p:cNvSpPr>
            <p:nvPr/>
          </p:nvSpPr>
          <p:spPr bwMode="auto">
            <a:xfrm>
              <a:off x="1277" y="459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19" name="Freeform 140"/>
            <p:cNvSpPr>
              <a:spLocks/>
            </p:cNvSpPr>
            <p:nvPr/>
          </p:nvSpPr>
          <p:spPr bwMode="auto">
            <a:xfrm>
              <a:off x="1349" y="441"/>
              <a:ext cx="64" cy="38"/>
            </a:xfrm>
            <a:custGeom>
              <a:avLst/>
              <a:gdLst>
                <a:gd name="T0" fmla="*/ 24 w 32"/>
                <a:gd name="T1" fmla="*/ 36 h 19"/>
                <a:gd name="T2" fmla="*/ 0 w 32"/>
                <a:gd name="T3" fmla="*/ 0 h 19"/>
                <a:gd name="T4" fmla="*/ 0 w 32"/>
                <a:gd name="T5" fmla="*/ 0 h 19"/>
                <a:gd name="T6" fmla="*/ 64 w 32"/>
                <a:gd name="T7" fmla="*/ 24 h 19"/>
                <a:gd name="T8" fmla="*/ 128 w 32"/>
                <a:gd name="T9" fmla="*/ 36 h 19"/>
                <a:gd name="T10" fmla="*/ 64 w 32"/>
                <a:gd name="T11" fmla="*/ 52 h 19"/>
                <a:gd name="T12" fmla="*/ 0 w 32"/>
                <a:gd name="T13" fmla="*/ 76 h 19"/>
                <a:gd name="T14" fmla="*/ 0 w 32"/>
                <a:gd name="T15" fmla="*/ 76 h 19"/>
                <a:gd name="T16" fmla="*/ 24 w 32"/>
                <a:gd name="T17" fmla="*/ 3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19"/>
                <a:gd name="T29" fmla="*/ 32 w 32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19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6" y="8"/>
                    <a:pt x="32" y="9"/>
                  </a:cubicBezTo>
                  <a:cubicBezTo>
                    <a:pt x="26" y="10"/>
                    <a:pt x="21" y="12"/>
                    <a:pt x="16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20" name="Line 141"/>
            <p:cNvSpPr>
              <a:spLocks noChangeShapeType="1"/>
            </p:cNvSpPr>
            <p:nvPr/>
          </p:nvSpPr>
          <p:spPr bwMode="auto">
            <a:xfrm>
              <a:off x="2279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21" name="Freeform 142"/>
            <p:cNvSpPr>
              <a:spLocks/>
            </p:cNvSpPr>
            <p:nvPr/>
          </p:nvSpPr>
          <p:spPr bwMode="auto">
            <a:xfrm>
              <a:off x="2261" y="2405"/>
              <a:ext cx="34" cy="58"/>
            </a:xfrm>
            <a:custGeom>
              <a:avLst/>
              <a:gdLst>
                <a:gd name="T0" fmla="*/ 36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6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6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29"/>
                <a:gd name="T29" fmla="*/ 17 w 17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22" name="Line 143"/>
            <p:cNvSpPr>
              <a:spLocks noChangeShapeType="1"/>
            </p:cNvSpPr>
            <p:nvPr/>
          </p:nvSpPr>
          <p:spPr bwMode="auto">
            <a:xfrm>
              <a:off x="140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23" name="Freeform 144"/>
            <p:cNvSpPr>
              <a:spLocks/>
            </p:cNvSpPr>
            <p:nvPr/>
          </p:nvSpPr>
          <p:spPr bwMode="auto">
            <a:xfrm>
              <a:off x="1389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4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29"/>
                <a:gd name="T29" fmla="*/ 18 w 18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24" name="Rectangle 145"/>
            <p:cNvSpPr>
              <a:spLocks noChangeArrowheads="1"/>
            </p:cNvSpPr>
            <p:nvPr/>
          </p:nvSpPr>
          <p:spPr bwMode="auto">
            <a:xfrm>
              <a:off x="136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25" name="Rectangle 146"/>
            <p:cNvSpPr>
              <a:spLocks noChangeArrowheads="1"/>
            </p:cNvSpPr>
            <p:nvPr/>
          </p:nvSpPr>
          <p:spPr bwMode="auto">
            <a:xfrm>
              <a:off x="1373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26" name="Freeform 147"/>
            <p:cNvSpPr>
              <a:spLocks/>
            </p:cNvSpPr>
            <p:nvPr/>
          </p:nvSpPr>
          <p:spPr bwMode="auto">
            <a:xfrm>
              <a:off x="901" y="1689"/>
              <a:ext cx="1570" cy="236"/>
            </a:xfrm>
            <a:custGeom>
              <a:avLst/>
              <a:gdLst>
                <a:gd name="T0" fmla="*/ 146 w 1570"/>
                <a:gd name="T1" fmla="*/ 0 h 236"/>
                <a:gd name="T2" fmla="*/ 1570 w 1570"/>
                <a:gd name="T3" fmla="*/ 0 h 236"/>
                <a:gd name="T4" fmla="*/ 1570 w 1570"/>
                <a:gd name="T5" fmla="*/ 236 h 236"/>
                <a:gd name="T6" fmla="*/ 0 w 1570"/>
                <a:gd name="T7" fmla="*/ 236 h 236"/>
                <a:gd name="T8" fmla="*/ 0 w 1570"/>
                <a:gd name="T9" fmla="*/ 0 h 236"/>
                <a:gd name="T10" fmla="*/ 146 w 1570"/>
                <a:gd name="T11" fmla="*/ 0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0"/>
                <a:gd name="T19" fmla="*/ 0 h 236"/>
                <a:gd name="T20" fmla="*/ 1570 w 1570"/>
                <a:gd name="T21" fmla="*/ 236 h 2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0" h="236">
                  <a:moveTo>
                    <a:pt x="146" y="0"/>
                  </a:moveTo>
                  <a:lnTo>
                    <a:pt x="1570" y="0"/>
                  </a:lnTo>
                  <a:lnTo>
                    <a:pt x="1570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27" name="Rectangle 148"/>
            <p:cNvSpPr>
              <a:spLocks noChangeArrowheads="1"/>
            </p:cNvSpPr>
            <p:nvPr/>
          </p:nvSpPr>
          <p:spPr bwMode="auto">
            <a:xfrm>
              <a:off x="1277" y="1744"/>
              <a:ext cx="9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 decoder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28" name="Rectangle 149"/>
            <p:cNvSpPr>
              <a:spLocks noChangeArrowheads="1"/>
            </p:cNvSpPr>
            <p:nvPr/>
          </p:nvSpPr>
          <p:spPr bwMode="auto">
            <a:xfrm>
              <a:off x="2257" y="246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29" name="Rectangle 150"/>
            <p:cNvSpPr>
              <a:spLocks noChangeArrowheads="1"/>
            </p:cNvSpPr>
            <p:nvPr/>
          </p:nvSpPr>
          <p:spPr bwMode="auto">
            <a:xfrm>
              <a:off x="2244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30" name="Rectangle 151"/>
            <p:cNvSpPr>
              <a:spLocks noChangeArrowheads="1"/>
            </p:cNvSpPr>
            <p:nvPr/>
          </p:nvSpPr>
          <p:spPr bwMode="auto">
            <a:xfrm>
              <a:off x="1725" y="197"/>
              <a:ext cx="362" cy="1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331" name="Rectangle 152"/>
            <p:cNvSpPr>
              <a:spLocks noChangeArrowheads="1"/>
            </p:cNvSpPr>
            <p:nvPr/>
          </p:nvSpPr>
          <p:spPr bwMode="auto">
            <a:xfrm>
              <a:off x="1753" y="202"/>
              <a:ext cx="3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Extend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32" name="Line 153"/>
            <p:cNvSpPr>
              <a:spLocks noChangeShapeType="1"/>
            </p:cNvSpPr>
            <p:nvPr/>
          </p:nvSpPr>
          <p:spPr bwMode="auto">
            <a:xfrm>
              <a:off x="2135" y="1925"/>
              <a:ext cx="1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33" name="Freeform 154"/>
            <p:cNvSpPr>
              <a:spLocks/>
            </p:cNvSpPr>
            <p:nvPr/>
          </p:nvSpPr>
          <p:spPr bwMode="auto">
            <a:xfrm>
              <a:off x="2118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0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29"/>
                <a:gd name="T29" fmla="*/ 18 w 18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34" name="Rectangle 155"/>
            <p:cNvSpPr>
              <a:spLocks noChangeArrowheads="1"/>
            </p:cNvSpPr>
            <p:nvPr/>
          </p:nvSpPr>
          <p:spPr bwMode="auto">
            <a:xfrm>
              <a:off x="2101" y="2561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35" name="Rectangle 156"/>
            <p:cNvSpPr>
              <a:spLocks noChangeArrowheads="1"/>
            </p:cNvSpPr>
            <p:nvPr/>
          </p:nvSpPr>
          <p:spPr bwMode="auto">
            <a:xfrm>
              <a:off x="2104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36" name="Line 157"/>
            <p:cNvSpPr>
              <a:spLocks noChangeShapeType="1"/>
            </p:cNvSpPr>
            <p:nvPr/>
          </p:nvSpPr>
          <p:spPr bwMode="auto">
            <a:xfrm>
              <a:off x="242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37" name="Freeform 158"/>
            <p:cNvSpPr>
              <a:spLocks/>
            </p:cNvSpPr>
            <p:nvPr/>
          </p:nvSpPr>
          <p:spPr bwMode="auto">
            <a:xfrm>
              <a:off x="2403" y="2399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32"/>
                <a:gd name="T29" fmla="*/ 20 w 20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38" name="Rectangle 159"/>
            <p:cNvSpPr>
              <a:spLocks noChangeArrowheads="1"/>
            </p:cNvSpPr>
            <p:nvPr/>
          </p:nvSpPr>
          <p:spPr bwMode="auto">
            <a:xfrm>
              <a:off x="2389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39" name="Rectangle 160"/>
            <p:cNvSpPr>
              <a:spLocks noChangeArrowheads="1"/>
            </p:cNvSpPr>
            <p:nvPr/>
          </p:nvSpPr>
          <p:spPr bwMode="auto">
            <a:xfrm>
              <a:off x="2389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40" name="Rectangle 161"/>
            <p:cNvSpPr>
              <a:spLocks noChangeArrowheads="1"/>
            </p:cNvSpPr>
            <p:nvPr/>
          </p:nvSpPr>
          <p:spPr bwMode="auto">
            <a:xfrm>
              <a:off x="931" y="253"/>
              <a:ext cx="368" cy="4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341" name="Rectangle 162"/>
            <p:cNvSpPr>
              <a:spLocks noChangeArrowheads="1"/>
            </p:cNvSpPr>
            <p:nvPr/>
          </p:nvSpPr>
          <p:spPr bwMode="auto">
            <a:xfrm>
              <a:off x="968" y="355"/>
              <a:ext cx="3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Branch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42" name="Rectangle 163"/>
            <p:cNvSpPr>
              <a:spLocks noChangeArrowheads="1"/>
            </p:cNvSpPr>
            <p:nvPr/>
          </p:nvSpPr>
          <p:spPr bwMode="auto">
            <a:xfrm>
              <a:off x="957" y="463"/>
              <a:ext cx="3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43" name="Line 164"/>
            <p:cNvSpPr>
              <a:spLocks noChangeShapeType="1"/>
            </p:cNvSpPr>
            <p:nvPr/>
          </p:nvSpPr>
          <p:spPr bwMode="auto">
            <a:xfrm>
              <a:off x="833" y="3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44" name="Freeform 165"/>
            <p:cNvSpPr>
              <a:spLocks/>
            </p:cNvSpPr>
            <p:nvPr/>
          </p:nvSpPr>
          <p:spPr bwMode="auto">
            <a:xfrm>
              <a:off x="873" y="2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0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18"/>
                <a:gd name="T29" fmla="*/ 29 w 29"/>
                <a:gd name="T30" fmla="*/ 18 h 1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45" name="Line 166"/>
            <p:cNvSpPr>
              <a:spLocks noChangeShapeType="1"/>
            </p:cNvSpPr>
            <p:nvPr/>
          </p:nvSpPr>
          <p:spPr bwMode="auto">
            <a:xfrm>
              <a:off x="833" y="517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46" name="Freeform 167"/>
            <p:cNvSpPr>
              <a:spLocks/>
            </p:cNvSpPr>
            <p:nvPr/>
          </p:nvSpPr>
          <p:spPr bwMode="auto">
            <a:xfrm>
              <a:off x="873" y="499"/>
              <a:ext cx="58" cy="34"/>
            </a:xfrm>
            <a:custGeom>
              <a:avLst/>
              <a:gdLst>
                <a:gd name="T0" fmla="*/ 24 w 29"/>
                <a:gd name="T1" fmla="*/ 36 h 17"/>
                <a:gd name="T2" fmla="*/ 0 w 29"/>
                <a:gd name="T3" fmla="*/ 0 h 17"/>
                <a:gd name="T4" fmla="*/ 4 w 29"/>
                <a:gd name="T5" fmla="*/ 0 h 17"/>
                <a:gd name="T6" fmla="*/ 60 w 29"/>
                <a:gd name="T7" fmla="*/ 20 h 17"/>
                <a:gd name="T8" fmla="*/ 116 w 29"/>
                <a:gd name="T9" fmla="*/ 36 h 17"/>
                <a:gd name="T10" fmla="*/ 60 w 29"/>
                <a:gd name="T11" fmla="*/ 48 h 17"/>
                <a:gd name="T12" fmla="*/ 4 w 29"/>
                <a:gd name="T13" fmla="*/ 68 h 17"/>
                <a:gd name="T14" fmla="*/ 0 w 29"/>
                <a:gd name="T15" fmla="*/ 68 h 17"/>
                <a:gd name="T16" fmla="*/ 24 w 29"/>
                <a:gd name="T17" fmla="*/ 36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17"/>
                <a:gd name="T29" fmla="*/ 29 w 29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17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4" y="7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47" name="Line 168"/>
            <p:cNvSpPr>
              <a:spLocks noChangeShapeType="1"/>
            </p:cNvSpPr>
            <p:nvPr/>
          </p:nvSpPr>
          <p:spPr bwMode="auto">
            <a:xfrm>
              <a:off x="833" y="4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48" name="Freeform 169"/>
            <p:cNvSpPr>
              <a:spLocks/>
            </p:cNvSpPr>
            <p:nvPr/>
          </p:nvSpPr>
          <p:spPr bwMode="auto">
            <a:xfrm>
              <a:off x="873" y="3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0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18"/>
                <a:gd name="T29" fmla="*/ 29 w 29"/>
                <a:gd name="T30" fmla="*/ 18 h 1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49" name="Line 170"/>
            <p:cNvSpPr>
              <a:spLocks noChangeShapeType="1"/>
            </p:cNvSpPr>
            <p:nvPr/>
          </p:nvSpPr>
          <p:spPr bwMode="auto">
            <a:xfrm>
              <a:off x="833" y="6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50" name="Freeform 171"/>
            <p:cNvSpPr>
              <a:spLocks/>
            </p:cNvSpPr>
            <p:nvPr/>
          </p:nvSpPr>
          <p:spPr bwMode="auto">
            <a:xfrm>
              <a:off x="873" y="5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4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18"/>
                <a:gd name="T29" fmla="*/ 29 w 29"/>
                <a:gd name="T30" fmla="*/ 18 h 1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18">
                  <a:moveTo>
                    <a:pt x="6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51" name="Rectangle 172"/>
            <p:cNvSpPr>
              <a:spLocks noChangeArrowheads="1"/>
            </p:cNvSpPr>
            <p:nvPr/>
          </p:nvSpPr>
          <p:spPr bwMode="auto">
            <a:xfrm>
              <a:off x="733" y="2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52" name="Rectangle 173"/>
            <p:cNvSpPr>
              <a:spLocks noChangeArrowheads="1"/>
            </p:cNvSpPr>
            <p:nvPr/>
          </p:nvSpPr>
          <p:spPr bwMode="auto">
            <a:xfrm>
              <a:off x="738" y="3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53" name="Rectangle 174"/>
            <p:cNvSpPr>
              <a:spLocks noChangeArrowheads="1"/>
            </p:cNvSpPr>
            <p:nvPr/>
          </p:nvSpPr>
          <p:spPr bwMode="auto">
            <a:xfrm>
              <a:off x="734" y="45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54" name="Rectangle 175"/>
            <p:cNvSpPr>
              <a:spLocks noChangeArrowheads="1"/>
            </p:cNvSpPr>
            <p:nvPr/>
          </p:nvSpPr>
          <p:spPr bwMode="auto">
            <a:xfrm>
              <a:off x="739" y="5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55" name="Line 176"/>
            <p:cNvSpPr>
              <a:spLocks noChangeShapeType="1"/>
            </p:cNvSpPr>
            <p:nvPr/>
          </p:nvSpPr>
          <p:spPr bwMode="auto">
            <a:xfrm flipV="1">
              <a:off x="989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56" name="Freeform 177"/>
            <p:cNvSpPr>
              <a:spLocks/>
            </p:cNvSpPr>
            <p:nvPr/>
          </p:nvSpPr>
          <p:spPr bwMode="auto">
            <a:xfrm>
              <a:off x="971" y="669"/>
              <a:ext cx="36" cy="58"/>
            </a:xfrm>
            <a:custGeom>
              <a:avLst/>
              <a:gdLst>
                <a:gd name="T0" fmla="*/ 36 w 18"/>
                <a:gd name="T1" fmla="*/ 96 h 29"/>
                <a:gd name="T2" fmla="*/ 4 w 18"/>
                <a:gd name="T3" fmla="*/ 116 h 29"/>
                <a:gd name="T4" fmla="*/ 0 w 18"/>
                <a:gd name="T5" fmla="*/ 112 h 29"/>
                <a:gd name="T6" fmla="*/ 24 w 18"/>
                <a:gd name="T7" fmla="*/ 56 h 29"/>
                <a:gd name="T8" fmla="*/ 36 w 18"/>
                <a:gd name="T9" fmla="*/ 0 h 29"/>
                <a:gd name="T10" fmla="*/ 48 w 18"/>
                <a:gd name="T11" fmla="*/ 56 h 29"/>
                <a:gd name="T12" fmla="*/ 72 w 18"/>
                <a:gd name="T13" fmla="*/ 112 h 29"/>
                <a:gd name="T14" fmla="*/ 72 w 18"/>
                <a:gd name="T15" fmla="*/ 116 h 29"/>
                <a:gd name="T16" fmla="*/ 36 w 18"/>
                <a:gd name="T17" fmla="*/ 96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29"/>
                <a:gd name="T29" fmla="*/ 18 w 18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57" name="Line 178"/>
            <p:cNvSpPr>
              <a:spLocks noChangeShapeType="1"/>
            </p:cNvSpPr>
            <p:nvPr/>
          </p:nvSpPr>
          <p:spPr bwMode="auto">
            <a:xfrm flipV="1">
              <a:off x="1085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58" name="Freeform 179"/>
            <p:cNvSpPr>
              <a:spLocks/>
            </p:cNvSpPr>
            <p:nvPr/>
          </p:nvSpPr>
          <p:spPr bwMode="auto">
            <a:xfrm>
              <a:off x="1067" y="669"/>
              <a:ext cx="36" cy="58"/>
            </a:xfrm>
            <a:custGeom>
              <a:avLst/>
              <a:gdLst>
                <a:gd name="T0" fmla="*/ 36 w 18"/>
                <a:gd name="T1" fmla="*/ 96 h 29"/>
                <a:gd name="T2" fmla="*/ 0 w 18"/>
                <a:gd name="T3" fmla="*/ 116 h 29"/>
                <a:gd name="T4" fmla="*/ 0 w 18"/>
                <a:gd name="T5" fmla="*/ 116 h 29"/>
                <a:gd name="T6" fmla="*/ 24 w 18"/>
                <a:gd name="T7" fmla="*/ 60 h 29"/>
                <a:gd name="T8" fmla="*/ 36 w 18"/>
                <a:gd name="T9" fmla="*/ 0 h 29"/>
                <a:gd name="T10" fmla="*/ 48 w 18"/>
                <a:gd name="T11" fmla="*/ 60 h 29"/>
                <a:gd name="T12" fmla="*/ 72 w 18"/>
                <a:gd name="T13" fmla="*/ 116 h 29"/>
                <a:gd name="T14" fmla="*/ 68 w 18"/>
                <a:gd name="T15" fmla="*/ 116 h 29"/>
                <a:gd name="T16" fmla="*/ 36 w 18"/>
                <a:gd name="T17" fmla="*/ 96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29"/>
                <a:gd name="T29" fmla="*/ 18 w 18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29">
                  <a:moveTo>
                    <a:pt x="9" y="2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59" name="Line 180"/>
            <p:cNvSpPr>
              <a:spLocks noChangeShapeType="1"/>
            </p:cNvSpPr>
            <p:nvPr/>
          </p:nvSpPr>
          <p:spPr bwMode="auto">
            <a:xfrm flipV="1">
              <a:off x="1179" y="715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60" name="Freeform 181"/>
            <p:cNvSpPr>
              <a:spLocks/>
            </p:cNvSpPr>
            <p:nvPr/>
          </p:nvSpPr>
          <p:spPr bwMode="auto">
            <a:xfrm>
              <a:off x="1161" y="669"/>
              <a:ext cx="38" cy="64"/>
            </a:xfrm>
            <a:custGeom>
              <a:avLst/>
              <a:gdLst>
                <a:gd name="T0" fmla="*/ 36 w 19"/>
                <a:gd name="T1" fmla="*/ 104 h 32"/>
                <a:gd name="T2" fmla="*/ 0 w 19"/>
                <a:gd name="T3" fmla="*/ 128 h 32"/>
                <a:gd name="T4" fmla="*/ 0 w 19"/>
                <a:gd name="T5" fmla="*/ 124 h 32"/>
                <a:gd name="T6" fmla="*/ 24 w 19"/>
                <a:gd name="T7" fmla="*/ 64 h 32"/>
                <a:gd name="T8" fmla="*/ 36 w 19"/>
                <a:gd name="T9" fmla="*/ 0 h 32"/>
                <a:gd name="T10" fmla="*/ 52 w 19"/>
                <a:gd name="T11" fmla="*/ 64 h 32"/>
                <a:gd name="T12" fmla="*/ 76 w 19"/>
                <a:gd name="T13" fmla="*/ 124 h 32"/>
                <a:gd name="T14" fmla="*/ 76 w 19"/>
                <a:gd name="T15" fmla="*/ 128 h 32"/>
                <a:gd name="T16" fmla="*/ 36 w 19"/>
                <a:gd name="T17" fmla="*/ 10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2"/>
                <a:gd name="T29" fmla="*/ 19 w 19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2">
                  <a:moveTo>
                    <a:pt x="9" y="2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1"/>
                    <a:pt x="8" y="5"/>
                    <a:pt x="9" y="0"/>
                  </a:cubicBezTo>
                  <a:cubicBezTo>
                    <a:pt x="11" y="5"/>
                    <a:pt x="12" y="11"/>
                    <a:pt x="13" y="1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61" name="Rectangle 182"/>
            <p:cNvSpPr>
              <a:spLocks noChangeArrowheads="1"/>
            </p:cNvSpPr>
            <p:nvPr/>
          </p:nvSpPr>
          <p:spPr bwMode="auto">
            <a:xfrm>
              <a:off x="1063" y="80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62" name="Rectangle 183"/>
            <p:cNvSpPr>
              <a:spLocks noChangeArrowheads="1"/>
            </p:cNvSpPr>
            <p:nvPr/>
          </p:nvSpPr>
          <p:spPr bwMode="auto">
            <a:xfrm>
              <a:off x="1050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63" name="Rectangle 184"/>
            <p:cNvSpPr>
              <a:spLocks noChangeArrowheads="1"/>
            </p:cNvSpPr>
            <p:nvPr/>
          </p:nvSpPr>
          <p:spPr bwMode="auto">
            <a:xfrm>
              <a:off x="957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64" name="Rectangle 185"/>
            <p:cNvSpPr>
              <a:spLocks noChangeArrowheads="1"/>
            </p:cNvSpPr>
            <p:nvPr/>
          </p:nvSpPr>
          <p:spPr bwMode="auto">
            <a:xfrm>
              <a:off x="960" y="80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65" name="Rectangle 186"/>
            <p:cNvSpPr>
              <a:spLocks noChangeArrowheads="1"/>
            </p:cNvSpPr>
            <p:nvPr/>
          </p:nvSpPr>
          <p:spPr bwMode="auto">
            <a:xfrm>
              <a:off x="1145" y="80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66" name="Rectangle 187"/>
            <p:cNvSpPr>
              <a:spLocks noChangeArrowheads="1"/>
            </p:cNvSpPr>
            <p:nvPr/>
          </p:nvSpPr>
          <p:spPr bwMode="auto">
            <a:xfrm>
              <a:off x="1145" y="89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67" name="Rectangle 188"/>
            <p:cNvSpPr>
              <a:spLocks noChangeArrowheads="1"/>
            </p:cNvSpPr>
            <p:nvPr/>
          </p:nvSpPr>
          <p:spPr bwMode="auto">
            <a:xfrm>
              <a:off x="2104" y="144"/>
              <a:ext cx="8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IR(8:6) || 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68" name="Rectangle 189"/>
            <p:cNvSpPr>
              <a:spLocks noChangeArrowheads="1"/>
            </p:cNvSpPr>
            <p:nvPr/>
          </p:nvSpPr>
          <p:spPr bwMode="auto">
            <a:xfrm>
              <a:off x="1413" y="397"/>
              <a:ext cx="524" cy="134"/>
            </a:xfrm>
            <a:prstGeom prst="rect">
              <a:avLst/>
            </a:pr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369" name="Rectangle 190"/>
            <p:cNvSpPr>
              <a:spLocks noChangeArrowheads="1"/>
            </p:cNvSpPr>
            <p:nvPr/>
          </p:nvSpPr>
          <p:spPr bwMode="auto">
            <a:xfrm>
              <a:off x="1611" y="40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70" name="Rectangle 191"/>
            <p:cNvSpPr>
              <a:spLocks noChangeArrowheads="1"/>
            </p:cNvSpPr>
            <p:nvPr/>
          </p:nvSpPr>
          <p:spPr bwMode="auto">
            <a:xfrm>
              <a:off x="1910" y="2713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A0C6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71" name="Oval 192"/>
            <p:cNvSpPr>
              <a:spLocks noChangeArrowheads="1"/>
            </p:cNvSpPr>
            <p:nvPr/>
          </p:nvSpPr>
          <p:spPr bwMode="auto">
            <a:xfrm>
              <a:off x="3341" y="2187"/>
              <a:ext cx="36" cy="3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pic>
          <p:nvPicPr>
            <p:cNvPr id="7372" name="Picture 193" descr="water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5"/>
            <a:stretch>
              <a:fillRect/>
            </a:stretch>
          </p:blipFill>
          <p:spPr bwMode="auto">
            <a:xfrm>
              <a:off x="437" y="4002"/>
              <a:ext cx="140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1" name="Line 194"/>
          <p:cNvSpPr>
            <a:spLocks noChangeShapeType="1"/>
          </p:cNvSpPr>
          <p:nvPr/>
        </p:nvSpPr>
        <p:spPr bwMode="auto">
          <a:xfrm>
            <a:off x="2667000" y="20574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2" name="Text Box 195"/>
          <p:cNvSpPr txBox="1">
            <a:spLocks noChangeArrowheads="1"/>
          </p:cNvSpPr>
          <p:nvPr/>
        </p:nvSpPr>
        <p:spPr bwMode="auto">
          <a:xfrm>
            <a:off x="0" y="1828800"/>
            <a:ext cx="2543175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instruction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(e.g. ADD R1, R2, R3)</a:t>
            </a:r>
          </a:p>
        </p:txBody>
      </p:sp>
      <p:sp>
        <p:nvSpPr>
          <p:cNvPr id="7173" name="AutoShape 196"/>
          <p:cNvSpPr>
            <a:spLocks noChangeArrowheads="1"/>
          </p:cNvSpPr>
          <p:nvPr/>
        </p:nvSpPr>
        <p:spPr bwMode="auto">
          <a:xfrm>
            <a:off x="1219200" y="3733800"/>
            <a:ext cx="2971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4" name="Text Box 197"/>
          <p:cNvSpPr txBox="1">
            <a:spLocks noChangeArrowheads="1"/>
          </p:cNvSpPr>
          <p:nvPr/>
        </p:nvSpPr>
        <p:spPr bwMode="auto">
          <a:xfrm>
            <a:off x="533400" y="4572000"/>
            <a:ext cx="271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control signals generated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for an instruction</a:t>
            </a:r>
          </a:p>
        </p:txBody>
      </p:sp>
      <p:sp>
        <p:nvSpPr>
          <p:cNvPr id="7175" name="AutoShape 198"/>
          <p:cNvSpPr>
            <a:spLocks noChangeArrowheads="1"/>
          </p:cNvSpPr>
          <p:nvPr/>
        </p:nvSpPr>
        <p:spPr bwMode="auto">
          <a:xfrm>
            <a:off x="4495800" y="1600200"/>
            <a:ext cx="609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6" name="AutoShape 199"/>
          <p:cNvSpPr>
            <a:spLocks noChangeArrowheads="1"/>
          </p:cNvSpPr>
          <p:nvPr/>
        </p:nvSpPr>
        <p:spPr bwMode="auto">
          <a:xfrm>
            <a:off x="5867400" y="1981200"/>
            <a:ext cx="609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7" name="AutoShape 200"/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8" name="AutoShape 201"/>
          <p:cNvSpPr>
            <a:spLocks noChangeArrowheads="1"/>
          </p:cNvSpPr>
          <p:nvPr/>
        </p:nvSpPr>
        <p:spPr bwMode="auto">
          <a:xfrm>
            <a:off x="4419600" y="4114800"/>
            <a:ext cx="685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9" name="AutoShape 202"/>
          <p:cNvSpPr>
            <a:spLocks noChangeArrowheads="1"/>
          </p:cNvSpPr>
          <p:nvPr/>
        </p:nvSpPr>
        <p:spPr bwMode="auto">
          <a:xfrm>
            <a:off x="7086600" y="3733800"/>
            <a:ext cx="685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80" name="AutoShape 203"/>
          <p:cNvSpPr>
            <a:spLocks noChangeArrowheads="1"/>
          </p:cNvSpPr>
          <p:nvPr/>
        </p:nvSpPr>
        <p:spPr bwMode="auto">
          <a:xfrm>
            <a:off x="4953000" y="6096000"/>
            <a:ext cx="685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81" name="Text Box 204"/>
          <p:cNvSpPr txBox="1">
            <a:spLocks noChangeArrowheads="1"/>
          </p:cNvSpPr>
          <p:nvPr/>
        </p:nvSpPr>
        <p:spPr bwMode="auto">
          <a:xfrm>
            <a:off x="4114800" y="381000"/>
            <a:ext cx="4716463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tx2"/>
                </a:solidFill>
              </a:rPr>
              <a:t>to instruct the data path to perform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tx2"/>
                </a:solidFill>
              </a:rPr>
              <a:t>required operations for an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to realize a memory load</a:t>
            </a:r>
          </a:p>
        </p:txBody>
      </p:sp>
      <p:pic>
        <p:nvPicPr>
          <p:cNvPr id="49155" name="Picture 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4467225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AutoShape 198"/>
          <p:cNvSpPr>
            <a:spLocks noChangeArrowheads="1"/>
          </p:cNvSpPr>
          <p:nvPr/>
        </p:nvSpPr>
        <p:spPr bwMode="auto">
          <a:xfrm>
            <a:off x="5638800" y="3962400"/>
            <a:ext cx="1981200" cy="838200"/>
          </a:xfrm>
          <a:prstGeom prst="wedgeRoundRectCallout">
            <a:avLst>
              <a:gd name="adj1" fmla="val -69713"/>
              <a:gd name="adj2" fmla="val 8257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data memory is here!</a:t>
            </a:r>
          </a:p>
        </p:txBody>
      </p:sp>
      <p:sp>
        <p:nvSpPr>
          <p:cNvPr id="49157" name="Freeform 199"/>
          <p:cNvSpPr>
            <a:spLocks/>
          </p:cNvSpPr>
          <p:nvPr/>
        </p:nvSpPr>
        <p:spPr bwMode="auto">
          <a:xfrm>
            <a:off x="3340100" y="3657600"/>
            <a:ext cx="1943100" cy="1066800"/>
          </a:xfrm>
          <a:custGeom>
            <a:avLst/>
            <a:gdLst>
              <a:gd name="T0" fmla="*/ 383063750 w 1224"/>
              <a:gd name="T1" fmla="*/ 0 h 672"/>
              <a:gd name="T2" fmla="*/ 383063750 w 1224"/>
              <a:gd name="T3" fmla="*/ 967740000 h 672"/>
              <a:gd name="T4" fmla="*/ 2147483646 w 1224"/>
              <a:gd name="T5" fmla="*/ 1088707500 h 672"/>
              <a:gd name="T6" fmla="*/ 2147483646 w 1224"/>
              <a:gd name="T7" fmla="*/ 169354500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1224"/>
              <a:gd name="T13" fmla="*/ 0 h 672"/>
              <a:gd name="T14" fmla="*/ 1224 w 1224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4" h="672">
                <a:moveTo>
                  <a:pt x="152" y="0"/>
                </a:moveTo>
                <a:cubicBezTo>
                  <a:pt x="76" y="156"/>
                  <a:pt x="0" y="312"/>
                  <a:pt x="152" y="384"/>
                </a:cubicBezTo>
                <a:cubicBezTo>
                  <a:pt x="304" y="456"/>
                  <a:pt x="904" y="384"/>
                  <a:pt x="1064" y="432"/>
                </a:cubicBezTo>
                <a:cubicBezTo>
                  <a:pt x="1224" y="480"/>
                  <a:pt x="1168" y="576"/>
                  <a:pt x="1112" y="672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9158" name="Text Box 200"/>
          <p:cNvSpPr txBox="1">
            <a:spLocks noChangeArrowheads="1"/>
          </p:cNvSpPr>
          <p:nvPr/>
        </p:nvSpPr>
        <p:spPr bwMode="auto">
          <a:xfrm>
            <a:off x="4556125" y="3795713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address</a:t>
            </a:r>
          </a:p>
        </p:txBody>
      </p:sp>
      <p:sp>
        <p:nvSpPr>
          <p:cNvPr id="49159" name="Freeform 201"/>
          <p:cNvSpPr>
            <a:spLocks/>
          </p:cNvSpPr>
          <p:nvPr/>
        </p:nvSpPr>
        <p:spPr bwMode="auto">
          <a:xfrm>
            <a:off x="3797300" y="5334000"/>
            <a:ext cx="1231900" cy="914400"/>
          </a:xfrm>
          <a:custGeom>
            <a:avLst/>
            <a:gdLst>
              <a:gd name="T0" fmla="*/ 1713706250 w 776"/>
              <a:gd name="T1" fmla="*/ 0 h 576"/>
              <a:gd name="T2" fmla="*/ 1713706250 w 776"/>
              <a:gd name="T3" fmla="*/ 725805000 h 576"/>
              <a:gd name="T4" fmla="*/ 262096250 w 776"/>
              <a:gd name="T5" fmla="*/ 725805000 h 576"/>
              <a:gd name="T6" fmla="*/ 141128750 w 776"/>
              <a:gd name="T7" fmla="*/ 145161000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776"/>
              <a:gd name="T13" fmla="*/ 0 h 576"/>
              <a:gd name="T14" fmla="*/ 776 w 77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6" h="576">
                <a:moveTo>
                  <a:pt x="680" y="0"/>
                </a:moveTo>
                <a:cubicBezTo>
                  <a:pt x="728" y="120"/>
                  <a:pt x="776" y="240"/>
                  <a:pt x="680" y="288"/>
                </a:cubicBezTo>
                <a:cubicBezTo>
                  <a:pt x="584" y="336"/>
                  <a:pt x="208" y="240"/>
                  <a:pt x="104" y="288"/>
                </a:cubicBezTo>
                <a:cubicBezTo>
                  <a:pt x="0" y="336"/>
                  <a:pt x="28" y="456"/>
                  <a:pt x="56" y="576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9160" name="Text Box 202"/>
          <p:cNvSpPr txBox="1">
            <a:spLocks noChangeArrowheads="1"/>
          </p:cNvSpPr>
          <p:nvPr/>
        </p:nvSpPr>
        <p:spPr bwMode="auto">
          <a:xfrm>
            <a:off x="4479925" y="5853113"/>
            <a:ext cx="2103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data read from memory</a:t>
            </a:r>
          </a:p>
        </p:txBody>
      </p:sp>
    </p:spTree>
    <p:extLst>
      <p:ext uri="{BB962C8B-B14F-4D97-AF65-F5344CB8AC3E}">
        <p14:creationId xmlns:p14="http://schemas.microsoft.com/office/powerpoint/2010/main" val="8290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memory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449580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 chip storing an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address: the index to the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data: content of elements of the array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32480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3810000" y="2057400"/>
            <a:ext cx="4953000" cy="4419600"/>
            <a:chOff x="2400" y="1296"/>
            <a:chExt cx="3120" cy="2784"/>
          </a:xfrm>
        </p:grpSpPr>
        <p:grpSp>
          <p:nvGrpSpPr>
            <p:cNvPr id="50182" name="Group 6"/>
            <p:cNvGrpSpPr>
              <a:grpSpLocks/>
            </p:cNvGrpSpPr>
            <p:nvPr/>
          </p:nvGrpSpPr>
          <p:grpSpPr bwMode="auto">
            <a:xfrm>
              <a:off x="3552" y="1440"/>
              <a:ext cx="1680" cy="2496"/>
              <a:chOff x="3312" y="1440"/>
              <a:chExt cx="1680" cy="2496"/>
            </a:xfrm>
          </p:grpSpPr>
          <p:grpSp>
            <p:nvGrpSpPr>
              <p:cNvPr id="50198" name="Group 7"/>
              <p:cNvGrpSpPr>
                <a:grpSpLocks/>
              </p:cNvGrpSpPr>
              <p:nvPr/>
            </p:nvGrpSpPr>
            <p:grpSpPr bwMode="auto">
              <a:xfrm>
                <a:off x="3840" y="1440"/>
                <a:ext cx="1152" cy="240"/>
                <a:chOff x="3840" y="1872"/>
                <a:chExt cx="1152" cy="240"/>
              </a:xfrm>
            </p:grpSpPr>
            <p:sp>
              <p:nvSpPr>
                <p:cNvPr id="50221" name="Rectangle 8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100</a:t>
                  </a:r>
                </a:p>
              </p:txBody>
            </p:sp>
            <p:sp>
              <p:nvSpPr>
                <p:cNvPr id="5022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</p:grpSp>
          <p:grpSp>
            <p:nvGrpSpPr>
              <p:cNvPr id="50199" name="Group 10"/>
              <p:cNvGrpSpPr>
                <a:grpSpLocks/>
              </p:cNvGrpSpPr>
              <p:nvPr/>
            </p:nvGrpSpPr>
            <p:grpSpPr bwMode="auto">
              <a:xfrm>
                <a:off x="3840" y="1680"/>
                <a:ext cx="1152" cy="240"/>
                <a:chOff x="3840" y="1872"/>
                <a:chExt cx="1152" cy="240"/>
              </a:xfrm>
            </p:grpSpPr>
            <p:sp>
              <p:nvSpPr>
                <p:cNvPr id="50219" name="Rectangle 11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20</a:t>
                  </a:r>
                </a:p>
              </p:txBody>
            </p:sp>
            <p:sp>
              <p:nvSpPr>
                <p:cNvPr id="5022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grpSp>
            <p:nvGrpSpPr>
              <p:cNvPr id="50200" name="Group 13"/>
              <p:cNvGrpSpPr>
                <a:grpSpLocks/>
              </p:cNvGrpSpPr>
              <p:nvPr/>
            </p:nvGrpSpPr>
            <p:grpSpPr bwMode="auto">
              <a:xfrm>
                <a:off x="3840" y="1920"/>
                <a:ext cx="1152" cy="240"/>
                <a:chOff x="3840" y="1872"/>
                <a:chExt cx="1152" cy="240"/>
              </a:xfrm>
            </p:grpSpPr>
            <p:sp>
              <p:nvSpPr>
                <p:cNvPr id="50217" name="Rectangle 14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50</a:t>
                  </a:r>
                </a:p>
              </p:txBody>
            </p:sp>
            <p:sp>
              <p:nvSpPr>
                <p:cNvPr id="5021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2</a:t>
                  </a:r>
                </a:p>
              </p:txBody>
            </p:sp>
          </p:grpSp>
          <p:sp>
            <p:nvSpPr>
              <p:cNvPr id="50201" name="Rectangle 16"/>
              <p:cNvSpPr>
                <a:spLocks noChangeArrowheads="1"/>
              </p:cNvSpPr>
              <p:nvPr/>
            </p:nvSpPr>
            <p:spPr bwMode="auto">
              <a:xfrm>
                <a:off x="4176" y="2160"/>
                <a:ext cx="81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…</a:t>
                </a:r>
              </a:p>
            </p:txBody>
          </p:sp>
          <p:grpSp>
            <p:nvGrpSpPr>
              <p:cNvPr id="50202" name="Group 17"/>
              <p:cNvGrpSpPr>
                <a:grpSpLocks/>
              </p:cNvGrpSpPr>
              <p:nvPr/>
            </p:nvGrpSpPr>
            <p:grpSpPr bwMode="auto">
              <a:xfrm>
                <a:off x="3840" y="2592"/>
                <a:ext cx="1152" cy="240"/>
                <a:chOff x="3840" y="1872"/>
                <a:chExt cx="1152" cy="240"/>
              </a:xfrm>
            </p:grpSpPr>
            <p:sp>
              <p:nvSpPr>
                <p:cNvPr id="50215" name="Rectangle 18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18</a:t>
                  </a:r>
                </a:p>
              </p:txBody>
            </p:sp>
            <p:sp>
              <p:nvSpPr>
                <p:cNvPr id="5021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50</a:t>
                  </a:r>
                </a:p>
              </p:txBody>
            </p:sp>
          </p:grpSp>
          <p:grpSp>
            <p:nvGrpSpPr>
              <p:cNvPr id="50203" name="Group 20"/>
              <p:cNvGrpSpPr>
                <a:grpSpLocks/>
              </p:cNvGrpSpPr>
              <p:nvPr/>
            </p:nvGrpSpPr>
            <p:grpSpPr bwMode="auto">
              <a:xfrm>
                <a:off x="3840" y="2832"/>
                <a:ext cx="1152" cy="240"/>
                <a:chOff x="3840" y="1872"/>
                <a:chExt cx="1152" cy="240"/>
              </a:xfrm>
            </p:grpSpPr>
            <p:sp>
              <p:nvSpPr>
                <p:cNvPr id="50213" name="Rectangle 21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77</a:t>
                  </a:r>
                </a:p>
              </p:txBody>
            </p:sp>
            <p:sp>
              <p:nvSpPr>
                <p:cNvPr id="5021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51</a:t>
                  </a:r>
                </a:p>
              </p:txBody>
            </p:sp>
          </p:grpSp>
          <p:grpSp>
            <p:nvGrpSpPr>
              <p:cNvPr id="50204" name="Group 23"/>
              <p:cNvGrpSpPr>
                <a:grpSpLocks/>
              </p:cNvGrpSpPr>
              <p:nvPr/>
            </p:nvGrpSpPr>
            <p:grpSpPr bwMode="auto">
              <a:xfrm>
                <a:off x="3840" y="3072"/>
                <a:ext cx="1152" cy="240"/>
                <a:chOff x="3840" y="1872"/>
                <a:chExt cx="1152" cy="240"/>
              </a:xfrm>
            </p:grpSpPr>
            <p:sp>
              <p:nvSpPr>
                <p:cNvPr id="50211" name="Rectangle 24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64</a:t>
                  </a:r>
                </a:p>
              </p:txBody>
            </p:sp>
            <p:sp>
              <p:nvSpPr>
                <p:cNvPr id="5021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52</a:t>
                  </a:r>
                </a:p>
              </p:txBody>
            </p:sp>
          </p:grpSp>
          <p:grpSp>
            <p:nvGrpSpPr>
              <p:cNvPr id="50205" name="Group 26"/>
              <p:cNvGrpSpPr>
                <a:grpSpLocks/>
              </p:cNvGrpSpPr>
              <p:nvPr/>
            </p:nvGrpSpPr>
            <p:grpSpPr bwMode="auto">
              <a:xfrm>
                <a:off x="3840" y="3696"/>
                <a:ext cx="1152" cy="240"/>
                <a:chOff x="3840" y="1872"/>
                <a:chExt cx="1152" cy="240"/>
              </a:xfrm>
            </p:grpSpPr>
            <p:sp>
              <p:nvSpPr>
                <p:cNvPr id="50209" name="Rectangle 27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5021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3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127</a:t>
                  </a:r>
                </a:p>
              </p:txBody>
            </p:sp>
          </p:grpSp>
          <p:sp>
            <p:nvSpPr>
              <p:cNvPr id="50206" name="Rectangle 29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816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…</a:t>
                </a:r>
              </a:p>
            </p:txBody>
          </p:sp>
          <p:sp>
            <p:nvSpPr>
              <p:cNvPr id="50207" name="Line 30"/>
              <p:cNvSpPr>
                <a:spLocks noChangeShapeType="1"/>
              </p:cNvSpPr>
              <p:nvPr/>
            </p:nvSpPr>
            <p:spPr bwMode="auto">
              <a:xfrm>
                <a:off x="3600" y="34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8" name="Text Box 31"/>
              <p:cNvSpPr txBox="1">
                <a:spLocks noChangeArrowheads="1"/>
              </p:cNvSpPr>
              <p:nvPr/>
            </p:nvSpPr>
            <p:spPr bwMode="auto">
              <a:xfrm>
                <a:off x="3312" y="3696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address</a:t>
                </a:r>
              </a:p>
            </p:txBody>
          </p:sp>
        </p:grpSp>
        <p:sp>
          <p:nvSpPr>
            <p:cNvPr id="50183" name="AutoShape 32"/>
            <p:cNvSpPr>
              <a:spLocks noChangeArrowheads="1"/>
            </p:cNvSpPr>
            <p:nvPr/>
          </p:nvSpPr>
          <p:spPr bwMode="auto">
            <a:xfrm>
              <a:off x="3408" y="1296"/>
              <a:ext cx="2112" cy="27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50184" name="Line 33"/>
            <p:cNvSpPr>
              <a:spLocks noChangeShapeType="1"/>
            </p:cNvSpPr>
            <p:nvPr/>
          </p:nvSpPr>
          <p:spPr bwMode="auto">
            <a:xfrm>
              <a:off x="3072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185" name="Text Box 34"/>
            <p:cNvSpPr txBox="1">
              <a:spLocks noChangeArrowheads="1"/>
            </p:cNvSpPr>
            <p:nvPr/>
          </p:nvSpPr>
          <p:spPr bwMode="auto">
            <a:xfrm>
              <a:off x="2736" y="2160"/>
              <a:ext cx="3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MW</a:t>
              </a:r>
            </a:p>
          </p:txBody>
        </p:sp>
        <p:sp>
          <p:nvSpPr>
            <p:cNvPr id="50186" name="Line 35"/>
            <p:cNvSpPr>
              <a:spLocks noChangeShapeType="1"/>
            </p:cNvSpPr>
            <p:nvPr/>
          </p:nvSpPr>
          <p:spPr bwMode="auto">
            <a:xfrm>
              <a:off x="3024" y="26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187" name="Line 36"/>
            <p:cNvSpPr>
              <a:spLocks noChangeShapeType="1"/>
            </p:cNvSpPr>
            <p:nvPr/>
          </p:nvSpPr>
          <p:spPr bwMode="auto">
            <a:xfrm>
              <a:off x="3168" y="259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188" name="Text Box 37"/>
            <p:cNvSpPr txBox="1">
              <a:spLocks noChangeArrowheads="1"/>
            </p:cNvSpPr>
            <p:nvPr/>
          </p:nvSpPr>
          <p:spPr bwMode="auto">
            <a:xfrm>
              <a:off x="3110" y="263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0189" name="Text Box 38"/>
            <p:cNvSpPr txBox="1">
              <a:spLocks noChangeArrowheads="1"/>
            </p:cNvSpPr>
            <p:nvPr/>
          </p:nvSpPr>
          <p:spPr bwMode="auto">
            <a:xfrm>
              <a:off x="2496" y="2496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address</a:t>
              </a:r>
            </a:p>
          </p:txBody>
        </p:sp>
        <p:sp>
          <p:nvSpPr>
            <p:cNvPr id="50190" name="Line 39"/>
            <p:cNvSpPr>
              <a:spLocks noChangeShapeType="1"/>
            </p:cNvSpPr>
            <p:nvPr/>
          </p:nvSpPr>
          <p:spPr bwMode="auto">
            <a:xfrm flipH="1">
              <a:off x="2976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191" name="Line 40"/>
            <p:cNvSpPr>
              <a:spLocks noChangeShapeType="1"/>
            </p:cNvSpPr>
            <p:nvPr/>
          </p:nvSpPr>
          <p:spPr bwMode="auto">
            <a:xfrm>
              <a:off x="3168" y="321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192" name="Text Box 41"/>
            <p:cNvSpPr txBox="1">
              <a:spLocks noChangeArrowheads="1"/>
            </p:cNvSpPr>
            <p:nvPr/>
          </p:nvSpPr>
          <p:spPr bwMode="auto">
            <a:xfrm>
              <a:off x="3110" y="330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0193" name="Text Box 42"/>
            <p:cNvSpPr txBox="1">
              <a:spLocks noChangeArrowheads="1"/>
            </p:cNvSpPr>
            <p:nvPr/>
          </p:nvSpPr>
          <p:spPr bwMode="auto">
            <a:xfrm>
              <a:off x="2400" y="3120"/>
              <a:ext cx="6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read_data</a:t>
              </a:r>
            </a:p>
          </p:txBody>
        </p:sp>
        <p:sp>
          <p:nvSpPr>
            <p:cNvPr id="50194" name="Line 43"/>
            <p:cNvSpPr>
              <a:spLocks noChangeShapeType="1"/>
            </p:cNvSpPr>
            <p:nvPr/>
          </p:nvSpPr>
          <p:spPr bwMode="auto">
            <a:xfrm>
              <a:off x="3034" y="293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195" name="Line 44"/>
            <p:cNvSpPr>
              <a:spLocks noChangeShapeType="1"/>
            </p:cNvSpPr>
            <p:nvPr/>
          </p:nvSpPr>
          <p:spPr bwMode="auto">
            <a:xfrm>
              <a:off x="3178" y="2889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196" name="Text Box 45"/>
            <p:cNvSpPr txBox="1">
              <a:spLocks noChangeArrowheads="1"/>
            </p:cNvSpPr>
            <p:nvPr/>
          </p:nvSpPr>
          <p:spPr bwMode="auto">
            <a:xfrm>
              <a:off x="3120" y="292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0197" name="Text Box 46"/>
            <p:cNvSpPr txBox="1">
              <a:spLocks noChangeArrowheads="1"/>
            </p:cNvSpPr>
            <p:nvPr/>
          </p:nvSpPr>
          <p:spPr bwMode="auto">
            <a:xfrm>
              <a:off x="2400" y="2784"/>
              <a:ext cx="6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write_data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1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memory</a:t>
            </a:r>
          </a:p>
        </p:txBody>
      </p:sp>
      <p:sp>
        <p:nvSpPr>
          <p:cNvPr id="5120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449580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 chip storing an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address: the index to the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data: content of elements of the array</a:t>
            </a:r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32480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Group 51"/>
          <p:cNvGrpSpPr>
            <a:grpSpLocks/>
          </p:cNvGrpSpPr>
          <p:nvPr/>
        </p:nvGrpSpPr>
        <p:grpSpPr bwMode="auto">
          <a:xfrm>
            <a:off x="3810000" y="2057400"/>
            <a:ext cx="4953000" cy="4419600"/>
            <a:chOff x="2400" y="1296"/>
            <a:chExt cx="3120" cy="2784"/>
          </a:xfrm>
        </p:grpSpPr>
        <p:grpSp>
          <p:nvGrpSpPr>
            <p:cNvPr id="51208" name="Group 35"/>
            <p:cNvGrpSpPr>
              <a:grpSpLocks/>
            </p:cNvGrpSpPr>
            <p:nvPr/>
          </p:nvGrpSpPr>
          <p:grpSpPr bwMode="auto">
            <a:xfrm>
              <a:off x="3552" y="1440"/>
              <a:ext cx="1680" cy="2496"/>
              <a:chOff x="3312" y="1440"/>
              <a:chExt cx="1680" cy="2496"/>
            </a:xfrm>
          </p:grpSpPr>
          <p:grpSp>
            <p:nvGrpSpPr>
              <p:cNvPr id="51224" name="Group 12"/>
              <p:cNvGrpSpPr>
                <a:grpSpLocks/>
              </p:cNvGrpSpPr>
              <p:nvPr/>
            </p:nvGrpSpPr>
            <p:grpSpPr bwMode="auto">
              <a:xfrm>
                <a:off x="3840" y="1440"/>
                <a:ext cx="1152" cy="240"/>
                <a:chOff x="3840" y="1872"/>
                <a:chExt cx="1152" cy="240"/>
              </a:xfrm>
            </p:grpSpPr>
            <p:sp>
              <p:nvSpPr>
                <p:cNvPr id="51247" name="Rectangle 10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100</a:t>
                  </a:r>
                </a:p>
              </p:txBody>
            </p:sp>
            <p:sp>
              <p:nvSpPr>
                <p:cNvPr id="5124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</p:grpSp>
          <p:grpSp>
            <p:nvGrpSpPr>
              <p:cNvPr id="51225" name="Group 13"/>
              <p:cNvGrpSpPr>
                <a:grpSpLocks/>
              </p:cNvGrpSpPr>
              <p:nvPr/>
            </p:nvGrpSpPr>
            <p:grpSpPr bwMode="auto">
              <a:xfrm>
                <a:off x="3840" y="1680"/>
                <a:ext cx="1152" cy="240"/>
                <a:chOff x="3840" y="1872"/>
                <a:chExt cx="1152" cy="240"/>
              </a:xfrm>
            </p:grpSpPr>
            <p:sp>
              <p:nvSpPr>
                <p:cNvPr id="51245" name="Rectangle 14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20</a:t>
                  </a:r>
                </a:p>
              </p:txBody>
            </p:sp>
            <p:sp>
              <p:nvSpPr>
                <p:cNvPr id="5124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grpSp>
            <p:nvGrpSpPr>
              <p:cNvPr id="51226" name="Group 16"/>
              <p:cNvGrpSpPr>
                <a:grpSpLocks/>
              </p:cNvGrpSpPr>
              <p:nvPr/>
            </p:nvGrpSpPr>
            <p:grpSpPr bwMode="auto">
              <a:xfrm>
                <a:off x="3840" y="1920"/>
                <a:ext cx="1152" cy="240"/>
                <a:chOff x="3840" y="1872"/>
                <a:chExt cx="1152" cy="240"/>
              </a:xfrm>
            </p:grpSpPr>
            <p:sp>
              <p:nvSpPr>
                <p:cNvPr id="51243" name="Rectangle 17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50</a:t>
                  </a:r>
                </a:p>
              </p:txBody>
            </p:sp>
            <p:sp>
              <p:nvSpPr>
                <p:cNvPr id="5124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2</a:t>
                  </a:r>
                </a:p>
              </p:txBody>
            </p:sp>
          </p:grpSp>
          <p:sp>
            <p:nvSpPr>
              <p:cNvPr id="51227" name="Rectangle 19"/>
              <p:cNvSpPr>
                <a:spLocks noChangeArrowheads="1"/>
              </p:cNvSpPr>
              <p:nvPr/>
            </p:nvSpPr>
            <p:spPr bwMode="auto">
              <a:xfrm>
                <a:off x="4176" y="2160"/>
                <a:ext cx="81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…</a:t>
                </a:r>
              </a:p>
            </p:txBody>
          </p:sp>
          <p:grpSp>
            <p:nvGrpSpPr>
              <p:cNvPr id="51228" name="Group 20"/>
              <p:cNvGrpSpPr>
                <a:grpSpLocks/>
              </p:cNvGrpSpPr>
              <p:nvPr/>
            </p:nvGrpSpPr>
            <p:grpSpPr bwMode="auto">
              <a:xfrm>
                <a:off x="3840" y="2592"/>
                <a:ext cx="1152" cy="240"/>
                <a:chOff x="3840" y="1872"/>
                <a:chExt cx="1152" cy="240"/>
              </a:xfrm>
            </p:grpSpPr>
            <p:sp>
              <p:nvSpPr>
                <p:cNvPr id="51241" name="Rectangle 21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18</a:t>
                  </a:r>
                </a:p>
              </p:txBody>
            </p:sp>
            <p:sp>
              <p:nvSpPr>
                <p:cNvPr id="5124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50</a:t>
                  </a:r>
                </a:p>
              </p:txBody>
            </p:sp>
          </p:grpSp>
          <p:grpSp>
            <p:nvGrpSpPr>
              <p:cNvPr id="51229" name="Group 23"/>
              <p:cNvGrpSpPr>
                <a:grpSpLocks/>
              </p:cNvGrpSpPr>
              <p:nvPr/>
            </p:nvGrpSpPr>
            <p:grpSpPr bwMode="auto">
              <a:xfrm>
                <a:off x="3840" y="2832"/>
                <a:ext cx="1152" cy="240"/>
                <a:chOff x="3840" y="1872"/>
                <a:chExt cx="1152" cy="240"/>
              </a:xfrm>
            </p:grpSpPr>
            <p:sp>
              <p:nvSpPr>
                <p:cNvPr id="51239" name="Rectangle 24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77</a:t>
                  </a:r>
                </a:p>
              </p:txBody>
            </p:sp>
            <p:sp>
              <p:nvSpPr>
                <p:cNvPr id="5124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51</a:t>
                  </a:r>
                </a:p>
              </p:txBody>
            </p:sp>
          </p:grpSp>
          <p:grpSp>
            <p:nvGrpSpPr>
              <p:cNvPr id="51230" name="Group 26"/>
              <p:cNvGrpSpPr>
                <a:grpSpLocks/>
              </p:cNvGrpSpPr>
              <p:nvPr/>
            </p:nvGrpSpPr>
            <p:grpSpPr bwMode="auto">
              <a:xfrm>
                <a:off x="3840" y="3072"/>
                <a:ext cx="1152" cy="240"/>
                <a:chOff x="3840" y="1872"/>
                <a:chExt cx="1152" cy="240"/>
              </a:xfrm>
            </p:grpSpPr>
            <p:sp>
              <p:nvSpPr>
                <p:cNvPr id="51237" name="Rectangle 27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64</a:t>
                  </a:r>
                </a:p>
              </p:txBody>
            </p:sp>
            <p:sp>
              <p:nvSpPr>
                <p:cNvPr id="5123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52</a:t>
                  </a:r>
                </a:p>
              </p:txBody>
            </p:sp>
          </p:grpSp>
          <p:grpSp>
            <p:nvGrpSpPr>
              <p:cNvPr id="51231" name="Group 29"/>
              <p:cNvGrpSpPr>
                <a:grpSpLocks/>
              </p:cNvGrpSpPr>
              <p:nvPr/>
            </p:nvGrpSpPr>
            <p:grpSpPr bwMode="auto">
              <a:xfrm>
                <a:off x="3840" y="3696"/>
                <a:ext cx="1152" cy="240"/>
                <a:chOff x="3840" y="1872"/>
                <a:chExt cx="1152" cy="240"/>
              </a:xfrm>
            </p:grpSpPr>
            <p:sp>
              <p:nvSpPr>
                <p:cNvPr id="51235" name="Rectangle 30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51236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3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127</a:t>
                  </a:r>
                </a:p>
              </p:txBody>
            </p:sp>
          </p:grpSp>
          <p:sp>
            <p:nvSpPr>
              <p:cNvPr id="51232" name="Rectangle 32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816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…</a:t>
                </a:r>
              </a:p>
            </p:txBody>
          </p:sp>
          <p:sp>
            <p:nvSpPr>
              <p:cNvPr id="51233" name="Line 33"/>
              <p:cNvSpPr>
                <a:spLocks noChangeShapeType="1"/>
              </p:cNvSpPr>
              <p:nvPr/>
            </p:nvSpPr>
            <p:spPr bwMode="auto">
              <a:xfrm>
                <a:off x="3600" y="34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4" name="Text Box 34"/>
              <p:cNvSpPr txBox="1">
                <a:spLocks noChangeArrowheads="1"/>
              </p:cNvSpPr>
              <p:nvPr/>
            </p:nvSpPr>
            <p:spPr bwMode="auto">
              <a:xfrm>
                <a:off x="3312" y="3696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address</a:t>
                </a:r>
              </a:p>
            </p:txBody>
          </p:sp>
        </p:grpSp>
        <p:sp>
          <p:nvSpPr>
            <p:cNvPr id="51209" name="AutoShape 36"/>
            <p:cNvSpPr>
              <a:spLocks noChangeArrowheads="1"/>
            </p:cNvSpPr>
            <p:nvPr/>
          </p:nvSpPr>
          <p:spPr bwMode="auto">
            <a:xfrm>
              <a:off x="3408" y="1296"/>
              <a:ext cx="2112" cy="27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51210" name="Line 37"/>
            <p:cNvSpPr>
              <a:spLocks noChangeShapeType="1"/>
            </p:cNvSpPr>
            <p:nvPr/>
          </p:nvSpPr>
          <p:spPr bwMode="auto">
            <a:xfrm>
              <a:off x="3072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211" name="Text Box 38"/>
            <p:cNvSpPr txBox="1">
              <a:spLocks noChangeArrowheads="1"/>
            </p:cNvSpPr>
            <p:nvPr/>
          </p:nvSpPr>
          <p:spPr bwMode="auto">
            <a:xfrm>
              <a:off x="2736" y="2160"/>
              <a:ext cx="3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MW</a:t>
              </a:r>
            </a:p>
          </p:txBody>
        </p:sp>
        <p:sp>
          <p:nvSpPr>
            <p:cNvPr id="51212" name="Line 39"/>
            <p:cNvSpPr>
              <a:spLocks noChangeShapeType="1"/>
            </p:cNvSpPr>
            <p:nvPr/>
          </p:nvSpPr>
          <p:spPr bwMode="auto">
            <a:xfrm>
              <a:off x="3024" y="26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213" name="Line 40"/>
            <p:cNvSpPr>
              <a:spLocks noChangeShapeType="1"/>
            </p:cNvSpPr>
            <p:nvPr/>
          </p:nvSpPr>
          <p:spPr bwMode="auto">
            <a:xfrm>
              <a:off x="3168" y="259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214" name="Text Box 41"/>
            <p:cNvSpPr txBox="1">
              <a:spLocks noChangeArrowheads="1"/>
            </p:cNvSpPr>
            <p:nvPr/>
          </p:nvSpPr>
          <p:spPr bwMode="auto">
            <a:xfrm>
              <a:off x="3110" y="263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1215" name="Text Box 42"/>
            <p:cNvSpPr txBox="1">
              <a:spLocks noChangeArrowheads="1"/>
            </p:cNvSpPr>
            <p:nvPr/>
          </p:nvSpPr>
          <p:spPr bwMode="auto">
            <a:xfrm>
              <a:off x="2496" y="2496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address</a:t>
              </a:r>
            </a:p>
          </p:txBody>
        </p:sp>
        <p:sp>
          <p:nvSpPr>
            <p:cNvPr id="51216" name="Line 43"/>
            <p:cNvSpPr>
              <a:spLocks noChangeShapeType="1"/>
            </p:cNvSpPr>
            <p:nvPr/>
          </p:nvSpPr>
          <p:spPr bwMode="auto">
            <a:xfrm flipH="1">
              <a:off x="2976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217" name="Line 44"/>
            <p:cNvSpPr>
              <a:spLocks noChangeShapeType="1"/>
            </p:cNvSpPr>
            <p:nvPr/>
          </p:nvSpPr>
          <p:spPr bwMode="auto">
            <a:xfrm>
              <a:off x="3168" y="321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218" name="Text Box 45"/>
            <p:cNvSpPr txBox="1">
              <a:spLocks noChangeArrowheads="1"/>
            </p:cNvSpPr>
            <p:nvPr/>
          </p:nvSpPr>
          <p:spPr bwMode="auto">
            <a:xfrm>
              <a:off x="3110" y="330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1219" name="Text Box 46"/>
            <p:cNvSpPr txBox="1">
              <a:spLocks noChangeArrowheads="1"/>
            </p:cNvSpPr>
            <p:nvPr/>
          </p:nvSpPr>
          <p:spPr bwMode="auto">
            <a:xfrm>
              <a:off x="2400" y="3120"/>
              <a:ext cx="6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read_data</a:t>
              </a:r>
            </a:p>
          </p:txBody>
        </p:sp>
        <p:sp>
          <p:nvSpPr>
            <p:cNvPr id="51220" name="Line 47"/>
            <p:cNvSpPr>
              <a:spLocks noChangeShapeType="1"/>
            </p:cNvSpPr>
            <p:nvPr/>
          </p:nvSpPr>
          <p:spPr bwMode="auto">
            <a:xfrm>
              <a:off x="3034" y="293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221" name="Line 48"/>
            <p:cNvSpPr>
              <a:spLocks noChangeShapeType="1"/>
            </p:cNvSpPr>
            <p:nvPr/>
          </p:nvSpPr>
          <p:spPr bwMode="auto">
            <a:xfrm>
              <a:off x="3178" y="2889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222" name="Text Box 49"/>
            <p:cNvSpPr txBox="1">
              <a:spLocks noChangeArrowheads="1"/>
            </p:cNvSpPr>
            <p:nvPr/>
          </p:nvSpPr>
          <p:spPr bwMode="auto">
            <a:xfrm>
              <a:off x="3120" y="292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1223" name="Text Box 50"/>
            <p:cNvSpPr txBox="1">
              <a:spLocks noChangeArrowheads="1"/>
            </p:cNvSpPr>
            <p:nvPr/>
          </p:nvSpPr>
          <p:spPr bwMode="auto">
            <a:xfrm>
              <a:off x="2400" y="2784"/>
              <a:ext cx="6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write_data</a:t>
              </a:r>
            </a:p>
          </p:txBody>
        </p:sp>
      </p:grpSp>
      <p:sp>
        <p:nvSpPr>
          <p:cNvPr id="51206" name="AutoShape 52"/>
          <p:cNvSpPr>
            <a:spLocks noChangeArrowheads="1"/>
          </p:cNvSpPr>
          <p:nvPr/>
        </p:nvSpPr>
        <p:spPr bwMode="auto">
          <a:xfrm>
            <a:off x="4267200" y="3276600"/>
            <a:ext cx="12954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1207" name="AutoShape 53"/>
          <p:cNvSpPr>
            <a:spLocks noChangeArrowheads="1"/>
          </p:cNvSpPr>
          <p:nvPr/>
        </p:nvSpPr>
        <p:spPr bwMode="auto">
          <a:xfrm>
            <a:off x="5181600" y="2438400"/>
            <a:ext cx="1981200" cy="685800"/>
          </a:xfrm>
          <a:prstGeom prst="wedgeRoundRectCallout">
            <a:avLst>
              <a:gd name="adj1" fmla="val -43509"/>
              <a:gd name="adj2" fmla="val 6990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to distinguish read/write</a:t>
            </a:r>
          </a:p>
        </p:txBody>
      </p:sp>
    </p:spTree>
    <p:extLst>
      <p:ext uri="{BB962C8B-B14F-4D97-AF65-F5344CB8AC3E}">
        <p14:creationId xmlns:p14="http://schemas.microsoft.com/office/powerpoint/2010/main" val="23513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memory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44958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Read from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</a:t>
            </a:r>
            <a:r>
              <a:rPr lang="en-US" altLang="zh-TW" sz="2400" smtClean="0">
                <a:latin typeface="Arial" panose="020B0604020202020204" pitchFamily="34" charset="0"/>
              </a:rPr>
              <a:t>“</a:t>
            </a:r>
            <a:r>
              <a:rPr lang="en-US" altLang="zh-TW" sz="2400" smtClean="0"/>
              <a:t>load</a:t>
            </a:r>
            <a:r>
              <a:rPr lang="en-US" altLang="zh-TW" sz="2400" smtClean="0">
                <a:latin typeface="Arial" panose="020B0604020202020204" pitchFamily="34" charset="0"/>
              </a:rPr>
              <a:t>”</a:t>
            </a:r>
            <a:r>
              <a:rPr lang="en-US" altLang="zh-TW" sz="2400" smtClean="0"/>
              <a:t> instruction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32480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229" name="Group 5"/>
          <p:cNvGrpSpPr>
            <a:grpSpLocks/>
          </p:cNvGrpSpPr>
          <p:nvPr/>
        </p:nvGrpSpPr>
        <p:grpSpPr bwMode="auto">
          <a:xfrm>
            <a:off x="3810000" y="2057400"/>
            <a:ext cx="4953000" cy="4419600"/>
            <a:chOff x="2400" y="1296"/>
            <a:chExt cx="3120" cy="2784"/>
          </a:xfrm>
        </p:grpSpPr>
        <p:grpSp>
          <p:nvGrpSpPr>
            <p:cNvPr id="52240" name="Group 6"/>
            <p:cNvGrpSpPr>
              <a:grpSpLocks/>
            </p:cNvGrpSpPr>
            <p:nvPr/>
          </p:nvGrpSpPr>
          <p:grpSpPr bwMode="auto">
            <a:xfrm>
              <a:off x="3552" y="1440"/>
              <a:ext cx="1680" cy="2496"/>
              <a:chOff x="3312" y="1440"/>
              <a:chExt cx="1680" cy="2496"/>
            </a:xfrm>
          </p:grpSpPr>
          <p:grpSp>
            <p:nvGrpSpPr>
              <p:cNvPr id="52256" name="Group 7"/>
              <p:cNvGrpSpPr>
                <a:grpSpLocks/>
              </p:cNvGrpSpPr>
              <p:nvPr/>
            </p:nvGrpSpPr>
            <p:grpSpPr bwMode="auto">
              <a:xfrm>
                <a:off x="3840" y="1440"/>
                <a:ext cx="1152" cy="240"/>
                <a:chOff x="3840" y="1872"/>
                <a:chExt cx="1152" cy="240"/>
              </a:xfrm>
            </p:grpSpPr>
            <p:sp>
              <p:nvSpPr>
                <p:cNvPr id="52279" name="Rectangle 8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100</a:t>
                  </a:r>
                </a:p>
              </p:txBody>
            </p:sp>
            <p:sp>
              <p:nvSpPr>
                <p:cNvPr id="5228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</p:grpSp>
          <p:grpSp>
            <p:nvGrpSpPr>
              <p:cNvPr id="52257" name="Group 10"/>
              <p:cNvGrpSpPr>
                <a:grpSpLocks/>
              </p:cNvGrpSpPr>
              <p:nvPr/>
            </p:nvGrpSpPr>
            <p:grpSpPr bwMode="auto">
              <a:xfrm>
                <a:off x="3840" y="1680"/>
                <a:ext cx="1152" cy="240"/>
                <a:chOff x="3840" y="1872"/>
                <a:chExt cx="1152" cy="240"/>
              </a:xfrm>
            </p:grpSpPr>
            <p:sp>
              <p:nvSpPr>
                <p:cNvPr id="52277" name="Rectangle 11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20</a:t>
                  </a:r>
                </a:p>
              </p:txBody>
            </p:sp>
            <p:sp>
              <p:nvSpPr>
                <p:cNvPr id="5227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grpSp>
            <p:nvGrpSpPr>
              <p:cNvPr id="52258" name="Group 13"/>
              <p:cNvGrpSpPr>
                <a:grpSpLocks/>
              </p:cNvGrpSpPr>
              <p:nvPr/>
            </p:nvGrpSpPr>
            <p:grpSpPr bwMode="auto">
              <a:xfrm>
                <a:off x="3840" y="1920"/>
                <a:ext cx="1152" cy="240"/>
                <a:chOff x="3840" y="1872"/>
                <a:chExt cx="1152" cy="240"/>
              </a:xfrm>
            </p:grpSpPr>
            <p:sp>
              <p:nvSpPr>
                <p:cNvPr id="52275" name="Rectangle 14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50</a:t>
                  </a:r>
                </a:p>
              </p:txBody>
            </p:sp>
            <p:sp>
              <p:nvSpPr>
                <p:cNvPr id="5227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2</a:t>
                  </a:r>
                </a:p>
              </p:txBody>
            </p:sp>
          </p:grpSp>
          <p:sp>
            <p:nvSpPr>
              <p:cNvPr id="52259" name="Rectangle 16"/>
              <p:cNvSpPr>
                <a:spLocks noChangeArrowheads="1"/>
              </p:cNvSpPr>
              <p:nvPr/>
            </p:nvSpPr>
            <p:spPr bwMode="auto">
              <a:xfrm>
                <a:off x="4176" y="2160"/>
                <a:ext cx="81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…</a:t>
                </a:r>
              </a:p>
            </p:txBody>
          </p:sp>
          <p:grpSp>
            <p:nvGrpSpPr>
              <p:cNvPr id="52260" name="Group 17"/>
              <p:cNvGrpSpPr>
                <a:grpSpLocks/>
              </p:cNvGrpSpPr>
              <p:nvPr/>
            </p:nvGrpSpPr>
            <p:grpSpPr bwMode="auto">
              <a:xfrm>
                <a:off x="3840" y="2592"/>
                <a:ext cx="1152" cy="240"/>
                <a:chOff x="3840" y="1872"/>
                <a:chExt cx="1152" cy="240"/>
              </a:xfrm>
            </p:grpSpPr>
            <p:sp>
              <p:nvSpPr>
                <p:cNvPr id="52273" name="Rectangle 18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18</a:t>
                  </a:r>
                </a:p>
              </p:txBody>
            </p:sp>
            <p:sp>
              <p:nvSpPr>
                <p:cNvPr id="5227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50</a:t>
                  </a:r>
                </a:p>
              </p:txBody>
            </p:sp>
          </p:grpSp>
          <p:grpSp>
            <p:nvGrpSpPr>
              <p:cNvPr id="52261" name="Group 20"/>
              <p:cNvGrpSpPr>
                <a:grpSpLocks/>
              </p:cNvGrpSpPr>
              <p:nvPr/>
            </p:nvGrpSpPr>
            <p:grpSpPr bwMode="auto">
              <a:xfrm>
                <a:off x="3840" y="2832"/>
                <a:ext cx="1152" cy="240"/>
                <a:chOff x="3840" y="1872"/>
                <a:chExt cx="1152" cy="240"/>
              </a:xfrm>
            </p:grpSpPr>
            <p:sp>
              <p:nvSpPr>
                <p:cNvPr id="52271" name="Rectangle 21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77</a:t>
                  </a:r>
                </a:p>
              </p:txBody>
            </p:sp>
            <p:sp>
              <p:nvSpPr>
                <p:cNvPr id="5227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51</a:t>
                  </a:r>
                </a:p>
              </p:txBody>
            </p:sp>
          </p:grpSp>
          <p:grpSp>
            <p:nvGrpSpPr>
              <p:cNvPr id="52262" name="Group 23"/>
              <p:cNvGrpSpPr>
                <a:grpSpLocks/>
              </p:cNvGrpSpPr>
              <p:nvPr/>
            </p:nvGrpSpPr>
            <p:grpSpPr bwMode="auto">
              <a:xfrm>
                <a:off x="3840" y="3072"/>
                <a:ext cx="1152" cy="240"/>
                <a:chOff x="3840" y="1872"/>
                <a:chExt cx="1152" cy="240"/>
              </a:xfrm>
            </p:grpSpPr>
            <p:sp>
              <p:nvSpPr>
                <p:cNvPr id="52269" name="Rectangle 24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64</a:t>
                  </a:r>
                </a:p>
              </p:txBody>
            </p:sp>
            <p:sp>
              <p:nvSpPr>
                <p:cNvPr id="5227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52</a:t>
                  </a:r>
                </a:p>
              </p:txBody>
            </p:sp>
          </p:grpSp>
          <p:grpSp>
            <p:nvGrpSpPr>
              <p:cNvPr id="52263" name="Group 26"/>
              <p:cNvGrpSpPr>
                <a:grpSpLocks/>
              </p:cNvGrpSpPr>
              <p:nvPr/>
            </p:nvGrpSpPr>
            <p:grpSpPr bwMode="auto">
              <a:xfrm>
                <a:off x="3840" y="3696"/>
                <a:ext cx="1152" cy="240"/>
                <a:chOff x="3840" y="1872"/>
                <a:chExt cx="1152" cy="240"/>
              </a:xfrm>
            </p:grpSpPr>
            <p:sp>
              <p:nvSpPr>
                <p:cNvPr id="52267" name="Rectangle 27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5226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3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127</a:t>
                  </a:r>
                </a:p>
              </p:txBody>
            </p:sp>
          </p:grpSp>
          <p:sp>
            <p:nvSpPr>
              <p:cNvPr id="52264" name="Rectangle 29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816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…</a:t>
                </a:r>
              </a:p>
            </p:txBody>
          </p:sp>
          <p:sp>
            <p:nvSpPr>
              <p:cNvPr id="52265" name="Line 30"/>
              <p:cNvSpPr>
                <a:spLocks noChangeShapeType="1"/>
              </p:cNvSpPr>
              <p:nvPr/>
            </p:nvSpPr>
            <p:spPr bwMode="auto">
              <a:xfrm>
                <a:off x="3600" y="34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266" name="Text Box 31"/>
              <p:cNvSpPr txBox="1">
                <a:spLocks noChangeArrowheads="1"/>
              </p:cNvSpPr>
              <p:nvPr/>
            </p:nvSpPr>
            <p:spPr bwMode="auto">
              <a:xfrm>
                <a:off x="3312" y="3696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address</a:t>
                </a:r>
              </a:p>
            </p:txBody>
          </p:sp>
        </p:grpSp>
        <p:sp>
          <p:nvSpPr>
            <p:cNvPr id="52241" name="AutoShape 32"/>
            <p:cNvSpPr>
              <a:spLocks noChangeArrowheads="1"/>
            </p:cNvSpPr>
            <p:nvPr/>
          </p:nvSpPr>
          <p:spPr bwMode="auto">
            <a:xfrm>
              <a:off x="3408" y="1296"/>
              <a:ext cx="2112" cy="27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52242" name="Line 33"/>
            <p:cNvSpPr>
              <a:spLocks noChangeShapeType="1"/>
            </p:cNvSpPr>
            <p:nvPr/>
          </p:nvSpPr>
          <p:spPr bwMode="auto">
            <a:xfrm>
              <a:off x="3072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43" name="Text Box 34"/>
            <p:cNvSpPr txBox="1">
              <a:spLocks noChangeArrowheads="1"/>
            </p:cNvSpPr>
            <p:nvPr/>
          </p:nvSpPr>
          <p:spPr bwMode="auto">
            <a:xfrm>
              <a:off x="2736" y="2160"/>
              <a:ext cx="3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MW</a:t>
              </a:r>
            </a:p>
          </p:txBody>
        </p:sp>
        <p:sp>
          <p:nvSpPr>
            <p:cNvPr id="52244" name="Line 35"/>
            <p:cNvSpPr>
              <a:spLocks noChangeShapeType="1"/>
            </p:cNvSpPr>
            <p:nvPr/>
          </p:nvSpPr>
          <p:spPr bwMode="auto">
            <a:xfrm>
              <a:off x="3024" y="26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45" name="Line 36"/>
            <p:cNvSpPr>
              <a:spLocks noChangeShapeType="1"/>
            </p:cNvSpPr>
            <p:nvPr/>
          </p:nvSpPr>
          <p:spPr bwMode="auto">
            <a:xfrm>
              <a:off x="3168" y="259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46" name="Text Box 37"/>
            <p:cNvSpPr txBox="1">
              <a:spLocks noChangeArrowheads="1"/>
            </p:cNvSpPr>
            <p:nvPr/>
          </p:nvSpPr>
          <p:spPr bwMode="auto">
            <a:xfrm>
              <a:off x="3110" y="263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2247" name="Text Box 38"/>
            <p:cNvSpPr txBox="1">
              <a:spLocks noChangeArrowheads="1"/>
            </p:cNvSpPr>
            <p:nvPr/>
          </p:nvSpPr>
          <p:spPr bwMode="auto">
            <a:xfrm>
              <a:off x="2496" y="2496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address</a:t>
              </a:r>
            </a:p>
          </p:txBody>
        </p:sp>
        <p:sp>
          <p:nvSpPr>
            <p:cNvPr id="52248" name="Line 39"/>
            <p:cNvSpPr>
              <a:spLocks noChangeShapeType="1"/>
            </p:cNvSpPr>
            <p:nvPr/>
          </p:nvSpPr>
          <p:spPr bwMode="auto">
            <a:xfrm flipH="1">
              <a:off x="2976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49" name="Line 40"/>
            <p:cNvSpPr>
              <a:spLocks noChangeShapeType="1"/>
            </p:cNvSpPr>
            <p:nvPr/>
          </p:nvSpPr>
          <p:spPr bwMode="auto">
            <a:xfrm>
              <a:off x="3168" y="321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50" name="Text Box 41"/>
            <p:cNvSpPr txBox="1">
              <a:spLocks noChangeArrowheads="1"/>
            </p:cNvSpPr>
            <p:nvPr/>
          </p:nvSpPr>
          <p:spPr bwMode="auto">
            <a:xfrm>
              <a:off x="3110" y="330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2251" name="Text Box 42"/>
            <p:cNvSpPr txBox="1">
              <a:spLocks noChangeArrowheads="1"/>
            </p:cNvSpPr>
            <p:nvPr/>
          </p:nvSpPr>
          <p:spPr bwMode="auto">
            <a:xfrm>
              <a:off x="2400" y="3120"/>
              <a:ext cx="6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read_data</a:t>
              </a:r>
            </a:p>
          </p:txBody>
        </p:sp>
        <p:sp>
          <p:nvSpPr>
            <p:cNvPr id="52252" name="Line 43"/>
            <p:cNvSpPr>
              <a:spLocks noChangeShapeType="1"/>
            </p:cNvSpPr>
            <p:nvPr/>
          </p:nvSpPr>
          <p:spPr bwMode="auto">
            <a:xfrm>
              <a:off x="3034" y="293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53" name="Line 44"/>
            <p:cNvSpPr>
              <a:spLocks noChangeShapeType="1"/>
            </p:cNvSpPr>
            <p:nvPr/>
          </p:nvSpPr>
          <p:spPr bwMode="auto">
            <a:xfrm>
              <a:off x="3178" y="2889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54" name="Text Box 45"/>
            <p:cNvSpPr txBox="1">
              <a:spLocks noChangeArrowheads="1"/>
            </p:cNvSpPr>
            <p:nvPr/>
          </p:nvSpPr>
          <p:spPr bwMode="auto">
            <a:xfrm>
              <a:off x="3120" y="292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2255" name="Text Box 46"/>
            <p:cNvSpPr txBox="1">
              <a:spLocks noChangeArrowheads="1"/>
            </p:cNvSpPr>
            <p:nvPr/>
          </p:nvSpPr>
          <p:spPr bwMode="auto">
            <a:xfrm>
              <a:off x="2400" y="2784"/>
              <a:ext cx="6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write_data</a:t>
              </a:r>
            </a:p>
          </p:txBody>
        </p:sp>
      </p:grp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4876800" y="3276600"/>
            <a:ext cx="549275" cy="395288"/>
            <a:chOff x="3062" y="2055"/>
            <a:chExt cx="346" cy="249"/>
          </a:xfrm>
        </p:grpSpPr>
        <p:sp>
          <p:nvSpPr>
            <p:cNvPr id="52238" name="Line 47"/>
            <p:cNvSpPr>
              <a:spLocks noChangeShapeType="1"/>
            </p:cNvSpPr>
            <p:nvPr/>
          </p:nvSpPr>
          <p:spPr bwMode="auto">
            <a:xfrm>
              <a:off x="3072" y="2304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39" name="Text Box 48"/>
            <p:cNvSpPr txBox="1">
              <a:spLocks noChangeArrowheads="1"/>
            </p:cNvSpPr>
            <p:nvPr/>
          </p:nvSpPr>
          <p:spPr bwMode="auto">
            <a:xfrm>
              <a:off x="3062" y="205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4800600" y="3886200"/>
            <a:ext cx="609600" cy="336550"/>
            <a:chOff x="3024" y="2448"/>
            <a:chExt cx="384" cy="212"/>
          </a:xfrm>
        </p:grpSpPr>
        <p:sp>
          <p:nvSpPr>
            <p:cNvPr id="52236" name="Line 49"/>
            <p:cNvSpPr>
              <a:spLocks noChangeShapeType="1"/>
            </p:cNvSpPr>
            <p:nvPr/>
          </p:nvSpPr>
          <p:spPr bwMode="auto">
            <a:xfrm>
              <a:off x="3024" y="2640"/>
              <a:ext cx="38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37" name="Text Box 50"/>
            <p:cNvSpPr txBox="1">
              <a:spLocks noChangeArrowheads="1"/>
            </p:cNvSpPr>
            <p:nvPr/>
          </p:nvSpPr>
          <p:spPr bwMode="auto">
            <a:xfrm>
              <a:off x="3024" y="2448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51</a:t>
              </a:r>
            </a:p>
          </p:txBody>
        </p:sp>
      </p:grpSp>
      <p:sp>
        <p:nvSpPr>
          <p:cNvPr id="95283" name="AutoShape 51"/>
          <p:cNvSpPr>
            <a:spLocks noChangeArrowheads="1"/>
          </p:cNvSpPr>
          <p:nvPr/>
        </p:nvSpPr>
        <p:spPr bwMode="auto">
          <a:xfrm>
            <a:off x="6858000" y="4419600"/>
            <a:ext cx="16002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4495800" y="5181600"/>
            <a:ext cx="930275" cy="398463"/>
            <a:chOff x="2822" y="3264"/>
            <a:chExt cx="586" cy="251"/>
          </a:xfrm>
        </p:grpSpPr>
        <p:sp>
          <p:nvSpPr>
            <p:cNvPr id="52234" name="Line 52"/>
            <p:cNvSpPr>
              <a:spLocks noChangeShapeType="1"/>
            </p:cNvSpPr>
            <p:nvPr/>
          </p:nvSpPr>
          <p:spPr bwMode="auto">
            <a:xfrm flipH="1">
              <a:off x="2976" y="3264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35" name="Text Box 53"/>
            <p:cNvSpPr txBox="1">
              <a:spLocks noChangeArrowheads="1"/>
            </p:cNvSpPr>
            <p:nvPr/>
          </p:nvSpPr>
          <p:spPr bwMode="auto">
            <a:xfrm>
              <a:off x="2822" y="3303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008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8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memory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44958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write 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</a:t>
            </a:r>
            <a:r>
              <a:rPr lang="en-US" altLang="zh-TW" sz="2400" smtClean="0">
                <a:latin typeface="Arial" panose="020B0604020202020204" pitchFamily="34" charset="0"/>
              </a:rPr>
              <a:t>“</a:t>
            </a:r>
            <a:r>
              <a:rPr lang="en-US" altLang="zh-TW" sz="2400" smtClean="0"/>
              <a:t>store</a:t>
            </a:r>
            <a:r>
              <a:rPr lang="en-US" altLang="zh-TW" sz="2400" smtClean="0">
                <a:latin typeface="Arial" panose="020B0604020202020204" pitchFamily="34" charset="0"/>
              </a:rPr>
              <a:t>”</a:t>
            </a:r>
            <a:r>
              <a:rPr lang="en-US" altLang="zh-TW" sz="2400" smtClean="0"/>
              <a:t> (ST) instruction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32480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253" name="Group 5"/>
          <p:cNvGrpSpPr>
            <a:grpSpLocks/>
          </p:cNvGrpSpPr>
          <p:nvPr/>
        </p:nvGrpSpPr>
        <p:grpSpPr bwMode="auto">
          <a:xfrm>
            <a:off x="3810000" y="2057400"/>
            <a:ext cx="4953000" cy="4419600"/>
            <a:chOff x="2400" y="1296"/>
            <a:chExt cx="3120" cy="2784"/>
          </a:xfrm>
        </p:grpSpPr>
        <p:grpSp>
          <p:nvGrpSpPr>
            <p:cNvPr id="53264" name="Group 6"/>
            <p:cNvGrpSpPr>
              <a:grpSpLocks/>
            </p:cNvGrpSpPr>
            <p:nvPr/>
          </p:nvGrpSpPr>
          <p:grpSpPr bwMode="auto">
            <a:xfrm>
              <a:off x="3552" y="1440"/>
              <a:ext cx="1680" cy="2496"/>
              <a:chOff x="3312" y="1440"/>
              <a:chExt cx="1680" cy="2496"/>
            </a:xfrm>
          </p:grpSpPr>
          <p:grpSp>
            <p:nvGrpSpPr>
              <p:cNvPr id="53280" name="Group 7"/>
              <p:cNvGrpSpPr>
                <a:grpSpLocks/>
              </p:cNvGrpSpPr>
              <p:nvPr/>
            </p:nvGrpSpPr>
            <p:grpSpPr bwMode="auto">
              <a:xfrm>
                <a:off x="3840" y="1440"/>
                <a:ext cx="1152" cy="240"/>
                <a:chOff x="3840" y="1872"/>
                <a:chExt cx="1152" cy="240"/>
              </a:xfrm>
            </p:grpSpPr>
            <p:sp>
              <p:nvSpPr>
                <p:cNvPr id="53303" name="Rectangle 8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100</a:t>
                  </a:r>
                </a:p>
              </p:txBody>
            </p:sp>
            <p:sp>
              <p:nvSpPr>
                <p:cNvPr id="5330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</p:grpSp>
          <p:grpSp>
            <p:nvGrpSpPr>
              <p:cNvPr id="53281" name="Group 10"/>
              <p:cNvGrpSpPr>
                <a:grpSpLocks/>
              </p:cNvGrpSpPr>
              <p:nvPr/>
            </p:nvGrpSpPr>
            <p:grpSpPr bwMode="auto">
              <a:xfrm>
                <a:off x="3840" y="1680"/>
                <a:ext cx="1152" cy="240"/>
                <a:chOff x="3840" y="1872"/>
                <a:chExt cx="1152" cy="240"/>
              </a:xfrm>
            </p:grpSpPr>
            <p:sp>
              <p:nvSpPr>
                <p:cNvPr id="53301" name="Rectangle 11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20</a:t>
                  </a:r>
                </a:p>
              </p:txBody>
            </p:sp>
            <p:sp>
              <p:nvSpPr>
                <p:cNvPr id="5330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grpSp>
            <p:nvGrpSpPr>
              <p:cNvPr id="53282" name="Group 13"/>
              <p:cNvGrpSpPr>
                <a:grpSpLocks/>
              </p:cNvGrpSpPr>
              <p:nvPr/>
            </p:nvGrpSpPr>
            <p:grpSpPr bwMode="auto">
              <a:xfrm>
                <a:off x="3840" y="1920"/>
                <a:ext cx="1152" cy="240"/>
                <a:chOff x="3840" y="1872"/>
                <a:chExt cx="1152" cy="240"/>
              </a:xfrm>
            </p:grpSpPr>
            <p:sp>
              <p:nvSpPr>
                <p:cNvPr id="53299" name="Rectangle 14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50</a:t>
                  </a:r>
                </a:p>
              </p:txBody>
            </p:sp>
            <p:sp>
              <p:nvSpPr>
                <p:cNvPr id="5330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2</a:t>
                  </a:r>
                </a:p>
              </p:txBody>
            </p:sp>
          </p:grpSp>
          <p:sp>
            <p:nvSpPr>
              <p:cNvPr id="53283" name="Rectangle 16"/>
              <p:cNvSpPr>
                <a:spLocks noChangeArrowheads="1"/>
              </p:cNvSpPr>
              <p:nvPr/>
            </p:nvSpPr>
            <p:spPr bwMode="auto">
              <a:xfrm>
                <a:off x="4176" y="2160"/>
                <a:ext cx="81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…</a:t>
                </a:r>
              </a:p>
            </p:txBody>
          </p:sp>
          <p:grpSp>
            <p:nvGrpSpPr>
              <p:cNvPr id="53284" name="Group 17"/>
              <p:cNvGrpSpPr>
                <a:grpSpLocks/>
              </p:cNvGrpSpPr>
              <p:nvPr/>
            </p:nvGrpSpPr>
            <p:grpSpPr bwMode="auto">
              <a:xfrm>
                <a:off x="3840" y="2592"/>
                <a:ext cx="1152" cy="240"/>
                <a:chOff x="3840" y="1872"/>
                <a:chExt cx="1152" cy="240"/>
              </a:xfrm>
            </p:grpSpPr>
            <p:sp>
              <p:nvSpPr>
                <p:cNvPr id="53297" name="Rectangle 18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18</a:t>
                  </a:r>
                </a:p>
              </p:txBody>
            </p:sp>
            <p:sp>
              <p:nvSpPr>
                <p:cNvPr id="5329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50</a:t>
                  </a:r>
                </a:p>
              </p:txBody>
            </p:sp>
          </p:grpSp>
          <p:grpSp>
            <p:nvGrpSpPr>
              <p:cNvPr id="53285" name="Group 20"/>
              <p:cNvGrpSpPr>
                <a:grpSpLocks/>
              </p:cNvGrpSpPr>
              <p:nvPr/>
            </p:nvGrpSpPr>
            <p:grpSpPr bwMode="auto">
              <a:xfrm>
                <a:off x="3840" y="2832"/>
                <a:ext cx="1152" cy="240"/>
                <a:chOff x="3840" y="1872"/>
                <a:chExt cx="1152" cy="240"/>
              </a:xfrm>
            </p:grpSpPr>
            <p:sp>
              <p:nvSpPr>
                <p:cNvPr id="53295" name="Rectangle 21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77</a:t>
                  </a:r>
                </a:p>
              </p:txBody>
            </p:sp>
            <p:sp>
              <p:nvSpPr>
                <p:cNvPr id="5329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51</a:t>
                  </a:r>
                </a:p>
              </p:txBody>
            </p:sp>
          </p:grpSp>
          <p:grpSp>
            <p:nvGrpSpPr>
              <p:cNvPr id="53286" name="Group 23"/>
              <p:cNvGrpSpPr>
                <a:grpSpLocks/>
              </p:cNvGrpSpPr>
              <p:nvPr/>
            </p:nvGrpSpPr>
            <p:grpSpPr bwMode="auto">
              <a:xfrm>
                <a:off x="3840" y="3072"/>
                <a:ext cx="1152" cy="240"/>
                <a:chOff x="3840" y="1872"/>
                <a:chExt cx="1152" cy="240"/>
              </a:xfrm>
            </p:grpSpPr>
            <p:sp>
              <p:nvSpPr>
                <p:cNvPr id="53293" name="Rectangle 24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64</a:t>
                  </a:r>
                </a:p>
              </p:txBody>
            </p:sp>
            <p:sp>
              <p:nvSpPr>
                <p:cNvPr id="5329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52</a:t>
                  </a:r>
                </a:p>
              </p:txBody>
            </p:sp>
          </p:grpSp>
          <p:grpSp>
            <p:nvGrpSpPr>
              <p:cNvPr id="53287" name="Group 26"/>
              <p:cNvGrpSpPr>
                <a:grpSpLocks/>
              </p:cNvGrpSpPr>
              <p:nvPr/>
            </p:nvGrpSpPr>
            <p:grpSpPr bwMode="auto">
              <a:xfrm>
                <a:off x="3840" y="3696"/>
                <a:ext cx="1152" cy="240"/>
                <a:chOff x="3840" y="1872"/>
                <a:chExt cx="1152" cy="240"/>
              </a:xfrm>
            </p:grpSpPr>
            <p:sp>
              <p:nvSpPr>
                <p:cNvPr id="53291" name="Rectangle 27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5329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3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127</a:t>
                  </a:r>
                </a:p>
              </p:txBody>
            </p:sp>
          </p:grpSp>
          <p:sp>
            <p:nvSpPr>
              <p:cNvPr id="53288" name="Rectangle 29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816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…</a:t>
                </a:r>
              </a:p>
            </p:txBody>
          </p:sp>
          <p:sp>
            <p:nvSpPr>
              <p:cNvPr id="53289" name="Line 30"/>
              <p:cNvSpPr>
                <a:spLocks noChangeShapeType="1"/>
              </p:cNvSpPr>
              <p:nvPr/>
            </p:nvSpPr>
            <p:spPr bwMode="auto">
              <a:xfrm>
                <a:off x="3600" y="34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90" name="Text Box 31"/>
              <p:cNvSpPr txBox="1">
                <a:spLocks noChangeArrowheads="1"/>
              </p:cNvSpPr>
              <p:nvPr/>
            </p:nvSpPr>
            <p:spPr bwMode="auto">
              <a:xfrm>
                <a:off x="3312" y="3696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address</a:t>
                </a:r>
              </a:p>
            </p:txBody>
          </p:sp>
        </p:grpSp>
        <p:sp>
          <p:nvSpPr>
            <p:cNvPr id="53265" name="AutoShape 32"/>
            <p:cNvSpPr>
              <a:spLocks noChangeArrowheads="1"/>
            </p:cNvSpPr>
            <p:nvPr/>
          </p:nvSpPr>
          <p:spPr bwMode="auto">
            <a:xfrm>
              <a:off x="3408" y="1296"/>
              <a:ext cx="2112" cy="27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53266" name="Line 33"/>
            <p:cNvSpPr>
              <a:spLocks noChangeShapeType="1"/>
            </p:cNvSpPr>
            <p:nvPr/>
          </p:nvSpPr>
          <p:spPr bwMode="auto">
            <a:xfrm>
              <a:off x="3072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67" name="Text Box 34"/>
            <p:cNvSpPr txBox="1">
              <a:spLocks noChangeArrowheads="1"/>
            </p:cNvSpPr>
            <p:nvPr/>
          </p:nvSpPr>
          <p:spPr bwMode="auto">
            <a:xfrm>
              <a:off x="2736" y="2160"/>
              <a:ext cx="3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MW</a:t>
              </a:r>
            </a:p>
          </p:txBody>
        </p:sp>
        <p:sp>
          <p:nvSpPr>
            <p:cNvPr id="53268" name="Line 35"/>
            <p:cNvSpPr>
              <a:spLocks noChangeShapeType="1"/>
            </p:cNvSpPr>
            <p:nvPr/>
          </p:nvSpPr>
          <p:spPr bwMode="auto">
            <a:xfrm>
              <a:off x="3024" y="26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69" name="Line 36"/>
            <p:cNvSpPr>
              <a:spLocks noChangeShapeType="1"/>
            </p:cNvSpPr>
            <p:nvPr/>
          </p:nvSpPr>
          <p:spPr bwMode="auto">
            <a:xfrm>
              <a:off x="3168" y="259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70" name="Text Box 37"/>
            <p:cNvSpPr txBox="1">
              <a:spLocks noChangeArrowheads="1"/>
            </p:cNvSpPr>
            <p:nvPr/>
          </p:nvSpPr>
          <p:spPr bwMode="auto">
            <a:xfrm>
              <a:off x="3110" y="263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3271" name="Text Box 38"/>
            <p:cNvSpPr txBox="1">
              <a:spLocks noChangeArrowheads="1"/>
            </p:cNvSpPr>
            <p:nvPr/>
          </p:nvSpPr>
          <p:spPr bwMode="auto">
            <a:xfrm>
              <a:off x="2496" y="2496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address</a:t>
              </a:r>
            </a:p>
          </p:txBody>
        </p:sp>
        <p:sp>
          <p:nvSpPr>
            <p:cNvPr id="53272" name="Line 39"/>
            <p:cNvSpPr>
              <a:spLocks noChangeShapeType="1"/>
            </p:cNvSpPr>
            <p:nvPr/>
          </p:nvSpPr>
          <p:spPr bwMode="auto">
            <a:xfrm flipH="1">
              <a:off x="2976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73" name="Line 40"/>
            <p:cNvSpPr>
              <a:spLocks noChangeShapeType="1"/>
            </p:cNvSpPr>
            <p:nvPr/>
          </p:nvSpPr>
          <p:spPr bwMode="auto">
            <a:xfrm>
              <a:off x="3168" y="321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74" name="Text Box 41"/>
            <p:cNvSpPr txBox="1">
              <a:spLocks noChangeArrowheads="1"/>
            </p:cNvSpPr>
            <p:nvPr/>
          </p:nvSpPr>
          <p:spPr bwMode="auto">
            <a:xfrm>
              <a:off x="3110" y="330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3275" name="Text Box 42"/>
            <p:cNvSpPr txBox="1">
              <a:spLocks noChangeArrowheads="1"/>
            </p:cNvSpPr>
            <p:nvPr/>
          </p:nvSpPr>
          <p:spPr bwMode="auto">
            <a:xfrm>
              <a:off x="2400" y="3120"/>
              <a:ext cx="6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read_data</a:t>
              </a:r>
            </a:p>
          </p:txBody>
        </p:sp>
        <p:sp>
          <p:nvSpPr>
            <p:cNvPr id="53276" name="Line 43"/>
            <p:cNvSpPr>
              <a:spLocks noChangeShapeType="1"/>
            </p:cNvSpPr>
            <p:nvPr/>
          </p:nvSpPr>
          <p:spPr bwMode="auto">
            <a:xfrm>
              <a:off x="3034" y="293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77" name="Line 44"/>
            <p:cNvSpPr>
              <a:spLocks noChangeShapeType="1"/>
            </p:cNvSpPr>
            <p:nvPr/>
          </p:nvSpPr>
          <p:spPr bwMode="auto">
            <a:xfrm>
              <a:off x="3178" y="2889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78" name="Text Box 45"/>
            <p:cNvSpPr txBox="1">
              <a:spLocks noChangeArrowheads="1"/>
            </p:cNvSpPr>
            <p:nvPr/>
          </p:nvSpPr>
          <p:spPr bwMode="auto">
            <a:xfrm>
              <a:off x="3120" y="292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3279" name="Text Box 46"/>
            <p:cNvSpPr txBox="1">
              <a:spLocks noChangeArrowheads="1"/>
            </p:cNvSpPr>
            <p:nvPr/>
          </p:nvSpPr>
          <p:spPr bwMode="auto">
            <a:xfrm>
              <a:off x="2400" y="2784"/>
              <a:ext cx="6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write_data</a:t>
              </a:r>
            </a:p>
          </p:txBody>
        </p:sp>
      </p:grp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4876800" y="3276600"/>
            <a:ext cx="533400" cy="395288"/>
            <a:chOff x="3072" y="2055"/>
            <a:chExt cx="336" cy="249"/>
          </a:xfrm>
        </p:grpSpPr>
        <p:sp>
          <p:nvSpPr>
            <p:cNvPr id="53262" name="Line 47"/>
            <p:cNvSpPr>
              <a:spLocks noChangeShapeType="1"/>
            </p:cNvSpPr>
            <p:nvPr/>
          </p:nvSpPr>
          <p:spPr bwMode="auto">
            <a:xfrm>
              <a:off x="3072" y="2304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63" name="Text Box 48"/>
            <p:cNvSpPr txBox="1">
              <a:spLocks noChangeArrowheads="1"/>
            </p:cNvSpPr>
            <p:nvPr/>
          </p:nvSpPr>
          <p:spPr bwMode="auto">
            <a:xfrm>
              <a:off x="3110" y="205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4800600" y="3810000"/>
            <a:ext cx="625475" cy="395288"/>
            <a:chOff x="3014" y="2391"/>
            <a:chExt cx="394" cy="249"/>
          </a:xfrm>
        </p:grpSpPr>
        <p:sp>
          <p:nvSpPr>
            <p:cNvPr id="53260" name="Line 49"/>
            <p:cNvSpPr>
              <a:spLocks noChangeShapeType="1"/>
            </p:cNvSpPr>
            <p:nvPr/>
          </p:nvSpPr>
          <p:spPr bwMode="auto">
            <a:xfrm>
              <a:off x="3024" y="2640"/>
              <a:ext cx="38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61" name="Text Box 50"/>
            <p:cNvSpPr txBox="1">
              <a:spLocks noChangeArrowheads="1"/>
            </p:cNvSpPr>
            <p:nvPr/>
          </p:nvSpPr>
          <p:spPr bwMode="auto">
            <a:xfrm>
              <a:off x="3014" y="239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52</a:t>
              </a:r>
            </a:p>
          </p:txBody>
        </p:sp>
      </p:grpSp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4800600" y="4419600"/>
            <a:ext cx="1098550" cy="336550"/>
            <a:chOff x="3024" y="2784"/>
            <a:chExt cx="692" cy="212"/>
          </a:xfrm>
        </p:grpSpPr>
        <p:sp>
          <p:nvSpPr>
            <p:cNvPr id="53258" name="Line 51"/>
            <p:cNvSpPr>
              <a:spLocks noChangeShapeType="1"/>
            </p:cNvSpPr>
            <p:nvPr/>
          </p:nvSpPr>
          <p:spPr bwMode="auto">
            <a:xfrm>
              <a:off x="3024" y="2928"/>
              <a:ext cx="38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59" name="Text Box 52"/>
            <p:cNvSpPr txBox="1">
              <a:spLocks noChangeArrowheads="1"/>
            </p:cNvSpPr>
            <p:nvPr/>
          </p:nvSpPr>
          <p:spPr bwMode="auto">
            <a:xfrm>
              <a:off x="3408" y="2784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300</a:t>
              </a:r>
            </a:p>
          </p:txBody>
        </p:sp>
      </p:grpSp>
      <p:sp>
        <p:nvSpPr>
          <p:cNvPr id="96309" name="AutoShape 53"/>
          <p:cNvSpPr>
            <a:spLocks noChangeArrowheads="1"/>
          </p:cNvSpPr>
          <p:nvPr/>
        </p:nvSpPr>
        <p:spPr bwMode="auto">
          <a:xfrm>
            <a:off x="7010400" y="4876800"/>
            <a:ext cx="12954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206043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0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realize LD R1, R2</a:t>
            </a:r>
            <a:br>
              <a:rPr lang="en-US" altLang="zh-TW" smtClean="0"/>
            </a:br>
            <a:r>
              <a:rPr lang="en-US" altLang="zh-TW" smtClean="0"/>
              <a:t>(R1=mem[R2])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4467225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200400" y="3505200"/>
            <a:ext cx="1905000" cy="1219200"/>
            <a:chOff x="2016" y="2208"/>
            <a:chExt cx="1200" cy="768"/>
          </a:xfrm>
        </p:grpSpPr>
        <p:sp>
          <p:nvSpPr>
            <p:cNvPr id="54299" name="Line 9"/>
            <p:cNvSpPr>
              <a:spLocks noChangeShapeType="1"/>
            </p:cNvSpPr>
            <p:nvPr/>
          </p:nvSpPr>
          <p:spPr bwMode="auto">
            <a:xfrm>
              <a:off x="2256" y="2208"/>
              <a:ext cx="0" cy="5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300" name="Line 10"/>
            <p:cNvSpPr>
              <a:spLocks noChangeShapeType="1"/>
            </p:cNvSpPr>
            <p:nvPr/>
          </p:nvSpPr>
          <p:spPr bwMode="auto">
            <a:xfrm>
              <a:off x="2256" y="2736"/>
              <a:ext cx="9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301" name="Line 11"/>
            <p:cNvSpPr>
              <a:spLocks noChangeShapeType="1"/>
            </p:cNvSpPr>
            <p:nvPr/>
          </p:nvSpPr>
          <p:spPr bwMode="auto">
            <a:xfrm>
              <a:off x="3216" y="2736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302" name="Text Box 12"/>
            <p:cNvSpPr txBox="1">
              <a:spLocks noChangeArrowheads="1"/>
            </p:cNvSpPr>
            <p:nvPr/>
          </p:nvSpPr>
          <p:spPr bwMode="auto">
            <a:xfrm>
              <a:off x="2016" y="2400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R2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962400" y="5334000"/>
            <a:ext cx="3589338" cy="914400"/>
            <a:chOff x="2496" y="3360"/>
            <a:chExt cx="2261" cy="576"/>
          </a:xfrm>
        </p:grpSpPr>
        <p:sp>
          <p:nvSpPr>
            <p:cNvPr id="54295" name="Text Box 8"/>
            <p:cNvSpPr txBox="1">
              <a:spLocks noChangeArrowheads="1"/>
            </p:cNvSpPr>
            <p:nvPr/>
          </p:nvSpPr>
          <p:spPr bwMode="auto">
            <a:xfrm>
              <a:off x="2822" y="3687"/>
              <a:ext cx="19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data read from memory (mem[R2])</a:t>
              </a:r>
            </a:p>
          </p:txBody>
        </p:sp>
        <p:sp>
          <p:nvSpPr>
            <p:cNvPr id="54296" name="Line 13"/>
            <p:cNvSpPr>
              <a:spLocks noChangeShapeType="1"/>
            </p:cNvSpPr>
            <p:nvPr/>
          </p:nvSpPr>
          <p:spPr bwMode="auto">
            <a:xfrm>
              <a:off x="3072" y="3360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297" name="Line 14"/>
            <p:cNvSpPr>
              <a:spLocks noChangeShapeType="1"/>
            </p:cNvSpPr>
            <p:nvPr/>
          </p:nvSpPr>
          <p:spPr bwMode="auto">
            <a:xfrm>
              <a:off x="2496" y="3648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298" name="Line 15"/>
            <p:cNvSpPr>
              <a:spLocks noChangeShapeType="1"/>
            </p:cNvSpPr>
            <p:nvPr/>
          </p:nvSpPr>
          <p:spPr bwMode="auto">
            <a:xfrm>
              <a:off x="2496" y="3648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971800" y="2590800"/>
            <a:ext cx="1100138" cy="3657600"/>
            <a:chOff x="1872" y="1632"/>
            <a:chExt cx="693" cy="2304"/>
          </a:xfrm>
        </p:grpSpPr>
        <p:sp>
          <p:nvSpPr>
            <p:cNvPr id="54290" name="Line 16"/>
            <p:cNvSpPr>
              <a:spLocks noChangeShapeType="1"/>
            </p:cNvSpPr>
            <p:nvPr/>
          </p:nvSpPr>
          <p:spPr bwMode="auto">
            <a:xfrm>
              <a:off x="1920" y="3936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291" name="Line 17"/>
            <p:cNvSpPr>
              <a:spLocks noChangeShapeType="1"/>
            </p:cNvSpPr>
            <p:nvPr/>
          </p:nvSpPr>
          <p:spPr bwMode="auto">
            <a:xfrm flipV="1">
              <a:off x="1920" y="1872"/>
              <a:ext cx="0" cy="206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292" name="Line 18"/>
            <p:cNvSpPr>
              <a:spLocks noChangeShapeType="1"/>
            </p:cNvSpPr>
            <p:nvPr/>
          </p:nvSpPr>
          <p:spPr bwMode="auto">
            <a:xfrm>
              <a:off x="1920" y="1872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293" name="Line 19"/>
            <p:cNvSpPr>
              <a:spLocks noChangeShapeType="1"/>
            </p:cNvSpPr>
            <p:nvPr/>
          </p:nvSpPr>
          <p:spPr bwMode="auto">
            <a:xfrm>
              <a:off x="2352" y="1872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294" name="Text Box 20"/>
            <p:cNvSpPr txBox="1">
              <a:spLocks noChangeArrowheads="1"/>
            </p:cNvSpPr>
            <p:nvPr/>
          </p:nvSpPr>
          <p:spPr bwMode="auto">
            <a:xfrm>
              <a:off x="1872" y="1632"/>
              <a:ext cx="6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write to R1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953000" y="2209800"/>
            <a:ext cx="3267075" cy="1312863"/>
            <a:chOff x="3120" y="1392"/>
            <a:chExt cx="2058" cy="827"/>
          </a:xfrm>
        </p:grpSpPr>
        <p:grpSp>
          <p:nvGrpSpPr>
            <p:cNvPr id="54280" name="Group 24"/>
            <p:cNvGrpSpPr>
              <a:grpSpLocks/>
            </p:cNvGrpSpPr>
            <p:nvPr/>
          </p:nvGrpSpPr>
          <p:grpSpPr bwMode="auto">
            <a:xfrm>
              <a:off x="3120" y="1392"/>
              <a:ext cx="2058" cy="548"/>
              <a:chOff x="192" y="3360"/>
              <a:chExt cx="2058" cy="548"/>
            </a:xfrm>
          </p:grpSpPr>
          <p:pic>
            <p:nvPicPr>
              <p:cNvPr id="54282" name="Picture 2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" y="3360"/>
                <a:ext cx="2058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283" name="Text Box 26"/>
              <p:cNvSpPr txBox="1">
                <a:spLocks noChangeArrowheads="1"/>
              </p:cNvSpPr>
              <p:nvPr/>
            </p:nvSpPr>
            <p:spPr bwMode="auto">
              <a:xfrm>
                <a:off x="624" y="369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010</a:t>
                </a:r>
              </a:p>
            </p:txBody>
          </p:sp>
          <p:sp>
            <p:nvSpPr>
              <p:cNvPr id="54284" name="Text Box 27"/>
              <p:cNvSpPr txBox="1">
                <a:spLocks noChangeArrowheads="1"/>
              </p:cNvSpPr>
              <p:nvPr/>
            </p:nvSpPr>
            <p:spPr bwMode="auto">
              <a:xfrm>
                <a:off x="912" y="3696"/>
                <a:ext cx="3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XXX</a:t>
                </a:r>
              </a:p>
            </p:txBody>
          </p:sp>
          <p:sp>
            <p:nvSpPr>
              <p:cNvPr id="54285" name="Text Box 28"/>
              <p:cNvSpPr txBox="1">
                <a:spLocks noChangeArrowheads="1"/>
              </p:cNvSpPr>
              <p:nvPr/>
            </p:nvSpPr>
            <p:spPr bwMode="auto">
              <a:xfrm>
                <a:off x="1248" y="369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X</a:t>
                </a:r>
              </a:p>
            </p:txBody>
          </p:sp>
          <p:sp>
            <p:nvSpPr>
              <p:cNvPr id="54286" name="Text Box 29"/>
              <p:cNvSpPr txBox="1">
                <a:spLocks noChangeArrowheads="1"/>
              </p:cNvSpPr>
              <p:nvPr/>
            </p:nvSpPr>
            <p:spPr bwMode="auto">
              <a:xfrm>
                <a:off x="1478" y="3687"/>
                <a:ext cx="48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XXXX</a:t>
                </a:r>
              </a:p>
            </p:txBody>
          </p:sp>
          <p:sp>
            <p:nvSpPr>
              <p:cNvPr id="54287" name="Text Box 30"/>
              <p:cNvSpPr txBox="1">
                <a:spLocks noChangeArrowheads="1"/>
              </p:cNvSpPr>
              <p:nvPr/>
            </p:nvSpPr>
            <p:spPr bwMode="auto">
              <a:xfrm>
                <a:off x="1920" y="369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54288" name="Text Box 31"/>
              <p:cNvSpPr txBox="1">
                <a:spLocks noChangeArrowheads="1"/>
              </p:cNvSpPr>
              <p:nvPr/>
            </p:nvSpPr>
            <p:spPr bwMode="auto">
              <a:xfrm>
                <a:off x="2064" y="369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54289" name="Text Box 32"/>
              <p:cNvSpPr txBox="1">
                <a:spLocks noChangeArrowheads="1"/>
              </p:cNvSpPr>
              <p:nvPr/>
            </p:nvSpPr>
            <p:spPr bwMode="auto">
              <a:xfrm>
                <a:off x="288" y="369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001</a:t>
                </a:r>
              </a:p>
            </p:txBody>
          </p:sp>
        </p:grpSp>
        <p:sp>
          <p:nvSpPr>
            <p:cNvPr id="54281" name="Text Box 33"/>
            <p:cNvSpPr txBox="1">
              <a:spLocks noChangeArrowheads="1"/>
            </p:cNvSpPr>
            <p:nvPr/>
          </p:nvSpPr>
          <p:spPr bwMode="auto">
            <a:xfrm>
              <a:off x="3638" y="2007"/>
              <a:ext cx="4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MW=0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01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realize ST R2, R1</a:t>
            </a:r>
            <a:br>
              <a:rPr lang="en-US" altLang="zh-TW" smtClean="0"/>
            </a:br>
            <a:r>
              <a:rPr lang="en-US" altLang="zh-TW" smtClean="0"/>
              <a:t>(mem[R2]=R1)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4467225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3200400" y="3505200"/>
            <a:ext cx="1905000" cy="1219200"/>
            <a:chOff x="2016" y="2208"/>
            <a:chExt cx="1200" cy="768"/>
          </a:xfrm>
        </p:grpSpPr>
        <p:sp>
          <p:nvSpPr>
            <p:cNvPr id="55315" name="Line 5"/>
            <p:cNvSpPr>
              <a:spLocks noChangeShapeType="1"/>
            </p:cNvSpPr>
            <p:nvPr/>
          </p:nvSpPr>
          <p:spPr bwMode="auto">
            <a:xfrm>
              <a:off x="2256" y="2208"/>
              <a:ext cx="0" cy="5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5316" name="Line 6"/>
            <p:cNvSpPr>
              <a:spLocks noChangeShapeType="1"/>
            </p:cNvSpPr>
            <p:nvPr/>
          </p:nvSpPr>
          <p:spPr bwMode="auto">
            <a:xfrm>
              <a:off x="2256" y="2736"/>
              <a:ext cx="9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5317" name="Line 7"/>
            <p:cNvSpPr>
              <a:spLocks noChangeShapeType="1"/>
            </p:cNvSpPr>
            <p:nvPr/>
          </p:nvSpPr>
          <p:spPr bwMode="auto">
            <a:xfrm>
              <a:off x="3216" y="2736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5318" name="Text Box 8"/>
            <p:cNvSpPr txBox="1">
              <a:spLocks noChangeArrowheads="1"/>
            </p:cNvSpPr>
            <p:nvPr/>
          </p:nvSpPr>
          <p:spPr bwMode="auto">
            <a:xfrm>
              <a:off x="2016" y="2400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R2</a:t>
              </a:r>
            </a:p>
          </p:txBody>
        </p:sp>
      </p:grpSp>
      <p:grpSp>
        <p:nvGrpSpPr>
          <p:cNvPr id="55301" name="Group 20"/>
          <p:cNvGrpSpPr>
            <a:grpSpLocks/>
          </p:cNvGrpSpPr>
          <p:nvPr/>
        </p:nvGrpSpPr>
        <p:grpSpPr bwMode="auto">
          <a:xfrm>
            <a:off x="4953000" y="2209800"/>
            <a:ext cx="3267075" cy="869950"/>
            <a:chOff x="192" y="3360"/>
            <a:chExt cx="2058" cy="548"/>
          </a:xfrm>
        </p:grpSpPr>
        <p:pic>
          <p:nvPicPr>
            <p:cNvPr id="55307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0"/>
              <a:ext cx="2058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8" name="Text Box 22"/>
            <p:cNvSpPr txBox="1">
              <a:spLocks noChangeArrowheads="1"/>
            </p:cNvSpPr>
            <p:nvPr/>
          </p:nvSpPr>
          <p:spPr bwMode="auto">
            <a:xfrm>
              <a:off x="624" y="369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010</a:t>
              </a:r>
            </a:p>
          </p:txBody>
        </p:sp>
        <p:sp>
          <p:nvSpPr>
            <p:cNvPr id="55309" name="Text Box 23"/>
            <p:cNvSpPr txBox="1">
              <a:spLocks noChangeArrowheads="1"/>
            </p:cNvSpPr>
            <p:nvPr/>
          </p:nvSpPr>
          <p:spPr bwMode="auto">
            <a:xfrm>
              <a:off x="912" y="369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001</a:t>
              </a:r>
            </a:p>
          </p:txBody>
        </p:sp>
        <p:sp>
          <p:nvSpPr>
            <p:cNvPr id="55310" name="Text Box 24"/>
            <p:cNvSpPr txBox="1">
              <a:spLocks noChangeArrowheads="1"/>
            </p:cNvSpPr>
            <p:nvPr/>
          </p:nvSpPr>
          <p:spPr bwMode="auto">
            <a:xfrm>
              <a:off x="1248" y="369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5311" name="Text Box 25"/>
            <p:cNvSpPr txBox="1">
              <a:spLocks noChangeArrowheads="1"/>
            </p:cNvSpPr>
            <p:nvPr/>
          </p:nvSpPr>
          <p:spPr bwMode="auto">
            <a:xfrm>
              <a:off x="1478" y="3687"/>
              <a:ext cx="4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XXXX</a:t>
              </a:r>
            </a:p>
          </p:txBody>
        </p:sp>
        <p:sp>
          <p:nvSpPr>
            <p:cNvPr id="55312" name="Text Box 26"/>
            <p:cNvSpPr txBox="1">
              <a:spLocks noChangeArrowheads="1"/>
            </p:cNvSpPr>
            <p:nvPr/>
          </p:nvSpPr>
          <p:spPr bwMode="auto">
            <a:xfrm>
              <a:off x="1920" y="369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55313" name="Text Box 27"/>
            <p:cNvSpPr txBox="1">
              <a:spLocks noChangeArrowheads="1"/>
            </p:cNvSpPr>
            <p:nvPr/>
          </p:nvSpPr>
          <p:spPr bwMode="auto">
            <a:xfrm>
              <a:off x="2064" y="369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5314" name="Text Box 28"/>
            <p:cNvSpPr txBox="1">
              <a:spLocks noChangeArrowheads="1"/>
            </p:cNvSpPr>
            <p:nvPr/>
          </p:nvSpPr>
          <p:spPr bwMode="auto">
            <a:xfrm>
              <a:off x="288" y="3696"/>
              <a:ext cx="3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XXX</a:t>
              </a:r>
            </a:p>
          </p:txBody>
        </p:sp>
      </p:grpSp>
      <p:sp>
        <p:nvSpPr>
          <p:cNvPr id="55302" name="Line 29"/>
          <p:cNvSpPr>
            <a:spLocks noChangeShapeType="1"/>
          </p:cNvSpPr>
          <p:nvPr/>
        </p:nvSpPr>
        <p:spPr bwMode="auto">
          <a:xfrm>
            <a:off x="3810000" y="3505200"/>
            <a:ext cx="0" cy="1066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5303" name="Line 30"/>
          <p:cNvSpPr>
            <a:spLocks noChangeShapeType="1"/>
          </p:cNvSpPr>
          <p:nvPr/>
        </p:nvSpPr>
        <p:spPr bwMode="auto">
          <a:xfrm>
            <a:off x="3810000" y="4572000"/>
            <a:ext cx="914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5304" name="Line 31"/>
          <p:cNvSpPr>
            <a:spLocks noChangeShapeType="1"/>
          </p:cNvSpPr>
          <p:nvPr/>
        </p:nvSpPr>
        <p:spPr bwMode="auto">
          <a:xfrm flipH="1">
            <a:off x="4724400" y="4572000"/>
            <a:ext cx="0" cy="228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5305" name="Text Box 32"/>
          <p:cNvSpPr txBox="1">
            <a:spLocks noChangeArrowheads="1"/>
          </p:cNvSpPr>
          <p:nvPr/>
        </p:nvSpPr>
        <p:spPr bwMode="auto">
          <a:xfrm>
            <a:off x="3870325" y="3567113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99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R1</a:t>
            </a:r>
          </a:p>
        </p:txBody>
      </p:sp>
      <p:sp>
        <p:nvSpPr>
          <p:cNvPr id="55306" name="Text Box 33"/>
          <p:cNvSpPr txBox="1">
            <a:spLocks noChangeArrowheads="1"/>
          </p:cNvSpPr>
          <p:nvPr/>
        </p:nvSpPr>
        <p:spPr bwMode="auto">
          <a:xfrm>
            <a:off x="5394325" y="3262313"/>
            <a:ext cx="773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MW=1</a:t>
            </a:r>
          </a:p>
        </p:txBody>
      </p:sp>
    </p:spTree>
    <p:extLst>
      <p:ext uri="{BB962C8B-B14F-4D97-AF65-F5344CB8AC3E}">
        <p14:creationId xmlns:p14="http://schemas.microsoft.com/office/powerpoint/2010/main" val="7199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Branch Instructions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To control the execution 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75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Classifications on instructions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048000" cy="2971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arithmetic and logic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+, -, *, /, AND, OR, </a:t>
            </a:r>
            <a:r>
              <a:rPr lang="en-US" altLang="zh-TW" sz="1800" smtClean="0">
                <a:latin typeface="Arial" panose="020B0604020202020204" pitchFamily="34" charset="0"/>
              </a:rPr>
              <a:t>…</a:t>
            </a:r>
            <a:r>
              <a:rPr lang="en-US" altLang="zh-TW" sz="1800" smtClean="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load/store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transfer data between CPU registers and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control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how to realize if-then-else, for, while, goto?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5407025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3352800" y="5410200"/>
            <a:ext cx="54864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Jump (Branch) instruction</a:t>
            </a:r>
          </a:p>
        </p:txBody>
      </p:sp>
      <p:grpSp>
        <p:nvGrpSpPr>
          <p:cNvPr id="41987" name="Group 7"/>
          <p:cNvGrpSpPr>
            <a:grpSpLocks/>
          </p:cNvGrpSpPr>
          <p:nvPr/>
        </p:nvGrpSpPr>
        <p:grpSpPr bwMode="auto">
          <a:xfrm>
            <a:off x="1905000" y="2743200"/>
            <a:ext cx="4581525" cy="3279775"/>
            <a:chOff x="960" y="1633"/>
            <a:chExt cx="2886" cy="2066"/>
          </a:xfrm>
        </p:grpSpPr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960" y="1872"/>
              <a:ext cx="803" cy="16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goto my_loc;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my_loc: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    C = A+B;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2640" y="1633"/>
              <a:ext cx="1206" cy="20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Jump my_loc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     </a:t>
              </a: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my_loc: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        load R1, A;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        load R2, B;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        add R3, R1, R2;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        store C, R3;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41990" name="AutoShape 6"/>
            <p:cNvSpPr>
              <a:spLocks noChangeArrowheads="1"/>
            </p:cNvSpPr>
            <p:nvPr/>
          </p:nvSpPr>
          <p:spPr bwMode="auto">
            <a:xfrm>
              <a:off x="1968" y="2304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realize a high-level language program?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Jump instruction in our CPU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048000" cy="2971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arithmetic and logic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+, -, *, /, AND, OR, </a:t>
            </a:r>
            <a:r>
              <a:rPr lang="en-US" altLang="zh-TW" sz="1800" smtClean="0">
                <a:latin typeface="Arial" panose="020B0604020202020204" pitchFamily="34" charset="0"/>
              </a:rPr>
              <a:t>…</a:t>
            </a:r>
            <a:r>
              <a:rPr lang="en-US" altLang="zh-TW" sz="1800" smtClean="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load/store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transfer data between CPU registers and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control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how to realize if-then-else, for, while, goto?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5407025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3352800" y="6096000"/>
            <a:ext cx="5486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810000" y="4267200"/>
            <a:ext cx="3902075" cy="863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LDI  R1, 100     //R1=100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Jump R1            //goto address pointed by R1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            //goto address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Realizing if-then-else: Conditional Branch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048000" cy="2971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arithmetic and logic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+, -, *, /, AND, OR, </a:t>
            </a:r>
            <a:r>
              <a:rPr lang="en-US" altLang="zh-TW" sz="1800" smtClean="0">
                <a:latin typeface="Arial" panose="020B0604020202020204" pitchFamily="34" charset="0"/>
              </a:rPr>
              <a:t>…</a:t>
            </a:r>
            <a:r>
              <a:rPr lang="en-US" altLang="zh-TW" sz="1800" smtClean="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load/store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transfer data between CPU registers and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control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how to realize if-then-else, for, while, goto?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5407025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3429000" y="5486400"/>
            <a:ext cx="54864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Realizing if-then-else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conditional branch (conditional jump)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BRZ: branch on zero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Example: BRZ R1, </a:t>
            </a:r>
            <a:r>
              <a:rPr lang="en-US" altLang="zh-TW" sz="2400" i="1" smtClean="0"/>
              <a:t>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if (R1==0) goto </a:t>
            </a:r>
            <a:r>
              <a:rPr lang="en-US" altLang="zh-TW" sz="2400" i="1" smtClean="0"/>
              <a:t>label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i="1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BRN: branch on negative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Example: BRN R1, </a:t>
            </a:r>
            <a:r>
              <a:rPr lang="en-US" altLang="zh-TW" sz="2400" i="1" smtClean="0"/>
              <a:t>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if (R1&lt;0) goto </a:t>
            </a:r>
            <a:r>
              <a:rPr lang="en-US" altLang="zh-TW" sz="2400" i="1" smtClean="0"/>
              <a:t>label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Realizing if-then-else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219200" y="1981200"/>
            <a:ext cx="1074738" cy="1812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if (a&gt;=b)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d = e+f;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d = e-f;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m=m+1;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381000" y="4267200"/>
            <a:ext cx="3154363" cy="2057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    if (a-b&lt;0) goto else_part;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    d = e+f;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    goto out_side;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else_part: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    d = e-f;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out_side: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     m = m+1;</a:t>
            </a:r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4267200" y="3810000"/>
            <a:ext cx="4572000" cy="25463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SUB R0, R1, R2;     //R0 = R1-R2; (R0=a-b)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BRN R0, else_part   //goto else_part if R0&lt;0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ADD R3, R4, R5;     //d=e+f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JUMP out_side;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else_part: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SUB R3, R4, R5;      //d=e-f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out_side: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ADD R6, R6, 1        //m=m+1</a:t>
            </a:r>
          </a:p>
        </p:txBody>
      </p:sp>
      <p:sp>
        <p:nvSpPr>
          <p:cNvPr id="46086" name="AutoShape 7"/>
          <p:cNvSpPr>
            <a:spLocks noChangeArrowheads="1"/>
          </p:cNvSpPr>
          <p:nvPr/>
        </p:nvSpPr>
        <p:spPr bwMode="auto">
          <a:xfrm>
            <a:off x="1524000" y="38862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46087" name="AutoShape 8"/>
          <p:cNvSpPr>
            <a:spLocks noChangeArrowheads="1"/>
          </p:cNvSpPr>
          <p:nvPr/>
        </p:nvSpPr>
        <p:spPr bwMode="auto">
          <a:xfrm>
            <a:off x="3657600" y="5029200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Example</a:t>
            </a:r>
            <a:endParaRPr lang="en-US" altLang="zh-TW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Write an assembly program to compute R3=|R1-R2|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z="2000" dirty="0" smtClean="0"/>
              <a:t>translate the following C-code to the assembly of our CPU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57200" y="4648200"/>
            <a:ext cx="1358900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R3 = R1-R2;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if (R3&lt;0)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R3 = ~R3;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R3 = R3+1;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438400" y="4114800"/>
            <a:ext cx="2068513" cy="23018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R3 = R1-R2;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if (R3&lt;0) goto inverse;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goto exit;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inverse: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R3 = ~R3;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R3 = R3+1;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exit: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….</a:t>
            </a:r>
          </a:p>
        </p:txBody>
      </p:sp>
      <p:sp>
        <p:nvSpPr>
          <p:cNvPr id="56326" name="AutoShape 6"/>
          <p:cNvSpPr>
            <a:spLocks noChangeArrowheads="1"/>
          </p:cNvSpPr>
          <p:nvPr/>
        </p:nvSpPr>
        <p:spPr bwMode="auto">
          <a:xfrm>
            <a:off x="1981200" y="51054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105400" y="4343400"/>
            <a:ext cx="3733800" cy="1812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XOR R0, R0, R0  //R0=0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SUB R3, R1, R2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BRN R3, 2  //if(R3&lt;0) goto PC+2 (inverse)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BRZ R0, 3  //if(R0==0) goto PC+3(exit)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NOT R3, R3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ADI  R3, R3,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…</a:t>
            </a:r>
          </a:p>
        </p:txBody>
      </p:sp>
      <p:sp>
        <p:nvSpPr>
          <p:cNvPr id="56328" name="AutoShape 8"/>
          <p:cNvSpPr>
            <a:spLocks noChangeArrowheads="1"/>
          </p:cNvSpPr>
          <p:nvPr/>
        </p:nvSpPr>
        <p:spPr bwMode="auto">
          <a:xfrm>
            <a:off x="4648200" y="51816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binary code format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Binary code representation of an assembly program</a:t>
            </a:r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609600" y="2438400"/>
            <a:ext cx="7383463" cy="2133600"/>
            <a:chOff x="384" y="1536"/>
            <a:chExt cx="4651" cy="1344"/>
          </a:xfrm>
        </p:grpSpPr>
        <p:sp>
          <p:nvSpPr>
            <p:cNvPr id="58372" name="Text Box 4"/>
            <p:cNvSpPr txBox="1">
              <a:spLocks noChangeArrowheads="1"/>
            </p:cNvSpPr>
            <p:nvPr/>
          </p:nvSpPr>
          <p:spPr bwMode="auto">
            <a:xfrm>
              <a:off x="384" y="2064"/>
              <a:ext cx="1925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R1, B;            //R1 = mem[B];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R2, C;            //R2 = mem[C];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 R3, R1, R2;     //R3 = R1+R2;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A, R3;           //mem[A] = R3;</a:t>
              </a:r>
            </a:p>
          </p:txBody>
        </p:sp>
        <p:grpSp>
          <p:nvGrpSpPr>
            <p:cNvPr id="58373" name="Group 5"/>
            <p:cNvGrpSpPr>
              <a:grpSpLocks/>
            </p:cNvGrpSpPr>
            <p:nvPr/>
          </p:nvGrpSpPr>
          <p:grpSpPr bwMode="auto">
            <a:xfrm>
              <a:off x="2976" y="1536"/>
              <a:ext cx="2059" cy="1344"/>
              <a:chOff x="2976" y="1536"/>
              <a:chExt cx="2059" cy="1344"/>
            </a:xfrm>
          </p:grpSpPr>
          <p:grpSp>
            <p:nvGrpSpPr>
              <p:cNvPr id="58375" name="Group 6"/>
              <p:cNvGrpSpPr>
                <a:grpSpLocks/>
              </p:cNvGrpSpPr>
              <p:nvPr/>
            </p:nvGrpSpPr>
            <p:grpSpPr bwMode="auto">
              <a:xfrm>
                <a:off x="3024" y="1920"/>
                <a:ext cx="1200" cy="960"/>
                <a:chOff x="3024" y="1824"/>
                <a:chExt cx="1200" cy="960"/>
              </a:xfrm>
            </p:grpSpPr>
            <p:sp>
              <p:nvSpPr>
                <p:cNvPr id="58377" name="Rectangle 7"/>
                <p:cNvSpPr>
                  <a:spLocks noChangeArrowheads="1"/>
                </p:cNvSpPr>
                <p:nvPr/>
              </p:nvSpPr>
              <p:spPr bwMode="auto">
                <a:xfrm>
                  <a:off x="3024" y="182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0100 01 0001011</a:t>
                  </a:r>
                </a:p>
              </p:txBody>
            </p:sp>
            <p:sp>
              <p:nvSpPr>
                <p:cNvPr id="58378" name="Rectangle 8"/>
                <p:cNvSpPr>
                  <a:spLocks noChangeArrowheads="1"/>
                </p:cNvSpPr>
                <p:nvPr/>
              </p:nvSpPr>
              <p:spPr bwMode="auto">
                <a:xfrm>
                  <a:off x="3024" y="206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0100 10 0000011</a:t>
                  </a:r>
                </a:p>
              </p:txBody>
            </p:sp>
            <p:sp>
              <p:nvSpPr>
                <p:cNvPr id="58379" name="Rectangle 9"/>
                <p:cNvSpPr>
                  <a:spLocks noChangeArrowheads="1"/>
                </p:cNvSpPr>
                <p:nvPr/>
              </p:nvSpPr>
              <p:spPr bwMode="auto">
                <a:xfrm>
                  <a:off x="3024" y="230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0110 01 10 11 000</a:t>
                  </a:r>
                </a:p>
              </p:txBody>
            </p:sp>
            <p:sp>
              <p:nvSpPr>
                <p:cNvPr id="58380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254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1100 11 0100110</a:t>
                  </a:r>
                </a:p>
              </p:txBody>
            </p:sp>
          </p:grpSp>
          <p:sp>
            <p:nvSpPr>
              <p:cNvPr id="58376" name="Text Box 11"/>
              <p:cNvSpPr txBox="1">
                <a:spLocks noChangeArrowheads="1"/>
              </p:cNvSpPr>
              <p:nvPr/>
            </p:nvSpPr>
            <p:spPr bwMode="auto">
              <a:xfrm>
                <a:off x="2976" y="1536"/>
                <a:ext cx="20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machine code in memory</a:t>
                </a:r>
              </a:p>
            </p:txBody>
          </p:sp>
        </p:grpSp>
        <p:sp>
          <p:nvSpPr>
            <p:cNvPr id="58374" name="AutoShape 12"/>
            <p:cNvSpPr>
              <a:spLocks noChangeArrowheads="1"/>
            </p:cNvSpPr>
            <p:nvPr/>
          </p:nvSpPr>
          <p:spPr bwMode="auto">
            <a:xfrm>
              <a:off x="2496" y="2256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binary code format</a:t>
            </a:r>
          </a:p>
        </p:txBody>
      </p:sp>
      <p:grpSp>
        <p:nvGrpSpPr>
          <p:cNvPr id="59395" name="Group 128"/>
          <p:cNvGrpSpPr>
            <a:grpSpLocks/>
          </p:cNvGrpSpPr>
          <p:nvPr/>
        </p:nvGrpSpPr>
        <p:grpSpPr bwMode="auto">
          <a:xfrm>
            <a:off x="1143000" y="1981200"/>
            <a:ext cx="7038975" cy="1463675"/>
            <a:chOff x="720" y="912"/>
            <a:chExt cx="4434" cy="922"/>
          </a:xfrm>
        </p:grpSpPr>
        <p:sp>
          <p:nvSpPr>
            <p:cNvPr id="59437" name="Rectangle 68"/>
            <p:cNvSpPr>
              <a:spLocks noChangeArrowheads="1"/>
            </p:cNvSpPr>
            <p:nvPr/>
          </p:nvSpPr>
          <p:spPr bwMode="auto">
            <a:xfrm>
              <a:off x="2668" y="1699"/>
              <a:ext cx="55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(a) Register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38" name="Freeform 69"/>
            <p:cNvSpPr>
              <a:spLocks/>
            </p:cNvSpPr>
            <p:nvPr/>
          </p:nvSpPr>
          <p:spPr bwMode="auto">
            <a:xfrm>
              <a:off x="720" y="1114"/>
              <a:ext cx="4434" cy="499"/>
            </a:xfrm>
            <a:custGeom>
              <a:avLst/>
              <a:gdLst>
                <a:gd name="T0" fmla="*/ 0 w 4131"/>
                <a:gd name="T1" fmla="*/ 0 h 342"/>
                <a:gd name="T2" fmla="*/ 4759 w 4131"/>
                <a:gd name="T3" fmla="*/ 0 h 342"/>
                <a:gd name="T4" fmla="*/ 4759 w 4131"/>
                <a:gd name="T5" fmla="*/ 728 h 342"/>
                <a:gd name="T6" fmla="*/ 0 w 4131"/>
                <a:gd name="T7" fmla="*/ 728 h 342"/>
                <a:gd name="T8" fmla="*/ 0 w 4131"/>
                <a:gd name="T9" fmla="*/ 0 h 342"/>
                <a:gd name="T10" fmla="*/ 0 w 4131"/>
                <a:gd name="T11" fmla="*/ 0 h 3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31"/>
                <a:gd name="T19" fmla="*/ 0 h 342"/>
                <a:gd name="T20" fmla="*/ 4131 w 4131"/>
                <a:gd name="T21" fmla="*/ 342 h 3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31" h="342">
                  <a:moveTo>
                    <a:pt x="0" y="0"/>
                  </a:moveTo>
                  <a:lnTo>
                    <a:pt x="4131" y="0"/>
                  </a:lnTo>
                  <a:lnTo>
                    <a:pt x="4131" y="342"/>
                  </a:lnTo>
                  <a:lnTo>
                    <a:pt x="0" y="34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39" name="Line 70"/>
            <p:cNvSpPr>
              <a:spLocks noChangeShapeType="1"/>
            </p:cNvSpPr>
            <p:nvPr/>
          </p:nvSpPr>
          <p:spPr bwMode="auto">
            <a:xfrm>
              <a:off x="2664" y="1114"/>
              <a:ext cx="1" cy="4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40" name="Line 71"/>
            <p:cNvSpPr>
              <a:spLocks noChangeShapeType="1"/>
            </p:cNvSpPr>
            <p:nvPr/>
          </p:nvSpPr>
          <p:spPr bwMode="auto">
            <a:xfrm>
              <a:off x="3490" y="1114"/>
              <a:ext cx="1" cy="4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41" name="Line 72"/>
            <p:cNvSpPr>
              <a:spLocks noChangeShapeType="1"/>
            </p:cNvSpPr>
            <p:nvPr/>
          </p:nvSpPr>
          <p:spPr bwMode="auto">
            <a:xfrm>
              <a:off x="4317" y="1114"/>
              <a:ext cx="1" cy="4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42" name="Rectangle 73"/>
            <p:cNvSpPr>
              <a:spLocks noChangeArrowheads="1"/>
            </p:cNvSpPr>
            <p:nvPr/>
          </p:nvSpPr>
          <p:spPr bwMode="auto">
            <a:xfrm>
              <a:off x="1560" y="1305"/>
              <a:ext cx="3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Opcode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43" name="Rectangle 74"/>
            <p:cNvSpPr>
              <a:spLocks noChangeArrowheads="1"/>
            </p:cNvSpPr>
            <p:nvPr/>
          </p:nvSpPr>
          <p:spPr bwMode="auto">
            <a:xfrm>
              <a:off x="2807" y="1198"/>
              <a:ext cx="54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Destination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44" name="Rectangle 75"/>
            <p:cNvSpPr>
              <a:spLocks noChangeArrowheads="1"/>
            </p:cNvSpPr>
            <p:nvPr/>
          </p:nvSpPr>
          <p:spPr bwMode="auto">
            <a:xfrm>
              <a:off x="2765" y="1359"/>
              <a:ext cx="63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register (DR)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45" name="Rectangle 76"/>
            <p:cNvSpPr>
              <a:spLocks noChangeArrowheads="1"/>
            </p:cNvSpPr>
            <p:nvPr/>
          </p:nvSpPr>
          <p:spPr bwMode="auto">
            <a:xfrm>
              <a:off x="3663" y="1198"/>
              <a:ext cx="55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Source reg-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46" name="Rectangle 77"/>
            <p:cNvSpPr>
              <a:spLocks noChangeArrowheads="1"/>
            </p:cNvSpPr>
            <p:nvPr/>
          </p:nvSpPr>
          <p:spPr bwMode="auto">
            <a:xfrm>
              <a:off x="3644" y="1359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ister A (SA)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47" name="Rectangle 78"/>
            <p:cNvSpPr>
              <a:spLocks noChangeArrowheads="1"/>
            </p:cNvSpPr>
            <p:nvPr/>
          </p:nvSpPr>
          <p:spPr bwMode="auto">
            <a:xfrm>
              <a:off x="4486" y="1198"/>
              <a:ext cx="55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Source reg-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48" name="Rectangle 79"/>
            <p:cNvSpPr>
              <a:spLocks noChangeArrowheads="1"/>
            </p:cNvSpPr>
            <p:nvPr/>
          </p:nvSpPr>
          <p:spPr bwMode="auto">
            <a:xfrm>
              <a:off x="4477" y="1359"/>
              <a:ext cx="55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ister B (SB)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49" name="Rectangle 80"/>
            <p:cNvSpPr>
              <a:spLocks noChangeArrowheads="1"/>
            </p:cNvSpPr>
            <p:nvPr/>
          </p:nvSpPr>
          <p:spPr bwMode="auto">
            <a:xfrm>
              <a:off x="784" y="912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15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50" name="Rectangle 81"/>
            <p:cNvSpPr>
              <a:spLocks noChangeArrowheads="1"/>
            </p:cNvSpPr>
            <p:nvPr/>
          </p:nvSpPr>
          <p:spPr bwMode="auto">
            <a:xfrm>
              <a:off x="2539" y="91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9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51" name="Rectangle 82"/>
            <p:cNvSpPr>
              <a:spLocks noChangeArrowheads="1"/>
            </p:cNvSpPr>
            <p:nvPr/>
          </p:nvSpPr>
          <p:spPr bwMode="auto">
            <a:xfrm>
              <a:off x="2700" y="91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8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52" name="Rectangle 83"/>
            <p:cNvSpPr>
              <a:spLocks noChangeArrowheads="1"/>
            </p:cNvSpPr>
            <p:nvPr/>
          </p:nvSpPr>
          <p:spPr bwMode="auto">
            <a:xfrm>
              <a:off x="3379" y="912"/>
              <a:ext cx="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6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53" name="Rectangle 84"/>
            <p:cNvSpPr>
              <a:spLocks noChangeArrowheads="1"/>
            </p:cNvSpPr>
            <p:nvPr/>
          </p:nvSpPr>
          <p:spPr bwMode="auto">
            <a:xfrm>
              <a:off x="3527" y="91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5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54" name="Rectangle 85"/>
            <p:cNvSpPr>
              <a:spLocks noChangeArrowheads="1"/>
            </p:cNvSpPr>
            <p:nvPr/>
          </p:nvSpPr>
          <p:spPr bwMode="auto">
            <a:xfrm>
              <a:off x="4205" y="91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3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55" name="Rectangle 86"/>
            <p:cNvSpPr>
              <a:spLocks noChangeArrowheads="1"/>
            </p:cNvSpPr>
            <p:nvPr/>
          </p:nvSpPr>
          <p:spPr bwMode="auto">
            <a:xfrm>
              <a:off x="4354" y="91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56" name="Rectangle 87"/>
            <p:cNvSpPr>
              <a:spLocks noChangeArrowheads="1"/>
            </p:cNvSpPr>
            <p:nvPr/>
          </p:nvSpPr>
          <p:spPr bwMode="auto">
            <a:xfrm>
              <a:off x="5032" y="912"/>
              <a:ext cx="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59396" name="Group 127"/>
          <p:cNvGrpSpPr>
            <a:grpSpLocks/>
          </p:cNvGrpSpPr>
          <p:nvPr/>
        </p:nvGrpSpPr>
        <p:grpSpPr bwMode="auto">
          <a:xfrm>
            <a:off x="1143000" y="3505200"/>
            <a:ext cx="7038975" cy="1455738"/>
            <a:chOff x="720" y="2041"/>
            <a:chExt cx="4434" cy="917"/>
          </a:xfrm>
        </p:grpSpPr>
        <p:sp>
          <p:nvSpPr>
            <p:cNvPr id="59418" name="Rectangle 88"/>
            <p:cNvSpPr>
              <a:spLocks noChangeArrowheads="1"/>
            </p:cNvSpPr>
            <p:nvPr/>
          </p:nvSpPr>
          <p:spPr bwMode="auto">
            <a:xfrm>
              <a:off x="2610" y="2824"/>
              <a:ext cx="6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(b) Immediate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19" name="Freeform 89"/>
            <p:cNvSpPr>
              <a:spLocks/>
            </p:cNvSpPr>
            <p:nvPr/>
          </p:nvSpPr>
          <p:spPr bwMode="auto">
            <a:xfrm>
              <a:off x="720" y="2241"/>
              <a:ext cx="4434" cy="498"/>
            </a:xfrm>
            <a:custGeom>
              <a:avLst/>
              <a:gdLst>
                <a:gd name="T0" fmla="*/ 0 w 4131"/>
                <a:gd name="T1" fmla="*/ 0 h 341"/>
                <a:gd name="T2" fmla="*/ 4759 w 4131"/>
                <a:gd name="T3" fmla="*/ 0 h 341"/>
                <a:gd name="T4" fmla="*/ 4759 w 4131"/>
                <a:gd name="T5" fmla="*/ 727 h 341"/>
                <a:gd name="T6" fmla="*/ 0 w 4131"/>
                <a:gd name="T7" fmla="*/ 727 h 341"/>
                <a:gd name="T8" fmla="*/ 0 w 4131"/>
                <a:gd name="T9" fmla="*/ 0 h 341"/>
                <a:gd name="T10" fmla="*/ 0 w 4131"/>
                <a:gd name="T11" fmla="*/ 0 h 3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31"/>
                <a:gd name="T19" fmla="*/ 0 h 341"/>
                <a:gd name="T20" fmla="*/ 4131 w 4131"/>
                <a:gd name="T21" fmla="*/ 341 h 3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31" h="341">
                  <a:moveTo>
                    <a:pt x="0" y="0"/>
                  </a:moveTo>
                  <a:lnTo>
                    <a:pt x="4131" y="0"/>
                  </a:lnTo>
                  <a:lnTo>
                    <a:pt x="4131" y="341"/>
                  </a:lnTo>
                  <a:lnTo>
                    <a:pt x="0" y="3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20" name="Line 90"/>
            <p:cNvSpPr>
              <a:spLocks noChangeShapeType="1"/>
            </p:cNvSpPr>
            <p:nvPr/>
          </p:nvSpPr>
          <p:spPr bwMode="auto">
            <a:xfrm>
              <a:off x="2664" y="2241"/>
              <a:ext cx="1" cy="4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21" name="Line 91"/>
            <p:cNvSpPr>
              <a:spLocks noChangeShapeType="1"/>
            </p:cNvSpPr>
            <p:nvPr/>
          </p:nvSpPr>
          <p:spPr bwMode="auto">
            <a:xfrm>
              <a:off x="3490" y="2241"/>
              <a:ext cx="1" cy="4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22" name="Line 92"/>
            <p:cNvSpPr>
              <a:spLocks noChangeShapeType="1"/>
            </p:cNvSpPr>
            <p:nvPr/>
          </p:nvSpPr>
          <p:spPr bwMode="auto">
            <a:xfrm>
              <a:off x="4317" y="2241"/>
              <a:ext cx="1" cy="4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23" name="Rectangle 93"/>
            <p:cNvSpPr>
              <a:spLocks noChangeArrowheads="1"/>
            </p:cNvSpPr>
            <p:nvPr/>
          </p:nvSpPr>
          <p:spPr bwMode="auto">
            <a:xfrm>
              <a:off x="1560" y="2432"/>
              <a:ext cx="36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Opcode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24" name="Rectangle 94"/>
            <p:cNvSpPr>
              <a:spLocks noChangeArrowheads="1"/>
            </p:cNvSpPr>
            <p:nvPr/>
          </p:nvSpPr>
          <p:spPr bwMode="auto">
            <a:xfrm>
              <a:off x="2807" y="2327"/>
              <a:ext cx="54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Destination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25" name="Rectangle 95"/>
            <p:cNvSpPr>
              <a:spLocks noChangeArrowheads="1"/>
            </p:cNvSpPr>
            <p:nvPr/>
          </p:nvSpPr>
          <p:spPr bwMode="auto">
            <a:xfrm>
              <a:off x="2765" y="2485"/>
              <a:ext cx="63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register (DR)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26" name="Rectangle 96"/>
            <p:cNvSpPr>
              <a:spLocks noChangeArrowheads="1"/>
            </p:cNvSpPr>
            <p:nvPr/>
          </p:nvSpPr>
          <p:spPr bwMode="auto">
            <a:xfrm>
              <a:off x="3663" y="2327"/>
              <a:ext cx="55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Source reg-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27" name="Rectangle 97"/>
            <p:cNvSpPr>
              <a:spLocks noChangeArrowheads="1"/>
            </p:cNvSpPr>
            <p:nvPr/>
          </p:nvSpPr>
          <p:spPr bwMode="auto">
            <a:xfrm>
              <a:off x="3644" y="2485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ister A (SA)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28" name="Rectangle 98"/>
            <p:cNvSpPr>
              <a:spLocks noChangeArrowheads="1"/>
            </p:cNvSpPr>
            <p:nvPr/>
          </p:nvSpPr>
          <p:spPr bwMode="auto">
            <a:xfrm>
              <a:off x="784" y="204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15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29" name="Rectangle 99"/>
            <p:cNvSpPr>
              <a:spLocks noChangeArrowheads="1"/>
            </p:cNvSpPr>
            <p:nvPr/>
          </p:nvSpPr>
          <p:spPr bwMode="auto">
            <a:xfrm>
              <a:off x="2539" y="204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9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30" name="Rectangle 100"/>
            <p:cNvSpPr>
              <a:spLocks noChangeArrowheads="1"/>
            </p:cNvSpPr>
            <p:nvPr/>
          </p:nvSpPr>
          <p:spPr bwMode="auto">
            <a:xfrm>
              <a:off x="2700" y="204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8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31" name="Rectangle 101"/>
            <p:cNvSpPr>
              <a:spLocks noChangeArrowheads="1"/>
            </p:cNvSpPr>
            <p:nvPr/>
          </p:nvSpPr>
          <p:spPr bwMode="auto">
            <a:xfrm>
              <a:off x="3379" y="2041"/>
              <a:ext cx="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6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32" name="Rectangle 102"/>
            <p:cNvSpPr>
              <a:spLocks noChangeArrowheads="1"/>
            </p:cNvSpPr>
            <p:nvPr/>
          </p:nvSpPr>
          <p:spPr bwMode="auto">
            <a:xfrm>
              <a:off x="3527" y="204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5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33" name="Rectangle 103"/>
            <p:cNvSpPr>
              <a:spLocks noChangeArrowheads="1"/>
            </p:cNvSpPr>
            <p:nvPr/>
          </p:nvSpPr>
          <p:spPr bwMode="auto">
            <a:xfrm>
              <a:off x="4205" y="204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3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34" name="Rectangle 104"/>
            <p:cNvSpPr>
              <a:spLocks noChangeArrowheads="1"/>
            </p:cNvSpPr>
            <p:nvPr/>
          </p:nvSpPr>
          <p:spPr bwMode="auto">
            <a:xfrm>
              <a:off x="4354" y="204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35" name="Rectangle 105"/>
            <p:cNvSpPr>
              <a:spLocks noChangeArrowheads="1"/>
            </p:cNvSpPr>
            <p:nvPr/>
          </p:nvSpPr>
          <p:spPr bwMode="auto">
            <a:xfrm>
              <a:off x="5032" y="2041"/>
              <a:ext cx="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36" name="Rectangle 106"/>
            <p:cNvSpPr>
              <a:spLocks noChangeArrowheads="1"/>
            </p:cNvSpPr>
            <p:nvPr/>
          </p:nvSpPr>
          <p:spPr bwMode="auto">
            <a:xfrm>
              <a:off x="4401" y="2432"/>
              <a:ext cx="6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Operand (OP)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59397" name="Group 126"/>
          <p:cNvGrpSpPr>
            <a:grpSpLocks/>
          </p:cNvGrpSpPr>
          <p:nvPr/>
        </p:nvGrpSpPr>
        <p:grpSpPr bwMode="auto">
          <a:xfrm>
            <a:off x="1143000" y="5026025"/>
            <a:ext cx="7038975" cy="1546225"/>
            <a:chOff x="720" y="3166"/>
            <a:chExt cx="4434" cy="974"/>
          </a:xfrm>
        </p:grpSpPr>
        <p:sp>
          <p:nvSpPr>
            <p:cNvPr id="59398" name="Rectangle 66"/>
            <p:cNvSpPr>
              <a:spLocks noChangeArrowheads="1"/>
            </p:cNvSpPr>
            <p:nvPr/>
          </p:nvSpPr>
          <p:spPr bwMode="auto">
            <a:xfrm>
              <a:off x="2485" y="4006"/>
              <a:ext cx="101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(c) Jump and Branch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399" name="Freeform 107"/>
            <p:cNvSpPr>
              <a:spLocks/>
            </p:cNvSpPr>
            <p:nvPr/>
          </p:nvSpPr>
          <p:spPr bwMode="auto">
            <a:xfrm>
              <a:off x="720" y="3374"/>
              <a:ext cx="4434" cy="497"/>
            </a:xfrm>
            <a:custGeom>
              <a:avLst/>
              <a:gdLst>
                <a:gd name="T0" fmla="*/ 0 w 4131"/>
                <a:gd name="T1" fmla="*/ 0 h 340"/>
                <a:gd name="T2" fmla="*/ 4759 w 4131"/>
                <a:gd name="T3" fmla="*/ 0 h 340"/>
                <a:gd name="T4" fmla="*/ 4759 w 4131"/>
                <a:gd name="T5" fmla="*/ 726 h 340"/>
                <a:gd name="T6" fmla="*/ 0 w 4131"/>
                <a:gd name="T7" fmla="*/ 726 h 340"/>
                <a:gd name="T8" fmla="*/ 0 w 4131"/>
                <a:gd name="T9" fmla="*/ 0 h 340"/>
                <a:gd name="T10" fmla="*/ 0 w 4131"/>
                <a:gd name="T11" fmla="*/ 0 h 3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31"/>
                <a:gd name="T19" fmla="*/ 0 h 340"/>
                <a:gd name="T20" fmla="*/ 4131 w 4131"/>
                <a:gd name="T21" fmla="*/ 340 h 3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31" h="340">
                  <a:moveTo>
                    <a:pt x="0" y="0"/>
                  </a:moveTo>
                  <a:lnTo>
                    <a:pt x="4131" y="0"/>
                  </a:lnTo>
                  <a:lnTo>
                    <a:pt x="4131" y="340"/>
                  </a:lnTo>
                  <a:lnTo>
                    <a:pt x="0" y="3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0" name="Line 108"/>
            <p:cNvSpPr>
              <a:spLocks noChangeShapeType="1"/>
            </p:cNvSpPr>
            <p:nvPr/>
          </p:nvSpPr>
          <p:spPr bwMode="auto">
            <a:xfrm>
              <a:off x="2664" y="3374"/>
              <a:ext cx="1" cy="4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1" name="Line 109"/>
            <p:cNvSpPr>
              <a:spLocks noChangeShapeType="1"/>
            </p:cNvSpPr>
            <p:nvPr/>
          </p:nvSpPr>
          <p:spPr bwMode="auto">
            <a:xfrm>
              <a:off x="3490" y="3374"/>
              <a:ext cx="1" cy="4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2" name="Line 110"/>
            <p:cNvSpPr>
              <a:spLocks noChangeShapeType="1"/>
            </p:cNvSpPr>
            <p:nvPr/>
          </p:nvSpPr>
          <p:spPr bwMode="auto">
            <a:xfrm>
              <a:off x="4317" y="3374"/>
              <a:ext cx="1" cy="4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3" name="Rectangle 111"/>
            <p:cNvSpPr>
              <a:spLocks noChangeArrowheads="1"/>
            </p:cNvSpPr>
            <p:nvPr/>
          </p:nvSpPr>
          <p:spPr bwMode="auto">
            <a:xfrm>
              <a:off x="1560" y="3561"/>
              <a:ext cx="36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Opcode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04" name="Rectangle 112"/>
            <p:cNvSpPr>
              <a:spLocks noChangeArrowheads="1"/>
            </p:cNvSpPr>
            <p:nvPr/>
          </p:nvSpPr>
          <p:spPr bwMode="auto">
            <a:xfrm>
              <a:off x="3663" y="3459"/>
              <a:ext cx="55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Source reg-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05" name="Rectangle 113"/>
            <p:cNvSpPr>
              <a:spLocks noChangeArrowheads="1"/>
            </p:cNvSpPr>
            <p:nvPr/>
          </p:nvSpPr>
          <p:spPr bwMode="auto">
            <a:xfrm>
              <a:off x="3644" y="3615"/>
              <a:ext cx="56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ister A (SA)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06" name="Rectangle 114"/>
            <p:cNvSpPr>
              <a:spLocks noChangeArrowheads="1"/>
            </p:cNvSpPr>
            <p:nvPr/>
          </p:nvSpPr>
          <p:spPr bwMode="auto">
            <a:xfrm>
              <a:off x="784" y="3166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15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07" name="Rectangle 115"/>
            <p:cNvSpPr>
              <a:spLocks noChangeArrowheads="1"/>
            </p:cNvSpPr>
            <p:nvPr/>
          </p:nvSpPr>
          <p:spPr bwMode="auto">
            <a:xfrm>
              <a:off x="2539" y="316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9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08" name="Rectangle 116"/>
            <p:cNvSpPr>
              <a:spLocks noChangeArrowheads="1"/>
            </p:cNvSpPr>
            <p:nvPr/>
          </p:nvSpPr>
          <p:spPr bwMode="auto">
            <a:xfrm>
              <a:off x="2700" y="316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8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09" name="Rectangle 117"/>
            <p:cNvSpPr>
              <a:spLocks noChangeArrowheads="1"/>
            </p:cNvSpPr>
            <p:nvPr/>
          </p:nvSpPr>
          <p:spPr bwMode="auto">
            <a:xfrm>
              <a:off x="3379" y="3166"/>
              <a:ext cx="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6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10" name="Rectangle 118"/>
            <p:cNvSpPr>
              <a:spLocks noChangeArrowheads="1"/>
            </p:cNvSpPr>
            <p:nvPr/>
          </p:nvSpPr>
          <p:spPr bwMode="auto">
            <a:xfrm>
              <a:off x="3527" y="316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5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11" name="Rectangle 119"/>
            <p:cNvSpPr>
              <a:spLocks noChangeArrowheads="1"/>
            </p:cNvSpPr>
            <p:nvPr/>
          </p:nvSpPr>
          <p:spPr bwMode="auto">
            <a:xfrm>
              <a:off x="4205" y="316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3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12" name="Rectangle 120"/>
            <p:cNvSpPr>
              <a:spLocks noChangeArrowheads="1"/>
            </p:cNvSpPr>
            <p:nvPr/>
          </p:nvSpPr>
          <p:spPr bwMode="auto">
            <a:xfrm>
              <a:off x="4354" y="316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13" name="Rectangle 121"/>
            <p:cNvSpPr>
              <a:spLocks noChangeArrowheads="1"/>
            </p:cNvSpPr>
            <p:nvPr/>
          </p:nvSpPr>
          <p:spPr bwMode="auto">
            <a:xfrm>
              <a:off x="5032" y="3166"/>
              <a:ext cx="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14" name="Rectangle 122"/>
            <p:cNvSpPr>
              <a:spLocks noChangeArrowheads="1"/>
            </p:cNvSpPr>
            <p:nvPr/>
          </p:nvSpPr>
          <p:spPr bwMode="auto">
            <a:xfrm>
              <a:off x="4393" y="3449"/>
              <a:ext cx="6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Address (AD)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15" name="Rectangle 123"/>
            <p:cNvSpPr>
              <a:spLocks noChangeArrowheads="1"/>
            </p:cNvSpPr>
            <p:nvPr/>
          </p:nvSpPr>
          <p:spPr bwMode="auto">
            <a:xfrm>
              <a:off x="4553" y="3605"/>
              <a:ext cx="34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(Right)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16" name="Rectangle 124"/>
            <p:cNvSpPr>
              <a:spLocks noChangeArrowheads="1"/>
            </p:cNvSpPr>
            <p:nvPr/>
          </p:nvSpPr>
          <p:spPr bwMode="auto">
            <a:xfrm>
              <a:off x="2735" y="3446"/>
              <a:ext cx="6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Address (AD)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17" name="Rectangle 125"/>
            <p:cNvSpPr>
              <a:spLocks noChangeArrowheads="1"/>
            </p:cNvSpPr>
            <p:nvPr/>
          </p:nvSpPr>
          <p:spPr bwMode="auto">
            <a:xfrm>
              <a:off x="2927" y="3604"/>
              <a:ext cx="2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(Left)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 format 1: all operands are registers</a:t>
            </a:r>
          </a:p>
        </p:txBody>
      </p:sp>
      <p:grpSp>
        <p:nvGrpSpPr>
          <p:cNvPr id="60419" name="Group 4"/>
          <p:cNvGrpSpPr>
            <a:grpSpLocks/>
          </p:cNvGrpSpPr>
          <p:nvPr/>
        </p:nvGrpSpPr>
        <p:grpSpPr bwMode="auto">
          <a:xfrm>
            <a:off x="1524000" y="1676400"/>
            <a:ext cx="6440488" cy="1566863"/>
            <a:chOff x="1066" y="775"/>
            <a:chExt cx="3342" cy="503"/>
          </a:xfrm>
        </p:grpSpPr>
        <p:sp>
          <p:nvSpPr>
            <p:cNvPr id="60422" name="Rectangle 5"/>
            <p:cNvSpPr>
              <a:spLocks noChangeArrowheads="1"/>
            </p:cNvSpPr>
            <p:nvPr/>
          </p:nvSpPr>
          <p:spPr bwMode="auto">
            <a:xfrm>
              <a:off x="2534" y="1210"/>
              <a:ext cx="45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(a) Register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23" name="Freeform 6"/>
            <p:cNvSpPr>
              <a:spLocks/>
            </p:cNvSpPr>
            <p:nvPr/>
          </p:nvSpPr>
          <p:spPr bwMode="auto">
            <a:xfrm>
              <a:off x="1066" y="886"/>
              <a:ext cx="3342" cy="276"/>
            </a:xfrm>
            <a:custGeom>
              <a:avLst/>
              <a:gdLst>
                <a:gd name="T0" fmla="*/ 0 w 3342"/>
                <a:gd name="T1" fmla="*/ 0 h 276"/>
                <a:gd name="T2" fmla="*/ 3342 w 3342"/>
                <a:gd name="T3" fmla="*/ 0 h 276"/>
                <a:gd name="T4" fmla="*/ 3342 w 3342"/>
                <a:gd name="T5" fmla="*/ 276 h 276"/>
                <a:gd name="T6" fmla="*/ 0 w 3342"/>
                <a:gd name="T7" fmla="*/ 276 h 276"/>
                <a:gd name="T8" fmla="*/ 0 w 3342"/>
                <a:gd name="T9" fmla="*/ 0 h 276"/>
                <a:gd name="T10" fmla="*/ 0 w 3342"/>
                <a:gd name="T11" fmla="*/ 0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2"/>
                <a:gd name="T19" fmla="*/ 0 h 276"/>
                <a:gd name="T20" fmla="*/ 3342 w 3342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2" h="276">
                  <a:moveTo>
                    <a:pt x="0" y="0"/>
                  </a:moveTo>
                  <a:lnTo>
                    <a:pt x="3342" y="0"/>
                  </a:lnTo>
                  <a:lnTo>
                    <a:pt x="3342" y="276"/>
                  </a:lnTo>
                  <a:lnTo>
                    <a:pt x="0" y="2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24" name="Line 7"/>
            <p:cNvSpPr>
              <a:spLocks noChangeShapeType="1"/>
            </p:cNvSpPr>
            <p:nvPr/>
          </p:nvSpPr>
          <p:spPr bwMode="auto">
            <a:xfrm>
              <a:off x="2531" y="886"/>
              <a:ext cx="1" cy="2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25" name="Line 8"/>
            <p:cNvSpPr>
              <a:spLocks noChangeShapeType="1"/>
            </p:cNvSpPr>
            <p:nvPr/>
          </p:nvSpPr>
          <p:spPr bwMode="auto">
            <a:xfrm>
              <a:off x="3154" y="886"/>
              <a:ext cx="1" cy="2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26" name="Line 9"/>
            <p:cNvSpPr>
              <a:spLocks noChangeShapeType="1"/>
            </p:cNvSpPr>
            <p:nvPr/>
          </p:nvSpPr>
          <p:spPr bwMode="auto">
            <a:xfrm>
              <a:off x="3777" y="886"/>
              <a:ext cx="1" cy="2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27" name="Rectangle 10"/>
            <p:cNvSpPr>
              <a:spLocks noChangeArrowheads="1"/>
            </p:cNvSpPr>
            <p:nvPr/>
          </p:nvSpPr>
          <p:spPr bwMode="auto">
            <a:xfrm>
              <a:off x="1700" y="991"/>
              <a:ext cx="30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Opcode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28" name="Rectangle 11"/>
            <p:cNvSpPr>
              <a:spLocks noChangeArrowheads="1"/>
            </p:cNvSpPr>
            <p:nvPr/>
          </p:nvSpPr>
          <p:spPr bwMode="auto">
            <a:xfrm>
              <a:off x="2623" y="932"/>
              <a:ext cx="45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Destination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29" name="Rectangle 12"/>
            <p:cNvSpPr>
              <a:spLocks noChangeArrowheads="1"/>
            </p:cNvSpPr>
            <p:nvPr/>
          </p:nvSpPr>
          <p:spPr bwMode="auto">
            <a:xfrm>
              <a:off x="2591" y="1021"/>
              <a:ext cx="520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register (DR)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30" name="Rectangle 13"/>
            <p:cNvSpPr>
              <a:spLocks noChangeArrowheads="1"/>
            </p:cNvSpPr>
            <p:nvPr/>
          </p:nvSpPr>
          <p:spPr bwMode="auto">
            <a:xfrm>
              <a:off x="3284" y="932"/>
              <a:ext cx="45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Source reg-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31" name="Rectangle 14"/>
            <p:cNvSpPr>
              <a:spLocks noChangeArrowheads="1"/>
            </p:cNvSpPr>
            <p:nvPr/>
          </p:nvSpPr>
          <p:spPr bwMode="auto">
            <a:xfrm>
              <a:off x="3269" y="1021"/>
              <a:ext cx="466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ister A (SA)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32" name="Rectangle 15"/>
            <p:cNvSpPr>
              <a:spLocks noChangeArrowheads="1"/>
            </p:cNvSpPr>
            <p:nvPr/>
          </p:nvSpPr>
          <p:spPr bwMode="auto">
            <a:xfrm>
              <a:off x="3905" y="932"/>
              <a:ext cx="45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Source reg-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33" name="Rectangle 16"/>
            <p:cNvSpPr>
              <a:spLocks noChangeArrowheads="1"/>
            </p:cNvSpPr>
            <p:nvPr/>
          </p:nvSpPr>
          <p:spPr bwMode="auto">
            <a:xfrm>
              <a:off x="3897" y="1021"/>
              <a:ext cx="457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ister B (SB)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34" name="Rectangle 17"/>
            <p:cNvSpPr>
              <a:spLocks noChangeArrowheads="1"/>
            </p:cNvSpPr>
            <p:nvPr/>
          </p:nvSpPr>
          <p:spPr bwMode="auto">
            <a:xfrm>
              <a:off x="1114" y="775"/>
              <a:ext cx="9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15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35" name="Rectangle 18"/>
            <p:cNvSpPr>
              <a:spLocks noChangeArrowheads="1"/>
            </p:cNvSpPr>
            <p:nvPr/>
          </p:nvSpPr>
          <p:spPr bwMode="auto">
            <a:xfrm>
              <a:off x="2437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9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36" name="Rectangle 19"/>
            <p:cNvSpPr>
              <a:spLocks noChangeArrowheads="1"/>
            </p:cNvSpPr>
            <p:nvPr/>
          </p:nvSpPr>
          <p:spPr bwMode="auto">
            <a:xfrm>
              <a:off x="2559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8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37" name="Rectangle 20"/>
            <p:cNvSpPr>
              <a:spLocks noChangeArrowheads="1"/>
            </p:cNvSpPr>
            <p:nvPr/>
          </p:nvSpPr>
          <p:spPr bwMode="auto">
            <a:xfrm>
              <a:off x="3070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6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38" name="Rectangle 21"/>
            <p:cNvSpPr>
              <a:spLocks noChangeArrowheads="1"/>
            </p:cNvSpPr>
            <p:nvPr/>
          </p:nvSpPr>
          <p:spPr bwMode="auto">
            <a:xfrm>
              <a:off x="3182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5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39" name="Rectangle 22"/>
            <p:cNvSpPr>
              <a:spLocks noChangeArrowheads="1"/>
            </p:cNvSpPr>
            <p:nvPr/>
          </p:nvSpPr>
          <p:spPr bwMode="auto">
            <a:xfrm>
              <a:off x="3693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3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40" name="Rectangle 23"/>
            <p:cNvSpPr>
              <a:spLocks noChangeArrowheads="1"/>
            </p:cNvSpPr>
            <p:nvPr/>
          </p:nvSpPr>
          <p:spPr bwMode="auto">
            <a:xfrm>
              <a:off x="3805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2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41" name="Rectangle 24"/>
            <p:cNvSpPr>
              <a:spLocks noChangeArrowheads="1"/>
            </p:cNvSpPr>
            <p:nvPr/>
          </p:nvSpPr>
          <p:spPr bwMode="auto">
            <a:xfrm>
              <a:off x="4316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0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</p:grpSp>
      <p:pic>
        <p:nvPicPr>
          <p:cNvPr id="60420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81400"/>
            <a:ext cx="3654425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AutoShape 27"/>
          <p:cNvSpPr>
            <a:spLocks noChangeArrowheads="1"/>
          </p:cNvSpPr>
          <p:nvPr/>
        </p:nvSpPr>
        <p:spPr bwMode="auto">
          <a:xfrm>
            <a:off x="2209800" y="3962400"/>
            <a:ext cx="32004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 format 1: all operands are registers</a:t>
            </a:r>
          </a:p>
        </p:txBody>
      </p:sp>
      <p:sp>
        <p:nvSpPr>
          <p:cNvPr id="61443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1219200" y="4038600"/>
            <a:ext cx="7772400" cy="2057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This format supports instructions represented by: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R1 ← R2 + R3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R1 ← sl R2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>
                <a:latin typeface="MS Shell Dlg" panose="020B0604020202020204" pitchFamily="34" charset="0"/>
              </a:rPr>
              <a:t>There are three 3-bit register fields: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>
                <a:latin typeface="MS Shell Dlg" panose="020B0604020202020204" pitchFamily="34" charset="0"/>
              </a:rPr>
              <a:t>DR - specifies destination register (R1 in the examples)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>
                <a:latin typeface="MS Shell Dlg" panose="020B0604020202020204" pitchFamily="34" charset="0"/>
              </a:rPr>
              <a:t>SA - specifies the A source register (R2 in the first example)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>
                <a:latin typeface="MS Shell Dlg" panose="020B0604020202020204" pitchFamily="34" charset="0"/>
              </a:rPr>
              <a:t>SB - specifies the B source register (R3 in the first example and R2 in the second example)</a:t>
            </a:r>
          </a:p>
          <a:p>
            <a:pPr eaLnBrk="1" hangingPunct="1">
              <a:lnSpc>
                <a:spcPct val="80000"/>
              </a:lnSpc>
            </a:pPr>
            <a:endParaRPr lang="en-US" altLang="zh-TW" sz="1800" smtClean="0"/>
          </a:p>
        </p:txBody>
      </p:sp>
      <p:grpSp>
        <p:nvGrpSpPr>
          <p:cNvPr id="61444" name="Group 25"/>
          <p:cNvGrpSpPr>
            <a:grpSpLocks/>
          </p:cNvGrpSpPr>
          <p:nvPr/>
        </p:nvGrpSpPr>
        <p:grpSpPr bwMode="auto">
          <a:xfrm>
            <a:off x="1447800" y="1981200"/>
            <a:ext cx="6440488" cy="1566863"/>
            <a:chOff x="1066" y="775"/>
            <a:chExt cx="3342" cy="503"/>
          </a:xfrm>
        </p:grpSpPr>
        <p:sp>
          <p:nvSpPr>
            <p:cNvPr id="61445" name="Rectangle 26"/>
            <p:cNvSpPr>
              <a:spLocks noChangeArrowheads="1"/>
            </p:cNvSpPr>
            <p:nvPr/>
          </p:nvSpPr>
          <p:spPr bwMode="auto">
            <a:xfrm>
              <a:off x="2534" y="1210"/>
              <a:ext cx="45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(a) Register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46" name="Freeform 27"/>
            <p:cNvSpPr>
              <a:spLocks/>
            </p:cNvSpPr>
            <p:nvPr/>
          </p:nvSpPr>
          <p:spPr bwMode="auto">
            <a:xfrm>
              <a:off x="1066" y="886"/>
              <a:ext cx="3342" cy="276"/>
            </a:xfrm>
            <a:custGeom>
              <a:avLst/>
              <a:gdLst>
                <a:gd name="T0" fmla="*/ 0 w 3342"/>
                <a:gd name="T1" fmla="*/ 0 h 276"/>
                <a:gd name="T2" fmla="*/ 3342 w 3342"/>
                <a:gd name="T3" fmla="*/ 0 h 276"/>
                <a:gd name="T4" fmla="*/ 3342 w 3342"/>
                <a:gd name="T5" fmla="*/ 276 h 276"/>
                <a:gd name="T6" fmla="*/ 0 w 3342"/>
                <a:gd name="T7" fmla="*/ 276 h 276"/>
                <a:gd name="T8" fmla="*/ 0 w 3342"/>
                <a:gd name="T9" fmla="*/ 0 h 276"/>
                <a:gd name="T10" fmla="*/ 0 w 3342"/>
                <a:gd name="T11" fmla="*/ 0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2"/>
                <a:gd name="T19" fmla="*/ 0 h 276"/>
                <a:gd name="T20" fmla="*/ 3342 w 3342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2" h="276">
                  <a:moveTo>
                    <a:pt x="0" y="0"/>
                  </a:moveTo>
                  <a:lnTo>
                    <a:pt x="3342" y="0"/>
                  </a:lnTo>
                  <a:lnTo>
                    <a:pt x="3342" y="276"/>
                  </a:lnTo>
                  <a:lnTo>
                    <a:pt x="0" y="2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47" name="Line 28"/>
            <p:cNvSpPr>
              <a:spLocks noChangeShapeType="1"/>
            </p:cNvSpPr>
            <p:nvPr/>
          </p:nvSpPr>
          <p:spPr bwMode="auto">
            <a:xfrm>
              <a:off x="2531" y="886"/>
              <a:ext cx="1" cy="2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48" name="Line 29"/>
            <p:cNvSpPr>
              <a:spLocks noChangeShapeType="1"/>
            </p:cNvSpPr>
            <p:nvPr/>
          </p:nvSpPr>
          <p:spPr bwMode="auto">
            <a:xfrm>
              <a:off x="3154" y="886"/>
              <a:ext cx="1" cy="2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49" name="Line 30"/>
            <p:cNvSpPr>
              <a:spLocks noChangeShapeType="1"/>
            </p:cNvSpPr>
            <p:nvPr/>
          </p:nvSpPr>
          <p:spPr bwMode="auto">
            <a:xfrm>
              <a:off x="3777" y="886"/>
              <a:ext cx="1" cy="2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50" name="Rectangle 31"/>
            <p:cNvSpPr>
              <a:spLocks noChangeArrowheads="1"/>
            </p:cNvSpPr>
            <p:nvPr/>
          </p:nvSpPr>
          <p:spPr bwMode="auto">
            <a:xfrm>
              <a:off x="1700" y="991"/>
              <a:ext cx="30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Opcode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51" name="Rectangle 32"/>
            <p:cNvSpPr>
              <a:spLocks noChangeArrowheads="1"/>
            </p:cNvSpPr>
            <p:nvPr/>
          </p:nvSpPr>
          <p:spPr bwMode="auto">
            <a:xfrm>
              <a:off x="2623" y="932"/>
              <a:ext cx="45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Destination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52" name="Rectangle 33"/>
            <p:cNvSpPr>
              <a:spLocks noChangeArrowheads="1"/>
            </p:cNvSpPr>
            <p:nvPr/>
          </p:nvSpPr>
          <p:spPr bwMode="auto">
            <a:xfrm>
              <a:off x="2591" y="1021"/>
              <a:ext cx="520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register (DR)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53" name="Rectangle 34"/>
            <p:cNvSpPr>
              <a:spLocks noChangeArrowheads="1"/>
            </p:cNvSpPr>
            <p:nvPr/>
          </p:nvSpPr>
          <p:spPr bwMode="auto">
            <a:xfrm>
              <a:off x="3284" y="932"/>
              <a:ext cx="45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Source reg-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54" name="Rectangle 35"/>
            <p:cNvSpPr>
              <a:spLocks noChangeArrowheads="1"/>
            </p:cNvSpPr>
            <p:nvPr/>
          </p:nvSpPr>
          <p:spPr bwMode="auto">
            <a:xfrm>
              <a:off x="3269" y="1021"/>
              <a:ext cx="466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ister A (SA)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55" name="Rectangle 36"/>
            <p:cNvSpPr>
              <a:spLocks noChangeArrowheads="1"/>
            </p:cNvSpPr>
            <p:nvPr/>
          </p:nvSpPr>
          <p:spPr bwMode="auto">
            <a:xfrm>
              <a:off x="3905" y="932"/>
              <a:ext cx="45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Source reg-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56" name="Rectangle 37"/>
            <p:cNvSpPr>
              <a:spLocks noChangeArrowheads="1"/>
            </p:cNvSpPr>
            <p:nvPr/>
          </p:nvSpPr>
          <p:spPr bwMode="auto">
            <a:xfrm>
              <a:off x="3897" y="1021"/>
              <a:ext cx="457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ister B (SB)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57" name="Rectangle 38"/>
            <p:cNvSpPr>
              <a:spLocks noChangeArrowheads="1"/>
            </p:cNvSpPr>
            <p:nvPr/>
          </p:nvSpPr>
          <p:spPr bwMode="auto">
            <a:xfrm>
              <a:off x="1114" y="775"/>
              <a:ext cx="9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15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58" name="Rectangle 39"/>
            <p:cNvSpPr>
              <a:spLocks noChangeArrowheads="1"/>
            </p:cNvSpPr>
            <p:nvPr/>
          </p:nvSpPr>
          <p:spPr bwMode="auto">
            <a:xfrm>
              <a:off x="2437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9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59" name="Rectangle 40"/>
            <p:cNvSpPr>
              <a:spLocks noChangeArrowheads="1"/>
            </p:cNvSpPr>
            <p:nvPr/>
          </p:nvSpPr>
          <p:spPr bwMode="auto">
            <a:xfrm>
              <a:off x="2559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8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60" name="Rectangle 41"/>
            <p:cNvSpPr>
              <a:spLocks noChangeArrowheads="1"/>
            </p:cNvSpPr>
            <p:nvPr/>
          </p:nvSpPr>
          <p:spPr bwMode="auto">
            <a:xfrm>
              <a:off x="3070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6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61" name="Rectangle 42"/>
            <p:cNvSpPr>
              <a:spLocks noChangeArrowheads="1"/>
            </p:cNvSpPr>
            <p:nvPr/>
          </p:nvSpPr>
          <p:spPr bwMode="auto">
            <a:xfrm>
              <a:off x="3182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5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62" name="Rectangle 43"/>
            <p:cNvSpPr>
              <a:spLocks noChangeArrowheads="1"/>
            </p:cNvSpPr>
            <p:nvPr/>
          </p:nvSpPr>
          <p:spPr bwMode="auto">
            <a:xfrm>
              <a:off x="3693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3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63" name="Rectangle 44"/>
            <p:cNvSpPr>
              <a:spLocks noChangeArrowheads="1"/>
            </p:cNvSpPr>
            <p:nvPr/>
          </p:nvSpPr>
          <p:spPr bwMode="auto">
            <a:xfrm>
              <a:off x="3805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2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64" name="Rectangle 45"/>
            <p:cNvSpPr>
              <a:spLocks noChangeArrowheads="1"/>
            </p:cNvSpPr>
            <p:nvPr/>
          </p:nvSpPr>
          <p:spPr bwMode="auto">
            <a:xfrm>
              <a:off x="4316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0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Von Neumann Model</a:t>
            </a:r>
          </a:p>
        </p:txBody>
      </p:sp>
      <p:grpSp>
        <p:nvGrpSpPr>
          <p:cNvPr id="9219" name="Group 29"/>
          <p:cNvGrpSpPr>
            <a:grpSpLocks/>
          </p:cNvGrpSpPr>
          <p:nvPr/>
        </p:nvGrpSpPr>
        <p:grpSpPr bwMode="auto">
          <a:xfrm>
            <a:off x="762000" y="2209800"/>
            <a:ext cx="6705600" cy="4419600"/>
            <a:chOff x="480" y="1392"/>
            <a:chExt cx="4224" cy="2784"/>
          </a:xfrm>
        </p:grpSpPr>
        <p:sp>
          <p:nvSpPr>
            <p:cNvPr id="9220" name="Text Box 4"/>
            <p:cNvSpPr txBox="1">
              <a:spLocks noChangeArrowheads="1"/>
            </p:cNvSpPr>
            <p:nvPr/>
          </p:nvSpPr>
          <p:spPr bwMode="auto">
            <a:xfrm>
              <a:off x="576" y="1632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 = A-1;</a:t>
              </a:r>
            </a:p>
          </p:txBody>
        </p:sp>
        <p:grpSp>
          <p:nvGrpSpPr>
            <p:cNvPr id="9221" name="Group 28"/>
            <p:cNvGrpSpPr>
              <a:grpSpLocks/>
            </p:cNvGrpSpPr>
            <p:nvPr/>
          </p:nvGrpSpPr>
          <p:grpSpPr bwMode="auto">
            <a:xfrm>
              <a:off x="3168" y="1392"/>
              <a:ext cx="1536" cy="2784"/>
              <a:chOff x="3168" y="1392"/>
              <a:chExt cx="1536" cy="2784"/>
            </a:xfrm>
          </p:grpSpPr>
          <p:sp>
            <p:nvSpPr>
              <p:cNvPr id="9224" name="Rectangle 5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</a:t>
                </a:r>
              </a:p>
            </p:txBody>
          </p:sp>
          <p:sp>
            <p:nvSpPr>
              <p:cNvPr id="9225" name="Text Box 6"/>
              <p:cNvSpPr txBox="1">
                <a:spLocks noChangeArrowheads="1"/>
              </p:cNvSpPr>
              <p:nvPr/>
            </p:nvSpPr>
            <p:spPr bwMode="auto">
              <a:xfrm>
                <a:off x="3312" y="187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9226" name="Rectangle 9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20</a:t>
                </a:r>
              </a:p>
            </p:txBody>
          </p:sp>
          <p:sp>
            <p:nvSpPr>
              <p:cNvPr id="9227" name="Text Box 10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9228" name="Rectangle 12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</a:t>
                </a:r>
              </a:p>
            </p:txBody>
          </p:sp>
          <p:sp>
            <p:nvSpPr>
              <p:cNvPr id="9229" name="Text Box 13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</a:t>
                </a:r>
              </a:p>
            </p:txBody>
          </p:sp>
          <p:sp>
            <p:nvSpPr>
              <p:cNvPr id="9230" name="Rectangle 15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40</a:t>
                </a:r>
              </a:p>
            </p:txBody>
          </p:sp>
          <p:sp>
            <p:nvSpPr>
              <p:cNvPr id="9231" name="Text Box 16"/>
              <p:cNvSpPr txBox="1">
                <a:spLocks noChangeArrowheads="1"/>
              </p:cNvSpPr>
              <p:nvPr/>
            </p:nvSpPr>
            <p:spPr bwMode="auto">
              <a:xfrm>
                <a:off x="3312" y="30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9232" name="Rectangle 18"/>
              <p:cNvSpPr>
                <a:spLocks noChangeArrowheads="1"/>
              </p:cNvSpPr>
              <p:nvPr/>
            </p:nvSpPr>
            <p:spPr bwMode="auto">
              <a:xfrm>
                <a:off x="3600" y="340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50</a:t>
                </a:r>
              </a:p>
            </p:txBody>
          </p:sp>
          <p:sp>
            <p:nvSpPr>
              <p:cNvPr id="9233" name="Text Box 19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</a:t>
                </a:r>
              </a:p>
            </p:txBody>
          </p:sp>
          <p:sp>
            <p:nvSpPr>
              <p:cNvPr id="9234" name="Rectangle 21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60</a:t>
                </a:r>
              </a:p>
            </p:txBody>
          </p:sp>
          <p:sp>
            <p:nvSpPr>
              <p:cNvPr id="9235" name="Text Box 22"/>
              <p:cNvSpPr txBox="1">
                <a:spLocks noChangeArrowheads="1"/>
              </p:cNvSpPr>
              <p:nvPr/>
            </p:nvSpPr>
            <p:spPr bwMode="auto">
              <a:xfrm>
                <a:off x="3312" y="3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</a:t>
                </a:r>
              </a:p>
            </p:txBody>
          </p:sp>
          <p:sp>
            <p:nvSpPr>
              <p:cNvPr id="9236" name="Rectangle 23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1536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37" name="Text Box 24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memory</a:t>
                </a:r>
              </a:p>
            </p:txBody>
          </p:sp>
        </p:grpSp>
        <p:sp>
          <p:nvSpPr>
            <p:cNvPr id="9222" name="Oval 26"/>
            <p:cNvSpPr>
              <a:spLocks noChangeArrowheads="1"/>
            </p:cNvSpPr>
            <p:nvPr/>
          </p:nvSpPr>
          <p:spPr bwMode="auto">
            <a:xfrm>
              <a:off x="2064" y="2256"/>
              <a:ext cx="81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9223" name="Text Box 27"/>
            <p:cNvSpPr txBox="1">
              <a:spLocks noChangeArrowheads="1"/>
            </p:cNvSpPr>
            <p:nvPr/>
          </p:nvSpPr>
          <p:spPr bwMode="auto">
            <a:xfrm>
              <a:off x="480" y="3168"/>
              <a:ext cx="1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PC: program counter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 format 1: all operands are registers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133600"/>
            <a:ext cx="50292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Example: ADD R1, R2,R3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R1 ← R2 + R3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1143000" y="3429000"/>
            <a:ext cx="6440488" cy="1566863"/>
            <a:chOff x="1066" y="775"/>
            <a:chExt cx="3342" cy="503"/>
          </a:xfrm>
        </p:grpSpPr>
        <p:sp>
          <p:nvSpPr>
            <p:cNvPr id="62477" name="Rectangle 5"/>
            <p:cNvSpPr>
              <a:spLocks noChangeArrowheads="1"/>
            </p:cNvSpPr>
            <p:nvPr/>
          </p:nvSpPr>
          <p:spPr bwMode="auto">
            <a:xfrm>
              <a:off x="2534" y="1210"/>
              <a:ext cx="45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(a) Register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78" name="Freeform 6"/>
            <p:cNvSpPr>
              <a:spLocks/>
            </p:cNvSpPr>
            <p:nvPr/>
          </p:nvSpPr>
          <p:spPr bwMode="auto">
            <a:xfrm>
              <a:off x="1066" y="886"/>
              <a:ext cx="3342" cy="276"/>
            </a:xfrm>
            <a:custGeom>
              <a:avLst/>
              <a:gdLst>
                <a:gd name="T0" fmla="*/ 0 w 3342"/>
                <a:gd name="T1" fmla="*/ 0 h 276"/>
                <a:gd name="T2" fmla="*/ 3342 w 3342"/>
                <a:gd name="T3" fmla="*/ 0 h 276"/>
                <a:gd name="T4" fmla="*/ 3342 w 3342"/>
                <a:gd name="T5" fmla="*/ 276 h 276"/>
                <a:gd name="T6" fmla="*/ 0 w 3342"/>
                <a:gd name="T7" fmla="*/ 276 h 276"/>
                <a:gd name="T8" fmla="*/ 0 w 3342"/>
                <a:gd name="T9" fmla="*/ 0 h 276"/>
                <a:gd name="T10" fmla="*/ 0 w 3342"/>
                <a:gd name="T11" fmla="*/ 0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2"/>
                <a:gd name="T19" fmla="*/ 0 h 276"/>
                <a:gd name="T20" fmla="*/ 3342 w 3342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2" h="276">
                  <a:moveTo>
                    <a:pt x="0" y="0"/>
                  </a:moveTo>
                  <a:lnTo>
                    <a:pt x="3342" y="0"/>
                  </a:lnTo>
                  <a:lnTo>
                    <a:pt x="3342" y="276"/>
                  </a:lnTo>
                  <a:lnTo>
                    <a:pt x="0" y="2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79" name="Line 7"/>
            <p:cNvSpPr>
              <a:spLocks noChangeShapeType="1"/>
            </p:cNvSpPr>
            <p:nvPr/>
          </p:nvSpPr>
          <p:spPr bwMode="auto">
            <a:xfrm>
              <a:off x="2531" y="886"/>
              <a:ext cx="1" cy="2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80" name="Line 8"/>
            <p:cNvSpPr>
              <a:spLocks noChangeShapeType="1"/>
            </p:cNvSpPr>
            <p:nvPr/>
          </p:nvSpPr>
          <p:spPr bwMode="auto">
            <a:xfrm>
              <a:off x="3154" y="886"/>
              <a:ext cx="1" cy="2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81" name="Line 9"/>
            <p:cNvSpPr>
              <a:spLocks noChangeShapeType="1"/>
            </p:cNvSpPr>
            <p:nvPr/>
          </p:nvSpPr>
          <p:spPr bwMode="auto">
            <a:xfrm>
              <a:off x="3777" y="886"/>
              <a:ext cx="1" cy="2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82" name="Rectangle 10"/>
            <p:cNvSpPr>
              <a:spLocks noChangeArrowheads="1"/>
            </p:cNvSpPr>
            <p:nvPr/>
          </p:nvSpPr>
          <p:spPr bwMode="auto">
            <a:xfrm>
              <a:off x="1700" y="991"/>
              <a:ext cx="30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Opcode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83" name="Rectangle 11"/>
            <p:cNvSpPr>
              <a:spLocks noChangeArrowheads="1"/>
            </p:cNvSpPr>
            <p:nvPr/>
          </p:nvSpPr>
          <p:spPr bwMode="auto">
            <a:xfrm>
              <a:off x="2623" y="932"/>
              <a:ext cx="45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Destination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84" name="Rectangle 12"/>
            <p:cNvSpPr>
              <a:spLocks noChangeArrowheads="1"/>
            </p:cNvSpPr>
            <p:nvPr/>
          </p:nvSpPr>
          <p:spPr bwMode="auto">
            <a:xfrm>
              <a:off x="2591" y="1021"/>
              <a:ext cx="520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register (DR)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85" name="Rectangle 13"/>
            <p:cNvSpPr>
              <a:spLocks noChangeArrowheads="1"/>
            </p:cNvSpPr>
            <p:nvPr/>
          </p:nvSpPr>
          <p:spPr bwMode="auto">
            <a:xfrm>
              <a:off x="3284" y="932"/>
              <a:ext cx="45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Source reg-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86" name="Rectangle 14"/>
            <p:cNvSpPr>
              <a:spLocks noChangeArrowheads="1"/>
            </p:cNvSpPr>
            <p:nvPr/>
          </p:nvSpPr>
          <p:spPr bwMode="auto">
            <a:xfrm>
              <a:off x="3269" y="1021"/>
              <a:ext cx="466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ister A (SA)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87" name="Rectangle 15"/>
            <p:cNvSpPr>
              <a:spLocks noChangeArrowheads="1"/>
            </p:cNvSpPr>
            <p:nvPr/>
          </p:nvSpPr>
          <p:spPr bwMode="auto">
            <a:xfrm>
              <a:off x="3905" y="932"/>
              <a:ext cx="45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Source reg-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88" name="Rectangle 16"/>
            <p:cNvSpPr>
              <a:spLocks noChangeArrowheads="1"/>
            </p:cNvSpPr>
            <p:nvPr/>
          </p:nvSpPr>
          <p:spPr bwMode="auto">
            <a:xfrm>
              <a:off x="3897" y="1021"/>
              <a:ext cx="457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ister B (SB)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89" name="Rectangle 17"/>
            <p:cNvSpPr>
              <a:spLocks noChangeArrowheads="1"/>
            </p:cNvSpPr>
            <p:nvPr/>
          </p:nvSpPr>
          <p:spPr bwMode="auto">
            <a:xfrm>
              <a:off x="1114" y="775"/>
              <a:ext cx="9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15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90" name="Rectangle 18"/>
            <p:cNvSpPr>
              <a:spLocks noChangeArrowheads="1"/>
            </p:cNvSpPr>
            <p:nvPr/>
          </p:nvSpPr>
          <p:spPr bwMode="auto">
            <a:xfrm>
              <a:off x="2437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9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91" name="Rectangle 19"/>
            <p:cNvSpPr>
              <a:spLocks noChangeArrowheads="1"/>
            </p:cNvSpPr>
            <p:nvPr/>
          </p:nvSpPr>
          <p:spPr bwMode="auto">
            <a:xfrm>
              <a:off x="2559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8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92" name="Rectangle 20"/>
            <p:cNvSpPr>
              <a:spLocks noChangeArrowheads="1"/>
            </p:cNvSpPr>
            <p:nvPr/>
          </p:nvSpPr>
          <p:spPr bwMode="auto">
            <a:xfrm>
              <a:off x="3070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6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93" name="Rectangle 21"/>
            <p:cNvSpPr>
              <a:spLocks noChangeArrowheads="1"/>
            </p:cNvSpPr>
            <p:nvPr/>
          </p:nvSpPr>
          <p:spPr bwMode="auto">
            <a:xfrm>
              <a:off x="3182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5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94" name="Rectangle 22"/>
            <p:cNvSpPr>
              <a:spLocks noChangeArrowheads="1"/>
            </p:cNvSpPr>
            <p:nvPr/>
          </p:nvSpPr>
          <p:spPr bwMode="auto">
            <a:xfrm>
              <a:off x="3693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3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95" name="Rectangle 23"/>
            <p:cNvSpPr>
              <a:spLocks noChangeArrowheads="1"/>
            </p:cNvSpPr>
            <p:nvPr/>
          </p:nvSpPr>
          <p:spPr bwMode="auto">
            <a:xfrm>
              <a:off x="3805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2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96" name="Rectangle 24"/>
            <p:cNvSpPr>
              <a:spLocks noChangeArrowheads="1"/>
            </p:cNvSpPr>
            <p:nvPr/>
          </p:nvSpPr>
          <p:spPr bwMode="auto">
            <a:xfrm>
              <a:off x="4316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0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</p:grpSp>
      <p:sp>
        <p:nvSpPr>
          <p:cNvPr id="101401" name="Text Box 25"/>
          <p:cNvSpPr txBox="1">
            <a:spLocks noChangeArrowheads="1"/>
          </p:cNvSpPr>
          <p:nvPr/>
        </p:nvSpPr>
        <p:spPr bwMode="auto">
          <a:xfrm>
            <a:off x="2286000" y="4038600"/>
            <a:ext cx="8953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0000010</a:t>
            </a:r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4343400" y="40386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001</a:t>
            </a:r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5562600" y="40386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010</a:t>
            </a:r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6781800" y="40386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011</a:t>
            </a:r>
          </a:p>
        </p:txBody>
      </p:sp>
      <p:sp>
        <p:nvSpPr>
          <p:cNvPr id="62473" name="Text Box 29"/>
          <p:cNvSpPr txBox="1">
            <a:spLocks noChangeArrowheads="1"/>
          </p:cNvSpPr>
          <p:nvPr/>
        </p:nvSpPr>
        <p:spPr bwMode="auto">
          <a:xfrm>
            <a:off x="2057400" y="4724400"/>
            <a:ext cx="1617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(opcode of ADD)</a:t>
            </a:r>
          </a:p>
        </p:txBody>
      </p:sp>
      <p:sp>
        <p:nvSpPr>
          <p:cNvPr id="62474" name="Text Box 30"/>
          <p:cNvSpPr txBox="1">
            <a:spLocks noChangeArrowheads="1"/>
          </p:cNvSpPr>
          <p:nvPr/>
        </p:nvSpPr>
        <p:spPr bwMode="auto">
          <a:xfrm>
            <a:off x="4267200" y="4724400"/>
            <a:ext cx="557213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(R1)</a:t>
            </a:r>
          </a:p>
        </p:txBody>
      </p:sp>
      <p:sp>
        <p:nvSpPr>
          <p:cNvPr id="62475" name="Text Box 31"/>
          <p:cNvSpPr txBox="1">
            <a:spLocks noChangeArrowheads="1"/>
          </p:cNvSpPr>
          <p:nvPr/>
        </p:nvSpPr>
        <p:spPr bwMode="auto">
          <a:xfrm>
            <a:off x="5562600" y="4724400"/>
            <a:ext cx="557213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(R2)</a:t>
            </a:r>
          </a:p>
        </p:txBody>
      </p:sp>
      <p:sp>
        <p:nvSpPr>
          <p:cNvPr id="62476" name="Text Box 32"/>
          <p:cNvSpPr txBox="1">
            <a:spLocks noChangeArrowheads="1"/>
          </p:cNvSpPr>
          <p:nvPr/>
        </p:nvSpPr>
        <p:spPr bwMode="auto">
          <a:xfrm>
            <a:off x="6781800" y="4724400"/>
            <a:ext cx="557213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(R3)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1" grpId="0" animBg="1"/>
      <p:bldP spid="101402" grpId="0" animBg="1"/>
      <p:bldP spid="101403" grpId="0" animBg="1"/>
      <p:bldP spid="10140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 format 2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886200"/>
            <a:ext cx="7772400" cy="2438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This format supports instructions described by: (LDI, ADI)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/>
              <a:t>R1 ← R2 + 3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>
                <a:latin typeface="MS Shell Dlg" panose="020B0604020202020204" pitchFamily="34" charset="0"/>
              </a:rPr>
              <a:t>The B Source Register field is replaced by an Operand field OP which specifies a constant.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>
                <a:latin typeface="MS Shell Dlg" panose="020B0604020202020204" pitchFamily="34" charset="0"/>
              </a:rPr>
              <a:t>The Operand: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>
                <a:latin typeface="MS Shell Dlg" panose="020B0604020202020204" pitchFamily="34" charset="0"/>
              </a:rPr>
              <a:t>3-bit constant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>
                <a:latin typeface="MS Shell Dlg" panose="020B0604020202020204" pitchFamily="34" charset="0"/>
              </a:rPr>
              <a:t>Values from 0 to 7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>
                <a:latin typeface="MS Shell Dlg" panose="020B0604020202020204" pitchFamily="34" charset="0"/>
              </a:rPr>
              <a:t>The constant: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>
                <a:latin typeface="MS Shell Dlg" panose="020B0604020202020204" pitchFamily="34" charset="0"/>
              </a:rPr>
              <a:t>Zero-fill (on the left of) the Operand to form 16-bit constant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>
                <a:latin typeface="MS Shell Dlg" panose="020B0604020202020204" pitchFamily="34" charset="0"/>
              </a:rPr>
              <a:t>16-bit representation for values 0 through 7</a:t>
            </a:r>
          </a:p>
          <a:p>
            <a:pPr eaLnBrk="1" hangingPunct="1">
              <a:lnSpc>
                <a:spcPct val="80000"/>
              </a:lnSpc>
            </a:pPr>
            <a:endParaRPr lang="en-US" altLang="zh-TW" sz="1600" smtClean="0"/>
          </a:p>
        </p:txBody>
      </p:sp>
      <p:grpSp>
        <p:nvGrpSpPr>
          <p:cNvPr id="63492" name="Group 25"/>
          <p:cNvGrpSpPr>
            <a:grpSpLocks/>
          </p:cNvGrpSpPr>
          <p:nvPr/>
        </p:nvGrpSpPr>
        <p:grpSpPr bwMode="auto">
          <a:xfrm>
            <a:off x="1447800" y="2057400"/>
            <a:ext cx="6080125" cy="1239838"/>
            <a:chOff x="1066" y="1399"/>
            <a:chExt cx="3342" cy="525"/>
          </a:xfrm>
        </p:grpSpPr>
        <p:sp>
          <p:nvSpPr>
            <p:cNvPr id="63493" name="Rectangle 26"/>
            <p:cNvSpPr>
              <a:spLocks noChangeArrowheads="1"/>
            </p:cNvSpPr>
            <p:nvPr/>
          </p:nvSpPr>
          <p:spPr bwMode="auto">
            <a:xfrm>
              <a:off x="2491" y="1834"/>
              <a:ext cx="593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(b) Immediate</a:t>
              </a:r>
              <a:endParaRPr kumimoji="0" lang="en-US" altLang="zh-TW" sz="4400" b="1" u="sng" baseline="-25000"/>
            </a:p>
          </p:txBody>
        </p:sp>
        <p:sp>
          <p:nvSpPr>
            <p:cNvPr id="63494" name="Freeform 27"/>
            <p:cNvSpPr>
              <a:spLocks/>
            </p:cNvSpPr>
            <p:nvPr/>
          </p:nvSpPr>
          <p:spPr bwMode="auto">
            <a:xfrm>
              <a:off x="1066" y="1510"/>
              <a:ext cx="3342" cy="277"/>
            </a:xfrm>
            <a:custGeom>
              <a:avLst/>
              <a:gdLst>
                <a:gd name="T0" fmla="*/ 0 w 3342"/>
                <a:gd name="T1" fmla="*/ 0 h 277"/>
                <a:gd name="T2" fmla="*/ 3342 w 3342"/>
                <a:gd name="T3" fmla="*/ 0 h 277"/>
                <a:gd name="T4" fmla="*/ 3342 w 3342"/>
                <a:gd name="T5" fmla="*/ 277 h 277"/>
                <a:gd name="T6" fmla="*/ 0 w 3342"/>
                <a:gd name="T7" fmla="*/ 277 h 277"/>
                <a:gd name="T8" fmla="*/ 0 w 3342"/>
                <a:gd name="T9" fmla="*/ 0 h 277"/>
                <a:gd name="T10" fmla="*/ 0 w 3342"/>
                <a:gd name="T11" fmla="*/ 0 h 2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2"/>
                <a:gd name="T19" fmla="*/ 0 h 277"/>
                <a:gd name="T20" fmla="*/ 3342 w 3342"/>
                <a:gd name="T21" fmla="*/ 277 h 2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2" h="277">
                  <a:moveTo>
                    <a:pt x="0" y="0"/>
                  </a:moveTo>
                  <a:lnTo>
                    <a:pt x="3342" y="0"/>
                  </a:lnTo>
                  <a:lnTo>
                    <a:pt x="3342" y="277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495" name="Line 28"/>
            <p:cNvSpPr>
              <a:spLocks noChangeShapeType="1"/>
            </p:cNvSpPr>
            <p:nvPr/>
          </p:nvSpPr>
          <p:spPr bwMode="auto">
            <a:xfrm>
              <a:off x="2531" y="1510"/>
              <a:ext cx="1" cy="2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496" name="Line 29"/>
            <p:cNvSpPr>
              <a:spLocks noChangeShapeType="1"/>
            </p:cNvSpPr>
            <p:nvPr/>
          </p:nvSpPr>
          <p:spPr bwMode="auto">
            <a:xfrm>
              <a:off x="3154" y="1510"/>
              <a:ext cx="1" cy="2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497" name="Line 30"/>
            <p:cNvSpPr>
              <a:spLocks noChangeShapeType="1"/>
            </p:cNvSpPr>
            <p:nvPr/>
          </p:nvSpPr>
          <p:spPr bwMode="auto">
            <a:xfrm>
              <a:off x="3777" y="1510"/>
              <a:ext cx="1" cy="2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498" name="Rectangle 31"/>
            <p:cNvSpPr>
              <a:spLocks noChangeArrowheads="1"/>
            </p:cNvSpPr>
            <p:nvPr/>
          </p:nvSpPr>
          <p:spPr bwMode="auto">
            <a:xfrm>
              <a:off x="1700" y="1614"/>
              <a:ext cx="321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Opcode</a:t>
              </a:r>
              <a:endParaRPr kumimoji="0" lang="en-US" altLang="zh-TW" sz="4400" b="1" u="sng" baseline="-25000"/>
            </a:p>
          </p:txBody>
        </p:sp>
        <p:sp>
          <p:nvSpPr>
            <p:cNvPr id="63499" name="Rectangle 32"/>
            <p:cNvSpPr>
              <a:spLocks noChangeArrowheads="1"/>
            </p:cNvSpPr>
            <p:nvPr/>
          </p:nvSpPr>
          <p:spPr bwMode="auto">
            <a:xfrm>
              <a:off x="2623" y="1558"/>
              <a:ext cx="477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Destination</a:t>
              </a:r>
              <a:endParaRPr kumimoji="0" lang="en-US" altLang="zh-TW" sz="4400" b="1" u="sng" baseline="-25000"/>
            </a:p>
          </p:txBody>
        </p:sp>
        <p:sp>
          <p:nvSpPr>
            <p:cNvPr id="63500" name="Rectangle 33"/>
            <p:cNvSpPr>
              <a:spLocks noChangeArrowheads="1"/>
            </p:cNvSpPr>
            <p:nvPr/>
          </p:nvSpPr>
          <p:spPr bwMode="auto">
            <a:xfrm>
              <a:off x="2591" y="1645"/>
              <a:ext cx="552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register (DR)</a:t>
              </a:r>
              <a:endParaRPr kumimoji="0" lang="en-US" altLang="zh-TW" sz="4400" b="1" u="sng" baseline="-25000"/>
            </a:p>
          </p:txBody>
        </p:sp>
        <p:sp>
          <p:nvSpPr>
            <p:cNvPr id="63501" name="Rectangle 34"/>
            <p:cNvSpPr>
              <a:spLocks noChangeArrowheads="1"/>
            </p:cNvSpPr>
            <p:nvPr/>
          </p:nvSpPr>
          <p:spPr bwMode="auto">
            <a:xfrm>
              <a:off x="3284" y="1558"/>
              <a:ext cx="481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Source reg-</a:t>
              </a:r>
              <a:endParaRPr kumimoji="0" lang="en-US" altLang="zh-TW" sz="4400" b="1" u="sng" baseline="-25000"/>
            </a:p>
          </p:txBody>
        </p:sp>
        <p:sp>
          <p:nvSpPr>
            <p:cNvPr id="63502" name="Rectangle 35"/>
            <p:cNvSpPr>
              <a:spLocks noChangeArrowheads="1"/>
            </p:cNvSpPr>
            <p:nvPr/>
          </p:nvSpPr>
          <p:spPr bwMode="auto">
            <a:xfrm>
              <a:off x="3269" y="1645"/>
              <a:ext cx="494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ister A (SA)</a:t>
              </a:r>
              <a:endParaRPr kumimoji="0" lang="en-US" altLang="zh-TW" sz="4400" b="1" u="sng" baseline="-25000"/>
            </a:p>
          </p:txBody>
        </p:sp>
        <p:sp>
          <p:nvSpPr>
            <p:cNvPr id="63503" name="Rectangle 36"/>
            <p:cNvSpPr>
              <a:spLocks noChangeArrowheads="1"/>
            </p:cNvSpPr>
            <p:nvPr/>
          </p:nvSpPr>
          <p:spPr bwMode="auto">
            <a:xfrm>
              <a:off x="1114" y="1399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15</a:t>
              </a:r>
              <a:endParaRPr kumimoji="0" lang="en-US" altLang="zh-TW" sz="4400" b="1" u="sng" baseline="-25000"/>
            </a:p>
          </p:txBody>
        </p:sp>
        <p:sp>
          <p:nvSpPr>
            <p:cNvPr id="63504" name="Rectangle 37"/>
            <p:cNvSpPr>
              <a:spLocks noChangeArrowheads="1"/>
            </p:cNvSpPr>
            <p:nvPr/>
          </p:nvSpPr>
          <p:spPr bwMode="auto">
            <a:xfrm>
              <a:off x="2437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9</a:t>
              </a:r>
              <a:endParaRPr kumimoji="0" lang="en-US" altLang="zh-TW" sz="4400" b="1" u="sng" baseline="-25000"/>
            </a:p>
          </p:txBody>
        </p:sp>
        <p:sp>
          <p:nvSpPr>
            <p:cNvPr id="63505" name="Rectangle 38"/>
            <p:cNvSpPr>
              <a:spLocks noChangeArrowheads="1"/>
            </p:cNvSpPr>
            <p:nvPr/>
          </p:nvSpPr>
          <p:spPr bwMode="auto">
            <a:xfrm>
              <a:off x="2559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8</a:t>
              </a:r>
              <a:endParaRPr kumimoji="0" lang="en-US" altLang="zh-TW" sz="4400" b="1" u="sng" baseline="-25000"/>
            </a:p>
          </p:txBody>
        </p:sp>
        <p:sp>
          <p:nvSpPr>
            <p:cNvPr id="63506" name="Rectangle 39"/>
            <p:cNvSpPr>
              <a:spLocks noChangeArrowheads="1"/>
            </p:cNvSpPr>
            <p:nvPr/>
          </p:nvSpPr>
          <p:spPr bwMode="auto">
            <a:xfrm>
              <a:off x="3070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6</a:t>
              </a:r>
              <a:endParaRPr kumimoji="0" lang="en-US" altLang="zh-TW" sz="4400" b="1" u="sng" baseline="-25000"/>
            </a:p>
          </p:txBody>
        </p:sp>
        <p:sp>
          <p:nvSpPr>
            <p:cNvPr id="63507" name="Rectangle 40"/>
            <p:cNvSpPr>
              <a:spLocks noChangeArrowheads="1"/>
            </p:cNvSpPr>
            <p:nvPr/>
          </p:nvSpPr>
          <p:spPr bwMode="auto">
            <a:xfrm>
              <a:off x="3182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5</a:t>
              </a:r>
              <a:endParaRPr kumimoji="0" lang="en-US" altLang="zh-TW" sz="4400" b="1" u="sng" baseline="-25000"/>
            </a:p>
          </p:txBody>
        </p:sp>
        <p:sp>
          <p:nvSpPr>
            <p:cNvPr id="63508" name="Rectangle 41"/>
            <p:cNvSpPr>
              <a:spLocks noChangeArrowheads="1"/>
            </p:cNvSpPr>
            <p:nvPr/>
          </p:nvSpPr>
          <p:spPr bwMode="auto">
            <a:xfrm>
              <a:off x="3693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3</a:t>
              </a:r>
              <a:endParaRPr kumimoji="0" lang="en-US" altLang="zh-TW" sz="4400" b="1" u="sng" baseline="-25000"/>
            </a:p>
          </p:txBody>
        </p:sp>
        <p:sp>
          <p:nvSpPr>
            <p:cNvPr id="63509" name="Rectangle 42"/>
            <p:cNvSpPr>
              <a:spLocks noChangeArrowheads="1"/>
            </p:cNvSpPr>
            <p:nvPr/>
          </p:nvSpPr>
          <p:spPr bwMode="auto">
            <a:xfrm>
              <a:off x="3805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2</a:t>
              </a:r>
              <a:endParaRPr kumimoji="0" lang="en-US" altLang="zh-TW" sz="4400" b="1" u="sng" baseline="-25000"/>
            </a:p>
          </p:txBody>
        </p:sp>
        <p:sp>
          <p:nvSpPr>
            <p:cNvPr id="63510" name="Rectangle 43"/>
            <p:cNvSpPr>
              <a:spLocks noChangeArrowheads="1"/>
            </p:cNvSpPr>
            <p:nvPr/>
          </p:nvSpPr>
          <p:spPr bwMode="auto">
            <a:xfrm>
              <a:off x="4316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0</a:t>
              </a:r>
              <a:endParaRPr kumimoji="0" lang="en-US" altLang="zh-TW" sz="4400" b="1" u="sng" baseline="-25000"/>
            </a:p>
          </p:txBody>
        </p:sp>
        <p:sp>
          <p:nvSpPr>
            <p:cNvPr id="63511" name="Rectangle 44"/>
            <p:cNvSpPr>
              <a:spLocks noChangeArrowheads="1"/>
            </p:cNvSpPr>
            <p:nvPr/>
          </p:nvSpPr>
          <p:spPr bwMode="auto">
            <a:xfrm>
              <a:off x="3800" y="1614"/>
              <a:ext cx="5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Operand (OP)</a:t>
              </a:r>
              <a:endParaRPr kumimoji="0" lang="en-US" altLang="zh-TW" sz="4400" b="1" u="sng" baseline="-25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 Format 2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ADI R1, R2, 3</a:t>
            </a:r>
          </a:p>
          <a:p>
            <a:pPr lvl="1" eaLnBrk="1" hangingPunct="1"/>
            <a:r>
              <a:rPr lang="en-US" altLang="zh-TW" smtClean="0"/>
              <a:t>R1=R2+3</a:t>
            </a: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1219200" y="3352800"/>
            <a:ext cx="6080125" cy="1239838"/>
            <a:chOff x="1066" y="1399"/>
            <a:chExt cx="3342" cy="525"/>
          </a:xfrm>
        </p:grpSpPr>
        <p:sp>
          <p:nvSpPr>
            <p:cNvPr id="64526" name="Rectangle 5"/>
            <p:cNvSpPr>
              <a:spLocks noChangeArrowheads="1"/>
            </p:cNvSpPr>
            <p:nvPr/>
          </p:nvSpPr>
          <p:spPr bwMode="auto">
            <a:xfrm>
              <a:off x="2491" y="1834"/>
              <a:ext cx="593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(b) Immediate</a:t>
              </a:r>
              <a:endParaRPr kumimoji="0" lang="en-US" altLang="zh-TW" sz="4400" b="1" u="sng" baseline="-25000"/>
            </a:p>
          </p:txBody>
        </p:sp>
        <p:sp>
          <p:nvSpPr>
            <p:cNvPr id="64527" name="Freeform 6"/>
            <p:cNvSpPr>
              <a:spLocks/>
            </p:cNvSpPr>
            <p:nvPr/>
          </p:nvSpPr>
          <p:spPr bwMode="auto">
            <a:xfrm>
              <a:off x="1066" y="1510"/>
              <a:ext cx="3342" cy="277"/>
            </a:xfrm>
            <a:custGeom>
              <a:avLst/>
              <a:gdLst>
                <a:gd name="T0" fmla="*/ 0 w 3342"/>
                <a:gd name="T1" fmla="*/ 0 h 277"/>
                <a:gd name="T2" fmla="*/ 3342 w 3342"/>
                <a:gd name="T3" fmla="*/ 0 h 277"/>
                <a:gd name="T4" fmla="*/ 3342 w 3342"/>
                <a:gd name="T5" fmla="*/ 277 h 277"/>
                <a:gd name="T6" fmla="*/ 0 w 3342"/>
                <a:gd name="T7" fmla="*/ 277 h 277"/>
                <a:gd name="T8" fmla="*/ 0 w 3342"/>
                <a:gd name="T9" fmla="*/ 0 h 277"/>
                <a:gd name="T10" fmla="*/ 0 w 3342"/>
                <a:gd name="T11" fmla="*/ 0 h 2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2"/>
                <a:gd name="T19" fmla="*/ 0 h 277"/>
                <a:gd name="T20" fmla="*/ 3342 w 3342"/>
                <a:gd name="T21" fmla="*/ 277 h 2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2" h="277">
                  <a:moveTo>
                    <a:pt x="0" y="0"/>
                  </a:moveTo>
                  <a:lnTo>
                    <a:pt x="3342" y="0"/>
                  </a:lnTo>
                  <a:lnTo>
                    <a:pt x="3342" y="277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8" name="Line 7"/>
            <p:cNvSpPr>
              <a:spLocks noChangeShapeType="1"/>
            </p:cNvSpPr>
            <p:nvPr/>
          </p:nvSpPr>
          <p:spPr bwMode="auto">
            <a:xfrm>
              <a:off x="2531" y="1510"/>
              <a:ext cx="1" cy="2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9" name="Line 8"/>
            <p:cNvSpPr>
              <a:spLocks noChangeShapeType="1"/>
            </p:cNvSpPr>
            <p:nvPr/>
          </p:nvSpPr>
          <p:spPr bwMode="auto">
            <a:xfrm>
              <a:off x="3154" y="1510"/>
              <a:ext cx="1" cy="2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30" name="Line 9"/>
            <p:cNvSpPr>
              <a:spLocks noChangeShapeType="1"/>
            </p:cNvSpPr>
            <p:nvPr/>
          </p:nvSpPr>
          <p:spPr bwMode="auto">
            <a:xfrm>
              <a:off x="3777" y="1510"/>
              <a:ext cx="1" cy="2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31" name="Rectangle 10"/>
            <p:cNvSpPr>
              <a:spLocks noChangeArrowheads="1"/>
            </p:cNvSpPr>
            <p:nvPr/>
          </p:nvSpPr>
          <p:spPr bwMode="auto">
            <a:xfrm>
              <a:off x="1700" y="1614"/>
              <a:ext cx="321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Opcode</a:t>
              </a:r>
              <a:endParaRPr kumimoji="0" lang="en-US" altLang="zh-TW" sz="4400" b="1" u="sng" baseline="-25000"/>
            </a:p>
          </p:txBody>
        </p:sp>
        <p:sp>
          <p:nvSpPr>
            <p:cNvPr id="64532" name="Rectangle 11"/>
            <p:cNvSpPr>
              <a:spLocks noChangeArrowheads="1"/>
            </p:cNvSpPr>
            <p:nvPr/>
          </p:nvSpPr>
          <p:spPr bwMode="auto">
            <a:xfrm>
              <a:off x="2623" y="1558"/>
              <a:ext cx="477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Destination</a:t>
              </a:r>
              <a:endParaRPr kumimoji="0" lang="en-US" altLang="zh-TW" sz="4400" b="1" u="sng" baseline="-25000"/>
            </a:p>
          </p:txBody>
        </p:sp>
        <p:sp>
          <p:nvSpPr>
            <p:cNvPr id="64533" name="Rectangle 12"/>
            <p:cNvSpPr>
              <a:spLocks noChangeArrowheads="1"/>
            </p:cNvSpPr>
            <p:nvPr/>
          </p:nvSpPr>
          <p:spPr bwMode="auto">
            <a:xfrm>
              <a:off x="2591" y="1645"/>
              <a:ext cx="552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register (DR)</a:t>
              </a:r>
              <a:endParaRPr kumimoji="0" lang="en-US" altLang="zh-TW" sz="4400" b="1" u="sng" baseline="-25000"/>
            </a:p>
          </p:txBody>
        </p:sp>
        <p:sp>
          <p:nvSpPr>
            <p:cNvPr id="64534" name="Rectangle 13"/>
            <p:cNvSpPr>
              <a:spLocks noChangeArrowheads="1"/>
            </p:cNvSpPr>
            <p:nvPr/>
          </p:nvSpPr>
          <p:spPr bwMode="auto">
            <a:xfrm>
              <a:off x="3284" y="1558"/>
              <a:ext cx="481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Source reg-</a:t>
              </a:r>
              <a:endParaRPr kumimoji="0" lang="en-US" altLang="zh-TW" sz="4400" b="1" u="sng" baseline="-25000"/>
            </a:p>
          </p:txBody>
        </p:sp>
        <p:sp>
          <p:nvSpPr>
            <p:cNvPr id="64535" name="Rectangle 14"/>
            <p:cNvSpPr>
              <a:spLocks noChangeArrowheads="1"/>
            </p:cNvSpPr>
            <p:nvPr/>
          </p:nvSpPr>
          <p:spPr bwMode="auto">
            <a:xfrm>
              <a:off x="3269" y="1645"/>
              <a:ext cx="494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ister A (SA)</a:t>
              </a:r>
              <a:endParaRPr kumimoji="0" lang="en-US" altLang="zh-TW" sz="4400" b="1" u="sng" baseline="-25000"/>
            </a:p>
          </p:txBody>
        </p:sp>
        <p:sp>
          <p:nvSpPr>
            <p:cNvPr id="64536" name="Rectangle 15"/>
            <p:cNvSpPr>
              <a:spLocks noChangeArrowheads="1"/>
            </p:cNvSpPr>
            <p:nvPr/>
          </p:nvSpPr>
          <p:spPr bwMode="auto">
            <a:xfrm>
              <a:off x="1114" y="1399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15</a:t>
              </a:r>
              <a:endParaRPr kumimoji="0" lang="en-US" altLang="zh-TW" sz="4400" b="1" u="sng" baseline="-25000"/>
            </a:p>
          </p:txBody>
        </p:sp>
        <p:sp>
          <p:nvSpPr>
            <p:cNvPr id="64537" name="Rectangle 16"/>
            <p:cNvSpPr>
              <a:spLocks noChangeArrowheads="1"/>
            </p:cNvSpPr>
            <p:nvPr/>
          </p:nvSpPr>
          <p:spPr bwMode="auto">
            <a:xfrm>
              <a:off x="2437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9</a:t>
              </a:r>
              <a:endParaRPr kumimoji="0" lang="en-US" altLang="zh-TW" sz="4400" b="1" u="sng" baseline="-25000"/>
            </a:p>
          </p:txBody>
        </p:sp>
        <p:sp>
          <p:nvSpPr>
            <p:cNvPr id="64538" name="Rectangle 17"/>
            <p:cNvSpPr>
              <a:spLocks noChangeArrowheads="1"/>
            </p:cNvSpPr>
            <p:nvPr/>
          </p:nvSpPr>
          <p:spPr bwMode="auto">
            <a:xfrm>
              <a:off x="2559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8</a:t>
              </a:r>
              <a:endParaRPr kumimoji="0" lang="en-US" altLang="zh-TW" sz="4400" b="1" u="sng" baseline="-25000"/>
            </a:p>
          </p:txBody>
        </p:sp>
        <p:sp>
          <p:nvSpPr>
            <p:cNvPr id="64539" name="Rectangle 18"/>
            <p:cNvSpPr>
              <a:spLocks noChangeArrowheads="1"/>
            </p:cNvSpPr>
            <p:nvPr/>
          </p:nvSpPr>
          <p:spPr bwMode="auto">
            <a:xfrm>
              <a:off x="3070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6</a:t>
              </a:r>
              <a:endParaRPr kumimoji="0" lang="en-US" altLang="zh-TW" sz="4400" b="1" u="sng" baseline="-25000"/>
            </a:p>
          </p:txBody>
        </p:sp>
        <p:sp>
          <p:nvSpPr>
            <p:cNvPr id="64540" name="Rectangle 19"/>
            <p:cNvSpPr>
              <a:spLocks noChangeArrowheads="1"/>
            </p:cNvSpPr>
            <p:nvPr/>
          </p:nvSpPr>
          <p:spPr bwMode="auto">
            <a:xfrm>
              <a:off x="3182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5</a:t>
              </a:r>
              <a:endParaRPr kumimoji="0" lang="en-US" altLang="zh-TW" sz="4400" b="1" u="sng" baseline="-25000"/>
            </a:p>
          </p:txBody>
        </p:sp>
        <p:sp>
          <p:nvSpPr>
            <p:cNvPr id="64541" name="Rectangle 20"/>
            <p:cNvSpPr>
              <a:spLocks noChangeArrowheads="1"/>
            </p:cNvSpPr>
            <p:nvPr/>
          </p:nvSpPr>
          <p:spPr bwMode="auto">
            <a:xfrm>
              <a:off x="3693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3</a:t>
              </a:r>
              <a:endParaRPr kumimoji="0" lang="en-US" altLang="zh-TW" sz="4400" b="1" u="sng" baseline="-25000"/>
            </a:p>
          </p:txBody>
        </p:sp>
        <p:sp>
          <p:nvSpPr>
            <p:cNvPr id="64542" name="Rectangle 21"/>
            <p:cNvSpPr>
              <a:spLocks noChangeArrowheads="1"/>
            </p:cNvSpPr>
            <p:nvPr/>
          </p:nvSpPr>
          <p:spPr bwMode="auto">
            <a:xfrm>
              <a:off x="3805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2</a:t>
              </a:r>
              <a:endParaRPr kumimoji="0" lang="en-US" altLang="zh-TW" sz="4400" b="1" u="sng" baseline="-25000"/>
            </a:p>
          </p:txBody>
        </p:sp>
        <p:sp>
          <p:nvSpPr>
            <p:cNvPr id="64543" name="Rectangle 22"/>
            <p:cNvSpPr>
              <a:spLocks noChangeArrowheads="1"/>
            </p:cNvSpPr>
            <p:nvPr/>
          </p:nvSpPr>
          <p:spPr bwMode="auto">
            <a:xfrm>
              <a:off x="4316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0</a:t>
              </a:r>
              <a:endParaRPr kumimoji="0" lang="en-US" altLang="zh-TW" sz="4400" b="1" u="sng" baseline="-25000"/>
            </a:p>
          </p:txBody>
        </p:sp>
        <p:sp>
          <p:nvSpPr>
            <p:cNvPr id="64544" name="Rectangle 23"/>
            <p:cNvSpPr>
              <a:spLocks noChangeArrowheads="1"/>
            </p:cNvSpPr>
            <p:nvPr/>
          </p:nvSpPr>
          <p:spPr bwMode="auto">
            <a:xfrm>
              <a:off x="3800" y="1614"/>
              <a:ext cx="5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Operand (OP)</a:t>
              </a:r>
              <a:endParaRPr kumimoji="0" lang="en-US" altLang="zh-TW" sz="4400" b="1" u="sng" baseline="-25000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828800" y="4343400"/>
            <a:ext cx="5010150" cy="336550"/>
            <a:chOff x="1152" y="2736"/>
            <a:chExt cx="3156" cy="212"/>
          </a:xfrm>
        </p:grpSpPr>
        <p:sp>
          <p:nvSpPr>
            <p:cNvPr id="64522" name="Text Box 24"/>
            <p:cNvSpPr txBox="1">
              <a:spLocks noChangeArrowheads="1"/>
            </p:cNvSpPr>
            <p:nvPr/>
          </p:nvSpPr>
          <p:spPr bwMode="auto">
            <a:xfrm>
              <a:off x="1152" y="2736"/>
              <a:ext cx="88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opcode of ADI</a:t>
              </a:r>
            </a:p>
          </p:txBody>
        </p:sp>
        <p:sp>
          <p:nvSpPr>
            <p:cNvPr id="64523" name="Text Box 25"/>
            <p:cNvSpPr txBox="1">
              <a:spLocks noChangeArrowheads="1"/>
            </p:cNvSpPr>
            <p:nvPr/>
          </p:nvSpPr>
          <p:spPr bwMode="auto">
            <a:xfrm>
              <a:off x="2688" y="2736"/>
              <a:ext cx="265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R1</a:t>
              </a:r>
            </a:p>
          </p:txBody>
        </p:sp>
        <p:sp>
          <p:nvSpPr>
            <p:cNvPr id="64524" name="Text Box 26"/>
            <p:cNvSpPr txBox="1">
              <a:spLocks noChangeArrowheads="1"/>
            </p:cNvSpPr>
            <p:nvPr/>
          </p:nvSpPr>
          <p:spPr bwMode="auto">
            <a:xfrm>
              <a:off x="3408" y="2736"/>
              <a:ext cx="265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R2</a:t>
              </a:r>
            </a:p>
          </p:txBody>
        </p:sp>
        <p:sp>
          <p:nvSpPr>
            <p:cNvPr id="64525" name="Text Box 27"/>
            <p:cNvSpPr txBox="1">
              <a:spLocks noChangeArrowheads="1"/>
            </p:cNvSpPr>
            <p:nvPr/>
          </p:nvSpPr>
          <p:spPr bwMode="auto">
            <a:xfrm>
              <a:off x="4128" y="2736"/>
              <a:ext cx="18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3</a:t>
              </a:r>
            </a:p>
          </p:txBody>
        </p:sp>
      </p:grpSp>
      <p:sp>
        <p:nvSpPr>
          <p:cNvPr id="103452" name="Text Box 28"/>
          <p:cNvSpPr txBox="1">
            <a:spLocks noChangeArrowheads="1"/>
          </p:cNvSpPr>
          <p:nvPr/>
        </p:nvSpPr>
        <p:spPr bwMode="auto">
          <a:xfrm>
            <a:off x="1981200" y="3810000"/>
            <a:ext cx="8953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1000010</a:t>
            </a:r>
          </a:p>
        </p:txBody>
      </p:sp>
      <p:sp>
        <p:nvSpPr>
          <p:cNvPr id="103453" name="Text Box 29"/>
          <p:cNvSpPr txBox="1">
            <a:spLocks noChangeArrowheads="1"/>
          </p:cNvSpPr>
          <p:nvPr/>
        </p:nvSpPr>
        <p:spPr bwMode="auto">
          <a:xfrm>
            <a:off x="4191000" y="38100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001</a:t>
            </a:r>
          </a:p>
        </p:txBody>
      </p:sp>
      <p:sp>
        <p:nvSpPr>
          <p:cNvPr id="103454" name="Text Box 30"/>
          <p:cNvSpPr txBox="1">
            <a:spLocks noChangeArrowheads="1"/>
          </p:cNvSpPr>
          <p:nvPr/>
        </p:nvSpPr>
        <p:spPr bwMode="auto">
          <a:xfrm>
            <a:off x="5334000" y="38100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010</a:t>
            </a:r>
          </a:p>
        </p:txBody>
      </p:sp>
      <p:sp>
        <p:nvSpPr>
          <p:cNvPr id="103455" name="Text Box 31"/>
          <p:cNvSpPr txBox="1">
            <a:spLocks noChangeArrowheads="1"/>
          </p:cNvSpPr>
          <p:nvPr/>
        </p:nvSpPr>
        <p:spPr bwMode="auto">
          <a:xfrm>
            <a:off x="6477000" y="38100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2" grpId="0" animBg="1"/>
      <p:bldP spid="103453" grpId="0" animBg="1"/>
      <p:bldP spid="103454" grpId="0" animBg="1"/>
      <p:bldP spid="1034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 format 3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7772400" cy="2514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For BRN, BRZ, JMP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This instruction supports changes in the sequence of instruction execution by adding an </a:t>
            </a:r>
            <a:r>
              <a:rPr lang="en-US" altLang="zh-TW" sz="1800" smtClean="0">
                <a:solidFill>
                  <a:schemeClr val="folHlink"/>
                </a:solidFill>
              </a:rPr>
              <a:t>extended, 6-bit, signed 2s-complement </a:t>
            </a:r>
            <a:r>
              <a:rPr lang="en-US" altLang="zh-TW" sz="1800" i="1" smtClean="0">
                <a:solidFill>
                  <a:schemeClr val="folHlink"/>
                </a:solidFill>
              </a:rPr>
              <a:t>address offset</a:t>
            </a:r>
            <a:r>
              <a:rPr lang="en-US" altLang="zh-TW" sz="1800" smtClean="0"/>
              <a:t> to the PC value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The 6-bit Address (AD) field replaces the DR and SB fields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Example: Suppose that a jump is specified by the Opcode and the PC contains 45 (0</a:t>
            </a:r>
            <a:r>
              <a:rPr lang="en-US" altLang="zh-TW" sz="1600" smtClean="0">
                <a:latin typeface="Arial" panose="020B0604020202020204" pitchFamily="34" charset="0"/>
              </a:rPr>
              <a:t>…</a:t>
            </a:r>
            <a:r>
              <a:rPr lang="en-US" altLang="zh-TW" sz="1600" smtClean="0"/>
              <a:t>0101101) and Address contains </a:t>
            </a:r>
            <a:r>
              <a:rPr lang="en-US" altLang="zh-TW" sz="1600" smtClean="0">
                <a:latin typeface="Arial" panose="020B0604020202020204" pitchFamily="34" charset="0"/>
              </a:rPr>
              <a:t>–</a:t>
            </a:r>
            <a:r>
              <a:rPr lang="en-US" altLang="zh-TW" sz="1600" smtClean="0"/>
              <a:t> 12 (110100). Then the new PC value will be:</a:t>
            </a:r>
            <a:br>
              <a:rPr lang="en-US" altLang="zh-TW" sz="1600" smtClean="0"/>
            </a:br>
            <a:r>
              <a:rPr lang="en-US" altLang="zh-TW" sz="1600" smtClean="0"/>
              <a:t>0</a:t>
            </a:r>
            <a:r>
              <a:rPr lang="en-US" altLang="zh-TW" sz="1600" smtClean="0">
                <a:latin typeface="Arial" panose="020B0604020202020204" pitchFamily="34" charset="0"/>
              </a:rPr>
              <a:t>…</a:t>
            </a:r>
            <a:r>
              <a:rPr lang="en-US" altLang="zh-TW" sz="1600" smtClean="0"/>
              <a:t>0101101 + (1</a:t>
            </a:r>
            <a:r>
              <a:rPr lang="en-US" altLang="zh-TW" sz="1600" smtClean="0">
                <a:latin typeface="Arial" panose="020B0604020202020204" pitchFamily="34" charset="0"/>
              </a:rPr>
              <a:t>…</a:t>
            </a:r>
            <a:r>
              <a:rPr lang="en-US" altLang="zh-TW" sz="1600" smtClean="0"/>
              <a:t>110100) = 0</a:t>
            </a:r>
            <a:r>
              <a:rPr lang="en-US" altLang="zh-TW" sz="1600" smtClean="0">
                <a:latin typeface="Arial" panose="020B0604020202020204" pitchFamily="34" charset="0"/>
              </a:rPr>
              <a:t>…</a:t>
            </a:r>
            <a:r>
              <a:rPr lang="en-US" altLang="zh-TW" sz="1600" smtClean="0"/>
              <a:t>0100001 (45 + (</a:t>
            </a:r>
            <a:r>
              <a:rPr lang="en-US" altLang="zh-TW" sz="1600" smtClean="0">
                <a:latin typeface="Arial" panose="020B0604020202020204" pitchFamily="34" charset="0"/>
              </a:rPr>
              <a:t>–</a:t>
            </a:r>
            <a:r>
              <a:rPr lang="en-US" altLang="zh-TW" sz="1600" smtClean="0"/>
              <a:t> 12) = 33)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The SA field is retained to permit jumps and branches on N or Z based on the contents of Source register A </a:t>
            </a:r>
          </a:p>
          <a:p>
            <a:pPr eaLnBrk="1" hangingPunct="1">
              <a:lnSpc>
                <a:spcPct val="80000"/>
              </a:lnSpc>
            </a:pPr>
            <a:endParaRPr lang="en-US" altLang="zh-TW" sz="1800" smtClean="0"/>
          </a:p>
        </p:txBody>
      </p:sp>
      <p:grpSp>
        <p:nvGrpSpPr>
          <p:cNvPr id="65540" name="Group 24"/>
          <p:cNvGrpSpPr>
            <a:grpSpLocks/>
          </p:cNvGrpSpPr>
          <p:nvPr/>
        </p:nvGrpSpPr>
        <p:grpSpPr bwMode="auto">
          <a:xfrm>
            <a:off x="1600200" y="2057400"/>
            <a:ext cx="6143625" cy="1377950"/>
            <a:chOff x="1066" y="2023"/>
            <a:chExt cx="3342" cy="522"/>
          </a:xfrm>
        </p:grpSpPr>
        <p:sp>
          <p:nvSpPr>
            <p:cNvPr id="65541" name="Rectangle 25"/>
            <p:cNvSpPr>
              <a:spLocks noChangeArrowheads="1"/>
            </p:cNvSpPr>
            <p:nvPr/>
          </p:nvSpPr>
          <p:spPr bwMode="auto">
            <a:xfrm>
              <a:off x="2383" y="2465"/>
              <a:ext cx="877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(c) Jump and Branch</a:t>
              </a:r>
              <a:endParaRPr kumimoji="0" lang="en-US" altLang="zh-TW" sz="4400" b="1" u="sng" baseline="-25000"/>
            </a:p>
          </p:txBody>
        </p:sp>
        <p:sp>
          <p:nvSpPr>
            <p:cNvPr id="65542" name="Freeform 26"/>
            <p:cNvSpPr>
              <a:spLocks/>
            </p:cNvSpPr>
            <p:nvPr/>
          </p:nvSpPr>
          <p:spPr bwMode="auto">
            <a:xfrm>
              <a:off x="1066" y="2138"/>
              <a:ext cx="3342" cy="275"/>
            </a:xfrm>
            <a:custGeom>
              <a:avLst/>
              <a:gdLst>
                <a:gd name="T0" fmla="*/ 0 w 3342"/>
                <a:gd name="T1" fmla="*/ 0 h 275"/>
                <a:gd name="T2" fmla="*/ 3342 w 3342"/>
                <a:gd name="T3" fmla="*/ 0 h 275"/>
                <a:gd name="T4" fmla="*/ 3342 w 3342"/>
                <a:gd name="T5" fmla="*/ 275 h 275"/>
                <a:gd name="T6" fmla="*/ 0 w 3342"/>
                <a:gd name="T7" fmla="*/ 275 h 275"/>
                <a:gd name="T8" fmla="*/ 0 w 3342"/>
                <a:gd name="T9" fmla="*/ 0 h 275"/>
                <a:gd name="T10" fmla="*/ 0 w 3342"/>
                <a:gd name="T11" fmla="*/ 0 h 2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2"/>
                <a:gd name="T19" fmla="*/ 0 h 275"/>
                <a:gd name="T20" fmla="*/ 3342 w 3342"/>
                <a:gd name="T21" fmla="*/ 275 h 2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2" h="275">
                  <a:moveTo>
                    <a:pt x="0" y="0"/>
                  </a:moveTo>
                  <a:lnTo>
                    <a:pt x="3342" y="0"/>
                  </a:lnTo>
                  <a:lnTo>
                    <a:pt x="3342" y="275"/>
                  </a:lnTo>
                  <a:lnTo>
                    <a:pt x="0" y="2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43" name="Line 27"/>
            <p:cNvSpPr>
              <a:spLocks noChangeShapeType="1"/>
            </p:cNvSpPr>
            <p:nvPr/>
          </p:nvSpPr>
          <p:spPr bwMode="auto">
            <a:xfrm>
              <a:off x="2531" y="2138"/>
              <a:ext cx="1" cy="2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44" name="Line 28"/>
            <p:cNvSpPr>
              <a:spLocks noChangeShapeType="1"/>
            </p:cNvSpPr>
            <p:nvPr/>
          </p:nvSpPr>
          <p:spPr bwMode="auto">
            <a:xfrm>
              <a:off x="3154" y="2138"/>
              <a:ext cx="1" cy="2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45" name="Line 29"/>
            <p:cNvSpPr>
              <a:spLocks noChangeShapeType="1"/>
            </p:cNvSpPr>
            <p:nvPr/>
          </p:nvSpPr>
          <p:spPr bwMode="auto">
            <a:xfrm>
              <a:off x="3777" y="2138"/>
              <a:ext cx="1" cy="2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46" name="Rectangle 30"/>
            <p:cNvSpPr>
              <a:spLocks noChangeArrowheads="1"/>
            </p:cNvSpPr>
            <p:nvPr/>
          </p:nvSpPr>
          <p:spPr bwMode="auto">
            <a:xfrm>
              <a:off x="1700" y="2243"/>
              <a:ext cx="31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Opcode</a:t>
              </a:r>
              <a:endParaRPr kumimoji="0" lang="en-US" altLang="zh-TW" sz="4400" b="1" u="sng" baseline="-25000"/>
            </a:p>
          </p:txBody>
        </p:sp>
        <p:sp>
          <p:nvSpPr>
            <p:cNvPr id="65547" name="Rectangle 31"/>
            <p:cNvSpPr>
              <a:spLocks noChangeArrowheads="1"/>
            </p:cNvSpPr>
            <p:nvPr/>
          </p:nvSpPr>
          <p:spPr bwMode="auto">
            <a:xfrm>
              <a:off x="3284" y="2185"/>
              <a:ext cx="475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Source reg-</a:t>
              </a:r>
              <a:endParaRPr kumimoji="0" lang="en-US" altLang="zh-TW" sz="4400" b="1" u="sng" baseline="-25000"/>
            </a:p>
          </p:txBody>
        </p:sp>
        <p:sp>
          <p:nvSpPr>
            <p:cNvPr id="65548" name="Rectangle 32"/>
            <p:cNvSpPr>
              <a:spLocks noChangeArrowheads="1"/>
            </p:cNvSpPr>
            <p:nvPr/>
          </p:nvSpPr>
          <p:spPr bwMode="auto">
            <a:xfrm>
              <a:off x="3269" y="2273"/>
              <a:ext cx="48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ister A (SA)</a:t>
              </a:r>
              <a:endParaRPr kumimoji="0" lang="en-US" altLang="zh-TW" sz="4400" b="1" u="sng" baseline="-25000"/>
            </a:p>
          </p:txBody>
        </p:sp>
        <p:sp>
          <p:nvSpPr>
            <p:cNvPr id="65549" name="Rectangle 33"/>
            <p:cNvSpPr>
              <a:spLocks noChangeArrowheads="1"/>
            </p:cNvSpPr>
            <p:nvPr/>
          </p:nvSpPr>
          <p:spPr bwMode="auto">
            <a:xfrm>
              <a:off x="1114" y="2023"/>
              <a:ext cx="9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15</a:t>
              </a:r>
              <a:endParaRPr kumimoji="0" lang="en-US" altLang="zh-TW" sz="4400" b="1" u="sng" baseline="-25000"/>
            </a:p>
          </p:txBody>
        </p:sp>
        <p:sp>
          <p:nvSpPr>
            <p:cNvPr id="65550" name="Rectangle 34"/>
            <p:cNvSpPr>
              <a:spLocks noChangeArrowheads="1"/>
            </p:cNvSpPr>
            <p:nvPr/>
          </p:nvSpPr>
          <p:spPr bwMode="auto">
            <a:xfrm>
              <a:off x="2437" y="2023"/>
              <a:ext cx="4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9</a:t>
              </a:r>
              <a:endParaRPr kumimoji="0" lang="en-US" altLang="zh-TW" sz="4400" b="1" u="sng" baseline="-25000"/>
            </a:p>
          </p:txBody>
        </p:sp>
        <p:sp>
          <p:nvSpPr>
            <p:cNvPr id="65551" name="Rectangle 35"/>
            <p:cNvSpPr>
              <a:spLocks noChangeArrowheads="1"/>
            </p:cNvSpPr>
            <p:nvPr/>
          </p:nvSpPr>
          <p:spPr bwMode="auto">
            <a:xfrm>
              <a:off x="2559" y="2023"/>
              <a:ext cx="48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8</a:t>
              </a:r>
              <a:endParaRPr kumimoji="0" lang="en-US" altLang="zh-TW" sz="4400" b="1" u="sng" baseline="-25000"/>
            </a:p>
          </p:txBody>
        </p:sp>
        <p:sp>
          <p:nvSpPr>
            <p:cNvPr id="65552" name="Rectangle 36"/>
            <p:cNvSpPr>
              <a:spLocks noChangeArrowheads="1"/>
            </p:cNvSpPr>
            <p:nvPr/>
          </p:nvSpPr>
          <p:spPr bwMode="auto">
            <a:xfrm>
              <a:off x="3070" y="2023"/>
              <a:ext cx="4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6</a:t>
              </a:r>
              <a:endParaRPr kumimoji="0" lang="en-US" altLang="zh-TW" sz="4400" b="1" u="sng" baseline="-25000"/>
            </a:p>
          </p:txBody>
        </p:sp>
        <p:sp>
          <p:nvSpPr>
            <p:cNvPr id="65553" name="Rectangle 37"/>
            <p:cNvSpPr>
              <a:spLocks noChangeArrowheads="1"/>
            </p:cNvSpPr>
            <p:nvPr/>
          </p:nvSpPr>
          <p:spPr bwMode="auto">
            <a:xfrm>
              <a:off x="3182" y="2023"/>
              <a:ext cx="48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5</a:t>
              </a:r>
              <a:endParaRPr kumimoji="0" lang="en-US" altLang="zh-TW" sz="4400" b="1" u="sng" baseline="-25000"/>
            </a:p>
          </p:txBody>
        </p:sp>
        <p:sp>
          <p:nvSpPr>
            <p:cNvPr id="65554" name="Rectangle 38"/>
            <p:cNvSpPr>
              <a:spLocks noChangeArrowheads="1"/>
            </p:cNvSpPr>
            <p:nvPr/>
          </p:nvSpPr>
          <p:spPr bwMode="auto">
            <a:xfrm>
              <a:off x="3693" y="2023"/>
              <a:ext cx="48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3</a:t>
              </a:r>
              <a:endParaRPr kumimoji="0" lang="en-US" altLang="zh-TW" sz="4400" b="1" u="sng" baseline="-25000"/>
            </a:p>
          </p:txBody>
        </p:sp>
        <p:sp>
          <p:nvSpPr>
            <p:cNvPr id="65555" name="Rectangle 39"/>
            <p:cNvSpPr>
              <a:spLocks noChangeArrowheads="1"/>
            </p:cNvSpPr>
            <p:nvPr/>
          </p:nvSpPr>
          <p:spPr bwMode="auto">
            <a:xfrm>
              <a:off x="3805" y="2023"/>
              <a:ext cx="4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2</a:t>
              </a:r>
              <a:endParaRPr kumimoji="0" lang="en-US" altLang="zh-TW" sz="4400" b="1" u="sng" baseline="-25000"/>
            </a:p>
          </p:txBody>
        </p:sp>
        <p:sp>
          <p:nvSpPr>
            <p:cNvPr id="65556" name="Rectangle 40"/>
            <p:cNvSpPr>
              <a:spLocks noChangeArrowheads="1"/>
            </p:cNvSpPr>
            <p:nvPr/>
          </p:nvSpPr>
          <p:spPr bwMode="auto">
            <a:xfrm>
              <a:off x="4316" y="2023"/>
              <a:ext cx="48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0</a:t>
              </a:r>
              <a:endParaRPr kumimoji="0" lang="en-US" altLang="zh-TW" sz="4400" b="1" u="sng" baseline="-25000"/>
            </a:p>
          </p:txBody>
        </p:sp>
        <p:sp>
          <p:nvSpPr>
            <p:cNvPr id="65557" name="Rectangle 41"/>
            <p:cNvSpPr>
              <a:spLocks noChangeArrowheads="1"/>
            </p:cNvSpPr>
            <p:nvPr/>
          </p:nvSpPr>
          <p:spPr bwMode="auto">
            <a:xfrm>
              <a:off x="3834" y="2180"/>
              <a:ext cx="56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Address (AD)</a:t>
              </a:r>
              <a:endParaRPr kumimoji="0" lang="en-US" altLang="zh-TW" sz="4400" b="1" u="sng" baseline="-25000"/>
            </a:p>
          </p:txBody>
        </p:sp>
        <p:sp>
          <p:nvSpPr>
            <p:cNvPr id="65558" name="Rectangle 42"/>
            <p:cNvSpPr>
              <a:spLocks noChangeArrowheads="1"/>
            </p:cNvSpPr>
            <p:nvPr/>
          </p:nvSpPr>
          <p:spPr bwMode="auto">
            <a:xfrm>
              <a:off x="3955" y="2267"/>
              <a:ext cx="294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(Right)</a:t>
              </a:r>
              <a:endParaRPr kumimoji="0" lang="en-US" altLang="zh-TW" sz="4400" b="1" u="sng" baseline="-25000"/>
            </a:p>
          </p:txBody>
        </p:sp>
        <p:sp>
          <p:nvSpPr>
            <p:cNvPr id="65559" name="Rectangle 43"/>
            <p:cNvSpPr>
              <a:spLocks noChangeArrowheads="1"/>
            </p:cNvSpPr>
            <p:nvPr/>
          </p:nvSpPr>
          <p:spPr bwMode="auto">
            <a:xfrm>
              <a:off x="2569" y="2178"/>
              <a:ext cx="56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Address (AD)</a:t>
              </a:r>
              <a:endParaRPr kumimoji="0" lang="en-US" altLang="zh-TW" sz="4400" b="1" u="sng" baseline="-25000"/>
            </a:p>
          </p:txBody>
        </p:sp>
        <p:sp>
          <p:nvSpPr>
            <p:cNvPr id="65560" name="Rectangle 44"/>
            <p:cNvSpPr>
              <a:spLocks noChangeArrowheads="1"/>
            </p:cNvSpPr>
            <p:nvPr/>
          </p:nvSpPr>
          <p:spPr bwMode="auto">
            <a:xfrm>
              <a:off x="2713" y="2265"/>
              <a:ext cx="236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(Left)</a:t>
              </a:r>
              <a:endParaRPr kumimoji="0" lang="en-US" altLang="zh-TW" sz="4400" b="1" u="sng" baseline="-25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 format 3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Example: JUMP R3</a:t>
            </a:r>
          </a:p>
          <a:p>
            <a:pPr lvl="1" eaLnBrk="1" hangingPunct="1"/>
            <a:r>
              <a:rPr lang="en-US" altLang="zh-TW" smtClean="0"/>
              <a:t>goto the address indicated by register R3</a:t>
            </a:r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1295400" y="3352800"/>
            <a:ext cx="6143625" cy="1377950"/>
            <a:chOff x="1066" y="2023"/>
            <a:chExt cx="3342" cy="522"/>
          </a:xfrm>
        </p:grpSpPr>
        <p:sp>
          <p:nvSpPr>
            <p:cNvPr id="66574" name="Rectangle 5"/>
            <p:cNvSpPr>
              <a:spLocks noChangeArrowheads="1"/>
            </p:cNvSpPr>
            <p:nvPr/>
          </p:nvSpPr>
          <p:spPr bwMode="auto">
            <a:xfrm>
              <a:off x="2383" y="2465"/>
              <a:ext cx="877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(c) Jump and Branch</a:t>
              </a:r>
              <a:endParaRPr kumimoji="0" lang="en-US" altLang="zh-TW" sz="4400" b="1" u="sng" baseline="-25000"/>
            </a:p>
          </p:txBody>
        </p:sp>
        <p:sp>
          <p:nvSpPr>
            <p:cNvPr id="66575" name="Freeform 6"/>
            <p:cNvSpPr>
              <a:spLocks/>
            </p:cNvSpPr>
            <p:nvPr/>
          </p:nvSpPr>
          <p:spPr bwMode="auto">
            <a:xfrm>
              <a:off x="1066" y="2138"/>
              <a:ext cx="3342" cy="275"/>
            </a:xfrm>
            <a:custGeom>
              <a:avLst/>
              <a:gdLst>
                <a:gd name="T0" fmla="*/ 0 w 3342"/>
                <a:gd name="T1" fmla="*/ 0 h 275"/>
                <a:gd name="T2" fmla="*/ 3342 w 3342"/>
                <a:gd name="T3" fmla="*/ 0 h 275"/>
                <a:gd name="T4" fmla="*/ 3342 w 3342"/>
                <a:gd name="T5" fmla="*/ 275 h 275"/>
                <a:gd name="T6" fmla="*/ 0 w 3342"/>
                <a:gd name="T7" fmla="*/ 275 h 275"/>
                <a:gd name="T8" fmla="*/ 0 w 3342"/>
                <a:gd name="T9" fmla="*/ 0 h 275"/>
                <a:gd name="T10" fmla="*/ 0 w 3342"/>
                <a:gd name="T11" fmla="*/ 0 h 2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2"/>
                <a:gd name="T19" fmla="*/ 0 h 275"/>
                <a:gd name="T20" fmla="*/ 3342 w 3342"/>
                <a:gd name="T21" fmla="*/ 275 h 2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2" h="275">
                  <a:moveTo>
                    <a:pt x="0" y="0"/>
                  </a:moveTo>
                  <a:lnTo>
                    <a:pt x="3342" y="0"/>
                  </a:lnTo>
                  <a:lnTo>
                    <a:pt x="3342" y="275"/>
                  </a:lnTo>
                  <a:lnTo>
                    <a:pt x="0" y="2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6" name="Line 7"/>
            <p:cNvSpPr>
              <a:spLocks noChangeShapeType="1"/>
            </p:cNvSpPr>
            <p:nvPr/>
          </p:nvSpPr>
          <p:spPr bwMode="auto">
            <a:xfrm>
              <a:off x="2531" y="2138"/>
              <a:ext cx="1" cy="2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7" name="Line 8"/>
            <p:cNvSpPr>
              <a:spLocks noChangeShapeType="1"/>
            </p:cNvSpPr>
            <p:nvPr/>
          </p:nvSpPr>
          <p:spPr bwMode="auto">
            <a:xfrm>
              <a:off x="3154" y="2138"/>
              <a:ext cx="1" cy="2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8" name="Line 9"/>
            <p:cNvSpPr>
              <a:spLocks noChangeShapeType="1"/>
            </p:cNvSpPr>
            <p:nvPr/>
          </p:nvSpPr>
          <p:spPr bwMode="auto">
            <a:xfrm>
              <a:off x="3777" y="2138"/>
              <a:ext cx="1" cy="2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9" name="Rectangle 10"/>
            <p:cNvSpPr>
              <a:spLocks noChangeArrowheads="1"/>
            </p:cNvSpPr>
            <p:nvPr/>
          </p:nvSpPr>
          <p:spPr bwMode="auto">
            <a:xfrm>
              <a:off x="1700" y="2243"/>
              <a:ext cx="31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Opcode</a:t>
              </a:r>
              <a:endParaRPr kumimoji="0" lang="en-US" altLang="zh-TW" sz="4400" b="1" u="sng" baseline="-25000"/>
            </a:p>
          </p:txBody>
        </p:sp>
        <p:sp>
          <p:nvSpPr>
            <p:cNvPr id="66580" name="Rectangle 11"/>
            <p:cNvSpPr>
              <a:spLocks noChangeArrowheads="1"/>
            </p:cNvSpPr>
            <p:nvPr/>
          </p:nvSpPr>
          <p:spPr bwMode="auto">
            <a:xfrm>
              <a:off x="3284" y="2185"/>
              <a:ext cx="475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Source reg-</a:t>
              </a:r>
              <a:endParaRPr kumimoji="0" lang="en-US" altLang="zh-TW" sz="4400" b="1" u="sng" baseline="-25000"/>
            </a:p>
          </p:txBody>
        </p:sp>
        <p:sp>
          <p:nvSpPr>
            <p:cNvPr id="66581" name="Rectangle 12"/>
            <p:cNvSpPr>
              <a:spLocks noChangeArrowheads="1"/>
            </p:cNvSpPr>
            <p:nvPr/>
          </p:nvSpPr>
          <p:spPr bwMode="auto">
            <a:xfrm>
              <a:off x="3269" y="2273"/>
              <a:ext cx="48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ister A (SA)</a:t>
              </a:r>
              <a:endParaRPr kumimoji="0" lang="en-US" altLang="zh-TW" sz="4400" b="1" u="sng" baseline="-25000"/>
            </a:p>
          </p:txBody>
        </p:sp>
        <p:sp>
          <p:nvSpPr>
            <p:cNvPr id="66582" name="Rectangle 13"/>
            <p:cNvSpPr>
              <a:spLocks noChangeArrowheads="1"/>
            </p:cNvSpPr>
            <p:nvPr/>
          </p:nvSpPr>
          <p:spPr bwMode="auto">
            <a:xfrm>
              <a:off x="1114" y="2023"/>
              <a:ext cx="9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15</a:t>
              </a:r>
              <a:endParaRPr kumimoji="0" lang="en-US" altLang="zh-TW" sz="4400" b="1" u="sng" baseline="-25000"/>
            </a:p>
          </p:txBody>
        </p:sp>
        <p:sp>
          <p:nvSpPr>
            <p:cNvPr id="66583" name="Rectangle 14"/>
            <p:cNvSpPr>
              <a:spLocks noChangeArrowheads="1"/>
            </p:cNvSpPr>
            <p:nvPr/>
          </p:nvSpPr>
          <p:spPr bwMode="auto">
            <a:xfrm>
              <a:off x="2437" y="2023"/>
              <a:ext cx="4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9</a:t>
              </a:r>
              <a:endParaRPr kumimoji="0" lang="en-US" altLang="zh-TW" sz="4400" b="1" u="sng" baseline="-25000"/>
            </a:p>
          </p:txBody>
        </p:sp>
        <p:sp>
          <p:nvSpPr>
            <p:cNvPr id="66584" name="Rectangle 15"/>
            <p:cNvSpPr>
              <a:spLocks noChangeArrowheads="1"/>
            </p:cNvSpPr>
            <p:nvPr/>
          </p:nvSpPr>
          <p:spPr bwMode="auto">
            <a:xfrm>
              <a:off x="2559" y="2023"/>
              <a:ext cx="48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8</a:t>
              </a:r>
              <a:endParaRPr kumimoji="0" lang="en-US" altLang="zh-TW" sz="4400" b="1" u="sng" baseline="-25000"/>
            </a:p>
          </p:txBody>
        </p:sp>
        <p:sp>
          <p:nvSpPr>
            <p:cNvPr id="66585" name="Rectangle 16"/>
            <p:cNvSpPr>
              <a:spLocks noChangeArrowheads="1"/>
            </p:cNvSpPr>
            <p:nvPr/>
          </p:nvSpPr>
          <p:spPr bwMode="auto">
            <a:xfrm>
              <a:off x="3070" y="2023"/>
              <a:ext cx="4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6</a:t>
              </a:r>
              <a:endParaRPr kumimoji="0" lang="en-US" altLang="zh-TW" sz="4400" b="1" u="sng" baseline="-25000"/>
            </a:p>
          </p:txBody>
        </p:sp>
        <p:sp>
          <p:nvSpPr>
            <p:cNvPr id="66586" name="Rectangle 17"/>
            <p:cNvSpPr>
              <a:spLocks noChangeArrowheads="1"/>
            </p:cNvSpPr>
            <p:nvPr/>
          </p:nvSpPr>
          <p:spPr bwMode="auto">
            <a:xfrm>
              <a:off x="3182" y="2023"/>
              <a:ext cx="48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5</a:t>
              </a:r>
              <a:endParaRPr kumimoji="0" lang="en-US" altLang="zh-TW" sz="4400" b="1" u="sng" baseline="-25000"/>
            </a:p>
          </p:txBody>
        </p:sp>
        <p:sp>
          <p:nvSpPr>
            <p:cNvPr id="66587" name="Rectangle 18"/>
            <p:cNvSpPr>
              <a:spLocks noChangeArrowheads="1"/>
            </p:cNvSpPr>
            <p:nvPr/>
          </p:nvSpPr>
          <p:spPr bwMode="auto">
            <a:xfrm>
              <a:off x="3693" y="2023"/>
              <a:ext cx="48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3</a:t>
              </a:r>
              <a:endParaRPr kumimoji="0" lang="en-US" altLang="zh-TW" sz="4400" b="1" u="sng" baseline="-25000"/>
            </a:p>
          </p:txBody>
        </p:sp>
        <p:sp>
          <p:nvSpPr>
            <p:cNvPr id="66588" name="Rectangle 19"/>
            <p:cNvSpPr>
              <a:spLocks noChangeArrowheads="1"/>
            </p:cNvSpPr>
            <p:nvPr/>
          </p:nvSpPr>
          <p:spPr bwMode="auto">
            <a:xfrm>
              <a:off x="3805" y="2023"/>
              <a:ext cx="4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2</a:t>
              </a:r>
              <a:endParaRPr kumimoji="0" lang="en-US" altLang="zh-TW" sz="4400" b="1" u="sng" baseline="-25000"/>
            </a:p>
          </p:txBody>
        </p:sp>
        <p:sp>
          <p:nvSpPr>
            <p:cNvPr id="66589" name="Rectangle 20"/>
            <p:cNvSpPr>
              <a:spLocks noChangeArrowheads="1"/>
            </p:cNvSpPr>
            <p:nvPr/>
          </p:nvSpPr>
          <p:spPr bwMode="auto">
            <a:xfrm>
              <a:off x="4316" y="2023"/>
              <a:ext cx="48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0</a:t>
              </a:r>
              <a:endParaRPr kumimoji="0" lang="en-US" altLang="zh-TW" sz="4400" b="1" u="sng" baseline="-25000"/>
            </a:p>
          </p:txBody>
        </p:sp>
        <p:sp>
          <p:nvSpPr>
            <p:cNvPr id="66590" name="Rectangle 21"/>
            <p:cNvSpPr>
              <a:spLocks noChangeArrowheads="1"/>
            </p:cNvSpPr>
            <p:nvPr/>
          </p:nvSpPr>
          <p:spPr bwMode="auto">
            <a:xfrm>
              <a:off x="3834" y="2180"/>
              <a:ext cx="56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Address (AD)</a:t>
              </a:r>
              <a:endParaRPr kumimoji="0" lang="en-US" altLang="zh-TW" sz="4400" b="1" u="sng" baseline="-25000"/>
            </a:p>
          </p:txBody>
        </p:sp>
        <p:sp>
          <p:nvSpPr>
            <p:cNvPr id="66591" name="Rectangle 22"/>
            <p:cNvSpPr>
              <a:spLocks noChangeArrowheads="1"/>
            </p:cNvSpPr>
            <p:nvPr/>
          </p:nvSpPr>
          <p:spPr bwMode="auto">
            <a:xfrm>
              <a:off x="3955" y="2267"/>
              <a:ext cx="294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(Right)</a:t>
              </a:r>
              <a:endParaRPr kumimoji="0" lang="en-US" altLang="zh-TW" sz="4400" b="1" u="sng" baseline="-25000"/>
            </a:p>
          </p:txBody>
        </p:sp>
        <p:sp>
          <p:nvSpPr>
            <p:cNvPr id="66592" name="Rectangle 23"/>
            <p:cNvSpPr>
              <a:spLocks noChangeArrowheads="1"/>
            </p:cNvSpPr>
            <p:nvPr/>
          </p:nvSpPr>
          <p:spPr bwMode="auto">
            <a:xfrm>
              <a:off x="2569" y="2178"/>
              <a:ext cx="56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Address (AD)</a:t>
              </a:r>
              <a:endParaRPr kumimoji="0" lang="en-US" altLang="zh-TW" sz="4400" b="1" u="sng" baseline="-25000"/>
            </a:p>
          </p:txBody>
        </p:sp>
        <p:sp>
          <p:nvSpPr>
            <p:cNvPr id="66593" name="Rectangle 24"/>
            <p:cNvSpPr>
              <a:spLocks noChangeArrowheads="1"/>
            </p:cNvSpPr>
            <p:nvPr/>
          </p:nvSpPr>
          <p:spPr bwMode="auto">
            <a:xfrm>
              <a:off x="2713" y="2265"/>
              <a:ext cx="236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(Left)</a:t>
              </a:r>
              <a:endParaRPr kumimoji="0" lang="en-US" altLang="zh-TW" sz="4400" b="1" u="sng" baseline="-25000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905000" y="4495806"/>
            <a:ext cx="5213350" cy="338138"/>
            <a:chOff x="1152" y="2736"/>
            <a:chExt cx="3284" cy="213"/>
          </a:xfrm>
        </p:grpSpPr>
        <p:sp>
          <p:nvSpPr>
            <p:cNvPr id="66570" name="Text Box 26"/>
            <p:cNvSpPr txBox="1">
              <a:spLocks noChangeArrowheads="1"/>
            </p:cNvSpPr>
            <p:nvPr/>
          </p:nvSpPr>
          <p:spPr bwMode="auto">
            <a:xfrm>
              <a:off x="1152" y="2736"/>
              <a:ext cx="943" cy="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opcode of </a:t>
              </a:r>
              <a:r>
                <a:rPr lang="en-US" altLang="zh-TW" sz="1600" dirty="0" smtClean="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Jump</a:t>
              </a:r>
              <a:endParaRPr lang="en-US" altLang="zh-TW" sz="1600" dirty="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6571" name="Text Box 27"/>
            <p:cNvSpPr txBox="1">
              <a:spLocks noChangeArrowheads="1"/>
            </p:cNvSpPr>
            <p:nvPr/>
          </p:nvSpPr>
          <p:spPr bwMode="auto">
            <a:xfrm>
              <a:off x="2688" y="2736"/>
              <a:ext cx="30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xxx</a:t>
              </a:r>
            </a:p>
          </p:txBody>
        </p:sp>
        <p:sp>
          <p:nvSpPr>
            <p:cNvPr id="66572" name="Text Box 28"/>
            <p:cNvSpPr txBox="1">
              <a:spLocks noChangeArrowheads="1"/>
            </p:cNvSpPr>
            <p:nvPr/>
          </p:nvSpPr>
          <p:spPr bwMode="auto">
            <a:xfrm>
              <a:off x="3408" y="2736"/>
              <a:ext cx="265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R3</a:t>
              </a:r>
            </a:p>
          </p:txBody>
        </p:sp>
        <p:sp>
          <p:nvSpPr>
            <p:cNvPr id="66573" name="Text Box 29"/>
            <p:cNvSpPr txBox="1">
              <a:spLocks noChangeArrowheads="1"/>
            </p:cNvSpPr>
            <p:nvPr/>
          </p:nvSpPr>
          <p:spPr bwMode="auto">
            <a:xfrm>
              <a:off x="4128" y="2736"/>
              <a:ext cx="30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xxx</a:t>
              </a:r>
            </a:p>
          </p:txBody>
        </p:sp>
      </p:grpSp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2209800" y="3810000"/>
            <a:ext cx="8953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1110000</a:t>
            </a:r>
          </a:p>
        </p:txBody>
      </p:sp>
      <p:sp>
        <p:nvSpPr>
          <p:cNvPr id="104479" name="Text Box 31"/>
          <p:cNvSpPr txBox="1">
            <a:spLocks noChangeArrowheads="1"/>
          </p:cNvSpPr>
          <p:nvPr/>
        </p:nvSpPr>
        <p:spPr bwMode="auto">
          <a:xfrm>
            <a:off x="5486400" y="38100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011</a:t>
            </a:r>
          </a:p>
        </p:txBody>
      </p:sp>
      <p:sp>
        <p:nvSpPr>
          <p:cNvPr id="104480" name="Text Box 32"/>
          <p:cNvSpPr txBox="1">
            <a:spLocks noChangeArrowheads="1"/>
          </p:cNvSpPr>
          <p:nvPr/>
        </p:nvSpPr>
        <p:spPr bwMode="auto">
          <a:xfrm>
            <a:off x="4343400" y="38100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xxx</a:t>
            </a:r>
          </a:p>
        </p:txBody>
      </p:sp>
      <p:sp>
        <p:nvSpPr>
          <p:cNvPr id="104481" name="Text Box 33"/>
          <p:cNvSpPr txBox="1">
            <a:spLocks noChangeArrowheads="1"/>
          </p:cNvSpPr>
          <p:nvPr/>
        </p:nvSpPr>
        <p:spPr bwMode="auto">
          <a:xfrm>
            <a:off x="6553200" y="38100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78" grpId="0" animBg="1"/>
      <p:bldP spid="104479" grpId="0" animBg="1"/>
      <p:bldP spid="104480" grpId="0" animBg="1"/>
      <p:bldP spid="10448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 format 3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Example: BRZ R2, 5</a:t>
            </a:r>
          </a:p>
          <a:p>
            <a:pPr lvl="1" eaLnBrk="1" hangingPunct="1"/>
            <a:r>
              <a:rPr lang="en-US" altLang="zh-TW" smtClean="0"/>
              <a:t>goto current position+5 if R2=0</a:t>
            </a:r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3716338" y="4519613"/>
            <a:ext cx="1612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(c) Jump and Branch</a:t>
            </a:r>
            <a:endParaRPr kumimoji="0" lang="en-US" altLang="zh-TW" sz="4400" b="1" u="sng" baseline="-25000"/>
          </a:p>
        </p:txBody>
      </p:sp>
      <p:sp>
        <p:nvSpPr>
          <p:cNvPr id="67589" name="Freeform 6"/>
          <p:cNvSpPr>
            <a:spLocks/>
          </p:cNvSpPr>
          <p:nvPr/>
        </p:nvSpPr>
        <p:spPr bwMode="auto">
          <a:xfrm>
            <a:off x="1295400" y="3656013"/>
            <a:ext cx="6143625" cy="727075"/>
          </a:xfrm>
          <a:custGeom>
            <a:avLst/>
            <a:gdLst>
              <a:gd name="T0" fmla="*/ 0 w 3342"/>
              <a:gd name="T1" fmla="*/ 0 h 275"/>
              <a:gd name="T2" fmla="*/ 2147483646 w 3342"/>
              <a:gd name="T3" fmla="*/ 0 h 275"/>
              <a:gd name="T4" fmla="*/ 2147483646 w 3342"/>
              <a:gd name="T5" fmla="*/ 1922320202 h 275"/>
              <a:gd name="T6" fmla="*/ 0 w 3342"/>
              <a:gd name="T7" fmla="*/ 1922320202 h 275"/>
              <a:gd name="T8" fmla="*/ 0 w 3342"/>
              <a:gd name="T9" fmla="*/ 0 h 275"/>
              <a:gd name="T10" fmla="*/ 0 w 3342"/>
              <a:gd name="T11" fmla="*/ 0 h 2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42"/>
              <a:gd name="T19" fmla="*/ 0 h 275"/>
              <a:gd name="T20" fmla="*/ 3342 w 3342"/>
              <a:gd name="T21" fmla="*/ 275 h 2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42" h="275">
                <a:moveTo>
                  <a:pt x="0" y="0"/>
                </a:moveTo>
                <a:lnTo>
                  <a:pt x="3342" y="0"/>
                </a:lnTo>
                <a:lnTo>
                  <a:pt x="3342" y="275"/>
                </a:lnTo>
                <a:lnTo>
                  <a:pt x="0" y="2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0" name="Line 7"/>
          <p:cNvSpPr>
            <a:spLocks noChangeShapeType="1"/>
          </p:cNvSpPr>
          <p:nvPr/>
        </p:nvSpPr>
        <p:spPr bwMode="auto">
          <a:xfrm>
            <a:off x="3987800" y="3656013"/>
            <a:ext cx="3175" cy="72707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1" name="Line 8"/>
          <p:cNvSpPr>
            <a:spLocks noChangeShapeType="1"/>
          </p:cNvSpPr>
          <p:nvPr/>
        </p:nvSpPr>
        <p:spPr bwMode="auto">
          <a:xfrm>
            <a:off x="5133975" y="3656013"/>
            <a:ext cx="1588" cy="72707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2" name="Line 9"/>
          <p:cNvSpPr>
            <a:spLocks noChangeShapeType="1"/>
          </p:cNvSpPr>
          <p:nvPr/>
        </p:nvSpPr>
        <p:spPr bwMode="auto">
          <a:xfrm>
            <a:off x="6278563" y="3656013"/>
            <a:ext cx="1587" cy="72707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3" name="Rectangle 10"/>
          <p:cNvSpPr>
            <a:spLocks noChangeArrowheads="1"/>
          </p:cNvSpPr>
          <p:nvPr/>
        </p:nvSpPr>
        <p:spPr bwMode="auto">
          <a:xfrm>
            <a:off x="2460625" y="3933825"/>
            <a:ext cx="5826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Opcode</a:t>
            </a:r>
            <a:endParaRPr kumimoji="0" lang="en-US" altLang="zh-TW" sz="4400" b="1" u="sng" baseline="-25000"/>
          </a:p>
        </p:txBody>
      </p:sp>
      <p:sp>
        <p:nvSpPr>
          <p:cNvPr id="67594" name="Rectangle 11"/>
          <p:cNvSpPr>
            <a:spLocks noChangeArrowheads="1"/>
          </p:cNvSpPr>
          <p:nvPr/>
        </p:nvSpPr>
        <p:spPr bwMode="auto">
          <a:xfrm>
            <a:off x="5372100" y="3779838"/>
            <a:ext cx="87312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Source reg-</a:t>
            </a:r>
            <a:endParaRPr kumimoji="0" lang="en-US" altLang="zh-TW" sz="4400" b="1" u="sng" baseline="-25000"/>
          </a:p>
        </p:txBody>
      </p:sp>
      <p:sp>
        <p:nvSpPr>
          <p:cNvPr id="67595" name="Rectangle 12"/>
          <p:cNvSpPr>
            <a:spLocks noChangeArrowheads="1"/>
          </p:cNvSpPr>
          <p:nvPr/>
        </p:nvSpPr>
        <p:spPr bwMode="auto">
          <a:xfrm>
            <a:off x="5345113" y="4013200"/>
            <a:ext cx="8985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ister A (SA)</a:t>
            </a:r>
            <a:endParaRPr kumimoji="0" lang="en-US" altLang="zh-TW" sz="4400" b="1" u="sng" baseline="-25000"/>
          </a:p>
        </p:txBody>
      </p:sp>
      <p:sp>
        <p:nvSpPr>
          <p:cNvPr id="67596" name="Rectangle 13"/>
          <p:cNvSpPr>
            <a:spLocks noChangeArrowheads="1"/>
          </p:cNvSpPr>
          <p:nvPr/>
        </p:nvSpPr>
        <p:spPr bwMode="auto">
          <a:xfrm>
            <a:off x="1384300" y="3352800"/>
            <a:ext cx="1778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15</a:t>
            </a:r>
            <a:endParaRPr kumimoji="0" lang="en-US" altLang="zh-TW" sz="4400" b="1" u="sng" baseline="-25000"/>
          </a:p>
        </p:txBody>
      </p:sp>
      <p:sp>
        <p:nvSpPr>
          <p:cNvPr id="67597" name="Rectangle 14"/>
          <p:cNvSpPr>
            <a:spLocks noChangeArrowheads="1"/>
          </p:cNvSpPr>
          <p:nvPr/>
        </p:nvSpPr>
        <p:spPr bwMode="auto">
          <a:xfrm>
            <a:off x="3816350" y="3352800"/>
            <a:ext cx="88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9</a:t>
            </a:r>
            <a:endParaRPr kumimoji="0" lang="en-US" altLang="zh-TW" sz="4400" b="1" u="sng" baseline="-25000"/>
          </a:p>
        </p:txBody>
      </p:sp>
      <p:sp>
        <p:nvSpPr>
          <p:cNvPr id="67598" name="Rectangle 15"/>
          <p:cNvSpPr>
            <a:spLocks noChangeArrowheads="1"/>
          </p:cNvSpPr>
          <p:nvPr/>
        </p:nvSpPr>
        <p:spPr bwMode="auto">
          <a:xfrm>
            <a:off x="4040188" y="3352800"/>
            <a:ext cx="873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8</a:t>
            </a:r>
            <a:endParaRPr kumimoji="0" lang="en-US" altLang="zh-TW" sz="4400" b="1" u="sng" baseline="-25000"/>
          </a:p>
        </p:txBody>
      </p:sp>
      <p:sp>
        <p:nvSpPr>
          <p:cNvPr id="67599" name="Rectangle 16"/>
          <p:cNvSpPr>
            <a:spLocks noChangeArrowheads="1"/>
          </p:cNvSpPr>
          <p:nvPr/>
        </p:nvSpPr>
        <p:spPr bwMode="auto">
          <a:xfrm>
            <a:off x="4979988" y="3352800"/>
            <a:ext cx="88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6</a:t>
            </a:r>
            <a:endParaRPr kumimoji="0" lang="en-US" altLang="zh-TW" sz="4400" b="1" u="sng" baseline="-25000"/>
          </a:p>
        </p:txBody>
      </p:sp>
      <p:sp>
        <p:nvSpPr>
          <p:cNvPr id="67600" name="Rectangle 17"/>
          <p:cNvSpPr>
            <a:spLocks noChangeArrowheads="1"/>
          </p:cNvSpPr>
          <p:nvPr/>
        </p:nvSpPr>
        <p:spPr bwMode="auto">
          <a:xfrm>
            <a:off x="5184775" y="3352800"/>
            <a:ext cx="88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5</a:t>
            </a:r>
            <a:endParaRPr kumimoji="0" lang="en-US" altLang="zh-TW" sz="4400" b="1" u="sng" baseline="-25000"/>
          </a:p>
        </p:txBody>
      </p:sp>
      <p:sp>
        <p:nvSpPr>
          <p:cNvPr id="67601" name="Rectangle 18"/>
          <p:cNvSpPr>
            <a:spLocks noChangeArrowheads="1"/>
          </p:cNvSpPr>
          <p:nvPr/>
        </p:nvSpPr>
        <p:spPr bwMode="auto">
          <a:xfrm>
            <a:off x="6124575" y="3352800"/>
            <a:ext cx="88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3</a:t>
            </a:r>
            <a:endParaRPr kumimoji="0" lang="en-US" altLang="zh-TW" sz="4400" b="1" u="sng" baseline="-25000"/>
          </a:p>
        </p:txBody>
      </p:sp>
      <p:sp>
        <p:nvSpPr>
          <p:cNvPr id="67602" name="Rectangle 19"/>
          <p:cNvSpPr>
            <a:spLocks noChangeArrowheads="1"/>
          </p:cNvSpPr>
          <p:nvPr/>
        </p:nvSpPr>
        <p:spPr bwMode="auto">
          <a:xfrm>
            <a:off x="6330950" y="3352800"/>
            <a:ext cx="88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2</a:t>
            </a:r>
            <a:endParaRPr kumimoji="0" lang="en-US" altLang="zh-TW" sz="4400" b="1" u="sng" baseline="-25000"/>
          </a:p>
        </p:txBody>
      </p:sp>
      <p:sp>
        <p:nvSpPr>
          <p:cNvPr id="67603" name="Rectangle 20"/>
          <p:cNvSpPr>
            <a:spLocks noChangeArrowheads="1"/>
          </p:cNvSpPr>
          <p:nvPr/>
        </p:nvSpPr>
        <p:spPr bwMode="auto">
          <a:xfrm>
            <a:off x="7269163" y="3352800"/>
            <a:ext cx="88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0</a:t>
            </a:r>
            <a:endParaRPr kumimoji="0" lang="en-US" altLang="zh-TW" sz="4400" b="1" u="sng" baseline="-25000"/>
          </a:p>
        </p:txBody>
      </p:sp>
      <p:sp>
        <p:nvSpPr>
          <p:cNvPr id="67604" name="Rectangle 21"/>
          <p:cNvSpPr>
            <a:spLocks noChangeArrowheads="1"/>
          </p:cNvSpPr>
          <p:nvPr/>
        </p:nvSpPr>
        <p:spPr bwMode="auto">
          <a:xfrm>
            <a:off x="6383338" y="3767138"/>
            <a:ext cx="10429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Address (AD)</a:t>
            </a:r>
            <a:endParaRPr kumimoji="0" lang="en-US" altLang="zh-TW" sz="4400" b="1" u="sng" baseline="-25000"/>
          </a:p>
        </p:txBody>
      </p:sp>
      <p:sp>
        <p:nvSpPr>
          <p:cNvPr id="67605" name="Rectangle 22"/>
          <p:cNvSpPr>
            <a:spLocks noChangeArrowheads="1"/>
          </p:cNvSpPr>
          <p:nvPr/>
        </p:nvSpPr>
        <p:spPr bwMode="auto">
          <a:xfrm>
            <a:off x="6605588" y="3997325"/>
            <a:ext cx="5413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(Right)</a:t>
            </a:r>
            <a:endParaRPr kumimoji="0" lang="en-US" altLang="zh-TW" sz="4400" b="1" u="sng" baseline="-25000"/>
          </a:p>
        </p:txBody>
      </p:sp>
      <p:sp>
        <p:nvSpPr>
          <p:cNvPr id="67606" name="Rectangle 23"/>
          <p:cNvSpPr>
            <a:spLocks noChangeArrowheads="1"/>
          </p:cNvSpPr>
          <p:nvPr/>
        </p:nvSpPr>
        <p:spPr bwMode="auto">
          <a:xfrm>
            <a:off x="4057650" y="3762375"/>
            <a:ext cx="10429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Address (AD)</a:t>
            </a:r>
            <a:endParaRPr kumimoji="0" lang="en-US" altLang="zh-TW" sz="4400" b="1" u="sng" baseline="-25000"/>
          </a:p>
        </p:txBody>
      </p:sp>
      <p:sp>
        <p:nvSpPr>
          <p:cNvPr id="67607" name="Rectangle 24"/>
          <p:cNvSpPr>
            <a:spLocks noChangeArrowheads="1"/>
          </p:cNvSpPr>
          <p:nvPr/>
        </p:nvSpPr>
        <p:spPr bwMode="auto">
          <a:xfrm>
            <a:off x="4322763" y="3990975"/>
            <a:ext cx="4333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(Left)</a:t>
            </a:r>
            <a:endParaRPr kumimoji="0" lang="en-US" altLang="zh-TW" sz="4400" b="1" u="sng" baseline="-25000"/>
          </a:p>
        </p:txBody>
      </p:sp>
      <p:sp>
        <p:nvSpPr>
          <p:cNvPr id="105498" name="Text Box 26"/>
          <p:cNvSpPr txBox="1">
            <a:spLocks noChangeArrowheads="1"/>
          </p:cNvSpPr>
          <p:nvPr/>
        </p:nvSpPr>
        <p:spPr bwMode="auto">
          <a:xfrm>
            <a:off x="1905000" y="4495800"/>
            <a:ext cx="1436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opcode of BRZ</a:t>
            </a:r>
          </a:p>
        </p:txBody>
      </p:sp>
      <p:sp>
        <p:nvSpPr>
          <p:cNvPr id="105500" name="Text Box 28"/>
          <p:cNvSpPr txBox="1">
            <a:spLocks noChangeArrowheads="1"/>
          </p:cNvSpPr>
          <p:nvPr/>
        </p:nvSpPr>
        <p:spPr bwMode="auto">
          <a:xfrm>
            <a:off x="5486400" y="44958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R2</a:t>
            </a:r>
          </a:p>
        </p:txBody>
      </p:sp>
      <p:sp>
        <p:nvSpPr>
          <p:cNvPr id="105502" name="Text Box 30"/>
          <p:cNvSpPr txBox="1">
            <a:spLocks noChangeArrowheads="1"/>
          </p:cNvSpPr>
          <p:nvPr/>
        </p:nvSpPr>
        <p:spPr bwMode="auto">
          <a:xfrm>
            <a:off x="2209800" y="3810000"/>
            <a:ext cx="8953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1100000</a:t>
            </a:r>
          </a:p>
        </p:txBody>
      </p:sp>
      <p:sp>
        <p:nvSpPr>
          <p:cNvPr id="105503" name="Text Box 31"/>
          <p:cNvSpPr txBox="1">
            <a:spLocks noChangeArrowheads="1"/>
          </p:cNvSpPr>
          <p:nvPr/>
        </p:nvSpPr>
        <p:spPr bwMode="auto">
          <a:xfrm>
            <a:off x="5486400" y="3810000"/>
            <a:ext cx="492443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010</a:t>
            </a:r>
            <a:endParaRPr lang="en-US" altLang="zh-TW" sz="1600" dirty="0">
              <a:solidFill>
                <a:schemeClr val="hlink"/>
              </a:solidFill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105504" name="Text Box 32"/>
          <p:cNvSpPr txBox="1">
            <a:spLocks noChangeArrowheads="1"/>
          </p:cNvSpPr>
          <p:nvPr/>
        </p:nvSpPr>
        <p:spPr bwMode="auto">
          <a:xfrm>
            <a:off x="4343400" y="38100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000</a:t>
            </a:r>
          </a:p>
        </p:txBody>
      </p:sp>
      <p:sp>
        <p:nvSpPr>
          <p:cNvPr id="105505" name="Text Box 33"/>
          <p:cNvSpPr txBox="1">
            <a:spLocks noChangeArrowheads="1"/>
          </p:cNvSpPr>
          <p:nvPr/>
        </p:nvSpPr>
        <p:spPr bwMode="auto">
          <a:xfrm>
            <a:off x="6553200" y="38100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101</a:t>
            </a:r>
          </a:p>
        </p:txBody>
      </p:sp>
      <p:sp>
        <p:nvSpPr>
          <p:cNvPr id="105506" name="AutoShape 34"/>
          <p:cNvSpPr>
            <a:spLocks noChangeArrowheads="1"/>
          </p:cNvSpPr>
          <p:nvPr/>
        </p:nvSpPr>
        <p:spPr bwMode="auto">
          <a:xfrm>
            <a:off x="4038600" y="5105400"/>
            <a:ext cx="35052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5</a:t>
            </a:r>
          </a:p>
        </p:txBody>
      </p:sp>
      <p:sp>
        <p:nvSpPr>
          <p:cNvPr id="105507" name="AutoShape 35"/>
          <p:cNvSpPr>
            <a:spLocks noChangeArrowheads="1"/>
          </p:cNvSpPr>
          <p:nvPr/>
        </p:nvSpPr>
        <p:spPr bwMode="auto">
          <a:xfrm>
            <a:off x="4419600" y="4343400"/>
            <a:ext cx="381000" cy="762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105508" name="AutoShape 36"/>
          <p:cNvSpPr>
            <a:spLocks noChangeArrowheads="1"/>
          </p:cNvSpPr>
          <p:nvPr/>
        </p:nvSpPr>
        <p:spPr bwMode="auto">
          <a:xfrm>
            <a:off x="6553200" y="4343400"/>
            <a:ext cx="381000" cy="762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98" grpId="0" animBg="1"/>
      <p:bldP spid="105500" grpId="0" animBg="1"/>
      <p:bldP spid="105502" grpId="0" animBg="1"/>
      <p:bldP spid="105503" grpId="0" animBg="1"/>
      <p:bldP spid="105504" grpId="0" animBg="1"/>
      <p:bldP spid="105505" grpId="0" animBg="1"/>
      <p:bldP spid="105506" grpId="0" animBg="1"/>
      <p:bldP spid="105507" grpId="0" animBg="1"/>
      <p:bldP spid="10550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 instructions</a:t>
            </a:r>
          </a:p>
        </p:txBody>
      </p:sp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1801813" y="2844800"/>
            <a:ext cx="228441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68612" name="Rectangle 5"/>
          <p:cNvSpPr>
            <a:spLocks noChangeArrowheads="1"/>
          </p:cNvSpPr>
          <p:nvPr/>
        </p:nvSpPr>
        <p:spPr bwMode="auto">
          <a:xfrm>
            <a:off x="1801813" y="3771900"/>
            <a:ext cx="228441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68613" name="Rectangle 6"/>
          <p:cNvSpPr>
            <a:spLocks noChangeArrowheads="1"/>
          </p:cNvSpPr>
          <p:nvPr/>
        </p:nvSpPr>
        <p:spPr bwMode="auto">
          <a:xfrm>
            <a:off x="1801813" y="4633913"/>
            <a:ext cx="228441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68614" name="Rectangle 7"/>
          <p:cNvSpPr>
            <a:spLocks noChangeArrowheads="1"/>
          </p:cNvSpPr>
          <p:nvPr/>
        </p:nvSpPr>
        <p:spPr bwMode="auto">
          <a:xfrm>
            <a:off x="1801813" y="5495925"/>
            <a:ext cx="228441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68615" name="Rectangle 8"/>
          <p:cNvSpPr>
            <a:spLocks noChangeArrowheads="1"/>
          </p:cNvSpPr>
          <p:nvPr/>
        </p:nvSpPr>
        <p:spPr bwMode="auto">
          <a:xfrm>
            <a:off x="1801813" y="6043613"/>
            <a:ext cx="2284412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grpSp>
        <p:nvGrpSpPr>
          <p:cNvPr id="68616" name="Group 9"/>
          <p:cNvGrpSpPr>
            <a:grpSpLocks/>
          </p:cNvGrpSpPr>
          <p:nvPr/>
        </p:nvGrpSpPr>
        <p:grpSpPr bwMode="auto">
          <a:xfrm>
            <a:off x="628650" y="1201738"/>
            <a:ext cx="8015288" cy="5189537"/>
            <a:chOff x="396" y="757"/>
            <a:chExt cx="5049" cy="3269"/>
          </a:xfrm>
        </p:grpSpPr>
        <p:sp>
          <p:nvSpPr>
            <p:cNvPr id="68621" name="Rectangle 10"/>
            <p:cNvSpPr>
              <a:spLocks noChangeArrowheads="1"/>
            </p:cNvSpPr>
            <p:nvPr/>
          </p:nvSpPr>
          <p:spPr bwMode="auto">
            <a:xfrm>
              <a:off x="563" y="757"/>
              <a:ext cx="84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TimesTen" pitchFamily="18" charset="0"/>
                </a:rPr>
                <a:t>Memory Repr</a:t>
              </a:r>
              <a:endParaRPr kumimoji="0" lang="en-US" altLang="zh-TW" sz="3600" b="1" u="sng" baseline="-25000"/>
            </a:p>
          </p:txBody>
        </p:sp>
        <p:sp>
          <p:nvSpPr>
            <p:cNvPr id="68622" name="Rectangle 11"/>
            <p:cNvSpPr>
              <a:spLocks noChangeArrowheads="1"/>
            </p:cNvSpPr>
            <p:nvPr/>
          </p:nvSpPr>
          <p:spPr bwMode="auto">
            <a:xfrm>
              <a:off x="1406" y="757"/>
              <a:ext cx="61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TimesTen" pitchFamily="18" charset="0"/>
                </a:rPr>
                <a:t>esentation</a:t>
              </a:r>
              <a:endParaRPr kumimoji="0" lang="en-US" altLang="zh-TW" sz="3600" b="1" u="sng" baseline="-25000"/>
            </a:p>
          </p:txBody>
        </p:sp>
        <p:sp>
          <p:nvSpPr>
            <p:cNvPr id="68623" name="Rectangle 12"/>
            <p:cNvSpPr>
              <a:spLocks noChangeArrowheads="1"/>
            </p:cNvSpPr>
            <p:nvPr/>
          </p:nvSpPr>
          <p:spPr bwMode="auto">
            <a:xfrm>
              <a:off x="2037" y="757"/>
              <a:ext cx="57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TimesTen" pitchFamily="18" charset="0"/>
                </a:rPr>
                <a:t>of Instruc</a:t>
              </a:r>
              <a:endParaRPr kumimoji="0" lang="en-US" altLang="zh-TW" sz="3600" b="1" u="sng" baseline="-25000"/>
            </a:p>
          </p:txBody>
        </p:sp>
        <p:sp>
          <p:nvSpPr>
            <p:cNvPr id="68624" name="Rectangle 13"/>
            <p:cNvSpPr>
              <a:spLocks noChangeArrowheads="1"/>
            </p:cNvSpPr>
            <p:nvPr/>
          </p:nvSpPr>
          <p:spPr bwMode="auto">
            <a:xfrm>
              <a:off x="2610" y="757"/>
              <a:ext cx="4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TimesTen" pitchFamily="18" charset="0"/>
                </a:rPr>
                <a:t>t</a:t>
              </a:r>
              <a:endParaRPr kumimoji="0" lang="en-US" altLang="zh-TW" sz="3600" b="1" u="sng" baseline="-25000"/>
            </a:p>
          </p:txBody>
        </p:sp>
        <p:sp>
          <p:nvSpPr>
            <p:cNvPr id="68625" name="Rectangle 14"/>
            <p:cNvSpPr>
              <a:spLocks noChangeArrowheads="1"/>
            </p:cNvSpPr>
            <p:nvPr/>
          </p:nvSpPr>
          <p:spPr bwMode="auto">
            <a:xfrm>
              <a:off x="2654" y="757"/>
              <a:ext cx="49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TimesTen" pitchFamily="18" charset="0"/>
                </a:rPr>
                <a:t>ions and</a:t>
              </a:r>
              <a:endParaRPr kumimoji="0" lang="en-US" altLang="zh-TW" sz="3600" b="1" u="sng" baseline="-25000"/>
            </a:p>
          </p:txBody>
        </p:sp>
        <p:sp>
          <p:nvSpPr>
            <p:cNvPr id="68626" name="Rectangle 15"/>
            <p:cNvSpPr>
              <a:spLocks noChangeArrowheads="1"/>
            </p:cNvSpPr>
            <p:nvPr/>
          </p:nvSpPr>
          <p:spPr bwMode="auto">
            <a:xfrm>
              <a:off x="3174" y="757"/>
              <a:ext cx="29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TimesTen" pitchFamily="18" charset="0"/>
                </a:rPr>
                <a:t>Data</a:t>
              </a:r>
              <a:endParaRPr kumimoji="0" lang="en-US" altLang="zh-TW" sz="3600" b="1" u="sng" baseline="-25000"/>
            </a:p>
          </p:txBody>
        </p:sp>
        <p:sp>
          <p:nvSpPr>
            <p:cNvPr id="68627" name="Rectangle 16"/>
            <p:cNvSpPr>
              <a:spLocks noChangeArrowheads="1"/>
            </p:cNvSpPr>
            <p:nvPr/>
          </p:nvSpPr>
          <p:spPr bwMode="auto">
            <a:xfrm>
              <a:off x="518" y="1078"/>
              <a:ext cx="14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D</a:t>
              </a:r>
              <a:endParaRPr kumimoji="0" lang="en-US" altLang="zh-TW" sz="3600" b="1" u="sng" baseline="-25000"/>
            </a:p>
          </p:txBody>
        </p:sp>
        <p:sp>
          <p:nvSpPr>
            <p:cNvPr id="68628" name="Rectangle 17"/>
            <p:cNvSpPr>
              <a:spLocks noChangeArrowheads="1"/>
            </p:cNvSpPr>
            <p:nvPr/>
          </p:nvSpPr>
          <p:spPr bwMode="auto">
            <a:xfrm>
              <a:off x="599" y="1078"/>
              <a:ext cx="3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eciimal</a:t>
              </a:r>
              <a:endParaRPr kumimoji="0" lang="en-US" altLang="zh-TW" sz="3600" b="1" u="sng" baseline="-25000"/>
            </a:p>
          </p:txBody>
        </p:sp>
        <p:sp>
          <p:nvSpPr>
            <p:cNvPr id="68629" name="Rectangle 18"/>
            <p:cNvSpPr>
              <a:spLocks noChangeArrowheads="1"/>
            </p:cNvSpPr>
            <p:nvPr/>
          </p:nvSpPr>
          <p:spPr bwMode="auto">
            <a:xfrm>
              <a:off x="509" y="1202"/>
              <a:ext cx="20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Ad</a:t>
              </a:r>
              <a:endParaRPr kumimoji="0" lang="en-US" altLang="zh-TW" sz="3600" b="1" u="sng" baseline="-25000"/>
            </a:p>
          </p:txBody>
        </p:sp>
        <p:sp>
          <p:nvSpPr>
            <p:cNvPr id="68630" name="Rectangle 19"/>
            <p:cNvSpPr>
              <a:spLocks noChangeArrowheads="1"/>
            </p:cNvSpPr>
            <p:nvPr/>
          </p:nvSpPr>
          <p:spPr bwMode="auto">
            <a:xfrm>
              <a:off x="656" y="1202"/>
              <a:ext cx="13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d</a:t>
              </a:r>
              <a:endParaRPr kumimoji="0" lang="en-US" altLang="zh-TW" sz="3600" b="1" u="sng" baseline="-25000"/>
            </a:p>
          </p:txBody>
        </p:sp>
        <p:sp>
          <p:nvSpPr>
            <p:cNvPr id="68631" name="Rectangle 20"/>
            <p:cNvSpPr>
              <a:spLocks noChangeArrowheads="1"/>
            </p:cNvSpPr>
            <p:nvPr/>
          </p:nvSpPr>
          <p:spPr bwMode="auto">
            <a:xfrm>
              <a:off x="725" y="1202"/>
              <a:ext cx="10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r</a:t>
              </a:r>
              <a:endParaRPr kumimoji="0" lang="en-US" altLang="zh-TW" sz="3600" b="1" u="sng" baseline="-25000"/>
            </a:p>
          </p:txBody>
        </p:sp>
        <p:sp>
          <p:nvSpPr>
            <p:cNvPr id="68632" name="Rectangle 21"/>
            <p:cNvSpPr>
              <a:spLocks noChangeArrowheads="1"/>
            </p:cNvSpPr>
            <p:nvPr/>
          </p:nvSpPr>
          <p:spPr bwMode="auto">
            <a:xfrm>
              <a:off x="768" y="1202"/>
              <a:ext cx="18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ess</a:t>
              </a:r>
              <a:endParaRPr kumimoji="0" lang="en-US" altLang="zh-TW" sz="3600" b="1" u="sng" baseline="-25000"/>
            </a:p>
          </p:txBody>
        </p:sp>
        <p:sp>
          <p:nvSpPr>
            <p:cNvPr id="68633" name="Rectangle 22"/>
            <p:cNvSpPr>
              <a:spLocks noChangeArrowheads="1"/>
            </p:cNvSpPr>
            <p:nvPr/>
          </p:nvSpPr>
          <p:spPr bwMode="auto">
            <a:xfrm>
              <a:off x="1384" y="1202"/>
              <a:ext cx="2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Mem</a:t>
              </a:r>
              <a:endParaRPr kumimoji="0" lang="en-US" altLang="zh-TW" sz="3600" b="1" u="sng" baseline="-25000"/>
            </a:p>
          </p:txBody>
        </p:sp>
        <p:sp>
          <p:nvSpPr>
            <p:cNvPr id="68634" name="Rectangle 23"/>
            <p:cNvSpPr>
              <a:spLocks noChangeArrowheads="1"/>
            </p:cNvSpPr>
            <p:nvPr/>
          </p:nvSpPr>
          <p:spPr bwMode="auto">
            <a:xfrm>
              <a:off x="1638" y="1202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o</a:t>
              </a:r>
              <a:endParaRPr kumimoji="0" lang="en-US" altLang="zh-TW" sz="3600" b="1" u="sng" baseline="-25000"/>
            </a:p>
          </p:txBody>
        </p:sp>
        <p:sp>
          <p:nvSpPr>
            <p:cNvPr id="68635" name="Rectangle 24"/>
            <p:cNvSpPr>
              <a:spLocks noChangeArrowheads="1"/>
            </p:cNvSpPr>
            <p:nvPr/>
          </p:nvSpPr>
          <p:spPr bwMode="auto">
            <a:xfrm>
              <a:off x="1706" y="1202"/>
              <a:ext cx="10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r</a:t>
              </a:r>
              <a:endParaRPr kumimoji="0" lang="en-US" altLang="zh-TW" sz="3600" b="1" u="sng" baseline="-25000"/>
            </a:p>
          </p:txBody>
        </p:sp>
        <p:sp>
          <p:nvSpPr>
            <p:cNvPr id="68636" name="Rectangle 25"/>
            <p:cNvSpPr>
              <a:spLocks noChangeArrowheads="1"/>
            </p:cNvSpPr>
            <p:nvPr/>
          </p:nvSpPr>
          <p:spPr bwMode="auto">
            <a:xfrm>
              <a:off x="1750" y="1202"/>
              <a:ext cx="1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y</a:t>
              </a:r>
              <a:endParaRPr kumimoji="0" lang="en-US" altLang="zh-TW" sz="3600" b="1" u="sng" baseline="-25000"/>
            </a:p>
          </p:txBody>
        </p:sp>
        <p:sp>
          <p:nvSpPr>
            <p:cNvPr id="68637" name="Rectangle 26"/>
            <p:cNvSpPr>
              <a:spLocks noChangeArrowheads="1"/>
            </p:cNvSpPr>
            <p:nvPr/>
          </p:nvSpPr>
          <p:spPr bwMode="auto">
            <a:xfrm>
              <a:off x="1812" y="1202"/>
              <a:ext cx="1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 C</a:t>
              </a:r>
              <a:endParaRPr kumimoji="0" lang="en-US" altLang="zh-TW" sz="3600" b="1" u="sng" baseline="-25000"/>
            </a:p>
          </p:txBody>
        </p:sp>
        <p:sp>
          <p:nvSpPr>
            <p:cNvPr id="68638" name="Rectangle 27"/>
            <p:cNvSpPr>
              <a:spLocks noChangeArrowheads="1"/>
            </p:cNvSpPr>
            <p:nvPr/>
          </p:nvSpPr>
          <p:spPr bwMode="auto">
            <a:xfrm>
              <a:off x="1923" y="1202"/>
              <a:ext cx="4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ontents</a:t>
              </a:r>
              <a:endParaRPr kumimoji="0" lang="en-US" altLang="zh-TW" sz="3600" b="1" u="sng" baseline="-25000"/>
            </a:p>
          </p:txBody>
        </p:sp>
        <p:sp>
          <p:nvSpPr>
            <p:cNvPr id="68639" name="Rectangle 28"/>
            <p:cNvSpPr>
              <a:spLocks noChangeArrowheads="1"/>
            </p:cNvSpPr>
            <p:nvPr/>
          </p:nvSpPr>
          <p:spPr bwMode="auto">
            <a:xfrm>
              <a:off x="2826" y="1078"/>
              <a:ext cx="26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Dec</a:t>
              </a:r>
              <a:endParaRPr kumimoji="0" lang="en-US" altLang="zh-TW" sz="3600" b="1" u="sng" baseline="-25000"/>
            </a:p>
          </p:txBody>
        </p:sp>
        <p:sp>
          <p:nvSpPr>
            <p:cNvPr id="68640" name="Rectangle 29"/>
            <p:cNvSpPr>
              <a:spLocks noChangeArrowheads="1"/>
            </p:cNvSpPr>
            <p:nvPr/>
          </p:nvSpPr>
          <p:spPr bwMode="auto">
            <a:xfrm>
              <a:off x="3031" y="1078"/>
              <a:ext cx="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i</a:t>
              </a:r>
              <a:endParaRPr kumimoji="0" lang="en-US" altLang="zh-TW" sz="3600" b="1" u="sng" baseline="-25000"/>
            </a:p>
          </p:txBody>
        </p:sp>
        <p:sp>
          <p:nvSpPr>
            <p:cNvPr id="68641" name="Rectangle 30"/>
            <p:cNvSpPr>
              <a:spLocks noChangeArrowheads="1"/>
            </p:cNvSpPr>
            <p:nvPr/>
          </p:nvSpPr>
          <p:spPr bwMode="auto">
            <a:xfrm>
              <a:off x="3062" y="1078"/>
              <a:ext cx="2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mal</a:t>
              </a:r>
              <a:endParaRPr kumimoji="0" lang="en-US" altLang="zh-TW" sz="3600" b="1" u="sng" baseline="-25000"/>
            </a:p>
          </p:txBody>
        </p:sp>
        <p:sp>
          <p:nvSpPr>
            <p:cNvPr id="68642" name="Rectangle 31"/>
            <p:cNvSpPr>
              <a:spLocks noChangeArrowheads="1"/>
            </p:cNvSpPr>
            <p:nvPr/>
          </p:nvSpPr>
          <p:spPr bwMode="auto">
            <a:xfrm>
              <a:off x="2833" y="1202"/>
              <a:ext cx="21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Op</a:t>
              </a:r>
              <a:endParaRPr kumimoji="0" lang="en-US" altLang="zh-TW" sz="3600" b="1" u="sng" baseline="-25000"/>
            </a:p>
          </p:txBody>
        </p:sp>
        <p:sp>
          <p:nvSpPr>
            <p:cNvPr id="68643" name="Rectangle 32"/>
            <p:cNvSpPr>
              <a:spLocks noChangeArrowheads="1"/>
            </p:cNvSpPr>
            <p:nvPr/>
          </p:nvSpPr>
          <p:spPr bwMode="auto">
            <a:xfrm>
              <a:off x="2988" y="1202"/>
              <a:ext cx="2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cod</a:t>
              </a:r>
              <a:endParaRPr kumimoji="0" lang="en-US" altLang="zh-TW" sz="3600" b="1" u="sng" baseline="-25000"/>
            </a:p>
          </p:txBody>
        </p:sp>
        <p:sp>
          <p:nvSpPr>
            <p:cNvPr id="68644" name="Rectangle 33"/>
            <p:cNvSpPr>
              <a:spLocks noChangeArrowheads="1"/>
            </p:cNvSpPr>
            <p:nvPr/>
          </p:nvSpPr>
          <p:spPr bwMode="auto">
            <a:xfrm>
              <a:off x="3186" y="1202"/>
              <a:ext cx="1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e</a:t>
              </a:r>
              <a:endParaRPr kumimoji="0" lang="en-US" altLang="zh-TW" sz="3600" b="1" u="sng" baseline="-25000"/>
            </a:p>
          </p:txBody>
        </p:sp>
        <p:sp>
          <p:nvSpPr>
            <p:cNvPr id="68645" name="Rectangle 34"/>
            <p:cNvSpPr>
              <a:spLocks noChangeArrowheads="1"/>
            </p:cNvSpPr>
            <p:nvPr/>
          </p:nvSpPr>
          <p:spPr bwMode="auto">
            <a:xfrm>
              <a:off x="3698" y="1202"/>
              <a:ext cx="45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Other F</a:t>
              </a:r>
              <a:endParaRPr kumimoji="0" lang="en-US" altLang="zh-TW" sz="3600" b="1" u="sng" baseline="-25000"/>
            </a:p>
          </p:txBody>
        </p:sp>
        <p:sp>
          <p:nvSpPr>
            <p:cNvPr id="68646" name="Rectangle 35"/>
            <p:cNvSpPr>
              <a:spLocks noChangeArrowheads="1"/>
            </p:cNvSpPr>
            <p:nvPr/>
          </p:nvSpPr>
          <p:spPr bwMode="auto">
            <a:xfrm>
              <a:off x="4094" y="1202"/>
              <a:ext cx="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i</a:t>
              </a:r>
              <a:endParaRPr kumimoji="0" lang="en-US" altLang="zh-TW" sz="3600" b="1" u="sng" baseline="-25000"/>
            </a:p>
          </p:txBody>
        </p:sp>
        <p:sp>
          <p:nvSpPr>
            <p:cNvPr id="68647" name="Rectangle 36"/>
            <p:cNvSpPr>
              <a:spLocks noChangeArrowheads="1"/>
            </p:cNvSpPr>
            <p:nvPr/>
          </p:nvSpPr>
          <p:spPr bwMode="auto">
            <a:xfrm>
              <a:off x="4124" y="1202"/>
              <a:ext cx="2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elds</a:t>
              </a:r>
              <a:endParaRPr kumimoji="0" lang="en-US" altLang="zh-TW" sz="3600" b="1" u="sng" baseline="-25000"/>
            </a:p>
          </p:txBody>
        </p:sp>
        <p:sp>
          <p:nvSpPr>
            <p:cNvPr id="68648" name="Rectangle 37"/>
            <p:cNvSpPr>
              <a:spLocks noChangeArrowheads="1"/>
            </p:cNvSpPr>
            <p:nvPr/>
          </p:nvSpPr>
          <p:spPr bwMode="auto">
            <a:xfrm>
              <a:off x="4716" y="1202"/>
              <a:ext cx="21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Op</a:t>
              </a:r>
              <a:endParaRPr kumimoji="0" lang="en-US" altLang="zh-TW" sz="3600" b="1" u="sng" baseline="-25000"/>
            </a:p>
          </p:txBody>
        </p:sp>
        <p:sp>
          <p:nvSpPr>
            <p:cNvPr id="68649" name="Rectangle 38"/>
            <p:cNvSpPr>
              <a:spLocks noChangeArrowheads="1"/>
            </p:cNvSpPr>
            <p:nvPr/>
          </p:nvSpPr>
          <p:spPr bwMode="auto">
            <a:xfrm>
              <a:off x="4871" y="1202"/>
              <a:ext cx="37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eration</a:t>
              </a:r>
              <a:endParaRPr kumimoji="0" lang="en-US" altLang="zh-TW" sz="3600" b="1" u="sng" baseline="-25000"/>
            </a:p>
          </p:txBody>
        </p:sp>
        <p:sp>
          <p:nvSpPr>
            <p:cNvPr id="68650" name="Rectangle 39"/>
            <p:cNvSpPr>
              <a:spLocks noChangeArrowheads="1"/>
            </p:cNvSpPr>
            <p:nvPr/>
          </p:nvSpPr>
          <p:spPr bwMode="auto">
            <a:xfrm>
              <a:off x="887" y="1604"/>
              <a:ext cx="19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25</a:t>
              </a:r>
              <a:endParaRPr kumimoji="0" lang="en-US" altLang="zh-TW" sz="3600" b="1" u="sng" baseline="-25000"/>
            </a:p>
          </p:txBody>
        </p:sp>
        <p:sp>
          <p:nvSpPr>
            <p:cNvPr id="68651" name="Rectangle 40"/>
            <p:cNvSpPr>
              <a:spLocks noChangeArrowheads="1"/>
            </p:cNvSpPr>
            <p:nvPr/>
          </p:nvSpPr>
          <p:spPr bwMode="auto">
            <a:xfrm>
              <a:off x="1307" y="1604"/>
              <a:ext cx="39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00001</a:t>
              </a:r>
              <a:endParaRPr kumimoji="0" lang="en-US" altLang="zh-TW" sz="3600" b="1" u="sng" baseline="-25000"/>
            </a:p>
          </p:txBody>
        </p:sp>
        <p:sp>
          <p:nvSpPr>
            <p:cNvPr id="68652" name="Rectangle 41"/>
            <p:cNvSpPr>
              <a:spLocks noChangeArrowheads="1"/>
            </p:cNvSpPr>
            <p:nvPr/>
          </p:nvSpPr>
          <p:spPr bwMode="auto">
            <a:xfrm>
              <a:off x="1619" y="1604"/>
              <a:ext cx="42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01 001</a:t>
              </a:r>
              <a:endParaRPr kumimoji="0" lang="en-US" altLang="zh-TW" sz="3600" b="1" u="sng" baseline="-25000"/>
            </a:p>
          </p:txBody>
        </p:sp>
        <p:sp>
          <p:nvSpPr>
            <p:cNvPr id="68653" name="Rectangle 42"/>
            <p:cNvSpPr>
              <a:spLocks noChangeArrowheads="1"/>
            </p:cNvSpPr>
            <p:nvPr/>
          </p:nvSpPr>
          <p:spPr bwMode="auto">
            <a:xfrm>
              <a:off x="1963" y="1604"/>
              <a:ext cx="29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 010</a:t>
              </a:r>
              <a:endParaRPr kumimoji="0" lang="en-US" altLang="zh-TW" sz="3600" b="1" u="sng" baseline="-25000"/>
            </a:p>
          </p:txBody>
        </p:sp>
        <p:sp>
          <p:nvSpPr>
            <p:cNvPr id="68654" name="Rectangle 43"/>
            <p:cNvSpPr>
              <a:spLocks noChangeArrowheads="1"/>
            </p:cNvSpPr>
            <p:nvPr/>
          </p:nvSpPr>
          <p:spPr bwMode="auto">
            <a:xfrm>
              <a:off x="2213" y="1604"/>
              <a:ext cx="2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011</a:t>
              </a:r>
              <a:endParaRPr kumimoji="0" lang="en-US" altLang="zh-TW" sz="3600" b="1" u="sng" baseline="-25000"/>
            </a:p>
          </p:txBody>
        </p:sp>
        <p:sp>
          <p:nvSpPr>
            <p:cNvPr id="68655" name="Rectangle 44"/>
            <p:cNvSpPr>
              <a:spLocks noChangeArrowheads="1"/>
            </p:cNvSpPr>
            <p:nvPr/>
          </p:nvSpPr>
          <p:spPr bwMode="auto">
            <a:xfrm>
              <a:off x="2666" y="1604"/>
              <a:ext cx="73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5 (Subtract)</a:t>
              </a:r>
              <a:endParaRPr kumimoji="0" lang="en-US" altLang="zh-TW" sz="3600" b="1" u="sng" baseline="-25000"/>
            </a:p>
          </p:txBody>
        </p:sp>
        <p:sp>
          <p:nvSpPr>
            <p:cNvPr id="68656" name="Rectangle 45"/>
            <p:cNvSpPr>
              <a:spLocks noChangeArrowheads="1"/>
            </p:cNvSpPr>
            <p:nvPr/>
          </p:nvSpPr>
          <p:spPr bwMode="auto">
            <a:xfrm>
              <a:off x="3468" y="1604"/>
              <a:ext cx="40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DR:1,</a:t>
              </a:r>
              <a:endParaRPr kumimoji="0" lang="en-US" altLang="zh-TW" sz="3600" b="1" u="sng" baseline="-25000"/>
            </a:p>
          </p:txBody>
        </p:sp>
        <p:sp>
          <p:nvSpPr>
            <p:cNvPr id="68657" name="Rectangle 46"/>
            <p:cNvSpPr>
              <a:spLocks noChangeArrowheads="1"/>
            </p:cNvSpPr>
            <p:nvPr/>
          </p:nvSpPr>
          <p:spPr bwMode="auto">
            <a:xfrm>
              <a:off x="3826" y="1604"/>
              <a:ext cx="37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SA:2,</a:t>
              </a:r>
              <a:endParaRPr kumimoji="0" lang="en-US" altLang="zh-TW" sz="3600" b="1" u="sng" baseline="-25000"/>
            </a:p>
          </p:txBody>
        </p:sp>
        <p:sp>
          <p:nvSpPr>
            <p:cNvPr id="68658" name="Rectangle 47"/>
            <p:cNvSpPr>
              <a:spLocks noChangeArrowheads="1"/>
            </p:cNvSpPr>
            <p:nvPr/>
          </p:nvSpPr>
          <p:spPr bwMode="auto">
            <a:xfrm>
              <a:off x="4156" y="1604"/>
              <a:ext cx="32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SB:3</a:t>
              </a:r>
              <a:endParaRPr kumimoji="0" lang="en-US" altLang="zh-TW" sz="3600" b="1" u="sng" baseline="-25000"/>
            </a:p>
          </p:txBody>
        </p:sp>
        <p:sp>
          <p:nvSpPr>
            <p:cNvPr id="68659" name="Rectangle 48"/>
            <p:cNvSpPr>
              <a:spLocks noChangeArrowheads="1"/>
            </p:cNvSpPr>
            <p:nvPr/>
          </p:nvSpPr>
          <p:spPr bwMode="auto">
            <a:xfrm>
              <a:off x="4576" y="1604"/>
              <a:ext cx="2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R1</a:t>
              </a:r>
              <a:endParaRPr kumimoji="0" lang="en-US" altLang="zh-TW" sz="3600" b="1" u="sng" baseline="-25000"/>
            </a:p>
          </p:txBody>
        </p:sp>
        <p:sp>
          <p:nvSpPr>
            <p:cNvPr id="68660" name="Rectangle 49"/>
            <p:cNvSpPr>
              <a:spLocks noChangeArrowheads="1"/>
            </p:cNvSpPr>
            <p:nvPr/>
          </p:nvSpPr>
          <p:spPr bwMode="auto">
            <a:xfrm>
              <a:off x="4767" y="1596"/>
              <a:ext cx="1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Symbol" panose="05050102010706020507" pitchFamily="18" charset="2"/>
                </a:rPr>
                <a:t>¬</a:t>
              </a:r>
              <a:endParaRPr kumimoji="0" lang="en-US" altLang="zh-TW" sz="3600" b="1" u="sng" baseline="-25000"/>
            </a:p>
          </p:txBody>
        </p:sp>
        <p:sp>
          <p:nvSpPr>
            <p:cNvPr id="68661" name="Rectangle 50"/>
            <p:cNvSpPr>
              <a:spLocks noChangeArrowheads="1"/>
            </p:cNvSpPr>
            <p:nvPr/>
          </p:nvSpPr>
          <p:spPr bwMode="auto">
            <a:xfrm>
              <a:off x="4890" y="1604"/>
              <a:ext cx="26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 R2</a:t>
              </a:r>
              <a:endParaRPr kumimoji="0" lang="en-US" altLang="zh-TW" sz="3600" b="1" u="sng" baseline="-25000"/>
            </a:p>
          </p:txBody>
        </p:sp>
        <p:sp>
          <p:nvSpPr>
            <p:cNvPr id="68662" name="Rectangle 51"/>
            <p:cNvSpPr>
              <a:spLocks noChangeArrowheads="1"/>
            </p:cNvSpPr>
            <p:nvPr/>
          </p:nvSpPr>
          <p:spPr bwMode="auto">
            <a:xfrm>
              <a:off x="5112" y="1596"/>
              <a:ext cx="13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0" lang="en-US" altLang="zh-TW" sz="3600" b="1" u="sng" baseline="-25000"/>
            </a:p>
          </p:txBody>
        </p:sp>
        <p:sp>
          <p:nvSpPr>
            <p:cNvPr id="68663" name="Rectangle 52"/>
            <p:cNvSpPr>
              <a:spLocks noChangeArrowheads="1"/>
            </p:cNvSpPr>
            <p:nvPr/>
          </p:nvSpPr>
          <p:spPr bwMode="auto">
            <a:xfrm>
              <a:off x="5213" y="1604"/>
              <a:ext cx="2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R3</a:t>
              </a:r>
              <a:endParaRPr kumimoji="0" lang="en-US" altLang="zh-TW" sz="3600" b="1" u="sng" baseline="-25000"/>
            </a:p>
          </p:txBody>
        </p:sp>
        <p:sp>
          <p:nvSpPr>
            <p:cNvPr id="68664" name="Rectangle 53"/>
            <p:cNvSpPr>
              <a:spLocks noChangeArrowheads="1"/>
            </p:cNvSpPr>
            <p:nvPr/>
          </p:nvSpPr>
          <p:spPr bwMode="auto">
            <a:xfrm>
              <a:off x="887" y="1994"/>
              <a:ext cx="19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35</a:t>
              </a:r>
              <a:endParaRPr kumimoji="0" lang="en-US" altLang="zh-TW" sz="3600" b="1" u="sng" baseline="-25000"/>
            </a:p>
          </p:txBody>
        </p:sp>
        <p:sp>
          <p:nvSpPr>
            <p:cNvPr id="68665" name="Rectangle 54"/>
            <p:cNvSpPr>
              <a:spLocks noChangeArrowheads="1"/>
            </p:cNvSpPr>
            <p:nvPr/>
          </p:nvSpPr>
          <p:spPr bwMode="auto">
            <a:xfrm>
              <a:off x="1307" y="1994"/>
              <a:ext cx="39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01000</a:t>
              </a:r>
              <a:endParaRPr kumimoji="0" lang="en-US" altLang="zh-TW" sz="3600" b="1" u="sng" baseline="-25000"/>
            </a:p>
          </p:txBody>
        </p:sp>
        <p:sp>
          <p:nvSpPr>
            <p:cNvPr id="68666" name="Rectangle 55"/>
            <p:cNvSpPr>
              <a:spLocks noChangeArrowheads="1"/>
            </p:cNvSpPr>
            <p:nvPr/>
          </p:nvSpPr>
          <p:spPr bwMode="auto">
            <a:xfrm>
              <a:off x="1620" y="1994"/>
              <a:ext cx="42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00 000</a:t>
              </a:r>
              <a:endParaRPr kumimoji="0" lang="en-US" altLang="zh-TW" sz="3600" b="1" u="sng" baseline="-25000"/>
            </a:p>
          </p:txBody>
        </p:sp>
        <p:sp>
          <p:nvSpPr>
            <p:cNvPr id="68667" name="Rectangle 56"/>
            <p:cNvSpPr>
              <a:spLocks noChangeArrowheads="1"/>
            </p:cNvSpPr>
            <p:nvPr/>
          </p:nvSpPr>
          <p:spPr bwMode="auto">
            <a:xfrm>
              <a:off x="1964" y="1994"/>
              <a:ext cx="29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 100</a:t>
              </a:r>
              <a:endParaRPr kumimoji="0" lang="en-US" altLang="zh-TW" sz="3600" b="1" u="sng" baseline="-25000"/>
            </a:p>
          </p:txBody>
        </p:sp>
        <p:sp>
          <p:nvSpPr>
            <p:cNvPr id="68668" name="Rectangle 57"/>
            <p:cNvSpPr>
              <a:spLocks noChangeArrowheads="1"/>
            </p:cNvSpPr>
            <p:nvPr/>
          </p:nvSpPr>
          <p:spPr bwMode="auto">
            <a:xfrm>
              <a:off x="2214" y="1994"/>
              <a:ext cx="26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101</a:t>
              </a:r>
              <a:endParaRPr kumimoji="0" lang="en-US" altLang="zh-TW" sz="3600" b="1" u="sng" baseline="-25000"/>
            </a:p>
          </p:txBody>
        </p:sp>
        <p:sp>
          <p:nvSpPr>
            <p:cNvPr id="68669" name="Rectangle 58"/>
            <p:cNvSpPr>
              <a:spLocks noChangeArrowheads="1"/>
            </p:cNvSpPr>
            <p:nvPr/>
          </p:nvSpPr>
          <p:spPr bwMode="auto">
            <a:xfrm>
              <a:off x="2667" y="1994"/>
              <a:ext cx="577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32 (Store</a:t>
              </a:r>
              <a:endParaRPr kumimoji="0" lang="en-US" altLang="zh-TW" sz="3600" b="1" u="sng" baseline="-25000"/>
            </a:p>
          </p:txBody>
        </p:sp>
        <p:sp>
          <p:nvSpPr>
            <p:cNvPr id="68670" name="Rectangle 59"/>
            <p:cNvSpPr>
              <a:spLocks noChangeArrowheads="1"/>
            </p:cNvSpPr>
            <p:nvPr/>
          </p:nvSpPr>
          <p:spPr bwMode="auto">
            <a:xfrm>
              <a:off x="3165" y="1994"/>
              <a:ext cx="119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)</a:t>
              </a:r>
              <a:endParaRPr kumimoji="0" lang="en-US" altLang="zh-TW" sz="3600" b="1" u="sng" baseline="-25000"/>
            </a:p>
          </p:txBody>
        </p:sp>
        <p:sp>
          <p:nvSpPr>
            <p:cNvPr id="68671" name="Rectangle 60"/>
            <p:cNvSpPr>
              <a:spLocks noChangeArrowheads="1"/>
            </p:cNvSpPr>
            <p:nvPr/>
          </p:nvSpPr>
          <p:spPr bwMode="auto">
            <a:xfrm>
              <a:off x="3469" y="1994"/>
              <a:ext cx="14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S</a:t>
              </a:r>
              <a:endParaRPr kumimoji="0" lang="en-US" altLang="zh-TW" sz="3600" b="1" u="sng" baseline="-25000"/>
            </a:p>
          </p:txBody>
        </p:sp>
        <p:sp>
          <p:nvSpPr>
            <p:cNvPr id="68672" name="Rectangle 61"/>
            <p:cNvSpPr>
              <a:spLocks noChangeArrowheads="1"/>
            </p:cNvSpPr>
            <p:nvPr/>
          </p:nvSpPr>
          <p:spPr bwMode="auto">
            <a:xfrm>
              <a:off x="3539" y="1994"/>
              <a:ext cx="59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A:4, SB:5</a:t>
              </a:r>
              <a:endParaRPr kumimoji="0" lang="en-US" altLang="zh-TW" sz="3600" b="1" u="sng" baseline="-25000"/>
            </a:p>
          </p:txBody>
        </p:sp>
        <p:sp>
          <p:nvSpPr>
            <p:cNvPr id="68673" name="Rectangle 62"/>
            <p:cNvSpPr>
              <a:spLocks noChangeArrowheads="1"/>
            </p:cNvSpPr>
            <p:nvPr/>
          </p:nvSpPr>
          <p:spPr bwMode="auto">
            <a:xfrm>
              <a:off x="4578" y="1994"/>
              <a:ext cx="23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M[</a:t>
              </a:r>
              <a:endParaRPr kumimoji="0" lang="en-US" altLang="zh-TW" sz="3600" b="1" u="sng" baseline="-25000"/>
            </a:p>
          </p:txBody>
        </p:sp>
        <p:sp>
          <p:nvSpPr>
            <p:cNvPr id="68674" name="Rectangle 63"/>
            <p:cNvSpPr>
              <a:spLocks noChangeArrowheads="1"/>
            </p:cNvSpPr>
            <p:nvPr/>
          </p:nvSpPr>
          <p:spPr bwMode="auto">
            <a:xfrm>
              <a:off x="4737" y="1994"/>
              <a:ext cx="27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R4]</a:t>
              </a:r>
              <a:endParaRPr kumimoji="0" lang="en-US" altLang="zh-TW" sz="3600" b="1" u="sng" baseline="-25000"/>
            </a:p>
          </p:txBody>
        </p:sp>
        <p:sp>
          <p:nvSpPr>
            <p:cNvPr id="68675" name="Rectangle 64"/>
            <p:cNvSpPr>
              <a:spLocks noChangeArrowheads="1"/>
            </p:cNvSpPr>
            <p:nvPr/>
          </p:nvSpPr>
          <p:spPr bwMode="auto">
            <a:xfrm>
              <a:off x="4968" y="1986"/>
              <a:ext cx="1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Symbol" panose="05050102010706020507" pitchFamily="18" charset="2"/>
                </a:rPr>
                <a:t>¬</a:t>
              </a:r>
              <a:endParaRPr kumimoji="0" lang="en-US" altLang="zh-TW" sz="3600" b="1" u="sng" baseline="-25000"/>
            </a:p>
          </p:txBody>
        </p:sp>
        <p:sp>
          <p:nvSpPr>
            <p:cNvPr id="68676" name="Rectangle 65"/>
            <p:cNvSpPr>
              <a:spLocks noChangeArrowheads="1"/>
            </p:cNvSpPr>
            <p:nvPr/>
          </p:nvSpPr>
          <p:spPr bwMode="auto">
            <a:xfrm>
              <a:off x="5092" y="1994"/>
              <a:ext cx="26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 R5</a:t>
              </a:r>
              <a:endParaRPr kumimoji="0" lang="en-US" altLang="zh-TW" sz="3600" b="1" u="sng" baseline="-25000"/>
            </a:p>
          </p:txBody>
        </p:sp>
        <p:sp>
          <p:nvSpPr>
            <p:cNvPr id="68677" name="Rectangle 66"/>
            <p:cNvSpPr>
              <a:spLocks noChangeArrowheads="1"/>
            </p:cNvSpPr>
            <p:nvPr/>
          </p:nvSpPr>
          <p:spPr bwMode="auto">
            <a:xfrm>
              <a:off x="887" y="2382"/>
              <a:ext cx="19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45</a:t>
              </a:r>
              <a:endParaRPr kumimoji="0" lang="en-US" altLang="zh-TW" sz="3600" b="1" u="sng" baseline="-25000"/>
            </a:p>
          </p:txBody>
        </p:sp>
        <p:sp>
          <p:nvSpPr>
            <p:cNvPr id="68678" name="Rectangle 67"/>
            <p:cNvSpPr>
              <a:spLocks noChangeArrowheads="1"/>
            </p:cNvSpPr>
            <p:nvPr/>
          </p:nvSpPr>
          <p:spPr bwMode="auto">
            <a:xfrm>
              <a:off x="1307" y="2382"/>
              <a:ext cx="39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10000</a:t>
              </a:r>
              <a:endParaRPr kumimoji="0" lang="en-US" altLang="zh-TW" sz="3600" b="1" u="sng" baseline="-25000"/>
            </a:p>
          </p:txBody>
        </p:sp>
        <p:sp>
          <p:nvSpPr>
            <p:cNvPr id="68679" name="Rectangle 68"/>
            <p:cNvSpPr>
              <a:spLocks noChangeArrowheads="1"/>
            </p:cNvSpPr>
            <p:nvPr/>
          </p:nvSpPr>
          <p:spPr bwMode="auto">
            <a:xfrm>
              <a:off x="1620" y="2382"/>
              <a:ext cx="42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10 010</a:t>
              </a:r>
              <a:endParaRPr kumimoji="0" lang="en-US" altLang="zh-TW" sz="3600" b="1" u="sng" baseline="-25000"/>
            </a:p>
          </p:txBody>
        </p:sp>
        <p:sp>
          <p:nvSpPr>
            <p:cNvPr id="68680" name="Rectangle 69"/>
            <p:cNvSpPr>
              <a:spLocks noChangeArrowheads="1"/>
            </p:cNvSpPr>
            <p:nvPr/>
          </p:nvSpPr>
          <p:spPr bwMode="auto">
            <a:xfrm>
              <a:off x="1964" y="2382"/>
              <a:ext cx="29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 111</a:t>
              </a:r>
              <a:endParaRPr kumimoji="0" lang="en-US" altLang="zh-TW" sz="3600" b="1" u="sng" baseline="-25000"/>
            </a:p>
          </p:txBody>
        </p:sp>
        <p:sp>
          <p:nvSpPr>
            <p:cNvPr id="68681" name="Rectangle 70"/>
            <p:cNvSpPr>
              <a:spLocks noChangeArrowheads="1"/>
            </p:cNvSpPr>
            <p:nvPr/>
          </p:nvSpPr>
          <p:spPr bwMode="auto">
            <a:xfrm>
              <a:off x="2214" y="2382"/>
              <a:ext cx="2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011</a:t>
              </a:r>
              <a:endParaRPr kumimoji="0" lang="en-US" altLang="zh-TW" sz="3600" b="1" u="sng" baseline="-25000"/>
            </a:p>
          </p:txBody>
        </p:sp>
        <p:sp>
          <p:nvSpPr>
            <p:cNvPr id="68682" name="Rectangle 71"/>
            <p:cNvSpPr>
              <a:spLocks noChangeArrowheads="1"/>
            </p:cNvSpPr>
            <p:nvPr/>
          </p:nvSpPr>
          <p:spPr bwMode="auto">
            <a:xfrm>
              <a:off x="2667" y="2382"/>
              <a:ext cx="52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66 (Add</a:t>
              </a:r>
              <a:endParaRPr kumimoji="0" lang="en-US" altLang="zh-TW" sz="3600" b="1" u="sng" baseline="-25000"/>
            </a:p>
          </p:txBody>
        </p:sp>
        <p:sp>
          <p:nvSpPr>
            <p:cNvPr id="68683" name="Rectangle 72"/>
            <p:cNvSpPr>
              <a:spLocks noChangeArrowheads="1"/>
            </p:cNvSpPr>
            <p:nvPr/>
          </p:nvSpPr>
          <p:spPr bwMode="auto">
            <a:xfrm>
              <a:off x="2667" y="2536"/>
              <a:ext cx="1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Im</a:t>
              </a:r>
              <a:endParaRPr kumimoji="0" lang="en-US" altLang="zh-TW" sz="3600" b="1" u="sng" baseline="-25000"/>
            </a:p>
          </p:txBody>
        </p:sp>
        <p:sp>
          <p:nvSpPr>
            <p:cNvPr id="68684" name="Rectangle 73"/>
            <p:cNvSpPr>
              <a:spLocks noChangeArrowheads="1"/>
            </p:cNvSpPr>
            <p:nvPr/>
          </p:nvSpPr>
          <p:spPr bwMode="auto">
            <a:xfrm>
              <a:off x="2819" y="2536"/>
              <a:ext cx="56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mediate)</a:t>
              </a:r>
              <a:endParaRPr kumimoji="0" lang="en-US" altLang="zh-TW" sz="3600" b="1" u="sng" baseline="-25000"/>
            </a:p>
          </p:txBody>
        </p:sp>
        <p:sp>
          <p:nvSpPr>
            <p:cNvPr id="68685" name="Rectangle 74"/>
            <p:cNvSpPr>
              <a:spLocks noChangeArrowheads="1"/>
            </p:cNvSpPr>
            <p:nvPr/>
          </p:nvSpPr>
          <p:spPr bwMode="auto">
            <a:xfrm>
              <a:off x="3468" y="2382"/>
              <a:ext cx="30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DR:</a:t>
              </a:r>
              <a:endParaRPr kumimoji="0" lang="en-US" altLang="zh-TW" sz="3600" b="1" u="sng" baseline="-25000"/>
            </a:p>
          </p:txBody>
        </p:sp>
        <p:sp>
          <p:nvSpPr>
            <p:cNvPr id="68686" name="Rectangle 75"/>
            <p:cNvSpPr>
              <a:spLocks noChangeArrowheads="1"/>
            </p:cNvSpPr>
            <p:nvPr/>
          </p:nvSpPr>
          <p:spPr bwMode="auto">
            <a:xfrm>
              <a:off x="3701" y="2382"/>
              <a:ext cx="13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kumimoji="0" lang="en-US" altLang="zh-TW" sz="3600" b="1" u="sng" baseline="-25000"/>
            </a:p>
          </p:txBody>
        </p:sp>
        <p:sp>
          <p:nvSpPr>
            <p:cNvPr id="68687" name="Rectangle 76"/>
            <p:cNvSpPr>
              <a:spLocks noChangeArrowheads="1"/>
            </p:cNvSpPr>
            <p:nvPr/>
          </p:nvSpPr>
          <p:spPr bwMode="auto">
            <a:xfrm>
              <a:off x="3764" y="2382"/>
              <a:ext cx="20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, S</a:t>
              </a:r>
              <a:endParaRPr kumimoji="0" lang="en-US" altLang="zh-TW" sz="3600" b="1" u="sng" baseline="-25000"/>
            </a:p>
          </p:txBody>
        </p:sp>
        <p:sp>
          <p:nvSpPr>
            <p:cNvPr id="68688" name="Rectangle 77"/>
            <p:cNvSpPr>
              <a:spLocks noChangeArrowheads="1"/>
            </p:cNvSpPr>
            <p:nvPr/>
          </p:nvSpPr>
          <p:spPr bwMode="auto">
            <a:xfrm>
              <a:off x="3896" y="2382"/>
              <a:ext cx="17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A</a:t>
              </a:r>
              <a:endParaRPr kumimoji="0" lang="en-US" altLang="zh-TW" sz="3600" b="1" u="sng" baseline="-25000"/>
            </a:p>
          </p:txBody>
        </p:sp>
        <p:sp>
          <p:nvSpPr>
            <p:cNvPr id="68689" name="Rectangle 78"/>
            <p:cNvSpPr>
              <a:spLocks noChangeArrowheads="1"/>
            </p:cNvSpPr>
            <p:nvPr/>
          </p:nvSpPr>
          <p:spPr bwMode="auto">
            <a:xfrm>
              <a:off x="4000" y="2382"/>
              <a:ext cx="10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:</a:t>
              </a:r>
              <a:endParaRPr kumimoji="0" lang="en-US" altLang="zh-TW" sz="3600" b="1" u="sng" baseline="-25000"/>
            </a:p>
          </p:txBody>
        </p:sp>
        <p:sp>
          <p:nvSpPr>
            <p:cNvPr id="68690" name="Rectangle 79"/>
            <p:cNvSpPr>
              <a:spLocks noChangeArrowheads="1"/>
            </p:cNvSpPr>
            <p:nvPr/>
          </p:nvSpPr>
          <p:spPr bwMode="auto">
            <a:xfrm>
              <a:off x="4032" y="2382"/>
              <a:ext cx="13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7</a:t>
              </a:r>
              <a:endParaRPr kumimoji="0" lang="en-US" altLang="zh-TW" sz="3600" b="1" u="sng" baseline="-25000"/>
            </a:p>
          </p:txBody>
        </p:sp>
        <p:sp>
          <p:nvSpPr>
            <p:cNvPr id="68691" name="Rectangle 80"/>
            <p:cNvSpPr>
              <a:spLocks noChangeArrowheads="1"/>
            </p:cNvSpPr>
            <p:nvPr/>
          </p:nvSpPr>
          <p:spPr bwMode="auto">
            <a:xfrm>
              <a:off x="4094" y="2382"/>
              <a:ext cx="31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, OP</a:t>
              </a:r>
              <a:endParaRPr kumimoji="0" lang="en-US" altLang="zh-TW" sz="3600" b="1" u="sng" baseline="-25000"/>
            </a:p>
          </p:txBody>
        </p:sp>
        <p:sp>
          <p:nvSpPr>
            <p:cNvPr id="68692" name="Rectangle 81"/>
            <p:cNvSpPr>
              <a:spLocks noChangeArrowheads="1"/>
            </p:cNvSpPr>
            <p:nvPr/>
          </p:nvSpPr>
          <p:spPr bwMode="auto">
            <a:xfrm>
              <a:off x="4337" y="2382"/>
              <a:ext cx="16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:3</a:t>
              </a:r>
              <a:endParaRPr kumimoji="0" lang="en-US" altLang="zh-TW" sz="3600" b="1" u="sng" baseline="-25000"/>
            </a:p>
          </p:txBody>
        </p:sp>
        <p:sp>
          <p:nvSpPr>
            <p:cNvPr id="68693" name="Rectangle 82"/>
            <p:cNvSpPr>
              <a:spLocks noChangeArrowheads="1"/>
            </p:cNvSpPr>
            <p:nvPr/>
          </p:nvSpPr>
          <p:spPr bwMode="auto">
            <a:xfrm>
              <a:off x="4576" y="2382"/>
              <a:ext cx="16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R</a:t>
              </a:r>
              <a:endParaRPr kumimoji="0" lang="en-US" altLang="zh-TW" sz="3600" b="1" u="sng" baseline="-25000"/>
            </a:p>
          </p:txBody>
        </p:sp>
        <p:sp>
          <p:nvSpPr>
            <p:cNvPr id="68694" name="Rectangle 83"/>
            <p:cNvSpPr>
              <a:spLocks noChangeArrowheads="1"/>
            </p:cNvSpPr>
            <p:nvPr/>
          </p:nvSpPr>
          <p:spPr bwMode="auto">
            <a:xfrm>
              <a:off x="4673" y="2382"/>
              <a:ext cx="13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kumimoji="0" lang="en-US" altLang="zh-TW" sz="3600" b="1" u="sng" baseline="-25000"/>
            </a:p>
          </p:txBody>
        </p:sp>
        <p:sp>
          <p:nvSpPr>
            <p:cNvPr id="68695" name="Rectangle 84"/>
            <p:cNvSpPr>
              <a:spLocks noChangeArrowheads="1"/>
            </p:cNvSpPr>
            <p:nvPr/>
          </p:nvSpPr>
          <p:spPr bwMode="auto">
            <a:xfrm>
              <a:off x="4767" y="2374"/>
              <a:ext cx="193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Symbol" panose="05050102010706020507" pitchFamily="18" charset="2"/>
                </a:rPr>
                <a:t>¬</a:t>
              </a:r>
              <a:endParaRPr kumimoji="0" lang="en-US" altLang="zh-TW" sz="3600" b="1" u="sng" baseline="-25000"/>
            </a:p>
          </p:txBody>
        </p:sp>
        <p:sp>
          <p:nvSpPr>
            <p:cNvPr id="68696" name="Rectangle 85"/>
            <p:cNvSpPr>
              <a:spLocks noChangeArrowheads="1"/>
            </p:cNvSpPr>
            <p:nvPr/>
          </p:nvSpPr>
          <p:spPr bwMode="auto">
            <a:xfrm>
              <a:off x="4890" y="2382"/>
              <a:ext cx="26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 R7</a:t>
              </a:r>
              <a:endParaRPr kumimoji="0" lang="en-US" altLang="zh-TW" sz="3600" b="1" u="sng" baseline="-25000"/>
            </a:p>
          </p:txBody>
        </p:sp>
        <p:sp>
          <p:nvSpPr>
            <p:cNvPr id="68697" name="Rectangle 86"/>
            <p:cNvSpPr>
              <a:spLocks noChangeArrowheads="1"/>
            </p:cNvSpPr>
            <p:nvPr/>
          </p:nvSpPr>
          <p:spPr bwMode="auto">
            <a:xfrm>
              <a:off x="5112" y="2374"/>
              <a:ext cx="235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Symbol" panose="05050102010706020507" pitchFamily="18" charset="2"/>
                </a:rPr>
                <a:t>+ 3</a:t>
              </a:r>
              <a:endParaRPr kumimoji="0" lang="en-US" altLang="zh-TW" sz="3600" b="1" u="sng" baseline="-25000"/>
            </a:p>
          </p:txBody>
        </p:sp>
        <p:sp>
          <p:nvSpPr>
            <p:cNvPr id="68698" name="Rectangle 87"/>
            <p:cNvSpPr>
              <a:spLocks noChangeArrowheads="1"/>
            </p:cNvSpPr>
            <p:nvPr/>
          </p:nvSpPr>
          <p:spPr bwMode="auto">
            <a:xfrm>
              <a:off x="887" y="2926"/>
              <a:ext cx="19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55</a:t>
              </a:r>
              <a:endParaRPr kumimoji="0" lang="en-US" altLang="zh-TW" sz="3600" b="1" u="sng" baseline="-25000"/>
            </a:p>
          </p:txBody>
        </p:sp>
        <p:sp>
          <p:nvSpPr>
            <p:cNvPr id="68699" name="Rectangle 88"/>
            <p:cNvSpPr>
              <a:spLocks noChangeArrowheads="1"/>
            </p:cNvSpPr>
            <p:nvPr/>
          </p:nvSpPr>
          <p:spPr bwMode="auto">
            <a:xfrm>
              <a:off x="1307" y="2926"/>
              <a:ext cx="39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11000</a:t>
              </a:r>
              <a:endParaRPr kumimoji="0" lang="en-US" altLang="zh-TW" sz="3600" b="1" u="sng" baseline="-25000"/>
            </a:p>
          </p:txBody>
        </p:sp>
        <p:sp>
          <p:nvSpPr>
            <p:cNvPr id="68700" name="Rectangle 89"/>
            <p:cNvSpPr>
              <a:spLocks noChangeArrowheads="1"/>
            </p:cNvSpPr>
            <p:nvPr/>
          </p:nvSpPr>
          <p:spPr bwMode="auto">
            <a:xfrm>
              <a:off x="1619" y="2926"/>
              <a:ext cx="42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00 101</a:t>
              </a:r>
              <a:endParaRPr kumimoji="0" lang="en-US" altLang="zh-TW" sz="3600" b="1" u="sng" baseline="-25000"/>
            </a:p>
          </p:txBody>
        </p:sp>
        <p:sp>
          <p:nvSpPr>
            <p:cNvPr id="68701" name="Rectangle 90"/>
            <p:cNvSpPr>
              <a:spLocks noChangeArrowheads="1"/>
            </p:cNvSpPr>
            <p:nvPr/>
          </p:nvSpPr>
          <p:spPr bwMode="auto">
            <a:xfrm>
              <a:off x="1963" y="2926"/>
              <a:ext cx="29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 110</a:t>
              </a:r>
              <a:endParaRPr kumimoji="0" lang="en-US" altLang="zh-TW" sz="3600" b="1" u="sng" baseline="-25000"/>
            </a:p>
          </p:txBody>
        </p:sp>
        <p:sp>
          <p:nvSpPr>
            <p:cNvPr id="68702" name="Rectangle 91"/>
            <p:cNvSpPr>
              <a:spLocks noChangeArrowheads="1"/>
            </p:cNvSpPr>
            <p:nvPr/>
          </p:nvSpPr>
          <p:spPr bwMode="auto">
            <a:xfrm>
              <a:off x="2214" y="2926"/>
              <a:ext cx="2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100</a:t>
              </a:r>
              <a:endParaRPr kumimoji="0" lang="en-US" altLang="zh-TW" sz="3600" b="1" u="sng" baseline="-25000"/>
            </a:p>
          </p:txBody>
        </p:sp>
        <p:sp>
          <p:nvSpPr>
            <p:cNvPr id="68703" name="Rectangle 92"/>
            <p:cNvSpPr>
              <a:spLocks noChangeArrowheads="1"/>
            </p:cNvSpPr>
            <p:nvPr/>
          </p:nvSpPr>
          <p:spPr bwMode="auto">
            <a:xfrm>
              <a:off x="2667" y="2926"/>
              <a:ext cx="68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96 (Branch</a:t>
              </a:r>
              <a:endParaRPr kumimoji="0" lang="en-US" altLang="zh-TW" sz="3600" b="1" u="sng" baseline="-25000"/>
            </a:p>
          </p:txBody>
        </p:sp>
        <p:sp>
          <p:nvSpPr>
            <p:cNvPr id="68704" name="Rectangle 93"/>
            <p:cNvSpPr>
              <a:spLocks noChangeArrowheads="1"/>
            </p:cNvSpPr>
            <p:nvPr/>
          </p:nvSpPr>
          <p:spPr bwMode="auto">
            <a:xfrm>
              <a:off x="2667" y="3079"/>
              <a:ext cx="21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on</a:t>
              </a:r>
              <a:endParaRPr kumimoji="0" lang="en-US" altLang="zh-TW" sz="3600" b="1" u="sng" baseline="-25000"/>
            </a:p>
          </p:txBody>
        </p:sp>
        <p:sp>
          <p:nvSpPr>
            <p:cNvPr id="68705" name="Rectangle 94"/>
            <p:cNvSpPr>
              <a:spLocks noChangeArrowheads="1"/>
            </p:cNvSpPr>
            <p:nvPr/>
          </p:nvSpPr>
          <p:spPr bwMode="auto">
            <a:xfrm>
              <a:off x="2806" y="3079"/>
              <a:ext cx="19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 Z</a:t>
              </a:r>
              <a:endParaRPr kumimoji="0" lang="en-US" altLang="zh-TW" sz="3600" b="1" u="sng" baseline="-25000"/>
            </a:p>
          </p:txBody>
        </p:sp>
        <p:sp>
          <p:nvSpPr>
            <p:cNvPr id="68706" name="Rectangle 95"/>
            <p:cNvSpPr>
              <a:spLocks noChangeArrowheads="1"/>
            </p:cNvSpPr>
            <p:nvPr/>
          </p:nvSpPr>
          <p:spPr bwMode="auto">
            <a:xfrm>
              <a:off x="2927" y="3079"/>
              <a:ext cx="13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e</a:t>
              </a:r>
              <a:endParaRPr kumimoji="0" lang="en-US" altLang="zh-TW" sz="3600" b="1" u="sng" baseline="-25000"/>
            </a:p>
          </p:txBody>
        </p:sp>
        <p:sp>
          <p:nvSpPr>
            <p:cNvPr id="68707" name="Rectangle 96"/>
            <p:cNvSpPr>
              <a:spLocks noChangeArrowheads="1"/>
            </p:cNvSpPr>
            <p:nvPr/>
          </p:nvSpPr>
          <p:spPr bwMode="auto">
            <a:xfrm>
              <a:off x="2990" y="3079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ro</a:t>
              </a:r>
              <a:endParaRPr kumimoji="0" lang="en-US" altLang="zh-TW" sz="3600" b="1" u="sng" baseline="-25000"/>
            </a:p>
          </p:txBody>
        </p:sp>
        <p:sp>
          <p:nvSpPr>
            <p:cNvPr id="68708" name="Rectangle 97"/>
            <p:cNvSpPr>
              <a:spLocks noChangeArrowheads="1"/>
            </p:cNvSpPr>
            <p:nvPr/>
          </p:nvSpPr>
          <p:spPr bwMode="auto">
            <a:xfrm>
              <a:off x="3108" y="3079"/>
              <a:ext cx="12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)</a:t>
              </a:r>
              <a:endParaRPr kumimoji="0" lang="en-US" altLang="zh-TW" sz="3600" b="1" u="sng" baseline="-25000"/>
            </a:p>
          </p:txBody>
        </p:sp>
        <p:sp>
          <p:nvSpPr>
            <p:cNvPr id="68709" name="Rectangle 98"/>
            <p:cNvSpPr>
              <a:spLocks noChangeArrowheads="1"/>
            </p:cNvSpPr>
            <p:nvPr/>
          </p:nvSpPr>
          <p:spPr bwMode="auto">
            <a:xfrm>
              <a:off x="3468" y="2926"/>
              <a:ext cx="3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AD:</a:t>
              </a:r>
              <a:endParaRPr kumimoji="0" lang="en-US" altLang="zh-TW" sz="3600" b="1" u="sng" baseline="-25000"/>
            </a:p>
          </p:txBody>
        </p:sp>
        <p:sp>
          <p:nvSpPr>
            <p:cNvPr id="68710" name="Rectangle 99"/>
            <p:cNvSpPr>
              <a:spLocks noChangeArrowheads="1"/>
            </p:cNvSpPr>
            <p:nvPr/>
          </p:nvSpPr>
          <p:spPr bwMode="auto">
            <a:xfrm>
              <a:off x="3739" y="2926"/>
              <a:ext cx="53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44, SA:6</a:t>
              </a:r>
              <a:endParaRPr kumimoji="0" lang="en-US" altLang="zh-TW" sz="3600" b="1" u="sng" baseline="-25000"/>
            </a:p>
          </p:txBody>
        </p:sp>
        <p:sp>
          <p:nvSpPr>
            <p:cNvPr id="68711" name="Rectangle 100"/>
            <p:cNvSpPr>
              <a:spLocks noChangeArrowheads="1"/>
            </p:cNvSpPr>
            <p:nvPr/>
          </p:nvSpPr>
          <p:spPr bwMode="auto">
            <a:xfrm>
              <a:off x="4576" y="2926"/>
              <a:ext cx="46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If R6 =</a:t>
              </a:r>
              <a:endParaRPr kumimoji="0" lang="en-US" altLang="zh-TW" sz="3600" b="1" u="sng" baseline="-25000"/>
            </a:p>
          </p:txBody>
        </p:sp>
        <p:sp>
          <p:nvSpPr>
            <p:cNvPr id="68712" name="Rectangle 101"/>
            <p:cNvSpPr>
              <a:spLocks noChangeArrowheads="1"/>
            </p:cNvSpPr>
            <p:nvPr/>
          </p:nvSpPr>
          <p:spPr bwMode="auto">
            <a:xfrm>
              <a:off x="4996" y="2926"/>
              <a:ext cx="16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0,</a:t>
              </a:r>
              <a:endParaRPr kumimoji="0" lang="en-US" altLang="zh-TW" sz="3600" b="1" u="sng" baseline="-25000"/>
            </a:p>
          </p:txBody>
        </p:sp>
        <p:sp>
          <p:nvSpPr>
            <p:cNvPr id="68713" name="Rectangle 102"/>
            <p:cNvSpPr>
              <a:spLocks noChangeArrowheads="1"/>
            </p:cNvSpPr>
            <p:nvPr/>
          </p:nvSpPr>
          <p:spPr bwMode="auto">
            <a:xfrm>
              <a:off x="4576" y="3079"/>
              <a:ext cx="24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PC</a:t>
              </a:r>
              <a:endParaRPr kumimoji="0" lang="en-US" altLang="zh-TW" sz="3600" b="1" u="sng" baseline="-25000"/>
            </a:p>
          </p:txBody>
        </p:sp>
        <p:sp>
          <p:nvSpPr>
            <p:cNvPr id="68714" name="Rectangle 103"/>
            <p:cNvSpPr>
              <a:spLocks noChangeArrowheads="1"/>
            </p:cNvSpPr>
            <p:nvPr/>
          </p:nvSpPr>
          <p:spPr bwMode="auto">
            <a:xfrm>
              <a:off x="4774" y="3071"/>
              <a:ext cx="19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Symbol" panose="05050102010706020507" pitchFamily="18" charset="2"/>
                </a:rPr>
                <a:t>¬</a:t>
              </a:r>
              <a:endParaRPr kumimoji="0" lang="en-US" altLang="zh-TW" sz="3600" b="1" u="sng" baseline="-25000"/>
            </a:p>
          </p:txBody>
        </p:sp>
        <p:sp>
          <p:nvSpPr>
            <p:cNvPr id="68715" name="Rectangle 104"/>
            <p:cNvSpPr>
              <a:spLocks noChangeArrowheads="1"/>
            </p:cNvSpPr>
            <p:nvPr/>
          </p:nvSpPr>
          <p:spPr bwMode="auto">
            <a:xfrm>
              <a:off x="4897" y="3079"/>
              <a:ext cx="27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 PC</a:t>
              </a:r>
              <a:endParaRPr kumimoji="0" lang="en-US" altLang="zh-TW" sz="3600" b="1" u="sng" baseline="-25000"/>
            </a:p>
          </p:txBody>
        </p:sp>
        <p:sp>
          <p:nvSpPr>
            <p:cNvPr id="68716" name="Rectangle 105"/>
            <p:cNvSpPr>
              <a:spLocks noChangeArrowheads="1"/>
            </p:cNvSpPr>
            <p:nvPr/>
          </p:nvSpPr>
          <p:spPr bwMode="auto">
            <a:xfrm>
              <a:off x="5127" y="3071"/>
              <a:ext cx="13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0" lang="en-US" altLang="zh-TW" sz="3600" b="1" u="sng" baseline="-25000"/>
            </a:p>
          </p:txBody>
        </p:sp>
        <p:sp>
          <p:nvSpPr>
            <p:cNvPr id="68717" name="Rectangle 106"/>
            <p:cNvSpPr>
              <a:spLocks noChangeArrowheads="1"/>
            </p:cNvSpPr>
            <p:nvPr/>
          </p:nvSpPr>
          <p:spPr bwMode="auto">
            <a:xfrm>
              <a:off x="5227" y="3079"/>
              <a:ext cx="19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20</a:t>
              </a:r>
              <a:endParaRPr kumimoji="0" lang="en-US" altLang="zh-TW" sz="3600" b="1" u="sng" baseline="-25000"/>
            </a:p>
          </p:txBody>
        </p:sp>
        <p:sp>
          <p:nvSpPr>
            <p:cNvPr id="68718" name="Rectangle 107"/>
            <p:cNvSpPr>
              <a:spLocks noChangeArrowheads="1"/>
            </p:cNvSpPr>
            <p:nvPr/>
          </p:nvSpPr>
          <p:spPr bwMode="auto">
            <a:xfrm>
              <a:off x="887" y="3469"/>
              <a:ext cx="19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70</a:t>
              </a:r>
              <a:endParaRPr kumimoji="0" lang="en-US" altLang="zh-TW" sz="3600" b="1" u="sng" baseline="-25000"/>
            </a:p>
          </p:txBody>
        </p:sp>
        <p:sp>
          <p:nvSpPr>
            <p:cNvPr id="68719" name="Rectangle 108"/>
            <p:cNvSpPr>
              <a:spLocks noChangeArrowheads="1"/>
            </p:cNvSpPr>
            <p:nvPr/>
          </p:nvSpPr>
          <p:spPr bwMode="auto">
            <a:xfrm>
              <a:off x="1323" y="3469"/>
              <a:ext cx="2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000</a:t>
              </a:r>
              <a:endParaRPr kumimoji="0" lang="en-US" altLang="zh-TW" sz="3600" b="1" u="sng" baseline="-25000"/>
            </a:p>
          </p:txBody>
        </p:sp>
        <p:sp>
          <p:nvSpPr>
            <p:cNvPr id="68720" name="Rectangle 109"/>
            <p:cNvSpPr>
              <a:spLocks noChangeArrowheads="1"/>
            </p:cNvSpPr>
            <p:nvPr/>
          </p:nvSpPr>
          <p:spPr bwMode="auto">
            <a:xfrm>
              <a:off x="1510" y="3469"/>
              <a:ext cx="64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000000110</a:t>
              </a:r>
              <a:endParaRPr kumimoji="0" lang="en-US" altLang="zh-TW" sz="3600" b="1" u="sng" baseline="-25000"/>
            </a:p>
          </p:txBody>
        </p:sp>
        <p:sp>
          <p:nvSpPr>
            <p:cNvPr id="68721" name="Rectangle 110"/>
            <p:cNvSpPr>
              <a:spLocks noChangeArrowheads="1"/>
            </p:cNvSpPr>
            <p:nvPr/>
          </p:nvSpPr>
          <p:spPr bwMode="auto">
            <a:xfrm>
              <a:off x="2073" y="3469"/>
              <a:ext cx="38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00000</a:t>
              </a:r>
              <a:endParaRPr kumimoji="0" lang="en-US" altLang="zh-TW" sz="3600" b="1" u="sng" baseline="-25000"/>
            </a:p>
          </p:txBody>
        </p:sp>
        <p:sp>
          <p:nvSpPr>
            <p:cNvPr id="68722" name="Rectangle 111"/>
            <p:cNvSpPr>
              <a:spLocks noChangeArrowheads="1"/>
            </p:cNvSpPr>
            <p:nvPr/>
          </p:nvSpPr>
          <p:spPr bwMode="auto">
            <a:xfrm>
              <a:off x="2667" y="3469"/>
              <a:ext cx="45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Data =</a:t>
              </a:r>
              <a:endParaRPr kumimoji="0" lang="en-US" altLang="zh-TW" sz="3600" b="1" u="sng" baseline="-25000"/>
            </a:p>
          </p:txBody>
        </p:sp>
        <p:sp>
          <p:nvSpPr>
            <p:cNvPr id="68723" name="Rectangle 112"/>
            <p:cNvSpPr>
              <a:spLocks noChangeArrowheads="1"/>
            </p:cNvSpPr>
            <p:nvPr/>
          </p:nvSpPr>
          <p:spPr bwMode="auto">
            <a:xfrm>
              <a:off x="3076" y="3469"/>
              <a:ext cx="13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kumimoji="0" lang="en-US" altLang="zh-TW" sz="3600" b="1" u="sng" baseline="-25000"/>
            </a:p>
          </p:txBody>
        </p:sp>
        <p:sp>
          <p:nvSpPr>
            <p:cNvPr id="68724" name="Rectangle 113"/>
            <p:cNvSpPr>
              <a:spLocks noChangeArrowheads="1"/>
            </p:cNvSpPr>
            <p:nvPr/>
          </p:nvSpPr>
          <p:spPr bwMode="auto">
            <a:xfrm>
              <a:off x="3138" y="3469"/>
              <a:ext cx="45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92. Aft</a:t>
              </a:r>
              <a:endParaRPr kumimoji="0" lang="en-US" altLang="zh-TW" sz="3600" b="1" u="sng" baseline="-25000"/>
            </a:p>
          </p:txBody>
        </p:sp>
        <p:sp>
          <p:nvSpPr>
            <p:cNvPr id="68725" name="Rectangle 114"/>
            <p:cNvSpPr>
              <a:spLocks noChangeArrowheads="1"/>
            </p:cNvSpPr>
            <p:nvPr/>
          </p:nvSpPr>
          <p:spPr bwMode="auto">
            <a:xfrm>
              <a:off x="3512" y="3469"/>
              <a:ext cx="13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e</a:t>
              </a:r>
              <a:endParaRPr kumimoji="0" lang="en-US" altLang="zh-TW" sz="3600" b="1" u="sng" baseline="-25000"/>
            </a:p>
          </p:txBody>
        </p:sp>
        <p:sp>
          <p:nvSpPr>
            <p:cNvPr id="68726" name="Rectangle 115"/>
            <p:cNvSpPr>
              <a:spLocks noChangeArrowheads="1"/>
            </p:cNvSpPr>
            <p:nvPr/>
          </p:nvSpPr>
          <p:spPr bwMode="auto">
            <a:xfrm>
              <a:off x="3575" y="3469"/>
              <a:ext cx="83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r execution of</a:t>
              </a:r>
              <a:endParaRPr kumimoji="0" lang="en-US" altLang="zh-TW" sz="3600" b="1" u="sng" baseline="-25000"/>
            </a:p>
          </p:txBody>
        </p:sp>
        <p:sp>
          <p:nvSpPr>
            <p:cNvPr id="68727" name="Rectangle 116"/>
            <p:cNvSpPr>
              <a:spLocks noChangeArrowheads="1"/>
            </p:cNvSpPr>
            <p:nvPr/>
          </p:nvSpPr>
          <p:spPr bwMode="auto">
            <a:xfrm>
              <a:off x="4357" y="3469"/>
              <a:ext cx="79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instruction in</a:t>
              </a:r>
              <a:endParaRPr kumimoji="0" lang="en-US" altLang="zh-TW" sz="3600" b="1" u="sng" baseline="-25000"/>
            </a:p>
          </p:txBody>
        </p:sp>
        <p:sp>
          <p:nvSpPr>
            <p:cNvPr id="68728" name="Rectangle 117"/>
            <p:cNvSpPr>
              <a:spLocks noChangeArrowheads="1"/>
            </p:cNvSpPr>
            <p:nvPr/>
          </p:nvSpPr>
          <p:spPr bwMode="auto">
            <a:xfrm>
              <a:off x="5109" y="3469"/>
              <a:ext cx="23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35,</a:t>
              </a:r>
              <a:endParaRPr kumimoji="0" lang="en-US" altLang="zh-TW" sz="3600" b="1" u="sng" baseline="-25000"/>
            </a:p>
          </p:txBody>
        </p:sp>
        <p:sp>
          <p:nvSpPr>
            <p:cNvPr id="68729" name="Rectangle 118"/>
            <p:cNvSpPr>
              <a:spLocks noChangeArrowheads="1"/>
            </p:cNvSpPr>
            <p:nvPr/>
          </p:nvSpPr>
          <p:spPr bwMode="auto">
            <a:xfrm>
              <a:off x="2667" y="3622"/>
              <a:ext cx="45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Data =</a:t>
              </a:r>
              <a:endParaRPr kumimoji="0" lang="en-US" altLang="zh-TW" sz="3600" b="1" u="sng" baseline="-25000"/>
            </a:p>
          </p:txBody>
        </p:sp>
        <p:sp>
          <p:nvSpPr>
            <p:cNvPr id="68730" name="Rectangle 119"/>
            <p:cNvSpPr>
              <a:spLocks noChangeArrowheads="1"/>
            </p:cNvSpPr>
            <p:nvPr/>
          </p:nvSpPr>
          <p:spPr bwMode="auto">
            <a:xfrm>
              <a:off x="3076" y="3622"/>
              <a:ext cx="13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8</a:t>
              </a:r>
              <a:endParaRPr kumimoji="0" lang="en-US" altLang="zh-TW" sz="3600" b="1" u="sng" baseline="-25000"/>
            </a:p>
          </p:txBody>
        </p:sp>
        <p:sp>
          <p:nvSpPr>
            <p:cNvPr id="68731" name="Rectangle 120"/>
            <p:cNvSpPr>
              <a:spLocks noChangeArrowheads="1"/>
            </p:cNvSpPr>
            <p:nvPr/>
          </p:nvSpPr>
          <p:spPr bwMode="auto">
            <a:xfrm>
              <a:off x="3137" y="3622"/>
              <a:ext cx="13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kumimoji="0" lang="en-US" altLang="zh-TW" sz="3600" b="1" u="sng" baseline="-25000"/>
            </a:p>
          </p:txBody>
        </p:sp>
        <p:sp>
          <p:nvSpPr>
            <p:cNvPr id="68732" name="Rectangle 121"/>
            <p:cNvSpPr>
              <a:spLocks noChangeArrowheads="1"/>
            </p:cNvSpPr>
            <p:nvPr/>
          </p:nvSpPr>
          <p:spPr bwMode="auto">
            <a:xfrm>
              <a:off x="3200" y="3622"/>
              <a:ext cx="10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.</a:t>
              </a:r>
              <a:endParaRPr kumimoji="0" lang="en-US" altLang="zh-TW" sz="3600" b="1" u="sng" baseline="-25000"/>
            </a:p>
          </p:txBody>
        </p:sp>
        <p:sp>
          <p:nvSpPr>
            <p:cNvPr id="68733" name="Rectangle 122"/>
            <p:cNvSpPr>
              <a:spLocks noChangeArrowheads="1"/>
            </p:cNvSpPr>
            <p:nvPr/>
          </p:nvSpPr>
          <p:spPr bwMode="auto">
            <a:xfrm>
              <a:off x="1135" y="1007"/>
              <a:ext cx="6" cy="30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34" name="Rectangle 123"/>
            <p:cNvSpPr>
              <a:spLocks noChangeArrowheads="1"/>
            </p:cNvSpPr>
            <p:nvPr/>
          </p:nvSpPr>
          <p:spPr bwMode="auto">
            <a:xfrm>
              <a:off x="2568" y="1007"/>
              <a:ext cx="6" cy="30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35" name="Rectangle 124"/>
            <p:cNvSpPr>
              <a:spLocks noChangeArrowheads="1"/>
            </p:cNvSpPr>
            <p:nvPr/>
          </p:nvSpPr>
          <p:spPr bwMode="auto">
            <a:xfrm>
              <a:off x="396" y="1007"/>
              <a:ext cx="4984" cy="14"/>
            </a:xfrm>
            <a:prstGeom prst="rect">
              <a:avLst/>
            </a:prstGeom>
            <a:solidFill>
              <a:srgbClr val="2CB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36" name="Rectangle 125"/>
            <p:cNvSpPr>
              <a:spLocks noChangeArrowheads="1"/>
            </p:cNvSpPr>
            <p:nvPr/>
          </p:nvSpPr>
          <p:spPr bwMode="auto">
            <a:xfrm>
              <a:off x="396" y="1396"/>
              <a:ext cx="672" cy="14"/>
            </a:xfrm>
            <a:prstGeom prst="rect">
              <a:avLst/>
            </a:prstGeom>
            <a:solidFill>
              <a:srgbClr val="2CB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37" name="Rectangle 126"/>
            <p:cNvSpPr>
              <a:spLocks noChangeArrowheads="1"/>
            </p:cNvSpPr>
            <p:nvPr/>
          </p:nvSpPr>
          <p:spPr bwMode="auto">
            <a:xfrm>
              <a:off x="1135" y="1396"/>
              <a:ext cx="1439" cy="14"/>
            </a:xfrm>
            <a:prstGeom prst="rect">
              <a:avLst/>
            </a:prstGeom>
            <a:solidFill>
              <a:srgbClr val="2CB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38" name="Rectangle 127"/>
            <p:cNvSpPr>
              <a:spLocks noChangeArrowheads="1"/>
            </p:cNvSpPr>
            <p:nvPr/>
          </p:nvSpPr>
          <p:spPr bwMode="auto">
            <a:xfrm>
              <a:off x="2612" y="1396"/>
              <a:ext cx="2768" cy="14"/>
            </a:xfrm>
            <a:prstGeom prst="rect">
              <a:avLst/>
            </a:prstGeom>
            <a:solidFill>
              <a:srgbClr val="2CB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39" name="Rectangle 128"/>
            <p:cNvSpPr>
              <a:spLocks noChangeArrowheads="1"/>
            </p:cNvSpPr>
            <p:nvPr/>
          </p:nvSpPr>
          <p:spPr bwMode="auto">
            <a:xfrm>
              <a:off x="1135" y="1595"/>
              <a:ext cx="1439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40" name="Rectangle 129"/>
            <p:cNvSpPr>
              <a:spLocks noChangeArrowheads="1"/>
            </p:cNvSpPr>
            <p:nvPr/>
          </p:nvSpPr>
          <p:spPr bwMode="auto">
            <a:xfrm>
              <a:off x="1135" y="1987"/>
              <a:ext cx="1439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41" name="Rectangle 130"/>
            <p:cNvSpPr>
              <a:spLocks noChangeArrowheads="1"/>
            </p:cNvSpPr>
            <p:nvPr/>
          </p:nvSpPr>
          <p:spPr bwMode="auto">
            <a:xfrm>
              <a:off x="1135" y="2179"/>
              <a:ext cx="1439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42" name="Rectangle 131"/>
            <p:cNvSpPr>
              <a:spLocks noChangeArrowheads="1"/>
            </p:cNvSpPr>
            <p:nvPr/>
          </p:nvSpPr>
          <p:spPr bwMode="auto">
            <a:xfrm>
              <a:off x="1135" y="2722"/>
              <a:ext cx="1439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43" name="Rectangle 132"/>
            <p:cNvSpPr>
              <a:spLocks noChangeArrowheads="1"/>
            </p:cNvSpPr>
            <p:nvPr/>
          </p:nvSpPr>
          <p:spPr bwMode="auto">
            <a:xfrm>
              <a:off x="1135" y="3265"/>
              <a:ext cx="1439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44" name="Rectangle 133"/>
            <p:cNvSpPr>
              <a:spLocks noChangeArrowheads="1"/>
            </p:cNvSpPr>
            <p:nvPr/>
          </p:nvSpPr>
          <p:spPr bwMode="auto">
            <a:xfrm>
              <a:off x="2612" y="3460"/>
              <a:ext cx="276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45" name="Rectangle 134"/>
            <p:cNvSpPr>
              <a:spLocks noChangeArrowheads="1"/>
            </p:cNvSpPr>
            <p:nvPr/>
          </p:nvSpPr>
          <p:spPr bwMode="auto">
            <a:xfrm>
              <a:off x="396" y="4012"/>
              <a:ext cx="4984" cy="14"/>
            </a:xfrm>
            <a:prstGeom prst="rect">
              <a:avLst/>
            </a:prstGeom>
            <a:solidFill>
              <a:srgbClr val="2CB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  <p:sp>
        <p:nvSpPr>
          <p:cNvPr id="62599" name="Rectangle 135"/>
          <p:cNvSpPr>
            <a:spLocks noChangeArrowheads="1"/>
          </p:cNvSpPr>
          <p:nvPr/>
        </p:nvSpPr>
        <p:spPr bwMode="auto">
          <a:xfrm>
            <a:off x="4191000" y="3078163"/>
            <a:ext cx="43592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62600" name="Rectangle 136"/>
          <p:cNvSpPr>
            <a:spLocks noChangeArrowheads="1"/>
          </p:cNvSpPr>
          <p:nvPr/>
        </p:nvSpPr>
        <p:spPr bwMode="auto">
          <a:xfrm>
            <a:off x="4098925" y="3703638"/>
            <a:ext cx="4541838" cy="731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62601" name="Rectangle 137"/>
          <p:cNvSpPr>
            <a:spLocks noChangeArrowheads="1"/>
          </p:cNvSpPr>
          <p:nvPr/>
        </p:nvSpPr>
        <p:spPr bwMode="auto">
          <a:xfrm>
            <a:off x="4191000" y="4618038"/>
            <a:ext cx="4511675" cy="700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62602" name="Rectangle 138"/>
          <p:cNvSpPr>
            <a:spLocks noChangeArrowheads="1"/>
          </p:cNvSpPr>
          <p:nvPr/>
        </p:nvSpPr>
        <p:spPr bwMode="auto">
          <a:xfrm>
            <a:off x="4114800" y="5486400"/>
            <a:ext cx="4648200" cy="715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2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2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2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2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2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2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2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99" grpId="0" animBg="1"/>
      <p:bldP spid="62600" grpId="0" animBg="1"/>
      <p:bldP spid="62601" grpId="0" animBg="1"/>
      <p:bldP spid="6260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Practice by Yourself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Problem 1: translate a C program to assembly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basic arithmetic +, -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control: for, while if-then-else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Problem 2: transform assembly prgram to machine (binary)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Problem 3: disassemble machine code to assembly program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Von Neumann Model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762000" y="2209800"/>
            <a:ext cx="6705600" cy="4419600"/>
            <a:chOff x="480" y="1392"/>
            <a:chExt cx="4224" cy="2784"/>
          </a:xfrm>
        </p:grpSpPr>
        <p:sp>
          <p:nvSpPr>
            <p:cNvPr id="10251" name="Text Box 4"/>
            <p:cNvSpPr txBox="1">
              <a:spLocks noChangeArrowheads="1"/>
            </p:cNvSpPr>
            <p:nvPr/>
          </p:nvSpPr>
          <p:spPr bwMode="auto">
            <a:xfrm>
              <a:off x="576" y="1632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A = A-1;</a:t>
              </a:r>
            </a:p>
          </p:txBody>
        </p:sp>
        <p:grpSp>
          <p:nvGrpSpPr>
            <p:cNvPr id="10252" name="Group 5"/>
            <p:cNvGrpSpPr>
              <a:grpSpLocks/>
            </p:cNvGrpSpPr>
            <p:nvPr/>
          </p:nvGrpSpPr>
          <p:grpSpPr bwMode="auto">
            <a:xfrm>
              <a:off x="3168" y="1392"/>
              <a:ext cx="1536" cy="2784"/>
              <a:chOff x="3168" y="1392"/>
              <a:chExt cx="1536" cy="2784"/>
            </a:xfrm>
          </p:grpSpPr>
          <p:sp>
            <p:nvSpPr>
              <p:cNvPr id="10255" name="Rectangle 6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10</a:t>
                </a:r>
              </a:p>
            </p:txBody>
          </p:sp>
          <p:sp>
            <p:nvSpPr>
              <p:cNvPr id="10256" name="Text Box 7"/>
              <p:cNvSpPr txBox="1">
                <a:spLocks noChangeArrowheads="1"/>
              </p:cNvSpPr>
              <p:nvPr/>
            </p:nvSpPr>
            <p:spPr bwMode="auto">
              <a:xfrm>
                <a:off x="3312" y="187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0257" name="Rectangle 8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0258" name="Text Box 9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0259" name="Rectangle 10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30</a:t>
                </a:r>
              </a:p>
            </p:txBody>
          </p:sp>
          <p:sp>
            <p:nvSpPr>
              <p:cNvPr id="10260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0261" name="Rectangle 12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610</a:t>
                </a:r>
              </a:p>
            </p:txBody>
          </p:sp>
          <p:sp>
            <p:nvSpPr>
              <p:cNvPr id="10262" name="Text Box 13"/>
              <p:cNvSpPr txBox="1">
                <a:spLocks noChangeArrowheads="1"/>
              </p:cNvSpPr>
              <p:nvPr/>
            </p:nvSpPr>
            <p:spPr bwMode="auto">
              <a:xfrm>
                <a:off x="3312" y="30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10263" name="Rectangle 14"/>
              <p:cNvSpPr>
                <a:spLocks noChangeArrowheads="1"/>
              </p:cNvSpPr>
              <p:nvPr/>
            </p:nvSpPr>
            <p:spPr bwMode="auto">
              <a:xfrm>
                <a:off x="3600" y="340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50</a:t>
                </a:r>
              </a:p>
            </p:txBody>
          </p:sp>
          <p:sp>
            <p:nvSpPr>
              <p:cNvPr id="10264" name="Text Box 15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10265" name="Rectangle 16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60</a:t>
                </a:r>
              </a:p>
            </p:txBody>
          </p:sp>
          <p:sp>
            <p:nvSpPr>
              <p:cNvPr id="10266" name="Text Box 17"/>
              <p:cNvSpPr txBox="1">
                <a:spLocks noChangeArrowheads="1"/>
              </p:cNvSpPr>
              <p:nvPr/>
            </p:nvSpPr>
            <p:spPr bwMode="auto">
              <a:xfrm>
                <a:off x="3312" y="3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10267" name="Rectangle 1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1536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0268" name="Text Box 19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memory</a:t>
                </a:r>
              </a:p>
            </p:txBody>
          </p:sp>
        </p:grpSp>
        <p:sp>
          <p:nvSpPr>
            <p:cNvPr id="10253" name="Oval 20"/>
            <p:cNvSpPr>
              <a:spLocks noChangeArrowheads="1"/>
            </p:cNvSpPr>
            <p:nvPr/>
          </p:nvSpPr>
          <p:spPr bwMode="auto">
            <a:xfrm>
              <a:off x="2064" y="2256"/>
              <a:ext cx="81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10254" name="Text Box 21"/>
            <p:cNvSpPr txBox="1">
              <a:spLocks noChangeArrowheads="1"/>
            </p:cNvSpPr>
            <p:nvPr/>
          </p:nvSpPr>
          <p:spPr bwMode="auto">
            <a:xfrm>
              <a:off x="480" y="3168"/>
              <a:ext cx="1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PC: program counter</a:t>
              </a:r>
            </a:p>
          </p:txBody>
        </p:sp>
      </p:grpSp>
      <p:grpSp>
        <p:nvGrpSpPr>
          <p:cNvPr id="10244" name="Group 24"/>
          <p:cNvGrpSpPr>
            <a:grpSpLocks/>
          </p:cNvGrpSpPr>
          <p:nvPr/>
        </p:nvGrpSpPr>
        <p:grpSpPr bwMode="auto">
          <a:xfrm>
            <a:off x="228600" y="2590800"/>
            <a:ext cx="685800" cy="336550"/>
            <a:chOff x="144" y="1632"/>
            <a:chExt cx="432" cy="212"/>
          </a:xfrm>
        </p:grpSpPr>
        <p:sp>
          <p:nvSpPr>
            <p:cNvPr id="10249" name="Line 22"/>
            <p:cNvSpPr>
              <a:spLocks noChangeShapeType="1"/>
            </p:cNvSpPr>
            <p:nvPr/>
          </p:nvSpPr>
          <p:spPr bwMode="auto">
            <a:xfrm>
              <a:off x="384" y="177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0" name="Text Box 23"/>
            <p:cNvSpPr txBox="1">
              <a:spLocks noChangeArrowheads="1"/>
            </p:cNvSpPr>
            <p:nvPr/>
          </p:nvSpPr>
          <p:spPr bwMode="auto">
            <a:xfrm>
              <a:off x="144" y="1632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PC</a:t>
              </a:r>
            </a:p>
          </p:txBody>
        </p:sp>
      </p:grpSp>
      <p:sp>
        <p:nvSpPr>
          <p:cNvPr id="10245" name="Line 25"/>
          <p:cNvSpPr>
            <a:spLocks noChangeShapeType="1"/>
          </p:cNvSpPr>
          <p:nvPr/>
        </p:nvSpPr>
        <p:spPr bwMode="auto">
          <a:xfrm flipH="1">
            <a:off x="4267200" y="3200400"/>
            <a:ext cx="16764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6" name="Line 26"/>
          <p:cNvSpPr>
            <a:spLocks noChangeShapeType="1"/>
          </p:cNvSpPr>
          <p:nvPr/>
        </p:nvSpPr>
        <p:spPr bwMode="auto">
          <a:xfrm flipH="1">
            <a:off x="4419600" y="3810000"/>
            <a:ext cx="16002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7" name="Line 27"/>
          <p:cNvSpPr>
            <a:spLocks noChangeShapeType="1"/>
          </p:cNvSpPr>
          <p:nvPr/>
        </p:nvSpPr>
        <p:spPr bwMode="auto">
          <a:xfrm flipH="1" flipV="1">
            <a:off x="4343400" y="4191000"/>
            <a:ext cx="16002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8" name="Line 28"/>
          <p:cNvSpPr>
            <a:spLocks noChangeShapeType="1"/>
          </p:cNvSpPr>
          <p:nvPr/>
        </p:nvSpPr>
        <p:spPr bwMode="auto">
          <a:xfrm>
            <a:off x="4038600" y="4267200"/>
            <a:ext cx="1828800" cy="685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Von Neumann Model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62000" y="2209800"/>
            <a:ext cx="6705600" cy="4419600"/>
            <a:chOff x="480" y="1392"/>
            <a:chExt cx="4224" cy="2784"/>
          </a:xfrm>
        </p:grpSpPr>
        <p:sp>
          <p:nvSpPr>
            <p:cNvPr id="11274" name="Text Box 4"/>
            <p:cNvSpPr txBox="1">
              <a:spLocks noChangeArrowheads="1"/>
            </p:cNvSpPr>
            <p:nvPr/>
          </p:nvSpPr>
          <p:spPr bwMode="auto">
            <a:xfrm>
              <a:off x="576" y="1632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A = A-1;</a:t>
              </a:r>
            </a:p>
          </p:txBody>
        </p:sp>
        <p:grpSp>
          <p:nvGrpSpPr>
            <p:cNvPr id="11275" name="Group 5"/>
            <p:cNvGrpSpPr>
              <a:grpSpLocks/>
            </p:cNvGrpSpPr>
            <p:nvPr/>
          </p:nvGrpSpPr>
          <p:grpSpPr bwMode="auto">
            <a:xfrm>
              <a:off x="3168" y="1392"/>
              <a:ext cx="1536" cy="2784"/>
              <a:chOff x="3168" y="1392"/>
              <a:chExt cx="1536" cy="2784"/>
            </a:xfrm>
          </p:grpSpPr>
          <p:sp>
            <p:nvSpPr>
              <p:cNvPr id="11278" name="Rectangle 6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10</a:t>
                </a:r>
              </a:p>
            </p:txBody>
          </p:sp>
          <p:sp>
            <p:nvSpPr>
              <p:cNvPr id="11279" name="Text Box 7"/>
              <p:cNvSpPr txBox="1">
                <a:spLocks noChangeArrowheads="1"/>
              </p:cNvSpPr>
              <p:nvPr/>
            </p:nvSpPr>
            <p:spPr bwMode="auto">
              <a:xfrm>
                <a:off x="3312" y="187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1280" name="Rectangle 8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1281" name="Text Box 9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1282" name="Rectangle 10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30</a:t>
                </a:r>
              </a:p>
            </p:txBody>
          </p:sp>
          <p:sp>
            <p:nvSpPr>
              <p:cNvPr id="11283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84" name="Rectangle 12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610</a:t>
                </a:r>
              </a:p>
            </p:txBody>
          </p:sp>
          <p:sp>
            <p:nvSpPr>
              <p:cNvPr id="11285" name="Text Box 13"/>
              <p:cNvSpPr txBox="1">
                <a:spLocks noChangeArrowheads="1"/>
              </p:cNvSpPr>
              <p:nvPr/>
            </p:nvSpPr>
            <p:spPr bwMode="auto">
              <a:xfrm>
                <a:off x="3312" y="30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11286" name="Rectangle 14"/>
              <p:cNvSpPr>
                <a:spLocks noChangeArrowheads="1"/>
              </p:cNvSpPr>
              <p:nvPr/>
            </p:nvSpPr>
            <p:spPr bwMode="auto">
              <a:xfrm>
                <a:off x="3600" y="340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670</a:t>
                </a:r>
              </a:p>
            </p:txBody>
          </p:sp>
          <p:sp>
            <p:nvSpPr>
              <p:cNvPr id="11287" name="Text Box 15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11288" name="Rectangle 16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60</a:t>
                </a:r>
              </a:p>
            </p:txBody>
          </p:sp>
          <p:sp>
            <p:nvSpPr>
              <p:cNvPr id="11289" name="Text Box 17"/>
              <p:cNvSpPr txBox="1">
                <a:spLocks noChangeArrowheads="1"/>
              </p:cNvSpPr>
              <p:nvPr/>
            </p:nvSpPr>
            <p:spPr bwMode="auto">
              <a:xfrm>
                <a:off x="3312" y="3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11290" name="Rectangle 1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1536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291" name="Text Box 19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memory</a:t>
                </a:r>
              </a:p>
            </p:txBody>
          </p:sp>
        </p:grpSp>
        <p:sp>
          <p:nvSpPr>
            <p:cNvPr id="11276" name="Oval 20"/>
            <p:cNvSpPr>
              <a:spLocks noChangeArrowheads="1"/>
            </p:cNvSpPr>
            <p:nvPr/>
          </p:nvSpPr>
          <p:spPr bwMode="auto">
            <a:xfrm>
              <a:off x="2064" y="2256"/>
              <a:ext cx="81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11277" name="Text Box 21"/>
            <p:cNvSpPr txBox="1">
              <a:spLocks noChangeArrowheads="1"/>
            </p:cNvSpPr>
            <p:nvPr/>
          </p:nvSpPr>
          <p:spPr bwMode="auto">
            <a:xfrm>
              <a:off x="480" y="3168"/>
              <a:ext cx="1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PC: program counter</a:t>
              </a:r>
            </a:p>
          </p:txBody>
        </p:sp>
      </p:grpSp>
      <p:grpSp>
        <p:nvGrpSpPr>
          <p:cNvPr id="11268" name="Group 22"/>
          <p:cNvGrpSpPr>
            <a:grpSpLocks/>
          </p:cNvGrpSpPr>
          <p:nvPr/>
        </p:nvGrpSpPr>
        <p:grpSpPr bwMode="auto">
          <a:xfrm>
            <a:off x="228600" y="2971800"/>
            <a:ext cx="685800" cy="336550"/>
            <a:chOff x="144" y="1632"/>
            <a:chExt cx="432" cy="212"/>
          </a:xfrm>
        </p:grpSpPr>
        <p:sp>
          <p:nvSpPr>
            <p:cNvPr id="11272" name="Line 23"/>
            <p:cNvSpPr>
              <a:spLocks noChangeShapeType="1"/>
            </p:cNvSpPr>
            <p:nvPr/>
          </p:nvSpPr>
          <p:spPr bwMode="auto">
            <a:xfrm>
              <a:off x="384" y="177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3" name="Text Box 24"/>
            <p:cNvSpPr txBox="1">
              <a:spLocks noChangeArrowheads="1"/>
            </p:cNvSpPr>
            <p:nvPr/>
          </p:nvSpPr>
          <p:spPr bwMode="auto">
            <a:xfrm>
              <a:off x="144" y="1632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PC</a:t>
              </a:r>
            </a:p>
          </p:txBody>
        </p:sp>
      </p:grpSp>
      <p:sp>
        <p:nvSpPr>
          <p:cNvPr id="11269" name="Line 25"/>
          <p:cNvSpPr>
            <a:spLocks noChangeShapeType="1"/>
          </p:cNvSpPr>
          <p:nvPr/>
        </p:nvSpPr>
        <p:spPr bwMode="auto">
          <a:xfrm flipH="1" flipV="1">
            <a:off x="3886200" y="4495800"/>
            <a:ext cx="1905000" cy="1752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0" name="Line 27"/>
          <p:cNvSpPr>
            <a:spLocks noChangeShapeType="1"/>
          </p:cNvSpPr>
          <p:nvPr/>
        </p:nvSpPr>
        <p:spPr bwMode="auto">
          <a:xfrm flipH="1" flipV="1">
            <a:off x="4343400" y="4191000"/>
            <a:ext cx="15240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1" name="Line 28"/>
          <p:cNvSpPr>
            <a:spLocks noChangeShapeType="1"/>
          </p:cNvSpPr>
          <p:nvPr/>
        </p:nvSpPr>
        <p:spPr bwMode="auto">
          <a:xfrm>
            <a:off x="4038600" y="4267200"/>
            <a:ext cx="1752600" cy="1371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Von Neumann Model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762000" y="2209800"/>
            <a:ext cx="6705600" cy="4419600"/>
            <a:chOff x="480" y="1392"/>
            <a:chExt cx="4224" cy="2784"/>
          </a:xfrm>
        </p:grpSpPr>
        <p:sp>
          <p:nvSpPr>
            <p:cNvPr id="12297" name="Text Box 4"/>
            <p:cNvSpPr txBox="1">
              <a:spLocks noChangeArrowheads="1"/>
            </p:cNvSpPr>
            <p:nvPr/>
          </p:nvSpPr>
          <p:spPr bwMode="auto">
            <a:xfrm>
              <a:off x="576" y="1632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A = A-1;</a:t>
              </a:r>
            </a:p>
          </p:txBody>
        </p:sp>
        <p:grpSp>
          <p:nvGrpSpPr>
            <p:cNvPr id="12298" name="Group 5"/>
            <p:cNvGrpSpPr>
              <a:grpSpLocks/>
            </p:cNvGrpSpPr>
            <p:nvPr/>
          </p:nvGrpSpPr>
          <p:grpSpPr bwMode="auto">
            <a:xfrm>
              <a:off x="3168" y="1392"/>
              <a:ext cx="1536" cy="2784"/>
              <a:chOff x="3168" y="1392"/>
              <a:chExt cx="1536" cy="2784"/>
            </a:xfrm>
          </p:grpSpPr>
          <p:sp>
            <p:nvSpPr>
              <p:cNvPr id="12301" name="Rectangle 6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12302" name="Text Box 7"/>
              <p:cNvSpPr txBox="1">
                <a:spLocks noChangeArrowheads="1"/>
              </p:cNvSpPr>
              <p:nvPr/>
            </p:nvSpPr>
            <p:spPr bwMode="auto">
              <a:xfrm>
                <a:off x="3312" y="187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2303" name="Rectangle 8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2304" name="Text Box 9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2305" name="Rectangle 10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30</a:t>
                </a:r>
              </a:p>
            </p:txBody>
          </p:sp>
          <p:sp>
            <p:nvSpPr>
              <p:cNvPr id="12306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2307" name="Rectangle 12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610</a:t>
                </a:r>
              </a:p>
            </p:txBody>
          </p:sp>
          <p:sp>
            <p:nvSpPr>
              <p:cNvPr id="12308" name="Text Box 13"/>
              <p:cNvSpPr txBox="1">
                <a:spLocks noChangeArrowheads="1"/>
              </p:cNvSpPr>
              <p:nvPr/>
            </p:nvSpPr>
            <p:spPr bwMode="auto">
              <a:xfrm>
                <a:off x="3312" y="30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12309" name="Rectangle 14"/>
              <p:cNvSpPr>
                <a:spLocks noChangeArrowheads="1"/>
              </p:cNvSpPr>
              <p:nvPr/>
            </p:nvSpPr>
            <p:spPr bwMode="auto">
              <a:xfrm>
                <a:off x="3600" y="340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670</a:t>
                </a:r>
              </a:p>
            </p:txBody>
          </p:sp>
          <p:sp>
            <p:nvSpPr>
              <p:cNvPr id="12310" name="Text Box 15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12311" name="Rectangle 16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60</a:t>
                </a:r>
              </a:p>
            </p:txBody>
          </p:sp>
          <p:sp>
            <p:nvSpPr>
              <p:cNvPr id="12312" name="Text Box 17"/>
              <p:cNvSpPr txBox="1">
                <a:spLocks noChangeArrowheads="1"/>
              </p:cNvSpPr>
              <p:nvPr/>
            </p:nvSpPr>
            <p:spPr bwMode="auto">
              <a:xfrm>
                <a:off x="3312" y="3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12313" name="Rectangle 1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1536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314" name="Text Box 19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memory</a:t>
                </a:r>
              </a:p>
            </p:txBody>
          </p:sp>
        </p:grpSp>
        <p:sp>
          <p:nvSpPr>
            <p:cNvPr id="12299" name="Oval 20"/>
            <p:cNvSpPr>
              <a:spLocks noChangeArrowheads="1"/>
            </p:cNvSpPr>
            <p:nvPr/>
          </p:nvSpPr>
          <p:spPr bwMode="auto">
            <a:xfrm>
              <a:off x="2064" y="2256"/>
              <a:ext cx="81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12300" name="Text Box 21"/>
            <p:cNvSpPr txBox="1">
              <a:spLocks noChangeArrowheads="1"/>
            </p:cNvSpPr>
            <p:nvPr/>
          </p:nvSpPr>
          <p:spPr bwMode="auto">
            <a:xfrm>
              <a:off x="480" y="3168"/>
              <a:ext cx="1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PC: program counter</a:t>
              </a:r>
            </a:p>
          </p:txBody>
        </p:sp>
      </p:grpSp>
      <p:grpSp>
        <p:nvGrpSpPr>
          <p:cNvPr id="12292" name="Group 22"/>
          <p:cNvGrpSpPr>
            <a:grpSpLocks/>
          </p:cNvGrpSpPr>
          <p:nvPr/>
        </p:nvGrpSpPr>
        <p:grpSpPr bwMode="auto">
          <a:xfrm>
            <a:off x="228600" y="3352800"/>
            <a:ext cx="685800" cy="336550"/>
            <a:chOff x="144" y="1632"/>
            <a:chExt cx="432" cy="212"/>
          </a:xfrm>
        </p:grpSpPr>
        <p:sp>
          <p:nvSpPr>
            <p:cNvPr id="12295" name="Line 23"/>
            <p:cNvSpPr>
              <a:spLocks noChangeShapeType="1"/>
            </p:cNvSpPr>
            <p:nvPr/>
          </p:nvSpPr>
          <p:spPr bwMode="auto">
            <a:xfrm>
              <a:off x="384" y="177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6" name="Text Box 24"/>
            <p:cNvSpPr txBox="1">
              <a:spLocks noChangeArrowheads="1"/>
            </p:cNvSpPr>
            <p:nvPr/>
          </p:nvSpPr>
          <p:spPr bwMode="auto">
            <a:xfrm>
              <a:off x="144" y="1632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PC</a:t>
              </a:r>
            </a:p>
          </p:txBody>
        </p:sp>
      </p:grpSp>
      <p:sp>
        <p:nvSpPr>
          <p:cNvPr id="12293" name="Line 26"/>
          <p:cNvSpPr>
            <a:spLocks noChangeShapeType="1"/>
          </p:cNvSpPr>
          <p:nvPr/>
        </p:nvSpPr>
        <p:spPr bwMode="auto">
          <a:xfrm flipH="1">
            <a:off x="4038600" y="3048000"/>
            <a:ext cx="16002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4" name="Line 27"/>
          <p:cNvSpPr>
            <a:spLocks noChangeShapeType="1"/>
          </p:cNvSpPr>
          <p:nvPr/>
        </p:nvSpPr>
        <p:spPr bwMode="auto">
          <a:xfrm flipV="1">
            <a:off x="4038600" y="3200400"/>
            <a:ext cx="167640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The assembly program to realize a C sample code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676400" y="2362200"/>
            <a:ext cx="6134100" cy="3171825"/>
            <a:chOff x="1008" y="1920"/>
            <a:chExt cx="3864" cy="1998"/>
          </a:xfrm>
        </p:grpSpPr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1008" y="2400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A = A-1;</a:t>
              </a:r>
            </a:p>
          </p:txBody>
        </p:sp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2880" y="2160"/>
              <a:ext cx="1992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R1, A;              //R1 = mem[A];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R2, B;              //R2 = mem[B];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R3, C;              //R3 = mem[C];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mult R4, R2, R3;     //R4=R2*R3;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  R5, R1, R4;      //R5=R1+R4;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D, R5;             //mem[D] = R5;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 R6, F;             //R6 = mem[D];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   R7, R5, R6;    //R7 = R5+R6;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 E, R7;            //mem[E] = R7;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sub    R1, R1, 1;      //R1 = R1-1;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 A, R1;           //mem[A] = R1;</a:t>
              </a:r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2832" y="1920"/>
              <a:ext cx="1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assembly program</a:t>
              </a:r>
            </a:p>
          </p:txBody>
        </p:sp>
        <p:sp>
          <p:nvSpPr>
            <p:cNvPr id="22535" name="AutoShape 7"/>
            <p:cNvSpPr>
              <a:spLocks noChangeArrowheads="1"/>
            </p:cNvSpPr>
            <p:nvPr/>
          </p:nvSpPr>
          <p:spPr bwMode="auto">
            <a:xfrm>
              <a:off x="2400" y="2688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383</TotalTime>
  <Words>3310</Words>
  <Application>Microsoft Office PowerPoint</Application>
  <PresentationFormat>如螢幕大小 (4:3)</PresentationFormat>
  <Paragraphs>1081</Paragraphs>
  <Slides>57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57</vt:i4>
      </vt:variant>
    </vt:vector>
  </HeadingPairs>
  <TitlesOfParts>
    <vt:vector size="68" baseType="lpstr">
      <vt:lpstr>TimesTen</vt:lpstr>
      <vt:lpstr>新細明體</vt:lpstr>
      <vt:lpstr>標楷體</vt:lpstr>
      <vt:lpstr>Arial</vt:lpstr>
      <vt:lpstr>Helvetica</vt:lpstr>
      <vt:lpstr>MS Shell Dlg</vt:lpstr>
      <vt:lpstr>Symbol</vt:lpstr>
      <vt:lpstr>Times New Roman</vt:lpstr>
      <vt:lpstr>Wingdings</vt:lpstr>
      <vt:lpstr>Blends</vt:lpstr>
      <vt:lpstr>1_Blends</vt:lpstr>
      <vt:lpstr>Assembly Programming</vt:lpstr>
      <vt:lpstr>Today’s Goal</vt:lpstr>
      <vt:lpstr>PowerPoint 簡報</vt:lpstr>
      <vt:lpstr>How a CPU realize a high-level language program?</vt:lpstr>
      <vt:lpstr>The Von Neumann Model</vt:lpstr>
      <vt:lpstr>The Von Neumann Model</vt:lpstr>
      <vt:lpstr>The Von Neumann Model</vt:lpstr>
      <vt:lpstr>The Von Neumann Model</vt:lpstr>
      <vt:lpstr>The assembly program to realize a C sample code</vt:lpstr>
      <vt:lpstr>The assembly program to realize a C sample code</vt:lpstr>
      <vt:lpstr>The assembly program to realize a C sample code</vt:lpstr>
      <vt:lpstr>The assembly program to realize a C sample code</vt:lpstr>
      <vt:lpstr>Binary code representation of an assembly program</vt:lpstr>
      <vt:lpstr>Instruction Set Architecture</vt:lpstr>
      <vt:lpstr>Overview of the instruction set architecture of our CPU</vt:lpstr>
      <vt:lpstr>List of assembly instructions</vt:lpstr>
      <vt:lpstr>List of assembly instructions</vt:lpstr>
      <vt:lpstr>Classifications on instructions</vt:lpstr>
      <vt:lpstr>Arithmetic Instructions</vt:lpstr>
      <vt:lpstr>Classifications on instructions</vt:lpstr>
      <vt:lpstr>Classifications on instructions</vt:lpstr>
      <vt:lpstr>Load/Store Instructions</vt:lpstr>
      <vt:lpstr>Classifications on instructions</vt:lpstr>
      <vt:lpstr>Classifications on instructions</vt:lpstr>
      <vt:lpstr>Classifications on instructions</vt:lpstr>
      <vt:lpstr>Classifications on instructions</vt:lpstr>
      <vt:lpstr>Classifications on instructions</vt:lpstr>
      <vt:lpstr>Classifications on instructions</vt:lpstr>
      <vt:lpstr>Realizing memory load instruction</vt:lpstr>
      <vt:lpstr>Data path to realize a memory load</vt:lpstr>
      <vt:lpstr>What is memory</vt:lpstr>
      <vt:lpstr>What is memory</vt:lpstr>
      <vt:lpstr>What is memory</vt:lpstr>
      <vt:lpstr>What is memory</vt:lpstr>
      <vt:lpstr>How to realize LD R1, R2 (R1=mem[R2])</vt:lpstr>
      <vt:lpstr>How to realize ST R2, R1 (mem[R2]=R1)</vt:lpstr>
      <vt:lpstr>Branch Instructions</vt:lpstr>
      <vt:lpstr>Classifications on instructions</vt:lpstr>
      <vt:lpstr>Jump (Branch) instruction</vt:lpstr>
      <vt:lpstr>Jump instruction in our CPU</vt:lpstr>
      <vt:lpstr>Realizing if-then-else: Conditional Branch</vt:lpstr>
      <vt:lpstr>Realizing if-then-else</vt:lpstr>
      <vt:lpstr>Realizing if-then-else</vt:lpstr>
      <vt:lpstr>Example</vt:lpstr>
      <vt:lpstr>The binary code format</vt:lpstr>
      <vt:lpstr>Binary code representation of an assembly program</vt:lpstr>
      <vt:lpstr>The binary code format</vt:lpstr>
      <vt:lpstr>Instruction format 1: all operands are registers</vt:lpstr>
      <vt:lpstr>Instruction format 1: all operands are registers</vt:lpstr>
      <vt:lpstr>Instruction format 1: all operands are registers</vt:lpstr>
      <vt:lpstr>Instruction format 2</vt:lpstr>
      <vt:lpstr>Instruction Format 2</vt:lpstr>
      <vt:lpstr>Instruction format 3</vt:lpstr>
      <vt:lpstr>Instruction format 3</vt:lpstr>
      <vt:lpstr>Instruction format 3</vt:lpstr>
      <vt:lpstr>Example instructions</vt:lpstr>
      <vt:lpstr>Practice by Yourself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82</cp:revision>
  <cp:lastPrinted>1601-01-01T00:00:00Z</cp:lastPrinted>
  <dcterms:created xsi:type="dcterms:W3CDTF">2008-11-26T13:04:57Z</dcterms:created>
  <dcterms:modified xsi:type="dcterms:W3CDTF">2018-12-14T09:11:42Z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