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476ECF-C57B-45B3-BC18-C1A531E8BE0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4CA29-29DF-46C5-9BF4-78DA74B0F0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2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5D4D7-AED8-4EBF-AACC-E1AC218599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7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15DA7-E2EB-4771-8ADF-29EC3F5E56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56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2E179-CDD3-4B88-9C1E-C5D62B896F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9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EA362-6A49-460A-B80D-A4802EBDF6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235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909F2-AF62-4C9F-9A8F-93347A7CF9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7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B45D9-9706-4900-8443-D2832F781E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20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1ACE7-6FC9-4D6C-82FF-1FF5DED9D5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27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0E166-ACB1-462B-A96E-656878656F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012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6BD0B-F1B5-4295-BBB7-B401264465E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96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C5D71A2-15A8-4AFC-8179-C3C54D68323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Basic Arithmetic Circuits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Recall: add/sub of digital circuit course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79475" y="1119188"/>
            <a:ext cx="4116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 dirty="0"/>
              <a:t>Appendix of Lecture </a:t>
            </a:r>
            <a:r>
              <a:rPr lang="en-US" altLang="zh-TW" sz="3200" u="sng" dirty="0" smtClean="0"/>
              <a:t>06</a:t>
            </a:r>
            <a:endParaRPr lang="en-US" altLang="zh-TW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repeat the procedure and we get the result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 Adder:</a:t>
            </a:r>
            <a:br>
              <a:rPr lang="en-US" altLang="zh-TW"/>
            </a:br>
            <a:r>
              <a:rPr lang="en-US" altLang="zh-TW"/>
              <a:t>the basic component for an adder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 combinational circuit doing the following truth table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to perform addition for a bit </a:t>
            </a:r>
            <a:r>
              <a:rPr lang="en-US" altLang="zh-TW" sz="2800" i="1"/>
              <a:t>i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7414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6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X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Y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7431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7432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3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4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5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6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37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7438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7443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7444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5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46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7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8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7449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2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3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4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55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7456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7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58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59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7461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7462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3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64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5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6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67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7468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9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0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71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2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73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7474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5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6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7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8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sp>
          <p:nvSpPr>
            <p:cNvPr id="17479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1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X</a:t>
              </a:r>
            </a:p>
          </p:txBody>
        </p:sp>
        <p:sp>
          <p:nvSpPr>
            <p:cNvPr id="17482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Y</a:t>
              </a:r>
            </a:p>
          </p:txBody>
        </p:sp>
        <p:sp>
          <p:nvSpPr>
            <p:cNvPr id="17483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7484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7485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grpSp>
        <p:nvGrpSpPr>
          <p:cNvPr id="17486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7487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7488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74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1749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1749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17492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7493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17494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17495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17496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7497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7498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99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7500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 Adder:</a:t>
            </a:r>
            <a:br>
              <a:rPr lang="en-US" altLang="zh-TW"/>
            </a:br>
            <a:r>
              <a:rPr lang="en-US" altLang="zh-TW"/>
              <a:t>the basic component for an adder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 combinational circuit doing the following truth table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to perform addition for a bit </a:t>
            </a:r>
            <a:r>
              <a:rPr lang="en-US" altLang="zh-TW" sz="2800" i="1"/>
              <a:t>i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0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1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2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X</a:t>
              </a: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Y</a:t>
              </a: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54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8455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8456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61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4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65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6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9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0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71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72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8473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8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79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2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3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4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8485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8486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87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8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89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0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91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8492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3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4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95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6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97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8498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9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500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501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502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5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X</a:t>
              </a:r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Y</a:t>
              </a:r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8509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8511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8512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851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1851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1851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18516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8517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18518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18520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8522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23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</a:rPr>
                <a:t>1</a:t>
              </a:r>
            </a:p>
          </p:txBody>
        </p:sp>
      </p:grpSp>
      <p:sp>
        <p:nvSpPr>
          <p:cNvPr id="18525" name="AutoShape 93"/>
          <p:cNvSpPr>
            <a:spLocks noChangeArrowheads="1"/>
          </p:cNvSpPr>
          <p:nvPr/>
        </p:nvSpPr>
        <p:spPr bwMode="auto">
          <a:xfrm>
            <a:off x="2667000" y="4876800"/>
            <a:ext cx="3048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26" name="Text Box 94"/>
          <p:cNvSpPr txBox="1">
            <a:spLocks noChangeArrowheads="1"/>
          </p:cNvSpPr>
          <p:nvPr/>
        </p:nvSpPr>
        <p:spPr bwMode="auto">
          <a:xfrm>
            <a:off x="21939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527" name="Text Box 95"/>
          <p:cNvSpPr txBox="1">
            <a:spLocks noChangeArrowheads="1"/>
          </p:cNvSpPr>
          <p:nvPr/>
        </p:nvSpPr>
        <p:spPr bwMode="auto">
          <a:xfrm>
            <a:off x="1143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914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>
            <a:off x="8382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530" name="Text Box 98"/>
          <p:cNvSpPr txBox="1">
            <a:spLocks noChangeArrowheads="1"/>
          </p:cNvSpPr>
          <p:nvPr/>
        </p:nvSpPr>
        <p:spPr bwMode="auto">
          <a:xfrm>
            <a:off x="1143000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Full-adder implementation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0492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05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0506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1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12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0513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0520" name="AutoShape 40"/>
            <p:cNvCxnSpPr>
              <a:cxnSpLocks noChangeShapeType="1"/>
              <a:stCxn id="20490" idx="0"/>
              <a:endCxn id="20493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1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2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0524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0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2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4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8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0543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0545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0546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7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9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0550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1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0552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3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6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8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0560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20561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0562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3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4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0565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0567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9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0570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0571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0572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3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4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0575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0576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7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8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0579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20581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0582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0583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058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058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058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0587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0588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0589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0590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0591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15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2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1523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9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36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1537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2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1544" name="AutoShape 40"/>
            <p:cNvCxnSpPr>
              <a:cxnSpLocks noChangeShapeType="1"/>
              <a:stCxn id="21514" idx="0"/>
              <a:endCxn id="21517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5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6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1548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1553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4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6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8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0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2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4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6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1569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1570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1572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1574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5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1576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7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1578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9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0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1581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2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21583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1584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21585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1586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7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8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1589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21590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1591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3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1594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1595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1596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7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8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1599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1600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01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02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1603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1604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21605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1606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1607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160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1609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161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1611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1612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1613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1614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1615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sp>
        <p:nvSpPr>
          <p:cNvPr id="21616" name="AutoShape 112"/>
          <p:cNvSpPr>
            <a:spLocks noChangeArrowheads="1"/>
          </p:cNvSpPr>
          <p:nvPr/>
        </p:nvSpPr>
        <p:spPr bwMode="auto">
          <a:xfrm>
            <a:off x="1524000" y="3733800"/>
            <a:ext cx="381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17" name="AutoShape 113"/>
          <p:cNvSpPr>
            <a:spLocks noChangeArrowheads="1"/>
          </p:cNvSpPr>
          <p:nvPr/>
        </p:nvSpPr>
        <p:spPr bwMode="auto">
          <a:xfrm>
            <a:off x="7391400" y="4419600"/>
            <a:ext cx="914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34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39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6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1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2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53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2554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55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6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60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2561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62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3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5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6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2568" name="AutoShape 40"/>
            <p:cNvCxnSpPr>
              <a:cxnSpLocks noChangeShapeType="1"/>
              <a:stCxn id="22538" idx="0"/>
              <a:endCxn id="22541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9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0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2572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6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0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2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4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6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8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0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7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9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3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6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22607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2608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22609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2610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1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2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2613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22614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2615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7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2618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2619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2620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1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2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2623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2624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5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6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2627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2628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22629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2630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2631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263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263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263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2635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2636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2637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2638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2639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sp>
        <p:nvSpPr>
          <p:cNvPr id="22640" name="AutoShape 112"/>
          <p:cNvSpPr>
            <a:spLocks noChangeArrowheads="1"/>
          </p:cNvSpPr>
          <p:nvPr/>
        </p:nvSpPr>
        <p:spPr bwMode="auto">
          <a:xfrm>
            <a:off x="1295400" y="3733800"/>
            <a:ext cx="381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641" name="AutoShape 113"/>
          <p:cNvSpPr>
            <a:spLocks noChangeArrowheads="1"/>
          </p:cNvSpPr>
          <p:nvPr/>
        </p:nvSpPr>
        <p:spPr bwMode="auto">
          <a:xfrm>
            <a:off x="6324600" y="4419600"/>
            <a:ext cx="914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Signed number and subtraction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the general format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4-bit signed number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representing -8 ~ 7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4586" name="AutoShape 10"/>
          <p:cNvCxnSpPr>
            <a:cxnSpLocks noChangeShapeType="1"/>
            <a:stCxn id="24581" idx="2"/>
            <a:endCxn id="24585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r>
              <a:rPr lang="en-US" altLang="zh-TW"/>
              <a:t>Example: representing positive number +5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5610" name="AutoShape 10"/>
          <p:cNvCxnSpPr>
            <a:cxnSpLocks noChangeShapeType="1"/>
            <a:stCxn id="25605" idx="2"/>
            <a:endCxn id="25609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1219200" y="3276600"/>
            <a:ext cx="1944688" cy="1081088"/>
            <a:chOff x="768" y="2055"/>
            <a:chExt cx="1225" cy="681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positive number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Adder Design</a:t>
            </a:r>
          </a:p>
          <a:p>
            <a:r>
              <a:rPr lang="en-US" altLang="zh-TW"/>
              <a:t>Signed Number Representation</a:t>
            </a:r>
          </a:p>
          <a:p>
            <a:r>
              <a:rPr lang="en-US" altLang="zh-TW"/>
              <a:t>Exercise: |A-B|</a:t>
            </a:r>
          </a:p>
          <a:p>
            <a:pPr lvl="1"/>
            <a:r>
              <a:rPr lang="en-US" altLang="zh-TW"/>
              <a:t>C-code</a:t>
            </a:r>
          </a:p>
          <a:p>
            <a:pPr lvl="1"/>
            <a:r>
              <a:rPr lang="en-US" altLang="zh-TW"/>
              <a:t>hardware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r>
              <a:rPr lang="en-US" altLang="zh-TW"/>
              <a:t>Example: representing </a:t>
            </a:r>
            <a:r>
              <a:rPr lang="en-US" altLang="zh-TW">
                <a:solidFill>
                  <a:schemeClr val="hlink"/>
                </a:solidFill>
              </a:rPr>
              <a:t>negative</a:t>
            </a:r>
            <a:r>
              <a:rPr lang="en-US" altLang="zh-TW"/>
              <a:t> number -5</a:t>
            </a:r>
          </a:p>
          <a:p>
            <a:r>
              <a:rPr lang="en-US" altLang="zh-TW"/>
              <a:t>Rule: 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6634" name="AutoShape 10"/>
          <p:cNvCxnSpPr>
            <a:cxnSpLocks noChangeShapeType="1"/>
            <a:stCxn id="26629" idx="2"/>
            <a:endCxn id="26633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1219200" y="4114800"/>
            <a:ext cx="1989138" cy="1081088"/>
            <a:chOff x="768" y="2055"/>
            <a:chExt cx="1253" cy="681"/>
          </a:xfrm>
        </p:grpSpPr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negative number</a:t>
              </a:r>
            </a:p>
          </p:txBody>
        </p:sp>
      </p:grp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2667000" y="26670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方程式" r:id="rId3" imgW="698400" imgH="203040" progId="Equation.3">
                  <p:embed/>
                </p:oleObj>
              </mc:Choice>
              <mc:Fallback>
                <p:oleObj name="方程式" r:id="rId3" imgW="6984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26640" name="Group 16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43" name="Rectangle 1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3120" y="2208"/>
              <a:ext cx="4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A=+5</a:t>
              </a:r>
            </a:p>
          </p:txBody>
        </p:sp>
      </p:grpSp>
      <p:grpSp>
        <p:nvGrpSpPr>
          <p:cNvPr id="26646" name="Group 22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26647" name="Group 23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49" name="Rectangle 2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50" name="Rectangle 2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graphicFrame>
          <p:nvGraphicFramePr>
            <p:cNvPr id="26652" name="Object 28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方程式" r:id="rId5" imgW="152280" imgH="203040" progId="Equation.3">
                    <p:embed/>
                  </p:oleObj>
                </mc:Choice>
                <mc:Fallback>
                  <p:oleObj name="方程式" r:id="rId5" imgW="15228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26654" name="Group 30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56" name="Rectangle 3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57" name="Rectangle 3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58" name="Rectangle 3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graphicFrame>
          <p:nvGraphicFramePr>
            <p:cNvPr id="26659" name="Object 35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方程式" r:id="rId7" imgW="698400" imgH="203040" progId="Equation.3">
                    <p:embed/>
                  </p:oleObj>
                </mc:Choice>
                <mc:Fallback>
                  <p:oleObj name="方程式" r:id="rId7" imgW="698400" imgH="2030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60" name="AutoShape 36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0" grpId="0" animBg="1"/>
      <p:bldP spid="266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r>
              <a:rPr lang="en-US" altLang="zh-TW"/>
              <a:t>Property: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7658" name="AutoShape 10"/>
          <p:cNvCxnSpPr>
            <a:cxnSpLocks noChangeShapeType="1"/>
            <a:stCxn id="27653" idx="2"/>
            <a:endCxn id="27657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505200" y="2057400"/>
          <a:ext cx="18621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方程式" r:id="rId3" imgW="711000" imgH="203040" progId="Equation.3">
                  <p:embed/>
                </p:oleObj>
              </mc:Choice>
              <mc:Fallback>
                <p:oleObj name="方程式" r:id="rId3" imgW="7110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8621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63" name="Rectangle 1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3120" y="220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A=-5</a:t>
              </a:r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27668" name="Group 20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0" name="Rectangle 2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71" name="Rectangle 2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2" name="Rectangle 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graphicFrame>
          <p:nvGraphicFramePr>
            <p:cNvPr id="27673" name="Object 25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8" name="方程式" r:id="rId5" imgW="152280" imgH="203040" progId="Equation.3">
                    <p:embed/>
                  </p:oleObj>
                </mc:Choice>
                <mc:Fallback>
                  <p:oleObj name="方程式" r:id="rId5" imgW="15228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7" name="Rectangle 29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78" name="Rectangle 30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9" name="Rectangle 31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graphicFrame>
          <p:nvGraphicFramePr>
            <p:cNvPr id="27680" name="Object 32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9" name="方程式" r:id="rId7" imgW="698400" imgH="203040" progId="Equation.3">
                    <p:embed/>
                  </p:oleObj>
                </mc:Choice>
                <mc:Fallback>
                  <p:oleObj name="方程式" r:id="rId7" imgW="69840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81" name="AutoShape 33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2" name="AutoShape 34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85800" y="47244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+5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1" grpId="0" animBg="1"/>
      <p:bldP spid="276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to do subtraction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use adder with 2’s complement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to do subtraction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/>
              <a:t>Rule:</a:t>
            </a:r>
          </a:p>
          <a:p>
            <a:r>
              <a:rPr lang="en-US" altLang="zh-TW"/>
              <a:t>Example: A=5, B=3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方程式" r:id="rId3" imgW="1752480" imgH="241200" progId="Equation.3">
                  <p:embed/>
                </p:oleObj>
              </mc:Choice>
              <mc:Fallback>
                <p:oleObj name="方程式" r:id="rId3" imgW="1752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29703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29704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05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9708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B=3</a:t>
                </a:r>
              </a:p>
            </p:txBody>
          </p:sp>
        </p:grpSp>
        <p:grpSp>
          <p:nvGrpSpPr>
            <p:cNvPr id="29709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29710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aphicFrame>
            <p:nvGraphicFramePr>
              <p:cNvPr id="29715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3" name="方程式" r:id="rId5" imgW="152280" imgH="203040" progId="Equation.3">
                      <p:embed/>
                    </p:oleObj>
                  </mc:Choice>
                  <mc:Fallback>
                    <p:oleObj name="方程式" r:id="rId5" imgW="152280" imgH="2030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16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29717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29718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19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20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aphicFrame>
            <p:nvGraphicFramePr>
              <p:cNvPr id="29722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4" name="方程式" r:id="rId7" imgW="698400" imgH="203040" progId="Equation.3">
                      <p:embed/>
                    </p:oleObj>
                  </mc:Choice>
                  <mc:Fallback>
                    <p:oleObj name="方程式" r:id="rId7" imgW="698400" imgH="2030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3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4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725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29726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29727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29728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29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30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9732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A=5</a:t>
                </a:r>
              </a:p>
            </p:txBody>
          </p:sp>
        </p:grpSp>
        <p:grpSp>
          <p:nvGrpSpPr>
            <p:cNvPr id="29733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29734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29735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36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38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-B=-3</a:t>
                </a:r>
              </a:p>
            </p:txBody>
          </p:sp>
        </p:grp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42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29743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9745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9746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808080"/>
                  </a:solidFill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A-B=2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to do subtraction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/>
              <a:t>Rule:</a:t>
            </a:r>
          </a:p>
          <a:p>
            <a:r>
              <a:rPr lang="en-US" altLang="zh-TW"/>
              <a:t>Example: A=3, B=5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方程式" r:id="rId3" imgW="1752480" imgH="241200" progId="Equation.3">
                  <p:embed/>
                </p:oleObj>
              </mc:Choice>
              <mc:Fallback>
                <p:oleObj name="方程式" r:id="rId3" imgW="1752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30727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30728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29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30732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B=5</a:t>
                </a:r>
              </a:p>
            </p:txBody>
          </p:sp>
        </p:grpSp>
        <p:grpSp>
          <p:nvGrpSpPr>
            <p:cNvPr id="30733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30734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30735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38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7" name="方程式" r:id="rId5" imgW="152280" imgH="203040" progId="Equation.3">
                      <p:embed/>
                    </p:oleObj>
                  </mc:Choice>
                  <mc:Fallback>
                    <p:oleObj name="方程式" r:id="rId5" imgW="152280" imgH="2030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40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30741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30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44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aphicFrame>
            <p:nvGraphicFramePr>
              <p:cNvPr id="30746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8" name="方程式" r:id="rId7" imgW="698400" imgH="203040" progId="Equation.3">
                      <p:embed/>
                    </p:oleObj>
                  </mc:Choice>
                  <mc:Fallback>
                    <p:oleObj name="方程式" r:id="rId7" imgW="698400" imgH="2030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47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8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30750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30751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0752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54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5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30756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A=3</a:t>
                </a:r>
              </a:p>
            </p:txBody>
          </p:sp>
        </p:grpSp>
        <p:grpSp>
          <p:nvGrpSpPr>
            <p:cNvPr id="30757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30758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0759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60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-B=-5</a:t>
                </a:r>
              </a:p>
            </p:txBody>
          </p:sp>
        </p:grpSp>
        <p:sp>
          <p:nvSpPr>
            <p:cNvPr id="30764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0766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30768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30770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30771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808080"/>
                  </a:solidFill>
                  <a:cs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A-B=-2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Rule of thumb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80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Key Properties: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4267200"/>
            <a:ext cx="7543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Apply whenever positive or negative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Why?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lots of mathematics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I will talk about this more in “</a:t>
            </a:r>
            <a:r>
              <a:rPr lang="en-US" altLang="zh-TW" sz="2400">
                <a:solidFill>
                  <a:schemeClr val="hlink"/>
                </a:solidFill>
              </a:rPr>
              <a:t>computer arithmetic</a:t>
            </a:r>
            <a:r>
              <a:rPr lang="en-US" altLang="zh-TW" sz="2400"/>
              <a:t>” course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895600" y="26670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方程式" r:id="rId3" imgW="698400" imgH="203040" progId="Equation.3">
                  <p:embed/>
                </p:oleObj>
              </mc:Choice>
              <mc:Fallback>
                <p:oleObj name="方程式" r:id="rId3" imgW="6984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819400" y="33528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方程式" r:id="rId5" imgW="1752480" imgH="241200" progId="Equation.3">
                  <p:embed/>
                </p:oleObj>
              </mc:Choice>
              <mc:Fallback>
                <p:oleObj name="方程式" r:id="rId5" imgW="17524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to help you learn the above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(open book, may discuss with others)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Q1: write a C-code to calculate |A-B|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you </a:t>
            </a:r>
            <a:r>
              <a:rPr lang="en-US" altLang="zh-TW" sz="2000">
                <a:solidFill>
                  <a:schemeClr val="hlink"/>
                </a:solidFill>
              </a:rPr>
              <a:t>cannot</a:t>
            </a:r>
            <a:r>
              <a:rPr lang="en-US" altLang="zh-TW" sz="2000"/>
              <a:t> use the following operators: </a:t>
            </a:r>
            <a:r>
              <a:rPr lang="en-US" altLang="zh-TW" sz="2000">
                <a:solidFill>
                  <a:schemeClr val="hlink"/>
                </a:solidFill>
              </a:rPr>
              <a:t>-, &gt;, &lt;, &gt;=, &lt;=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only add(+) and bit-wise logical operators available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Q2: design hardware for both addition and subtraction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447800" y="4038600"/>
            <a:ext cx="2667000" cy="2546350"/>
            <a:chOff x="384" y="2496"/>
            <a:chExt cx="1680" cy="1604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adder/subtractor</a:t>
              </a:r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528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84" y="316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115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6" y="24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99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163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536" y="24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147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1450" y="360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402" y="370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1296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344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</p:grp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4572000" y="47244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Method to take absolute value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|A-B|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Addition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676400" y="38862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4038600" y="3886200"/>
            <a:ext cx="2590800" cy="838200"/>
            <a:chOff x="2544" y="2448"/>
            <a:chExt cx="1632" cy="528"/>
          </a:xfrm>
        </p:grpSpPr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544" y="2448"/>
              <a:ext cx="1632" cy="528"/>
            </a:xfrm>
            <a:prstGeom prst="wedgeRoundRectCallout">
              <a:avLst>
                <a:gd name="adj1" fmla="val -77940"/>
                <a:gd name="adj2" fmla="val -3087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en-US">
                <a:cs typeface="新細明體" panose="02020500000000000000" pitchFamily="18" charset="-120"/>
              </a:endParaRPr>
            </a:p>
          </p:txBody>
        </p:sp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2640" y="2544"/>
            <a:ext cx="124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8" name="方程式" r:id="rId3" imgW="1066680" imgH="203040" progId="Equation.3">
                    <p:embed/>
                  </p:oleObj>
                </mc:Choice>
                <mc:Fallback>
                  <p:oleObj name="方程式" r:id="rId3" imgW="10666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124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2209800" y="44196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3505200" y="5410200"/>
            <a:ext cx="2057400" cy="609600"/>
          </a:xfrm>
          <a:prstGeom prst="wedgeRoundRectCallout">
            <a:avLst>
              <a:gd name="adj1" fmla="val -82407"/>
              <a:gd name="adj2" fmla="val -14088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check if R</a:t>
            </a:r>
            <a:r>
              <a:rPr lang="en-US" altLang="zh-TW" baseline="-25000">
                <a:solidFill>
                  <a:schemeClr val="hlink"/>
                </a:solidFill>
                <a:cs typeface="新細明體" panose="02020500000000000000" pitchFamily="18" charset="-120"/>
              </a:rPr>
              <a:t>31</a:t>
            </a:r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=1 or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3810000" y="4495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4953000" y="5486400"/>
            <a:ext cx="2057400" cy="609600"/>
            <a:chOff x="3120" y="3456"/>
            <a:chExt cx="1296" cy="384"/>
          </a:xfrm>
        </p:grpSpPr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>
              <a:off x="3120" y="3456"/>
              <a:ext cx="1296" cy="384"/>
            </a:xfrm>
            <a:prstGeom prst="wedgeRoundRectCallout">
              <a:avLst>
                <a:gd name="adj1" fmla="val -82407"/>
                <a:gd name="adj2" fmla="val -14088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en-US">
                <a:solidFill>
                  <a:schemeClr val="hlink"/>
                </a:solidFill>
                <a:cs typeface="新細明體" panose="02020500000000000000" pitchFamily="18" charset="-120"/>
              </a:endParaRPr>
            </a:p>
          </p:txBody>
        </p:sp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264" y="3504"/>
            <a:ext cx="81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6" name="方程式" r:id="rId3" imgW="698400" imgH="203040" progId="Equation.3">
                    <p:embed/>
                  </p:oleObj>
                </mc:Choice>
                <mc:Fallback>
                  <p:oleObj name="方程式" r:id="rId3" imgW="6984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504"/>
                          <a:ext cx="81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Adder/Subtractor Design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r>
              <a:rPr lang="en-US" altLang="zh-TW" sz="2800"/>
              <a:t>Design hardware for both addition and subtraction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295400" y="3200400"/>
            <a:ext cx="2667000" cy="2546350"/>
            <a:chOff x="384" y="2496"/>
            <a:chExt cx="1680" cy="1604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adder/subtractor</a:t>
              </a:r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528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4" y="316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15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1056" y="24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99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163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536" y="24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47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1450" y="360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1402" y="370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1296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1344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</p:grp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4419600" y="38862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Design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grpSp>
          <p:nvGrpSpPr>
            <p:cNvPr id="43014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3018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0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1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~B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Cin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1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3042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G</a:t>
              </a:r>
            </a:p>
          </p:txBody>
        </p:sp>
      </p:grpSp>
      <p:graphicFrame>
        <p:nvGraphicFramePr>
          <p:cNvPr id="43043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Recall: the adder design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38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39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1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6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7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8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52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3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4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5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6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57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59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0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1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64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66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7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9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0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44072" name="AutoShape 40"/>
            <p:cNvCxnSpPr>
              <a:cxnSpLocks noChangeShapeType="1"/>
              <a:stCxn id="44042" idx="0"/>
              <a:endCxn id="44045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73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74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4076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8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0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2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4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0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44091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2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44093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4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6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44097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44098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9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44102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44104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5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44106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7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8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44109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44111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44112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44113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44114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5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6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44117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44118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44119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0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1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44122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44123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44124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5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6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44127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44128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9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44132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44133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44134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44135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4413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4413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4413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44139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4140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44141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44142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44143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grpSp>
        <p:nvGrpSpPr>
          <p:cNvPr id="44144" name="Group 112"/>
          <p:cNvGrpSpPr>
            <a:grpSpLocks/>
          </p:cNvGrpSpPr>
          <p:nvPr/>
        </p:nvGrpSpPr>
        <p:grpSpPr bwMode="auto">
          <a:xfrm>
            <a:off x="2209800" y="2133600"/>
            <a:ext cx="874713" cy="852488"/>
            <a:chOff x="1382" y="1335"/>
            <a:chExt cx="551" cy="537"/>
          </a:xfrm>
        </p:grpSpPr>
        <p:sp>
          <p:nvSpPr>
            <p:cNvPr id="44145" name="AutoShape 113"/>
            <p:cNvSpPr>
              <a:spLocks noChangeArrowheads="1"/>
            </p:cNvSpPr>
            <p:nvPr/>
          </p:nvSpPr>
          <p:spPr bwMode="auto">
            <a:xfrm>
              <a:off x="1392" y="158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1382" y="1335"/>
              <a:ext cx="5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Carry-in</a:t>
              </a:r>
            </a:p>
          </p:txBody>
        </p:sp>
      </p:grpSp>
      <p:grpSp>
        <p:nvGrpSpPr>
          <p:cNvPr id="44147" name="Group 115"/>
          <p:cNvGrpSpPr>
            <a:grpSpLocks/>
          </p:cNvGrpSpPr>
          <p:nvPr/>
        </p:nvGrpSpPr>
        <p:grpSpPr bwMode="auto">
          <a:xfrm>
            <a:off x="8077200" y="3962400"/>
            <a:ext cx="874713" cy="855663"/>
            <a:chOff x="5088" y="2505"/>
            <a:chExt cx="551" cy="539"/>
          </a:xfrm>
        </p:grpSpPr>
        <p:sp>
          <p:nvSpPr>
            <p:cNvPr id="44148" name="AutoShape 116"/>
            <p:cNvSpPr>
              <a:spLocks noChangeArrowheads="1"/>
            </p:cNvSpPr>
            <p:nvPr/>
          </p:nvSpPr>
          <p:spPr bwMode="auto">
            <a:xfrm>
              <a:off x="5338" y="2505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5088" y="2832"/>
              <a:ext cx="5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Carry-in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Design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5061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45063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4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5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5066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45067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9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~B</a:t>
              </a: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Cin</a:t>
              </a:r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G</a:t>
              </a:r>
            </a:p>
          </p:txBody>
        </p:sp>
      </p:grpSp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3" name="AutoShape 37"/>
          <p:cNvSpPr>
            <a:spLocks noChangeArrowheads="1"/>
          </p:cNvSpPr>
          <p:nvPr/>
        </p:nvSpPr>
        <p:spPr bwMode="auto">
          <a:xfrm>
            <a:off x="1524000" y="3733800"/>
            <a:ext cx="1905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43275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80010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629400" y="25146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6019800" y="2514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 flipH="1">
            <a:off x="5791200" y="3962400"/>
            <a:ext cx="228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5791200" y="4267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6096000" y="5334000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5638800" y="6248400"/>
            <a:ext cx="1055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G=A+B+0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Design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46087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88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89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6090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3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~B</a:t>
              </a: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Cin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G</a:t>
              </a:r>
            </a:p>
          </p:txBody>
        </p:sp>
      </p:grpSp>
      <p:graphicFrame>
        <p:nvGraphicFramePr>
          <p:cNvPr id="46115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6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7" name="AutoShape 37"/>
          <p:cNvSpPr>
            <a:spLocks noChangeArrowheads="1"/>
          </p:cNvSpPr>
          <p:nvPr/>
        </p:nvSpPr>
        <p:spPr bwMode="auto">
          <a:xfrm>
            <a:off x="1524000" y="4191000"/>
            <a:ext cx="1905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43275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80010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6629400" y="25146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5410200" y="35814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5486400" y="3962400"/>
            <a:ext cx="304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5791200" y="4267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6096000" y="5334000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5638800" y="6248400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G=A+(~B)+1</a:t>
            </a:r>
          </a:p>
        </p:txBody>
      </p:sp>
      <p:graphicFrame>
        <p:nvGraphicFramePr>
          <p:cNvPr id="46126" name="Object 46"/>
          <p:cNvGraphicFramePr>
            <a:graphicFrameLocks noChangeAspect="1"/>
          </p:cNvGraphicFramePr>
          <p:nvPr/>
        </p:nvGraphicFramePr>
        <p:xfrm>
          <a:off x="914400" y="5562600"/>
          <a:ext cx="2362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方程式" r:id="rId5" imgW="1066680" imgH="203040" progId="Equation.3">
                  <p:embed/>
                </p:oleObj>
              </mc:Choice>
              <mc:Fallback>
                <p:oleObj name="方程式" r:id="rId5" imgW="1066680" imgH="203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2362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024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725487"/>
          </a:xfrm>
        </p:spPr>
        <p:txBody>
          <a:bodyPr/>
          <a:lstStyle/>
          <a:p>
            <a:r>
              <a:rPr lang="en-US" altLang="zh-TW" sz="2400"/>
              <a:t>Most important properties of 2’s complement encoding: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371600" y="3124200"/>
            <a:ext cx="2438400" cy="1098550"/>
            <a:chOff x="336" y="1920"/>
            <a:chExt cx="1536" cy="692"/>
          </a:xfrm>
        </p:grpSpPr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336" y="1920"/>
              <a:ext cx="1536" cy="288"/>
              <a:chOff x="816" y="2160"/>
              <a:chExt cx="1536" cy="288"/>
            </a:xfrm>
          </p:grpSpPr>
          <p:sp>
            <p:nvSpPr>
              <p:cNvPr id="47111" name="Rectangle 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1296" y="2400"/>
              <a:ext cx="4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sign bit</a:t>
              </a:r>
            </a:p>
          </p:txBody>
        </p:sp>
        <p:cxnSp>
          <p:nvCxnSpPr>
            <p:cNvPr id="47116" name="AutoShape 12"/>
            <p:cNvCxnSpPr>
              <a:cxnSpLocks noChangeShapeType="1"/>
              <a:stCxn id="47111" idx="2"/>
              <a:endCxn id="47115" idx="1"/>
            </p:cNvCxnSpPr>
            <p:nvPr/>
          </p:nvCxnSpPr>
          <p:spPr bwMode="auto">
            <a:xfrm rot="16200000" flipH="1">
              <a:off x="763" y="1973"/>
              <a:ext cx="298" cy="7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4724400" y="27432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方程式" r:id="rId3" imgW="698400" imgH="203040" progId="Equation.3">
                  <p:embed/>
                </p:oleObj>
              </mc:Choice>
              <mc:Fallback>
                <p:oleObj name="方程式" r:id="rId3" imgW="6984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343400" y="35052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方程式" r:id="rId5" imgW="1752480" imgH="241200" progId="Equation.3">
                  <p:embed/>
                </p:oleObj>
              </mc:Choice>
              <mc:Fallback>
                <p:oleObj name="方程式" r:id="rId5" imgW="175248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1: addition for bit 0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1271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1272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1: addition for bit 0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2295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2296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2: addition for bit 1 with carry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3319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2: addition for bit 1 with carry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4342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4344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4345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2: addition for bit 1 with carry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536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5367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5369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</TotalTime>
  <Words>1541</Words>
  <Application>Microsoft Office PowerPoint</Application>
  <PresentationFormat>如螢幕大小 (4:3)</PresentationFormat>
  <Paragraphs>656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新細明體</vt:lpstr>
      <vt:lpstr>標楷體</vt:lpstr>
      <vt:lpstr>Arial</vt:lpstr>
      <vt:lpstr>Times New Roman</vt:lpstr>
      <vt:lpstr>Wingdings</vt:lpstr>
      <vt:lpstr>Blends</vt:lpstr>
      <vt:lpstr>MSDraw.Drawing.8.2</vt:lpstr>
      <vt:lpstr>方程式</vt:lpstr>
      <vt:lpstr>Basic Arithmetic Circuits</vt:lpstr>
      <vt:lpstr>Outline</vt:lpstr>
      <vt:lpstr>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Full Adder: the basic component for an adder</vt:lpstr>
      <vt:lpstr>Full-adder implementation</vt:lpstr>
      <vt:lpstr>Ripple-Carry Adder</vt:lpstr>
      <vt:lpstr>Ripple-Carry Adder</vt:lpstr>
      <vt:lpstr>Ripple-Carry Adder</vt:lpstr>
      <vt:lpstr>Signed number and subtraction</vt:lpstr>
      <vt:lpstr>Signed number representation (2’s complement)</vt:lpstr>
      <vt:lpstr>Signed number representation (2’s complement)</vt:lpstr>
      <vt:lpstr>Signed number representation (2’s complement)</vt:lpstr>
      <vt:lpstr>Signed number representation (2’s complement)</vt:lpstr>
      <vt:lpstr>How to do subtraction</vt:lpstr>
      <vt:lpstr>Method to do subtraction</vt:lpstr>
      <vt:lpstr>Method to do subtraction</vt:lpstr>
      <vt:lpstr>Rule of thumb</vt:lpstr>
      <vt:lpstr>In-Class Exercise</vt:lpstr>
      <vt:lpstr>In-Class Exercise</vt:lpstr>
      <vt:lpstr>Method to take absolute value</vt:lpstr>
      <vt:lpstr>Problem</vt:lpstr>
      <vt:lpstr>The Solution</vt:lpstr>
      <vt:lpstr>The Solution</vt:lpstr>
      <vt:lpstr>The Solution</vt:lpstr>
      <vt:lpstr>The Solution</vt:lpstr>
      <vt:lpstr>Adder/Subtractor Design</vt:lpstr>
      <vt:lpstr>Goal</vt:lpstr>
      <vt:lpstr>The Design</vt:lpstr>
      <vt:lpstr>Recall: the adder design</vt:lpstr>
      <vt:lpstr>The Design</vt:lpstr>
      <vt:lpstr>The Design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6</cp:revision>
  <dcterms:created xsi:type="dcterms:W3CDTF">1601-01-01T00:00:00Z</dcterms:created>
  <dcterms:modified xsi:type="dcterms:W3CDTF">2018-10-21T15:38:24Z</dcterms:modified>
</cp:coreProperties>
</file>