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DE82FC0-B3EF-4CBE-9432-7433E1B639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55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C45AF-F9A7-4FF5-944C-CE8F68543D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14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220EE-E5FA-499D-96DB-EBD53F998E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483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E118-7AAA-47ED-9418-17E3EDAC0C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484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CD40F-F377-45EE-ADEF-AAFE3E2790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428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45B79-E231-4957-B304-92B2555224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308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66328-0F77-4F21-A392-83CFEC324C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140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06D29-077B-4015-A1A5-9BAFFE1F49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042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91776-EC31-4152-9DAC-903A42B2F7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641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2F356-5D6E-418D-81F3-84CBEDF998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391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16029-1033-4AF8-95CA-3CAF3B6D0F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990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6CE42AA6-A29E-44AA-8572-8AD7118DB0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Digit Lock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0600" y="457200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600" u="sng"/>
              <a:t>Lab 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Work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05000"/>
            <a:ext cx="4760912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Design a digit 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initial: in Lock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turn to Unlock state if a key sequence matched the password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at Unock state: turn-back to lock state if any key pressed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chemeClr val="folHlink"/>
                </a:solidFill>
              </a:rPr>
              <a:t>Example: the passwd is: 223</a:t>
            </a:r>
          </a:p>
        </p:txBody>
      </p:sp>
      <p:grpSp>
        <p:nvGrpSpPr>
          <p:cNvPr id="4100" name="Group 31"/>
          <p:cNvGrpSpPr>
            <a:grpSpLocks/>
          </p:cNvGrpSpPr>
          <p:nvPr/>
        </p:nvGrpSpPr>
        <p:grpSpPr bwMode="auto">
          <a:xfrm>
            <a:off x="6477000" y="1981200"/>
            <a:ext cx="2286000" cy="2590800"/>
            <a:chOff x="4080" y="1248"/>
            <a:chExt cx="1440" cy="1632"/>
          </a:xfrm>
        </p:grpSpPr>
        <p:sp>
          <p:nvSpPr>
            <p:cNvPr id="4118" name="AutoShape 6"/>
            <p:cNvSpPr>
              <a:spLocks noChangeArrowheads="1"/>
            </p:cNvSpPr>
            <p:nvPr/>
          </p:nvSpPr>
          <p:spPr bwMode="auto">
            <a:xfrm>
              <a:off x="4176" y="1728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119" name="AutoShape 7"/>
            <p:cNvSpPr>
              <a:spLocks noChangeArrowheads="1"/>
            </p:cNvSpPr>
            <p:nvPr/>
          </p:nvSpPr>
          <p:spPr bwMode="auto">
            <a:xfrm>
              <a:off x="4176" y="2112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120" name="AutoShape 8"/>
            <p:cNvSpPr>
              <a:spLocks noChangeArrowheads="1"/>
            </p:cNvSpPr>
            <p:nvPr/>
          </p:nvSpPr>
          <p:spPr bwMode="auto">
            <a:xfrm>
              <a:off x="4176" y="2496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4121" name="Rectangle 9"/>
            <p:cNvSpPr>
              <a:spLocks noChangeArrowheads="1"/>
            </p:cNvSpPr>
            <p:nvPr/>
          </p:nvSpPr>
          <p:spPr bwMode="auto">
            <a:xfrm>
              <a:off x="4080" y="1248"/>
              <a:ext cx="1440" cy="16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22" name="Oval 10"/>
            <p:cNvSpPr>
              <a:spLocks noChangeArrowheads="1"/>
            </p:cNvSpPr>
            <p:nvPr/>
          </p:nvSpPr>
          <p:spPr bwMode="auto">
            <a:xfrm>
              <a:off x="4704" y="158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23" name="Text Box 11"/>
            <p:cNvSpPr txBox="1">
              <a:spLocks noChangeArrowheads="1"/>
            </p:cNvSpPr>
            <p:nvPr/>
          </p:nvSpPr>
          <p:spPr bwMode="auto">
            <a:xfrm>
              <a:off x="4848" y="1536"/>
              <a:ext cx="3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Lock</a:t>
              </a:r>
            </a:p>
          </p:txBody>
        </p:sp>
        <p:sp>
          <p:nvSpPr>
            <p:cNvPr id="4124" name="Oval 12"/>
            <p:cNvSpPr>
              <a:spLocks noChangeArrowheads="1"/>
            </p:cNvSpPr>
            <p:nvPr/>
          </p:nvSpPr>
          <p:spPr bwMode="auto">
            <a:xfrm>
              <a:off x="4704" y="220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25" name="Text Box 13"/>
            <p:cNvSpPr txBox="1">
              <a:spLocks noChangeArrowheads="1"/>
            </p:cNvSpPr>
            <p:nvPr/>
          </p:nvSpPr>
          <p:spPr bwMode="auto">
            <a:xfrm>
              <a:off x="4838" y="2199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Unlock</a:t>
              </a:r>
            </a:p>
          </p:txBody>
        </p:sp>
      </p:grpSp>
      <p:grpSp>
        <p:nvGrpSpPr>
          <p:cNvPr id="4101" name="Group 14"/>
          <p:cNvGrpSpPr>
            <a:grpSpLocks/>
          </p:cNvGrpSpPr>
          <p:nvPr/>
        </p:nvGrpSpPr>
        <p:grpSpPr bwMode="auto">
          <a:xfrm>
            <a:off x="1219200" y="4876800"/>
            <a:ext cx="3206750" cy="381000"/>
            <a:chOff x="768" y="3072"/>
            <a:chExt cx="2020" cy="240"/>
          </a:xfrm>
        </p:grpSpPr>
        <p:sp>
          <p:nvSpPr>
            <p:cNvPr id="4108" name="Rectangle 15"/>
            <p:cNvSpPr>
              <a:spLocks noChangeArrowheads="1"/>
            </p:cNvSpPr>
            <p:nvPr/>
          </p:nvSpPr>
          <p:spPr bwMode="auto">
            <a:xfrm>
              <a:off x="768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960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1152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1344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112" name="Rectangle 19"/>
            <p:cNvSpPr>
              <a:spLocks noChangeArrowheads="1"/>
            </p:cNvSpPr>
            <p:nvPr/>
          </p:nvSpPr>
          <p:spPr bwMode="auto">
            <a:xfrm>
              <a:off x="1536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113" name="Rectangle 20"/>
            <p:cNvSpPr>
              <a:spLocks noChangeArrowheads="1"/>
            </p:cNvSpPr>
            <p:nvPr/>
          </p:nvSpPr>
          <p:spPr bwMode="auto">
            <a:xfrm>
              <a:off x="1728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3</a:t>
              </a:r>
            </a:p>
          </p:txBody>
        </p:sp>
        <p:sp>
          <p:nvSpPr>
            <p:cNvPr id="4114" name="Rectangle 21"/>
            <p:cNvSpPr>
              <a:spLocks noChangeArrowheads="1"/>
            </p:cNvSpPr>
            <p:nvPr/>
          </p:nvSpPr>
          <p:spPr bwMode="auto">
            <a:xfrm>
              <a:off x="1920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115" name="Rectangle 22"/>
            <p:cNvSpPr>
              <a:spLocks noChangeArrowheads="1"/>
            </p:cNvSpPr>
            <p:nvPr/>
          </p:nvSpPr>
          <p:spPr bwMode="auto">
            <a:xfrm>
              <a:off x="2112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1</a:t>
              </a:r>
            </a:p>
          </p:txBody>
        </p:sp>
        <p:sp>
          <p:nvSpPr>
            <p:cNvPr id="4116" name="Rectangle 23"/>
            <p:cNvSpPr>
              <a:spLocks noChangeArrowheads="1"/>
            </p:cNvSpPr>
            <p:nvPr/>
          </p:nvSpPr>
          <p:spPr bwMode="auto">
            <a:xfrm>
              <a:off x="2304" y="3072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2</a:t>
              </a:r>
            </a:p>
          </p:txBody>
        </p:sp>
        <p:sp>
          <p:nvSpPr>
            <p:cNvPr id="4117" name="Text Box 24"/>
            <p:cNvSpPr txBox="1">
              <a:spLocks noChangeArrowheads="1"/>
            </p:cNvSpPr>
            <p:nvPr/>
          </p:nvSpPr>
          <p:spPr bwMode="auto">
            <a:xfrm>
              <a:off x="2544" y="307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…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133600" y="4876800"/>
            <a:ext cx="2300288" cy="946150"/>
            <a:chOff x="1344" y="3072"/>
            <a:chExt cx="1449" cy="596"/>
          </a:xfrm>
        </p:grpSpPr>
        <p:sp>
          <p:nvSpPr>
            <p:cNvPr id="4106" name="AutoShape 26"/>
            <p:cNvSpPr>
              <a:spLocks noChangeArrowheads="1"/>
            </p:cNvSpPr>
            <p:nvPr/>
          </p:nvSpPr>
          <p:spPr bwMode="auto">
            <a:xfrm>
              <a:off x="1344" y="3072"/>
              <a:ext cx="576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07" name="Text Box 27"/>
            <p:cNvSpPr txBox="1">
              <a:spLocks noChangeArrowheads="1"/>
            </p:cNvSpPr>
            <p:nvPr/>
          </p:nvSpPr>
          <p:spPr bwMode="auto">
            <a:xfrm>
              <a:off x="1392" y="3456"/>
              <a:ext cx="140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passwd matched, Unlock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971800" y="4419600"/>
            <a:ext cx="2911475" cy="838200"/>
            <a:chOff x="2064" y="2784"/>
            <a:chExt cx="1834" cy="528"/>
          </a:xfrm>
        </p:grpSpPr>
        <p:sp>
          <p:nvSpPr>
            <p:cNvPr id="4104" name="AutoShape 29"/>
            <p:cNvSpPr>
              <a:spLocks noChangeArrowheads="1"/>
            </p:cNvSpPr>
            <p:nvPr/>
          </p:nvSpPr>
          <p:spPr bwMode="auto">
            <a:xfrm>
              <a:off x="2064" y="3024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4105" name="Text Box 30"/>
            <p:cNvSpPr txBox="1">
              <a:spLocks noChangeArrowheads="1"/>
            </p:cNvSpPr>
            <p:nvPr/>
          </p:nvSpPr>
          <p:spPr bwMode="auto">
            <a:xfrm>
              <a:off x="2064" y="2784"/>
              <a:ext cx="18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back to lock after the key pressed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Remark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Each of you will be assigned a distinct password randomly</a:t>
            </a:r>
          </a:p>
          <a:p>
            <a:pPr lvl="1" eaLnBrk="1" hangingPunct="1"/>
            <a:r>
              <a:rPr lang="en-US" altLang="zh-TW" dirty="0" smtClean="0"/>
              <a:t>Check the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course page</a:t>
            </a:r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Hint:</a:t>
            </a:r>
          </a:p>
          <a:p>
            <a:pPr lvl="1" eaLnBrk="1" hangingPunct="1"/>
            <a:r>
              <a:rPr lang="en-US" altLang="zh-TW" dirty="0" smtClean="0"/>
              <a:t>the most similar design you will learn: the </a:t>
            </a:r>
            <a:r>
              <a:rPr lang="en-US" altLang="zh-TW" dirty="0" smtClean="0">
                <a:solidFill>
                  <a:schemeClr val="tx2"/>
                </a:solidFill>
              </a:rPr>
              <a:t>sequence recognizer</a:t>
            </a:r>
            <a:r>
              <a:rPr lang="en-US" altLang="zh-TW" dirty="0" smtClean="0"/>
              <a:t> in Section </a:t>
            </a:r>
            <a:r>
              <a:rPr lang="en-US" altLang="zh-TW" dirty="0" smtClean="0"/>
              <a:t>4.5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Pre-Lab Report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4038600" cy="3352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400" smtClean="0"/>
              <a:t>Follow the standard steps to realize your design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draw the state diagram of your design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draw the framework of your design and name each key signal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derive the Boolean equations for the combinational part</a:t>
            </a:r>
          </a:p>
        </p:txBody>
      </p:sp>
      <p:grpSp>
        <p:nvGrpSpPr>
          <p:cNvPr id="6148" name="Group 30"/>
          <p:cNvGrpSpPr>
            <a:grpSpLocks/>
          </p:cNvGrpSpPr>
          <p:nvPr/>
        </p:nvGrpSpPr>
        <p:grpSpPr bwMode="auto">
          <a:xfrm>
            <a:off x="4876800" y="3124200"/>
            <a:ext cx="3622675" cy="2663825"/>
            <a:chOff x="3072" y="1968"/>
            <a:chExt cx="2282" cy="1678"/>
          </a:xfrm>
        </p:grpSpPr>
        <p:grpSp>
          <p:nvGrpSpPr>
            <p:cNvPr id="6149" name="Group 4"/>
            <p:cNvGrpSpPr>
              <a:grpSpLocks/>
            </p:cNvGrpSpPr>
            <p:nvPr/>
          </p:nvGrpSpPr>
          <p:grpSpPr bwMode="auto">
            <a:xfrm>
              <a:off x="3072" y="1968"/>
              <a:ext cx="2282" cy="1678"/>
              <a:chOff x="3061" y="1979"/>
              <a:chExt cx="2282" cy="1678"/>
            </a:xfrm>
          </p:grpSpPr>
          <p:grpSp>
            <p:nvGrpSpPr>
              <p:cNvPr id="6152" name="Group 5"/>
              <p:cNvGrpSpPr>
                <a:grpSpLocks/>
              </p:cNvGrpSpPr>
              <p:nvPr/>
            </p:nvGrpSpPr>
            <p:grpSpPr bwMode="auto">
              <a:xfrm>
                <a:off x="4377" y="2160"/>
                <a:ext cx="771" cy="454"/>
                <a:chOff x="4332" y="2160"/>
                <a:chExt cx="771" cy="454"/>
              </a:xfrm>
            </p:grpSpPr>
            <p:sp>
              <p:nvSpPr>
                <p:cNvPr id="6170" name="Rectangle 6"/>
                <p:cNvSpPr>
                  <a:spLocks noChangeArrowheads="1"/>
                </p:cNvSpPr>
                <p:nvPr/>
              </p:nvSpPr>
              <p:spPr bwMode="auto">
                <a:xfrm>
                  <a:off x="4558" y="2160"/>
                  <a:ext cx="363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17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558" y="2205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D</a:t>
                  </a:r>
                </a:p>
              </p:txBody>
            </p:sp>
            <p:sp>
              <p:nvSpPr>
                <p:cNvPr id="6172" name="AutoShape 8"/>
                <p:cNvSpPr>
                  <a:spLocks noChangeArrowheads="1"/>
                </p:cNvSpPr>
                <p:nvPr/>
              </p:nvSpPr>
              <p:spPr bwMode="auto">
                <a:xfrm rot="5400000">
                  <a:off x="4557" y="2479"/>
                  <a:ext cx="91" cy="90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173" name="Line 9"/>
                <p:cNvSpPr>
                  <a:spLocks noChangeShapeType="1"/>
                </p:cNvSpPr>
                <p:nvPr/>
              </p:nvSpPr>
              <p:spPr bwMode="auto">
                <a:xfrm>
                  <a:off x="4921" y="2251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74" name="Line 10"/>
                <p:cNvSpPr>
                  <a:spLocks noChangeShapeType="1"/>
                </p:cNvSpPr>
                <p:nvPr/>
              </p:nvSpPr>
              <p:spPr bwMode="auto">
                <a:xfrm>
                  <a:off x="4332" y="2251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6153" name="Group 11"/>
              <p:cNvGrpSpPr>
                <a:grpSpLocks/>
              </p:cNvGrpSpPr>
              <p:nvPr/>
            </p:nvGrpSpPr>
            <p:grpSpPr bwMode="auto">
              <a:xfrm>
                <a:off x="4377" y="2795"/>
                <a:ext cx="771" cy="454"/>
                <a:chOff x="4332" y="2160"/>
                <a:chExt cx="771" cy="454"/>
              </a:xfrm>
            </p:grpSpPr>
            <p:sp>
              <p:nvSpPr>
                <p:cNvPr id="6165" name="Rectangle 12"/>
                <p:cNvSpPr>
                  <a:spLocks noChangeArrowheads="1"/>
                </p:cNvSpPr>
                <p:nvPr/>
              </p:nvSpPr>
              <p:spPr bwMode="auto">
                <a:xfrm>
                  <a:off x="4558" y="2160"/>
                  <a:ext cx="363" cy="45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16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558" y="2205"/>
                  <a:ext cx="185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200"/>
                    <a:t>D</a:t>
                  </a:r>
                </a:p>
              </p:txBody>
            </p:sp>
            <p:sp>
              <p:nvSpPr>
                <p:cNvPr id="6167" name="AutoShape 14"/>
                <p:cNvSpPr>
                  <a:spLocks noChangeArrowheads="1"/>
                </p:cNvSpPr>
                <p:nvPr/>
              </p:nvSpPr>
              <p:spPr bwMode="auto">
                <a:xfrm rot="5400000">
                  <a:off x="4557" y="2479"/>
                  <a:ext cx="91" cy="90"/>
                </a:xfrm>
                <a:prstGeom prst="triangle">
                  <a:avLst>
                    <a:gd name="adj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  <a:cs typeface="新細明體" panose="02020500000000000000" pitchFamily="18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6168" name="Line 15"/>
                <p:cNvSpPr>
                  <a:spLocks noChangeShapeType="1"/>
                </p:cNvSpPr>
                <p:nvPr/>
              </p:nvSpPr>
              <p:spPr bwMode="auto">
                <a:xfrm>
                  <a:off x="4921" y="2251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169" name="Line 16"/>
                <p:cNvSpPr>
                  <a:spLocks noChangeShapeType="1"/>
                </p:cNvSpPr>
                <p:nvPr/>
              </p:nvSpPr>
              <p:spPr bwMode="auto">
                <a:xfrm>
                  <a:off x="4332" y="2251"/>
                  <a:ext cx="22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6154" name="AutoShape 17"/>
              <p:cNvSpPr>
                <a:spLocks noChangeArrowheads="1"/>
              </p:cNvSpPr>
              <p:nvPr/>
            </p:nvSpPr>
            <p:spPr bwMode="auto">
              <a:xfrm>
                <a:off x="3606" y="2024"/>
                <a:ext cx="771" cy="1633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combinational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circuit</a:t>
                </a:r>
              </a:p>
            </p:txBody>
          </p:sp>
          <p:sp>
            <p:nvSpPr>
              <p:cNvPr id="6155" name="Line 18"/>
              <p:cNvSpPr>
                <a:spLocks noChangeShapeType="1"/>
              </p:cNvSpPr>
              <p:nvPr/>
            </p:nvSpPr>
            <p:spPr bwMode="auto">
              <a:xfrm>
                <a:off x="3334" y="2432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6" name="Line 19"/>
              <p:cNvSpPr>
                <a:spLocks noChangeShapeType="1"/>
              </p:cNvSpPr>
              <p:nvPr/>
            </p:nvSpPr>
            <p:spPr bwMode="auto">
              <a:xfrm>
                <a:off x="3198" y="2614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7" name="Line 20"/>
              <p:cNvSpPr>
                <a:spLocks noChangeShapeType="1"/>
              </p:cNvSpPr>
              <p:nvPr/>
            </p:nvSpPr>
            <p:spPr bwMode="auto">
              <a:xfrm>
                <a:off x="3243" y="3022"/>
                <a:ext cx="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158" name="Line 21"/>
              <p:cNvSpPr>
                <a:spLocks noChangeShapeType="1"/>
              </p:cNvSpPr>
              <p:nvPr/>
            </p:nvSpPr>
            <p:spPr bwMode="auto">
              <a:xfrm>
                <a:off x="4377" y="3430"/>
                <a:ext cx="7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cxnSp>
            <p:nvCxnSpPr>
              <p:cNvPr id="6159" name="AutoShape 22"/>
              <p:cNvCxnSpPr>
                <a:cxnSpLocks noChangeShapeType="1"/>
                <a:stCxn id="6173" idx="1"/>
                <a:endCxn id="6155" idx="0"/>
              </p:cNvCxnSpPr>
              <p:nvPr/>
            </p:nvCxnSpPr>
            <p:spPr bwMode="auto">
              <a:xfrm rot="5400000">
                <a:off x="4150" y="1435"/>
                <a:ext cx="181" cy="1814"/>
              </a:xfrm>
              <a:prstGeom prst="bentConnector3">
                <a:avLst>
                  <a:gd name="adj1" fmla="val -22707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60" name="AutoShape 23"/>
              <p:cNvCxnSpPr>
                <a:cxnSpLocks noChangeShapeType="1"/>
                <a:stCxn id="6168" idx="1"/>
                <a:endCxn id="6156" idx="0"/>
              </p:cNvCxnSpPr>
              <p:nvPr/>
            </p:nvCxnSpPr>
            <p:spPr bwMode="auto">
              <a:xfrm rot="16200000" flipV="1">
                <a:off x="4037" y="1775"/>
                <a:ext cx="272" cy="1950"/>
              </a:xfrm>
              <a:prstGeom prst="bentConnector5">
                <a:avLst>
                  <a:gd name="adj1" fmla="val -3310"/>
                  <a:gd name="adj2" fmla="val -11491"/>
                  <a:gd name="adj3" fmla="val 44154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61" name="Text Box 24"/>
              <p:cNvSpPr txBox="1">
                <a:spLocks noChangeArrowheads="1"/>
              </p:cNvSpPr>
              <p:nvPr/>
            </p:nvSpPr>
            <p:spPr bwMode="auto">
              <a:xfrm>
                <a:off x="3061" y="2886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X</a:t>
                </a:r>
              </a:p>
            </p:txBody>
          </p:sp>
          <p:sp>
            <p:nvSpPr>
              <p:cNvPr id="6162" name="Text Box 25"/>
              <p:cNvSpPr txBox="1">
                <a:spLocks noChangeArrowheads="1"/>
              </p:cNvSpPr>
              <p:nvPr/>
            </p:nvSpPr>
            <p:spPr bwMode="auto">
              <a:xfrm>
                <a:off x="5135" y="3277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Y</a:t>
                </a:r>
              </a:p>
            </p:txBody>
          </p:sp>
          <p:sp>
            <p:nvSpPr>
              <p:cNvPr id="6163" name="Text Box 26"/>
              <p:cNvSpPr txBox="1">
                <a:spLocks noChangeArrowheads="1"/>
              </p:cNvSpPr>
              <p:nvPr/>
            </p:nvSpPr>
            <p:spPr bwMode="auto">
              <a:xfrm>
                <a:off x="4921" y="1979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</a:t>
                </a:r>
              </a:p>
            </p:txBody>
          </p:sp>
          <p:sp>
            <p:nvSpPr>
              <p:cNvPr id="6164" name="Text Box 27"/>
              <p:cNvSpPr txBox="1">
                <a:spLocks noChangeArrowheads="1"/>
              </p:cNvSpPr>
              <p:nvPr/>
            </p:nvSpPr>
            <p:spPr bwMode="auto">
              <a:xfrm>
                <a:off x="4967" y="2704"/>
                <a:ext cx="2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B</a:t>
                </a:r>
              </a:p>
            </p:txBody>
          </p:sp>
        </p:grpSp>
        <p:graphicFrame>
          <p:nvGraphicFramePr>
            <p:cNvPr id="6150" name="Object 28"/>
            <p:cNvGraphicFramePr>
              <a:graphicFrameLocks noChangeAspect="1"/>
            </p:cNvGraphicFramePr>
            <p:nvPr/>
          </p:nvGraphicFramePr>
          <p:xfrm>
            <a:off x="4368" y="196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9" name="方程式" r:id="rId3" imgW="215619" imgH="215619" progId="Equation.3">
                    <p:embed/>
                  </p:oleObj>
                </mc:Choice>
                <mc:Fallback>
                  <p:oleObj name="方程式" r:id="rId3" imgW="215619" imgH="21561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6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29"/>
            <p:cNvGraphicFramePr>
              <a:graphicFrameLocks noChangeAspect="1"/>
            </p:cNvGraphicFramePr>
            <p:nvPr/>
          </p:nvGraphicFramePr>
          <p:xfrm>
            <a:off x="4368" y="2640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0" name="方程式" r:id="rId5" imgW="215619" imgH="215619" progId="Equation.3">
                    <p:embed/>
                  </p:oleObj>
                </mc:Choice>
                <mc:Fallback>
                  <p:oleObj name="方程式" r:id="rId5" imgW="215619" imgH="215619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640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Realize the digit lock: 75%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user does not press 2+ buttons simultaneously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due today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Fix the bug of hacking the lock by pressing all buttons together: +15%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Your final report: 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turn-in the final report is a must!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On realization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 smtClean="0"/>
              <a:t>use “button.v” to send </a:t>
            </a:r>
            <a:r>
              <a:rPr lang="en-US" altLang="zh-TW" sz="2800" smtClean="0">
                <a:solidFill>
                  <a:srgbClr val="FF0000"/>
                </a:solidFill>
              </a:rPr>
              <a:t>one-cycle</a:t>
            </a:r>
            <a:r>
              <a:rPr lang="en-US" altLang="zh-TW" sz="2800" smtClean="0"/>
              <a:t> pulse for each press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zh-TW" sz="280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altLang="zh-TW" sz="2800" smtClean="0"/>
          </a:p>
          <a:p>
            <a:pPr marL="609600" indent="-609600" eaLnBrk="1" hangingPunct="1">
              <a:lnSpc>
                <a:spcPct val="90000"/>
              </a:lnSpc>
            </a:pPr>
            <a:endParaRPr lang="en-US" altLang="zh-TW" sz="28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TW" sz="2800" smtClean="0"/>
              <a:t>Quartus II steps: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add “button.v” as a file in the project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build a symbol over “button.v”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use the symbol in circuit diagram</a:t>
            </a:r>
          </a:p>
        </p:txBody>
      </p:sp>
      <p:grpSp>
        <p:nvGrpSpPr>
          <p:cNvPr id="8196" name="Group 12"/>
          <p:cNvGrpSpPr>
            <a:grpSpLocks/>
          </p:cNvGrpSpPr>
          <p:nvPr/>
        </p:nvGrpSpPr>
        <p:grpSpPr bwMode="auto">
          <a:xfrm>
            <a:off x="2590800" y="2895600"/>
            <a:ext cx="4038600" cy="1066800"/>
            <a:chOff x="1392" y="1824"/>
            <a:chExt cx="2544" cy="672"/>
          </a:xfrm>
        </p:grpSpPr>
        <p:sp>
          <p:nvSpPr>
            <p:cNvPr id="8197" name="Rectangle 4"/>
            <p:cNvSpPr>
              <a:spLocks noChangeArrowheads="1"/>
            </p:cNvSpPr>
            <p:nvPr/>
          </p:nvSpPr>
          <p:spPr bwMode="auto">
            <a:xfrm>
              <a:off x="2112" y="1824"/>
              <a:ext cx="672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button</a:t>
              </a:r>
            </a:p>
          </p:txBody>
        </p:sp>
        <p:sp>
          <p:nvSpPr>
            <p:cNvPr id="8198" name="Line 5"/>
            <p:cNvSpPr>
              <a:spLocks noChangeShapeType="1"/>
            </p:cNvSpPr>
            <p:nvPr/>
          </p:nvSpPr>
          <p:spPr bwMode="auto">
            <a:xfrm>
              <a:off x="2784" y="216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2870" y="1959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X1</a:t>
              </a:r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139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 flipV="1">
              <a:off x="1632" y="2016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187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3312" y="1824"/>
              <a:ext cx="624" cy="62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your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design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Trouble Shooting for FPGA programming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Trouble Shooting for FPGA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check settings: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Assignments-&gt;Settings-&gt;Device…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use Active Mode with Auto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Tools-&gt;Programmer-&gt;Hardware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Check jumper on your FPGA board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user guide for USB-Blaster: check our Wiki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48</TotalTime>
  <Words>284</Words>
  <Application>Microsoft Office PowerPoint</Application>
  <PresentationFormat>如螢幕大小 (4:3)</PresentationFormat>
  <Paragraphs>73</Paragraphs>
  <Slides>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標楷體</vt:lpstr>
      <vt:lpstr>Times New Roman</vt:lpstr>
      <vt:lpstr>Wingdings</vt:lpstr>
      <vt:lpstr>Blends</vt:lpstr>
      <vt:lpstr>方程式</vt:lpstr>
      <vt:lpstr>Digit Lock</vt:lpstr>
      <vt:lpstr>Your Work</vt:lpstr>
      <vt:lpstr>Remark</vt:lpstr>
      <vt:lpstr>Your Pre-Lab Report</vt:lpstr>
      <vt:lpstr>Grading</vt:lpstr>
      <vt:lpstr>On realization</vt:lpstr>
      <vt:lpstr>Trouble Shooting for FPGA programming</vt:lpstr>
      <vt:lpstr>Trouble Shooting for FPGA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19</cp:revision>
  <cp:lastPrinted>1601-01-01T00:00:00Z</cp:lastPrinted>
  <dcterms:created xsi:type="dcterms:W3CDTF">2009-09-30T16:59:37Z</dcterms:created>
  <dcterms:modified xsi:type="dcterms:W3CDTF">2017-09-29T14:59:16Z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