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56" r:id="rId2"/>
    <p:sldId id="258" r:id="rId3"/>
    <p:sldId id="304" r:id="rId4"/>
    <p:sldId id="305" r:id="rId5"/>
    <p:sldId id="306" r:id="rId6"/>
    <p:sldId id="307" r:id="rId7"/>
    <p:sldId id="308" r:id="rId8"/>
    <p:sldId id="309" r:id="rId9"/>
    <p:sldId id="310" r:id="rId10"/>
    <p:sldId id="311" r:id="rId11"/>
    <p:sldId id="312" r:id="rId12"/>
    <p:sldId id="313" r:id="rId13"/>
    <p:sldId id="314" r:id="rId14"/>
    <p:sldId id="315" r:id="rId15"/>
    <p:sldId id="316" r:id="rId16"/>
    <p:sldId id="317" r:id="rId17"/>
    <p:sldId id="318" r:id="rId18"/>
    <p:sldId id="319" r:id="rId19"/>
    <p:sldId id="320" r:id="rId20"/>
    <p:sldId id="321" r:id="rId21"/>
    <p:sldId id="322" r:id="rId22"/>
    <p:sldId id="326" r:id="rId23"/>
    <p:sldId id="259" r:id="rId24"/>
    <p:sldId id="260" r:id="rId25"/>
    <p:sldId id="261" r:id="rId26"/>
    <p:sldId id="262" r:id="rId27"/>
    <p:sldId id="263" r:id="rId28"/>
    <p:sldId id="264" r:id="rId29"/>
    <p:sldId id="265" r:id="rId30"/>
    <p:sldId id="266" r:id="rId31"/>
    <p:sldId id="267" r:id="rId32"/>
    <p:sldId id="268" r:id="rId33"/>
    <p:sldId id="269" r:id="rId34"/>
    <p:sldId id="270" r:id="rId35"/>
    <p:sldId id="271" r:id="rId36"/>
    <p:sldId id="272" r:id="rId37"/>
    <p:sldId id="273" r:id="rId38"/>
    <p:sldId id="274" r:id="rId39"/>
    <p:sldId id="275" r:id="rId40"/>
    <p:sldId id="276" r:id="rId41"/>
    <p:sldId id="277" r:id="rId42"/>
    <p:sldId id="324" r:id="rId43"/>
    <p:sldId id="278" r:id="rId44"/>
    <p:sldId id="279" r:id="rId45"/>
    <p:sldId id="280" r:id="rId46"/>
    <p:sldId id="281" r:id="rId47"/>
    <p:sldId id="282" r:id="rId48"/>
    <p:sldId id="283" r:id="rId49"/>
    <p:sldId id="284" r:id="rId50"/>
    <p:sldId id="285" r:id="rId51"/>
    <p:sldId id="286" r:id="rId52"/>
    <p:sldId id="287" r:id="rId53"/>
    <p:sldId id="288" r:id="rId54"/>
    <p:sldId id="289" r:id="rId55"/>
    <p:sldId id="290" r:id="rId56"/>
    <p:sldId id="291" r:id="rId57"/>
    <p:sldId id="292" r:id="rId58"/>
    <p:sldId id="325" r:id="rId59"/>
  </p:sldIdLst>
  <p:sldSz cx="9144000" cy="6858000" type="screen4x3"/>
  <p:notesSz cx="6858000" cy="9144000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5pPr>
    <a:lvl6pPr marL="22860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6pPr>
    <a:lvl7pPr marL="27432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7pPr>
    <a:lvl8pPr marL="32004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8pPr>
    <a:lvl9pPr marL="36576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36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1766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4" Type="http://schemas.openxmlformats.org/officeDocument/2006/relationships/image" Target="../media/image15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4" Type="http://schemas.openxmlformats.org/officeDocument/2006/relationships/image" Target="../media/image15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4" Type="http://schemas.openxmlformats.org/officeDocument/2006/relationships/image" Target="../media/image15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4" Type="http://schemas.openxmlformats.org/officeDocument/2006/relationships/image" Target="../media/image15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4" Type="http://schemas.openxmlformats.org/officeDocument/2006/relationships/image" Target="../media/image15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5" Type="http://schemas.openxmlformats.org/officeDocument/2006/relationships/image" Target="../media/image9.wmf"/><Relationship Id="rId4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5" Type="http://schemas.openxmlformats.org/officeDocument/2006/relationships/image" Target="../media/image9.wmf"/><Relationship Id="rId4" Type="http://schemas.openxmlformats.org/officeDocument/2006/relationships/image" Target="../media/image8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5" Type="http://schemas.openxmlformats.org/officeDocument/2006/relationships/image" Target="../media/image9.wmf"/><Relationship Id="rId4" Type="http://schemas.openxmlformats.org/officeDocument/2006/relationships/image" Target="../media/image8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mtClean="0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mtClean="0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mtClean="0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mtClean="0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defRPr/>
              </a:pPr>
              <a:endParaRPr lang="zh-TW" altLang="en-US" smtClean="0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defRPr/>
              </a:pPr>
              <a:endParaRPr lang="zh-TW" altLang="en-US" smtClean="0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defRPr/>
              </a:pPr>
              <a:endParaRPr lang="zh-TW" altLang="en-US" smtClean="0"/>
            </a:p>
          </p:txBody>
        </p:sp>
      </p:grpSp>
      <p:sp>
        <p:nvSpPr>
          <p:cNvPr id="718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718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DC647A7D-B275-452F-B899-4F518C1FCA4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8611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AA058-B448-4700-888E-7AFE6770555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90013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E02E42-8684-42AD-AA1D-7794308D1F8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8592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9301A2-66B6-4122-A418-CD4E8D3BB23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54894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6D3FDC-37FB-4412-BE93-666D65E42FD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42907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A8E29F-5A57-4815-BB14-4301FD7D7F8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1296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A4993B-BD50-4203-B1A2-BB27DCD087B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70582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1CAF4D-9D5F-49E2-B0F4-79796A5AF25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37460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AF038A-2E71-4576-99E1-29EB00324A9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79688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042A80-6D53-4919-BEFD-6FFB5C1BA67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05290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7820B4-7077-4732-87A3-F4A41AD2D16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31084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zh-TW" sz="2400" smtClean="0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zh-TW" sz="2400" smtClean="0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zh-TW" sz="2400" smtClean="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zh-TW" sz="2400" smtClean="0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zh-TW" sz="2400" smtClean="0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zh-TW" sz="2400" smtClean="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zh-TW" sz="2400" smtClean="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615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0" sz="14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15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4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15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400"/>
            </a:lvl1pPr>
          </a:lstStyle>
          <a:p>
            <a:pPr>
              <a:defRPr/>
            </a:pPr>
            <a:fld id="{657EABB6-A9E5-4AC1-8607-445E0F5453A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  <a:cs typeface="新細明體" pitchFamily="18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  <a:cs typeface="新細明體" pitchFamily="18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  <a:cs typeface="新細明體" pitchFamily="18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  <a:cs typeface="新細明體" pitchFamily="18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  <a:cs typeface="新細明體" pitchFamily="18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  <a:cs typeface="新細明體" pitchFamily="18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  <a:cs typeface="新細明體" pitchFamily="18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  <a:cs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kumimoji="1"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kumimoji="1"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image" Target="../media/image6.wmf"/><Relationship Id="rId7" Type="http://schemas.openxmlformats.org/officeDocument/2006/relationships/image" Target="../media/image5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6.bin"/><Relationship Id="rId11" Type="http://schemas.openxmlformats.org/officeDocument/2006/relationships/image" Target="../media/image7.wmf"/><Relationship Id="rId5" Type="http://schemas.openxmlformats.org/officeDocument/2006/relationships/image" Target="../media/image4.wmf"/><Relationship Id="rId10" Type="http://schemas.openxmlformats.org/officeDocument/2006/relationships/oleObject" Target="../embeddings/oleObject8.bin"/><Relationship Id="rId4" Type="http://schemas.openxmlformats.org/officeDocument/2006/relationships/oleObject" Target="../embeddings/oleObject5.bin"/><Relationship Id="rId9" Type="http://schemas.openxmlformats.org/officeDocument/2006/relationships/oleObject" Target="../embeddings/oleObject7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image" Target="../media/image8.wmf"/><Relationship Id="rId3" Type="http://schemas.openxmlformats.org/officeDocument/2006/relationships/image" Target="../media/image6.wmf"/><Relationship Id="rId7" Type="http://schemas.openxmlformats.org/officeDocument/2006/relationships/image" Target="../media/image5.wmf"/><Relationship Id="rId12" Type="http://schemas.openxmlformats.org/officeDocument/2006/relationships/oleObject" Target="../embeddings/oleObject1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0.bin"/><Relationship Id="rId11" Type="http://schemas.openxmlformats.org/officeDocument/2006/relationships/image" Target="../media/image7.wmf"/><Relationship Id="rId5" Type="http://schemas.openxmlformats.org/officeDocument/2006/relationships/image" Target="../media/image4.wmf"/><Relationship Id="rId15" Type="http://schemas.openxmlformats.org/officeDocument/2006/relationships/image" Target="../media/image9.wmf"/><Relationship Id="rId10" Type="http://schemas.openxmlformats.org/officeDocument/2006/relationships/oleObject" Target="../embeddings/oleObject12.bin"/><Relationship Id="rId4" Type="http://schemas.openxmlformats.org/officeDocument/2006/relationships/oleObject" Target="../embeddings/oleObject9.bin"/><Relationship Id="rId9" Type="http://schemas.openxmlformats.org/officeDocument/2006/relationships/oleObject" Target="../embeddings/oleObject11.bin"/><Relationship Id="rId14" Type="http://schemas.openxmlformats.org/officeDocument/2006/relationships/oleObject" Target="../embeddings/oleObject14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image" Target="../media/image8.wmf"/><Relationship Id="rId3" Type="http://schemas.openxmlformats.org/officeDocument/2006/relationships/image" Target="../media/image6.wmf"/><Relationship Id="rId7" Type="http://schemas.openxmlformats.org/officeDocument/2006/relationships/image" Target="../media/image5.wmf"/><Relationship Id="rId12" Type="http://schemas.openxmlformats.org/officeDocument/2006/relationships/oleObject" Target="../embeddings/oleObject19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6.bin"/><Relationship Id="rId11" Type="http://schemas.openxmlformats.org/officeDocument/2006/relationships/image" Target="../media/image7.wmf"/><Relationship Id="rId5" Type="http://schemas.openxmlformats.org/officeDocument/2006/relationships/image" Target="../media/image4.wmf"/><Relationship Id="rId15" Type="http://schemas.openxmlformats.org/officeDocument/2006/relationships/image" Target="../media/image9.wmf"/><Relationship Id="rId10" Type="http://schemas.openxmlformats.org/officeDocument/2006/relationships/oleObject" Target="../embeddings/oleObject18.bin"/><Relationship Id="rId4" Type="http://schemas.openxmlformats.org/officeDocument/2006/relationships/oleObject" Target="../embeddings/oleObject15.bin"/><Relationship Id="rId9" Type="http://schemas.openxmlformats.org/officeDocument/2006/relationships/oleObject" Target="../embeddings/oleObject17.bin"/><Relationship Id="rId14" Type="http://schemas.openxmlformats.org/officeDocument/2006/relationships/oleObject" Target="../embeddings/oleObject20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image" Target="../media/image6.wmf"/><Relationship Id="rId7" Type="http://schemas.openxmlformats.org/officeDocument/2006/relationships/image" Target="../media/image5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22.bin"/><Relationship Id="rId11" Type="http://schemas.openxmlformats.org/officeDocument/2006/relationships/image" Target="../media/image7.wmf"/><Relationship Id="rId5" Type="http://schemas.openxmlformats.org/officeDocument/2006/relationships/image" Target="../media/image4.wmf"/><Relationship Id="rId10" Type="http://schemas.openxmlformats.org/officeDocument/2006/relationships/oleObject" Target="../embeddings/oleObject24.bin"/><Relationship Id="rId4" Type="http://schemas.openxmlformats.org/officeDocument/2006/relationships/oleObject" Target="../embeddings/oleObject21.bin"/><Relationship Id="rId9" Type="http://schemas.openxmlformats.org/officeDocument/2006/relationships/oleObject" Target="../embeddings/oleObject23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image" Target="../media/image8.wmf"/><Relationship Id="rId3" Type="http://schemas.openxmlformats.org/officeDocument/2006/relationships/image" Target="../media/image6.wmf"/><Relationship Id="rId7" Type="http://schemas.openxmlformats.org/officeDocument/2006/relationships/image" Target="../media/image5.wmf"/><Relationship Id="rId12" Type="http://schemas.openxmlformats.org/officeDocument/2006/relationships/oleObject" Target="../embeddings/oleObject29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26.bin"/><Relationship Id="rId11" Type="http://schemas.openxmlformats.org/officeDocument/2006/relationships/image" Target="../media/image7.wmf"/><Relationship Id="rId5" Type="http://schemas.openxmlformats.org/officeDocument/2006/relationships/image" Target="../media/image4.wmf"/><Relationship Id="rId15" Type="http://schemas.openxmlformats.org/officeDocument/2006/relationships/image" Target="../media/image9.wmf"/><Relationship Id="rId10" Type="http://schemas.openxmlformats.org/officeDocument/2006/relationships/oleObject" Target="../embeddings/oleObject28.bin"/><Relationship Id="rId4" Type="http://schemas.openxmlformats.org/officeDocument/2006/relationships/oleObject" Target="../embeddings/oleObject25.bin"/><Relationship Id="rId9" Type="http://schemas.openxmlformats.org/officeDocument/2006/relationships/oleObject" Target="../embeddings/oleObject27.bin"/><Relationship Id="rId14" Type="http://schemas.openxmlformats.org/officeDocument/2006/relationships/oleObject" Target="../embeddings/oleObject30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image" Target="../media/image6.wmf"/><Relationship Id="rId7" Type="http://schemas.openxmlformats.org/officeDocument/2006/relationships/image" Target="../media/image5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32.bin"/><Relationship Id="rId11" Type="http://schemas.openxmlformats.org/officeDocument/2006/relationships/image" Target="../media/image7.wmf"/><Relationship Id="rId5" Type="http://schemas.openxmlformats.org/officeDocument/2006/relationships/image" Target="../media/image4.wmf"/><Relationship Id="rId10" Type="http://schemas.openxmlformats.org/officeDocument/2006/relationships/oleObject" Target="../embeddings/oleObject34.bin"/><Relationship Id="rId4" Type="http://schemas.openxmlformats.org/officeDocument/2006/relationships/oleObject" Target="../embeddings/oleObject31.bin"/><Relationship Id="rId9" Type="http://schemas.openxmlformats.org/officeDocument/2006/relationships/oleObject" Target="../embeddings/oleObject33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image" Target="../media/image6.wmf"/><Relationship Id="rId7" Type="http://schemas.openxmlformats.org/officeDocument/2006/relationships/image" Target="../media/image5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36.bin"/><Relationship Id="rId11" Type="http://schemas.openxmlformats.org/officeDocument/2006/relationships/image" Target="../media/image7.wmf"/><Relationship Id="rId5" Type="http://schemas.openxmlformats.org/officeDocument/2006/relationships/image" Target="../media/image4.wmf"/><Relationship Id="rId10" Type="http://schemas.openxmlformats.org/officeDocument/2006/relationships/oleObject" Target="../embeddings/oleObject38.bin"/><Relationship Id="rId4" Type="http://schemas.openxmlformats.org/officeDocument/2006/relationships/oleObject" Target="../embeddings/oleObject35.bin"/><Relationship Id="rId9" Type="http://schemas.openxmlformats.org/officeDocument/2006/relationships/oleObject" Target="../embeddings/oleObject37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11.wmf"/><Relationship Id="rId4" Type="http://schemas.openxmlformats.org/officeDocument/2006/relationships/oleObject" Target="../embeddings/oleObject39.bin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image" Target="../media/image16.wmf"/><Relationship Id="rId7" Type="http://schemas.openxmlformats.org/officeDocument/2006/relationships/oleObject" Target="../embeddings/oleObject41.bin"/><Relationship Id="rId12" Type="http://schemas.openxmlformats.org/officeDocument/2006/relationships/image" Target="../media/image1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2.wmf"/><Relationship Id="rId11" Type="http://schemas.openxmlformats.org/officeDocument/2006/relationships/oleObject" Target="../embeddings/oleObject43.bin"/><Relationship Id="rId5" Type="http://schemas.openxmlformats.org/officeDocument/2006/relationships/oleObject" Target="../embeddings/oleObject40.bin"/><Relationship Id="rId10" Type="http://schemas.openxmlformats.org/officeDocument/2006/relationships/image" Target="../media/image14.wmf"/><Relationship Id="rId4" Type="http://schemas.openxmlformats.org/officeDocument/2006/relationships/image" Target="../media/image17.wmf"/><Relationship Id="rId9" Type="http://schemas.openxmlformats.org/officeDocument/2006/relationships/oleObject" Target="../embeddings/oleObject42.bin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13" Type="http://schemas.openxmlformats.org/officeDocument/2006/relationships/oleObject" Target="../embeddings/oleObject48.bin"/><Relationship Id="rId3" Type="http://schemas.openxmlformats.org/officeDocument/2006/relationships/image" Target="../media/image16.wmf"/><Relationship Id="rId7" Type="http://schemas.openxmlformats.org/officeDocument/2006/relationships/oleObject" Target="../embeddings/oleObject45.bin"/><Relationship Id="rId12" Type="http://schemas.openxmlformats.org/officeDocument/2006/relationships/image" Target="../media/image15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2.wmf"/><Relationship Id="rId11" Type="http://schemas.openxmlformats.org/officeDocument/2006/relationships/oleObject" Target="../embeddings/oleObject47.bin"/><Relationship Id="rId5" Type="http://schemas.openxmlformats.org/officeDocument/2006/relationships/oleObject" Target="../embeddings/oleObject44.bin"/><Relationship Id="rId10" Type="http://schemas.openxmlformats.org/officeDocument/2006/relationships/image" Target="../media/image14.wmf"/><Relationship Id="rId4" Type="http://schemas.openxmlformats.org/officeDocument/2006/relationships/image" Target="../media/image17.wmf"/><Relationship Id="rId9" Type="http://schemas.openxmlformats.org/officeDocument/2006/relationships/oleObject" Target="../embeddings/oleObject46.bin"/><Relationship Id="rId14" Type="http://schemas.openxmlformats.org/officeDocument/2006/relationships/oleObject" Target="../embeddings/oleObject49.bin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13" Type="http://schemas.openxmlformats.org/officeDocument/2006/relationships/oleObject" Target="../embeddings/oleObject54.bin"/><Relationship Id="rId3" Type="http://schemas.openxmlformats.org/officeDocument/2006/relationships/image" Target="../media/image16.wmf"/><Relationship Id="rId7" Type="http://schemas.openxmlformats.org/officeDocument/2006/relationships/oleObject" Target="../embeddings/oleObject51.bin"/><Relationship Id="rId12" Type="http://schemas.openxmlformats.org/officeDocument/2006/relationships/image" Target="../media/image15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2.wmf"/><Relationship Id="rId11" Type="http://schemas.openxmlformats.org/officeDocument/2006/relationships/oleObject" Target="../embeddings/oleObject53.bin"/><Relationship Id="rId5" Type="http://schemas.openxmlformats.org/officeDocument/2006/relationships/oleObject" Target="../embeddings/oleObject50.bin"/><Relationship Id="rId10" Type="http://schemas.openxmlformats.org/officeDocument/2006/relationships/image" Target="../media/image14.wmf"/><Relationship Id="rId4" Type="http://schemas.openxmlformats.org/officeDocument/2006/relationships/image" Target="../media/image17.wmf"/><Relationship Id="rId9" Type="http://schemas.openxmlformats.org/officeDocument/2006/relationships/oleObject" Target="../embeddings/oleObject52.bin"/><Relationship Id="rId14" Type="http://schemas.openxmlformats.org/officeDocument/2006/relationships/oleObject" Target="../embeddings/oleObject55.bin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13" Type="http://schemas.openxmlformats.org/officeDocument/2006/relationships/oleObject" Target="../embeddings/oleObject60.bin"/><Relationship Id="rId3" Type="http://schemas.openxmlformats.org/officeDocument/2006/relationships/image" Target="../media/image16.wmf"/><Relationship Id="rId7" Type="http://schemas.openxmlformats.org/officeDocument/2006/relationships/oleObject" Target="../embeddings/oleObject57.bin"/><Relationship Id="rId12" Type="http://schemas.openxmlformats.org/officeDocument/2006/relationships/image" Target="../media/image15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12.wmf"/><Relationship Id="rId11" Type="http://schemas.openxmlformats.org/officeDocument/2006/relationships/oleObject" Target="../embeddings/oleObject59.bin"/><Relationship Id="rId5" Type="http://schemas.openxmlformats.org/officeDocument/2006/relationships/oleObject" Target="../embeddings/oleObject56.bin"/><Relationship Id="rId10" Type="http://schemas.openxmlformats.org/officeDocument/2006/relationships/image" Target="../media/image14.wmf"/><Relationship Id="rId4" Type="http://schemas.openxmlformats.org/officeDocument/2006/relationships/image" Target="../media/image17.wmf"/><Relationship Id="rId9" Type="http://schemas.openxmlformats.org/officeDocument/2006/relationships/oleObject" Target="../embeddings/oleObject58.bin"/><Relationship Id="rId14" Type="http://schemas.openxmlformats.org/officeDocument/2006/relationships/oleObject" Target="../embeddings/oleObject61.bin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13" Type="http://schemas.openxmlformats.org/officeDocument/2006/relationships/image" Target="../media/image18.wmf"/><Relationship Id="rId3" Type="http://schemas.openxmlformats.org/officeDocument/2006/relationships/image" Target="../media/image16.wmf"/><Relationship Id="rId7" Type="http://schemas.openxmlformats.org/officeDocument/2006/relationships/oleObject" Target="../embeddings/oleObject63.bin"/><Relationship Id="rId12" Type="http://schemas.openxmlformats.org/officeDocument/2006/relationships/image" Target="../media/image15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12.wmf"/><Relationship Id="rId11" Type="http://schemas.openxmlformats.org/officeDocument/2006/relationships/oleObject" Target="../embeddings/oleObject65.bin"/><Relationship Id="rId5" Type="http://schemas.openxmlformats.org/officeDocument/2006/relationships/oleObject" Target="../embeddings/oleObject62.bin"/><Relationship Id="rId10" Type="http://schemas.openxmlformats.org/officeDocument/2006/relationships/image" Target="../media/image14.wmf"/><Relationship Id="rId4" Type="http://schemas.openxmlformats.org/officeDocument/2006/relationships/image" Target="../media/image17.wmf"/><Relationship Id="rId9" Type="http://schemas.openxmlformats.org/officeDocument/2006/relationships/oleObject" Target="../embeddings/oleObject64.bin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7" Type="http://schemas.openxmlformats.org/officeDocument/2006/relationships/image" Target="../media/image5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4.wmf"/><Relationship Id="rId4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7" Type="http://schemas.openxmlformats.org/officeDocument/2006/relationships/image" Target="../media/image5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4.wmf"/><Relationship Id="rId4" Type="http://schemas.openxmlformats.org/officeDocument/2006/relationships/oleObject" Target="../embeddings/oleObject3.bin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Sequential Circuit Design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Section 4-5</a:t>
            </a:r>
          </a:p>
        </p:txBody>
      </p:sp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990600" y="592138"/>
            <a:ext cx="21526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3600" u="sng"/>
              <a:t>Lecture 02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General rule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2209800"/>
            <a:ext cx="46482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1800" smtClean="0"/>
              <a:t>draw the timing waveform cycle-by-cycle</a:t>
            </a:r>
          </a:p>
          <a:p>
            <a:pPr eaLnBrk="1" hangingPunct="1">
              <a:lnSpc>
                <a:spcPct val="90000"/>
              </a:lnSpc>
            </a:pPr>
            <a:endParaRPr lang="en-US" altLang="zh-TW" sz="1800" smtClean="0"/>
          </a:p>
          <a:p>
            <a:pPr eaLnBrk="1" hangingPunct="1">
              <a:lnSpc>
                <a:spcPct val="90000"/>
              </a:lnSpc>
            </a:pPr>
            <a:r>
              <a:rPr lang="en-US" altLang="zh-TW" sz="1800" smtClean="0"/>
              <a:t>Step 1: remove D-FFs and derive Boolean equations for the combinational circuit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1600" smtClean="0"/>
              <a:t>state A is an input to the combinational circuit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1800" smtClean="0"/>
              <a:t>Step 2: derive outputs of the combinational circuit at the same cycle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1600" smtClean="0"/>
              <a:t>inputs to D-FFs are outputs of the combinational circuit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1600" smtClean="0"/>
              <a:t>the combinational circuit generates output at the same cycle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1800" smtClean="0"/>
              <a:t>Step 3: derive the next state of D-FFs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1600" smtClean="0"/>
              <a:t>A(t+1)=D</a:t>
            </a:r>
            <a:r>
              <a:rPr lang="en-US" altLang="zh-TW" sz="1600" baseline="-25000" smtClean="0"/>
              <a:t>A</a:t>
            </a:r>
            <a:r>
              <a:rPr lang="en-US" altLang="zh-TW" sz="1600" smtClean="0"/>
              <a:t>(t)</a:t>
            </a:r>
          </a:p>
          <a:p>
            <a:pPr eaLnBrk="1" hangingPunct="1">
              <a:lnSpc>
                <a:spcPct val="90000"/>
              </a:lnSpc>
            </a:pPr>
            <a:endParaRPr lang="en-US" altLang="zh-TW" sz="1800" smtClean="0"/>
          </a:p>
        </p:txBody>
      </p:sp>
      <p:grpSp>
        <p:nvGrpSpPr>
          <p:cNvPr id="12292" name="Group 4"/>
          <p:cNvGrpSpPr>
            <a:grpSpLocks/>
          </p:cNvGrpSpPr>
          <p:nvPr/>
        </p:nvGrpSpPr>
        <p:grpSpPr bwMode="auto">
          <a:xfrm>
            <a:off x="4267200" y="533400"/>
            <a:ext cx="4597400" cy="2241550"/>
            <a:chOff x="2064" y="2352"/>
            <a:chExt cx="2896" cy="1412"/>
          </a:xfrm>
        </p:grpSpPr>
        <p:sp>
          <p:nvSpPr>
            <p:cNvPr id="12320" name="Rectangle 5"/>
            <p:cNvSpPr>
              <a:spLocks noChangeArrowheads="1"/>
            </p:cNvSpPr>
            <p:nvPr/>
          </p:nvSpPr>
          <p:spPr bwMode="auto">
            <a:xfrm>
              <a:off x="2544" y="2592"/>
              <a:ext cx="912" cy="62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combinational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circuit</a:t>
              </a:r>
            </a:p>
          </p:txBody>
        </p:sp>
        <p:grpSp>
          <p:nvGrpSpPr>
            <p:cNvPr id="12321" name="Group 6"/>
            <p:cNvGrpSpPr>
              <a:grpSpLocks/>
            </p:cNvGrpSpPr>
            <p:nvPr/>
          </p:nvGrpSpPr>
          <p:grpSpPr bwMode="auto">
            <a:xfrm>
              <a:off x="3840" y="2592"/>
              <a:ext cx="486" cy="528"/>
              <a:chOff x="3552" y="1536"/>
              <a:chExt cx="486" cy="528"/>
            </a:xfrm>
          </p:grpSpPr>
          <p:sp>
            <p:nvSpPr>
              <p:cNvPr id="12337" name="Rectangle 7"/>
              <p:cNvSpPr>
                <a:spLocks noChangeArrowheads="1"/>
              </p:cNvSpPr>
              <p:nvPr/>
            </p:nvSpPr>
            <p:spPr bwMode="auto">
              <a:xfrm>
                <a:off x="3552" y="1536"/>
                <a:ext cx="480" cy="52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12338" name="Text Box 8"/>
              <p:cNvSpPr txBox="1">
                <a:spLocks noChangeArrowheads="1"/>
              </p:cNvSpPr>
              <p:nvPr/>
            </p:nvSpPr>
            <p:spPr bwMode="auto">
              <a:xfrm>
                <a:off x="3552" y="1584"/>
                <a:ext cx="20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D</a:t>
                </a:r>
              </a:p>
            </p:txBody>
          </p:sp>
          <p:sp>
            <p:nvSpPr>
              <p:cNvPr id="12339" name="AutoShape 9"/>
              <p:cNvSpPr>
                <a:spLocks noChangeArrowheads="1"/>
              </p:cNvSpPr>
              <p:nvPr/>
            </p:nvSpPr>
            <p:spPr bwMode="auto">
              <a:xfrm rot="5400000">
                <a:off x="3576" y="1848"/>
                <a:ext cx="96" cy="144"/>
              </a:xfrm>
              <a:prstGeom prst="triangle">
                <a:avLst>
                  <a:gd name="adj" fmla="val 5000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12340" name="Text Box 10"/>
              <p:cNvSpPr txBox="1">
                <a:spLocks noChangeArrowheads="1"/>
              </p:cNvSpPr>
              <p:nvPr/>
            </p:nvSpPr>
            <p:spPr bwMode="auto">
              <a:xfrm>
                <a:off x="3830" y="1575"/>
                <a:ext cx="20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Q</a:t>
                </a:r>
              </a:p>
            </p:txBody>
          </p:sp>
        </p:grpSp>
        <p:sp>
          <p:nvSpPr>
            <p:cNvPr id="12322" name="Line 11"/>
            <p:cNvSpPr>
              <a:spLocks noChangeShapeType="1"/>
            </p:cNvSpPr>
            <p:nvPr/>
          </p:nvSpPr>
          <p:spPr bwMode="auto">
            <a:xfrm>
              <a:off x="3456" y="2736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2323" name="Line 12"/>
            <p:cNvSpPr>
              <a:spLocks noChangeShapeType="1"/>
            </p:cNvSpPr>
            <p:nvPr/>
          </p:nvSpPr>
          <p:spPr bwMode="auto">
            <a:xfrm flipH="1">
              <a:off x="3696" y="2976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2324" name="Line 13"/>
            <p:cNvSpPr>
              <a:spLocks noChangeShapeType="1"/>
            </p:cNvSpPr>
            <p:nvPr/>
          </p:nvSpPr>
          <p:spPr bwMode="auto">
            <a:xfrm>
              <a:off x="3696" y="2976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2325" name="Text Box 14"/>
            <p:cNvSpPr txBox="1">
              <a:spLocks noChangeArrowheads="1"/>
            </p:cNvSpPr>
            <p:nvPr/>
          </p:nvSpPr>
          <p:spPr bwMode="auto">
            <a:xfrm>
              <a:off x="3504" y="3408"/>
              <a:ext cx="39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clock</a:t>
              </a:r>
            </a:p>
          </p:txBody>
        </p:sp>
        <p:sp>
          <p:nvSpPr>
            <p:cNvPr id="12326" name="Line 15"/>
            <p:cNvSpPr>
              <a:spLocks noChangeShapeType="1"/>
            </p:cNvSpPr>
            <p:nvPr/>
          </p:nvSpPr>
          <p:spPr bwMode="auto">
            <a:xfrm>
              <a:off x="4320" y="273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2327" name="Line 16"/>
            <p:cNvSpPr>
              <a:spLocks noChangeShapeType="1"/>
            </p:cNvSpPr>
            <p:nvPr/>
          </p:nvSpPr>
          <p:spPr bwMode="auto">
            <a:xfrm flipV="1">
              <a:off x="4464" y="2352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2328" name="Line 17"/>
            <p:cNvSpPr>
              <a:spLocks noChangeShapeType="1"/>
            </p:cNvSpPr>
            <p:nvPr/>
          </p:nvSpPr>
          <p:spPr bwMode="auto">
            <a:xfrm flipH="1">
              <a:off x="3168" y="2352"/>
              <a:ext cx="1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2329" name="Line 18"/>
            <p:cNvSpPr>
              <a:spLocks noChangeShapeType="1"/>
            </p:cNvSpPr>
            <p:nvPr/>
          </p:nvSpPr>
          <p:spPr bwMode="auto">
            <a:xfrm>
              <a:off x="3168" y="235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2330" name="Text Box 19"/>
            <p:cNvSpPr txBox="1">
              <a:spLocks noChangeArrowheads="1"/>
            </p:cNvSpPr>
            <p:nvPr/>
          </p:nvSpPr>
          <p:spPr bwMode="auto">
            <a:xfrm>
              <a:off x="4608" y="2592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A</a:t>
              </a:r>
            </a:p>
          </p:txBody>
        </p:sp>
        <p:sp>
          <p:nvSpPr>
            <p:cNvPr id="12331" name="Text Box 20"/>
            <p:cNvSpPr txBox="1">
              <a:spLocks noChangeArrowheads="1"/>
            </p:cNvSpPr>
            <p:nvPr/>
          </p:nvSpPr>
          <p:spPr bwMode="auto">
            <a:xfrm>
              <a:off x="3504" y="2544"/>
              <a:ext cx="27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D</a:t>
              </a:r>
              <a:r>
                <a:rPr lang="en-US" altLang="zh-TW" sz="1600" baseline="-25000"/>
                <a:t>A</a:t>
              </a:r>
            </a:p>
          </p:txBody>
        </p:sp>
        <p:sp>
          <p:nvSpPr>
            <p:cNvPr id="12332" name="Line 21"/>
            <p:cNvSpPr>
              <a:spLocks noChangeShapeType="1"/>
            </p:cNvSpPr>
            <p:nvPr/>
          </p:nvSpPr>
          <p:spPr bwMode="auto">
            <a:xfrm>
              <a:off x="3024" y="3216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2333" name="Line 22"/>
            <p:cNvSpPr>
              <a:spLocks noChangeShapeType="1"/>
            </p:cNvSpPr>
            <p:nvPr/>
          </p:nvSpPr>
          <p:spPr bwMode="auto">
            <a:xfrm>
              <a:off x="3024" y="3648"/>
              <a:ext cx="17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2334" name="Text Box 23"/>
            <p:cNvSpPr txBox="1">
              <a:spLocks noChangeArrowheads="1"/>
            </p:cNvSpPr>
            <p:nvPr/>
          </p:nvSpPr>
          <p:spPr bwMode="auto">
            <a:xfrm>
              <a:off x="4752" y="3552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Y</a:t>
              </a:r>
            </a:p>
          </p:txBody>
        </p:sp>
        <p:sp>
          <p:nvSpPr>
            <p:cNvPr id="12335" name="Line 24"/>
            <p:cNvSpPr>
              <a:spLocks noChangeShapeType="1"/>
            </p:cNvSpPr>
            <p:nvPr/>
          </p:nvSpPr>
          <p:spPr bwMode="auto">
            <a:xfrm>
              <a:off x="2256" y="288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2336" name="Text Box 25"/>
            <p:cNvSpPr txBox="1">
              <a:spLocks noChangeArrowheads="1"/>
            </p:cNvSpPr>
            <p:nvPr/>
          </p:nvSpPr>
          <p:spPr bwMode="auto">
            <a:xfrm>
              <a:off x="2064" y="2736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X</a:t>
              </a:r>
            </a:p>
          </p:txBody>
        </p:sp>
      </p:grpSp>
      <p:grpSp>
        <p:nvGrpSpPr>
          <p:cNvPr id="12293" name="Group 26"/>
          <p:cNvGrpSpPr>
            <a:grpSpLocks/>
          </p:cNvGrpSpPr>
          <p:nvPr/>
        </p:nvGrpSpPr>
        <p:grpSpPr bwMode="auto">
          <a:xfrm>
            <a:off x="5105400" y="3124200"/>
            <a:ext cx="2530475" cy="3276600"/>
            <a:chOff x="2486" y="2016"/>
            <a:chExt cx="1594" cy="2064"/>
          </a:xfrm>
        </p:grpSpPr>
        <p:sp>
          <p:nvSpPr>
            <p:cNvPr id="12298" name="Line 27"/>
            <p:cNvSpPr>
              <a:spLocks noChangeShapeType="1"/>
            </p:cNvSpPr>
            <p:nvPr/>
          </p:nvSpPr>
          <p:spPr bwMode="auto">
            <a:xfrm>
              <a:off x="3216" y="2112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2299" name="Text Box 28"/>
            <p:cNvSpPr txBox="1">
              <a:spLocks noChangeArrowheads="1"/>
            </p:cNvSpPr>
            <p:nvPr/>
          </p:nvSpPr>
          <p:spPr bwMode="auto">
            <a:xfrm>
              <a:off x="3600" y="2016"/>
              <a:ext cx="34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time</a:t>
              </a:r>
            </a:p>
          </p:txBody>
        </p:sp>
        <p:sp>
          <p:nvSpPr>
            <p:cNvPr id="12300" name="AutoShape 29"/>
            <p:cNvSpPr>
              <a:spLocks noChangeArrowheads="1"/>
            </p:cNvSpPr>
            <p:nvPr/>
          </p:nvSpPr>
          <p:spPr bwMode="auto">
            <a:xfrm>
              <a:off x="2928" y="2592"/>
              <a:ext cx="576" cy="288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A0</a:t>
              </a:r>
            </a:p>
          </p:txBody>
        </p:sp>
        <p:sp>
          <p:nvSpPr>
            <p:cNvPr id="12301" name="AutoShape 30"/>
            <p:cNvSpPr>
              <a:spLocks noChangeArrowheads="1"/>
            </p:cNvSpPr>
            <p:nvPr/>
          </p:nvSpPr>
          <p:spPr bwMode="auto">
            <a:xfrm>
              <a:off x="2928" y="3024"/>
              <a:ext cx="576" cy="288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X0</a:t>
              </a:r>
            </a:p>
          </p:txBody>
        </p:sp>
        <p:sp>
          <p:nvSpPr>
            <p:cNvPr id="12302" name="AutoShape 31"/>
            <p:cNvSpPr>
              <a:spLocks noChangeArrowheads="1"/>
            </p:cNvSpPr>
            <p:nvPr/>
          </p:nvSpPr>
          <p:spPr bwMode="auto">
            <a:xfrm>
              <a:off x="2928" y="3792"/>
              <a:ext cx="576" cy="288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Y0</a:t>
              </a:r>
            </a:p>
          </p:txBody>
        </p:sp>
        <p:grpSp>
          <p:nvGrpSpPr>
            <p:cNvPr id="12303" name="Group 32"/>
            <p:cNvGrpSpPr>
              <a:grpSpLocks/>
            </p:cNvGrpSpPr>
            <p:nvPr/>
          </p:nvGrpSpPr>
          <p:grpSpPr bwMode="auto">
            <a:xfrm>
              <a:off x="2928" y="2304"/>
              <a:ext cx="576" cy="192"/>
              <a:chOff x="2928" y="2304"/>
              <a:chExt cx="576" cy="192"/>
            </a:xfrm>
          </p:grpSpPr>
          <p:sp>
            <p:nvSpPr>
              <p:cNvPr id="12316" name="Line 33"/>
              <p:cNvSpPr>
                <a:spLocks noChangeShapeType="1"/>
              </p:cNvSpPr>
              <p:nvPr/>
            </p:nvSpPr>
            <p:spPr bwMode="auto">
              <a:xfrm flipV="1">
                <a:off x="2928" y="230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2317" name="Line 34"/>
              <p:cNvSpPr>
                <a:spLocks noChangeShapeType="1"/>
              </p:cNvSpPr>
              <p:nvPr/>
            </p:nvSpPr>
            <p:spPr bwMode="auto">
              <a:xfrm>
                <a:off x="2928" y="2304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2318" name="Line 35"/>
              <p:cNvSpPr>
                <a:spLocks noChangeShapeType="1"/>
              </p:cNvSpPr>
              <p:nvPr/>
            </p:nvSpPr>
            <p:spPr bwMode="auto">
              <a:xfrm flipV="1">
                <a:off x="3168" y="230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2319" name="Line 36"/>
              <p:cNvSpPr>
                <a:spLocks noChangeShapeType="1"/>
              </p:cNvSpPr>
              <p:nvPr/>
            </p:nvSpPr>
            <p:spPr bwMode="auto">
              <a:xfrm>
                <a:off x="3168" y="2496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12304" name="Line 37"/>
            <p:cNvSpPr>
              <a:spLocks noChangeShapeType="1"/>
            </p:cNvSpPr>
            <p:nvPr/>
          </p:nvSpPr>
          <p:spPr bwMode="auto">
            <a:xfrm>
              <a:off x="2688" y="2496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pSp>
          <p:nvGrpSpPr>
            <p:cNvPr id="12305" name="Group 38"/>
            <p:cNvGrpSpPr>
              <a:grpSpLocks/>
            </p:cNvGrpSpPr>
            <p:nvPr/>
          </p:nvGrpSpPr>
          <p:grpSpPr bwMode="auto">
            <a:xfrm>
              <a:off x="3504" y="2304"/>
              <a:ext cx="576" cy="192"/>
              <a:chOff x="2928" y="2304"/>
              <a:chExt cx="576" cy="192"/>
            </a:xfrm>
          </p:grpSpPr>
          <p:sp>
            <p:nvSpPr>
              <p:cNvPr id="12312" name="Line 39"/>
              <p:cNvSpPr>
                <a:spLocks noChangeShapeType="1"/>
              </p:cNvSpPr>
              <p:nvPr/>
            </p:nvSpPr>
            <p:spPr bwMode="auto">
              <a:xfrm flipV="1">
                <a:off x="2928" y="230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2313" name="Line 40"/>
              <p:cNvSpPr>
                <a:spLocks noChangeShapeType="1"/>
              </p:cNvSpPr>
              <p:nvPr/>
            </p:nvSpPr>
            <p:spPr bwMode="auto">
              <a:xfrm>
                <a:off x="2928" y="2304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2314" name="Line 41"/>
              <p:cNvSpPr>
                <a:spLocks noChangeShapeType="1"/>
              </p:cNvSpPr>
              <p:nvPr/>
            </p:nvSpPr>
            <p:spPr bwMode="auto">
              <a:xfrm flipV="1">
                <a:off x="3168" y="230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2315" name="Line 42"/>
              <p:cNvSpPr>
                <a:spLocks noChangeShapeType="1"/>
              </p:cNvSpPr>
              <p:nvPr/>
            </p:nvSpPr>
            <p:spPr bwMode="auto">
              <a:xfrm>
                <a:off x="3168" y="2496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12306" name="AutoShape 43"/>
            <p:cNvSpPr>
              <a:spLocks noChangeArrowheads="1"/>
            </p:cNvSpPr>
            <p:nvPr/>
          </p:nvSpPr>
          <p:spPr bwMode="auto">
            <a:xfrm>
              <a:off x="3504" y="2592"/>
              <a:ext cx="576" cy="288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A1</a:t>
              </a:r>
            </a:p>
          </p:txBody>
        </p:sp>
        <p:sp>
          <p:nvSpPr>
            <p:cNvPr id="12307" name="AutoShape 44"/>
            <p:cNvSpPr>
              <a:spLocks noChangeArrowheads="1"/>
            </p:cNvSpPr>
            <p:nvPr/>
          </p:nvSpPr>
          <p:spPr bwMode="auto">
            <a:xfrm>
              <a:off x="2928" y="3408"/>
              <a:ext cx="576" cy="288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D0</a:t>
              </a:r>
            </a:p>
          </p:txBody>
        </p:sp>
        <p:sp>
          <p:nvSpPr>
            <p:cNvPr id="12308" name="Text Box 45"/>
            <p:cNvSpPr txBox="1">
              <a:spLocks noChangeArrowheads="1"/>
            </p:cNvSpPr>
            <p:nvPr/>
          </p:nvSpPr>
          <p:spPr bwMode="auto">
            <a:xfrm>
              <a:off x="2496" y="2640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A</a:t>
              </a:r>
            </a:p>
          </p:txBody>
        </p:sp>
        <p:sp>
          <p:nvSpPr>
            <p:cNvPr id="12309" name="Text Box 46"/>
            <p:cNvSpPr txBox="1">
              <a:spLocks noChangeArrowheads="1"/>
            </p:cNvSpPr>
            <p:nvPr/>
          </p:nvSpPr>
          <p:spPr bwMode="auto">
            <a:xfrm>
              <a:off x="2486" y="3063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X</a:t>
              </a:r>
            </a:p>
          </p:txBody>
        </p:sp>
        <p:sp>
          <p:nvSpPr>
            <p:cNvPr id="12310" name="Text Box 47"/>
            <p:cNvSpPr txBox="1">
              <a:spLocks noChangeArrowheads="1"/>
            </p:cNvSpPr>
            <p:nvPr/>
          </p:nvSpPr>
          <p:spPr bwMode="auto">
            <a:xfrm>
              <a:off x="2486" y="3447"/>
              <a:ext cx="27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D</a:t>
              </a:r>
              <a:r>
                <a:rPr lang="en-US" altLang="zh-TW" sz="1600" baseline="-25000"/>
                <a:t>A</a:t>
              </a:r>
            </a:p>
          </p:txBody>
        </p:sp>
        <p:sp>
          <p:nvSpPr>
            <p:cNvPr id="12311" name="Text Box 48"/>
            <p:cNvSpPr txBox="1">
              <a:spLocks noChangeArrowheads="1"/>
            </p:cNvSpPr>
            <p:nvPr/>
          </p:nvSpPr>
          <p:spPr bwMode="auto">
            <a:xfrm>
              <a:off x="2486" y="3831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Y</a:t>
              </a:r>
            </a:p>
          </p:txBody>
        </p:sp>
      </p:grpSp>
      <p:grpSp>
        <p:nvGrpSpPr>
          <p:cNvPr id="12294" name="Group 49"/>
          <p:cNvGrpSpPr>
            <a:grpSpLocks/>
          </p:cNvGrpSpPr>
          <p:nvPr/>
        </p:nvGrpSpPr>
        <p:grpSpPr bwMode="auto">
          <a:xfrm>
            <a:off x="5791200" y="3886200"/>
            <a:ext cx="914400" cy="2590800"/>
            <a:chOff x="3648" y="2448"/>
            <a:chExt cx="576" cy="1632"/>
          </a:xfrm>
        </p:grpSpPr>
        <p:sp>
          <p:nvSpPr>
            <p:cNvPr id="12296" name="Line 50"/>
            <p:cNvSpPr>
              <a:spLocks noChangeShapeType="1"/>
            </p:cNvSpPr>
            <p:nvPr/>
          </p:nvSpPr>
          <p:spPr bwMode="auto">
            <a:xfrm>
              <a:off x="3648" y="2448"/>
              <a:ext cx="0" cy="1632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2297" name="Line 51"/>
            <p:cNvSpPr>
              <a:spLocks noChangeShapeType="1"/>
            </p:cNvSpPr>
            <p:nvPr/>
          </p:nvSpPr>
          <p:spPr bwMode="auto">
            <a:xfrm>
              <a:off x="4224" y="2448"/>
              <a:ext cx="0" cy="1632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12295" name="Text Box 52"/>
          <p:cNvSpPr txBox="1">
            <a:spLocks noChangeArrowheads="1"/>
          </p:cNvSpPr>
          <p:nvPr/>
        </p:nvSpPr>
        <p:spPr bwMode="auto">
          <a:xfrm>
            <a:off x="4876800" y="3657600"/>
            <a:ext cx="6254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clock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General rule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2209800"/>
            <a:ext cx="46482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1800" smtClean="0">
                <a:solidFill>
                  <a:srgbClr val="B2B2B2"/>
                </a:solidFill>
              </a:rPr>
              <a:t>draw the timing waveform cycle-by-cycle</a:t>
            </a:r>
          </a:p>
          <a:p>
            <a:pPr eaLnBrk="1" hangingPunct="1">
              <a:lnSpc>
                <a:spcPct val="90000"/>
              </a:lnSpc>
            </a:pPr>
            <a:endParaRPr lang="en-US" altLang="zh-TW" sz="1800" smtClean="0"/>
          </a:p>
          <a:p>
            <a:pPr eaLnBrk="1" hangingPunct="1">
              <a:lnSpc>
                <a:spcPct val="90000"/>
              </a:lnSpc>
            </a:pPr>
            <a:r>
              <a:rPr lang="en-US" altLang="zh-TW" sz="1800" smtClean="0"/>
              <a:t>Step 1: remove D-FFs and derive Boolean equations for the combinational circuit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1600" smtClean="0">
                <a:solidFill>
                  <a:schemeClr val="hlink"/>
                </a:solidFill>
              </a:rPr>
              <a:t>state A is an input to the combinational circuit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1800" smtClean="0">
                <a:solidFill>
                  <a:srgbClr val="B2B2B2"/>
                </a:solidFill>
              </a:rPr>
              <a:t>Step 2: derive outputs of the combinational circuit at the same cycle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1600" smtClean="0">
                <a:solidFill>
                  <a:srgbClr val="B2B2B2"/>
                </a:solidFill>
              </a:rPr>
              <a:t>inputs to D-FFs are outputs of the combinational circuit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1600" smtClean="0">
                <a:solidFill>
                  <a:srgbClr val="B2B2B2"/>
                </a:solidFill>
              </a:rPr>
              <a:t>the combinational circuit generates output at the same cycle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1800" smtClean="0">
                <a:solidFill>
                  <a:srgbClr val="B2B2B2"/>
                </a:solidFill>
              </a:rPr>
              <a:t>Step 3: derive the next state of D-FFs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1600" smtClean="0">
                <a:solidFill>
                  <a:srgbClr val="B2B2B2"/>
                </a:solidFill>
              </a:rPr>
              <a:t>A(t+1)=D</a:t>
            </a:r>
            <a:r>
              <a:rPr lang="en-US" altLang="zh-TW" sz="1600" baseline="-25000" smtClean="0">
                <a:solidFill>
                  <a:srgbClr val="B2B2B2"/>
                </a:solidFill>
              </a:rPr>
              <a:t>A</a:t>
            </a:r>
            <a:r>
              <a:rPr lang="en-US" altLang="zh-TW" sz="1600" smtClean="0">
                <a:solidFill>
                  <a:srgbClr val="B2B2B2"/>
                </a:solidFill>
              </a:rPr>
              <a:t>(t)</a:t>
            </a:r>
          </a:p>
          <a:p>
            <a:pPr eaLnBrk="1" hangingPunct="1">
              <a:lnSpc>
                <a:spcPct val="90000"/>
              </a:lnSpc>
            </a:pPr>
            <a:endParaRPr lang="en-US" altLang="zh-TW" sz="1800" smtClean="0"/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5029200" y="914400"/>
            <a:ext cx="14478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combinational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circuit</a:t>
            </a:r>
          </a:p>
        </p:txBody>
      </p:sp>
      <p:grpSp>
        <p:nvGrpSpPr>
          <p:cNvPr id="13317" name="Group 5"/>
          <p:cNvGrpSpPr>
            <a:grpSpLocks/>
          </p:cNvGrpSpPr>
          <p:nvPr/>
        </p:nvGrpSpPr>
        <p:grpSpPr bwMode="auto">
          <a:xfrm>
            <a:off x="7086600" y="914400"/>
            <a:ext cx="771525" cy="838200"/>
            <a:chOff x="4464" y="576"/>
            <a:chExt cx="486" cy="528"/>
          </a:xfrm>
        </p:grpSpPr>
        <p:sp>
          <p:nvSpPr>
            <p:cNvPr id="13360" name="Rectangle 6"/>
            <p:cNvSpPr>
              <a:spLocks noChangeArrowheads="1"/>
            </p:cNvSpPr>
            <p:nvPr/>
          </p:nvSpPr>
          <p:spPr bwMode="auto">
            <a:xfrm>
              <a:off x="4464" y="576"/>
              <a:ext cx="480" cy="528"/>
            </a:xfrm>
            <a:prstGeom prst="rect">
              <a:avLst/>
            </a:prstGeom>
            <a:noFill/>
            <a:ln w="9525">
              <a:solidFill>
                <a:srgbClr val="96969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13361" name="Text Box 7"/>
            <p:cNvSpPr txBox="1">
              <a:spLocks noChangeArrowheads="1"/>
            </p:cNvSpPr>
            <p:nvPr/>
          </p:nvSpPr>
          <p:spPr bwMode="auto">
            <a:xfrm>
              <a:off x="4464" y="624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rgbClr val="B2B2B2"/>
                  </a:solidFill>
                </a:rPr>
                <a:t>D</a:t>
              </a:r>
            </a:p>
          </p:txBody>
        </p:sp>
        <p:sp>
          <p:nvSpPr>
            <p:cNvPr id="13362" name="AutoShape 8"/>
            <p:cNvSpPr>
              <a:spLocks noChangeArrowheads="1"/>
            </p:cNvSpPr>
            <p:nvPr/>
          </p:nvSpPr>
          <p:spPr bwMode="auto">
            <a:xfrm rot="5400000">
              <a:off x="4488" y="888"/>
              <a:ext cx="96" cy="144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rgbClr val="96969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13363" name="Text Box 9"/>
            <p:cNvSpPr txBox="1">
              <a:spLocks noChangeArrowheads="1"/>
            </p:cNvSpPr>
            <p:nvPr/>
          </p:nvSpPr>
          <p:spPr bwMode="auto">
            <a:xfrm>
              <a:off x="4742" y="615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rgbClr val="B2B2B2"/>
                  </a:solidFill>
                </a:rPr>
                <a:t>Q</a:t>
              </a:r>
            </a:p>
          </p:txBody>
        </p:sp>
      </p:grpSp>
      <p:sp>
        <p:nvSpPr>
          <p:cNvPr id="13318" name="Line 10"/>
          <p:cNvSpPr>
            <a:spLocks noChangeShapeType="1"/>
          </p:cNvSpPr>
          <p:nvPr/>
        </p:nvSpPr>
        <p:spPr bwMode="auto">
          <a:xfrm>
            <a:off x="6477000" y="11430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3319" name="Line 11"/>
          <p:cNvSpPr>
            <a:spLocks noChangeShapeType="1"/>
          </p:cNvSpPr>
          <p:nvPr/>
        </p:nvSpPr>
        <p:spPr bwMode="auto">
          <a:xfrm flipH="1">
            <a:off x="6858000" y="15240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3320" name="Line 12"/>
          <p:cNvSpPr>
            <a:spLocks noChangeShapeType="1"/>
          </p:cNvSpPr>
          <p:nvPr/>
        </p:nvSpPr>
        <p:spPr bwMode="auto">
          <a:xfrm>
            <a:off x="6858000" y="15240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3321" name="Text Box 13"/>
          <p:cNvSpPr txBox="1">
            <a:spLocks noChangeArrowheads="1"/>
          </p:cNvSpPr>
          <p:nvPr/>
        </p:nvSpPr>
        <p:spPr bwMode="auto">
          <a:xfrm>
            <a:off x="6553200" y="2209800"/>
            <a:ext cx="6254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clock</a:t>
            </a:r>
          </a:p>
        </p:txBody>
      </p:sp>
      <p:sp>
        <p:nvSpPr>
          <p:cNvPr id="13322" name="Line 14"/>
          <p:cNvSpPr>
            <a:spLocks noChangeShapeType="1"/>
          </p:cNvSpPr>
          <p:nvPr/>
        </p:nvSpPr>
        <p:spPr bwMode="auto">
          <a:xfrm>
            <a:off x="7848600" y="1143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3323" name="Line 15"/>
          <p:cNvSpPr>
            <a:spLocks noChangeShapeType="1"/>
          </p:cNvSpPr>
          <p:nvPr/>
        </p:nvSpPr>
        <p:spPr bwMode="auto">
          <a:xfrm flipV="1">
            <a:off x="8077200" y="5334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3324" name="Line 16"/>
          <p:cNvSpPr>
            <a:spLocks noChangeShapeType="1"/>
          </p:cNvSpPr>
          <p:nvPr/>
        </p:nvSpPr>
        <p:spPr bwMode="auto">
          <a:xfrm flipH="1">
            <a:off x="6019800" y="533400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3325" name="Line 17"/>
          <p:cNvSpPr>
            <a:spLocks noChangeShapeType="1"/>
          </p:cNvSpPr>
          <p:nvPr/>
        </p:nvSpPr>
        <p:spPr bwMode="auto">
          <a:xfrm>
            <a:off x="6019800" y="533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3326" name="Text Box 18"/>
          <p:cNvSpPr txBox="1">
            <a:spLocks noChangeArrowheads="1"/>
          </p:cNvSpPr>
          <p:nvPr/>
        </p:nvSpPr>
        <p:spPr bwMode="auto">
          <a:xfrm>
            <a:off x="8305800" y="914400"/>
            <a:ext cx="330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A</a:t>
            </a:r>
          </a:p>
        </p:txBody>
      </p:sp>
      <p:sp>
        <p:nvSpPr>
          <p:cNvPr id="13327" name="Text Box 19"/>
          <p:cNvSpPr txBox="1">
            <a:spLocks noChangeArrowheads="1"/>
          </p:cNvSpPr>
          <p:nvPr/>
        </p:nvSpPr>
        <p:spPr bwMode="auto">
          <a:xfrm>
            <a:off x="6553200" y="838200"/>
            <a:ext cx="431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D</a:t>
            </a:r>
            <a:r>
              <a:rPr lang="en-US" altLang="zh-TW" sz="1600" baseline="-25000"/>
              <a:t>A</a:t>
            </a:r>
          </a:p>
        </p:txBody>
      </p:sp>
      <p:sp>
        <p:nvSpPr>
          <p:cNvPr id="13328" name="Line 20"/>
          <p:cNvSpPr>
            <a:spLocks noChangeShapeType="1"/>
          </p:cNvSpPr>
          <p:nvPr/>
        </p:nvSpPr>
        <p:spPr bwMode="auto">
          <a:xfrm>
            <a:off x="5791200" y="1905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3329" name="Line 21"/>
          <p:cNvSpPr>
            <a:spLocks noChangeShapeType="1"/>
          </p:cNvSpPr>
          <p:nvPr/>
        </p:nvSpPr>
        <p:spPr bwMode="auto">
          <a:xfrm>
            <a:off x="5791200" y="2590800"/>
            <a:ext cx="2743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3330" name="Text Box 22"/>
          <p:cNvSpPr txBox="1">
            <a:spLocks noChangeArrowheads="1"/>
          </p:cNvSpPr>
          <p:nvPr/>
        </p:nvSpPr>
        <p:spPr bwMode="auto">
          <a:xfrm>
            <a:off x="8534400" y="2438400"/>
            <a:ext cx="330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Y</a:t>
            </a:r>
          </a:p>
        </p:txBody>
      </p:sp>
      <p:sp>
        <p:nvSpPr>
          <p:cNvPr id="13331" name="Line 23"/>
          <p:cNvSpPr>
            <a:spLocks noChangeShapeType="1"/>
          </p:cNvSpPr>
          <p:nvPr/>
        </p:nvSpPr>
        <p:spPr bwMode="auto">
          <a:xfrm>
            <a:off x="4572000" y="1371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3332" name="Text Box 24"/>
          <p:cNvSpPr txBox="1">
            <a:spLocks noChangeArrowheads="1"/>
          </p:cNvSpPr>
          <p:nvPr/>
        </p:nvSpPr>
        <p:spPr bwMode="auto">
          <a:xfrm>
            <a:off x="4267200" y="1143000"/>
            <a:ext cx="330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X</a:t>
            </a:r>
          </a:p>
        </p:txBody>
      </p:sp>
      <p:grpSp>
        <p:nvGrpSpPr>
          <p:cNvPr id="13333" name="Group 25"/>
          <p:cNvGrpSpPr>
            <a:grpSpLocks/>
          </p:cNvGrpSpPr>
          <p:nvPr/>
        </p:nvGrpSpPr>
        <p:grpSpPr bwMode="auto">
          <a:xfrm>
            <a:off x="5105400" y="3124200"/>
            <a:ext cx="2530475" cy="3276600"/>
            <a:chOff x="2486" y="2016"/>
            <a:chExt cx="1594" cy="2064"/>
          </a:xfrm>
        </p:grpSpPr>
        <p:sp>
          <p:nvSpPr>
            <p:cNvPr id="13338" name="Line 26"/>
            <p:cNvSpPr>
              <a:spLocks noChangeShapeType="1"/>
            </p:cNvSpPr>
            <p:nvPr/>
          </p:nvSpPr>
          <p:spPr bwMode="auto">
            <a:xfrm>
              <a:off x="3216" y="2112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339" name="Text Box 27"/>
            <p:cNvSpPr txBox="1">
              <a:spLocks noChangeArrowheads="1"/>
            </p:cNvSpPr>
            <p:nvPr/>
          </p:nvSpPr>
          <p:spPr bwMode="auto">
            <a:xfrm>
              <a:off x="3600" y="2016"/>
              <a:ext cx="34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time</a:t>
              </a:r>
            </a:p>
          </p:txBody>
        </p:sp>
        <p:sp>
          <p:nvSpPr>
            <p:cNvPr id="13340" name="AutoShape 28"/>
            <p:cNvSpPr>
              <a:spLocks noChangeArrowheads="1"/>
            </p:cNvSpPr>
            <p:nvPr/>
          </p:nvSpPr>
          <p:spPr bwMode="auto">
            <a:xfrm>
              <a:off x="2928" y="2592"/>
              <a:ext cx="576" cy="288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A0</a:t>
              </a:r>
            </a:p>
          </p:txBody>
        </p:sp>
        <p:sp>
          <p:nvSpPr>
            <p:cNvPr id="13341" name="AutoShape 29"/>
            <p:cNvSpPr>
              <a:spLocks noChangeArrowheads="1"/>
            </p:cNvSpPr>
            <p:nvPr/>
          </p:nvSpPr>
          <p:spPr bwMode="auto">
            <a:xfrm>
              <a:off x="2928" y="3024"/>
              <a:ext cx="576" cy="288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X0</a:t>
              </a:r>
            </a:p>
          </p:txBody>
        </p:sp>
        <p:sp>
          <p:nvSpPr>
            <p:cNvPr id="13342" name="AutoShape 30"/>
            <p:cNvSpPr>
              <a:spLocks noChangeArrowheads="1"/>
            </p:cNvSpPr>
            <p:nvPr/>
          </p:nvSpPr>
          <p:spPr bwMode="auto">
            <a:xfrm>
              <a:off x="2928" y="3792"/>
              <a:ext cx="576" cy="288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Y0</a:t>
              </a:r>
            </a:p>
          </p:txBody>
        </p:sp>
        <p:grpSp>
          <p:nvGrpSpPr>
            <p:cNvPr id="13343" name="Group 31"/>
            <p:cNvGrpSpPr>
              <a:grpSpLocks/>
            </p:cNvGrpSpPr>
            <p:nvPr/>
          </p:nvGrpSpPr>
          <p:grpSpPr bwMode="auto">
            <a:xfrm>
              <a:off x="2928" y="2304"/>
              <a:ext cx="576" cy="192"/>
              <a:chOff x="2928" y="2304"/>
              <a:chExt cx="576" cy="192"/>
            </a:xfrm>
          </p:grpSpPr>
          <p:sp>
            <p:nvSpPr>
              <p:cNvPr id="13356" name="Line 32"/>
              <p:cNvSpPr>
                <a:spLocks noChangeShapeType="1"/>
              </p:cNvSpPr>
              <p:nvPr/>
            </p:nvSpPr>
            <p:spPr bwMode="auto">
              <a:xfrm flipV="1">
                <a:off x="2928" y="230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3357" name="Line 33"/>
              <p:cNvSpPr>
                <a:spLocks noChangeShapeType="1"/>
              </p:cNvSpPr>
              <p:nvPr/>
            </p:nvSpPr>
            <p:spPr bwMode="auto">
              <a:xfrm>
                <a:off x="2928" y="2304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3358" name="Line 34"/>
              <p:cNvSpPr>
                <a:spLocks noChangeShapeType="1"/>
              </p:cNvSpPr>
              <p:nvPr/>
            </p:nvSpPr>
            <p:spPr bwMode="auto">
              <a:xfrm flipV="1">
                <a:off x="3168" y="230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3359" name="Line 35"/>
              <p:cNvSpPr>
                <a:spLocks noChangeShapeType="1"/>
              </p:cNvSpPr>
              <p:nvPr/>
            </p:nvSpPr>
            <p:spPr bwMode="auto">
              <a:xfrm>
                <a:off x="3168" y="2496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13344" name="Line 36"/>
            <p:cNvSpPr>
              <a:spLocks noChangeShapeType="1"/>
            </p:cNvSpPr>
            <p:nvPr/>
          </p:nvSpPr>
          <p:spPr bwMode="auto">
            <a:xfrm>
              <a:off x="2688" y="2496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pSp>
          <p:nvGrpSpPr>
            <p:cNvPr id="13345" name="Group 37"/>
            <p:cNvGrpSpPr>
              <a:grpSpLocks/>
            </p:cNvGrpSpPr>
            <p:nvPr/>
          </p:nvGrpSpPr>
          <p:grpSpPr bwMode="auto">
            <a:xfrm>
              <a:off x="3504" y="2304"/>
              <a:ext cx="576" cy="192"/>
              <a:chOff x="2928" y="2304"/>
              <a:chExt cx="576" cy="192"/>
            </a:xfrm>
          </p:grpSpPr>
          <p:sp>
            <p:nvSpPr>
              <p:cNvPr id="13352" name="Line 38"/>
              <p:cNvSpPr>
                <a:spLocks noChangeShapeType="1"/>
              </p:cNvSpPr>
              <p:nvPr/>
            </p:nvSpPr>
            <p:spPr bwMode="auto">
              <a:xfrm flipV="1">
                <a:off x="2928" y="230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3353" name="Line 39"/>
              <p:cNvSpPr>
                <a:spLocks noChangeShapeType="1"/>
              </p:cNvSpPr>
              <p:nvPr/>
            </p:nvSpPr>
            <p:spPr bwMode="auto">
              <a:xfrm>
                <a:off x="2928" y="2304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3354" name="Line 40"/>
              <p:cNvSpPr>
                <a:spLocks noChangeShapeType="1"/>
              </p:cNvSpPr>
              <p:nvPr/>
            </p:nvSpPr>
            <p:spPr bwMode="auto">
              <a:xfrm flipV="1">
                <a:off x="3168" y="230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3355" name="Line 41"/>
              <p:cNvSpPr>
                <a:spLocks noChangeShapeType="1"/>
              </p:cNvSpPr>
              <p:nvPr/>
            </p:nvSpPr>
            <p:spPr bwMode="auto">
              <a:xfrm>
                <a:off x="3168" y="2496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13346" name="AutoShape 42"/>
            <p:cNvSpPr>
              <a:spLocks noChangeArrowheads="1"/>
            </p:cNvSpPr>
            <p:nvPr/>
          </p:nvSpPr>
          <p:spPr bwMode="auto">
            <a:xfrm>
              <a:off x="3504" y="2592"/>
              <a:ext cx="576" cy="288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A1</a:t>
              </a:r>
            </a:p>
          </p:txBody>
        </p:sp>
        <p:sp>
          <p:nvSpPr>
            <p:cNvPr id="13347" name="AutoShape 43"/>
            <p:cNvSpPr>
              <a:spLocks noChangeArrowheads="1"/>
            </p:cNvSpPr>
            <p:nvPr/>
          </p:nvSpPr>
          <p:spPr bwMode="auto">
            <a:xfrm>
              <a:off x="2928" y="3408"/>
              <a:ext cx="576" cy="288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D0</a:t>
              </a:r>
            </a:p>
          </p:txBody>
        </p:sp>
        <p:sp>
          <p:nvSpPr>
            <p:cNvPr id="13348" name="Text Box 44"/>
            <p:cNvSpPr txBox="1">
              <a:spLocks noChangeArrowheads="1"/>
            </p:cNvSpPr>
            <p:nvPr/>
          </p:nvSpPr>
          <p:spPr bwMode="auto">
            <a:xfrm>
              <a:off x="2496" y="2640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A</a:t>
              </a:r>
            </a:p>
          </p:txBody>
        </p:sp>
        <p:sp>
          <p:nvSpPr>
            <p:cNvPr id="13349" name="Text Box 45"/>
            <p:cNvSpPr txBox="1">
              <a:spLocks noChangeArrowheads="1"/>
            </p:cNvSpPr>
            <p:nvPr/>
          </p:nvSpPr>
          <p:spPr bwMode="auto">
            <a:xfrm>
              <a:off x="2486" y="3063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X</a:t>
              </a:r>
            </a:p>
          </p:txBody>
        </p:sp>
        <p:sp>
          <p:nvSpPr>
            <p:cNvPr id="13350" name="Text Box 46"/>
            <p:cNvSpPr txBox="1">
              <a:spLocks noChangeArrowheads="1"/>
            </p:cNvSpPr>
            <p:nvPr/>
          </p:nvSpPr>
          <p:spPr bwMode="auto">
            <a:xfrm>
              <a:off x="2486" y="3447"/>
              <a:ext cx="27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D</a:t>
              </a:r>
              <a:r>
                <a:rPr lang="en-US" altLang="zh-TW" sz="1600" baseline="-25000"/>
                <a:t>A</a:t>
              </a:r>
            </a:p>
          </p:txBody>
        </p:sp>
        <p:sp>
          <p:nvSpPr>
            <p:cNvPr id="13351" name="Text Box 47"/>
            <p:cNvSpPr txBox="1">
              <a:spLocks noChangeArrowheads="1"/>
            </p:cNvSpPr>
            <p:nvPr/>
          </p:nvSpPr>
          <p:spPr bwMode="auto">
            <a:xfrm>
              <a:off x="2486" y="3831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Y</a:t>
              </a:r>
            </a:p>
          </p:txBody>
        </p:sp>
      </p:grpSp>
      <p:grpSp>
        <p:nvGrpSpPr>
          <p:cNvPr id="13334" name="Group 48"/>
          <p:cNvGrpSpPr>
            <a:grpSpLocks/>
          </p:cNvGrpSpPr>
          <p:nvPr/>
        </p:nvGrpSpPr>
        <p:grpSpPr bwMode="auto">
          <a:xfrm>
            <a:off x="5791200" y="3886200"/>
            <a:ext cx="914400" cy="2590800"/>
            <a:chOff x="3648" y="2448"/>
            <a:chExt cx="576" cy="1632"/>
          </a:xfrm>
        </p:grpSpPr>
        <p:sp>
          <p:nvSpPr>
            <p:cNvPr id="13336" name="Line 49"/>
            <p:cNvSpPr>
              <a:spLocks noChangeShapeType="1"/>
            </p:cNvSpPr>
            <p:nvPr/>
          </p:nvSpPr>
          <p:spPr bwMode="auto">
            <a:xfrm>
              <a:off x="3648" y="2448"/>
              <a:ext cx="0" cy="1632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337" name="Line 50"/>
            <p:cNvSpPr>
              <a:spLocks noChangeShapeType="1"/>
            </p:cNvSpPr>
            <p:nvPr/>
          </p:nvSpPr>
          <p:spPr bwMode="auto">
            <a:xfrm>
              <a:off x="4224" y="2448"/>
              <a:ext cx="0" cy="1632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13335" name="Text Box 51"/>
          <p:cNvSpPr txBox="1">
            <a:spLocks noChangeArrowheads="1"/>
          </p:cNvSpPr>
          <p:nvPr/>
        </p:nvSpPr>
        <p:spPr bwMode="auto">
          <a:xfrm>
            <a:off x="4876800" y="3657600"/>
            <a:ext cx="6254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clock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General rule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2209800"/>
            <a:ext cx="46482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1800" smtClean="0">
                <a:solidFill>
                  <a:srgbClr val="B2B2B2"/>
                </a:solidFill>
              </a:rPr>
              <a:t>draw the timing waveform cycle-by-cycle</a:t>
            </a:r>
          </a:p>
          <a:p>
            <a:pPr eaLnBrk="1" hangingPunct="1">
              <a:lnSpc>
                <a:spcPct val="90000"/>
              </a:lnSpc>
            </a:pPr>
            <a:endParaRPr lang="en-US" altLang="zh-TW" sz="1800" smtClean="0">
              <a:solidFill>
                <a:srgbClr val="B2B2B2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TW" sz="1800" smtClean="0">
                <a:solidFill>
                  <a:srgbClr val="B2B2B2"/>
                </a:solidFill>
              </a:rPr>
              <a:t>Step 1: remove D-FFs and derive Boolean equations for the combinational circuit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1600" smtClean="0">
                <a:solidFill>
                  <a:srgbClr val="B2B2B2"/>
                </a:solidFill>
              </a:rPr>
              <a:t>state A is an input to the combinational circuit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1800" smtClean="0"/>
              <a:t>Step 2: derive outputs of the combinational circuit at the same cycle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1600" smtClean="0">
                <a:solidFill>
                  <a:schemeClr val="hlink"/>
                </a:solidFill>
              </a:rPr>
              <a:t>inputs to D-FFs are outputs of the combinational circuit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1600" smtClean="0"/>
              <a:t>the combinational circuit generates output at the same cycle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1800" smtClean="0">
                <a:solidFill>
                  <a:srgbClr val="B2B2B2"/>
                </a:solidFill>
              </a:rPr>
              <a:t>Step 3: derive the next state of D-FFs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1600" smtClean="0">
                <a:solidFill>
                  <a:srgbClr val="B2B2B2"/>
                </a:solidFill>
              </a:rPr>
              <a:t>A(t+1)=D</a:t>
            </a:r>
            <a:r>
              <a:rPr lang="en-US" altLang="zh-TW" sz="1600" baseline="-25000" smtClean="0">
                <a:solidFill>
                  <a:srgbClr val="B2B2B2"/>
                </a:solidFill>
              </a:rPr>
              <a:t>A</a:t>
            </a:r>
            <a:r>
              <a:rPr lang="en-US" altLang="zh-TW" sz="1600" smtClean="0">
                <a:solidFill>
                  <a:srgbClr val="B2B2B2"/>
                </a:solidFill>
              </a:rPr>
              <a:t>(t)</a:t>
            </a:r>
          </a:p>
          <a:p>
            <a:pPr eaLnBrk="1" hangingPunct="1">
              <a:lnSpc>
                <a:spcPct val="90000"/>
              </a:lnSpc>
            </a:pPr>
            <a:endParaRPr lang="en-US" altLang="zh-TW" sz="1800" smtClean="0">
              <a:solidFill>
                <a:srgbClr val="B2B2B2"/>
              </a:solidFill>
            </a:endParaRPr>
          </a:p>
        </p:txBody>
      </p:sp>
      <p:grpSp>
        <p:nvGrpSpPr>
          <p:cNvPr id="14340" name="Group 4"/>
          <p:cNvGrpSpPr>
            <a:grpSpLocks/>
          </p:cNvGrpSpPr>
          <p:nvPr/>
        </p:nvGrpSpPr>
        <p:grpSpPr bwMode="auto">
          <a:xfrm>
            <a:off x="4267200" y="533400"/>
            <a:ext cx="4597400" cy="2241550"/>
            <a:chOff x="2064" y="2352"/>
            <a:chExt cx="2896" cy="1412"/>
          </a:xfrm>
        </p:grpSpPr>
        <p:sp>
          <p:nvSpPr>
            <p:cNvPr id="14375" name="Rectangle 5"/>
            <p:cNvSpPr>
              <a:spLocks noChangeArrowheads="1"/>
            </p:cNvSpPr>
            <p:nvPr/>
          </p:nvSpPr>
          <p:spPr bwMode="auto">
            <a:xfrm>
              <a:off x="2544" y="2592"/>
              <a:ext cx="912" cy="62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combinational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circuit</a:t>
              </a:r>
            </a:p>
          </p:txBody>
        </p:sp>
        <p:grpSp>
          <p:nvGrpSpPr>
            <p:cNvPr id="14376" name="Group 6"/>
            <p:cNvGrpSpPr>
              <a:grpSpLocks/>
            </p:cNvGrpSpPr>
            <p:nvPr/>
          </p:nvGrpSpPr>
          <p:grpSpPr bwMode="auto">
            <a:xfrm>
              <a:off x="3840" y="2592"/>
              <a:ext cx="486" cy="528"/>
              <a:chOff x="3552" y="1536"/>
              <a:chExt cx="486" cy="528"/>
            </a:xfrm>
          </p:grpSpPr>
          <p:sp>
            <p:nvSpPr>
              <p:cNvPr id="14392" name="Rectangle 7"/>
              <p:cNvSpPr>
                <a:spLocks noChangeArrowheads="1"/>
              </p:cNvSpPr>
              <p:nvPr/>
            </p:nvSpPr>
            <p:spPr bwMode="auto">
              <a:xfrm>
                <a:off x="3552" y="1536"/>
                <a:ext cx="480" cy="52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14393" name="Text Box 8"/>
              <p:cNvSpPr txBox="1">
                <a:spLocks noChangeArrowheads="1"/>
              </p:cNvSpPr>
              <p:nvPr/>
            </p:nvSpPr>
            <p:spPr bwMode="auto">
              <a:xfrm>
                <a:off x="3552" y="1584"/>
                <a:ext cx="20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D</a:t>
                </a:r>
              </a:p>
            </p:txBody>
          </p:sp>
          <p:sp>
            <p:nvSpPr>
              <p:cNvPr id="14394" name="AutoShape 9"/>
              <p:cNvSpPr>
                <a:spLocks noChangeArrowheads="1"/>
              </p:cNvSpPr>
              <p:nvPr/>
            </p:nvSpPr>
            <p:spPr bwMode="auto">
              <a:xfrm rot="5400000">
                <a:off x="3576" y="1848"/>
                <a:ext cx="96" cy="144"/>
              </a:xfrm>
              <a:prstGeom prst="triangle">
                <a:avLst>
                  <a:gd name="adj" fmla="val 5000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14395" name="Text Box 10"/>
              <p:cNvSpPr txBox="1">
                <a:spLocks noChangeArrowheads="1"/>
              </p:cNvSpPr>
              <p:nvPr/>
            </p:nvSpPr>
            <p:spPr bwMode="auto">
              <a:xfrm>
                <a:off x="3830" y="1575"/>
                <a:ext cx="20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Q</a:t>
                </a:r>
              </a:p>
            </p:txBody>
          </p:sp>
        </p:grpSp>
        <p:sp>
          <p:nvSpPr>
            <p:cNvPr id="14377" name="Line 11"/>
            <p:cNvSpPr>
              <a:spLocks noChangeShapeType="1"/>
            </p:cNvSpPr>
            <p:nvPr/>
          </p:nvSpPr>
          <p:spPr bwMode="auto">
            <a:xfrm>
              <a:off x="3456" y="2736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378" name="Line 12"/>
            <p:cNvSpPr>
              <a:spLocks noChangeShapeType="1"/>
            </p:cNvSpPr>
            <p:nvPr/>
          </p:nvSpPr>
          <p:spPr bwMode="auto">
            <a:xfrm flipH="1">
              <a:off x="3696" y="2976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379" name="Line 13"/>
            <p:cNvSpPr>
              <a:spLocks noChangeShapeType="1"/>
            </p:cNvSpPr>
            <p:nvPr/>
          </p:nvSpPr>
          <p:spPr bwMode="auto">
            <a:xfrm>
              <a:off x="3696" y="2976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380" name="Text Box 14"/>
            <p:cNvSpPr txBox="1">
              <a:spLocks noChangeArrowheads="1"/>
            </p:cNvSpPr>
            <p:nvPr/>
          </p:nvSpPr>
          <p:spPr bwMode="auto">
            <a:xfrm>
              <a:off x="3504" y="3408"/>
              <a:ext cx="39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clock</a:t>
              </a:r>
            </a:p>
          </p:txBody>
        </p:sp>
        <p:sp>
          <p:nvSpPr>
            <p:cNvPr id="14381" name="Line 15"/>
            <p:cNvSpPr>
              <a:spLocks noChangeShapeType="1"/>
            </p:cNvSpPr>
            <p:nvPr/>
          </p:nvSpPr>
          <p:spPr bwMode="auto">
            <a:xfrm>
              <a:off x="4320" y="273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382" name="Line 16"/>
            <p:cNvSpPr>
              <a:spLocks noChangeShapeType="1"/>
            </p:cNvSpPr>
            <p:nvPr/>
          </p:nvSpPr>
          <p:spPr bwMode="auto">
            <a:xfrm flipV="1">
              <a:off x="4464" y="2352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383" name="Line 17"/>
            <p:cNvSpPr>
              <a:spLocks noChangeShapeType="1"/>
            </p:cNvSpPr>
            <p:nvPr/>
          </p:nvSpPr>
          <p:spPr bwMode="auto">
            <a:xfrm flipH="1">
              <a:off x="3168" y="2352"/>
              <a:ext cx="1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384" name="Line 18"/>
            <p:cNvSpPr>
              <a:spLocks noChangeShapeType="1"/>
            </p:cNvSpPr>
            <p:nvPr/>
          </p:nvSpPr>
          <p:spPr bwMode="auto">
            <a:xfrm>
              <a:off x="3168" y="235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385" name="Text Box 19"/>
            <p:cNvSpPr txBox="1">
              <a:spLocks noChangeArrowheads="1"/>
            </p:cNvSpPr>
            <p:nvPr/>
          </p:nvSpPr>
          <p:spPr bwMode="auto">
            <a:xfrm>
              <a:off x="4608" y="2592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A</a:t>
              </a:r>
            </a:p>
          </p:txBody>
        </p:sp>
        <p:sp>
          <p:nvSpPr>
            <p:cNvPr id="14386" name="Text Box 20"/>
            <p:cNvSpPr txBox="1">
              <a:spLocks noChangeArrowheads="1"/>
            </p:cNvSpPr>
            <p:nvPr/>
          </p:nvSpPr>
          <p:spPr bwMode="auto">
            <a:xfrm>
              <a:off x="3504" y="2544"/>
              <a:ext cx="27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D</a:t>
              </a:r>
              <a:r>
                <a:rPr lang="en-US" altLang="zh-TW" sz="1600" baseline="-25000"/>
                <a:t>A</a:t>
              </a:r>
            </a:p>
          </p:txBody>
        </p:sp>
        <p:sp>
          <p:nvSpPr>
            <p:cNvPr id="14387" name="Line 21"/>
            <p:cNvSpPr>
              <a:spLocks noChangeShapeType="1"/>
            </p:cNvSpPr>
            <p:nvPr/>
          </p:nvSpPr>
          <p:spPr bwMode="auto">
            <a:xfrm>
              <a:off x="3024" y="3216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388" name="Line 22"/>
            <p:cNvSpPr>
              <a:spLocks noChangeShapeType="1"/>
            </p:cNvSpPr>
            <p:nvPr/>
          </p:nvSpPr>
          <p:spPr bwMode="auto">
            <a:xfrm>
              <a:off x="3024" y="3648"/>
              <a:ext cx="17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389" name="Text Box 23"/>
            <p:cNvSpPr txBox="1">
              <a:spLocks noChangeArrowheads="1"/>
            </p:cNvSpPr>
            <p:nvPr/>
          </p:nvSpPr>
          <p:spPr bwMode="auto">
            <a:xfrm>
              <a:off x="4752" y="3552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Y</a:t>
              </a:r>
            </a:p>
          </p:txBody>
        </p:sp>
        <p:sp>
          <p:nvSpPr>
            <p:cNvPr id="14390" name="Line 24"/>
            <p:cNvSpPr>
              <a:spLocks noChangeShapeType="1"/>
            </p:cNvSpPr>
            <p:nvPr/>
          </p:nvSpPr>
          <p:spPr bwMode="auto">
            <a:xfrm>
              <a:off x="2256" y="288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391" name="Text Box 25"/>
            <p:cNvSpPr txBox="1">
              <a:spLocks noChangeArrowheads="1"/>
            </p:cNvSpPr>
            <p:nvPr/>
          </p:nvSpPr>
          <p:spPr bwMode="auto">
            <a:xfrm>
              <a:off x="2064" y="2736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X</a:t>
              </a:r>
            </a:p>
          </p:txBody>
        </p:sp>
      </p:grpSp>
      <p:sp>
        <p:nvSpPr>
          <p:cNvPr id="14341" name="Line 26"/>
          <p:cNvSpPr>
            <a:spLocks noChangeShapeType="1"/>
          </p:cNvSpPr>
          <p:nvPr/>
        </p:nvSpPr>
        <p:spPr bwMode="auto">
          <a:xfrm>
            <a:off x="6264275" y="3276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4342" name="Text Box 27"/>
          <p:cNvSpPr txBox="1">
            <a:spLocks noChangeArrowheads="1"/>
          </p:cNvSpPr>
          <p:nvPr/>
        </p:nvSpPr>
        <p:spPr bwMode="auto">
          <a:xfrm>
            <a:off x="6873875" y="3124200"/>
            <a:ext cx="5476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time</a:t>
            </a:r>
          </a:p>
        </p:txBody>
      </p:sp>
      <p:sp>
        <p:nvSpPr>
          <p:cNvPr id="14343" name="AutoShape 28"/>
          <p:cNvSpPr>
            <a:spLocks noChangeArrowheads="1"/>
          </p:cNvSpPr>
          <p:nvPr/>
        </p:nvSpPr>
        <p:spPr bwMode="auto">
          <a:xfrm>
            <a:off x="5807075" y="4038600"/>
            <a:ext cx="914400" cy="4572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A0</a:t>
            </a:r>
          </a:p>
        </p:txBody>
      </p:sp>
      <p:sp>
        <p:nvSpPr>
          <p:cNvPr id="14344" name="AutoShape 29"/>
          <p:cNvSpPr>
            <a:spLocks noChangeArrowheads="1"/>
          </p:cNvSpPr>
          <p:nvPr/>
        </p:nvSpPr>
        <p:spPr bwMode="auto">
          <a:xfrm>
            <a:off x="5807075" y="4724400"/>
            <a:ext cx="914400" cy="4572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X0</a:t>
            </a:r>
          </a:p>
        </p:txBody>
      </p:sp>
      <p:grpSp>
        <p:nvGrpSpPr>
          <p:cNvPr id="14345" name="Group 30"/>
          <p:cNvGrpSpPr>
            <a:grpSpLocks/>
          </p:cNvGrpSpPr>
          <p:nvPr/>
        </p:nvGrpSpPr>
        <p:grpSpPr bwMode="auto">
          <a:xfrm>
            <a:off x="5807075" y="3581400"/>
            <a:ext cx="914400" cy="304800"/>
            <a:chOff x="2928" y="2304"/>
            <a:chExt cx="576" cy="192"/>
          </a:xfrm>
        </p:grpSpPr>
        <p:sp>
          <p:nvSpPr>
            <p:cNvPr id="14371" name="Line 31"/>
            <p:cNvSpPr>
              <a:spLocks noChangeShapeType="1"/>
            </p:cNvSpPr>
            <p:nvPr/>
          </p:nvSpPr>
          <p:spPr bwMode="auto">
            <a:xfrm flipV="1">
              <a:off x="2928" y="230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372" name="Line 32"/>
            <p:cNvSpPr>
              <a:spLocks noChangeShapeType="1"/>
            </p:cNvSpPr>
            <p:nvPr/>
          </p:nvSpPr>
          <p:spPr bwMode="auto">
            <a:xfrm>
              <a:off x="2928" y="230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373" name="Line 33"/>
            <p:cNvSpPr>
              <a:spLocks noChangeShapeType="1"/>
            </p:cNvSpPr>
            <p:nvPr/>
          </p:nvSpPr>
          <p:spPr bwMode="auto">
            <a:xfrm flipV="1">
              <a:off x="3168" y="230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374" name="Line 34"/>
            <p:cNvSpPr>
              <a:spLocks noChangeShapeType="1"/>
            </p:cNvSpPr>
            <p:nvPr/>
          </p:nvSpPr>
          <p:spPr bwMode="auto">
            <a:xfrm>
              <a:off x="3168" y="249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14346" name="Line 35"/>
          <p:cNvSpPr>
            <a:spLocks noChangeShapeType="1"/>
          </p:cNvSpPr>
          <p:nvPr/>
        </p:nvSpPr>
        <p:spPr bwMode="auto">
          <a:xfrm>
            <a:off x="5426075" y="38862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grpSp>
        <p:nvGrpSpPr>
          <p:cNvPr id="14347" name="Group 36"/>
          <p:cNvGrpSpPr>
            <a:grpSpLocks/>
          </p:cNvGrpSpPr>
          <p:nvPr/>
        </p:nvGrpSpPr>
        <p:grpSpPr bwMode="auto">
          <a:xfrm>
            <a:off x="6721475" y="3581400"/>
            <a:ext cx="914400" cy="304800"/>
            <a:chOff x="2928" y="2304"/>
            <a:chExt cx="576" cy="192"/>
          </a:xfrm>
        </p:grpSpPr>
        <p:sp>
          <p:nvSpPr>
            <p:cNvPr id="14367" name="Line 37"/>
            <p:cNvSpPr>
              <a:spLocks noChangeShapeType="1"/>
            </p:cNvSpPr>
            <p:nvPr/>
          </p:nvSpPr>
          <p:spPr bwMode="auto">
            <a:xfrm flipV="1">
              <a:off x="2928" y="230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368" name="Line 38"/>
            <p:cNvSpPr>
              <a:spLocks noChangeShapeType="1"/>
            </p:cNvSpPr>
            <p:nvPr/>
          </p:nvSpPr>
          <p:spPr bwMode="auto">
            <a:xfrm>
              <a:off x="2928" y="230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369" name="Line 39"/>
            <p:cNvSpPr>
              <a:spLocks noChangeShapeType="1"/>
            </p:cNvSpPr>
            <p:nvPr/>
          </p:nvSpPr>
          <p:spPr bwMode="auto">
            <a:xfrm flipV="1">
              <a:off x="3168" y="230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370" name="Line 40"/>
            <p:cNvSpPr>
              <a:spLocks noChangeShapeType="1"/>
            </p:cNvSpPr>
            <p:nvPr/>
          </p:nvSpPr>
          <p:spPr bwMode="auto">
            <a:xfrm>
              <a:off x="3168" y="249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14348" name="AutoShape 41"/>
          <p:cNvSpPr>
            <a:spLocks noChangeArrowheads="1"/>
          </p:cNvSpPr>
          <p:nvPr/>
        </p:nvSpPr>
        <p:spPr bwMode="auto">
          <a:xfrm>
            <a:off x="6721475" y="4038600"/>
            <a:ext cx="914400" cy="4572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A1</a:t>
            </a:r>
          </a:p>
        </p:txBody>
      </p:sp>
      <p:grpSp>
        <p:nvGrpSpPr>
          <p:cNvPr id="6" name="Group 42"/>
          <p:cNvGrpSpPr>
            <a:grpSpLocks/>
          </p:cNvGrpSpPr>
          <p:nvPr/>
        </p:nvGrpSpPr>
        <p:grpSpPr bwMode="auto">
          <a:xfrm>
            <a:off x="5807075" y="5334000"/>
            <a:ext cx="914400" cy="1066800"/>
            <a:chOff x="3658" y="3360"/>
            <a:chExt cx="576" cy="672"/>
          </a:xfrm>
        </p:grpSpPr>
        <p:sp>
          <p:nvSpPr>
            <p:cNvPr id="14365" name="AutoShape 43"/>
            <p:cNvSpPr>
              <a:spLocks noChangeArrowheads="1"/>
            </p:cNvSpPr>
            <p:nvPr/>
          </p:nvSpPr>
          <p:spPr bwMode="auto">
            <a:xfrm>
              <a:off x="3658" y="3744"/>
              <a:ext cx="576" cy="288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Y0</a:t>
              </a:r>
            </a:p>
          </p:txBody>
        </p:sp>
        <p:sp>
          <p:nvSpPr>
            <p:cNvPr id="14366" name="AutoShape 44"/>
            <p:cNvSpPr>
              <a:spLocks noChangeArrowheads="1"/>
            </p:cNvSpPr>
            <p:nvPr/>
          </p:nvSpPr>
          <p:spPr bwMode="auto">
            <a:xfrm>
              <a:off x="3658" y="3360"/>
              <a:ext cx="576" cy="288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D0</a:t>
              </a:r>
            </a:p>
          </p:txBody>
        </p:sp>
      </p:grpSp>
      <p:sp>
        <p:nvSpPr>
          <p:cNvPr id="14350" name="Text Box 45"/>
          <p:cNvSpPr txBox="1">
            <a:spLocks noChangeArrowheads="1"/>
          </p:cNvSpPr>
          <p:nvPr/>
        </p:nvSpPr>
        <p:spPr bwMode="auto">
          <a:xfrm>
            <a:off x="5121275" y="4114800"/>
            <a:ext cx="330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A</a:t>
            </a:r>
          </a:p>
        </p:txBody>
      </p:sp>
      <p:sp>
        <p:nvSpPr>
          <p:cNvPr id="14351" name="Text Box 46"/>
          <p:cNvSpPr txBox="1">
            <a:spLocks noChangeArrowheads="1"/>
          </p:cNvSpPr>
          <p:nvPr/>
        </p:nvSpPr>
        <p:spPr bwMode="auto">
          <a:xfrm>
            <a:off x="5105400" y="4786313"/>
            <a:ext cx="330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X</a:t>
            </a:r>
          </a:p>
        </p:txBody>
      </p:sp>
      <p:sp>
        <p:nvSpPr>
          <p:cNvPr id="14352" name="Text Box 47"/>
          <p:cNvSpPr txBox="1">
            <a:spLocks noChangeArrowheads="1"/>
          </p:cNvSpPr>
          <p:nvPr/>
        </p:nvSpPr>
        <p:spPr bwMode="auto">
          <a:xfrm>
            <a:off x="5105400" y="5395913"/>
            <a:ext cx="431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D</a:t>
            </a:r>
            <a:r>
              <a:rPr lang="en-US" altLang="zh-TW" sz="1600" baseline="-25000"/>
              <a:t>A</a:t>
            </a:r>
          </a:p>
        </p:txBody>
      </p:sp>
      <p:sp>
        <p:nvSpPr>
          <p:cNvPr id="14353" name="Text Box 48"/>
          <p:cNvSpPr txBox="1">
            <a:spLocks noChangeArrowheads="1"/>
          </p:cNvSpPr>
          <p:nvPr/>
        </p:nvSpPr>
        <p:spPr bwMode="auto">
          <a:xfrm>
            <a:off x="5105400" y="6005513"/>
            <a:ext cx="330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Y</a:t>
            </a:r>
          </a:p>
        </p:txBody>
      </p:sp>
      <p:grpSp>
        <p:nvGrpSpPr>
          <p:cNvPr id="14354" name="Group 49"/>
          <p:cNvGrpSpPr>
            <a:grpSpLocks/>
          </p:cNvGrpSpPr>
          <p:nvPr/>
        </p:nvGrpSpPr>
        <p:grpSpPr bwMode="auto">
          <a:xfrm>
            <a:off x="5791200" y="3886200"/>
            <a:ext cx="914400" cy="2590800"/>
            <a:chOff x="3648" y="2448"/>
            <a:chExt cx="576" cy="1632"/>
          </a:xfrm>
        </p:grpSpPr>
        <p:sp>
          <p:nvSpPr>
            <p:cNvPr id="14363" name="Line 50"/>
            <p:cNvSpPr>
              <a:spLocks noChangeShapeType="1"/>
            </p:cNvSpPr>
            <p:nvPr/>
          </p:nvSpPr>
          <p:spPr bwMode="auto">
            <a:xfrm>
              <a:off x="3648" y="2448"/>
              <a:ext cx="0" cy="1632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364" name="Line 51"/>
            <p:cNvSpPr>
              <a:spLocks noChangeShapeType="1"/>
            </p:cNvSpPr>
            <p:nvPr/>
          </p:nvSpPr>
          <p:spPr bwMode="auto">
            <a:xfrm>
              <a:off x="4224" y="2448"/>
              <a:ext cx="0" cy="1632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8" name="Group 52"/>
          <p:cNvGrpSpPr>
            <a:grpSpLocks/>
          </p:cNvGrpSpPr>
          <p:nvPr/>
        </p:nvGrpSpPr>
        <p:grpSpPr bwMode="auto">
          <a:xfrm>
            <a:off x="6705600" y="4572000"/>
            <a:ext cx="2209800" cy="1854200"/>
            <a:chOff x="4224" y="2880"/>
            <a:chExt cx="1392" cy="1168"/>
          </a:xfrm>
        </p:grpSpPr>
        <p:grpSp>
          <p:nvGrpSpPr>
            <p:cNvPr id="14357" name="Group 53"/>
            <p:cNvGrpSpPr>
              <a:grpSpLocks/>
            </p:cNvGrpSpPr>
            <p:nvPr/>
          </p:nvGrpSpPr>
          <p:grpSpPr bwMode="auto">
            <a:xfrm>
              <a:off x="4272" y="3168"/>
              <a:ext cx="1344" cy="528"/>
              <a:chOff x="4320" y="3264"/>
              <a:chExt cx="1344" cy="528"/>
            </a:xfrm>
          </p:grpSpPr>
          <p:sp>
            <p:nvSpPr>
              <p:cNvPr id="14360" name="Text Box 54"/>
              <p:cNvSpPr txBox="1">
                <a:spLocks noChangeArrowheads="1"/>
              </p:cNvSpPr>
              <p:nvPr/>
            </p:nvSpPr>
            <p:spPr bwMode="auto">
              <a:xfrm>
                <a:off x="4320" y="3264"/>
                <a:ext cx="1343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>
                    <a:solidFill>
                      <a:schemeClr val="hlink"/>
                    </a:solidFill>
                  </a:rPr>
                  <a:t>D0=BoolFunc (A0, X0)</a:t>
                </a:r>
              </a:p>
            </p:txBody>
          </p:sp>
          <p:sp>
            <p:nvSpPr>
              <p:cNvPr id="14361" name="Text Box 55"/>
              <p:cNvSpPr txBox="1">
                <a:spLocks noChangeArrowheads="1"/>
              </p:cNvSpPr>
              <p:nvPr/>
            </p:nvSpPr>
            <p:spPr bwMode="auto">
              <a:xfrm>
                <a:off x="4320" y="3552"/>
                <a:ext cx="1311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>
                    <a:solidFill>
                      <a:schemeClr val="hlink"/>
                    </a:solidFill>
                  </a:rPr>
                  <a:t>Y0=BoolFunc(A0, X0)</a:t>
                </a:r>
              </a:p>
            </p:txBody>
          </p:sp>
          <p:sp>
            <p:nvSpPr>
              <p:cNvPr id="14362" name="AutoShape 56"/>
              <p:cNvSpPr>
                <a:spLocks noChangeArrowheads="1"/>
              </p:cNvSpPr>
              <p:nvPr/>
            </p:nvSpPr>
            <p:spPr bwMode="auto">
              <a:xfrm>
                <a:off x="4320" y="3264"/>
                <a:ext cx="1344" cy="528"/>
              </a:xfrm>
              <a:prstGeom prst="roundRect">
                <a:avLst>
                  <a:gd name="adj" fmla="val 16667"/>
                </a:avLst>
              </a:prstGeom>
              <a:noFill/>
              <a:ln w="38100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</p:grpSp>
        <p:sp>
          <p:nvSpPr>
            <p:cNvPr id="14358" name="AutoShape 57"/>
            <p:cNvSpPr>
              <a:spLocks noChangeArrowheads="1"/>
            </p:cNvSpPr>
            <p:nvPr/>
          </p:nvSpPr>
          <p:spPr bwMode="auto">
            <a:xfrm rot="5400000">
              <a:off x="4304" y="2800"/>
              <a:ext cx="288" cy="44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50 w 21600"/>
                <a:gd name="T13" fmla="*/ 2893 h 21600"/>
                <a:gd name="T14" fmla="*/ 18225 w 21600"/>
                <a:gd name="T15" fmla="*/ 9257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4359" name="AutoShape 58"/>
            <p:cNvSpPr>
              <a:spLocks noChangeArrowheads="1"/>
            </p:cNvSpPr>
            <p:nvPr/>
          </p:nvSpPr>
          <p:spPr bwMode="auto">
            <a:xfrm rot="10800000">
              <a:off x="4224" y="3696"/>
              <a:ext cx="480" cy="35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0 w 21600"/>
                <a:gd name="T13" fmla="*/ 2884 h 21600"/>
                <a:gd name="T14" fmla="*/ 18225 w 21600"/>
                <a:gd name="T15" fmla="*/ 9266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14356" name="Text Box 59"/>
          <p:cNvSpPr txBox="1">
            <a:spLocks noChangeArrowheads="1"/>
          </p:cNvSpPr>
          <p:nvPr/>
        </p:nvSpPr>
        <p:spPr bwMode="auto">
          <a:xfrm>
            <a:off x="4876800" y="3657600"/>
            <a:ext cx="6254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clock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General rule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2209800"/>
            <a:ext cx="46482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1800" smtClean="0">
                <a:solidFill>
                  <a:srgbClr val="B2B2B2"/>
                </a:solidFill>
              </a:rPr>
              <a:t>draw the timing waveform cycle-by-cycle</a:t>
            </a:r>
          </a:p>
          <a:p>
            <a:pPr eaLnBrk="1" hangingPunct="1">
              <a:lnSpc>
                <a:spcPct val="90000"/>
              </a:lnSpc>
            </a:pPr>
            <a:endParaRPr lang="en-US" altLang="zh-TW" sz="1800" smtClean="0">
              <a:solidFill>
                <a:srgbClr val="B2B2B2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TW" sz="1800" smtClean="0">
                <a:solidFill>
                  <a:srgbClr val="B2B2B2"/>
                </a:solidFill>
              </a:rPr>
              <a:t>Step 1: remove D-FFs and derive Boolean equations for the combinational circuit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1600" smtClean="0">
                <a:solidFill>
                  <a:srgbClr val="B2B2B2"/>
                </a:solidFill>
              </a:rPr>
              <a:t>state A is an input to the combinational circuit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1800" smtClean="0">
                <a:solidFill>
                  <a:srgbClr val="B2B2B2"/>
                </a:solidFill>
              </a:rPr>
              <a:t>Step 2: derive outputs of the combinational circuit at the same cycle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1600" smtClean="0">
                <a:solidFill>
                  <a:srgbClr val="B2B2B2"/>
                </a:solidFill>
              </a:rPr>
              <a:t>inputs to D-FFs are outputs of the combinational circuit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1600" smtClean="0">
                <a:solidFill>
                  <a:srgbClr val="B2B2B2"/>
                </a:solidFill>
              </a:rPr>
              <a:t>the combinational circuit generates output at the same cycle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1800" smtClean="0"/>
              <a:t>Step 3: derive the next state of D-FFs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1600" smtClean="0">
                <a:solidFill>
                  <a:schemeClr val="hlink"/>
                </a:solidFill>
              </a:rPr>
              <a:t>A(t+1)=D</a:t>
            </a:r>
            <a:r>
              <a:rPr lang="en-US" altLang="zh-TW" sz="1600" baseline="-25000" smtClean="0">
                <a:solidFill>
                  <a:schemeClr val="hlink"/>
                </a:solidFill>
              </a:rPr>
              <a:t>A</a:t>
            </a:r>
            <a:r>
              <a:rPr lang="en-US" altLang="zh-TW" sz="1600" smtClean="0">
                <a:solidFill>
                  <a:schemeClr val="hlink"/>
                </a:solidFill>
              </a:rPr>
              <a:t>(t)</a:t>
            </a:r>
          </a:p>
          <a:p>
            <a:pPr eaLnBrk="1" hangingPunct="1">
              <a:lnSpc>
                <a:spcPct val="90000"/>
              </a:lnSpc>
            </a:pPr>
            <a:endParaRPr lang="en-US" altLang="zh-TW" sz="1800" smtClean="0"/>
          </a:p>
        </p:txBody>
      </p:sp>
      <p:grpSp>
        <p:nvGrpSpPr>
          <p:cNvPr id="15364" name="Group 4"/>
          <p:cNvGrpSpPr>
            <a:grpSpLocks/>
          </p:cNvGrpSpPr>
          <p:nvPr/>
        </p:nvGrpSpPr>
        <p:grpSpPr bwMode="auto">
          <a:xfrm>
            <a:off x="4267200" y="533400"/>
            <a:ext cx="4597400" cy="2241550"/>
            <a:chOff x="2064" y="2352"/>
            <a:chExt cx="2896" cy="1412"/>
          </a:xfrm>
        </p:grpSpPr>
        <p:sp>
          <p:nvSpPr>
            <p:cNvPr id="15393" name="Rectangle 5"/>
            <p:cNvSpPr>
              <a:spLocks noChangeArrowheads="1"/>
            </p:cNvSpPr>
            <p:nvPr/>
          </p:nvSpPr>
          <p:spPr bwMode="auto">
            <a:xfrm>
              <a:off x="2544" y="2592"/>
              <a:ext cx="912" cy="62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combinational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circuit</a:t>
              </a:r>
            </a:p>
          </p:txBody>
        </p:sp>
        <p:grpSp>
          <p:nvGrpSpPr>
            <p:cNvPr id="15394" name="Group 6"/>
            <p:cNvGrpSpPr>
              <a:grpSpLocks/>
            </p:cNvGrpSpPr>
            <p:nvPr/>
          </p:nvGrpSpPr>
          <p:grpSpPr bwMode="auto">
            <a:xfrm>
              <a:off x="3840" y="2592"/>
              <a:ext cx="486" cy="528"/>
              <a:chOff x="3552" y="1536"/>
              <a:chExt cx="486" cy="528"/>
            </a:xfrm>
          </p:grpSpPr>
          <p:sp>
            <p:nvSpPr>
              <p:cNvPr id="15410" name="Rectangle 7"/>
              <p:cNvSpPr>
                <a:spLocks noChangeArrowheads="1"/>
              </p:cNvSpPr>
              <p:nvPr/>
            </p:nvSpPr>
            <p:spPr bwMode="auto">
              <a:xfrm>
                <a:off x="3552" y="1536"/>
                <a:ext cx="480" cy="52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15411" name="Text Box 8"/>
              <p:cNvSpPr txBox="1">
                <a:spLocks noChangeArrowheads="1"/>
              </p:cNvSpPr>
              <p:nvPr/>
            </p:nvSpPr>
            <p:spPr bwMode="auto">
              <a:xfrm>
                <a:off x="3552" y="1584"/>
                <a:ext cx="20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D</a:t>
                </a:r>
              </a:p>
            </p:txBody>
          </p:sp>
          <p:sp>
            <p:nvSpPr>
              <p:cNvPr id="15412" name="AutoShape 9"/>
              <p:cNvSpPr>
                <a:spLocks noChangeArrowheads="1"/>
              </p:cNvSpPr>
              <p:nvPr/>
            </p:nvSpPr>
            <p:spPr bwMode="auto">
              <a:xfrm rot="5400000">
                <a:off x="3576" y="1848"/>
                <a:ext cx="96" cy="144"/>
              </a:xfrm>
              <a:prstGeom prst="triangle">
                <a:avLst>
                  <a:gd name="adj" fmla="val 5000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15413" name="Text Box 10"/>
              <p:cNvSpPr txBox="1">
                <a:spLocks noChangeArrowheads="1"/>
              </p:cNvSpPr>
              <p:nvPr/>
            </p:nvSpPr>
            <p:spPr bwMode="auto">
              <a:xfrm>
                <a:off x="3830" y="1575"/>
                <a:ext cx="20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Q</a:t>
                </a:r>
              </a:p>
            </p:txBody>
          </p:sp>
        </p:grpSp>
        <p:sp>
          <p:nvSpPr>
            <p:cNvPr id="15395" name="Line 11"/>
            <p:cNvSpPr>
              <a:spLocks noChangeShapeType="1"/>
            </p:cNvSpPr>
            <p:nvPr/>
          </p:nvSpPr>
          <p:spPr bwMode="auto">
            <a:xfrm>
              <a:off x="3456" y="2736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396" name="Line 12"/>
            <p:cNvSpPr>
              <a:spLocks noChangeShapeType="1"/>
            </p:cNvSpPr>
            <p:nvPr/>
          </p:nvSpPr>
          <p:spPr bwMode="auto">
            <a:xfrm flipH="1">
              <a:off x="3696" y="2976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397" name="Line 13"/>
            <p:cNvSpPr>
              <a:spLocks noChangeShapeType="1"/>
            </p:cNvSpPr>
            <p:nvPr/>
          </p:nvSpPr>
          <p:spPr bwMode="auto">
            <a:xfrm>
              <a:off x="3696" y="2976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398" name="Text Box 14"/>
            <p:cNvSpPr txBox="1">
              <a:spLocks noChangeArrowheads="1"/>
            </p:cNvSpPr>
            <p:nvPr/>
          </p:nvSpPr>
          <p:spPr bwMode="auto">
            <a:xfrm>
              <a:off x="3504" y="3408"/>
              <a:ext cx="39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clock</a:t>
              </a:r>
            </a:p>
          </p:txBody>
        </p:sp>
        <p:sp>
          <p:nvSpPr>
            <p:cNvPr id="15399" name="Line 15"/>
            <p:cNvSpPr>
              <a:spLocks noChangeShapeType="1"/>
            </p:cNvSpPr>
            <p:nvPr/>
          </p:nvSpPr>
          <p:spPr bwMode="auto">
            <a:xfrm>
              <a:off x="4320" y="273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400" name="Line 16"/>
            <p:cNvSpPr>
              <a:spLocks noChangeShapeType="1"/>
            </p:cNvSpPr>
            <p:nvPr/>
          </p:nvSpPr>
          <p:spPr bwMode="auto">
            <a:xfrm flipV="1">
              <a:off x="4464" y="2352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401" name="Line 17"/>
            <p:cNvSpPr>
              <a:spLocks noChangeShapeType="1"/>
            </p:cNvSpPr>
            <p:nvPr/>
          </p:nvSpPr>
          <p:spPr bwMode="auto">
            <a:xfrm flipH="1">
              <a:off x="3168" y="2352"/>
              <a:ext cx="1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402" name="Line 18"/>
            <p:cNvSpPr>
              <a:spLocks noChangeShapeType="1"/>
            </p:cNvSpPr>
            <p:nvPr/>
          </p:nvSpPr>
          <p:spPr bwMode="auto">
            <a:xfrm>
              <a:off x="3168" y="235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403" name="Text Box 19"/>
            <p:cNvSpPr txBox="1">
              <a:spLocks noChangeArrowheads="1"/>
            </p:cNvSpPr>
            <p:nvPr/>
          </p:nvSpPr>
          <p:spPr bwMode="auto">
            <a:xfrm>
              <a:off x="4608" y="2592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A</a:t>
              </a:r>
            </a:p>
          </p:txBody>
        </p:sp>
        <p:sp>
          <p:nvSpPr>
            <p:cNvPr id="15404" name="Text Box 20"/>
            <p:cNvSpPr txBox="1">
              <a:spLocks noChangeArrowheads="1"/>
            </p:cNvSpPr>
            <p:nvPr/>
          </p:nvSpPr>
          <p:spPr bwMode="auto">
            <a:xfrm>
              <a:off x="3504" y="2544"/>
              <a:ext cx="27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D</a:t>
              </a:r>
              <a:r>
                <a:rPr lang="en-US" altLang="zh-TW" sz="1600" baseline="-25000"/>
                <a:t>A</a:t>
              </a:r>
            </a:p>
          </p:txBody>
        </p:sp>
        <p:sp>
          <p:nvSpPr>
            <p:cNvPr id="15405" name="Line 21"/>
            <p:cNvSpPr>
              <a:spLocks noChangeShapeType="1"/>
            </p:cNvSpPr>
            <p:nvPr/>
          </p:nvSpPr>
          <p:spPr bwMode="auto">
            <a:xfrm>
              <a:off x="3024" y="3216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406" name="Line 22"/>
            <p:cNvSpPr>
              <a:spLocks noChangeShapeType="1"/>
            </p:cNvSpPr>
            <p:nvPr/>
          </p:nvSpPr>
          <p:spPr bwMode="auto">
            <a:xfrm>
              <a:off x="3024" y="3648"/>
              <a:ext cx="17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407" name="Text Box 23"/>
            <p:cNvSpPr txBox="1">
              <a:spLocks noChangeArrowheads="1"/>
            </p:cNvSpPr>
            <p:nvPr/>
          </p:nvSpPr>
          <p:spPr bwMode="auto">
            <a:xfrm>
              <a:off x="4752" y="3552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Y</a:t>
              </a:r>
            </a:p>
          </p:txBody>
        </p:sp>
        <p:sp>
          <p:nvSpPr>
            <p:cNvPr id="15408" name="Line 24"/>
            <p:cNvSpPr>
              <a:spLocks noChangeShapeType="1"/>
            </p:cNvSpPr>
            <p:nvPr/>
          </p:nvSpPr>
          <p:spPr bwMode="auto">
            <a:xfrm>
              <a:off x="2256" y="288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409" name="Text Box 25"/>
            <p:cNvSpPr txBox="1">
              <a:spLocks noChangeArrowheads="1"/>
            </p:cNvSpPr>
            <p:nvPr/>
          </p:nvSpPr>
          <p:spPr bwMode="auto">
            <a:xfrm>
              <a:off x="2064" y="2736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X</a:t>
              </a:r>
            </a:p>
          </p:txBody>
        </p:sp>
      </p:grpSp>
      <p:sp>
        <p:nvSpPr>
          <p:cNvPr id="15365" name="Line 26"/>
          <p:cNvSpPr>
            <a:spLocks noChangeShapeType="1"/>
          </p:cNvSpPr>
          <p:nvPr/>
        </p:nvSpPr>
        <p:spPr bwMode="auto">
          <a:xfrm>
            <a:off x="6264275" y="3276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5366" name="Text Box 27"/>
          <p:cNvSpPr txBox="1">
            <a:spLocks noChangeArrowheads="1"/>
          </p:cNvSpPr>
          <p:nvPr/>
        </p:nvSpPr>
        <p:spPr bwMode="auto">
          <a:xfrm>
            <a:off x="6873875" y="3124200"/>
            <a:ext cx="5476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time</a:t>
            </a:r>
          </a:p>
        </p:txBody>
      </p:sp>
      <p:sp>
        <p:nvSpPr>
          <p:cNvPr id="15367" name="AutoShape 28"/>
          <p:cNvSpPr>
            <a:spLocks noChangeArrowheads="1"/>
          </p:cNvSpPr>
          <p:nvPr/>
        </p:nvSpPr>
        <p:spPr bwMode="auto">
          <a:xfrm>
            <a:off x="5807075" y="4038600"/>
            <a:ext cx="914400" cy="4572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A0</a:t>
            </a:r>
          </a:p>
        </p:txBody>
      </p:sp>
      <p:sp>
        <p:nvSpPr>
          <p:cNvPr id="15368" name="AutoShape 29"/>
          <p:cNvSpPr>
            <a:spLocks noChangeArrowheads="1"/>
          </p:cNvSpPr>
          <p:nvPr/>
        </p:nvSpPr>
        <p:spPr bwMode="auto">
          <a:xfrm>
            <a:off x="5807075" y="4724400"/>
            <a:ext cx="914400" cy="4572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X0</a:t>
            </a:r>
          </a:p>
        </p:txBody>
      </p:sp>
      <p:grpSp>
        <p:nvGrpSpPr>
          <p:cNvPr id="15369" name="Group 30"/>
          <p:cNvGrpSpPr>
            <a:grpSpLocks/>
          </p:cNvGrpSpPr>
          <p:nvPr/>
        </p:nvGrpSpPr>
        <p:grpSpPr bwMode="auto">
          <a:xfrm>
            <a:off x="5807075" y="3581400"/>
            <a:ext cx="914400" cy="304800"/>
            <a:chOff x="2928" y="2304"/>
            <a:chExt cx="576" cy="192"/>
          </a:xfrm>
        </p:grpSpPr>
        <p:sp>
          <p:nvSpPr>
            <p:cNvPr id="15389" name="Line 31"/>
            <p:cNvSpPr>
              <a:spLocks noChangeShapeType="1"/>
            </p:cNvSpPr>
            <p:nvPr/>
          </p:nvSpPr>
          <p:spPr bwMode="auto">
            <a:xfrm flipV="1">
              <a:off x="2928" y="230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390" name="Line 32"/>
            <p:cNvSpPr>
              <a:spLocks noChangeShapeType="1"/>
            </p:cNvSpPr>
            <p:nvPr/>
          </p:nvSpPr>
          <p:spPr bwMode="auto">
            <a:xfrm>
              <a:off x="2928" y="230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391" name="Line 33"/>
            <p:cNvSpPr>
              <a:spLocks noChangeShapeType="1"/>
            </p:cNvSpPr>
            <p:nvPr/>
          </p:nvSpPr>
          <p:spPr bwMode="auto">
            <a:xfrm flipV="1">
              <a:off x="3168" y="230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392" name="Line 34"/>
            <p:cNvSpPr>
              <a:spLocks noChangeShapeType="1"/>
            </p:cNvSpPr>
            <p:nvPr/>
          </p:nvSpPr>
          <p:spPr bwMode="auto">
            <a:xfrm>
              <a:off x="3168" y="249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15370" name="Line 35"/>
          <p:cNvSpPr>
            <a:spLocks noChangeShapeType="1"/>
          </p:cNvSpPr>
          <p:nvPr/>
        </p:nvSpPr>
        <p:spPr bwMode="auto">
          <a:xfrm>
            <a:off x="5426075" y="38862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grpSp>
        <p:nvGrpSpPr>
          <p:cNvPr id="15371" name="Group 36"/>
          <p:cNvGrpSpPr>
            <a:grpSpLocks/>
          </p:cNvGrpSpPr>
          <p:nvPr/>
        </p:nvGrpSpPr>
        <p:grpSpPr bwMode="auto">
          <a:xfrm>
            <a:off x="6721475" y="3581400"/>
            <a:ext cx="914400" cy="304800"/>
            <a:chOff x="2928" y="2304"/>
            <a:chExt cx="576" cy="192"/>
          </a:xfrm>
        </p:grpSpPr>
        <p:sp>
          <p:nvSpPr>
            <p:cNvPr id="15385" name="Line 37"/>
            <p:cNvSpPr>
              <a:spLocks noChangeShapeType="1"/>
            </p:cNvSpPr>
            <p:nvPr/>
          </p:nvSpPr>
          <p:spPr bwMode="auto">
            <a:xfrm flipV="1">
              <a:off x="2928" y="230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386" name="Line 38"/>
            <p:cNvSpPr>
              <a:spLocks noChangeShapeType="1"/>
            </p:cNvSpPr>
            <p:nvPr/>
          </p:nvSpPr>
          <p:spPr bwMode="auto">
            <a:xfrm>
              <a:off x="2928" y="230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387" name="Line 39"/>
            <p:cNvSpPr>
              <a:spLocks noChangeShapeType="1"/>
            </p:cNvSpPr>
            <p:nvPr/>
          </p:nvSpPr>
          <p:spPr bwMode="auto">
            <a:xfrm flipV="1">
              <a:off x="3168" y="230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388" name="Line 40"/>
            <p:cNvSpPr>
              <a:spLocks noChangeShapeType="1"/>
            </p:cNvSpPr>
            <p:nvPr/>
          </p:nvSpPr>
          <p:spPr bwMode="auto">
            <a:xfrm>
              <a:off x="3168" y="249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72745" name="AutoShape 41"/>
          <p:cNvSpPr>
            <a:spLocks noChangeArrowheads="1"/>
          </p:cNvSpPr>
          <p:nvPr/>
        </p:nvSpPr>
        <p:spPr bwMode="auto">
          <a:xfrm>
            <a:off x="6721475" y="4038600"/>
            <a:ext cx="914400" cy="457200"/>
          </a:xfrm>
          <a:prstGeom prst="roundRect">
            <a:avLst>
              <a:gd name="adj" fmla="val 16667"/>
            </a:avLst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A1=D0</a:t>
            </a:r>
          </a:p>
        </p:txBody>
      </p:sp>
      <p:grpSp>
        <p:nvGrpSpPr>
          <p:cNvPr id="15373" name="Group 42"/>
          <p:cNvGrpSpPr>
            <a:grpSpLocks/>
          </p:cNvGrpSpPr>
          <p:nvPr/>
        </p:nvGrpSpPr>
        <p:grpSpPr bwMode="auto">
          <a:xfrm>
            <a:off x="5807075" y="5334000"/>
            <a:ext cx="914400" cy="1066800"/>
            <a:chOff x="3658" y="3360"/>
            <a:chExt cx="576" cy="672"/>
          </a:xfrm>
        </p:grpSpPr>
        <p:sp>
          <p:nvSpPr>
            <p:cNvPr id="15383" name="AutoShape 43"/>
            <p:cNvSpPr>
              <a:spLocks noChangeArrowheads="1"/>
            </p:cNvSpPr>
            <p:nvPr/>
          </p:nvSpPr>
          <p:spPr bwMode="auto">
            <a:xfrm>
              <a:off x="3658" y="3744"/>
              <a:ext cx="576" cy="288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Y0</a:t>
              </a:r>
            </a:p>
          </p:txBody>
        </p:sp>
        <p:sp>
          <p:nvSpPr>
            <p:cNvPr id="15384" name="AutoShape 44"/>
            <p:cNvSpPr>
              <a:spLocks noChangeArrowheads="1"/>
            </p:cNvSpPr>
            <p:nvPr/>
          </p:nvSpPr>
          <p:spPr bwMode="auto">
            <a:xfrm>
              <a:off x="3658" y="3360"/>
              <a:ext cx="576" cy="288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D0</a:t>
              </a:r>
            </a:p>
          </p:txBody>
        </p:sp>
      </p:grpSp>
      <p:sp>
        <p:nvSpPr>
          <p:cNvPr id="15374" name="Text Box 45"/>
          <p:cNvSpPr txBox="1">
            <a:spLocks noChangeArrowheads="1"/>
          </p:cNvSpPr>
          <p:nvPr/>
        </p:nvSpPr>
        <p:spPr bwMode="auto">
          <a:xfrm>
            <a:off x="5121275" y="4114800"/>
            <a:ext cx="330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A</a:t>
            </a:r>
          </a:p>
        </p:txBody>
      </p:sp>
      <p:sp>
        <p:nvSpPr>
          <p:cNvPr id="15375" name="Text Box 46"/>
          <p:cNvSpPr txBox="1">
            <a:spLocks noChangeArrowheads="1"/>
          </p:cNvSpPr>
          <p:nvPr/>
        </p:nvSpPr>
        <p:spPr bwMode="auto">
          <a:xfrm>
            <a:off x="5105400" y="4786313"/>
            <a:ext cx="330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X</a:t>
            </a:r>
          </a:p>
        </p:txBody>
      </p:sp>
      <p:sp>
        <p:nvSpPr>
          <p:cNvPr id="15376" name="Text Box 47"/>
          <p:cNvSpPr txBox="1">
            <a:spLocks noChangeArrowheads="1"/>
          </p:cNvSpPr>
          <p:nvPr/>
        </p:nvSpPr>
        <p:spPr bwMode="auto">
          <a:xfrm>
            <a:off x="5105400" y="5395913"/>
            <a:ext cx="431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D</a:t>
            </a:r>
            <a:r>
              <a:rPr lang="en-US" altLang="zh-TW" sz="1600" baseline="-25000"/>
              <a:t>A</a:t>
            </a:r>
          </a:p>
        </p:txBody>
      </p:sp>
      <p:sp>
        <p:nvSpPr>
          <p:cNvPr id="15377" name="Text Box 48"/>
          <p:cNvSpPr txBox="1">
            <a:spLocks noChangeArrowheads="1"/>
          </p:cNvSpPr>
          <p:nvPr/>
        </p:nvSpPr>
        <p:spPr bwMode="auto">
          <a:xfrm>
            <a:off x="5105400" y="6005513"/>
            <a:ext cx="330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Y</a:t>
            </a:r>
          </a:p>
        </p:txBody>
      </p:sp>
      <p:grpSp>
        <p:nvGrpSpPr>
          <p:cNvPr id="15378" name="Group 49"/>
          <p:cNvGrpSpPr>
            <a:grpSpLocks/>
          </p:cNvGrpSpPr>
          <p:nvPr/>
        </p:nvGrpSpPr>
        <p:grpSpPr bwMode="auto">
          <a:xfrm>
            <a:off x="5791200" y="3886200"/>
            <a:ext cx="914400" cy="2590800"/>
            <a:chOff x="3648" y="2448"/>
            <a:chExt cx="576" cy="1632"/>
          </a:xfrm>
        </p:grpSpPr>
        <p:sp>
          <p:nvSpPr>
            <p:cNvPr id="15381" name="Line 50"/>
            <p:cNvSpPr>
              <a:spLocks noChangeShapeType="1"/>
            </p:cNvSpPr>
            <p:nvPr/>
          </p:nvSpPr>
          <p:spPr bwMode="auto">
            <a:xfrm>
              <a:off x="3648" y="2448"/>
              <a:ext cx="0" cy="1632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382" name="Line 51"/>
            <p:cNvSpPr>
              <a:spLocks noChangeShapeType="1"/>
            </p:cNvSpPr>
            <p:nvPr/>
          </p:nvSpPr>
          <p:spPr bwMode="auto">
            <a:xfrm>
              <a:off x="4224" y="2448"/>
              <a:ext cx="0" cy="1632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72756" name="AutoShape 52"/>
          <p:cNvSpPr>
            <a:spLocks noChangeArrowheads="1"/>
          </p:cNvSpPr>
          <p:nvPr/>
        </p:nvSpPr>
        <p:spPr bwMode="auto">
          <a:xfrm rot="16200000" flipV="1">
            <a:off x="6337300" y="4864100"/>
            <a:ext cx="1447800" cy="711200"/>
          </a:xfrm>
          <a:custGeom>
            <a:avLst/>
            <a:gdLst>
              <a:gd name="T0" fmla="*/ 2147483646 w 21600"/>
              <a:gd name="T1" fmla="*/ 0 h 21600"/>
              <a:gd name="T2" fmla="*/ 2147483646 w 21600"/>
              <a:gd name="T3" fmla="*/ 433985962 h 21600"/>
              <a:gd name="T4" fmla="*/ 974781621 w 21600"/>
              <a:gd name="T5" fmla="*/ 771023740 h 21600"/>
              <a:gd name="T6" fmla="*/ 2147483646 w 21600"/>
              <a:gd name="T7" fmla="*/ 216993541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2912 h 21600"/>
              <a:gd name="T14" fmla="*/ 18227 w 21600"/>
              <a:gd name="T15" fmla="*/ 92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lnTo>
                  <a:pt x="21600" y="6079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5380" name="Text Box 53"/>
          <p:cNvSpPr txBox="1">
            <a:spLocks noChangeArrowheads="1"/>
          </p:cNvSpPr>
          <p:nvPr/>
        </p:nvSpPr>
        <p:spPr bwMode="auto">
          <a:xfrm>
            <a:off x="4876800" y="3657600"/>
            <a:ext cx="6254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clock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2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2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45" grpId="0" animBg="1"/>
      <p:bldP spid="7275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Rule of Thumb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Combinational Circuit: generate outputs at the same cycle to inputs</a:t>
            </a:r>
          </a:p>
          <a:p>
            <a:pPr eaLnBrk="1" hangingPunct="1"/>
            <a:endParaRPr lang="en-US" altLang="zh-TW" smtClean="0"/>
          </a:p>
          <a:p>
            <a:pPr eaLnBrk="1" hangingPunct="1"/>
            <a:r>
              <a:rPr lang="en-US" altLang="zh-TW" smtClean="0"/>
              <a:t>D Flip-Flop: A(t+1) = D</a:t>
            </a:r>
            <a:r>
              <a:rPr lang="en-US" altLang="zh-TW" baseline="-25000" smtClean="0"/>
              <a:t>A</a:t>
            </a:r>
            <a:r>
              <a:rPr lang="en-US" altLang="zh-TW" smtClean="0"/>
              <a:t>(t)</a:t>
            </a:r>
          </a:p>
          <a:p>
            <a:pPr lvl="1" eaLnBrk="1" hangingPunct="1"/>
            <a:r>
              <a:rPr lang="en-US" altLang="zh-TW" smtClean="0"/>
              <a:t>state changes at the next cycle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Example</a:t>
            </a:r>
          </a:p>
        </p:txBody>
      </p:sp>
      <p:grpSp>
        <p:nvGrpSpPr>
          <p:cNvPr id="17411" name="Group 3"/>
          <p:cNvGrpSpPr>
            <a:grpSpLocks/>
          </p:cNvGrpSpPr>
          <p:nvPr/>
        </p:nvGrpSpPr>
        <p:grpSpPr bwMode="auto">
          <a:xfrm>
            <a:off x="304800" y="2209800"/>
            <a:ext cx="3436938" cy="2478088"/>
            <a:chOff x="240" y="1331"/>
            <a:chExt cx="2165" cy="1561"/>
          </a:xfrm>
        </p:grpSpPr>
        <p:pic>
          <p:nvPicPr>
            <p:cNvPr id="17484" name="Picture 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0" y="1331"/>
              <a:ext cx="2165" cy="15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aphicFrame>
          <p:nvGraphicFramePr>
            <p:cNvPr id="17485" name="Object 5"/>
            <p:cNvGraphicFramePr>
              <a:graphicFrameLocks noChangeAspect="1"/>
            </p:cNvGraphicFramePr>
            <p:nvPr/>
          </p:nvGraphicFramePr>
          <p:xfrm>
            <a:off x="1584" y="1440"/>
            <a:ext cx="144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99" name="方程式" r:id="rId4" imgW="215619" imgH="215619" progId="Equation.3">
                    <p:embed/>
                  </p:oleObj>
                </mc:Choice>
                <mc:Fallback>
                  <p:oleObj name="方程式" r:id="rId4" imgW="215619" imgH="215619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84" y="1440"/>
                          <a:ext cx="144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86" name="Object 6"/>
            <p:cNvGraphicFramePr>
              <a:graphicFrameLocks noChangeAspect="1"/>
            </p:cNvGraphicFramePr>
            <p:nvPr/>
          </p:nvGraphicFramePr>
          <p:xfrm>
            <a:off x="1440" y="2064"/>
            <a:ext cx="144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500" name="方程式" r:id="rId6" imgW="215619" imgH="215619" progId="Equation.3">
                    <p:embed/>
                  </p:oleObj>
                </mc:Choice>
                <mc:Fallback>
                  <p:oleObj name="方程式" r:id="rId6" imgW="215619" imgH="215619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0" y="2064"/>
                          <a:ext cx="144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17412" name="Picture 7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304800"/>
            <a:ext cx="4191000" cy="273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7413" name="Group 8"/>
          <p:cNvGrpSpPr>
            <a:grpSpLocks/>
          </p:cNvGrpSpPr>
          <p:nvPr/>
        </p:nvGrpSpPr>
        <p:grpSpPr bwMode="auto">
          <a:xfrm>
            <a:off x="4191000" y="3276600"/>
            <a:ext cx="4511675" cy="3124200"/>
            <a:chOff x="2630" y="1872"/>
            <a:chExt cx="2842" cy="1968"/>
          </a:xfrm>
        </p:grpSpPr>
        <p:grpSp>
          <p:nvGrpSpPr>
            <p:cNvPr id="17419" name="Group 9"/>
            <p:cNvGrpSpPr>
              <a:grpSpLocks/>
            </p:cNvGrpSpPr>
            <p:nvPr/>
          </p:nvGrpSpPr>
          <p:grpSpPr bwMode="auto">
            <a:xfrm>
              <a:off x="3360" y="2256"/>
              <a:ext cx="2112" cy="192"/>
              <a:chOff x="1584" y="2160"/>
              <a:chExt cx="2112" cy="192"/>
            </a:xfrm>
          </p:grpSpPr>
          <p:sp>
            <p:nvSpPr>
              <p:cNvPr id="17458" name="Line 10"/>
              <p:cNvSpPr>
                <a:spLocks noChangeShapeType="1"/>
              </p:cNvSpPr>
              <p:nvPr/>
            </p:nvSpPr>
            <p:spPr bwMode="auto">
              <a:xfrm>
                <a:off x="1584" y="2352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pSp>
            <p:nvGrpSpPr>
              <p:cNvPr id="17459" name="Group 11"/>
              <p:cNvGrpSpPr>
                <a:grpSpLocks/>
              </p:cNvGrpSpPr>
              <p:nvPr/>
            </p:nvGrpSpPr>
            <p:grpSpPr bwMode="auto">
              <a:xfrm>
                <a:off x="1776" y="2160"/>
                <a:ext cx="384" cy="192"/>
                <a:chOff x="1776" y="2160"/>
                <a:chExt cx="384" cy="192"/>
              </a:xfrm>
            </p:grpSpPr>
            <p:sp>
              <p:nvSpPr>
                <p:cNvPr id="17480" name="Line 12"/>
                <p:cNvSpPr>
                  <a:spLocks noChangeShapeType="1"/>
                </p:cNvSpPr>
                <p:nvPr/>
              </p:nvSpPr>
              <p:spPr bwMode="auto">
                <a:xfrm flipV="1">
                  <a:off x="1776" y="2160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7481" name="Line 13"/>
                <p:cNvSpPr>
                  <a:spLocks noChangeShapeType="1"/>
                </p:cNvSpPr>
                <p:nvPr/>
              </p:nvSpPr>
              <p:spPr bwMode="auto">
                <a:xfrm>
                  <a:off x="1776" y="2160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7482" name="Line 14"/>
                <p:cNvSpPr>
                  <a:spLocks noChangeShapeType="1"/>
                </p:cNvSpPr>
                <p:nvPr/>
              </p:nvSpPr>
              <p:spPr bwMode="auto">
                <a:xfrm flipV="1">
                  <a:off x="1968" y="2160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7483" name="Line 15"/>
                <p:cNvSpPr>
                  <a:spLocks noChangeShapeType="1"/>
                </p:cNvSpPr>
                <p:nvPr/>
              </p:nvSpPr>
              <p:spPr bwMode="auto">
                <a:xfrm>
                  <a:off x="1968" y="2352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17460" name="Group 16"/>
              <p:cNvGrpSpPr>
                <a:grpSpLocks/>
              </p:cNvGrpSpPr>
              <p:nvPr/>
            </p:nvGrpSpPr>
            <p:grpSpPr bwMode="auto">
              <a:xfrm>
                <a:off x="2160" y="2160"/>
                <a:ext cx="384" cy="192"/>
                <a:chOff x="1776" y="2160"/>
                <a:chExt cx="384" cy="192"/>
              </a:xfrm>
            </p:grpSpPr>
            <p:sp>
              <p:nvSpPr>
                <p:cNvPr id="17476" name="Line 17"/>
                <p:cNvSpPr>
                  <a:spLocks noChangeShapeType="1"/>
                </p:cNvSpPr>
                <p:nvPr/>
              </p:nvSpPr>
              <p:spPr bwMode="auto">
                <a:xfrm flipV="1">
                  <a:off x="1776" y="2160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7477" name="Line 18"/>
                <p:cNvSpPr>
                  <a:spLocks noChangeShapeType="1"/>
                </p:cNvSpPr>
                <p:nvPr/>
              </p:nvSpPr>
              <p:spPr bwMode="auto">
                <a:xfrm>
                  <a:off x="1776" y="2160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7478" name="Line 19"/>
                <p:cNvSpPr>
                  <a:spLocks noChangeShapeType="1"/>
                </p:cNvSpPr>
                <p:nvPr/>
              </p:nvSpPr>
              <p:spPr bwMode="auto">
                <a:xfrm flipV="1">
                  <a:off x="1968" y="2160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7479" name="Line 20"/>
                <p:cNvSpPr>
                  <a:spLocks noChangeShapeType="1"/>
                </p:cNvSpPr>
                <p:nvPr/>
              </p:nvSpPr>
              <p:spPr bwMode="auto">
                <a:xfrm>
                  <a:off x="1968" y="2352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17461" name="Group 21"/>
              <p:cNvGrpSpPr>
                <a:grpSpLocks/>
              </p:cNvGrpSpPr>
              <p:nvPr/>
            </p:nvGrpSpPr>
            <p:grpSpPr bwMode="auto">
              <a:xfrm>
                <a:off x="2544" y="2160"/>
                <a:ext cx="384" cy="192"/>
                <a:chOff x="1776" y="2160"/>
                <a:chExt cx="384" cy="192"/>
              </a:xfrm>
            </p:grpSpPr>
            <p:sp>
              <p:nvSpPr>
                <p:cNvPr id="17472" name="Line 22"/>
                <p:cNvSpPr>
                  <a:spLocks noChangeShapeType="1"/>
                </p:cNvSpPr>
                <p:nvPr/>
              </p:nvSpPr>
              <p:spPr bwMode="auto">
                <a:xfrm flipV="1">
                  <a:off x="1776" y="2160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7473" name="Line 23"/>
                <p:cNvSpPr>
                  <a:spLocks noChangeShapeType="1"/>
                </p:cNvSpPr>
                <p:nvPr/>
              </p:nvSpPr>
              <p:spPr bwMode="auto">
                <a:xfrm>
                  <a:off x="1776" y="2160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7474" name="Line 24"/>
                <p:cNvSpPr>
                  <a:spLocks noChangeShapeType="1"/>
                </p:cNvSpPr>
                <p:nvPr/>
              </p:nvSpPr>
              <p:spPr bwMode="auto">
                <a:xfrm flipV="1">
                  <a:off x="1968" y="2160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7475" name="Line 25"/>
                <p:cNvSpPr>
                  <a:spLocks noChangeShapeType="1"/>
                </p:cNvSpPr>
                <p:nvPr/>
              </p:nvSpPr>
              <p:spPr bwMode="auto">
                <a:xfrm>
                  <a:off x="1968" y="2352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17462" name="Group 26"/>
              <p:cNvGrpSpPr>
                <a:grpSpLocks/>
              </p:cNvGrpSpPr>
              <p:nvPr/>
            </p:nvGrpSpPr>
            <p:grpSpPr bwMode="auto">
              <a:xfrm>
                <a:off x="2928" y="2160"/>
                <a:ext cx="384" cy="192"/>
                <a:chOff x="1776" y="2160"/>
                <a:chExt cx="384" cy="192"/>
              </a:xfrm>
            </p:grpSpPr>
            <p:sp>
              <p:nvSpPr>
                <p:cNvPr id="17468" name="Line 27"/>
                <p:cNvSpPr>
                  <a:spLocks noChangeShapeType="1"/>
                </p:cNvSpPr>
                <p:nvPr/>
              </p:nvSpPr>
              <p:spPr bwMode="auto">
                <a:xfrm flipV="1">
                  <a:off x="1776" y="2160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7469" name="Line 28"/>
                <p:cNvSpPr>
                  <a:spLocks noChangeShapeType="1"/>
                </p:cNvSpPr>
                <p:nvPr/>
              </p:nvSpPr>
              <p:spPr bwMode="auto">
                <a:xfrm>
                  <a:off x="1776" y="2160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7470" name="Line 29"/>
                <p:cNvSpPr>
                  <a:spLocks noChangeShapeType="1"/>
                </p:cNvSpPr>
                <p:nvPr/>
              </p:nvSpPr>
              <p:spPr bwMode="auto">
                <a:xfrm flipV="1">
                  <a:off x="1968" y="2160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7471" name="Line 30"/>
                <p:cNvSpPr>
                  <a:spLocks noChangeShapeType="1"/>
                </p:cNvSpPr>
                <p:nvPr/>
              </p:nvSpPr>
              <p:spPr bwMode="auto">
                <a:xfrm>
                  <a:off x="1968" y="2352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17463" name="Group 31"/>
              <p:cNvGrpSpPr>
                <a:grpSpLocks/>
              </p:cNvGrpSpPr>
              <p:nvPr/>
            </p:nvGrpSpPr>
            <p:grpSpPr bwMode="auto">
              <a:xfrm>
                <a:off x="3312" y="2160"/>
                <a:ext cx="384" cy="192"/>
                <a:chOff x="1776" y="2160"/>
                <a:chExt cx="384" cy="192"/>
              </a:xfrm>
            </p:grpSpPr>
            <p:sp>
              <p:nvSpPr>
                <p:cNvPr id="17464" name="Line 32"/>
                <p:cNvSpPr>
                  <a:spLocks noChangeShapeType="1"/>
                </p:cNvSpPr>
                <p:nvPr/>
              </p:nvSpPr>
              <p:spPr bwMode="auto">
                <a:xfrm flipV="1">
                  <a:off x="1776" y="2160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7465" name="Line 33"/>
                <p:cNvSpPr>
                  <a:spLocks noChangeShapeType="1"/>
                </p:cNvSpPr>
                <p:nvPr/>
              </p:nvSpPr>
              <p:spPr bwMode="auto">
                <a:xfrm>
                  <a:off x="1776" y="2160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7466" name="Line 34"/>
                <p:cNvSpPr>
                  <a:spLocks noChangeShapeType="1"/>
                </p:cNvSpPr>
                <p:nvPr/>
              </p:nvSpPr>
              <p:spPr bwMode="auto">
                <a:xfrm flipV="1">
                  <a:off x="1968" y="2160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7467" name="Line 35"/>
                <p:cNvSpPr>
                  <a:spLocks noChangeShapeType="1"/>
                </p:cNvSpPr>
                <p:nvPr/>
              </p:nvSpPr>
              <p:spPr bwMode="auto">
                <a:xfrm>
                  <a:off x="1968" y="2352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</p:grpSp>
        <p:sp>
          <p:nvSpPr>
            <p:cNvPr id="17420" name="Text Box 36"/>
            <p:cNvSpPr txBox="1">
              <a:spLocks noChangeArrowheads="1"/>
            </p:cNvSpPr>
            <p:nvPr/>
          </p:nvSpPr>
          <p:spPr bwMode="auto">
            <a:xfrm>
              <a:off x="3216" y="2544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A</a:t>
              </a:r>
            </a:p>
          </p:txBody>
        </p:sp>
        <p:sp>
          <p:nvSpPr>
            <p:cNvPr id="17421" name="Text Box 37"/>
            <p:cNvSpPr txBox="1">
              <a:spLocks noChangeArrowheads="1"/>
            </p:cNvSpPr>
            <p:nvPr/>
          </p:nvSpPr>
          <p:spPr bwMode="auto">
            <a:xfrm>
              <a:off x="3216" y="2784"/>
              <a:ext cx="20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B</a:t>
              </a:r>
            </a:p>
          </p:txBody>
        </p:sp>
        <p:sp>
          <p:nvSpPr>
            <p:cNvPr id="17422" name="Text Box 38"/>
            <p:cNvSpPr txBox="1">
              <a:spLocks noChangeArrowheads="1"/>
            </p:cNvSpPr>
            <p:nvPr/>
          </p:nvSpPr>
          <p:spPr bwMode="auto">
            <a:xfrm>
              <a:off x="3216" y="3072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X</a:t>
              </a:r>
            </a:p>
          </p:txBody>
        </p:sp>
        <p:sp>
          <p:nvSpPr>
            <p:cNvPr id="17423" name="AutoShape 39"/>
            <p:cNvSpPr>
              <a:spLocks noChangeArrowheads="1"/>
            </p:cNvSpPr>
            <p:nvPr/>
          </p:nvSpPr>
          <p:spPr bwMode="auto">
            <a:xfrm>
              <a:off x="3552" y="2544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  <p:sp>
          <p:nvSpPr>
            <p:cNvPr id="17424" name="AutoShape 40"/>
            <p:cNvSpPr>
              <a:spLocks noChangeArrowheads="1"/>
            </p:cNvSpPr>
            <p:nvPr/>
          </p:nvSpPr>
          <p:spPr bwMode="auto">
            <a:xfrm>
              <a:off x="3552" y="2784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  <p:sp>
          <p:nvSpPr>
            <p:cNvPr id="17425" name="AutoShape 41"/>
            <p:cNvSpPr>
              <a:spLocks noChangeArrowheads="1"/>
            </p:cNvSpPr>
            <p:nvPr/>
          </p:nvSpPr>
          <p:spPr bwMode="auto">
            <a:xfrm>
              <a:off x="3552" y="3072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</a:t>
              </a:r>
            </a:p>
          </p:txBody>
        </p:sp>
        <p:sp>
          <p:nvSpPr>
            <p:cNvPr id="17426" name="AutoShape 42"/>
            <p:cNvSpPr>
              <a:spLocks noChangeArrowheads="1"/>
            </p:cNvSpPr>
            <p:nvPr/>
          </p:nvSpPr>
          <p:spPr bwMode="auto">
            <a:xfrm>
              <a:off x="3936" y="2544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  <p:sp>
          <p:nvSpPr>
            <p:cNvPr id="17427" name="AutoShape 43"/>
            <p:cNvSpPr>
              <a:spLocks noChangeArrowheads="1"/>
            </p:cNvSpPr>
            <p:nvPr/>
          </p:nvSpPr>
          <p:spPr bwMode="auto">
            <a:xfrm>
              <a:off x="3936" y="2784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</a:t>
              </a:r>
            </a:p>
          </p:txBody>
        </p:sp>
        <p:sp>
          <p:nvSpPr>
            <p:cNvPr id="17428" name="AutoShape 44"/>
            <p:cNvSpPr>
              <a:spLocks noChangeArrowheads="1"/>
            </p:cNvSpPr>
            <p:nvPr/>
          </p:nvSpPr>
          <p:spPr bwMode="auto">
            <a:xfrm>
              <a:off x="3936" y="3072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</a:t>
              </a:r>
            </a:p>
          </p:txBody>
        </p:sp>
        <p:sp>
          <p:nvSpPr>
            <p:cNvPr id="17429" name="AutoShape 45"/>
            <p:cNvSpPr>
              <a:spLocks noChangeArrowheads="1"/>
            </p:cNvSpPr>
            <p:nvPr/>
          </p:nvSpPr>
          <p:spPr bwMode="auto">
            <a:xfrm>
              <a:off x="4320" y="2544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</a:t>
              </a:r>
            </a:p>
          </p:txBody>
        </p:sp>
        <p:sp>
          <p:nvSpPr>
            <p:cNvPr id="17430" name="AutoShape 46"/>
            <p:cNvSpPr>
              <a:spLocks noChangeArrowheads="1"/>
            </p:cNvSpPr>
            <p:nvPr/>
          </p:nvSpPr>
          <p:spPr bwMode="auto">
            <a:xfrm>
              <a:off x="4320" y="2784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</a:t>
              </a:r>
            </a:p>
          </p:txBody>
        </p:sp>
        <p:sp>
          <p:nvSpPr>
            <p:cNvPr id="17431" name="AutoShape 47"/>
            <p:cNvSpPr>
              <a:spLocks noChangeArrowheads="1"/>
            </p:cNvSpPr>
            <p:nvPr/>
          </p:nvSpPr>
          <p:spPr bwMode="auto">
            <a:xfrm>
              <a:off x="4320" y="3072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  <p:sp>
          <p:nvSpPr>
            <p:cNvPr id="17432" name="AutoShape 48"/>
            <p:cNvSpPr>
              <a:spLocks noChangeArrowheads="1"/>
            </p:cNvSpPr>
            <p:nvPr/>
          </p:nvSpPr>
          <p:spPr bwMode="auto">
            <a:xfrm>
              <a:off x="4704" y="2544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  <p:sp>
          <p:nvSpPr>
            <p:cNvPr id="17433" name="AutoShape 49"/>
            <p:cNvSpPr>
              <a:spLocks noChangeArrowheads="1"/>
            </p:cNvSpPr>
            <p:nvPr/>
          </p:nvSpPr>
          <p:spPr bwMode="auto">
            <a:xfrm>
              <a:off x="4704" y="2784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  <p:sp>
          <p:nvSpPr>
            <p:cNvPr id="17434" name="AutoShape 50"/>
            <p:cNvSpPr>
              <a:spLocks noChangeArrowheads="1"/>
            </p:cNvSpPr>
            <p:nvPr/>
          </p:nvSpPr>
          <p:spPr bwMode="auto">
            <a:xfrm>
              <a:off x="4704" y="3072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  <p:sp>
          <p:nvSpPr>
            <p:cNvPr id="17435" name="AutoShape 51"/>
            <p:cNvSpPr>
              <a:spLocks noChangeArrowheads="1"/>
            </p:cNvSpPr>
            <p:nvPr/>
          </p:nvSpPr>
          <p:spPr bwMode="auto">
            <a:xfrm>
              <a:off x="5088" y="2544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  <p:sp>
          <p:nvSpPr>
            <p:cNvPr id="17436" name="AutoShape 52"/>
            <p:cNvSpPr>
              <a:spLocks noChangeArrowheads="1"/>
            </p:cNvSpPr>
            <p:nvPr/>
          </p:nvSpPr>
          <p:spPr bwMode="auto">
            <a:xfrm>
              <a:off x="5088" y="2784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  <p:sp>
          <p:nvSpPr>
            <p:cNvPr id="17437" name="AutoShape 53"/>
            <p:cNvSpPr>
              <a:spLocks noChangeArrowheads="1"/>
            </p:cNvSpPr>
            <p:nvPr/>
          </p:nvSpPr>
          <p:spPr bwMode="auto">
            <a:xfrm>
              <a:off x="5088" y="3072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  <p:sp>
          <p:nvSpPr>
            <p:cNvPr id="17438" name="Line 54"/>
            <p:cNvSpPr>
              <a:spLocks noChangeShapeType="1"/>
            </p:cNvSpPr>
            <p:nvPr/>
          </p:nvSpPr>
          <p:spPr bwMode="auto">
            <a:xfrm>
              <a:off x="4080" y="201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7439" name="Text Box 55"/>
            <p:cNvSpPr txBox="1">
              <a:spLocks noChangeArrowheads="1"/>
            </p:cNvSpPr>
            <p:nvPr/>
          </p:nvSpPr>
          <p:spPr bwMode="auto">
            <a:xfrm>
              <a:off x="4416" y="1872"/>
              <a:ext cx="34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time</a:t>
              </a:r>
            </a:p>
          </p:txBody>
        </p:sp>
        <p:sp>
          <p:nvSpPr>
            <p:cNvPr id="17440" name="Text Box 56"/>
            <p:cNvSpPr txBox="1">
              <a:spLocks noChangeArrowheads="1"/>
            </p:cNvSpPr>
            <p:nvPr/>
          </p:nvSpPr>
          <p:spPr bwMode="auto">
            <a:xfrm>
              <a:off x="2976" y="2256"/>
              <a:ext cx="39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clock</a:t>
              </a:r>
            </a:p>
          </p:txBody>
        </p:sp>
        <p:sp>
          <p:nvSpPr>
            <p:cNvPr id="17441" name="Text Box 57"/>
            <p:cNvSpPr txBox="1">
              <a:spLocks noChangeArrowheads="1"/>
            </p:cNvSpPr>
            <p:nvPr/>
          </p:nvSpPr>
          <p:spPr bwMode="auto">
            <a:xfrm>
              <a:off x="2736" y="2640"/>
              <a:ext cx="35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state</a:t>
              </a:r>
            </a:p>
          </p:txBody>
        </p:sp>
        <p:sp>
          <p:nvSpPr>
            <p:cNvPr id="17442" name="AutoShape 58"/>
            <p:cNvSpPr>
              <a:spLocks/>
            </p:cNvSpPr>
            <p:nvPr/>
          </p:nvSpPr>
          <p:spPr bwMode="auto">
            <a:xfrm>
              <a:off x="3072" y="2592"/>
              <a:ext cx="96" cy="384"/>
            </a:xfrm>
            <a:prstGeom prst="leftBrace">
              <a:avLst>
                <a:gd name="adj1" fmla="val 3333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17443" name="Text Box 59"/>
            <p:cNvSpPr txBox="1">
              <a:spLocks noChangeArrowheads="1"/>
            </p:cNvSpPr>
            <p:nvPr/>
          </p:nvSpPr>
          <p:spPr bwMode="auto">
            <a:xfrm>
              <a:off x="2726" y="3063"/>
              <a:ext cx="3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input</a:t>
              </a:r>
            </a:p>
          </p:txBody>
        </p:sp>
        <p:graphicFrame>
          <p:nvGraphicFramePr>
            <p:cNvPr id="17444" name="Object 60"/>
            <p:cNvGraphicFramePr>
              <a:graphicFrameLocks noChangeAspect="1"/>
            </p:cNvGraphicFramePr>
            <p:nvPr/>
          </p:nvGraphicFramePr>
          <p:xfrm>
            <a:off x="3216" y="3360"/>
            <a:ext cx="192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501" name="方程式" r:id="rId9" imgW="215619" imgH="215619" progId="Equation.3">
                    <p:embed/>
                  </p:oleObj>
                </mc:Choice>
                <mc:Fallback>
                  <p:oleObj name="方程式" r:id="rId9" imgW="215619" imgH="215619" progId="Equation.3">
                    <p:embed/>
                    <p:pic>
                      <p:nvPicPr>
                        <p:cNvPr id="0" name="Object 6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16" y="3360"/>
                          <a:ext cx="192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45" name="Object 61"/>
            <p:cNvGraphicFramePr>
              <a:graphicFrameLocks noChangeAspect="1"/>
            </p:cNvGraphicFramePr>
            <p:nvPr/>
          </p:nvGraphicFramePr>
          <p:xfrm>
            <a:off x="3216" y="3648"/>
            <a:ext cx="192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502" name="方程式" r:id="rId10" imgW="215619" imgH="215619" progId="Equation.3">
                    <p:embed/>
                  </p:oleObj>
                </mc:Choice>
                <mc:Fallback>
                  <p:oleObj name="方程式" r:id="rId10" imgW="215619" imgH="215619" progId="Equation.3">
                    <p:embed/>
                    <p:pic>
                      <p:nvPicPr>
                        <p:cNvPr id="0" name="Object 6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16" y="3648"/>
                          <a:ext cx="192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46" name="AutoShape 62"/>
            <p:cNvSpPr>
              <a:spLocks noChangeArrowheads="1"/>
            </p:cNvSpPr>
            <p:nvPr/>
          </p:nvSpPr>
          <p:spPr bwMode="auto">
            <a:xfrm>
              <a:off x="3552" y="3360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  <p:sp>
          <p:nvSpPr>
            <p:cNvPr id="17447" name="AutoShape 63"/>
            <p:cNvSpPr>
              <a:spLocks noChangeArrowheads="1"/>
            </p:cNvSpPr>
            <p:nvPr/>
          </p:nvSpPr>
          <p:spPr bwMode="auto">
            <a:xfrm>
              <a:off x="3552" y="3648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</a:t>
              </a:r>
            </a:p>
          </p:txBody>
        </p:sp>
        <p:sp>
          <p:nvSpPr>
            <p:cNvPr id="17448" name="AutoShape 64"/>
            <p:cNvSpPr>
              <a:spLocks noChangeArrowheads="1"/>
            </p:cNvSpPr>
            <p:nvPr/>
          </p:nvSpPr>
          <p:spPr bwMode="auto">
            <a:xfrm>
              <a:off x="3936" y="3360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</a:t>
              </a:r>
            </a:p>
          </p:txBody>
        </p:sp>
        <p:sp>
          <p:nvSpPr>
            <p:cNvPr id="17449" name="AutoShape 65"/>
            <p:cNvSpPr>
              <a:spLocks noChangeArrowheads="1"/>
            </p:cNvSpPr>
            <p:nvPr/>
          </p:nvSpPr>
          <p:spPr bwMode="auto">
            <a:xfrm>
              <a:off x="3936" y="3648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</a:t>
              </a:r>
            </a:p>
          </p:txBody>
        </p:sp>
        <p:sp>
          <p:nvSpPr>
            <p:cNvPr id="17450" name="AutoShape 66"/>
            <p:cNvSpPr>
              <a:spLocks noChangeArrowheads="1"/>
            </p:cNvSpPr>
            <p:nvPr/>
          </p:nvSpPr>
          <p:spPr bwMode="auto">
            <a:xfrm>
              <a:off x="4320" y="3360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  <p:sp>
          <p:nvSpPr>
            <p:cNvPr id="17451" name="AutoShape 67"/>
            <p:cNvSpPr>
              <a:spLocks noChangeArrowheads="1"/>
            </p:cNvSpPr>
            <p:nvPr/>
          </p:nvSpPr>
          <p:spPr bwMode="auto">
            <a:xfrm>
              <a:off x="4320" y="3648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  <p:sp>
          <p:nvSpPr>
            <p:cNvPr id="17452" name="AutoShape 68"/>
            <p:cNvSpPr>
              <a:spLocks noChangeArrowheads="1"/>
            </p:cNvSpPr>
            <p:nvPr/>
          </p:nvSpPr>
          <p:spPr bwMode="auto">
            <a:xfrm>
              <a:off x="4704" y="3360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  <p:sp>
          <p:nvSpPr>
            <p:cNvPr id="17453" name="AutoShape 69"/>
            <p:cNvSpPr>
              <a:spLocks noChangeArrowheads="1"/>
            </p:cNvSpPr>
            <p:nvPr/>
          </p:nvSpPr>
          <p:spPr bwMode="auto">
            <a:xfrm>
              <a:off x="4704" y="3648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  <p:sp>
          <p:nvSpPr>
            <p:cNvPr id="17454" name="AutoShape 70"/>
            <p:cNvSpPr>
              <a:spLocks noChangeArrowheads="1"/>
            </p:cNvSpPr>
            <p:nvPr/>
          </p:nvSpPr>
          <p:spPr bwMode="auto">
            <a:xfrm>
              <a:off x="5088" y="3360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  <p:sp>
          <p:nvSpPr>
            <p:cNvPr id="17455" name="AutoShape 71"/>
            <p:cNvSpPr>
              <a:spLocks noChangeArrowheads="1"/>
            </p:cNvSpPr>
            <p:nvPr/>
          </p:nvSpPr>
          <p:spPr bwMode="auto">
            <a:xfrm>
              <a:off x="5088" y="3648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  <p:sp>
          <p:nvSpPr>
            <p:cNvPr id="17456" name="AutoShape 72"/>
            <p:cNvSpPr>
              <a:spLocks/>
            </p:cNvSpPr>
            <p:nvPr/>
          </p:nvSpPr>
          <p:spPr bwMode="auto">
            <a:xfrm>
              <a:off x="3072" y="3408"/>
              <a:ext cx="96" cy="384"/>
            </a:xfrm>
            <a:prstGeom prst="leftBrace">
              <a:avLst>
                <a:gd name="adj1" fmla="val 3333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17457" name="Text Box 73"/>
            <p:cNvSpPr txBox="1">
              <a:spLocks noChangeArrowheads="1"/>
            </p:cNvSpPr>
            <p:nvPr/>
          </p:nvSpPr>
          <p:spPr bwMode="auto">
            <a:xfrm>
              <a:off x="2630" y="3447"/>
              <a:ext cx="509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internal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signals</a:t>
              </a:r>
            </a:p>
          </p:txBody>
        </p:sp>
      </p:grpSp>
      <p:sp>
        <p:nvSpPr>
          <p:cNvPr id="17414" name="AutoShape 74"/>
          <p:cNvSpPr>
            <a:spLocks noChangeArrowheads="1"/>
          </p:cNvSpPr>
          <p:nvPr/>
        </p:nvSpPr>
        <p:spPr bwMode="auto">
          <a:xfrm>
            <a:off x="4038600" y="3429000"/>
            <a:ext cx="381000" cy="304800"/>
          </a:xfrm>
          <a:prstGeom prst="rightArrow">
            <a:avLst>
              <a:gd name="adj1" fmla="val 50000"/>
              <a:gd name="adj2" fmla="val 3125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17415" name="Line 75"/>
          <p:cNvSpPr>
            <a:spLocks noChangeShapeType="1"/>
          </p:cNvSpPr>
          <p:nvPr/>
        </p:nvSpPr>
        <p:spPr bwMode="auto">
          <a:xfrm>
            <a:off x="6705600" y="381000"/>
            <a:ext cx="0" cy="25908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7416" name="AutoShape 76"/>
          <p:cNvSpPr>
            <a:spLocks noChangeArrowheads="1"/>
          </p:cNvSpPr>
          <p:nvPr/>
        </p:nvSpPr>
        <p:spPr bwMode="auto">
          <a:xfrm>
            <a:off x="6934200" y="1447800"/>
            <a:ext cx="1600200" cy="14478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?</a:t>
            </a:r>
          </a:p>
        </p:txBody>
      </p:sp>
      <p:sp>
        <p:nvSpPr>
          <p:cNvPr id="17417" name="AutoShape 77"/>
          <p:cNvSpPr>
            <a:spLocks noChangeArrowheads="1"/>
          </p:cNvSpPr>
          <p:nvPr/>
        </p:nvSpPr>
        <p:spPr bwMode="auto">
          <a:xfrm>
            <a:off x="5562600" y="5562600"/>
            <a:ext cx="3200400" cy="9144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?</a:t>
            </a:r>
          </a:p>
        </p:txBody>
      </p:sp>
      <p:sp>
        <p:nvSpPr>
          <p:cNvPr id="17418" name="AutoShape 78"/>
          <p:cNvSpPr>
            <a:spLocks noChangeArrowheads="1"/>
          </p:cNvSpPr>
          <p:nvPr/>
        </p:nvSpPr>
        <p:spPr bwMode="auto">
          <a:xfrm>
            <a:off x="6248400" y="4343400"/>
            <a:ext cx="2514600" cy="6858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Example</a:t>
            </a:r>
          </a:p>
        </p:txBody>
      </p:sp>
      <p:grpSp>
        <p:nvGrpSpPr>
          <p:cNvPr id="18435" name="Group 3"/>
          <p:cNvGrpSpPr>
            <a:grpSpLocks/>
          </p:cNvGrpSpPr>
          <p:nvPr/>
        </p:nvGrpSpPr>
        <p:grpSpPr bwMode="auto">
          <a:xfrm>
            <a:off x="304800" y="2209800"/>
            <a:ext cx="3436938" cy="2478088"/>
            <a:chOff x="240" y="1331"/>
            <a:chExt cx="2165" cy="1561"/>
          </a:xfrm>
        </p:grpSpPr>
        <p:pic>
          <p:nvPicPr>
            <p:cNvPr id="18512" name="Picture 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0" y="1331"/>
              <a:ext cx="2165" cy="15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aphicFrame>
          <p:nvGraphicFramePr>
            <p:cNvPr id="18513" name="Object 5"/>
            <p:cNvGraphicFramePr>
              <a:graphicFrameLocks noChangeAspect="1"/>
            </p:cNvGraphicFramePr>
            <p:nvPr/>
          </p:nvGraphicFramePr>
          <p:xfrm>
            <a:off x="1584" y="1440"/>
            <a:ext cx="144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533" name="方程式" r:id="rId4" imgW="215619" imgH="215619" progId="Equation.3">
                    <p:embed/>
                  </p:oleObj>
                </mc:Choice>
                <mc:Fallback>
                  <p:oleObj name="方程式" r:id="rId4" imgW="215619" imgH="215619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84" y="1440"/>
                          <a:ext cx="144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514" name="Object 6"/>
            <p:cNvGraphicFramePr>
              <a:graphicFrameLocks noChangeAspect="1"/>
            </p:cNvGraphicFramePr>
            <p:nvPr/>
          </p:nvGraphicFramePr>
          <p:xfrm>
            <a:off x="1440" y="2064"/>
            <a:ext cx="144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534" name="方程式" r:id="rId6" imgW="215619" imgH="215619" progId="Equation.3">
                    <p:embed/>
                  </p:oleObj>
                </mc:Choice>
                <mc:Fallback>
                  <p:oleObj name="方程式" r:id="rId6" imgW="215619" imgH="215619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0" y="2064"/>
                          <a:ext cx="144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18436" name="Picture 7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304800"/>
            <a:ext cx="4191000" cy="273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8437" name="Group 8"/>
          <p:cNvGrpSpPr>
            <a:grpSpLocks/>
          </p:cNvGrpSpPr>
          <p:nvPr/>
        </p:nvGrpSpPr>
        <p:grpSpPr bwMode="auto">
          <a:xfrm>
            <a:off x="4191000" y="3276600"/>
            <a:ext cx="4511675" cy="3124200"/>
            <a:chOff x="2630" y="1872"/>
            <a:chExt cx="2842" cy="1968"/>
          </a:xfrm>
        </p:grpSpPr>
        <p:grpSp>
          <p:nvGrpSpPr>
            <p:cNvPr id="18447" name="Group 9"/>
            <p:cNvGrpSpPr>
              <a:grpSpLocks/>
            </p:cNvGrpSpPr>
            <p:nvPr/>
          </p:nvGrpSpPr>
          <p:grpSpPr bwMode="auto">
            <a:xfrm>
              <a:off x="3360" y="2256"/>
              <a:ext cx="2112" cy="192"/>
              <a:chOff x="1584" y="2160"/>
              <a:chExt cx="2112" cy="192"/>
            </a:xfrm>
          </p:grpSpPr>
          <p:sp>
            <p:nvSpPr>
              <p:cNvPr id="18486" name="Line 10"/>
              <p:cNvSpPr>
                <a:spLocks noChangeShapeType="1"/>
              </p:cNvSpPr>
              <p:nvPr/>
            </p:nvSpPr>
            <p:spPr bwMode="auto">
              <a:xfrm>
                <a:off x="1584" y="2352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pSp>
            <p:nvGrpSpPr>
              <p:cNvPr id="18487" name="Group 11"/>
              <p:cNvGrpSpPr>
                <a:grpSpLocks/>
              </p:cNvGrpSpPr>
              <p:nvPr/>
            </p:nvGrpSpPr>
            <p:grpSpPr bwMode="auto">
              <a:xfrm>
                <a:off x="1776" y="2160"/>
                <a:ext cx="384" cy="192"/>
                <a:chOff x="1776" y="2160"/>
                <a:chExt cx="384" cy="192"/>
              </a:xfrm>
            </p:grpSpPr>
            <p:sp>
              <p:nvSpPr>
                <p:cNvPr id="18508" name="Line 12"/>
                <p:cNvSpPr>
                  <a:spLocks noChangeShapeType="1"/>
                </p:cNvSpPr>
                <p:nvPr/>
              </p:nvSpPr>
              <p:spPr bwMode="auto">
                <a:xfrm flipV="1">
                  <a:off x="1776" y="2160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8509" name="Line 13"/>
                <p:cNvSpPr>
                  <a:spLocks noChangeShapeType="1"/>
                </p:cNvSpPr>
                <p:nvPr/>
              </p:nvSpPr>
              <p:spPr bwMode="auto">
                <a:xfrm>
                  <a:off x="1776" y="2160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8510" name="Line 14"/>
                <p:cNvSpPr>
                  <a:spLocks noChangeShapeType="1"/>
                </p:cNvSpPr>
                <p:nvPr/>
              </p:nvSpPr>
              <p:spPr bwMode="auto">
                <a:xfrm flipV="1">
                  <a:off x="1968" y="2160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8511" name="Line 15"/>
                <p:cNvSpPr>
                  <a:spLocks noChangeShapeType="1"/>
                </p:cNvSpPr>
                <p:nvPr/>
              </p:nvSpPr>
              <p:spPr bwMode="auto">
                <a:xfrm>
                  <a:off x="1968" y="2352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18488" name="Group 16"/>
              <p:cNvGrpSpPr>
                <a:grpSpLocks/>
              </p:cNvGrpSpPr>
              <p:nvPr/>
            </p:nvGrpSpPr>
            <p:grpSpPr bwMode="auto">
              <a:xfrm>
                <a:off x="2160" y="2160"/>
                <a:ext cx="384" cy="192"/>
                <a:chOff x="1776" y="2160"/>
                <a:chExt cx="384" cy="192"/>
              </a:xfrm>
            </p:grpSpPr>
            <p:sp>
              <p:nvSpPr>
                <p:cNvPr id="18504" name="Line 17"/>
                <p:cNvSpPr>
                  <a:spLocks noChangeShapeType="1"/>
                </p:cNvSpPr>
                <p:nvPr/>
              </p:nvSpPr>
              <p:spPr bwMode="auto">
                <a:xfrm flipV="1">
                  <a:off x="1776" y="2160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8505" name="Line 18"/>
                <p:cNvSpPr>
                  <a:spLocks noChangeShapeType="1"/>
                </p:cNvSpPr>
                <p:nvPr/>
              </p:nvSpPr>
              <p:spPr bwMode="auto">
                <a:xfrm>
                  <a:off x="1776" y="2160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8506" name="Line 19"/>
                <p:cNvSpPr>
                  <a:spLocks noChangeShapeType="1"/>
                </p:cNvSpPr>
                <p:nvPr/>
              </p:nvSpPr>
              <p:spPr bwMode="auto">
                <a:xfrm flipV="1">
                  <a:off x="1968" y="2160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8507" name="Line 20"/>
                <p:cNvSpPr>
                  <a:spLocks noChangeShapeType="1"/>
                </p:cNvSpPr>
                <p:nvPr/>
              </p:nvSpPr>
              <p:spPr bwMode="auto">
                <a:xfrm>
                  <a:off x="1968" y="2352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18489" name="Group 21"/>
              <p:cNvGrpSpPr>
                <a:grpSpLocks/>
              </p:cNvGrpSpPr>
              <p:nvPr/>
            </p:nvGrpSpPr>
            <p:grpSpPr bwMode="auto">
              <a:xfrm>
                <a:off x="2544" y="2160"/>
                <a:ext cx="384" cy="192"/>
                <a:chOff x="1776" y="2160"/>
                <a:chExt cx="384" cy="192"/>
              </a:xfrm>
            </p:grpSpPr>
            <p:sp>
              <p:nvSpPr>
                <p:cNvPr id="18500" name="Line 22"/>
                <p:cNvSpPr>
                  <a:spLocks noChangeShapeType="1"/>
                </p:cNvSpPr>
                <p:nvPr/>
              </p:nvSpPr>
              <p:spPr bwMode="auto">
                <a:xfrm flipV="1">
                  <a:off x="1776" y="2160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8501" name="Line 23"/>
                <p:cNvSpPr>
                  <a:spLocks noChangeShapeType="1"/>
                </p:cNvSpPr>
                <p:nvPr/>
              </p:nvSpPr>
              <p:spPr bwMode="auto">
                <a:xfrm>
                  <a:off x="1776" y="2160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8502" name="Line 24"/>
                <p:cNvSpPr>
                  <a:spLocks noChangeShapeType="1"/>
                </p:cNvSpPr>
                <p:nvPr/>
              </p:nvSpPr>
              <p:spPr bwMode="auto">
                <a:xfrm flipV="1">
                  <a:off x="1968" y="2160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8503" name="Line 25"/>
                <p:cNvSpPr>
                  <a:spLocks noChangeShapeType="1"/>
                </p:cNvSpPr>
                <p:nvPr/>
              </p:nvSpPr>
              <p:spPr bwMode="auto">
                <a:xfrm>
                  <a:off x="1968" y="2352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18490" name="Group 26"/>
              <p:cNvGrpSpPr>
                <a:grpSpLocks/>
              </p:cNvGrpSpPr>
              <p:nvPr/>
            </p:nvGrpSpPr>
            <p:grpSpPr bwMode="auto">
              <a:xfrm>
                <a:off x="2928" y="2160"/>
                <a:ext cx="384" cy="192"/>
                <a:chOff x="1776" y="2160"/>
                <a:chExt cx="384" cy="192"/>
              </a:xfrm>
            </p:grpSpPr>
            <p:sp>
              <p:nvSpPr>
                <p:cNvPr id="18496" name="Line 27"/>
                <p:cNvSpPr>
                  <a:spLocks noChangeShapeType="1"/>
                </p:cNvSpPr>
                <p:nvPr/>
              </p:nvSpPr>
              <p:spPr bwMode="auto">
                <a:xfrm flipV="1">
                  <a:off x="1776" y="2160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8497" name="Line 28"/>
                <p:cNvSpPr>
                  <a:spLocks noChangeShapeType="1"/>
                </p:cNvSpPr>
                <p:nvPr/>
              </p:nvSpPr>
              <p:spPr bwMode="auto">
                <a:xfrm>
                  <a:off x="1776" y="2160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8498" name="Line 29"/>
                <p:cNvSpPr>
                  <a:spLocks noChangeShapeType="1"/>
                </p:cNvSpPr>
                <p:nvPr/>
              </p:nvSpPr>
              <p:spPr bwMode="auto">
                <a:xfrm flipV="1">
                  <a:off x="1968" y="2160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8499" name="Line 30"/>
                <p:cNvSpPr>
                  <a:spLocks noChangeShapeType="1"/>
                </p:cNvSpPr>
                <p:nvPr/>
              </p:nvSpPr>
              <p:spPr bwMode="auto">
                <a:xfrm>
                  <a:off x="1968" y="2352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18491" name="Group 31"/>
              <p:cNvGrpSpPr>
                <a:grpSpLocks/>
              </p:cNvGrpSpPr>
              <p:nvPr/>
            </p:nvGrpSpPr>
            <p:grpSpPr bwMode="auto">
              <a:xfrm>
                <a:off x="3312" y="2160"/>
                <a:ext cx="384" cy="192"/>
                <a:chOff x="1776" y="2160"/>
                <a:chExt cx="384" cy="192"/>
              </a:xfrm>
            </p:grpSpPr>
            <p:sp>
              <p:nvSpPr>
                <p:cNvPr id="18492" name="Line 32"/>
                <p:cNvSpPr>
                  <a:spLocks noChangeShapeType="1"/>
                </p:cNvSpPr>
                <p:nvPr/>
              </p:nvSpPr>
              <p:spPr bwMode="auto">
                <a:xfrm flipV="1">
                  <a:off x="1776" y="2160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8493" name="Line 33"/>
                <p:cNvSpPr>
                  <a:spLocks noChangeShapeType="1"/>
                </p:cNvSpPr>
                <p:nvPr/>
              </p:nvSpPr>
              <p:spPr bwMode="auto">
                <a:xfrm>
                  <a:off x="1776" y="2160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8494" name="Line 34"/>
                <p:cNvSpPr>
                  <a:spLocks noChangeShapeType="1"/>
                </p:cNvSpPr>
                <p:nvPr/>
              </p:nvSpPr>
              <p:spPr bwMode="auto">
                <a:xfrm flipV="1">
                  <a:off x="1968" y="2160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8495" name="Line 35"/>
                <p:cNvSpPr>
                  <a:spLocks noChangeShapeType="1"/>
                </p:cNvSpPr>
                <p:nvPr/>
              </p:nvSpPr>
              <p:spPr bwMode="auto">
                <a:xfrm>
                  <a:off x="1968" y="2352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</p:grpSp>
        <p:sp>
          <p:nvSpPr>
            <p:cNvPr id="18448" name="Text Box 36"/>
            <p:cNvSpPr txBox="1">
              <a:spLocks noChangeArrowheads="1"/>
            </p:cNvSpPr>
            <p:nvPr/>
          </p:nvSpPr>
          <p:spPr bwMode="auto">
            <a:xfrm>
              <a:off x="3216" y="2544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A</a:t>
              </a:r>
            </a:p>
          </p:txBody>
        </p:sp>
        <p:sp>
          <p:nvSpPr>
            <p:cNvPr id="18449" name="Text Box 37"/>
            <p:cNvSpPr txBox="1">
              <a:spLocks noChangeArrowheads="1"/>
            </p:cNvSpPr>
            <p:nvPr/>
          </p:nvSpPr>
          <p:spPr bwMode="auto">
            <a:xfrm>
              <a:off x="3216" y="2784"/>
              <a:ext cx="20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B</a:t>
              </a:r>
            </a:p>
          </p:txBody>
        </p:sp>
        <p:sp>
          <p:nvSpPr>
            <p:cNvPr id="18450" name="Text Box 38"/>
            <p:cNvSpPr txBox="1">
              <a:spLocks noChangeArrowheads="1"/>
            </p:cNvSpPr>
            <p:nvPr/>
          </p:nvSpPr>
          <p:spPr bwMode="auto">
            <a:xfrm>
              <a:off x="3216" y="3072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X</a:t>
              </a:r>
            </a:p>
          </p:txBody>
        </p:sp>
        <p:sp>
          <p:nvSpPr>
            <p:cNvPr id="18451" name="AutoShape 39"/>
            <p:cNvSpPr>
              <a:spLocks noChangeArrowheads="1"/>
            </p:cNvSpPr>
            <p:nvPr/>
          </p:nvSpPr>
          <p:spPr bwMode="auto">
            <a:xfrm>
              <a:off x="3552" y="2544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  <p:sp>
          <p:nvSpPr>
            <p:cNvPr id="18452" name="AutoShape 40"/>
            <p:cNvSpPr>
              <a:spLocks noChangeArrowheads="1"/>
            </p:cNvSpPr>
            <p:nvPr/>
          </p:nvSpPr>
          <p:spPr bwMode="auto">
            <a:xfrm>
              <a:off x="3552" y="2784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  <p:sp>
          <p:nvSpPr>
            <p:cNvPr id="18453" name="AutoShape 41"/>
            <p:cNvSpPr>
              <a:spLocks noChangeArrowheads="1"/>
            </p:cNvSpPr>
            <p:nvPr/>
          </p:nvSpPr>
          <p:spPr bwMode="auto">
            <a:xfrm>
              <a:off x="3552" y="3072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</a:t>
              </a:r>
            </a:p>
          </p:txBody>
        </p:sp>
        <p:sp>
          <p:nvSpPr>
            <p:cNvPr id="18454" name="AutoShape 42"/>
            <p:cNvSpPr>
              <a:spLocks noChangeArrowheads="1"/>
            </p:cNvSpPr>
            <p:nvPr/>
          </p:nvSpPr>
          <p:spPr bwMode="auto">
            <a:xfrm>
              <a:off x="3936" y="2544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  <p:sp>
          <p:nvSpPr>
            <p:cNvPr id="18455" name="AutoShape 43"/>
            <p:cNvSpPr>
              <a:spLocks noChangeArrowheads="1"/>
            </p:cNvSpPr>
            <p:nvPr/>
          </p:nvSpPr>
          <p:spPr bwMode="auto">
            <a:xfrm>
              <a:off x="3936" y="2784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</a:t>
              </a:r>
            </a:p>
          </p:txBody>
        </p:sp>
        <p:sp>
          <p:nvSpPr>
            <p:cNvPr id="18456" name="AutoShape 44"/>
            <p:cNvSpPr>
              <a:spLocks noChangeArrowheads="1"/>
            </p:cNvSpPr>
            <p:nvPr/>
          </p:nvSpPr>
          <p:spPr bwMode="auto">
            <a:xfrm>
              <a:off x="3936" y="3072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</a:t>
              </a:r>
            </a:p>
          </p:txBody>
        </p:sp>
        <p:sp>
          <p:nvSpPr>
            <p:cNvPr id="18457" name="AutoShape 45"/>
            <p:cNvSpPr>
              <a:spLocks noChangeArrowheads="1"/>
            </p:cNvSpPr>
            <p:nvPr/>
          </p:nvSpPr>
          <p:spPr bwMode="auto">
            <a:xfrm>
              <a:off x="4320" y="2544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</a:t>
              </a:r>
            </a:p>
          </p:txBody>
        </p:sp>
        <p:sp>
          <p:nvSpPr>
            <p:cNvPr id="18458" name="AutoShape 46"/>
            <p:cNvSpPr>
              <a:spLocks noChangeArrowheads="1"/>
            </p:cNvSpPr>
            <p:nvPr/>
          </p:nvSpPr>
          <p:spPr bwMode="auto">
            <a:xfrm>
              <a:off x="4320" y="2784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</a:t>
              </a:r>
            </a:p>
          </p:txBody>
        </p:sp>
        <p:sp>
          <p:nvSpPr>
            <p:cNvPr id="18459" name="AutoShape 47"/>
            <p:cNvSpPr>
              <a:spLocks noChangeArrowheads="1"/>
            </p:cNvSpPr>
            <p:nvPr/>
          </p:nvSpPr>
          <p:spPr bwMode="auto">
            <a:xfrm>
              <a:off x="4320" y="3072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  <p:sp>
          <p:nvSpPr>
            <p:cNvPr id="18460" name="AutoShape 48"/>
            <p:cNvSpPr>
              <a:spLocks noChangeArrowheads="1"/>
            </p:cNvSpPr>
            <p:nvPr/>
          </p:nvSpPr>
          <p:spPr bwMode="auto">
            <a:xfrm>
              <a:off x="4704" y="2544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  <p:sp>
          <p:nvSpPr>
            <p:cNvPr id="18461" name="AutoShape 49"/>
            <p:cNvSpPr>
              <a:spLocks noChangeArrowheads="1"/>
            </p:cNvSpPr>
            <p:nvPr/>
          </p:nvSpPr>
          <p:spPr bwMode="auto">
            <a:xfrm>
              <a:off x="4704" y="2784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  <p:sp>
          <p:nvSpPr>
            <p:cNvPr id="18462" name="AutoShape 50"/>
            <p:cNvSpPr>
              <a:spLocks noChangeArrowheads="1"/>
            </p:cNvSpPr>
            <p:nvPr/>
          </p:nvSpPr>
          <p:spPr bwMode="auto">
            <a:xfrm>
              <a:off x="4704" y="3072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  <p:sp>
          <p:nvSpPr>
            <p:cNvPr id="18463" name="AutoShape 51"/>
            <p:cNvSpPr>
              <a:spLocks noChangeArrowheads="1"/>
            </p:cNvSpPr>
            <p:nvPr/>
          </p:nvSpPr>
          <p:spPr bwMode="auto">
            <a:xfrm>
              <a:off x="5088" y="2544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  <p:sp>
          <p:nvSpPr>
            <p:cNvPr id="18464" name="AutoShape 52"/>
            <p:cNvSpPr>
              <a:spLocks noChangeArrowheads="1"/>
            </p:cNvSpPr>
            <p:nvPr/>
          </p:nvSpPr>
          <p:spPr bwMode="auto">
            <a:xfrm>
              <a:off x="5088" y="2784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  <p:sp>
          <p:nvSpPr>
            <p:cNvPr id="18465" name="AutoShape 53"/>
            <p:cNvSpPr>
              <a:spLocks noChangeArrowheads="1"/>
            </p:cNvSpPr>
            <p:nvPr/>
          </p:nvSpPr>
          <p:spPr bwMode="auto">
            <a:xfrm>
              <a:off x="5088" y="3072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  <p:sp>
          <p:nvSpPr>
            <p:cNvPr id="18466" name="Line 54"/>
            <p:cNvSpPr>
              <a:spLocks noChangeShapeType="1"/>
            </p:cNvSpPr>
            <p:nvPr/>
          </p:nvSpPr>
          <p:spPr bwMode="auto">
            <a:xfrm>
              <a:off x="4080" y="201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8467" name="Text Box 55"/>
            <p:cNvSpPr txBox="1">
              <a:spLocks noChangeArrowheads="1"/>
            </p:cNvSpPr>
            <p:nvPr/>
          </p:nvSpPr>
          <p:spPr bwMode="auto">
            <a:xfrm>
              <a:off x="4416" y="1872"/>
              <a:ext cx="34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time</a:t>
              </a:r>
            </a:p>
          </p:txBody>
        </p:sp>
        <p:sp>
          <p:nvSpPr>
            <p:cNvPr id="18468" name="Text Box 56"/>
            <p:cNvSpPr txBox="1">
              <a:spLocks noChangeArrowheads="1"/>
            </p:cNvSpPr>
            <p:nvPr/>
          </p:nvSpPr>
          <p:spPr bwMode="auto">
            <a:xfrm>
              <a:off x="2976" y="2256"/>
              <a:ext cx="39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clock</a:t>
              </a:r>
            </a:p>
          </p:txBody>
        </p:sp>
        <p:sp>
          <p:nvSpPr>
            <p:cNvPr id="18469" name="Text Box 57"/>
            <p:cNvSpPr txBox="1">
              <a:spLocks noChangeArrowheads="1"/>
            </p:cNvSpPr>
            <p:nvPr/>
          </p:nvSpPr>
          <p:spPr bwMode="auto">
            <a:xfrm>
              <a:off x="2736" y="2640"/>
              <a:ext cx="35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state</a:t>
              </a:r>
            </a:p>
          </p:txBody>
        </p:sp>
        <p:sp>
          <p:nvSpPr>
            <p:cNvPr id="18470" name="AutoShape 58"/>
            <p:cNvSpPr>
              <a:spLocks/>
            </p:cNvSpPr>
            <p:nvPr/>
          </p:nvSpPr>
          <p:spPr bwMode="auto">
            <a:xfrm>
              <a:off x="3072" y="2592"/>
              <a:ext cx="96" cy="384"/>
            </a:xfrm>
            <a:prstGeom prst="leftBrace">
              <a:avLst>
                <a:gd name="adj1" fmla="val 3333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18471" name="Text Box 59"/>
            <p:cNvSpPr txBox="1">
              <a:spLocks noChangeArrowheads="1"/>
            </p:cNvSpPr>
            <p:nvPr/>
          </p:nvSpPr>
          <p:spPr bwMode="auto">
            <a:xfrm>
              <a:off x="2726" y="3063"/>
              <a:ext cx="3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input</a:t>
              </a:r>
            </a:p>
          </p:txBody>
        </p:sp>
        <p:graphicFrame>
          <p:nvGraphicFramePr>
            <p:cNvPr id="18472" name="Object 60"/>
            <p:cNvGraphicFramePr>
              <a:graphicFrameLocks noChangeAspect="1"/>
            </p:cNvGraphicFramePr>
            <p:nvPr/>
          </p:nvGraphicFramePr>
          <p:xfrm>
            <a:off x="3216" y="3360"/>
            <a:ext cx="192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535" name="方程式" r:id="rId9" imgW="215619" imgH="215619" progId="Equation.3">
                    <p:embed/>
                  </p:oleObj>
                </mc:Choice>
                <mc:Fallback>
                  <p:oleObj name="方程式" r:id="rId9" imgW="215619" imgH="215619" progId="Equation.3">
                    <p:embed/>
                    <p:pic>
                      <p:nvPicPr>
                        <p:cNvPr id="0" name="Object 6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16" y="3360"/>
                          <a:ext cx="192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73" name="Object 61"/>
            <p:cNvGraphicFramePr>
              <a:graphicFrameLocks noChangeAspect="1"/>
            </p:cNvGraphicFramePr>
            <p:nvPr/>
          </p:nvGraphicFramePr>
          <p:xfrm>
            <a:off x="3216" y="3648"/>
            <a:ext cx="192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536" name="方程式" r:id="rId10" imgW="215619" imgH="215619" progId="Equation.3">
                    <p:embed/>
                  </p:oleObj>
                </mc:Choice>
                <mc:Fallback>
                  <p:oleObj name="方程式" r:id="rId10" imgW="215619" imgH="215619" progId="Equation.3">
                    <p:embed/>
                    <p:pic>
                      <p:nvPicPr>
                        <p:cNvPr id="0" name="Object 6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16" y="3648"/>
                          <a:ext cx="192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474" name="AutoShape 62"/>
            <p:cNvSpPr>
              <a:spLocks noChangeArrowheads="1"/>
            </p:cNvSpPr>
            <p:nvPr/>
          </p:nvSpPr>
          <p:spPr bwMode="auto">
            <a:xfrm>
              <a:off x="3552" y="3360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  <p:sp>
          <p:nvSpPr>
            <p:cNvPr id="18475" name="AutoShape 63"/>
            <p:cNvSpPr>
              <a:spLocks noChangeArrowheads="1"/>
            </p:cNvSpPr>
            <p:nvPr/>
          </p:nvSpPr>
          <p:spPr bwMode="auto">
            <a:xfrm>
              <a:off x="3552" y="3648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</a:t>
              </a:r>
            </a:p>
          </p:txBody>
        </p:sp>
        <p:sp>
          <p:nvSpPr>
            <p:cNvPr id="18476" name="AutoShape 64"/>
            <p:cNvSpPr>
              <a:spLocks noChangeArrowheads="1"/>
            </p:cNvSpPr>
            <p:nvPr/>
          </p:nvSpPr>
          <p:spPr bwMode="auto">
            <a:xfrm>
              <a:off x="3936" y="3360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</a:t>
              </a:r>
            </a:p>
          </p:txBody>
        </p:sp>
        <p:sp>
          <p:nvSpPr>
            <p:cNvPr id="18477" name="AutoShape 65"/>
            <p:cNvSpPr>
              <a:spLocks noChangeArrowheads="1"/>
            </p:cNvSpPr>
            <p:nvPr/>
          </p:nvSpPr>
          <p:spPr bwMode="auto">
            <a:xfrm>
              <a:off x="3936" y="3648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</a:t>
              </a:r>
            </a:p>
          </p:txBody>
        </p:sp>
        <p:sp>
          <p:nvSpPr>
            <p:cNvPr id="18478" name="AutoShape 66"/>
            <p:cNvSpPr>
              <a:spLocks noChangeArrowheads="1"/>
            </p:cNvSpPr>
            <p:nvPr/>
          </p:nvSpPr>
          <p:spPr bwMode="auto">
            <a:xfrm>
              <a:off x="4320" y="3360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  <p:sp>
          <p:nvSpPr>
            <p:cNvPr id="18479" name="AutoShape 67"/>
            <p:cNvSpPr>
              <a:spLocks noChangeArrowheads="1"/>
            </p:cNvSpPr>
            <p:nvPr/>
          </p:nvSpPr>
          <p:spPr bwMode="auto">
            <a:xfrm>
              <a:off x="4320" y="3648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  <p:sp>
          <p:nvSpPr>
            <p:cNvPr id="18480" name="AutoShape 68"/>
            <p:cNvSpPr>
              <a:spLocks noChangeArrowheads="1"/>
            </p:cNvSpPr>
            <p:nvPr/>
          </p:nvSpPr>
          <p:spPr bwMode="auto">
            <a:xfrm>
              <a:off x="4704" y="3360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  <p:sp>
          <p:nvSpPr>
            <p:cNvPr id="18481" name="AutoShape 69"/>
            <p:cNvSpPr>
              <a:spLocks noChangeArrowheads="1"/>
            </p:cNvSpPr>
            <p:nvPr/>
          </p:nvSpPr>
          <p:spPr bwMode="auto">
            <a:xfrm>
              <a:off x="4704" y="3648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  <p:sp>
          <p:nvSpPr>
            <p:cNvPr id="18482" name="AutoShape 70"/>
            <p:cNvSpPr>
              <a:spLocks noChangeArrowheads="1"/>
            </p:cNvSpPr>
            <p:nvPr/>
          </p:nvSpPr>
          <p:spPr bwMode="auto">
            <a:xfrm>
              <a:off x="5088" y="3360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  <p:sp>
          <p:nvSpPr>
            <p:cNvPr id="18483" name="AutoShape 71"/>
            <p:cNvSpPr>
              <a:spLocks noChangeArrowheads="1"/>
            </p:cNvSpPr>
            <p:nvPr/>
          </p:nvSpPr>
          <p:spPr bwMode="auto">
            <a:xfrm>
              <a:off x="5088" y="3648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  <p:sp>
          <p:nvSpPr>
            <p:cNvPr id="18484" name="AutoShape 72"/>
            <p:cNvSpPr>
              <a:spLocks/>
            </p:cNvSpPr>
            <p:nvPr/>
          </p:nvSpPr>
          <p:spPr bwMode="auto">
            <a:xfrm>
              <a:off x="3072" y="3408"/>
              <a:ext cx="96" cy="384"/>
            </a:xfrm>
            <a:prstGeom prst="leftBrace">
              <a:avLst>
                <a:gd name="adj1" fmla="val 3333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18485" name="Text Box 73"/>
            <p:cNvSpPr txBox="1">
              <a:spLocks noChangeArrowheads="1"/>
            </p:cNvSpPr>
            <p:nvPr/>
          </p:nvSpPr>
          <p:spPr bwMode="auto">
            <a:xfrm>
              <a:off x="2630" y="3447"/>
              <a:ext cx="509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internal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signals</a:t>
              </a:r>
            </a:p>
          </p:txBody>
        </p:sp>
      </p:grpSp>
      <p:sp>
        <p:nvSpPr>
          <p:cNvPr id="18438" name="AutoShape 74"/>
          <p:cNvSpPr>
            <a:spLocks noChangeArrowheads="1"/>
          </p:cNvSpPr>
          <p:nvPr/>
        </p:nvSpPr>
        <p:spPr bwMode="auto">
          <a:xfrm>
            <a:off x="4038600" y="3429000"/>
            <a:ext cx="381000" cy="304800"/>
          </a:xfrm>
          <a:prstGeom prst="rightArrow">
            <a:avLst>
              <a:gd name="adj1" fmla="val 50000"/>
              <a:gd name="adj2" fmla="val 3125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18439" name="Line 75"/>
          <p:cNvSpPr>
            <a:spLocks noChangeShapeType="1"/>
          </p:cNvSpPr>
          <p:nvPr/>
        </p:nvSpPr>
        <p:spPr bwMode="auto">
          <a:xfrm>
            <a:off x="6705600" y="381000"/>
            <a:ext cx="0" cy="25908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8440" name="AutoShape 76"/>
          <p:cNvSpPr>
            <a:spLocks noChangeArrowheads="1"/>
          </p:cNvSpPr>
          <p:nvPr/>
        </p:nvSpPr>
        <p:spPr bwMode="auto">
          <a:xfrm>
            <a:off x="6934200" y="1447800"/>
            <a:ext cx="1600200" cy="14478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?</a:t>
            </a:r>
          </a:p>
        </p:txBody>
      </p:sp>
      <p:sp>
        <p:nvSpPr>
          <p:cNvPr id="18441" name="AutoShape 77"/>
          <p:cNvSpPr>
            <a:spLocks noChangeArrowheads="1"/>
          </p:cNvSpPr>
          <p:nvPr/>
        </p:nvSpPr>
        <p:spPr bwMode="auto">
          <a:xfrm>
            <a:off x="5562600" y="5562600"/>
            <a:ext cx="3200400" cy="9144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?</a:t>
            </a:r>
          </a:p>
        </p:txBody>
      </p:sp>
      <p:sp>
        <p:nvSpPr>
          <p:cNvPr id="18442" name="AutoShape 78"/>
          <p:cNvSpPr>
            <a:spLocks noChangeArrowheads="1"/>
          </p:cNvSpPr>
          <p:nvPr/>
        </p:nvSpPr>
        <p:spPr bwMode="auto">
          <a:xfrm>
            <a:off x="6248400" y="4343400"/>
            <a:ext cx="2514600" cy="6858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?</a:t>
            </a:r>
          </a:p>
        </p:txBody>
      </p:sp>
      <p:graphicFrame>
        <p:nvGraphicFramePr>
          <p:cNvPr id="18443" name="Object 79"/>
          <p:cNvGraphicFramePr>
            <a:graphicFrameLocks noChangeAspect="1"/>
          </p:cNvGraphicFramePr>
          <p:nvPr/>
        </p:nvGraphicFramePr>
        <p:xfrm>
          <a:off x="914400" y="5562600"/>
          <a:ext cx="1585913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37" name="方程式" r:id="rId12" imgW="964781" imgH="215806" progId="Equation.3">
                  <p:embed/>
                </p:oleObj>
              </mc:Choice>
              <mc:Fallback>
                <p:oleObj name="方程式" r:id="rId12" imgW="964781" imgH="215806" progId="Equation.3">
                  <p:embed/>
                  <p:pic>
                    <p:nvPicPr>
                      <p:cNvPr id="0" name="Object 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5562600"/>
                        <a:ext cx="1585913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4" name="Object 80"/>
          <p:cNvGraphicFramePr>
            <a:graphicFrameLocks noChangeAspect="1"/>
          </p:cNvGraphicFramePr>
          <p:nvPr/>
        </p:nvGraphicFramePr>
        <p:xfrm>
          <a:off x="914400" y="6019800"/>
          <a:ext cx="1003300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38" name="方程式" r:id="rId14" imgW="609336" imgH="241195" progId="Equation.3">
                  <p:embed/>
                </p:oleObj>
              </mc:Choice>
              <mc:Fallback>
                <p:oleObj name="方程式" r:id="rId14" imgW="609336" imgH="241195" progId="Equation.3">
                  <p:embed/>
                  <p:pic>
                    <p:nvPicPr>
                      <p:cNvPr id="0" name="Object 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019800"/>
                        <a:ext cx="1003300" cy="39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5" name="AutoShape 81"/>
          <p:cNvSpPr>
            <a:spLocks noChangeArrowheads="1"/>
          </p:cNvSpPr>
          <p:nvPr/>
        </p:nvSpPr>
        <p:spPr bwMode="auto">
          <a:xfrm>
            <a:off x="304800" y="2133600"/>
            <a:ext cx="2438400" cy="20574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18446" name="Text Box 82"/>
          <p:cNvSpPr txBox="1">
            <a:spLocks noChangeArrowheads="1"/>
          </p:cNvSpPr>
          <p:nvPr/>
        </p:nvSpPr>
        <p:spPr bwMode="auto">
          <a:xfrm>
            <a:off x="1143000" y="1752600"/>
            <a:ext cx="19240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combinational circuit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Example</a:t>
            </a:r>
          </a:p>
        </p:txBody>
      </p:sp>
      <p:grpSp>
        <p:nvGrpSpPr>
          <p:cNvPr id="19459" name="Group 3"/>
          <p:cNvGrpSpPr>
            <a:grpSpLocks/>
          </p:cNvGrpSpPr>
          <p:nvPr/>
        </p:nvGrpSpPr>
        <p:grpSpPr bwMode="auto">
          <a:xfrm>
            <a:off x="304800" y="2209800"/>
            <a:ext cx="3436938" cy="2478088"/>
            <a:chOff x="240" y="1331"/>
            <a:chExt cx="2165" cy="1561"/>
          </a:xfrm>
        </p:grpSpPr>
        <p:pic>
          <p:nvPicPr>
            <p:cNvPr id="19524" name="Picture 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0" y="1331"/>
              <a:ext cx="2165" cy="15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aphicFrame>
          <p:nvGraphicFramePr>
            <p:cNvPr id="19525" name="Object 5"/>
            <p:cNvGraphicFramePr>
              <a:graphicFrameLocks noChangeAspect="1"/>
            </p:cNvGraphicFramePr>
            <p:nvPr/>
          </p:nvGraphicFramePr>
          <p:xfrm>
            <a:off x="1584" y="1440"/>
            <a:ext cx="144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545" name="方程式" r:id="rId4" imgW="215619" imgH="215619" progId="Equation.3">
                    <p:embed/>
                  </p:oleObj>
                </mc:Choice>
                <mc:Fallback>
                  <p:oleObj name="方程式" r:id="rId4" imgW="215619" imgH="215619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84" y="1440"/>
                          <a:ext cx="144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526" name="Object 6"/>
            <p:cNvGraphicFramePr>
              <a:graphicFrameLocks noChangeAspect="1"/>
            </p:cNvGraphicFramePr>
            <p:nvPr/>
          </p:nvGraphicFramePr>
          <p:xfrm>
            <a:off x="1440" y="2064"/>
            <a:ext cx="144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546" name="方程式" r:id="rId6" imgW="215619" imgH="215619" progId="Equation.3">
                    <p:embed/>
                  </p:oleObj>
                </mc:Choice>
                <mc:Fallback>
                  <p:oleObj name="方程式" r:id="rId6" imgW="215619" imgH="215619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0" y="2064"/>
                          <a:ext cx="144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19460" name="Picture 7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304800"/>
            <a:ext cx="4191000" cy="273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5638800" y="5638800"/>
            <a:ext cx="609600" cy="762000"/>
            <a:chOff x="3562" y="3552"/>
            <a:chExt cx="384" cy="480"/>
          </a:xfrm>
        </p:grpSpPr>
        <p:sp>
          <p:nvSpPr>
            <p:cNvPr id="19522" name="AutoShape 9"/>
            <p:cNvSpPr>
              <a:spLocks noChangeArrowheads="1"/>
            </p:cNvSpPr>
            <p:nvPr/>
          </p:nvSpPr>
          <p:spPr bwMode="auto">
            <a:xfrm>
              <a:off x="3562" y="3552"/>
              <a:ext cx="384" cy="192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  <p:sp>
          <p:nvSpPr>
            <p:cNvPr id="19523" name="AutoShape 10"/>
            <p:cNvSpPr>
              <a:spLocks noChangeArrowheads="1"/>
            </p:cNvSpPr>
            <p:nvPr/>
          </p:nvSpPr>
          <p:spPr bwMode="auto">
            <a:xfrm>
              <a:off x="3562" y="3840"/>
              <a:ext cx="384" cy="192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</a:t>
              </a:r>
            </a:p>
          </p:txBody>
        </p:sp>
      </p:grpSp>
      <p:sp>
        <p:nvSpPr>
          <p:cNvPr id="19462" name="AutoShape 11"/>
          <p:cNvSpPr>
            <a:spLocks noChangeArrowheads="1"/>
          </p:cNvSpPr>
          <p:nvPr/>
        </p:nvSpPr>
        <p:spPr bwMode="auto">
          <a:xfrm>
            <a:off x="3733800" y="3276600"/>
            <a:ext cx="381000" cy="304800"/>
          </a:xfrm>
          <a:prstGeom prst="rightArrow">
            <a:avLst>
              <a:gd name="adj1" fmla="val 50000"/>
              <a:gd name="adj2" fmla="val 3125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19463" name="Line 12"/>
          <p:cNvSpPr>
            <a:spLocks noChangeShapeType="1"/>
          </p:cNvSpPr>
          <p:nvPr/>
        </p:nvSpPr>
        <p:spPr bwMode="auto">
          <a:xfrm>
            <a:off x="6705600" y="381000"/>
            <a:ext cx="0" cy="25908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9464" name="AutoShape 13"/>
          <p:cNvSpPr>
            <a:spLocks noChangeArrowheads="1"/>
          </p:cNvSpPr>
          <p:nvPr/>
        </p:nvSpPr>
        <p:spPr bwMode="auto">
          <a:xfrm>
            <a:off x="304800" y="2133600"/>
            <a:ext cx="2438400" cy="20574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19465" name="Text Box 14"/>
          <p:cNvSpPr txBox="1">
            <a:spLocks noChangeArrowheads="1"/>
          </p:cNvSpPr>
          <p:nvPr/>
        </p:nvSpPr>
        <p:spPr bwMode="auto">
          <a:xfrm>
            <a:off x="1143000" y="1752600"/>
            <a:ext cx="19240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combinational circuit</a:t>
            </a:r>
          </a:p>
        </p:txBody>
      </p:sp>
      <p:sp>
        <p:nvSpPr>
          <p:cNvPr id="19466" name="Line 15"/>
          <p:cNvSpPr>
            <a:spLocks noChangeShapeType="1"/>
          </p:cNvSpPr>
          <p:nvPr/>
        </p:nvSpPr>
        <p:spPr bwMode="auto">
          <a:xfrm>
            <a:off x="5638800" y="4191000"/>
            <a:ext cx="0" cy="2286000"/>
          </a:xfrm>
          <a:prstGeom prst="line">
            <a:avLst/>
          </a:prstGeom>
          <a:noFill/>
          <a:ln w="38100">
            <a:solidFill>
              <a:schemeClr val="hlink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9467" name="Line 16"/>
          <p:cNvSpPr>
            <a:spLocks noChangeShapeType="1"/>
          </p:cNvSpPr>
          <p:nvPr/>
        </p:nvSpPr>
        <p:spPr bwMode="auto">
          <a:xfrm>
            <a:off x="6248400" y="4191000"/>
            <a:ext cx="0" cy="2286000"/>
          </a:xfrm>
          <a:prstGeom prst="line">
            <a:avLst/>
          </a:prstGeom>
          <a:noFill/>
          <a:ln w="38100">
            <a:solidFill>
              <a:schemeClr val="hlink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grpSp>
        <p:nvGrpSpPr>
          <p:cNvPr id="19468" name="Group 17"/>
          <p:cNvGrpSpPr>
            <a:grpSpLocks/>
          </p:cNvGrpSpPr>
          <p:nvPr/>
        </p:nvGrpSpPr>
        <p:grpSpPr bwMode="auto">
          <a:xfrm>
            <a:off x="4191000" y="3429000"/>
            <a:ext cx="4511675" cy="2971800"/>
            <a:chOff x="2640" y="2160"/>
            <a:chExt cx="2842" cy="1872"/>
          </a:xfrm>
        </p:grpSpPr>
        <p:grpSp>
          <p:nvGrpSpPr>
            <p:cNvPr id="19475" name="Group 18"/>
            <p:cNvGrpSpPr>
              <a:grpSpLocks/>
            </p:cNvGrpSpPr>
            <p:nvPr/>
          </p:nvGrpSpPr>
          <p:grpSpPr bwMode="auto">
            <a:xfrm>
              <a:off x="3370" y="2448"/>
              <a:ext cx="2112" cy="192"/>
              <a:chOff x="1584" y="2160"/>
              <a:chExt cx="2112" cy="192"/>
            </a:xfrm>
          </p:grpSpPr>
          <p:sp>
            <p:nvSpPr>
              <p:cNvPr id="19496" name="Line 19"/>
              <p:cNvSpPr>
                <a:spLocks noChangeShapeType="1"/>
              </p:cNvSpPr>
              <p:nvPr/>
            </p:nvSpPr>
            <p:spPr bwMode="auto">
              <a:xfrm>
                <a:off x="1584" y="2352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pSp>
            <p:nvGrpSpPr>
              <p:cNvPr id="19497" name="Group 20"/>
              <p:cNvGrpSpPr>
                <a:grpSpLocks/>
              </p:cNvGrpSpPr>
              <p:nvPr/>
            </p:nvGrpSpPr>
            <p:grpSpPr bwMode="auto">
              <a:xfrm>
                <a:off x="1776" y="2160"/>
                <a:ext cx="384" cy="192"/>
                <a:chOff x="1776" y="2160"/>
                <a:chExt cx="384" cy="192"/>
              </a:xfrm>
            </p:grpSpPr>
            <p:sp>
              <p:nvSpPr>
                <p:cNvPr id="19518" name="Line 21"/>
                <p:cNvSpPr>
                  <a:spLocks noChangeShapeType="1"/>
                </p:cNvSpPr>
                <p:nvPr/>
              </p:nvSpPr>
              <p:spPr bwMode="auto">
                <a:xfrm flipV="1">
                  <a:off x="1776" y="2160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9519" name="Line 22"/>
                <p:cNvSpPr>
                  <a:spLocks noChangeShapeType="1"/>
                </p:cNvSpPr>
                <p:nvPr/>
              </p:nvSpPr>
              <p:spPr bwMode="auto">
                <a:xfrm>
                  <a:off x="1776" y="2160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9520" name="Line 23"/>
                <p:cNvSpPr>
                  <a:spLocks noChangeShapeType="1"/>
                </p:cNvSpPr>
                <p:nvPr/>
              </p:nvSpPr>
              <p:spPr bwMode="auto">
                <a:xfrm flipV="1">
                  <a:off x="1968" y="2160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9521" name="Line 24"/>
                <p:cNvSpPr>
                  <a:spLocks noChangeShapeType="1"/>
                </p:cNvSpPr>
                <p:nvPr/>
              </p:nvSpPr>
              <p:spPr bwMode="auto">
                <a:xfrm>
                  <a:off x="1968" y="2352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19498" name="Group 25"/>
              <p:cNvGrpSpPr>
                <a:grpSpLocks/>
              </p:cNvGrpSpPr>
              <p:nvPr/>
            </p:nvGrpSpPr>
            <p:grpSpPr bwMode="auto">
              <a:xfrm>
                <a:off x="2160" y="2160"/>
                <a:ext cx="384" cy="192"/>
                <a:chOff x="1776" y="2160"/>
                <a:chExt cx="384" cy="192"/>
              </a:xfrm>
            </p:grpSpPr>
            <p:sp>
              <p:nvSpPr>
                <p:cNvPr id="19514" name="Line 26"/>
                <p:cNvSpPr>
                  <a:spLocks noChangeShapeType="1"/>
                </p:cNvSpPr>
                <p:nvPr/>
              </p:nvSpPr>
              <p:spPr bwMode="auto">
                <a:xfrm flipV="1">
                  <a:off x="1776" y="2160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9515" name="Line 27"/>
                <p:cNvSpPr>
                  <a:spLocks noChangeShapeType="1"/>
                </p:cNvSpPr>
                <p:nvPr/>
              </p:nvSpPr>
              <p:spPr bwMode="auto">
                <a:xfrm>
                  <a:off x="1776" y="2160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9516" name="Line 28"/>
                <p:cNvSpPr>
                  <a:spLocks noChangeShapeType="1"/>
                </p:cNvSpPr>
                <p:nvPr/>
              </p:nvSpPr>
              <p:spPr bwMode="auto">
                <a:xfrm flipV="1">
                  <a:off x="1968" y="2160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9517" name="Line 29"/>
                <p:cNvSpPr>
                  <a:spLocks noChangeShapeType="1"/>
                </p:cNvSpPr>
                <p:nvPr/>
              </p:nvSpPr>
              <p:spPr bwMode="auto">
                <a:xfrm>
                  <a:off x="1968" y="2352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19499" name="Group 30"/>
              <p:cNvGrpSpPr>
                <a:grpSpLocks/>
              </p:cNvGrpSpPr>
              <p:nvPr/>
            </p:nvGrpSpPr>
            <p:grpSpPr bwMode="auto">
              <a:xfrm>
                <a:off x="2544" y="2160"/>
                <a:ext cx="384" cy="192"/>
                <a:chOff x="1776" y="2160"/>
                <a:chExt cx="384" cy="192"/>
              </a:xfrm>
            </p:grpSpPr>
            <p:sp>
              <p:nvSpPr>
                <p:cNvPr id="19510" name="Line 31"/>
                <p:cNvSpPr>
                  <a:spLocks noChangeShapeType="1"/>
                </p:cNvSpPr>
                <p:nvPr/>
              </p:nvSpPr>
              <p:spPr bwMode="auto">
                <a:xfrm flipV="1">
                  <a:off x="1776" y="2160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9511" name="Line 32"/>
                <p:cNvSpPr>
                  <a:spLocks noChangeShapeType="1"/>
                </p:cNvSpPr>
                <p:nvPr/>
              </p:nvSpPr>
              <p:spPr bwMode="auto">
                <a:xfrm>
                  <a:off x="1776" y="2160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9512" name="Line 33"/>
                <p:cNvSpPr>
                  <a:spLocks noChangeShapeType="1"/>
                </p:cNvSpPr>
                <p:nvPr/>
              </p:nvSpPr>
              <p:spPr bwMode="auto">
                <a:xfrm flipV="1">
                  <a:off x="1968" y="2160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9513" name="Line 34"/>
                <p:cNvSpPr>
                  <a:spLocks noChangeShapeType="1"/>
                </p:cNvSpPr>
                <p:nvPr/>
              </p:nvSpPr>
              <p:spPr bwMode="auto">
                <a:xfrm>
                  <a:off x="1968" y="2352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19500" name="Group 35"/>
              <p:cNvGrpSpPr>
                <a:grpSpLocks/>
              </p:cNvGrpSpPr>
              <p:nvPr/>
            </p:nvGrpSpPr>
            <p:grpSpPr bwMode="auto">
              <a:xfrm>
                <a:off x="2928" y="2160"/>
                <a:ext cx="384" cy="192"/>
                <a:chOff x="1776" y="2160"/>
                <a:chExt cx="384" cy="192"/>
              </a:xfrm>
            </p:grpSpPr>
            <p:sp>
              <p:nvSpPr>
                <p:cNvPr id="19506" name="Line 36"/>
                <p:cNvSpPr>
                  <a:spLocks noChangeShapeType="1"/>
                </p:cNvSpPr>
                <p:nvPr/>
              </p:nvSpPr>
              <p:spPr bwMode="auto">
                <a:xfrm flipV="1">
                  <a:off x="1776" y="2160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9507" name="Line 37"/>
                <p:cNvSpPr>
                  <a:spLocks noChangeShapeType="1"/>
                </p:cNvSpPr>
                <p:nvPr/>
              </p:nvSpPr>
              <p:spPr bwMode="auto">
                <a:xfrm>
                  <a:off x="1776" y="2160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9508" name="Line 38"/>
                <p:cNvSpPr>
                  <a:spLocks noChangeShapeType="1"/>
                </p:cNvSpPr>
                <p:nvPr/>
              </p:nvSpPr>
              <p:spPr bwMode="auto">
                <a:xfrm flipV="1">
                  <a:off x="1968" y="2160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9509" name="Line 39"/>
                <p:cNvSpPr>
                  <a:spLocks noChangeShapeType="1"/>
                </p:cNvSpPr>
                <p:nvPr/>
              </p:nvSpPr>
              <p:spPr bwMode="auto">
                <a:xfrm>
                  <a:off x="1968" y="2352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19501" name="Group 40"/>
              <p:cNvGrpSpPr>
                <a:grpSpLocks/>
              </p:cNvGrpSpPr>
              <p:nvPr/>
            </p:nvGrpSpPr>
            <p:grpSpPr bwMode="auto">
              <a:xfrm>
                <a:off x="3312" y="2160"/>
                <a:ext cx="384" cy="192"/>
                <a:chOff x="1776" y="2160"/>
                <a:chExt cx="384" cy="192"/>
              </a:xfrm>
            </p:grpSpPr>
            <p:sp>
              <p:nvSpPr>
                <p:cNvPr id="19502" name="Line 41"/>
                <p:cNvSpPr>
                  <a:spLocks noChangeShapeType="1"/>
                </p:cNvSpPr>
                <p:nvPr/>
              </p:nvSpPr>
              <p:spPr bwMode="auto">
                <a:xfrm flipV="1">
                  <a:off x="1776" y="2160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9503" name="Line 42"/>
                <p:cNvSpPr>
                  <a:spLocks noChangeShapeType="1"/>
                </p:cNvSpPr>
                <p:nvPr/>
              </p:nvSpPr>
              <p:spPr bwMode="auto">
                <a:xfrm>
                  <a:off x="1776" y="2160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9504" name="Line 43"/>
                <p:cNvSpPr>
                  <a:spLocks noChangeShapeType="1"/>
                </p:cNvSpPr>
                <p:nvPr/>
              </p:nvSpPr>
              <p:spPr bwMode="auto">
                <a:xfrm flipV="1">
                  <a:off x="1968" y="2160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9505" name="Line 44"/>
                <p:cNvSpPr>
                  <a:spLocks noChangeShapeType="1"/>
                </p:cNvSpPr>
                <p:nvPr/>
              </p:nvSpPr>
              <p:spPr bwMode="auto">
                <a:xfrm>
                  <a:off x="1968" y="2352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</p:grpSp>
        <p:sp>
          <p:nvSpPr>
            <p:cNvPr id="19476" name="Text Box 45"/>
            <p:cNvSpPr txBox="1">
              <a:spLocks noChangeArrowheads="1"/>
            </p:cNvSpPr>
            <p:nvPr/>
          </p:nvSpPr>
          <p:spPr bwMode="auto">
            <a:xfrm>
              <a:off x="3226" y="2736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A</a:t>
              </a:r>
            </a:p>
          </p:txBody>
        </p:sp>
        <p:sp>
          <p:nvSpPr>
            <p:cNvPr id="19477" name="Text Box 46"/>
            <p:cNvSpPr txBox="1">
              <a:spLocks noChangeArrowheads="1"/>
            </p:cNvSpPr>
            <p:nvPr/>
          </p:nvSpPr>
          <p:spPr bwMode="auto">
            <a:xfrm>
              <a:off x="3226" y="2976"/>
              <a:ext cx="20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B</a:t>
              </a:r>
            </a:p>
          </p:txBody>
        </p:sp>
        <p:sp>
          <p:nvSpPr>
            <p:cNvPr id="19478" name="Text Box 47"/>
            <p:cNvSpPr txBox="1">
              <a:spLocks noChangeArrowheads="1"/>
            </p:cNvSpPr>
            <p:nvPr/>
          </p:nvSpPr>
          <p:spPr bwMode="auto">
            <a:xfrm>
              <a:off x="3226" y="3264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X</a:t>
              </a:r>
            </a:p>
          </p:txBody>
        </p:sp>
        <p:sp>
          <p:nvSpPr>
            <p:cNvPr id="19479" name="AutoShape 48"/>
            <p:cNvSpPr>
              <a:spLocks noChangeArrowheads="1"/>
            </p:cNvSpPr>
            <p:nvPr/>
          </p:nvSpPr>
          <p:spPr bwMode="auto">
            <a:xfrm>
              <a:off x="3562" y="2736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  <p:sp>
          <p:nvSpPr>
            <p:cNvPr id="19480" name="AutoShape 49"/>
            <p:cNvSpPr>
              <a:spLocks noChangeArrowheads="1"/>
            </p:cNvSpPr>
            <p:nvPr/>
          </p:nvSpPr>
          <p:spPr bwMode="auto">
            <a:xfrm>
              <a:off x="3562" y="2976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  <p:sp>
          <p:nvSpPr>
            <p:cNvPr id="19481" name="AutoShape 50"/>
            <p:cNvSpPr>
              <a:spLocks noChangeArrowheads="1"/>
            </p:cNvSpPr>
            <p:nvPr/>
          </p:nvSpPr>
          <p:spPr bwMode="auto">
            <a:xfrm>
              <a:off x="3562" y="3264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</a:t>
              </a:r>
            </a:p>
          </p:txBody>
        </p:sp>
        <p:sp>
          <p:nvSpPr>
            <p:cNvPr id="19482" name="AutoShape 51"/>
            <p:cNvSpPr>
              <a:spLocks noChangeArrowheads="1"/>
            </p:cNvSpPr>
            <p:nvPr/>
          </p:nvSpPr>
          <p:spPr bwMode="auto">
            <a:xfrm>
              <a:off x="5098" y="3264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  <p:sp>
          <p:nvSpPr>
            <p:cNvPr id="19483" name="Line 52"/>
            <p:cNvSpPr>
              <a:spLocks noChangeShapeType="1"/>
            </p:cNvSpPr>
            <p:nvPr/>
          </p:nvSpPr>
          <p:spPr bwMode="auto">
            <a:xfrm>
              <a:off x="4080" y="225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9484" name="Text Box 53"/>
            <p:cNvSpPr txBox="1">
              <a:spLocks noChangeArrowheads="1"/>
            </p:cNvSpPr>
            <p:nvPr/>
          </p:nvSpPr>
          <p:spPr bwMode="auto">
            <a:xfrm>
              <a:off x="4416" y="2160"/>
              <a:ext cx="34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time</a:t>
              </a:r>
            </a:p>
          </p:txBody>
        </p:sp>
        <p:sp>
          <p:nvSpPr>
            <p:cNvPr id="19485" name="Text Box 54"/>
            <p:cNvSpPr txBox="1">
              <a:spLocks noChangeArrowheads="1"/>
            </p:cNvSpPr>
            <p:nvPr/>
          </p:nvSpPr>
          <p:spPr bwMode="auto">
            <a:xfrm>
              <a:off x="2986" y="2448"/>
              <a:ext cx="39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clock</a:t>
              </a:r>
            </a:p>
          </p:txBody>
        </p:sp>
        <p:sp>
          <p:nvSpPr>
            <p:cNvPr id="19486" name="Text Box 55"/>
            <p:cNvSpPr txBox="1">
              <a:spLocks noChangeArrowheads="1"/>
            </p:cNvSpPr>
            <p:nvPr/>
          </p:nvSpPr>
          <p:spPr bwMode="auto">
            <a:xfrm>
              <a:off x="2746" y="2832"/>
              <a:ext cx="35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state</a:t>
              </a:r>
            </a:p>
          </p:txBody>
        </p:sp>
        <p:sp>
          <p:nvSpPr>
            <p:cNvPr id="19487" name="AutoShape 56"/>
            <p:cNvSpPr>
              <a:spLocks/>
            </p:cNvSpPr>
            <p:nvPr/>
          </p:nvSpPr>
          <p:spPr bwMode="auto">
            <a:xfrm>
              <a:off x="3082" y="2784"/>
              <a:ext cx="96" cy="384"/>
            </a:xfrm>
            <a:prstGeom prst="leftBrace">
              <a:avLst>
                <a:gd name="adj1" fmla="val 3333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19488" name="Text Box 57"/>
            <p:cNvSpPr txBox="1">
              <a:spLocks noChangeArrowheads="1"/>
            </p:cNvSpPr>
            <p:nvPr/>
          </p:nvSpPr>
          <p:spPr bwMode="auto">
            <a:xfrm>
              <a:off x="2736" y="3255"/>
              <a:ext cx="3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input</a:t>
              </a:r>
            </a:p>
          </p:txBody>
        </p:sp>
        <p:graphicFrame>
          <p:nvGraphicFramePr>
            <p:cNvPr id="19489" name="Object 58"/>
            <p:cNvGraphicFramePr>
              <a:graphicFrameLocks noChangeAspect="1"/>
            </p:cNvGraphicFramePr>
            <p:nvPr/>
          </p:nvGraphicFramePr>
          <p:xfrm>
            <a:off x="3226" y="3552"/>
            <a:ext cx="192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547" name="方程式" r:id="rId9" imgW="215619" imgH="215619" progId="Equation.3">
                    <p:embed/>
                  </p:oleObj>
                </mc:Choice>
                <mc:Fallback>
                  <p:oleObj name="方程式" r:id="rId9" imgW="215619" imgH="215619" progId="Equation.3">
                    <p:embed/>
                    <p:pic>
                      <p:nvPicPr>
                        <p:cNvPr id="0" name="Object 5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26" y="3552"/>
                          <a:ext cx="192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90" name="Object 59"/>
            <p:cNvGraphicFramePr>
              <a:graphicFrameLocks noChangeAspect="1"/>
            </p:cNvGraphicFramePr>
            <p:nvPr/>
          </p:nvGraphicFramePr>
          <p:xfrm>
            <a:off x="3226" y="3840"/>
            <a:ext cx="192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548" name="方程式" r:id="rId10" imgW="215619" imgH="215619" progId="Equation.3">
                    <p:embed/>
                  </p:oleObj>
                </mc:Choice>
                <mc:Fallback>
                  <p:oleObj name="方程式" r:id="rId10" imgW="215619" imgH="215619" progId="Equation.3">
                    <p:embed/>
                    <p:pic>
                      <p:nvPicPr>
                        <p:cNvPr id="0" name="Object 5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26" y="3840"/>
                          <a:ext cx="192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491" name="AutoShape 60"/>
            <p:cNvSpPr>
              <a:spLocks/>
            </p:cNvSpPr>
            <p:nvPr/>
          </p:nvSpPr>
          <p:spPr bwMode="auto">
            <a:xfrm>
              <a:off x="3082" y="3600"/>
              <a:ext cx="96" cy="384"/>
            </a:xfrm>
            <a:prstGeom prst="leftBrace">
              <a:avLst>
                <a:gd name="adj1" fmla="val 3333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19492" name="Text Box 61"/>
            <p:cNvSpPr txBox="1">
              <a:spLocks noChangeArrowheads="1"/>
            </p:cNvSpPr>
            <p:nvPr/>
          </p:nvSpPr>
          <p:spPr bwMode="auto">
            <a:xfrm>
              <a:off x="2640" y="3639"/>
              <a:ext cx="509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internal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signals</a:t>
              </a:r>
            </a:p>
          </p:txBody>
        </p:sp>
        <p:sp>
          <p:nvSpPr>
            <p:cNvPr id="19493" name="AutoShape 62"/>
            <p:cNvSpPr>
              <a:spLocks noChangeArrowheads="1"/>
            </p:cNvSpPr>
            <p:nvPr/>
          </p:nvSpPr>
          <p:spPr bwMode="auto">
            <a:xfrm>
              <a:off x="3946" y="3264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</a:t>
              </a:r>
            </a:p>
          </p:txBody>
        </p:sp>
        <p:sp>
          <p:nvSpPr>
            <p:cNvPr id="19494" name="AutoShape 63"/>
            <p:cNvSpPr>
              <a:spLocks noChangeArrowheads="1"/>
            </p:cNvSpPr>
            <p:nvPr/>
          </p:nvSpPr>
          <p:spPr bwMode="auto">
            <a:xfrm>
              <a:off x="4330" y="3264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  <p:sp>
          <p:nvSpPr>
            <p:cNvPr id="19495" name="AutoShape 64"/>
            <p:cNvSpPr>
              <a:spLocks noChangeArrowheads="1"/>
            </p:cNvSpPr>
            <p:nvPr/>
          </p:nvSpPr>
          <p:spPr bwMode="auto">
            <a:xfrm>
              <a:off x="4714" y="3264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</p:grpSp>
      <p:grpSp>
        <p:nvGrpSpPr>
          <p:cNvPr id="11" name="Group 65"/>
          <p:cNvGrpSpPr>
            <a:grpSpLocks/>
          </p:cNvGrpSpPr>
          <p:nvPr/>
        </p:nvGrpSpPr>
        <p:grpSpPr bwMode="auto">
          <a:xfrm>
            <a:off x="6248400" y="4419600"/>
            <a:ext cx="1676400" cy="1905000"/>
            <a:chOff x="3936" y="2784"/>
            <a:chExt cx="1056" cy="1200"/>
          </a:xfrm>
        </p:grpSpPr>
        <p:sp>
          <p:nvSpPr>
            <p:cNvPr id="19470" name="AutoShape 66"/>
            <p:cNvSpPr>
              <a:spLocks noChangeArrowheads="1"/>
            </p:cNvSpPr>
            <p:nvPr/>
          </p:nvSpPr>
          <p:spPr bwMode="auto">
            <a:xfrm>
              <a:off x="3984" y="3024"/>
              <a:ext cx="1008" cy="576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graphicFrame>
          <p:nvGraphicFramePr>
            <p:cNvPr id="19471" name="Object 67"/>
            <p:cNvGraphicFramePr>
              <a:graphicFrameLocks noChangeAspect="1"/>
            </p:cNvGraphicFramePr>
            <p:nvPr/>
          </p:nvGraphicFramePr>
          <p:xfrm>
            <a:off x="4032" y="3120"/>
            <a:ext cx="855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549" name="方程式" r:id="rId12" imgW="964781" imgH="215806" progId="Equation.3">
                    <p:embed/>
                  </p:oleObj>
                </mc:Choice>
                <mc:Fallback>
                  <p:oleObj name="方程式" r:id="rId12" imgW="964781" imgH="215806" progId="Equation.3">
                    <p:embed/>
                    <p:pic>
                      <p:nvPicPr>
                        <p:cNvPr id="0" name="Object 6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32" y="3120"/>
                          <a:ext cx="855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72" name="Object 68"/>
            <p:cNvGraphicFramePr>
              <a:graphicFrameLocks noChangeAspect="1"/>
            </p:cNvGraphicFramePr>
            <p:nvPr/>
          </p:nvGraphicFramePr>
          <p:xfrm>
            <a:off x="4128" y="3312"/>
            <a:ext cx="536" cy="2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550" name="方程式" r:id="rId14" imgW="609336" imgH="241195" progId="Equation.3">
                    <p:embed/>
                  </p:oleObj>
                </mc:Choice>
                <mc:Fallback>
                  <p:oleObj name="方程式" r:id="rId14" imgW="609336" imgH="241195" progId="Equation.3">
                    <p:embed/>
                    <p:pic>
                      <p:nvPicPr>
                        <p:cNvPr id="0" name="Object 6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28" y="3312"/>
                          <a:ext cx="536" cy="2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473" name="AutoShape 69"/>
            <p:cNvSpPr>
              <a:spLocks noChangeArrowheads="1"/>
            </p:cNvSpPr>
            <p:nvPr/>
          </p:nvSpPr>
          <p:spPr bwMode="auto">
            <a:xfrm rot="5400000">
              <a:off x="4044" y="2676"/>
              <a:ext cx="264" cy="48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36 w 21600"/>
                <a:gd name="T13" fmla="*/ 2925 h 21600"/>
                <a:gd name="T14" fmla="*/ 18245 w 21600"/>
                <a:gd name="T15" fmla="*/ 9225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9474" name="AutoShape 70"/>
            <p:cNvSpPr>
              <a:spLocks noChangeArrowheads="1"/>
            </p:cNvSpPr>
            <p:nvPr/>
          </p:nvSpPr>
          <p:spPr bwMode="auto">
            <a:xfrm rot="10800000">
              <a:off x="3936" y="3600"/>
              <a:ext cx="408" cy="38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41 w 21600"/>
                <a:gd name="T13" fmla="*/ 2925 h 21600"/>
                <a:gd name="T14" fmla="*/ 18212 w 21600"/>
                <a:gd name="T15" fmla="*/ 9225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Example</a:t>
            </a:r>
          </a:p>
        </p:txBody>
      </p:sp>
      <p:grpSp>
        <p:nvGrpSpPr>
          <p:cNvPr id="20483" name="Group 3"/>
          <p:cNvGrpSpPr>
            <a:grpSpLocks/>
          </p:cNvGrpSpPr>
          <p:nvPr/>
        </p:nvGrpSpPr>
        <p:grpSpPr bwMode="auto">
          <a:xfrm>
            <a:off x="304800" y="2209800"/>
            <a:ext cx="3436938" cy="2478088"/>
            <a:chOff x="240" y="1331"/>
            <a:chExt cx="2165" cy="1561"/>
          </a:xfrm>
        </p:grpSpPr>
        <p:pic>
          <p:nvPicPr>
            <p:cNvPr id="20548" name="Picture 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0" y="1331"/>
              <a:ext cx="2165" cy="15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aphicFrame>
          <p:nvGraphicFramePr>
            <p:cNvPr id="20549" name="Object 5"/>
            <p:cNvGraphicFramePr>
              <a:graphicFrameLocks noChangeAspect="1"/>
            </p:cNvGraphicFramePr>
            <p:nvPr/>
          </p:nvGraphicFramePr>
          <p:xfrm>
            <a:off x="1584" y="1440"/>
            <a:ext cx="144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63" name="方程式" r:id="rId4" imgW="215619" imgH="215619" progId="Equation.3">
                    <p:embed/>
                  </p:oleObj>
                </mc:Choice>
                <mc:Fallback>
                  <p:oleObj name="方程式" r:id="rId4" imgW="215619" imgH="215619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84" y="1440"/>
                          <a:ext cx="144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50" name="Object 6"/>
            <p:cNvGraphicFramePr>
              <a:graphicFrameLocks noChangeAspect="1"/>
            </p:cNvGraphicFramePr>
            <p:nvPr/>
          </p:nvGraphicFramePr>
          <p:xfrm>
            <a:off x="1440" y="2064"/>
            <a:ext cx="144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64" name="方程式" r:id="rId6" imgW="215619" imgH="215619" progId="Equation.3">
                    <p:embed/>
                  </p:oleObj>
                </mc:Choice>
                <mc:Fallback>
                  <p:oleObj name="方程式" r:id="rId6" imgW="215619" imgH="215619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0" y="2064"/>
                          <a:ext cx="144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20484" name="Picture 7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304800"/>
            <a:ext cx="4191000" cy="273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485" name="Group 8"/>
          <p:cNvGrpSpPr>
            <a:grpSpLocks/>
          </p:cNvGrpSpPr>
          <p:nvPr/>
        </p:nvGrpSpPr>
        <p:grpSpPr bwMode="auto">
          <a:xfrm>
            <a:off x="5638800" y="5638800"/>
            <a:ext cx="609600" cy="762000"/>
            <a:chOff x="3562" y="3552"/>
            <a:chExt cx="384" cy="480"/>
          </a:xfrm>
        </p:grpSpPr>
        <p:sp>
          <p:nvSpPr>
            <p:cNvPr id="20546" name="AutoShape 9"/>
            <p:cNvSpPr>
              <a:spLocks noChangeArrowheads="1"/>
            </p:cNvSpPr>
            <p:nvPr/>
          </p:nvSpPr>
          <p:spPr bwMode="auto">
            <a:xfrm>
              <a:off x="3562" y="3552"/>
              <a:ext cx="384" cy="192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  <p:sp>
          <p:nvSpPr>
            <p:cNvPr id="20547" name="AutoShape 10"/>
            <p:cNvSpPr>
              <a:spLocks noChangeArrowheads="1"/>
            </p:cNvSpPr>
            <p:nvPr/>
          </p:nvSpPr>
          <p:spPr bwMode="auto">
            <a:xfrm>
              <a:off x="3562" y="3840"/>
              <a:ext cx="384" cy="192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</a:t>
              </a:r>
            </a:p>
          </p:txBody>
        </p:sp>
      </p:grpSp>
      <p:sp>
        <p:nvSpPr>
          <p:cNvPr id="20486" name="AutoShape 11"/>
          <p:cNvSpPr>
            <a:spLocks noChangeArrowheads="1"/>
          </p:cNvSpPr>
          <p:nvPr/>
        </p:nvSpPr>
        <p:spPr bwMode="auto">
          <a:xfrm>
            <a:off x="3733800" y="3276600"/>
            <a:ext cx="381000" cy="304800"/>
          </a:xfrm>
          <a:prstGeom prst="rightArrow">
            <a:avLst>
              <a:gd name="adj1" fmla="val 50000"/>
              <a:gd name="adj2" fmla="val 3125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20487" name="Line 12"/>
          <p:cNvSpPr>
            <a:spLocks noChangeShapeType="1"/>
          </p:cNvSpPr>
          <p:nvPr/>
        </p:nvSpPr>
        <p:spPr bwMode="auto">
          <a:xfrm>
            <a:off x="6705600" y="381000"/>
            <a:ext cx="0" cy="25908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0488" name="AutoShape 13"/>
          <p:cNvSpPr>
            <a:spLocks noChangeArrowheads="1"/>
          </p:cNvSpPr>
          <p:nvPr/>
        </p:nvSpPr>
        <p:spPr bwMode="auto">
          <a:xfrm>
            <a:off x="304800" y="2133600"/>
            <a:ext cx="2438400" cy="20574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20489" name="Text Box 14"/>
          <p:cNvSpPr txBox="1">
            <a:spLocks noChangeArrowheads="1"/>
          </p:cNvSpPr>
          <p:nvPr/>
        </p:nvSpPr>
        <p:spPr bwMode="auto">
          <a:xfrm>
            <a:off x="1143000" y="1752600"/>
            <a:ext cx="19240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combinational circuit</a:t>
            </a:r>
          </a:p>
        </p:txBody>
      </p:sp>
      <p:sp>
        <p:nvSpPr>
          <p:cNvPr id="20490" name="Line 15"/>
          <p:cNvSpPr>
            <a:spLocks noChangeShapeType="1"/>
          </p:cNvSpPr>
          <p:nvPr/>
        </p:nvSpPr>
        <p:spPr bwMode="auto">
          <a:xfrm>
            <a:off x="5638800" y="4191000"/>
            <a:ext cx="0" cy="2286000"/>
          </a:xfrm>
          <a:prstGeom prst="line">
            <a:avLst/>
          </a:prstGeom>
          <a:noFill/>
          <a:ln w="38100">
            <a:solidFill>
              <a:schemeClr val="hlink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0491" name="Line 16"/>
          <p:cNvSpPr>
            <a:spLocks noChangeShapeType="1"/>
          </p:cNvSpPr>
          <p:nvPr/>
        </p:nvSpPr>
        <p:spPr bwMode="auto">
          <a:xfrm>
            <a:off x="6248400" y="4191000"/>
            <a:ext cx="0" cy="2286000"/>
          </a:xfrm>
          <a:prstGeom prst="line">
            <a:avLst/>
          </a:prstGeom>
          <a:noFill/>
          <a:ln w="38100">
            <a:solidFill>
              <a:schemeClr val="hlink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grpSp>
        <p:nvGrpSpPr>
          <p:cNvPr id="20492" name="Group 17"/>
          <p:cNvGrpSpPr>
            <a:grpSpLocks/>
          </p:cNvGrpSpPr>
          <p:nvPr/>
        </p:nvGrpSpPr>
        <p:grpSpPr bwMode="auto">
          <a:xfrm>
            <a:off x="4191000" y="3429000"/>
            <a:ext cx="4511675" cy="2971800"/>
            <a:chOff x="2640" y="2160"/>
            <a:chExt cx="2842" cy="1872"/>
          </a:xfrm>
        </p:grpSpPr>
        <p:grpSp>
          <p:nvGrpSpPr>
            <p:cNvPr id="20499" name="Group 18"/>
            <p:cNvGrpSpPr>
              <a:grpSpLocks/>
            </p:cNvGrpSpPr>
            <p:nvPr/>
          </p:nvGrpSpPr>
          <p:grpSpPr bwMode="auto">
            <a:xfrm>
              <a:off x="3370" y="2448"/>
              <a:ext cx="2112" cy="192"/>
              <a:chOff x="1584" y="2160"/>
              <a:chExt cx="2112" cy="192"/>
            </a:xfrm>
          </p:grpSpPr>
          <p:sp>
            <p:nvSpPr>
              <p:cNvPr id="20520" name="Line 19"/>
              <p:cNvSpPr>
                <a:spLocks noChangeShapeType="1"/>
              </p:cNvSpPr>
              <p:nvPr/>
            </p:nvSpPr>
            <p:spPr bwMode="auto">
              <a:xfrm>
                <a:off x="1584" y="2352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pSp>
            <p:nvGrpSpPr>
              <p:cNvPr id="20521" name="Group 20"/>
              <p:cNvGrpSpPr>
                <a:grpSpLocks/>
              </p:cNvGrpSpPr>
              <p:nvPr/>
            </p:nvGrpSpPr>
            <p:grpSpPr bwMode="auto">
              <a:xfrm>
                <a:off x="1776" y="2160"/>
                <a:ext cx="384" cy="192"/>
                <a:chOff x="1776" y="2160"/>
                <a:chExt cx="384" cy="192"/>
              </a:xfrm>
            </p:grpSpPr>
            <p:sp>
              <p:nvSpPr>
                <p:cNvPr id="20542" name="Line 21"/>
                <p:cNvSpPr>
                  <a:spLocks noChangeShapeType="1"/>
                </p:cNvSpPr>
                <p:nvPr/>
              </p:nvSpPr>
              <p:spPr bwMode="auto">
                <a:xfrm flipV="1">
                  <a:off x="1776" y="2160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20543" name="Line 22"/>
                <p:cNvSpPr>
                  <a:spLocks noChangeShapeType="1"/>
                </p:cNvSpPr>
                <p:nvPr/>
              </p:nvSpPr>
              <p:spPr bwMode="auto">
                <a:xfrm>
                  <a:off x="1776" y="2160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20544" name="Line 23"/>
                <p:cNvSpPr>
                  <a:spLocks noChangeShapeType="1"/>
                </p:cNvSpPr>
                <p:nvPr/>
              </p:nvSpPr>
              <p:spPr bwMode="auto">
                <a:xfrm flipV="1">
                  <a:off x="1968" y="2160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20545" name="Line 24"/>
                <p:cNvSpPr>
                  <a:spLocks noChangeShapeType="1"/>
                </p:cNvSpPr>
                <p:nvPr/>
              </p:nvSpPr>
              <p:spPr bwMode="auto">
                <a:xfrm>
                  <a:off x="1968" y="2352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20522" name="Group 25"/>
              <p:cNvGrpSpPr>
                <a:grpSpLocks/>
              </p:cNvGrpSpPr>
              <p:nvPr/>
            </p:nvGrpSpPr>
            <p:grpSpPr bwMode="auto">
              <a:xfrm>
                <a:off x="2160" y="2160"/>
                <a:ext cx="384" cy="192"/>
                <a:chOff x="1776" y="2160"/>
                <a:chExt cx="384" cy="192"/>
              </a:xfrm>
            </p:grpSpPr>
            <p:sp>
              <p:nvSpPr>
                <p:cNvPr id="20538" name="Line 26"/>
                <p:cNvSpPr>
                  <a:spLocks noChangeShapeType="1"/>
                </p:cNvSpPr>
                <p:nvPr/>
              </p:nvSpPr>
              <p:spPr bwMode="auto">
                <a:xfrm flipV="1">
                  <a:off x="1776" y="2160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20539" name="Line 27"/>
                <p:cNvSpPr>
                  <a:spLocks noChangeShapeType="1"/>
                </p:cNvSpPr>
                <p:nvPr/>
              </p:nvSpPr>
              <p:spPr bwMode="auto">
                <a:xfrm>
                  <a:off x="1776" y="2160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20540" name="Line 28"/>
                <p:cNvSpPr>
                  <a:spLocks noChangeShapeType="1"/>
                </p:cNvSpPr>
                <p:nvPr/>
              </p:nvSpPr>
              <p:spPr bwMode="auto">
                <a:xfrm flipV="1">
                  <a:off x="1968" y="2160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20541" name="Line 29"/>
                <p:cNvSpPr>
                  <a:spLocks noChangeShapeType="1"/>
                </p:cNvSpPr>
                <p:nvPr/>
              </p:nvSpPr>
              <p:spPr bwMode="auto">
                <a:xfrm>
                  <a:off x="1968" y="2352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20523" name="Group 30"/>
              <p:cNvGrpSpPr>
                <a:grpSpLocks/>
              </p:cNvGrpSpPr>
              <p:nvPr/>
            </p:nvGrpSpPr>
            <p:grpSpPr bwMode="auto">
              <a:xfrm>
                <a:off x="2544" y="2160"/>
                <a:ext cx="384" cy="192"/>
                <a:chOff x="1776" y="2160"/>
                <a:chExt cx="384" cy="192"/>
              </a:xfrm>
            </p:grpSpPr>
            <p:sp>
              <p:nvSpPr>
                <p:cNvPr id="20534" name="Line 31"/>
                <p:cNvSpPr>
                  <a:spLocks noChangeShapeType="1"/>
                </p:cNvSpPr>
                <p:nvPr/>
              </p:nvSpPr>
              <p:spPr bwMode="auto">
                <a:xfrm flipV="1">
                  <a:off x="1776" y="2160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20535" name="Line 32"/>
                <p:cNvSpPr>
                  <a:spLocks noChangeShapeType="1"/>
                </p:cNvSpPr>
                <p:nvPr/>
              </p:nvSpPr>
              <p:spPr bwMode="auto">
                <a:xfrm>
                  <a:off x="1776" y="2160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20536" name="Line 33"/>
                <p:cNvSpPr>
                  <a:spLocks noChangeShapeType="1"/>
                </p:cNvSpPr>
                <p:nvPr/>
              </p:nvSpPr>
              <p:spPr bwMode="auto">
                <a:xfrm flipV="1">
                  <a:off x="1968" y="2160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20537" name="Line 34"/>
                <p:cNvSpPr>
                  <a:spLocks noChangeShapeType="1"/>
                </p:cNvSpPr>
                <p:nvPr/>
              </p:nvSpPr>
              <p:spPr bwMode="auto">
                <a:xfrm>
                  <a:off x="1968" y="2352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20524" name="Group 35"/>
              <p:cNvGrpSpPr>
                <a:grpSpLocks/>
              </p:cNvGrpSpPr>
              <p:nvPr/>
            </p:nvGrpSpPr>
            <p:grpSpPr bwMode="auto">
              <a:xfrm>
                <a:off x="2928" y="2160"/>
                <a:ext cx="384" cy="192"/>
                <a:chOff x="1776" y="2160"/>
                <a:chExt cx="384" cy="192"/>
              </a:xfrm>
            </p:grpSpPr>
            <p:sp>
              <p:nvSpPr>
                <p:cNvPr id="20530" name="Line 36"/>
                <p:cNvSpPr>
                  <a:spLocks noChangeShapeType="1"/>
                </p:cNvSpPr>
                <p:nvPr/>
              </p:nvSpPr>
              <p:spPr bwMode="auto">
                <a:xfrm flipV="1">
                  <a:off x="1776" y="2160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20531" name="Line 37"/>
                <p:cNvSpPr>
                  <a:spLocks noChangeShapeType="1"/>
                </p:cNvSpPr>
                <p:nvPr/>
              </p:nvSpPr>
              <p:spPr bwMode="auto">
                <a:xfrm>
                  <a:off x="1776" y="2160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20532" name="Line 38"/>
                <p:cNvSpPr>
                  <a:spLocks noChangeShapeType="1"/>
                </p:cNvSpPr>
                <p:nvPr/>
              </p:nvSpPr>
              <p:spPr bwMode="auto">
                <a:xfrm flipV="1">
                  <a:off x="1968" y="2160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20533" name="Line 39"/>
                <p:cNvSpPr>
                  <a:spLocks noChangeShapeType="1"/>
                </p:cNvSpPr>
                <p:nvPr/>
              </p:nvSpPr>
              <p:spPr bwMode="auto">
                <a:xfrm>
                  <a:off x="1968" y="2352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20525" name="Group 40"/>
              <p:cNvGrpSpPr>
                <a:grpSpLocks/>
              </p:cNvGrpSpPr>
              <p:nvPr/>
            </p:nvGrpSpPr>
            <p:grpSpPr bwMode="auto">
              <a:xfrm>
                <a:off x="3312" y="2160"/>
                <a:ext cx="384" cy="192"/>
                <a:chOff x="1776" y="2160"/>
                <a:chExt cx="384" cy="192"/>
              </a:xfrm>
            </p:grpSpPr>
            <p:sp>
              <p:nvSpPr>
                <p:cNvPr id="20526" name="Line 41"/>
                <p:cNvSpPr>
                  <a:spLocks noChangeShapeType="1"/>
                </p:cNvSpPr>
                <p:nvPr/>
              </p:nvSpPr>
              <p:spPr bwMode="auto">
                <a:xfrm flipV="1">
                  <a:off x="1776" y="2160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20527" name="Line 42"/>
                <p:cNvSpPr>
                  <a:spLocks noChangeShapeType="1"/>
                </p:cNvSpPr>
                <p:nvPr/>
              </p:nvSpPr>
              <p:spPr bwMode="auto">
                <a:xfrm>
                  <a:off x="1776" y="2160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20528" name="Line 43"/>
                <p:cNvSpPr>
                  <a:spLocks noChangeShapeType="1"/>
                </p:cNvSpPr>
                <p:nvPr/>
              </p:nvSpPr>
              <p:spPr bwMode="auto">
                <a:xfrm flipV="1">
                  <a:off x="1968" y="2160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20529" name="Line 44"/>
                <p:cNvSpPr>
                  <a:spLocks noChangeShapeType="1"/>
                </p:cNvSpPr>
                <p:nvPr/>
              </p:nvSpPr>
              <p:spPr bwMode="auto">
                <a:xfrm>
                  <a:off x="1968" y="2352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</p:grpSp>
        <p:sp>
          <p:nvSpPr>
            <p:cNvPr id="20500" name="Text Box 45"/>
            <p:cNvSpPr txBox="1">
              <a:spLocks noChangeArrowheads="1"/>
            </p:cNvSpPr>
            <p:nvPr/>
          </p:nvSpPr>
          <p:spPr bwMode="auto">
            <a:xfrm>
              <a:off x="3226" y="2736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A</a:t>
              </a:r>
            </a:p>
          </p:txBody>
        </p:sp>
        <p:sp>
          <p:nvSpPr>
            <p:cNvPr id="20501" name="Text Box 46"/>
            <p:cNvSpPr txBox="1">
              <a:spLocks noChangeArrowheads="1"/>
            </p:cNvSpPr>
            <p:nvPr/>
          </p:nvSpPr>
          <p:spPr bwMode="auto">
            <a:xfrm>
              <a:off x="3226" y="2976"/>
              <a:ext cx="20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B</a:t>
              </a:r>
            </a:p>
          </p:txBody>
        </p:sp>
        <p:sp>
          <p:nvSpPr>
            <p:cNvPr id="20502" name="Text Box 47"/>
            <p:cNvSpPr txBox="1">
              <a:spLocks noChangeArrowheads="1"/>
            </p:cNvSpPr>
            <p:nvPr/>
          </p:nvSpPr>
          <p:spPr bwMode="auto">
            <a:xfrm>
              <a:off x="3226" y="3264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X</a:t>
              </a:r>
            </a:p>
          </p:txBody>
        </p:sp>
        <p:sp>
          <p:nvSpPr>
            <p:cNvPr id="20503" name="AutoShape 48"/>
            <p:cNvSpPr>
              <a:spLocks noChangeArrowheads="1"/>
            </p:cNvSpPr>
            <p:nvPr/>
          </p:nvSpPr>
          <p:spPr bwMode="auto">
            <a:xfrm>
              <a:off x="3562" y="2736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  <p:sp>
          <p:nvSpPr>
            <p:cNvPr id="20504" name="AutoShape 49"/>
            <p:cNvSpPr>
              <a:spLocks noChangeArrowheads="1"/>
            </p:cNvSpPr>
            <p:nvPr/>
          </p:nvSpPr>
          <p:spPr bwMode="auto">
            <a:xfrm>
              <a:off x="3562" y="2976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  <p:sp>
          <p:nvSpPr>
            <p:cNvPr id="20505" name="AutoShape 50"/>
            <p:cNvSpPr>
              <a:spLocks noChangeArrowheads="1"/>
            </p:cNvSpPr>
            <p:nvPr/>
          </p:nvSpPr>
          <p:spPr bwMode="auto">
            <a:xfrm>
              <a:off x="3562" y="3264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</a:t>
              </a:r>
            </a:p>
          </p:txBody>
        </p:sp>
        <p:sp>
          <p:nvSpPr>
            <p:cNvPr id="20506" name="AutoShape 51"/>
            <p:cNvSpPr>
              <a:spLocks noChangeArrowheads="1"/>
            </p:cNvSpPr>
            <p:nvPr/>
          </p:nvSpPr>
          <p:spPr bwMode="auto">
            <a:xfrm>
              <a:off x="5098" y="3264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  <p:sp>
          <p:nvSpPr>
            <p:cNvPr id="20507" name="Line 52"/>
            <p:cNvSpPr>
              <a:spLocks noChangeShapeType="1"/>
            </p:cNvSpPr>
            <p:nvPr/>
          </p:nvSpPr>
          <p:spPr bwMode="auto">
            <a:xfrm>
              <a:off x="4080" y="225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508" name="Text Box 53"/>
            <p:cNvSpPr txBox="1">
              <a:spLocks noChangeArrowheads="1"/>
            </p:cNvSpPr>
            <p:nvPr/>
          </p:nvSpPr>
          <p:spPr bwMode="auto">
            <a:xfrm>
              <a:off x="4416" y="2160"/>
              <a:ext cx="34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time</a:t>
              </a:r>
            </a:p>
          </p:txBody>
        </p:sp>
        <p:sp>
          <p:nvSpPr>
            <p:cNvPr id="20509" name="Text Box 54"/>
            <p:cNvSpPr txBox="1">
              <a:spLocks noChangeArrowheads="1"/>
            </p:cNvSpPr>
            <p:nvPr/>
          </p:nvSpPr>
          <p:spPr bwMode="auto">
            <a:xfrm>
              <a:off x="2986" y="2448"/>
              <a:ext cx="39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clock</a:t>
              </a:r>
            </a:p>
          </p:txBody>
        </p:sp>
        <p:sp>
          <p:nvSpPr>
            <p:cNvPr id="20510" name="Text Box 55"/>
            <p:cNvSpPr txBox="1">
              <a:spLocks noChangeArrowheads="1"/>
            </p:cNvSpPr>
            <p:nvPr/>
          </p:nvSpPr>
          <p:spPr bwMode="auto">
            <a:xfrm>
              <a:off x="2746" y="2832"/>
              <a:ext cx="35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state</a:t>
              </a:r>
            </a:p>
          </p:txBody>
        </p:sp>
        <p:sp>
          <p:nvSpPr>
            <p:cNvPr id="20511" name="AutoShape 56"/>
            <p:cNvSpPr>
              <a:spLocks/>
            </p:cNvSpPr>
            <p:nvPr/>
          </p:nvSpPr>
          <p:spPr bwMode="auto">
            <a:xfrm>
              <a:off x="3082" y="2784"/>
              <a:ext cx="96" cy="384"/>
            </a:xfrm>
            <a:prstGeom prst="leftBrace">
              <a:avLst>
                <a:gd name="adj1" fmla="val 3333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20512" name="Text Box 57"/>
            <p:cNvSpPr txBox="1">
              <a:spLocks noChangeArrowheads="1"/>
            </p:cNvSpPr>
            <p:nvPr/>
          </p:nvSpPr>
          <p:spPr bwMode="auto">
            <a:xfrm>
              <a:off x="2736" y="3255"/>
              <a:ext cx="3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input</a:t>
              </a:r>
            </a:p>
          </p:txBody>
        </p:sp>
        <p:graphicFrame>
          <p:nvGraphicFramePr>
            <p:cNvPr id="20513" name="Object 58"/>
            <p:cNvGraphicFramePr>
              <a:graphicFrameLocks noChangeAspect="1"/>
            </p:cNvGraphicFramePr>
            <p:nvPr/>
          </p:nvGraphicFramePr>
          <p:xfrm>
            <a:off x="3226" y="3552"/>
            <a:ext cx="192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65" name="方程式" r:id="rId9" imgW="215619" imgH="215619" progId="Equation.3">
                    <p:embed/>
                  </p:oleObj>
                </mc:Choice>
                <mc:Fallback>
                  <p:oleObj name="方程式" r:id="rId9" imgW="215619" imgH="215619" progId="Equation.3">
                    <p:embed/>
                    <p:pic>
                      <p:nvPicPr>
                        <p:cNvPr id="0" name="Object 5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26" y="3552"/>
                          <a:ext cx="192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14" name="Object 59"/>
            <p:cNvGraphicFramePr>
              <a:graphicFrameLocks noChangeAspect="1"/>
            </p:cNvGraphicFramePr>
            <p:nvPr/>
          </p:nvGraphicFramePr>
          <p:xfrm>
            <a:off x="3226" y="3840"/>
            <a:ext cx="192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66" name="方程式" r:id="rId10" imgW="215619" imgH="215619" progId="Equation.3">
                    <p:embed/>
                  </p:oleObj>
                </mc:Choice>
                <mc:Fallback>
                  <p:oleObj name="方程式" r:id="rId10" imgW="215619" imgH="215619" progId="Equation.3">
                    <p:embed/>
                    <p:pic>
                      <p:nvPicPr>
                        <p:cNvPr id="0" name="Object 5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26" y="3840"/>
                          <a:ext cx="192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515" name="AutoShape 60"/>
            <p:cNvSpPr>
              <a:spLocks/>
            </p:cNvSpPr>
            <p:nvPr/>
          </p:nvSpPr>
          <p:spPr bwMode="auto">
            <a:xfrm>
              <a:off x="3082" y="3600"/>
              <a:ext cx="96" cy="384"/>
            </a:xfrm>
            <a:prstGeom prst="leftBrace">
              <a:avLst>
                <a:gd name="adj1" fmla="val 3333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20516" name="Text Box 61"/>
            <p:cNvSpPr txBox="1">
              <a:spLocks noChangeArrowheads="1"/>
            </p:cNvSpPr>
            <p:nvPr/>
          </p:nvSpPr>
          <p:spPr bwMode="auto">
            <a:xfrm>
              <a:off x="2640" y="3639"/>
              <a:ext cx="509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internal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signals</a:t>
              </a:r>
            </a:p>
          </p:txBody>
        </p:sp>
        <p:sp>
          <p:nvSpPr>
            <p:cNvPr id="20517" name="AutoShape 62"/>
            <p:cNvSpPr>
              <a:spLocks noChangeArrowheads="1"/>
            </p:cNvSpPr>
            <p:nvPr/>
          </p:nvSpPr>
          <p:spPr bwMode="auto">
            <a:xfrm>
              <a:off x="3946" y="3264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</a:t>
              </a:r>
            </a:p>
          </p:txBody>
        </p:sp>
        <p:sp>
          <p:nvSpPr>
            <p:cNvPr id="20518" name="AutoShape 63"/>
            <p:cNvSpPr>
              <a:spLocks noChangeArrowheads="1"/>
            </p:cNvSpPr>
            <p:nvPr/>
          </p:nvSpPr>
          <p:spPr bwMode="auto">
            <a:xfrm>
              <a:off x="4330" y="3264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  <p:sp>
          <p:nvSpPr>
            <p:cNvPr id="20519" name="AutoShape 64"/>
            <p:cNvSpPr>
              <a:spLocks noChangeArrowheads="1"/>
            </p:cNvSpPr>
            <p:nvPr/>
          </p:nvSpPr>
          <p:spPr bwMode="auto">
            <a:xfrm>
              <a:off x="4714" y="3264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</p:grpSp>
      <p:grpSp>
        <p:nvGrpSpPr>
          <p:cNvPr id="11" name="Group 65"/>
          <p:cNvGrpSpPr>
            <a:grpSpLocks/>
          </p:cNvGrpSpPr>
          <p:nvPr/>
        </p:nvGrpSpPr>
        <p:grpSpPr bwMode="auto">
          <a:xfrm>
            <a:off x="6248400" y="4343400"/>
            <a:ext cx="609600" cy="1600200"/>
            <a:chOff x="3936" y="2736"/>
            <a:chExt cx="384" cy="1008"/>
          </a:xfrm>
        </p:grpSpPr>
        <p:grpSp>
          <p:nvGrpSpPr>
            <p:cNvPr id="20495" name="Group 66"/>
            <p:cNvGrpSpPr>
              <a:grpSpLocks/>
            </p:cNvGrpSpPr>
            <p:nvPr/>
          </p:nvGrpSpPr>
          <p:grpSpPr bwMode="auto">
            <a:xfrm>
              <a:off x="3936" y="2736"/>
              <a:ext cx="384" cy="432"/>
              <a:chOff x="3936" y="2736"/>
              <a:chExt cx="384" cy="432"/>
            </a:xfrm>
          </p:grpSpPr>
          <p:sp>
            <p:nvSpPr>
              <p:cNvPr id="20497" name="AutoShape 67"/>
              <p:cNvSpPr>
                <a:spLocks noChangeArrowheads="1"/>
              </p:cNvSpPr>
              <p:nvPr/>
            </p:nvSpPr>
            <p:spPr bwMode="auto">
              <a:xfrm>
                <a:off x="3936" y="2736"/>
                <a:ext cx="384" cy="192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0</a:t>
                </a:r>
              </a:p>
            </p:txBody>
          </p:sp>
          <p:sp>
            <p:nvSpPr>
              <p:cNvPr id="20498" name="AutoShape 68"/>
              <p:cNvSpPr>
                <a:spLocks noChangeArrowheads="1"/>
              </p:cNvSpPr>
              <p:nvPr/>
            </p:nvSpPr>
            <p:spPr bwMode="auto">
              <a:xfrm>
                <a:off x="3936" y="2976"/>
                <a:ext cx="384" cy="192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1</a:t>
                </a:r>
              </a:p>
            </p:txBody>
          </p:sp>
        </p:grpSp>
        <p:sp>
          <p:nvSpPr>
            <p:cNvPr id="20496" name="AutoShape 69"/>
            <p:cNvSpPr>
              <a:spLocks noChangeArrowheads="1"/>
            </p:cNvSpPr>
            <p:nvPr/>
          </p:nvSpPr>
          <p:spPr bwMode="auto">
            <a:xfrm>
              <a:off x="3984" y="3168"/>
              <a:ext cx="336" cy="57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17694720 60000 65536"/>
                <a:gd name="T13" fmla="*/ 11796480 60000 65536"/>
                <a:gd name="T14" fmla="*/ 11796480 60000 65536"/>
                <a:gd name="T15" fmla="*/ 5898240 60000 65536"/>
                <a:gd name="T16" fmla="*/ 0 60000 65536"/>
                <a:gd name="T17" fmla="*/ 0 60000 65536"/>
                <a:gd name="T18" fmla="*/ 0 w 21600"/>
                <a:gd name="T19" fmla="*/ 14400 h 21600"/>
                <a:gd name="T20" fmla="*/ 18514 w 21600"/>
                <a:gd name="T21" fmla="*/ 21600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15429" y="0"/>
                  </a:moveTo>
                  <a:lnTo>
                    <a:pt x="9257" y="7200"/>
                  </a:lnTo>
                  <a:lnTo>
                    <a:pt x="12343" y="7200"/>
                  </a:lnTo>
                  <a:lnTo>
                    <a:pt x="12343" y="14400"/>
                  </a:lnTo>
                  <a:lnTo>
                    <a:pt x="0" y="14400"/>
                  </a:lnTo>
                  <a:lnTo>
                    <a:pt x="0" y="21600"/>
                  </a:lnTo>
                  <a:lnTo>
                    <a:pt x="18514" y="21600"/>
                  </a:lnTo>
                  <a:lnTo>
                    <a:pt x="18514" y="7200"/>
                  </a:lnTo>
                  <a:lnTo>
                    <a:pt x="21600" y="7200"/>
                  </a:lnTo>
                  <a:lnTo>
                    <a:pt x="15429" y="0"/>
                  </a:lnTo>
                  <a:close/>
                </a:path>
              </a:pathLst>
            </a:cu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77894" name="AutoShape 70"/>
          <p:cNvSpPr>
            <a:spLocks noChangeArrowheads="1"/>
          </p:cNvSpPr>
          <p:nvPr/>
        </p:nvSpPr>
        <p:spPr bwMode="auto">
          <a:xfrm>
            <a:off x="4648200" y="1600200"/>
            <a:ext cx="3124200" cy="3048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7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9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Example</a:t>
            </a:r>
          </a:p>
        </p:txBody>
      </p:sp>
      <p:grpSp>
        <p:nvGrpSpPr>
          <p:cNvPr id="21507" name="Group 3"/>
          <p:cNvGrpSpPr>
            <a:grpSpLocks/>
          </p:cNvGrpSpPr>
          <p:nvPr/>
        </p:nvGrpSpPr>
        <p:grpSpPr bwMode="auto">
          <a:xfrm>
            <a:off x="304800" y="2209800"/>
            <a:ext cx="3436938" cy="2478088"/>
            <a:chOff x="240" y="1331"/>
            <a:chExt cx="2165" cy="1561"/>
          </a:xfrm>
        </p:grpSpPr>
        <p:pic>
          <p:nvPicPr>
            <p:cNvPr id="21578" name="Picture 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0" y="1331"/>
              <a:ext cx="2165" cy="15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aphicFrame>
          <p:nvGraphicFramePr>
            <p:cNvPr id="21579" name="Object 5"/>
            <p:cNvGraphicFramePr>
              <a:graphicFrameLocks noChangeAspect="1"/>
            </p:cNvGraphicFramePr>
            <p:nvPr/>
          </p:nvGraphicFramePr>
          <p:xfrm>
            <a:off x="1584" y="1440"/>
            <a:ext cx="144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99" name="方程式" r:id="rId4" imgW="215619" imgH="215619" progId="Equation.3">
                    <p:embed/>
                  </p:oleObj>
                </mc:Choice>
                <mc:Fallback>
                  <p:oleObj name="方程式" r:id="rId4" imgW="215619" imgH="215619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84" y="1440"/>
                          <a:ext cx="144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80" name="Object 6"/>
            <p:cNvGraphicFramePr>
              <a:graphicFrameLocks noChangeAspect="1"/>
            </p:cNvGraphicFramePr>
            <p:nvPr/>
          </p:nvGraphicFramePr>
          <p:xfrm>
            <a:off x="1440" y="2064"/>
            <a:ext cx="144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600" name="方程式" r:id="rId6" imgW="215619" imgH="215619" progId="Equation.3">
                    <p:embed/>
                  </p:oleObj>
                </mc:Choice>
                <mc:Fallback>
                  <p:oleObj name="方程式" r:id="rId6" imgW="215619" imgH="215619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0" y="2064"/>
                          <a:ext cx="144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21508" name="Picture 7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304800"/>
            <a:ext cx="4191000" cy="273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1509" name="Group 8"/>
          <p:cNvGrpSpPr>
            <a:grpSpLocks/>
          </p:cNvGrpSpPr>
          <p:nvPr/>
        </p:nvGrpSpPr>
        <p:grpSpPr bwMode="auto">
          <a:xfrm>
            <a:off x="5638800" y="5638800"/>
            <a:ext cx="609600" cy="762000"/>
            <a:chOff x="3562" y="3552"/>
            <a:chExt cx="384" cy="480"/>
          </a:xfrm>
        </p:grpSpPr>
        <p:sp>
          <p:nvSpPr>
            <p:cNvPr id="21576" name="AutoShape 9"/>
            <p:cNvSpPr>
              <a:spLocks noChangeArrowheads="1"/>
            </p:cNvSpPr>
            <p:nvPr/>
          </p:nvSpPr>
          <p:spPr bwMode="auto">
            <a:xfrm>
              <a:off x="3562" y="3552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  <p:sp>
          <p:nvSpPr>
            <p:cNvPr id="21577" name="AutoShape 10"/>
            <p:cNvSpPr>
              <a:spLocks noChangeArrowheads="1"/>
            </p:cNvSpPr>
            <p:nvPr/>
          </p:nvSpPr>
          <p:spPr bwMode="auto">
            <a:xfrm>
              <a:off x="3562" y="3840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</a:t>
              </a:r>
            </a:p>
          </p:txBody>
        </p:sp>
      </p:grpSp>
      <p:sp>
        <p:nvSpPr>
          <p:cNvPr id="21510" name="AutoShape 11"/>
          <p:cNvSpPr>
            <a:spLocks noChangeArrowheads="1"/>
          </p:cNvSpPr>
          <p:nvPr/>
        </p:nvSpPr>
        <p:spPr bwMode="auto">
          <a:xfrm>
            <a:off x="3733800" y="3276600"/>
            <a:ext cx="381000" cy="304800"/>
          </a:xfrm>
          <a:prstGeom prst="rightArrow">
            <a:avLst>
              <a:gd name="adj1" fmla="val 50000"/>
              <a:gd name="adj2" fmla="val 3125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21511" name="Line 12"/>
          <p:cNvSpPr>
            <a:spLocks noChangeShapeType="1"/>
          </p:cNvSpPr>
          <p:nvPr/>
        </p:nvSpPr>
        <p:spPr bwMode="auto">
          <a:xfrm>
            <a:off x="6705600" y="381000"/>
            <a:ext cx="0" cy="25908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1512" name="AutoShape 13"/>
          <p:cNvSpPr>
            <a:spLocks noChangeArrowheads="1"/>
          </p:cNvSpPr>
          <p:nvPr/>
        </p:nvSpPr>
        <p:spPr bwMode="auto">
          <a:xfrm>
            <a:off x="304800" y="2133600"/>
            <a:ext cx="2438400" cy="20574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21513" name="Text Box 14"/>
          <p:cNvSpPr txBox="1">
            <a:spLocks noChangeArrowheads="1"/>
          </p:cNvSpPr>
          <p:nvPr/>
        </p:nvSpPr>
        <p:spPr bwMode="auto">
          <a:xfrm>
            <a:off x="1143000" y="1752600"/>
            <a:ext cx="19240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combinational circuit</a:t>
            </a:r>
          </a:p>
        </p:txBody>
      </p:sp>
      <p:sp>
        <p:nvSpPr>
          <p:cNvPr id="21514" name="Line 15"/>
          <p:cNvSpPr>
            <a:spLocks noChangeShapeType="1"/>
          </p:cNvSpPr>
          <p:nvPr/>
        </p:nvSpPr>
        <p:spPr bwMode="auto">
          <a:xfrm>
            <a:off x="6858000" y="4191000"/>
            <a:ext cx="0" cy="2286000"/>
          </a:xfrm>
          <a:prstGeom prst="line">
            <a:avLst/>
          </a:prstGeom>
          <a:noFill/>
          <a:ln w="38100">
            <a:solidFill>
              <a:schemeClr val="hlink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1515" name="Line 16"/>
          <p:cNvSpPr>
            <a:spLocks noChangeShapeType="1"/>
          </p:cNvSpPr>
          <p:nvPr/>
        </p:nvSpPr>
        <p:spPr bwMode="auto">
          <a:xfrm>
            <a:off x="6248400" y="4191000"/>
            <a:ext cx="0" cy="2286000"/>
          </a:xfrm>
          <a:prstGeom prst="line">
            <a:avLst/>
          </a:prstGeom>
          <a:noFill/>
          <a:ln w="38100">
            <a:solidFill>
              <a:schemeClr val="hlink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grpSp>
        <p:nvGrpSpPr>
          <p:cNvPr id="21516" name="Group 17"/>
          <p:cNvGrpSpPr>
            <a:grpSpLocks/>
          </p:cNvGrpSpPr>
          <p:nvPr/>
        </p:nvGrpSpPr>
        <p:grpSpPr bwMode="auto">
          <a:xfrm>
            <a:off x="4191000" y="3429000"/>
            <a:ext cx="4511675" cy="2971800"/>
            <a:chOff x="2640" y="2160"/>
            <a:chExt cx="2842" cy="1872"/>
          </a:xfrm>
        </p:grpSpPr>
        <p:grpSp>
          <p:nvGrpSpPr>
            <p:cNvPr id="21529" name="Group 18"/>
            <p:cNvGrpSpPr>
              <a:grpSpLocks/>
            </p:cNvGrpSpPr>
            <p:nvPr/>
          </p:nvGrpSpPr>
          <p:grpSpPr bwMode="auto">
            <a:xfrm>
              <a:off x="3370" y="2448"/>
              <a:ext cx="2112" cy="192"/>
              <a:chOff x="1584" y="2160"/>
              <a:chExt cx="2112" cy="192"/>
            </a:xfrm>
          </p:grpSpPr>
          <p:sp>
            <p:nvSpPr>
              <p:cNvPr id="21550" name="Line 19"/>
              <p:cNvSpPr>
                <a:spLocks noChangeShapeType="1"/>
              </p:cNvSpPr>
              <p:nvPr/>
            </p:nvSpPr>
            <p:spPr bwMode="auto">
              <a:xfrm>
                <a:off x="1584" y="2352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pSp>
            <p:nvGrpSpPr>
              <p:cNvPr id="21551" name="Group 20"/>
              <p:cNvGrpSpPr>
                <a:grpSpLocks/>
              </p:cNvGrpSpPr>
              <p:nvPr/>
            </p:nvGrpSpPr>
            <p:grpSpPr bwMode="auto">
              <a:xfrm>
                <a:off x="1776" y="2160"/>
                <a:ext cx="384" cy="192"/>
                <a:chOff x="1776" y="2160"/>
                <a:chExt cx="384" cy="192"/>
              </a:xfrm>
            </p:grpSpPr>
            <p:sp>
              <p:nvSpPr>
                <p:cNvPr id="21572" name="Line 21"/>
                <p:cNvSpPr>
                  <a:spLocks noChangeShapeType="1"/>
                </p:cNvSpPr>
                <p:nvPr/>
              </p:nvSpPr>
              <p:spPr bwMode="auto">
                <a:xfrm flipV="1">
                  <a:off x="1776" y="2160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21573" name="Line 22"/>
                <p:cNvSpPr>
                  <a:spLocks noChangeShapeType="1"/>
                </p:cNvSpPr>
                <p:nvPr/>
              </p:nvSpPr>
              <p:spPr bwMode="auto">
                <a:xfrm>
                  <a:off x="1776" y="2160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21574" name="Line 23"/>
                <p:cNvSpPr>
                  <a:spLocks noChangeShapeType="1"/>
                </p:cNvSpPr>
                <p:nvPr/>
              </p:nvSpPr>
              <p:spPr bwMode="auto">
                <a:xfrm flipV="1">
                  <a:off x="1968" y="2160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21575" name="Line 24"/>
                <p:cNvSpPr>
                  <a:spLocks noChangeShapeType="1"/>
                </p:cNvSpPr>
                <p:nvPr/>
              </p:nvSpPr>
              <p:spPr bwMode="auto">
                <a:xfrm>
                  <a:off x="1968" y="2352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21552" name="Group 25"/>
              <p:cNvGrpSpPr>
                <a:grpSpLocks/>
              </p:cNvGrpSpPr>
              <p:nvPr/>
            </p:nvGrpSpPr>
            <p:grpSpPr bwMode="auto">
              <a:xfrm>
                <a:off x="2160" y="2160"/>
                <a:ext cx="384" cy="192"/>
                <a:chOff x="1776" y="2160"/>
                <a:chExt cx="384" cy="192"/>
              </a:xfrm>
            </p:grpSpPr>
            <p:sp>
              <p:nvSpPr>
                <p:cNvPr id="21568" name="Line 26"/>
                <p:cNvSpPr>
                  <a:spLocks noChangeShapeType="1"/>
                </p:cNvSpPr>
                <p:nvPr/>
              </p:nvSpPr>
              <p:spPr bwMode="auto">
                <a:xfrm flipV="1">
                  <a:off x="1776" y="2160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21569" name="Line 27"/>
                <p:cNvSpPr>
                  <a:spLocks noChangeShapeType="1"/>
                </p:cNvSpPr>
                <p:nvPr/>
              </p:nvSpPr>
              <p:spPr bwMode="auto">
                <a:xfrm>
                  <a:off x="1776" y="2160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21570" name="Line 28"/>
                <p:cNvSpPr>
                  <a:spLocks noChangeShapeType="1"/>
                </p:cNvSpPr>
                <p:nvPr/>
              </p:nvSpPr>
              <p:spPr bwMode="auto">
                <a:xfrm flipV="1">
                  <a:off x="1968" y="2160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21571" name="Line 29"/>
                <p:cNvSpPr>
                  <a:spLocks noChangeShapeType="1"/>
                </p:cNvSpPr>
                <p:nvPr/>
              </p:nvSpPr>
              <p:spPr bwMode="auto">
                <a:xfrm>
                  <a:off x="1968" y="2352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21553" name="Group 30"/>
              <p:cNvGrpSpPr>
                <a:grpSpLocks/>
              </p:cNvGrpSpPr>
              <p:nvPr/>
            </p:nvGrpSpPr>
            <p:grpSpPr bwMode="auto">
              <a:xfrm>
                <a:off x="2544" y="2160"/>
                <a:ext cx="384" cy="192"/>
                <a:chOff x="1776" y="2160"/>
                <a:chExt cx="384" cy="192"/>
              </a:xfrm>
            </p:grpSpPr>
            <p:sp>
              <p:nvSpPr>
                <p:cNvPr id="21564" name="Line 31"/>
                <p:cNvSpPr>
                  <a:spLocks noChangeShapeType="1"/>
                </p:cNvSpPr>
                <p:nvPr/>
              </p:nvSpPr>
              <p:spPr bwMode="auto">
                <a:xfrm flipV="1">
                  <a:off x="1776" y="2160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21565" name="Line 32"/>
                <p:cNvSpPr>
                  <a:spLocks noChangeShapeType="1"/>
                </p:cNvSpPr>
                <p:nvPr/>
              </p:nvSpPr>
              <p:spPr bwMode="auto">
                <a:xfrm>
                  <a:off x="1776" y="2160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21566" name="Line 33"/>
                <p:cNvSpPr>
                  <a:spLocks noChangeShapeType="1"/>
                </p:cNvSpPr>
                <p:nvPr/>
              </p:nvSpPr>
              <p:spPr bwMode="auto">
                <a:xfrm flipV="1">
                  <a:off x="1968" y="2160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21567" name="Line 34"/>
                <p:cNvSpPr>
                  <a:spLocks noChangeShapeType="1"/>
                </p:cNvSpPr>
                <p:nvPr/>
              </p:nvSpPr>
              <p:spPr bwMode="auto">
                <a:xfrm>
                  <a:off x="1968" y="2352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21554" name="Group 35"/>
              <p:cNvGrpSpPr>
                <a:grpSpLocks/>
              </p:cNvGrpSpPr>
              <p:nvPr/>
            </p:nvGrpSpPr>
            <p:grpSpPr bwMode="auto">
              <a:xfrm>
                <a:off x="2928" y="2160"/>
                <a:ext cx="384" cy="192"/>
                <a:chOff x="1776" y="2160"/>
                <a:chExt cx="384" cy="192"/>
              </a:xfrm>
            </p:grpSpPr>
            <p:sp>
              <p:nvSpPr>
                <p:cNvPr id="21560" name="Line 36"/>
                <p:cNvSpPr>
                  <a:spLocks noChangeShapeType="1"/>
                </p:cNvSpPr>
                <p:nvPr/>
              </p:nvSpPr>
              <p:spPr bwMode="auto">
                <a:xfrm flipV="1">
                  <a:off x="1776" y="2160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21561" name="Line 37"/>
                <p:cNvSpPr>
                  <a:spLocks noChangeShapeType="1"/>
                </p:cNvSpPr>
                <p:nvPr/>
              </p:nvSpPr>
              <p:spPr bwMode="auto">
                <a:xfrm>
                  <a:off x="1776" y="2160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21562" name="Line 38"/>
                <p:cNvSpPr>
                  <a:spLocks noChangeShapeType="1"/>
                </p:cNvSpPr>
                <p:nvPr/>
              </p:nvSpPr>
              <p:spPr bwMode="auto">
                <a:xfrm flipV="1">
                  <a:off x="1968" y="2160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21563" name="Line 39"/>
                <p:cNvSpPr>
                  <a:spLocks noChangeShapeType="1"/>
                </p:cNvSpPr>
                <p:nvPr/>
              </p:nvSpPr>
              <p:spPr bwMode="auto">
                <a:xfrm>
                  <a:off x="1968" y="2352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21555" name="Group 40"/>
              <p:cNvGrpSpPr>
                <a:grpSpLocks/>
              </p:cNvGrpSpPr>
              <p:nvPr/>
            </p:nvGrpSpPr>
            <p:grpSpPr bwMode="auto">
              <a:xfrm>
                <a:off x="3312" y="2160"/>
                <a:ext cx="384" cy="192"/>
                <a:chOff x="1776" y="2160"/>
                <a:chExt cx="384" cy="192"/>
              </a:xfrm>
            </p:grpSpPr>
            <p:sp>
              <p:nvSpPr>
                <p:cNvPr id="21556" name="Line 41"/>
                <p:cNvSpPr>
                  <a:spLocks noChangeShapeType="1"/>
                </p:cNvSpPr>
                <p:nvPr/>
              </p:nvSpPr>
              <p:spPr bwMode="auto">
                <a:xfrm flipV="1">
                  <a:off x="1776" y="2160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21557" name="Line 42"/>
                <p:cNvSpPr>
                  <a:spLocks noChangeShapeType="1"/>
                </p:cNvSpPr>
                <p:nvPr/>
              </p:nvSpPr>
              <p:spPr bwMode="auto">
                <a:xfrm>
                  <a:off x="1776" y="2160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21558" name="Line 43"/>
                <p:cNvSpPr>
                  <a:spLocks noChangeShapeType="1"/>
                </p:cNvSpPr>
                <p:nvPr/>
              </p:nvSpPr>
              <p:spPr bwMode="auto">
                <a:xfrm flipV="1">
                  <a:off x="1968" y="2160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21559" name="Line 44"/>
                <p:cNvSpPr>
                  <a:spLocks noChangeShapeType="1"/>
                </p:cNvSpPr>
                <p:nvPr/>
              </p:nvSpPr>
              <p:spPr bwMode="auto">
                <a:xfrm>
                  <a:off x="1968" y="2352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</p:grpSp>
        <p:sp>
          <p:nvSpPr>
            <p:cNvPr id="21530" name="Text Box 45"/>
            <p:cNvSpPr txBox="1">
              <a:spLocks noChangeArrowheads="1"/>
            </p:cNvSpPr>
            <p:nvPr/>
          </p:nvSpPr>
          <p:spPr bwMode="auto">
            <a:xfrm>
              <a:off x="3226" y="2736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A</a:t>
              </a:r>
            </a:p>
          </p:txBody>
        </p:sp>
        <p:sp>
          <p:nvSpPr>
            <p:cNvPr id="21531" name="Text Box 46"/>
            <p:cNvSpPr txBox="1">
              <a:spLocks noChangeArrowheads="1"/>
            </p:cNvSpPr>
            <p:nvPr/>
          </p:nvSpPr>
          <p:spPr bwMode="auto">
            <a:xfrm>
              <a:off x="3226" y="2976"/>
              <a:ext cx="20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B</a:t>
              </a:r>
            </a:p>
          </p:txBody>
        </p:sp>
        <p:sp>
          <p:nvSpPr>
            <p:cNvPr id="21532" name="Text Box 47"/>
            <p:cNvSpPr txBox="1">
              <a:spLocks noChangeArrowheads="1"/>
            </p:cNvSpPr>
            <p:nvPr/>
          </p:nvSpPr>
          <p:spPr bwMode="auto">
            <a:xfrm>
              <a:off x="3226" y="3264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X</a:t>
              </a:r>
            </a:p>
          </p:txBody>
        </p:sp>
        <p:sp>
          <p:nvSpPr>
            <p:cNvPr id="21533" name="AutoShape 48"/>
            <p:cNvSpPr>
              <a:spLocks noChangeArrowheads="1"/>
            </p:cNvSpPr>
            <p:nvPr/>
          </p:nvSpPr>
          <p:spPr bwMode="auto">
            <a:xfrm>
              <a:off x="3562" y="2736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  <p:sp>
          <p:nvSpPr>
            <p:cNvPr id="21534" name="AutoShape 49"/>
            <p:cNvSpPr>
              <a:spLocks noChangeArrowheads="1"/>
            </p:cNvSpPr>
            <p:nvPr/>
          </p:nvSpPr>
          <p:spPr bwMode="auto">
            <a:xfrm>
              <a:off x="3562" y="2976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  <p:sp>
          <p:nvSpPr>
            <p:cNvPr id="21535" name="AutoShape 50"/>
            <p:cNvSpPr>
              <a:spLocks noChangeArrowheads="1"/>
            </p:cNvSpPr>
            <p:nvPr/>
          </p:nvSpPr>
          <p:spPr bwMode="auto">
            <a:xfrm>
              <a:off x="3562" y="3264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</a:t>
              </a:r>
            </a:p>
          </p:txBody>
        </p:sp>
        <p:sp>
          <p:nvSpPr>
            <p:cNvPr id="21536" name="AutoShape 51"/>
            <p:cNvSpPr>
              <a:spLocks noChangeArrowheads="1"/>
            </p:cNvSpPr>
            <p:nvPr/>
          </p:nvSpPr>
          <p:spPr bwMode="auto">
            <a:xfrm>
              <a:off x="5098" y="3264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  <p:sp>
          <p:nvSpPr>
            <p:cNvPr id="21537" name="Line 52"/>
            <p:cNvSpPr>
              <a:spLocks noChangeShapeType="1"/>
            </p:cNvSpPr>
            <p:nvPr/>
          </p:nvSpPr>
          <p:spPr bwMode="auto">
            <a:xfrm>
              <a:off x="4080" y="225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1538" name="Text Box 53"/>
            <p:cNvSpPr txBox="1">
              <a:spLocks noChangeArrowheads="1"/>
            </p:cNvSpPr>
            <p:nvPr/>
          </p:nvSpPr>
          <p:spPr bwMode="auto">
            <a:xfrm>
              <a:off x="4416" y="2160"/>
              <a:ext cx="34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time</a:t>
              </a:r>
            </a:p>
          </p:txBody>
        </p:sp>
        <p:sp>
          <p:nvSpPr>
            <p:cNvPr id="21539" name="Text Box 54"/>
            <p:cNvSpPr txBox="1">
              <a:spLocks noChangeArrowheads="1"/>
            </p:cNvSpPr>
            <p:nvPr/>
          </p:nvSpPr>
          <p:spPr bwMode="auto">
            <a:xfrm>
              <a:off x="2986" y="2448"/>
              <a:ext cx="39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clock</a:t>
              </a:r>
            </a:p>
          </p:txBody>
        </p:sp>
        <p:sp>
          <p:nvSpPr>
            <p:cNvPr id="21540" name="Text Box 55"/>
            <p:cNvSpPr txBox="1">
              <a:spLocks noChangeArrowheads="1"/>
            </p:cNvSpPr>
            <p:nvPr/>
          </p:nvSpPr>
          <p:spPr bwMode="auto">
            <a:xfrm>
              <a:off x="2746" y="2832"/>
              <a:ext cx="35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state</a:t>
              </a:r>
            </a:p>
          </p:txBody>
        </p:sp>
        <p:sp>
          <p:nvSpPr>
            <p:cNvPr id="21541" name="AutoShape 56"/>
            <p:cNvSpPr>
              <a:spLocks/>
            </p:cNvSpPr>
            <p:nvPr/>
          </p:nvSpPr>
          <p:spPr bwMode="auto">
            <a:xfrm>
              <a:off x="3082" y="2784"/>
              <a:ext cx="96" cy="384"/>
            </a:xfrm>
            <a:prstGeom prst="leftBrace">
              <a:avLst>
                <a:gd name="adj1" fmla="val 3333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21542" name="Text Box 57"/>
            <p:cNvSpPr txBox="1">
              <a:spLocks noChangeArrowheads="1"/>
            </p:cNvSpPr>
            <p:nvPr/>
          </p:nvSpPr>
          <p:spPr bwMode="auto">
            <a:xfrm>
              <a:off x="2736" y="3255"/>
              <a:ext cx="3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input</a:t>
              </a:r>
            </a:p>
          </p:txBody>
        </p:sp>
        <p:graphicFrame>
          <p:nvGraphicFramePr>
            <p:cNvPr id="21543" name="Object 58"/>
            <p:cNvGraphicFramePr>
              <a:graphicFrameLocks noChangeAspect="1"/>
            </p:cNvGraphicFramePr>
            <p:nvPr/>
          </p:nvGraphicFramePr>
          <p:xfrm>
            <a:off x="3226" y="3552"/>
            <a:ext cx="192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601" name="方程式" r:id="rId9" imgW="215619" imgH="215619" progId="Equation.3">
                    <p:embed/>
                  </p:oleObj>
                </mc:Choice>
                <mc:Fallback>
                  <p:oleObj name="方程式" r:id="rId9" imgW="215619" imgH="215619" progId="Equation.3">
                    <p:embed/>
                    <p:pic>
                      <p:nvPicPr>
                        <p:cNvPr id="0" name="Object 5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26" y="3552"/>
                          <a:ext cx="192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44" name="Object 59"/>
            <p:cNvGraphicFramePr>
              <a:graphicFrameLocks noChangeAspect="1"/>
            </p:cNvGraphicFramePr>
            <p:nvPr/>
          </p:nvGraphicFramePr>
          <p:xfrm>
            <a:off x="3226" y="3840"/>
            <a:ext cx="192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602" name="方程式" r:id="rId10" imgW="215619" imgH="215619" progId="Equation.3">
                    <p:embed/>
                  </p:oleObj>
                </mc:Choice>
                <mc:Fallback>
                  <p:oleObj name="方程式" r:id="rId10" imgW="215619" imgH="215619" progId="Equation.3">
                    <p:embed/>
                    <p:pic>
                      <p:nvPicPr>
                        <p:cNvPr id="0" name="Object 5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26" y="3840"/>
                          <a:ext cx="192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545" name="AutoShape 60"/>
            <p:cNvSpPr>
              <a:spLocks/>
            </p:cNvSpPr>
            <p:nvPr/>
          </p:nvSpPr>
          <p:spPr bwMode="auto">
            <a:xfrm>
              <a:off x="3082" y="3600"/>
              <a:ext cx="96" cy="384"/>
            </a:xfrm>
            <a:prstGeom prst="leftBrace">
              <a:avLst>
                <a:gd name="adj1" fmla="val 3333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21546" name="Text Box 61"/>
            <p:cNvSpPr txBox="1">
              <a:spLocks noChangeArrowheads="1"/>
            </p:cNvSpPr>
            <p:nvPr/>
          </p:nvSpPr>
          <p:spPr bwMode="auto">
            <a:xfrm>
              <a:off x="2640" y="3639"/>
              <a:ext cx="509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internal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signals</a:t>
              </a:r>
            </a:p>
          </p:txBody>
        </p:sp>
        <p:sp>
          <p:nvSpPr>
            <p:cNvPr id="21547" name="AutoShape 62"/>
            <p:cNvSpPr>
              <a:spLocks noChangeArrowheads="1"/>
            </p:cNvSpPr>
            <p:nvPr/>
          </p:nvSpPr>
          <p:spPr bwMode="auto">
            <a:xfrm>
              <a:off x="3946" y="3264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</a:t>
              </a:r>
            </a:p>
          </p:txBody>
        </p:sp>
        <p:sp>
          <p:nvSpPr>
            <p:cNvPr id="21548" name="AutoShape 63"/>
            <p:cNvSpPr>
              <a:spLocks noChangeArrowheads="1"/>
            </p:cNvSpPr>
            <p:nvPr/>
          </p:nvSpPr>
          <p:spPr bwMode="auto">
            <a:xfrm>
              <a:off x="4330" y="3264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  <p:sp>
          <p:nvSpPr>
            <p:cNvPr id="21549" name="AutoShape 64"/>
            <p:cNvSpPr>
              <a:spLocks noChangeArrowheads="1"/>
            </p:cNvSpPr>
            <p:nvPr/>
          </p:nvSpPr>
          <p:spPr bwMode="auto">
            <a:xfrm>
              <a:off x="4714" y="3264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</p:grpSp>
      <p:grpSp>
        <p:nvGrpSpPr>
          <p:cNvPr id="21517" name="Group 65"/>
          <p:cNvGrpSpPr>
            <a:grpSpLocks/>
          </p:cNvGrpSpPr>
          <p:nvPr/>
        </p:nvGrpSpPr>
        <p:grpSpPr bwMode="auto">
          <a:xfrm>
            <a:off x="6248400" y="4343400"/>
            <a:ext cx="609600" cy="685800"/>
            <a:chOff x="3936" y="2736"/>
            <a:chExt cx="384" cy="432"/>
          </a:xfrm>
        </p:grpSpPr>
        <p:sp>
          <p:nvSpPr>
            <p:cNvPr id="21527" name="AutoShape 66"/>
            <p:cNvSpPr>
              <a:spLocks noChangeArrowheads="1"/>
            </p:cNvSpPr>
            <p:nvPr/>
          </p:nvSpPr>
          <p:spPr bwMode="auto">
            <a:xfrm>
              <a:off x="3936" y="2736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  <p:sp>
          <p:nvSpPr>
            <p:cNvPr id="21528" name="AutoShape 67"/>
            <p:cNvSpPr>
              <a:spLocks noChangeArrowheads="1"/>
            </p:cNvSpPr>
            <p:nvPr/>
          </p:nvSpPr>
          <p:spPr bwMode="auto">
            <a:xfrm>
              <a:off x="3936" y="2976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</a:t>
              </a:r>
            </a:p>
          </p:txBody>
        </p:sp>
      </p:grpSp>
      <p:grpSp>
        <p:nvGrpSpPr>
          <p:cNvPr id="12" name="Group 68"/>
          <p:cNvGrpSpPr>
            <a:grpSpLocks/>
          </p:cNvGrpSpPr>
          <p:nvPr/>
        </p:nvGrpSpPr>
        <p:grpSpPr bwMode="auto">
          <a:xfrm>
            <a:off x="6248400" y="5638800"/>
            <a:ext cx="609600" cy="762000"/>
            <a:chOff x="3936" y="3552"/>
            <a:chExt cx="384" cy="480"/>
          </a:xfrm>
        </p:grpSpPr>
        <p:sp>
          <p:nvSpPr>
            <p:cNvPr id="21525" name="AutoShape 69"/>
            <p:cNvSpPr>
              <a:spLocks noChangeArrowheads="1"/>
            </p:cNvSpPr>
            <p:nvPr/>
          </p:nvSpPr>
          <p:spPr bwMode="auto">
            <a:xfrm>
              <a:off x="3936" y="3552"/>
              <a:ext cx="384" cy="192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</a:t>
              </a:r>
            </a:p>
          </p:txBody>
        </p:sp>
        <p:sp>
          <p:nvSpPr>
            <p:cNvPr id="21526" name="AutoShape 70"/>
            <p:cNvSpPr>
              <a:spLocks noChangeArrowheads="1"/>
            </p:cNvSpPr>
            <p:nvPr/>
          </p:nvSpPr>
          <p:spPr bwMode="auto">
            <a:xfrm>
              <a:off x="3936" y="3840"/>
              <a:ext cx="384" cy="192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</a:t>
              </a:r>
            </a:p>
          </p:txBody>
        </p:sp>
      </p:grpSp>
      <p:grpSp>
        <p:nvGrpSpPr>
          <p:cNvPr id="13" name="Group 71"/>
          <p:cNvGrpSpPr>
            <a:grpSpLocks/>
          </p:cNvGrpSpPr>
          <p:nvPr/>
        </p:nvGrpSpPr>
        <p:grpSpPr bwMode="auto">
          <a:xfrm>
            <a:off x="6858000" y="4419600"/>
            <a:ext cx="1676400" cy="1905000"/>
            <a:chOff x="3936" y="2784"/>
            <a:chExt cx="1056" cy="1200"/>
          </a:xfrm>
        </p:grpSpPr>
        <p:sp>
          <p:nvSpPr>
            <p:cNvPr id="21520" name="AutoShape 72"/>
            <p:cNvSpPr>
              <a:spLocks noChangeArrowheads="1"/>
            </p:cNvSpPr>
            <p:nvPr/>
          </p:nvSpPr>
          <p:spPr bwMode="auto">
            <a:xfrm>
              <a:off x="3984" y="3024"/>
              <a:ext cx="1008" cy="576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graphicFrame>
          <p:nvGraphicFramePr>
            <p:cNvPr id="21521" name="Object 73"/>
            <p:cNvGraphicFramePr>
              <a:graphicFrameLocks noChangeAspect="1"/>
            </p:cNvGraphicFramePr>
            <p:nvPr/>
          </p:nvGraphicFramePr>
          <p:xfrm>
            <a:off x="4032" y="3120"/>
            <a:ext cx="855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603" name="方程式" r:id="rId12" imgW="964781" imgH="215806" progId="Equation.3">
                    <p:embed/>
                  </p:oleObj>
                </mc:Choice>
                <mc:Fallback>
                  <p:oleObj name="方程式" r:id="rId12" imgW="964781" imgH="215806" progId="Equation.3">
                    <p:embed/>
                    <p:pic>
                      <p:nvPicPr>
                        <p:cNvPr id="0" name="Object 7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32" y="3120"/>
                          <a:ext cx="855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22" name="Object 74"/>
            <p:cNvGraphicFramePr>
              <a:graphicFrameLocks noChangeAspect="1"/>
            </p:cNvGraphicFramePr>
            <p:nvPr/>
          </p:nvGraphicFramePr>
          <p:xfrm>
            <a:off x="4128" y="3312"/>
            <a:ext cx="536" cy="2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604" name="方程式" r:id="rId14" imgW="609336" imgH="241195" progId="Equation.3">
                    <p:embed/>
                  </p:oleObj>
                </mc:Choice>
                <mc:Fallback>
                  <p:oleObj name="方程式" r:id="rId14" imgW="609336" imgH="241195" progId="Equation.3">
                    <p:embed/>
                    <p:pic>
                      <p:nvPicPr>
                        <p:cNvPr id="0" name="Object 7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28" y="3312"/>
                          <a:ext cx="536" cy="2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523" name="AutoShape 75"/>
            <p:cNvSpPr>
              <a:spLocks noChangeArrowheads="1"/>
            </p:cNvSpPr>
            <p:nvPr/>
          </p:nvSpPr>
          <p:spPr bwMode="auto">
            <a:xfrm rot="5400000">
              <a:off x="4044" y="2676"/>
              <a:ext cx="264" cy="48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36 w 21600"/>
                <a:gd name="T13" fmla="*/ 2925 h 21600"/>
                <a:gd name="T14" fmla="*/ 18245 w 21600"/>
                <a:gd name="T15" fmla="*/ 9225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1524" name="AutoShape 76"/>
            <p:cNvSpPr>
              <a:spLocks noChangeArrowheads="1"/>
            </p:cNvSpPr>
            <p:nvPr/>
          </p:nvSpPr>
          <p:spPr bwMode="auto">
            <a:xfrm rot="10800000">
              <a:off x="3936" y="3600"/>
              <a:ext cx="408" cy="38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41 w 21600"/>
                <a:gd name="T13" fmla="*/ 2925 h 21600"/>
                <a:gd name="T14" fmla="*/ 18212 w 21600"/>
                <a:gd name="T15" fmla="*/ 9225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Core Problem Today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14112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400" smtClean="0"/>
              <a:t>Given: expected behavior of a sequential circuit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smtClean="0"/>
              <a:t>Represented as a </a:t>
            </a:r>
            <a:r>
              <a:rPr lang="en-US" altLang="zh-TW" sz="2000" smtClean="0">
                <a:solidFill>
                  <a:srgbClr val="FF0000"/>
                </a:solidFill>
              </a:rPr>
              <a:t>state diagram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 smtClean="0"/>
              <a:t>Want to Design: the digital circuit that behaves as the state diagram</a:t>
            </a: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038600"/>
            <a:ext cx="4032250" cy="177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3505200"/>
            <a:ext cx="3892550" cy="2522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2" name="AutoShape 6"/>
          <p:cNvSpPr>
            <a:spLocks noChangeArrowheads="1"/>
          </p:cNvSpPr>
          <p:nvPr/>
        </p:nvSpPr>
        <p:spPr bwMode="auto">
          <a:xfrm>
            <a:off x="4495800" y="4572000"/>
            <a:ext cx="358775" cy="360363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Example</a:t>
            </a:r>
          </a:p>
        </p:txBody>
      </p:sp>
      <p:grpSp>
        <p:nvGrpSpPr>
          <p:cNvPr id="22531" name="Group 3"/>
          <p:cNvGrpSpPr>
            <a:grpSpLocks/>
          </p:cNvGrpSpPr>
          <p:nvPr/>
        </p:nvGrpSpPr>
        <p:grpSpPr bwMode="auto">
          <a:xfrm>
            <a:off x="304800" y="2209800"/>
            <a:ext cx="3436938" cy="2478088"/>
            <a:chOff x="240" y="1331"/>
            <a:chExt cx="2165" cy="1561"/>
          </a:xfrm>
        </p:grpSpPr>
        <p:pic>
          <p:nvPicPr>
            <p:cNvPr id="22602" name="Picture 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0" y="1331"/>
              <a:ext cx="2165" cy="15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aphicFrame>
          <p:nvGraphicFramePr>
            <p:cNvPr id="22603" name="Object 5"/>
            <p:cNvGraphicFramePr>
              <a:graphicFrameLocks noChangeAspect="1"/>
            </p:cNvGraphicFramePr>
            <p:nvPr/>
          </p:nvGraphicFramePr>
          <p:xfrm>
            <a:off x="1584" y="1440"/>
            <a:ext cx="144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617" name="方程式" r:id="rId4" imgW="215619" imgH="215619" progId="Equation.3">
                    <p:embed/>
                  </p:oleObj>
                </mc:Choice>
                <mc:Fallback>
                  <p:oleObj name="方程式" r:id="rId4" imgW="215619" imgH="215619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84" y="1440"/>
                          <a:ext cx="144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604" name="Object 6"/>
            <p:cNvGraphicFramePr>
              <a:graphicFrameLocks noChangeAspect="1"/>
            </p:cNvGraphicFramePr>
            <p:nvPr/>
          </p:nvGraphicFramePr>
          <p:xfrm>
            <a:off x="1440" y="2064"/>
            <a:ext cx="144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618" name="方程式" r:id="rId6" imgW="215619" imgH="215619" progId="Equation.3">
                    <p:embed/>
                  </p:oleObj>
                </mc:Choice>
                <mc:Fallback>
                  <p:oleObj name="方程式" r:id="rId6" imgW="215619" imgH="215619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0" y="2064"/>
                          <a:ext cx="144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22532" name="Picture 7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304800"/>
            <a:ext cx="4191000" cy="273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2533" name="Group 8"/>
          <p:cNvGrpSpPr>
            <a:grpSpLocks/>
          </p:cNvGrpSpPr>
          <p:nvPr/>
        </p:nvGrpSpPr>
        <p:grpSpPr bwMode="auto">
          <a:xfrm>
            <a:off x="5638800" y="5638800"/>
            <a:ext cx="609600" cy="762000"/>
            <a:chOff x="3562" y="3552"/>
            <a:chExt cx="384" cy="480"/>
          </a:xfrm>
        </p:grpSpPr>
        <p:sp>
          <p:nvSpPr>
            <p:cNvPr id="22600" name="AutoShape 9"/>
            <p:cNvSpPr>
              <a:spLocks noChangeArrowheads="1"/>
            </p:cNvSpPr>
            <p:nvPr/>
          </p:nvSpPr>
          <p:spPr bwMode="auto">
            <a:xfrm>
              <a:off x="3562" y="3552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  <p:sp>
          <p:nvSpPr>
            <p:cNvPr id="22601" name="AutoShape 10"/>
            <p:cNvSpPr>
              <a:spLocks noChangeArrowheads="1"/>
            </p:cNvSpPr>
            <p:nvPr/>
          </p:nvSpPr>
          <p:spPr bwMode="auto">
            <a:xfrm>
              <a:off x="3562" y="3840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</a:t>
              </a:r>
            </a:p>
          </p:txBody>
        </p:sp>
      </p:grpSp>
      <p:sp>
        <p:nvSpPr>
          <p:cNvPr id="22534" name="AutoShape 11"/>
          <p:cNvSpPr>
            <a:spLocks noChangeArrowheads="1"/>
          </p:cNvSpPr>
          <p:nvPr/>
        </p:nvSpPr>
        <p:spPr bwMode="auto">
          <a:xfrm>
            <a:off x="3733800" y="3276600"/>
            <a:ext cx="381000" cy="304800"/>
          </a:xfrm>
          <a:prstGeom prst="rightArrow">
            <a:avLst>
              <a:gd name="adj1" fmla="val 50000"/>
              <a:gd name="adj2" fmla="val 3125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22535" name="Line 12"/>
          <p:cNvSpPr>
            <a:spLocks noChangeShapeType="1"/>
          </p:cNvSpPr>
          <p:nvPr/>
        </p:nvSpPr>
        <p:spPr bwMode="auto">
          <a:xfrm>
            <a:off x="6705600" y="381000"/>
            <a:ext cx="0" cy="25908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2536" name="AutoShape 13"/>
          <p:cNvSpPr>
            <a:spLocks noChangeArrowheads="1"/>
          </p:cNvSpPr>
          <p:nvPr/>
        </p:nvSpPr>
        <p:spPr bwMode="auto">
          <a:xfrm>
            <a:off x="304800" y="2133600"/>
            <a:ext cx="2438400" cy="20574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22537" name="Text Box 14"/>
          <p:cNvSpPr txBox="1">
            <a:spLocks noChangeArrowheads="1"/>
          </p:cNvSpPr>
          <p:nvPr/>
        </p:nvSpPr>
        <p:spPr bwMode="auto">
          <a:xfrm>
            <a:off x="1143000" y="1752600"/>
            <a:ext cx="19240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combinational circuit</a:t>
            </a:r>
          </a:p>
        </p:txBody>
      </p:sp>
      <p:sp>
        <p:nvSpPr>
          <p:cNvPr id="22538" name="Line 15"/>
          <p:cNvSpPr>
            <a:spLocks noChangeShapeType="1"/>
          </p:cNvSpPr>
          <p:nvPr/>
        </p:nvSpPr>
        <p:spPr bwMode="auto">
          <a:xfrm>
            <a:off x="6858000" y="4191000"/>
            <a:ext cx="0" cy="2286000"/>
          </a:xfrm>
          <a:prstGeom prst="line">
            <a:avLst/>
          </a:prstGeom>
          <a:noFill/>
          <a:ln w="38100">
            <a:solidFill>
              <a:schemeClr val="hlink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2539" name="Line 16"/>
          <p:cNvSpPr>
            <a:spLocks noChangeShapeType="1"/>
          </p:cNvSpPr>
          <p:nvPr/>
        </p:nvSpPr>
        <p:spPr bwMode="auto">
          <a:xfrm>
            <a:off x="6248400" y="4191000"/>
            <a:ext cx="0" cy="2286000"/>
          </a:xfrm>
          <a:prstGeom prst="line">
            <a:avLst/>
          </a:prstGeom>
          <a:noFill/>
          <a:ln w="38100">
            <a:solidFill>
              <a:schemeClr val="hlink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grpSp>
        <p:nvGrpSpPr>
          <p:cNvPr id="22540" name="Group 17"/>
          <p:cNvGrpSpPr>
            <a:grpSpLocks/>
          </p:cNvGrpSpPr>
          <p:nvPr/>
        </p:nvGrpSpPr>
        <p:grpSpPr bwMode="auto">
          <a:xfrm>
            <a:off x="4191000" y="3429000"/>
            <a:ext cx="4511675" cy="2971800"/>
            <a:chOff x="2640" y="2160"/>
            <a:chExt cx="2842" cy="1872"/>
          </a:xfrm>
        </p:grpSpPr>
        <p:grpSp>
          <p:nvGrpSpPr>
            <p:cNvPr id="22553" name="Group 18"/>
            <p:cNvGrpSpPr>
              <a:grpSpLocks/>
            </p:cNvGrpSpPr>
            <p:nvPr/>
          </p:nvGrpSpPr>
          <p:grpSpPr bwMode="auto">
            <a:xfrm>
              <a:off x="3370" y="2448"/>
              <a:ext cx="2112" cy="192"/>
              <a:chOff x="1584" y="2160"/>
              <a:chExt cx="2112" cy="192"/>
            </a:xfrm>
          </p:grpSpPr>
          <p:sp>
            <p:nvSpPr>
              <p:cNvPr id="22574" name="Line 19"/>
              <p:cNvSpPr>
                <a:spLocks noChangeShapeType="1"/>
              </p:cNvSpPr>
              <p:nvPr/>
            </p:nvSpPr>
            <p:spPr bwMode="auto">
              <a:xfrm>
                <a:off x="1584" y="2352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pSp>
            <p:nvGrpSpPr>
              <p:cNvPr id="22575" name="Group 20"/>
              <p:cNvGrpSpPr>
                <a:grpSpLocks/>
              </p:cNvGrpSpPr>
              <p:nvPr/>
            </p:nvGrpSpPr>
            <p:grpSpPr bwMode="auto">
              <a:xfrm>
                <a:off x="1776" y="2160"/>
                <a:ext cx="384" cy="192"/>
                <a:chOff x="1776" y="2160"/>
                <a:chExt cx="384" cy="192"/>
              </a:xfrm>
            </p:grpSpPr>
            <p:sp>
              <p:nvSpPr>
                <p:cNvPr id="22596" name="Line 21"/>
                <p:cNvSpPr>
                  <a:spLocks noChangeShapeType="1"/>
                </p:cNvSpPr>
                <p:nvPr/>
              </p:nvSpPr>
              <p:spPr bwMode="auto">
                <a:xfrm flipV="1">
                  <a:off x="1776" y="2160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22597" name="Line 22"/>
                <p:cNvSpPr>
                  <a:spLocks noChangeShapeType="1"/>
                </p:cNvSpPr>
                <p:nvPr/>
              </p:nvSpPr>
              <p:spPr bwMode="auto">
                <a:xfrm>
                  <a:off x="1776" y="2160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22598" name="Line 23"/>
                <p:cNvSpPr>
                  <a:spLocks noChangeShapeType="1"/>
                </p:cNvSpPr>
                <p:nvPr/>
              </p:nvSpPr>
              <p:spPr bwMode="auto">
                <a:xfrm flipV="1">
                  <a:off x="1968" y="2160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22599" name="Line 24"/>
                <p:cNvSpPr>
                  <a:spLocks noChangeShapeType="1"/>
                </p:cNvSpPr>
                <p:nvPr/>
              </p:nvSpPr>
              <p:spPr bwMode="auto">
                <a:xfrm>
                  <a:off x="1968" y="2352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22576" name="Group 25"/>
              <p:cNvGrpSpPr>
                <a:grpSpLocks/>
              </p:cNvGrpSpPr>
              <p:nvPr/>
            </p:nvGrpSpPr>
            <p:grpSpPr bwMode="auto">
              <a:xfrm>
                <a:off x="2160" y="2160"/>
                <a:ext cx="384" cy="192"/>
                <a:chOff x="1776" y="2160"/>
                <a:chExt cx="384" cy="192"/>
              </a:xfrm>
            </p:grpSpPr>
            <p:sp>
              <p:nvSpPr>
                <p:cNvPr id="22592" name="Line 26"/>
                <p:cNvSpPr>
                  <a:spLocks noChangeShapeType="1"/>
                </p:cNvSpPr>
                <p:nvPr/>
              </p:nvSpPr>
              <p:spPr bwMode="auto">
                <a:xfrm flipV="1">
                  <a:off x="1776" y="2160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22593" name="Line 27"/>
                <p:cNvSpPr>
                  <a:spLocks noChangeShapeType="1"/>
                </p:cNvSpPr>
                <p:nvPr/>
              </p:nvSpPr>
              <p:spPr bwMode="auto">
                <a:xfrm>
                  <a:off x="1776" y="2160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22594" name="Line 28"/>
                <p:cNvSpPr>
                  <a:spLocks noChangeShapeType="1"/>
                </p:cNvSpPr>
                <p:nvPr/>
              </p:nvSpPr>
              <p:spPr bwMode="auto">
                <a:xfrm flipV="1">
                  <a:off x="1968" y="2160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22595" name="Line 29"/>
                <p:cNvSpPr>
                  <a:spLocks noChangeShapeType="1"/>
                </p:cNvSpPr>
                <p:nvPr/>
              </p:nvSpPr>
              <p:spPr bwMode="auto">
                <a:xfrm>
                  <a:off x="1968" y="2352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22577" name="Group 30"/>
              <p:cNvGrpSpPr>
                <a:grpSpLocks/>
              </p:cNvGrpSpPr>
              <p:nvPr/>
            </p:nvGrpSpPr>
            <p:grpSpPr bwMode="auto">
              <a:xfrm>
                <a:off x="2544" y="2160"/>
                <a:ext cx="384" cy="192"/>
                <a:chOff x="1776" y="2160"/>
                <a:chExt cx="384" cy="192"/>
              </a:xfrm>
            </p:grpSpPr>
            <p:sp>
              <p:nvSpPr>
                <p:cNvPr id="22588" name="Line 31"/>
                <p:cNvSpPr>
                  <a:spLocks noChangeShapeType="1"/>
                </p:cNvSpPr>
                <p:nvPr/>
              </p:nvSpPr>
              <p:spPr bwMode="auto">
                <a:xfrm flipV="1">
                  <a:off x="1776" y="2160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22589" name="Line 32"/>
                <p:cNvSpPr>
                  <a:spLocks noChangeShapeType="1"/>
                </p:cNvSpPr>
                <p:nvPr/>
              </p:nvSpPr>
              <p:spPr bwMode="auto">
                <a:xfrm>
                  <a:off x="1776" y="2160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22590" name="Line 33"/>
                <p:cNvSpPr>
                  <a:spLocks noChangeShapeType="1"/>
                </p:cNvSpPr>
                <p:nvPr/>
              </p:nvSpPr>
              <p:spPr bwMode="auto">
                <a:xfrm flipV="1">
                  <a:off x="1968" y="2160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22591" name="Line 34"/>
                <p:cNvSpPr>
                  <a:spLocks noChangeShapeType="1"/>
                </p:cNvSpPr>
                <p:nvPr/>
              </p:nvSpPr>
              <p:spPr bwMode="auto">
                <a:xfrm>
                  <a:off x="1968" y="2352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22578" name="Group 35"/>
              <p:cNvGrpSpPr>
                <a:grpSpLocks/>
              </p:cNvGrpSpPr>
              <p:nvPr/>
            </p:nvGrpSpPr>
            <p:grpSpPr bwMode="auto">
              <a:xfrm>
                <a:off x="2928" y="2160"/>
                <a:ext cx="384" cy="192"/>
                <a:chOff x="1776" y="2160"/>
                <a:chExt cx="384" cy="192"/>
              </a:xfrm>
            </p:grpSpPr>
            <p:sp>
              <p:nvSpPr>
                <p:cNvPr id="22584" name="Line 36"/>
                <p:cNvSpPr>
                  <a:spLocks noChangeShapeType="1"/>
                </p:cNvSpPr>
                <p:nvPr/>
              </p:nvSpPr>
              <p:spPr bwMode="auto">
                <a:xfrm flipV="1">
                  <a:off x="1776" y="2160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22585" name="Line 37"/>
                <p:cNvSpPr>
                  <a:spLocks noChangeShapeType="1"/>
                </p:cNvSpPr>
                <p:nvPr/>
              </p:nvSpPr>
              <p:spPr bwMode="auto">
                <a:xfrm>
                  <a:off x="1776" y="2160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22586" name="Line 38"/>
                <p:cNvSpPr>
                  <a:spLocks noChangeShapeType="1"/>
                </p:cNvSpPr>
                <p:nvPr/>
              </p:nvSpPr>
              <p:spPr bwMode="auto">
                <a:xfrm flipV="1">
                  <a:off x="1968" y="2160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22587" name="Line 39"/>
                <p:cNvSpPr>
                  <a:spLocks noChangeShapeType="1"/>
                </p:cNvSpPr>
                <p:nvPr/>
              </p:nvSpPr>
              <p:spPr bwMode="auto">
                <a:xfrm>
                  <a:off x="1968" y="2352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22579" name="Group 40"/>
              <p:cNvGrpSpPr>
                <a:grpSpLocks/>
              </p:cNvGrpSpPr>
              <p:nvPr/>
            </p:nvGrpSpPr>
            <p:grpSpPr bwMode="auto">
              <a:xfrm>
                <a:off x="3312" y="2160"/>
                <a:ext cx="384" cy="192"/>
                <a:chOff x="1776" y="2160"/>
                <a:chExt cx="384" cy="192"/>
              </a:xfrm>
            </p:grpSpPr>
            <p:sp>
              <p:nvSpPr>
                <p:cNvPr id="22580" name="Line 41"/>
                <p:cNvSpPr>
                  <a:spLocks noChangeShapeType="1"/>
                </p:cNvSpPr>
                <p:nvPr/>
              </p:nvSpPr>
              <p:spPr bwMode="auto">
                <a:xfrm flipV="1">
                  <a:off x="1776" y="2160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22581" name="Line 42"/>
                <p:cNvSpPr>
                  <a:spLocks noChangeShapeType="1"/>
                </p:cNvSpPr>
                <p:nvPr/>
              </p:nvSpPr>
              <p:spPr bwMode="auto">
                <a:xfrm>
                  <a:off x="1776" y="2160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22582" name="Line 43"/>
                <p:cNvSpPr>
                  <a:spLocks noChangeShapeType="1"/>
                </p:cNvSpPr>
                <p:nvPr/>
              </p:nvSpPr>
              <p:spPr bwMode="auto">
                <a:xfrm flipV="1">
                  <a:off x="1968" y="2160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22583" name="Line 44"/>
                <p:cNvSpPr>
                  <a:spLocks noChangeShapeType="1"/>
                </p:cNvSpPr>
                <p:nvPr/>
              </p:nvSpPr>
              <p:spPr bwMode="auto">
                <a:xfrm>
                  <a:off x="1968" y="2352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</p:grpSp>
        <p:sp>
          <p:nvSpPr>
            <p:cNvPr id="22554" name="Text Box 45"/>
            <p:cNvSpPr txBox="1">
              <a:spLocks noChangeArrowheads="1"/>
            </p:cNvSpPr>
            <p:nvPr/>
          </p:nvSpPr>
          <p:spPr bwMode="auto">
            <a:xfrm>
              <a:off x="3226" y="2736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A</a:t>
              </a:r>
            </a:p>
          </p:txBody>
        </p:sp>
        <p:sp>
          <p:nvSpPr>
            <p:cNvPr id="22555" name="Text Box 46"/>
            <p:cNvSpPr txBox="1">
              <a:spLocks noChangeArrowheads="1"/>
            </p:cNvSpPr>
            <p:nvPr/>
          </p:nvSpPr>
          <p:spPr bwMode="auto">
            <a:xfrm>
              <a:off x="3226" y="2976"/>
              <a:ext cx="20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B</a:t>
              </a:r>
            </a:p>
          </p:txBody>
        </p:sp>
        <p:sp>
          <p:nvSpPr>
            <p:cNvPr id="22556" name="Text Box 47"/>
            <p:cNvSpPr txBox="1">
              <a:spLocks noChangeArrowheads="1"/>
            </p:cNvSpPr>
            <p:nvPr/>
          </p:nvSpPr>
          <p:spPr bwMode="auto">
            <a:xfrm>
              <a:off x="3226" y="3264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X</a:t>
              </a:r>
            </a:p>
          </p:txBody>
        </p:sp>
        <p:sp>
          <p:nvSpPr>
            <p:cNvPr id="22557" name="AutoShape 48"/>
            <p:cNvSpPr>
              <a:spLocks noChangeArrowheads="1"/>
            </p:cNvSpPr>
            <p:nvPr/>
          </p:nvSpPr>
          <p:spPr bwMode="auto">
            <a:xfrm>
              <a:off x="3562" y="2736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  <p:sp>
          <p:nvSpPr>
            <p:cNvPr id="22558" name="AutoShape 49"/>
            <p:cNvSpPr>
              <a:spLocks noChangeArrowheads="1"/>
            </p:cNvSpPr>
            <p:nvPr/>
          </p:nvSpPr>
          <p:spPr bwMode="auto">
            <a:xfrm>
              <a:off x="3562" y="2976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  <p:sp>
          <p:nvSpPr>
            <p:cNvPr id="22559" name="AutoShape 50"/>
            <p:cNvSpPr>
              <a:spLocks noChangeArrowheads="1"/>
            </p:cNvSpPr>
            <p:nvPr/>
          </p:nvSpPr>
          <p:spPr bwMode="auto">
            <a:xfrm>
              <a:off x="3562" y="3264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</a:t>
              </a:r>
            </a:p>
          </p:txBody>
        </p:sp>
        <p:sp>
          <p:nvSpPr>
            <p:cNvPr id="22560" name="AutoShape 51"/>
            <p:cNvSpPr>
              <a:spLocks noChangeArrowheads="1"/>
            </p:cNvSpPr>
            <p:nvPr/>
          </p:nvSpPr>
          <p:spPr bwMode="auto">
            <a:xfrm>
              <a:off x="5098" y="3264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  <p:sp>
          <p:nvSpPr>
            <p:cNvPr id="22561" name="Line 52"/>
            <p:cNvSpPr>
              <a:spLocks noChangeShapeType="1"/>
            </p:cNvSpPr>
            <p:nvPr/>
          </p:nvSpPr>
          <p:spPr bwMode="auto">
            <a:xfrm>
              <a:off x="4080" y="225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2562" name="Text Box 53"/>
            <p:cNvSpPr txBox="1">
              <a:spLocks noChangeArrowheads="1"/>
            </p:cNvSpPr>
            <p:nvPr/>
          </p:nvSpPr>
          <p:spPr bwMode="auto">
            <a:xfrm>
              <a:off x="4416" y="2160"/>
              <a:ext cx="34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time</a:t>
              </a:r>
            </a:p>
          </p:txBody>
        </p:sp>
        <p:sp>
          <p:nvSpPr>
            <p:cNvPr id="22563" name="Text Box 54"/>
            <p:cNvSpPr txBox="1">
              <a:spLocks noChangeArrowheads="1"/>
            </p:cNvSpPr>
            <p:nvPr/>
          </p:nvSpPr>
          <p:spPr bwMode="auto">
            <a:xfrm>
              <a:off x="2986" y="2448"/>
              <a:ext cx="39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clock</a:t>
              </a:r>
            </a:p>
          </p:txBody>
        </p:sp>
        <p:sp>
          <p:nvSpPr>
            <p:cNvPr id="22564" name="Text Box 55"/>
            <p:cNvSpPr txBox="1">
              <a:spLocks noChangeArrowheads="1"/>
            </p:cNvSpPr>
            <p:nvPr/>
          </p:nvSpPr>
          <p:spPr bwMode="auto">
            <a:xfrm>
              <a:off x="2746" y="2832"/>
              <a:ext cx="35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state</a:t>
              </a:r>
            </a:p>
          </p:txBody>
        </p:sp>
        <p:sp>
          <p:nvSpPr>
            <p:cNvPr id="22565" name="AutoShape 56"/>
            <p:cNvSpPr>
              <a:spLocks/>
            </p:cNvSpPr>
            <p:nvPr/>
          </p:nvSpPr>
          <p:spPr bwMode="auto">
            <a:xfrm>
              <a:off x="3082" y="2784"/>
              <a:ext cx="96" cy="384"/>
            </a:xfrm>
            <a:prstGeom prst="leftBrace">
              <a:avLst>
                <a:gd name="adj1" fmla="val 3333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22566" name="Text Box 57"/>
            <p:cNvSpPr txBox="1">
              <a:spLocks noChangeArrowheads="1"/>
            </p:cNvSpPr>
            <p:nvPr/>
          </p:nvSpPr>
          <p:spPr bwMode="auto">
            <a:xfrm>
              <a:off x="2736" y="3255"/>
              <a:ext cx="3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input</a:t>
              </a:r>
            </a:p>
          </p:txBody>
        </p:sp>
        <p:graphicFrame>
          <p:nvGraphicFramePr>
            <p:cNvPr id="22567" name="Object 58"/>
            <p:cNvGraphicFramePr>
              <a:graphicFrameLocks noChangeAspect="1"/>
            </p:cNvGraphicFramePr>
            <p:nvPr/>
          </p:nvGraphicFramePr>
          <p:xfrm>
            <a:off x="3226" y="3552"/>
            <a:ext cx="192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619" name="方程式" r:id="rId9" imgW="215619" imgH="215619" progId="Equation.3">
                    <p:embed/>
                  </p:oleObj>
                </mc:Choice>
                <mc:Fallback>
                  <p:oleObj name="方程式" r:id="rId9" imgW="215619" imgH="215619" progId="Equation.3">
                    <p:embed/>
                    <p:pic>
                      <p:nvPicPr>
                        <p:cNvPr id="0" name="Object 5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26" y="3552"/>
                          <a:ext cx="192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68" name="Object 59"/>
            <p:cNvGraphicFramePr>
              <a:graphicFrameLocks noChangeAspect="1"/>
            </p:cNvGraphicFramePr>
            <p:nvPr/>
          </p:nvGraphicFramePr>
          <p:xfrm>
            <a:off x="3226" y="3840"/>
            <a:ext cx="192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620" name="方程式" r:id="rId10" imgW="215619" imgH="215619" progId="Equation.3">
                    <p:embed/>
                  </p:oleObj>
                </mc:Choice>
                <mc:Fallback>
                  <p:oleObj name="方程式" r:id="rId10" imgW="215619" imgH="215619" progId="Equation.3">
                    <p:embed/>
                    <p:pic>
                      <p:nvPicPr>
                        <p:cNvPr id="0" name="Object 5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26" y="3840"/>
                          <a:ext cx="192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569" name="AutoShape 60"/>
            <p:cNvSpPr>
              <a:spLocks/>
            </p:cNvSpPr>
            <p:nvPr/>
          </p:nvSpPr>
          <p:spPr bwMode="auto">
            <a:xfrm>
              <a:off x="3082" y="3600"/>
              <a:ext cx="96" cy="384"/>
            </a:xfrm>
            <a:prstGeom prst="leftBrace">
              <a:avLst>
                <a:gd name="adj1" fmla="val 3333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22570" name="Text Box 61"/>
            <p:cNvSpPr txBox="1">
              <a:spLocks noChangeArrowheads="1"/>
            </p:cNvSpPr>
            <p:nvPr/>
          </p:nvSpPr>
          <p:spPr bwMode="auto">
            <a:xfrm>
              <a:off x="2640" y="3639"/>
              <a:ext cx="509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internal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signals</a:t>
              </a:r>
            </a:p>
          </p:txBody>
        </p:sp>
        <p:sp>
          <p:nvSpPr>
            <p:cNvPr id="22571" name="AutoShape 62"/>
            <p:cNvSpPr>
              <a:spLocks noChangeArrowheads="1"/>
            </p:cNvSpPr>
            <p:nvPr/>
          </p:nvSpPr>
          <p:spPr bwMode="auto">
            <a:xfrm>
              <a:off x="3946" y="3264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</a:t>
              </a:r>
            </a:p>
          </p:txBody>
        </p:sp>
        <p:sp>
          <p:nvSpPr>
            <p:cNvPr id="22572" name="AutoShape 63"/>
            <p:cNvSpPr>
              <a:spLocks noChangeArrowheads="1"/>
            </p:cNvSpPr>
            <p:nvPr/>
          </p:nvSpPr>
          <p:spPr bwMode="auto">
            <a:xfrm>
              <a:off x="4330" y="3264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  <p:sp>
          <p:nvSpPr>
            <p:cNvPr id="22573" name="AutoShape 64"/>
            <p:cNvSpPr>
              <a:spLocks noChangeArrowheads="1"/>
            </p:cNvSpPr>
            <p:nvPr/>
          </p:nvSpPr>
          <p:spPr bwMode="auto">
            <a:xfrm>
              <a:off x="4714" y="3264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</p:grpSp>
      <p:grpSp>
        <p:nvGrpSpPr>
          <p:cNvPr id="22541" name="Group 65"/>
          <p:cNvGrpSpPr>
            <a:grpSpLocks/>
          </p:cNvGrpSpPr>
          <p:nvPr/>
        </p:nvGrpSpPr>
        <p:grpSpPr bwMode="auto">
          <a:xfrm>
            <a:off x="6248400" y="4343400"/>
            <a:ext cx="609600" cy="685800"/>
            <a:chOff x="3936" y="2736"/>
            <a:chExt cx="384" cy="432"/>
          </a:xfrm>
        </p:grpSpPr>
        <p:sp>
          <p:nvSpPr>
            <p:cNvPr id="22551" name="AutoShape 66"/>
            <p:cNvSpPr>
              <a:spLocks noChangeArrowheads="1"/>
            </p:cNvSpPr>
            <p:nvPr/>
          </p:nvSpPr>
          <p:spPr bwMode="auto">
            <a:xfrm>
              <a:off x="3936" y="2736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  <p:sp>
          <p:nvSpPr>
            <p:cNvPr id="22552" name="AutoShape 67"/>
            <p:cNvSpPr>
              <a:spLocks noChangeArrowheads="1"/>
            </p:cNvSpPr>
            <p:nvPr/>
          </p:nvSpPr>
          <p:spPr bwMode="auto">
            <a:xfrm>
              <a:off x="3936" y="2976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</a:t>
              </a:r>
            </a:p>
          </p:txBody>
        </p:sp>
      </p:grpSp>
      <p:grpSp>
        <p:nvGrpSpPr>
          <p:cNvPr id="22542" name="Group 68"/>
          <p:cNvGrpSpPr>
            <a:grpSpLocks/>
          </p:cNvGrpSpPr>
          <p:nvPr/>
        </p:nvGrpSpPr>
        <p:grpSpPr bwMode="auto">
          <a:xfrm>
            <a:off x="6248400" y="5638800"/>
            <a:ext cx="609600" cy="762000"/>
            <a:chOff x="3936" y="3552"/>
            <a:chExt cx="384" cy="480"/>
          </a:xfrm>
        </p:grpSpPr>
        <p:sp>
          <p:nvSpPr>
            <p:cNvPr id="22549" name="AutoShape 69"/>
            <p:cNvSpPr>
              <a:spLocks noChangeArrowheads="1"/>
            </p:cNvSpPr>
            <p:nvPr/>
          </p:nvSpPr>
          <p:spPr bwMode="auto">
            <a:xfrm>
              <a:off x="3936" y="3552"/>
              <a:ext cx="384" cy="192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</a:t>
              </a:r>
            </a:p>
          </p:txBody>
        </p:sp>
        <p:sp>
          <p:nvSpPr>
            <p:cNvPr id="22550" name="AutoShape 70"/>
            <p:cNvSpPr>
              <a:spLocks noChangeArrowheads="1"/>
            </p:cNvSpPr>
            <p:nvPr/>
          </p:nvSpPr>
          <p:spPr bwMode="auto">
            <a:xfrm>
              <a:off x="3936" y="3840"/>
              <a:ext cx="384" cy="192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</a:t>
              </a:r>
            </a:p>
          </p:txBody>
        </p:sp>
      </p:grpSp>
      <p:grpSp>
        <p:nvGrpSpPr>
          <p:cNvPr id="13" name="Group 71"/>
          <p:cNvGrpSpPr>
            <a:grpSpLocks/>
          </p:cNvGrpSpPr>
          <p:nvPr/>
        </p:nvGrpSpPr>
        <p:grpSpPr bwMode="auto">
          <a:xfrm>
            <a:off x="6858000" y="4343400"/>
            <a:ext cx="609600" cy="1828800"/>
            <a:chOff x="4320" y="2736"/>
            <a:chExt cx="384" cy="1152"/>
          </a:xfrm>
        </p:grpSpPr>
        <p:grpSp>
          <p:nvGrpSpPr>
            <p:cNvPr id="22545" name="Group 72"/>
            <p:cNvGrpSpPr>
              <a:grpSpLocks/>
            </p:cNvGrpSpPr>
            <p:nvPr/>
          </p:nvGrpSpPr>
          <p:grpSpPr bwMode="auto">
            <a:xfrm>
              <a:off x="4320" y="2736"/>
              <a:ext cx="384" cy="480"/>
              <a:chOff x="3936" y="3552"/>
              <a:chExt cx="384" cy="480"/>
            </a:xfrm>
          </p:grpSpPr>
          <p:sp>
            <p:nvSpPr>
              <p:cNvPr id="22547" name="AutoShape 73"/>
              <p:cNvSpPr>
                <a:spLocks noChangeArrowheads="1"/>
              </p:cNvSpPr>
              <p:nvPr/>
            </p:nvSpPr>
            <p:spPr bwMode="auto">
              <a:xfrm>
                <a:off x="3936" y="3552"/>
                <a:ext cx="384" cy="192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1</a:t>
                </a:r>
              </a:p>
            </p:txBody>
          </p:sp>
          <p:sp>
            <p:nvSpPr>
              <p:cNvPr id="22548" name="AutoShape 74"/>
              <p:cNvSpPr>
                <a:spLocks noChangeArrowheads="1"/>
              </p:cNvSpPr>
              <p:nvPr/>
            </p:nvSpPr>
            <p:spPr bwMode="auto">
              <a:xfrm>
                <a:off x="3936" y="3840"/>
                <a:ext cx="384" cy="192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1</a:t>
                </a:r>
              </a:p>
            </p:txBody>
          </p:sp>
        </p:grpSp>
        <p:sp>
          <p:nvSpPr>
            <p:cNvPr id="22546" name="AutoShape 75"/>
            <p:cNvSpPr>
              <a:spLocks noChangeArrowheads="1"/>
            </p:cNvSpPr>
            <p:nvPr/>
          </p:nvSpPr>
          <p:spPr bwMode="auto">
            <a:xfrm rot="5400000" flipH="1">
              <a:off x="4152" y="3432"/>
              <a:ext cx="672" cy="24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1 w 21600"/>
                <a:gd name="T7" fmla="*/ 0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39 w 21600"/>
                <a:gd name="T13" fmla="*/ 2880 h 21600"/>
                <a:gd name="T14" fmla="*/ 18225 w 21600"/>
                <a:gd name="T15" fmla="*/ 927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79948" name="AutoShape 76"/>
          <p:cNvSpPr>
            <a:spLocks noChangeArrowheads="1"/>
          </p:cNvSpPr>
          <p:nvPr/>
        </p:nvSpPr>
        <p:spPr bwMode="auto">
          <a:xfrm>
            <a:off x="4572000" y="1981200"/>
            <a:ext cx="3200400" cy="2286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9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94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Example</a:t>
            </a:r>
          </a:p>
        </p:txBody>
      </p:sp>
      <p:grpSp>
        <p:nvGrpSpPr>
          <p:cNvPr id="23555" name="Group 3"/>
          <p:cNvGrpSpPr>
            <a:grpSpLocks/>
          </p:cNvGrpSpPr>
          <p:nvPr/>
        </p:nvGrpSpPr>
        <p:grpSpPr bwMode="auto">
          <a:xfrm>
            <a:off x="304800" y="2209800"/>
            <a:ext cx="3436938" cy="2478088"/>
            <a:chOff x="240" y="1331"/>
            <a:chExt cx="2165" cy="1561"/>
          </a:xfrm>
        </p:grpSpPr>
        <p:pic>
          <p:nvPicPr>
            <p:cNvPr id="23626" name="Picture 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0" y="1331"/>
              <a:ext cx="2165" cy="15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aphicFrame>
          <p:nvGraphicFramePr>
            <p:cNvPr id="23627" name="Object 5"/>
            <p:cNvGraphicFramePr>
              <a:graphicFrameLocks noChangeAspect="1"/>
            </p:cNvGraphicFramePr>
            <p:nvPr/>
          </p:nvGraphicFramePr>
          <p:xfrm>
            <a:off x="1584" y="1440"/>
            <a:ext cx="144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641" name="方程式" r:id="rId4" imgW="215619" imgH="215619" progId="Equation.3">
                    <p:embed/>
                  </p:oleObj>
                </mc:Choice>
                <mc:Fallback>
                  <p:oleObj name="方程式" r:id="rId4" imgW="215619" imgH="215619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84" y="1440"/>
                          <a:ext cx="144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628" name="Object 6"/>
            <p:cNvGraphicFramePr>
              <a:graphicFrameLocks noChangeAspect="1"/>
            </p:cNvGraphicFramePr>
            <p:nvPr/>
          </p:nvGraphicFramePr>
          <p:xfrm>
            <a:off x="1440" y="2064"/>
            <a:ext cx="144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642" name="方程式" r:id="rId6" imgW="215619" imgH="215619" progId="Equation.3">
                    <p:embed/>
                  </p:oleObj>
                </mc:Choice>
                <mc:Fallback>
                  <p:oleObj name="方程式" r:id="rId6" imgW="215619" imgH="215619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0" y="2064"/>
                          <a:ext cx="144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23556" name="Picture 7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304800"/>
            <a:ext cx="4191000" cy="273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3557" name="Group 8"/>
          <p:cNvGrpSpPr>
            <a:grpSpLocks/>
          </p:cNvGrpSpPr>
          <p:nvPr/>
        </p:nvGrpSpPr>
        <p:grpSpPr bwMode="auto">
          <a:xfrm>
            <a:off x="4191000" y="3276600"/>
            <a:ext cx="4511675" cy="3124200"/>
            <a:chOff x="2630" y="1872"/>
            <a:chExt cx="2842" cy="1968"/>
          </a:xfrm>
        </p:grpSpPr>
        <p:grpSp>
          <p:nvGrpSpPr>
            <p:cNvPr id="23561" name="Group 9"/>
            <p:cNvGrpSpPr>
              <a:grpSpLocks/>
            </p:cNvGrpSpPr>
            <p:nvPr/>
          </p:nvGrpSpPr>
          <p:grpSpPr bwMode="auto">
            <a:xfrm>
              <a:off x="3360" y="2256"/>
              <a:ext cx="2112" cy="192"/>
              <a:chOff x="1584" y="2160"/>
              <a:chExt cx="2112" cy="192"/>
            </a:xfrm>
          </p:grpSpPr>
          <p:sp>
            <p:nvSpPr>
              <p:cNvPr id="23600" name="Line 10"/>
              <p:cNvSpPr>
                <a:spLocks noChangeShapeType="1"/>
              </p:cNvSpPr>
              <p:nvPr/>
            </p:nvSpPr>
            <p:spPr bwMode="auto">
              <a:xfrm>
                <a:off x="1584" y="2352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pSp>
            <p:nvGrpSpPr>
              <p:cNvPr id="23601" name="Group 11"/>
              <p:cNvGrpSpPr>
                <a:grpSpLocks/>
              </p:cNvGrpSpPr>
              <p:nvPr/>
            </p:nvGrpSpPr>
            <p:grpSpPr bwMode="auto">
              <a:xfrm>
                <a:off x="1776" y="2160"/>
                <a:ext cx="384" cy="192"/>
                <a:chOff x="1776" y="2160"/>
                <a:chExt cx="384" cy="192"/>
              </a:xfrm>
            </p:grpSpPr>
            <p:sp>
              <p:nvSpPr>
                <p:cNvPr id="23622" name="Line 12"/>
                <p:cNvSpPr>
                  <a:spLocks noChangeShapeType="1"/>
                </p:cNvSpPr>
                <p:nvPr/>
              </p:nvSpPr>
              <p:spPr bwMode="auto">
                <a:xfrm flipV="1">
                  <a:off x="1776" y="2160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23623" name="Line 13"/>
                <p:cNvSpPr>
                  <a:spLocks noChangeShapeType="1"/>
                </p:cNvSpPr>
                <p:nvPr/>
              </p:nvSpPr>
              <p:spPr bwMode="auto">
                <a:xfrm>
                  <a:off x="1776" y="2160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23624" name="Line 14"/>
                <p:cNvSpPr>
                  <a:spLocks noChangeShapeType="1"/>
                </p:cNvSpPr>
                <p:nvPr/>
              </p:nvSpPr>
              <p:spPr bwMode="auto">
                <a:xfrm flipV="1">
                  <a:off x="1968" y="2160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23625" name="Line 15"/>
                <p:cNvSpPr>
                  <a:spLocks noChangeShapeType="1"/>
                </p:cNvSpPr>
                <p:nvPr/>
              </p:nvSpPr>
              <p:spPr bwMode="auto">
                <a:xfrm>
                  <a:off x="1968" y="2352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23602" name="Group 16"/>
              <p:cNvGrpSpPr>
                <a:grpSpLocks/>
              </p:cNvGrpSpPr>
              <p:nvPr/>
            </p:nvGrpSpPr>
            <p:grpSpPr bwMode="auto">
              <a:xfrm>
                <a:off x="2160" y="2160"/>
                <a:ext cx="384" cy="192"/>
                <a:chOff x="1776" y="2160"/>
                <a:chExt cx="384" cy="192"/>
              </a:xfrm>
            </p:grpSpPr>
            <p:sp>
              <p:nvSpPr>
                <p:cNvPr id="23618" name="Line 17"/>
                <p:cNvSpPr>
                  <a:spLocks noChangeShapeType="1"/>
                </p:cNvSpPr>
                <p:nvPr/>
              </p:nvSpPr>
              <p:spPr bwMode="auto">
                <a:xfrm flipV="1">
                  <a:off x="1776" y="2160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23619" name="Line 18"/>
                <p:cNvSpPr>
                  <a:spLocks noChangeShapeType="1"/>
                </p:cNvSpPr>
                <p:nvPr/>
              </p:nvSpPr>
              <p:spPr bwMode="auto">
                <a:xfrm>
                  <a:off x="1776" y="2160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23620" name="Line 19"/>
                <p:cNvSpPr>
                  <a:spLocks noChangeShapeType="1"/>
                </p:cNvSpPr>
                <p:nvPr/>
              </p:nvSpPr>
              <p:spPr bwMode="auto">
                <a:xfrm flipV="1">
                  <a:off x="1968" y="2160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23621" name="Line 20"/>
                <p:cNvSpPr>
                  <a:spLocks noChangeShapeType="1"/>
                </p:cNvSpPr>
                <p:nvPr/>
              </p:nvSpPr>
              <p:spPr bwMode="auto">
                <a:xfrm>
                  <a:off x="1968" y="2352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23603" name="Group 21"/>
              <p:cNvGrpSpPr>
                <a:grpSpLocks/>
              </p:cNvGrpSpPr>
              <p:nvPr/>
            </p:nvGrpSpPr>
            <p:grpSpPr bwMode="auto">
              <a:xfrm>
                <a:off x="2544" y="2160"/>
                <a:ext cx="384" cy="192"/>
                <a:chOff x="1776" y="2160"/>
                <a:chExt cx="384" cy="192"/>
              </a:xfrm>
            </p:grpSpPr>
            <p:sp>
              <p:nvSpPr>
                <p:cNvPr id="23614" name="Line 22"/>
                <p:cNvSpPr>
                  <a:spLocks noChangeShapeType="1"/>
                </p:cNvSpPr>
                <p:nvPr/>
              </p:nvSpPr>
              <p:spPr bwMode="auto">
                <a:xfrm flipV="1">
                  <a:off x="1776" y="2160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23615" name="Line 23"/>
                <p:cNvSpPr>
                  <a:spLocks noChangeShapeType="1"/>
                </p:cNvSpPr>
                <p:nvPr/>
              </p:nvSpPr>
              <p:spPr bwMode="auto">
                <a:xfrm>
                  <a:off x="1776" y="2160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23616" name="Line 24"/>
                <p:cNvSpPr>
                  <a:spLocks noChangeShapeType="1"/>
                </p:cNvSpPr>
                <p:nvPr/>
              </p:nvSpPr>
              <p:spPr bwMode="auto">
                <a:xfrm flipV="1">
                  <a:off x="1968" y="2160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23617" name="Line 25"/>
                <p:cNvSpPr>
                  <a:spLocks noChangeShapeType="1"/>
                </p:cNvSpPr>
                <p:nvPr/>
              </p:nvSpPr>
              <p:spPr bwMode="auto">
                <a:xfrm>
                  <a:off x="1968" y="2352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23604" name="Group 26"/>
              <p:cNvGrpSpPr>
                <a:grpSpLocks/>
              </p:cNvGrpSpPr>
              <p:nvPr/>
            </p:nvGrpSpPr>
            <p:grpSpPr bwMode="auto">
              <a:xfrm>
                <a:off x="2928" y="2160"/>
                <a:ext cx="384" cy="192"/>
                <a:chOff x="1776" y="2160"/>
                <a:chExt cx="384" cy="192"/>
              </a:xfrm>
            </p:grpSpPr>
            <p:sp>
              <p:nvSpPr>
                <p:cNvPr id="23610" name="Line 27"/>
                <p:cNvSpPr>
                  <a:spLocks noChangeShapeType="1"/>
                </p:cNvSpPr>
                <p:nvPr/>
              </p:nvSpPr>
              <p:spPr bwMode="auto">
                <a:xfrm flipV="1">
                  <a:off x="1776" y="2160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23611" name="Line 28"/>
                <p:cNvSpPr>
                  <a:spLocks noChangeShapeType="1"/>
                </p:cNvSpPr>
                <p:nvPr/>
              </p:nvSpPr>
              <p:spPr bwMode="auto">
                <a:xfrm>
                  <a:off x="1776" y="2160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23612" name="Line 29"/>
                <p:cNvSpPr>
                  <a:spLocks noChangeShapeType="1"/>
                </p:cNvSpPr>
                <p:nvPr/>
              </p:nvSpPr>
              <p:spPr bwMode="auto">
                <a:xfrm flipV="1">
                  <a:off x="1968" y="2160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23613" name="Line 30"/>
                <p:cNvSpPr>
                  <a:spLocks noChangeShapeType="1"/>
                </p:cNvSpPr>
                <p:nvPr/>
              </p:nvSpPr>
              <p:spPr bwMode="auto">
                <a:xfrm>
                  <a:off x="1968" y="2352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23605" name="Group 31"/>
              <p:cNvGrpSpPr>
                <a:grpSpLocks/>
              </p:cNvGrpSpPr>
              <p:nvPr/>
            </p:nvGrpSpPr>
            <p:grpSpPr bwMode="auto">
              <a:xfrm>
                <a:off x="3312" y="2160"/>
                <a:ext cx="384" cy="192"/>
                <a:chOff x="1776" y="2160"/>
                <a:chExt cx="384" cy="192"/>
              </a:xfrm>
            </p:grpSpPr>
            <p:sp>
              <p:nvSpPr>
                <p:cNvPr id="23606" name="Line 32"/>
                <p:cNvSpPr>
                  <a:spLocks noChangeShapeType="1"/>
                </p:cNvSpPr>
                <p:nvPr/>
              </p:nvSpPr>
              <p:spPr bwMode="auto">
                <a:xfrm flipV="1">
                  <a:off x="1776" y="2160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23607" name="Line 33"/>
                <p:cNvSpPr>
                  <a:spLocks noChangeShapeType="1"/>
                </p:cNvSpPr>
                <p:nvPr/>
              </p:nvSpPr>
              <p:spPr bwMode="auto">
                <a:xfrm>
                  <a:off x="1776" y="2160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23608" name="Line 34"/>
                <p:cNvSpPr>
                  <a:spLocks noChangeShapeType="1"/>
                </p:cNvSpPr>
                <p:nvPr/>
              </p:nvSpPr>
              <p:spPr bwMode="auto">
                <a:xfrm flipV="1">
                  <a:off x="1968" y="2160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23609" name="Line 35"/>
                <p:cNvSpPr>
                  <a:spLocks noChangeShapeType="1"/>
                </p:cNvSpPr>
                <p:nvPr/>
              </p:nvSpPr>
              <p:spPr bwMode="auto">
                <a:xfrm>
                  <a:off x="1968" y="2352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</p:grpSp>
        <p:sp>
          <p:nvSpPr>
            <p:cNvPr id="23562" name="Text Box 36"/>
            <p:cNvSpPr txBox="1">
              <a:spLocks noChangeArrowheads="1"/>
            </p:cNvSpPr>
            <p:nvPr/>
          </p:nvSpPr>
          <p:spPr bwMode="auto">
            <a:xfrm>
              <a:off x="3216" y="2544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A</a:t>
              </a:r>
            </a:p>
          </p:txBody>
        </p:sp>
        <p:sp>
          <p:nvSpPr>
            <p:cNvPr id="23563" name="Text Box 37"/>
            <p:cNvSpPr txBox="1">
              <a:spLocks noChangeArrowheads="1"/>
            </p:cNvSpPr>
            <p:nvPr/>
          </p:nvSpPr>
          <p:spPr bwMode="auto">
            <a:xfrm>
              <a:off x="3216" y="2784"/>
              <a:ext cx="20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B</a:t>
              </a:r>
            </a:p>
          </p:txBody>
        </p:sp>
        <p:sp>
          <p:nvSpPr>
            <p:cNvPr id="23564" name="Text Box 38"/>
            <p:cNvSpPr txBox="1">
              <a:spLocks noChangeArrowheads="1"/>
            </p:cNvSpPr>
            <p:nvPr/>
          </p:nvSpPr>
          <p:spPr bwMode="auto">
            <a:xfrm>
              <a:off x="3216" y="3072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X</a:t>
              </a:r>
            </a:p>
          </p:txBody>
        </p:sp>
        <p:sp>
          <p:nvSpPr>
            <p:cNvPr id="23565" name="AutoShape 39"/>
            <p:cNvSpPr>
              <a:spLocks noChangeArrowheads="1"/>
            </p:cNvSpPr>
            <p:nvPr/>
          </p:nvSpPr>
          <p:spPr bwMode="auto">
            <a:xfrm>
              <a:off x="3552" y="2544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  <p:sp>
          <p:nvSpPr>
            <p:cNvPr id="23566" name="AutoShape 40"/>
            <p:cNvSpPr>
              <a:spLocks noChangeArrowheads="1"/>
            </p:cNvSpPr>
            <p:nvPr/>
          </p:nvSpPr>
          <p:spPr bwMode="auto">
            <a:xfrm>
              <a:off x="3552" y="2784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  <p:sp>
          <p:nvSpPr>
            <p:cNvPr id="23567" name="AutoShape 41"/>
            <p:cNvSpPr>
              <a:spLocks noChangeArrowheads="1"/>
            </p:cNvSpPr>
            <p:nvPr/>
          </p:nvSpPr>
          <p:spPr bwMode="auto">
            <a:xfrm>
              <a:off x="3552" y="3072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</a:t>
              </a:r>
            </a:p>
          </p:txBody>
        </p:sp>
        <p:sp>
          <p:nvSpPr>
            <p:cNvPr id="23568" name="AutoShape 42"/>
            <p:cNvSpPr>
              <a:spLocks noChangeArrowheads="1"/>
            </p:cNvSpPr>
            <p:nvPr/>
          </p:nvSpPr>
          <p:spPr bwMode="auto">
            <a:xfrm>
              <a:off x="3936" y="2544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  <p:sp>
          <p:nvSpPr>
            <p:cNvPr id="23569" name="AutoShape 43"/>
            <p:cNvSpPr>
              <a:spLocks noChangeArrowheads="1"/>
            </p:cNvSpPr>
            <p:nvPr/>
          </p:nvSpPr>
          <p:spPr bwMode="auto">
            <a:xfrm>
              <a:off x="3936" y="2784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</a:t>
              </a:r>
            </a:p>
          </p:txBody>
        </p:sp>
        <p:sp>
          <p:nvSpPr>
            <p:cNvPr id="23570" name="AutoShape 44"/>
            <p:cNvSpPr>
              <a:spLocks noChangeArrowheads="1"/>
            </p:cNvSpPr>
            <p:nvPr/>
          </p:nvSpPr>
          <p:spPr bwMode="auto">
            <a:xfrm>
              <a:off x="3936" y="3072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</a:t>
              </a:r>
            </a:p>
          </p:txBody>
        </p:sp>
        <p:sp>
          <p:nvSpPr>
            <p:cNvPr id="23571" name="AutoShape 45"/>
            <p:cNvSpPr>
              <a:spLocks noChangeArrowheads="1"/>
            </p:cNvSpPr>
            <p:nvPr/>
          </p:nvSpPr>
          <p:spPr bwMode="auto">
            <a:xfrm>
              <a:off x="4320" y="2544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</a:t>
              </a:r>
            </a:p>
          </p:txBody>
        </p:sp>
        <p:sp>
          <p:nvSpPr>
            <p:cNvPr id="23572" name="AutoShape 46"/>
            <p:cNvSpPr>
              <a:spLocks noChangeArrowheads="1"/>
            </p:cNvSpPr>
            <p:nvPr/>
          </p:nvSpPr>
          <p:spPr bwMode="auto">
            <a:xfrm>
              <a:off x="4320" y="2784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</a:t>
              </a:r>
            </a:p>
          </p:txBody>
        </p:sp>
        <p:sp>
          <p:nvSpPr>
            <p:cNvPr id="23573" name="AutoShape 47"/>
            <p:cNvSpPr>
              <a:spLocks noChangeArrowheads="1"/>
            </p:cNvSpPr>
            <p:nvPr/>
          </p:nvSpPr>
          <p:spPr bwMode="auto">
            <a:xfrm>
              <a:off x="4320" y="3072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  <p:sp>
          <p:nvSpPr>
            <p:cNvPr id="23574" name="AutoShape 48"/>
            <p:cNvSpPr>
              <a:spLocks noChangeArrowheads="1"/>
            </p:cNvSpPr>
            <p:nvPr/>
          </p:nvSpPr>
          <p:spPr bwMode="auto">
            <a:xfrm>
              <a:off x="4704" y="2544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  <p:sp>
          <p:nvSpPr>
            <p:cNvPr id="23575" name="AutoShape 49"/>
            <p:cNvSpPr>
              <a:spLocks noChangeArrowheads="1"/>
            </p:cNvSpPr>
            <p:nvPr/>
          </p:nvSpPr>
          <p:spPr bwMode="auto">
            <a:xfrm>
              <a:off x="4704" y="2784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  <p:sp>
          <p:nvSpPr>
            <p:cNvPr id="23576" name="AutoShape 50"/>
            <p:cNvSpPr>
              <a:spLocks noChangeArrowheads="1"/>
            </p:cNvSpPr>
            <p:nvPr/>
          </p:nvSpPr>
          <p:spPr bwMode="auto">
            <a:xfrm>
              <a:off x="4704" y="3072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  <p:sp>
          <p:nvSpPr>
            <p:cNvPr id="23577" name="AutoShape 51"/>
            <p:cNvSpPr>
              <a:spLocks noChangeArrowheads="1"/>
            </p:cNvSpPr>
            <p:nvPr/>
          </p:nvSpPr>
          <p:spPr bwMode="auto">
            <a:xfrm>
              <a:off x="5088" y="2544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  <p:sp>
          <p:nvSpPr>
            <p:cNvPr id="23578" name="AutoShape 52"/>
            <p:cNvSpPr>
              <a:spLocks noChangeArrowheads="1"/>
            </p:cNvSpPr>
            <p:nvPr/>
          </p:nvSpPr>
          <p:spPr bwMode="auto">
            <a:xfrm>
              <a:off x="5088" y="2784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  <p:sp>
          <p:nvSpPr>
            <p:cNvPr id="23579" name="AutoShape 53"/>
            <p:cNvSpPr>
              <a:spLocks noChangeArrowheads="1"/>
            </p:cNvSpPr>
            <p:nvPr/>
          </p:nvSpPr>
          <p:spPr bwMode="auto">
            <a:xfrm>
              <a:off x="5088" y="3072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  <p:sp>
          <p:nvSpPr>
            <p:cNvPr id="23580" name="Line 54"/>
            <p:cNvSpPr>
              <a:spLocks noChangeShapeType="1"/>
            </p:cNvSpPr>
            <p:nvPr/>
          </p:nvSpPr>
          <p:spPr bwMode="auto">
            <a:xfrm>
              <a:off x="4080" y="201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3581" name="Text Box 55"/>
            <p:cNvSpPr txBox="1">
              <a:spLocks noChangeArrowheads="1"/>
            </p:cNvSpPr>
            <p:nvPr/>
          </p:nvSpPr>
          <p:spPr bwMode="auto">
            <a:xfrm>
              <a:off x="4416" y="1872"/>
              <a:ext cx="34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time</a:t>
              </a:r>
            </a:p>
          </p:txBody>
        </p:sp>
        <p:sp>
          <p:nvSpPr>
            <p:cNvPr id="23582" name="Text Box 56"/>
            <p:cNvSpPr txBox="1">
              <a:spLocks noChangeArrowheads="1"/>
            </p:cNvSpPr>
            <p:nvPr/>
          </p:nvSpPr>
          <p:spPr bwMode="auto">
            <a:xfrm>
              <a:off x="2976" y="2256"/>
              <a:ext cx="39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clock</a:t>
              </a:r>
            </a:p>
          </p:txBody>
        </p:sp>
        <p:sp>
          <p:nvSpPr>
            <p:cNvPr id="23583" name="Text Box 57"/>
            <p:cNvSpPr txBox="1">
              <a:spLocks noChangeArrowheads="1"/>
            </p:cNvSpPr>
            <p:nvPr/>
          </p:nvSpPr>
          <p:spPr bwMode="auto">
            <a:xfrm>
              <a:off x="2736" y="2640"/>
              <a:ext cx="35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state</a:t>
              </a:r>
            </a:p>
          </p:txBody>
        </p:sp>
        <p:sp>
          <p:nvSpPr>
            <p:cNvPr id="23584" name="AutoShape 58"/>
            <p:cNvSpPr>
              <a:spLocks/>
            </p:cNvSpPr>
            <p:nvPr/>
          </p:nvSpPr>
          <p:spPr bwMode="auto">
            <a:xfrm>
              <a:off x="3072" y="2592"/>
              <a:ext cx="96" cy="384"/>
            </a:xfrm>
            <a:prstGeom prst="leftBrace">
              <a:avLst>
                <a:gd name="adj1" fmla="val 3333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23585" name="Text Box 59"/>
            <p:cNvSpPr txBox="1">
              <a:spLocks noChangeArrowheads="1"/>
            </p:cNvSpPr>
            <p:nvPr/>
          </p:nvSpPr>
          <p:spPr bwMode="auto">
            <a:xfrm>
              <a:off x="2726" y="3063"/>
              <a:ext cx="3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input</a:t>
              </a:r>
            </a:p>
          </p:txBody>
        </p:sp>
        <p:graphicFrame>
          <p:nvGraphicFramePr>
            <p:cNvPr id="23586" name="Object 60"/>
            <p:cNvGraphicFramePr>
              <a:graphicFrameLocks noChangeAspect="1"/>
            </p:cNvGraphicFramePr>
            <p:nvPr/>
          </p:nvGraphicFramePr>
          <p:xfrm>
            <a:off x="3216" y="3360"/>
            <a:ext cx="192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643" name="方程式" r:id="rId9" imgW="215619" imgH="215619" progId="Equation.3">
                    <p:embed/>
                  </p:oleObj>
                </mc:Choice>
                <mc:Fallback>
                  <p:oleObj name="方程式" r:id="rId9" imgW="215619" imgH="215619" progId="Equation.3">
                    <p:embed/>
                    <p:pic>
                      <p:nvPicPr>
                        <p:cNvPr id="0" name="Object 6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16" y="3360"/>
                          <a:ext cx="192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87" name="Object 61"/>
            <p:cNvGraphicFramePr>
              <a:graphicFrameLocks noChangeAspect="1"/>
            </p:cNvGraphicFramePr>
            <p:nvPr/>
          </p:nvGraphicFramePr>
          <p:xfrm>
            <a:off x="3216" y="3648"/>
            <a:ext cx="192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644" name="方程式" r:id="rId10" imgW="215619" imgH="215619" progId="Equation.3">
                    <p:embed/>
                  </p:oleObj>
                </mc:Choice>
                <mc:Fallback>
                  <p:oleObj name="方程式" r:id="rId10" imgW="215619" imgH="215619" progId="Equation.3">
                    <p:embed/>
                    <p:pic>
                      <p:nvPicPr>
                        <p:cNvPr id="0" name="Object 6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16" y="3648"/>
                          <a:ext cx="192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588" name="AutoShape 62"/>
            <p:cNvSpPr>
              <a:spLocks noChangeArrowheads="1"/>
            </p:cNvSpPr>
            <p:nvPr/>
          </p:nvSpPr>
          <p:spPr bwMode="auto">
            <a:xfrm>
              <a:off x="3552" y="3360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  <p:sp>
          <p:nvSpPr>
            <p:cNvPr id="23589" name="AutoShape 63"/>
            <p:cNvSpPr>
              <a:spLocks noChangeArrowheads="1"/>
            </p:cNvSpPr>
            <p:nvPr/>
          </p:nvSpPr>
          <p:spPr bwMode="auto">
            <a:xfrm>
              <a:off x="3552" y="3648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</a:t>
              </a:r>
            </a:p>
          </p:txBody>
        </p:sp>
        <p:sp>
          <p:nvSpPr>
            <p:cNvPr id="23590" name="AutoShape 64"/>
            <p:cNvSpPr>
              <a:spLocks noChangeArrowheads="1"/>
            </p:cNvSpPr>
            <p:nvPr/>
          </p:nvSpPr>
          <p:spPr bwMode="auto">
            <a:xfrm>
              <a:off x="3936" y="3360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</a:t>
              </a:r>
            </a:p>
          </p:txBody>
        </p:sp>
        <p:sp>
          <p:nvSpPr>
            <p:cNvPr id="23591" name="AutoShape 65"/>
            <p:cNvSpPr>
              <a:spLocks noChangeArrowheads="1"/>
            </p:cNvSpPr>
            <p:nvPr/>
          </p:nvSpPr>
          <p:spPr bwMode="auto">
            <a:xfrm>
              <a:off x="3936" y="3648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</a:t>
              </a:r>
            </a:p>
          </p:txBody>
        </p:sp>
        <p:sp>
          <p:nvSpPr>
            <p:cNvPr id="23592" name="AutoShape 66"/>
            <p:cNvSpPr>
              <a:spLocks noChangeArrowheads="1"/>
            </p:cNvSpPr>
            <p:nvPr/>
          </p:nvSpPr>
          <p:spPr bwMode="auto">
            <a:xfrm>
              <a:off x="4320" y="3360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  <p:sp>
          <p:nvSpPr>
            <p:cNvPr id="23593" name="AutoShape 67"/>
            <p:cNvSpPr>
              <a:spLocks noChangeArrowheads="1"/>
            </p:cNvSpPr>
            <p:nvPr/>
          </p:nvSpPr>
          <p:spPr bwMode="auto">
            <a:xfrm>
              <a:off x="4320" y="3648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  <p:sp>
          <p:nvSpPr>
            <p:cNvPr id="23594" name="AutoShape 68"/>
            <p:cNvSpPr>
              <a:spLocks noChangeArrowheads="1"/>
            </p:cNvSpPr>
            <p:nvPr/>
          </p:nvSpPr>
          <p:spPr bwMode="auto">
            <a:xfrm>
              <a:off x="4704" y="3360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  <p:sp>
          <p:nvSpPr>
            <p:cNvPr id="23595" name="AutoShape 69"/>
            <p:cNvSpPr>
              <a:spLocks noChangeArrowheads="1"/>
            </p:cNvSpPr>
            <p:nvPr/>
          </p:nvSpPr>
          <p:spPr bwMode="auto">
            <a:xfrm>
              <a:off x="4704" y="3648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  <p:sp>
          <p:nvSpPr>
            <p:cNvPr id="23596" name="AutoShape 70"/>
            <p:cNvSpPr>
              <a:spLocks noChangeArrowheads="1"/>
            </p:cNvSpPr>
            <p:nvPr/>
          </p:nvSpPr>
          <p:spPr bwMode="auto">
            <a:xfrm>
              <a:off x="5088" y="3360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  <p:sp>
          <p:nvSpPr>
            <p:cNvPr id="23597" name="AutoShape 71"/>
            <p:cNvSpPr>
              <a:spLocks noChangeArrowheads="1"/>
            </p:cNvSpPr>
            <p:nvPr/>
          </p:nvSpPr>
          <p:spPr bwMode="auto">
            <a:xfrm>
              <a:off x="5088" y="3648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  <p:sp>
          <p:nvSpPr>
            <p:cNvPr id="23598" name="AutoShape 72"/>
            <p:cNvSpPr>
              <a:spLocks/>
            </p:cNvSpPr>
            <p:nvPr/>
          </p:nvSpPr>
          <p:spPr bwMode="auto">
            <a:xfrm>
              <a:off x="3072" y="3408"/>
              <a:ext cx="96" cy="384"/>
            </a:xfrm>
            <a:prstGeom prst="leftBrace">
              <a:avLst>
                <a:gd name="adj1" fmla="val 3333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23599" name="Text Box 73"/>
            <p:cNvSpPr txBox="1">
              <a:spLocks noChangeArrowheads="1"/>
            </p:cNvSpPr>
            <p:nvPr/>
          </p:nvSpPr>
          <p:spPr bwMode="auto">
            <a:xfrm>
              <a:off x="2630" y="3447"/>
              <a:ext cx="509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internal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signals</a:t>
              </a:r>
            </a:p>
          </p:txBody>
        </p:sp>
      </p:grpSp>
      <p:sp>
        <p:nvSpPr>
          <p:cNvPr id="23558" name="AutoShape 74"/>
          <p:cNvSpPr>
            <a:spLocks noChangeArrowheads="1"/>
          </p:cNvSpPr>
          <p:nvPr/>
        </p:nvSpPr>
        <p:spPr bwMode="auto">
          <a:xfrm>
            <a:off x="4038600" y="3429000"/>
            <a:ext cx="381000" cy="304800"/>
          </a:xfrm>
          <a:prstGeom prst="rightArrow">
            <a:avLst>
              <a:gd name="adj1" fmla="val 50000"/>
              <a:gd name="adj2" fmla="val 3125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23559" name="Line 75"/>
          <p:cNvSpPr>
            <a:spLocks noChangeShapeType="1"/>
          </p:cNvSpPr>
          <p:nvPr/>
        </p:nvSpPr>
        <p:spPr bwMode="auto">
          <a:xfrm>
            <a:off x="6705600" y="381000"/>
            <a:ext cx="0" cy="25908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3560" name="AutoShape 76"/>
          <p:cNvSpPr>
            <a:spLocks noChangeArrowheads="1"/>
          </p:cNvSpPr>
          <p:nvPr/>
        </p:nvSpPr>
        <p:spPr bwMode="auto">
          <a:xfrm>
            <a:off x="533400" y="5410200"/>
            <a:ext cx="3200400" cy="9144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>
                <a:solidFill>
                  <a:schemeClr val="hlink"/>
                </a:solidFill>
              </a:rPr>
              <a:t>Complete by yourself!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Core Problem Today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14112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400" smtClean="0"/>
              <a:t>Given: expected behavior of a sequential circuit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smtClean="0"/>
              <a:t>Represented as a </a:t>
            </a:r>
            <a:r>
              <a:rPr lang="en-US" altLang="zh-TW" sz="2000" smtClean="0">
                <a:solidFill>
                  <a:srgbClr val="FF0000"/>
                </a:solidFill>
              </a:rPr>
              <a:t>state diagram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 smtClean="0"/>
              <a:t>Want to Design: the digital circuit that behaves as the state diagram</a:t>
            </a:r>
          </a:p>
        </p:txBody>
      </p:sp>
      <p:pic>
        <p:nvPicPr>
          <p:cNvPr id="2458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038600"/>
            <a:ext cx="4032250" cy="177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3505200"/>
            <a:ext cx="3892550" cy="2522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2" name="AutoShape 6"/>
          <p:cNvSpPr>
            <a:spLocks noChangeArrowheads="1"/>
          </p:cNvSpPr>
          <p:nvPr/>
        </p:nvSpPr>
        <p:spPr bwMode="auto">
          <a:xfrm>
            <a:off x="4495800" y="4572000"/>
            <a:ext cx="358775" cy="360363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Scenario of the design example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a sequence recognizer in a communication system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Example: a communication system</a:t>
            </a:r>
          </a:p>
        </p:txBody>
      </p:sp>
      <p:grpSp>
        <p:nvGrpSpPr>
          <p:cNvPr id="26627" name="Group 3"/>
          <p:cNvGrpSpPr>
            <a:grpSpLocks/>
          </p:cNvGrpSpPr>
          <p:nvPr/>
        </p:nvGrpSpPr>
        <p:grpSpPr bwMode="auto">
          <a:xfrm>
            <a:off x="468313" y="2852738"/>
            <a:ext cx="5040312" cy="1871662"/>
            <a:chOff x="930" y="1344"/>
            <a:chExt cx="3175" cy="1179"/>
          </a:xfrm>
        </p:grpSpPr>
        <p:sp>
          <p:nvSpPr>
            <p:cNvPr id="26641" name="AutoShape 4"/>
            <p:cNvSpPr>
              <a:spLocks noChangeArrowheads="1"/>
            </p:cNvSpPr>
            <p:nvPr/>
          </p:nvSpPr>
          <p:spPr bwMode="auto">
            <a:xfrm>
              <a:off x="930" y="1344"/>
              <a:ext cx="3175" cy="499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shared media (air, Ethernet bus, etc.)</a:t>
              </a:r>
            </a:p>
          </p:txBody>
        </p:sp>
        <p:grpSp>
          <p:nvGrpSpPr>
            <p:cNvPr id="26642" name="Group 5"/>
            <p:cNvGrpSpPr>
              <a:grpSpLocks/>
            </p:cNvGrpSpPr>
            <p:nvPr/>
          </p:nvGrpSpPr>
          <p:grpSpPr bwMode="auto">
            <a:xfrm>
              <a:off x="975" y="1842"/>
              <a:ext cx="499" cy="681"/>
              <a:chOff x="975" y="1842"/>
              <a:chExt cx="499" cy="681"/>
            </a:xfrm>
          </p:grpSpPr>
          <p:sp>
            <p:nvSpPr>
              <p:cNvPr id="26654" name="Rectangle 6"/>
              <p:cNvSpPr>
                <a:spLocks noChangeArrowheads="1"/>
              </p:cNvSpPr>
              <p:nvPr/>
            </p:nvSpPr>
            <p:spPr bwMode="auto">
              <a:xfrm>
                <a:off x="975" y="2069"/>
                <a:ext cx="499" cy="45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station 0</a:t>
                </a:r>
              </a:p>
            </p:txBody>
          </p:sp>
          <p:sp>
            <p:nvSpPr>
              <p:cNvPr id="26655" name="Line 7"/>
              <p:cNvSpPr>
                <a:spLocks noChangeShapeType="1"/>
              </p:cNvSpPr>
              <p:nvPr/>
            </p:nvSpPr>
            <p:spPr bwMode="auto">
              <a:xfrm>
                <a:off x="1202" y="1842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26643" name="Group 8"/>
            <p:cNvGrpSpPr>
              <a:grpSpLocks/>
            </p:cNvGrpSpPr>
            <p:nvPr/>
          </p:nvGrpSpPr>
          <p:grpSpPr bwMode="auto">
            <a:xfrm>
              <a:off x="1565" y="1842"/>
              <a:ext cx="499" cy="681"/>
              <a:chOff x="975" y="1842"/>
              <a:chExt cx="499" cy="681"/>
            </a:xfrm>
          </p:grpSpPr>
          <p:sp>
            <p:nvSpPr>
              <p:cNvPr id="26652" name="Rectangle 9"/>
              <p:cNvSpPr>
                <a:spLocks noChangeArrowheads="1"/>
              </p:cNvSpPr>
              <p:nvPr/>
            </p:nvSpPr>
            <p:spPr bwMode="auto">
              <a:xfrm>
                <a:off x="975" y="2069"/>
                <a:ext cx="499" cy="45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station 1</a:t>
                </a:r>
              </a:p>
            </p:txBody>
          </p:sp>
          <p:sp>
            <p:nvSpPr>
              <p:cNvPr id="26653" name="Line 10"/>
              <p:cNvSpPr>
                <a:spLocks noChangeShapeType="1"/>
              </p:cNvSpPr>
              <p:nvPr/>
            </p:nvSpPr>
            <p:spPr bwMode="auto">
              <a:xfrm>
                <a:off x="1202" y="1842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26644" name="Group 11"/>
            <p:cNvGrpSpPr>
              <a:grpSpLocks/>
            </p:cNvGrpSpPr>
            <p:nvPr/>
          </p:nvGrpSpPr>
          <p:grpSpPr bwMode="auto">
            <a:xfrm>
              <a:off x="3379" y="1842"/>
              <a:ext cx="623" cy="681"/>
              <a:chOff x="975" y="1842"/>
              <a:chExt cx="623" cy="681"/>
            </a:xfrm>
          </p:grpSpPr>
          <p:sp>
            <p:nvSpPr>
              <p:cNvPr id="26650" name="Rectangle 12"/>
              <p:cNvSpPr>
                <a:spLocks noChangeArrowheads="1"/>
              </p:cNvSpPr>
              <p:nvPr/>
            </p:nvSpPr>
            <p:spPr bwMode="auto">
              <a:xfrm>
                <a:off x="975" y="2069"/>
                <a:ext cx="623" cy="45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station </a:t>
                </a:r>
                <a:r>
                  <a:rPr lang="en-US" altLang="zh-TW" sz="1600" i="1"/>
                  <a:t>M-</a:t>
                </a:r>
                <a:r>
                  <a:rPr lang="en-US" altLang="zh-TW" sz="1600"/>
                  <a:t>1</a:t>
                </a:r>
              </a:p>
            </p:txBody>
          </p:sp>
          <p:sp>
            <p:nvSpPr>
              <p:cNvPr id="26651" name="Line 13"/>
              <p:cNvSpPr>
                <a:spLocks noChangeShapeType="1"/>
              </p:cNvSpPr>
              <p:nvPr/>
            </p:nvSpPr>
            <p:spPr bwMode="auto">
              <a:xfrm>
                <a:off x="1202" y="1842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26645" name="Group 14"/>
            <p:cNvGrpSpPr>
              <a:grpSpLocks/>
            </p:cNvGrpSpPr>
            <p:nvPr/>
          </p:nvGrpSpPr>
          <p:grpSpPr bwMode="auto">
            <a:xfrm>
              <a:off x="2426" y="1842"/>
              <a:ext cx="499" cy="681"/>
              <a:chOff x="975" y="1842"/>
              <a:chExt cx="499" cy="681"/>
            </a:xfrm>
          </p:grpSpPr>
          <p:sp>
            <p:nvSpPr>
              <p:cNvPr id="26648" name="Rectangle 15"/>
              <p:cNvSpPr>
                <a:spLocks noChangeArrowheads="1"/>
              </p:cNvSpPr>
              <p:nvPr/>
            </p:nvSpPr>
            <p:spPr bwMode="auto">
              <a:xfrm>
                <a:off x="975" y="2069"/>
                <a:ext cx="499" cy="45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station </a:t>
                </a:r>
                <a:r>
                  <a:rPr lang="en-US" altLang="zh-TW" sz="1600" i="1"/>
                  <a:t>i</a:t>
                </a:r>
              </a:p>
            </p:txBody>
          </p:sp>
          <p:sp>
            <p:nvSpPr>
              <p:cNvPr id="26649" name="Line 16"/>
              <p:cNvSpPr>
                <a:spLocks noChangeShapeType="1"/>
              </p:cNvSpPr>
              <p:nvPr/>
            </p:nvSpPr>
            <p:spPr bwMode="auto">
              <a:xfrm>
                <a:off x="1202" y="1842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26646" name="Text Box 17"/>
            <p:cNvSpPr txBox="1">
              <a:spLocks noChangeArrowheads="1"/>
            </p:cNvSpPr>
            <p:nvPr/>
          </p:nvSpPr>
          <p:spPr bwMode="auto">
            <a:xfrm>
              <a:off x="2154" y="2160"/>
              <a:ext cx="24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…</a:t>
              </a:r>
            </a:p>
          </p:txBody>
        </p:sp>
        <p:sp>
          <p:nvSpPr>
            <p:cNvPr id="26647" name="Text Box 18"/>
            <p:cNvSpPr txBox="1">
              <a:spLocks noChangeArrowheads="1"/>
            </p:cNvSpPr>
            <p:nvPr/>
          </p:nvSpPr>
          <p:spPr bwMode="auto">
            <a:xfrm>
              <a:off x="3016" y="2160"/>
              <a:ext cx="24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…</a:t>
              </a:r>
            </a:p>
          </p:txBody>
        </p:sp>
      </p:grpSp>
      <p:sp>
        <p:nvSpPr>
          <p:cNvPr id="12307" name="AutoShape 19"/>
          <p:cNvSpPr>
            <a:spLocks noChangeArrowheads="1"/>
          </p:cNvSpPr>
          <p:nvPr/>
        </p:nvSpPr>
        <p:spPr bwMode="auto">
          <a:xfrm>
            <a:off x="539750" y="5013325"/>
            <a:ext cx="2232025" cy="720725"/>
          </a:xfrm>
          <a:prstGeom prst="wedgeRoundRectCallout">
            <a:avLst>
              <a:gd name="adj1" fmla="val 59958"/>
              <a:gd name="adj2" fmla="val -115639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message started with 1101 is for me</a:t>
            </a:r>
          </a:p>
        </p:txBody>
      </p:sp>
      <p:sp>
        <p:nvSpPr>
          <p:cNvPr id="12308" name="AutoShape 20"/>
          <p:cNvSpPr>
            <a:spLocks noChangeArrowheads="1"/>
          </p:cNvSpPr>
          <p:nvPr/>
        </p:nvSpPr>
        <p:spPr bwMode="auto">
          <a:xfrm>
            <a:off x="3132138" y="1844675"/>
            <a:ext cx="3240087" cy="792163"/>
          </a:xfrm>
          <a:prstGeom prst="wedgeRoundRectCallout">
            <a:avLst>
              <a:gd name="adj1" fmla="val -52403"/>
              <a:gd name="adj2" fmla="val 110319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bit string flows: “00100101100111010110…”</a:t>
            </a:r>
          </a:p>
        </p:txBody>
      </p:sp>
      <p:grpSp>
        <p:nvGrpSpPr>
          <p:cNvPr id="7" name="Group 21"/>
          <p:cNvGrpSpPr>
            <a:grpSpLocks/>
          </p:cNvGrpSpPr>
          <p:nvPr/>
        </p:nvGrpSpPr>
        <p:grpSpPr bwMode="auto">
          <a:xfrm>
            <a:off x="3276600" y="4868863"/>
            <a:ext cx="5184775" cy="1439862"/>
            <a:chOff x="2064" y="3067"/>
            <a:chExt cx="3266" cy="907"/>
          </a:xfrm>
        </p:grpSpPr>
        <p:grpSp>
          <p:nvGrpSpPr>
            <p:cNvPr id="26631" name="Group 22"/>
            <p:cNvGrpSpPr>
              <a:grpSpLocks/>
            </p:cNvGrpSpPr>
            <p:nvPr/>
          </p:nvGrpSpPr>
          <p:grpSpPr bwMode="auto">
            <a:xfrm>
              <a:off x="2472" y="3067"/>
              <a:ext cx="2858" cy="907"/>
              <a:chOff x="2426" y="3067"/>
              <a:chExt cx="2858" cy="907"/>
            </a:xfrm>
          </p:grpSpPr>
          <p:sp>
            <p:nvSpPr>
              <p:cNvPr id="26633" name="Rectangle 23"/>
              <p:cNvSpPr>
                <a:spLocks noChangeArrowheads="1"/>
              </p:cNvSpPr>
              <p:nvPr/>
            </p:nvSpPr>
            <p:spPr bwMode="auto">
              <a:xfrm>
                <a:off x="2744" y="3249"/>
                <a:ext cx="499" cy="589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receiver</a:t>
                </a:r>
              </a:p>
            </p:txBody>
          </p:sp>
          <p:sp>
            <p:nvSpPr>
              <p:cNvPr id="26634" name="Line 24"/>
              <p:cNvSpPr>
                <a:spLocks noChangeShapeType="1"/>
              </p:cNvSpPr>
              <p:nvPr/>
            </p:nvSpPr>
            <p:spPr bwMode="auto">
              <a:xfrm>
                <a:off x="3243" y="3566"/>
                <a:ext cx="90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6635" name="Text Box 25"/>
              <p:cNvSpPr txBox="1">
                <a:spLocks noChangeArrowheads="1"/>
              </p:cNvSpPr>
              <p:nvPr/>
            </p:nvSpPr>
            <p:spPr bwMode="auto">
              <a:xfrm>
                <a:off x="3321" y="3322"/>
                <a:ext cx="742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“011010…”</a:t>
                </a:r>
              </a:p>
            </p:txBody>
          </p:sp>
          <p:sp>
            <p:nvSpPr>
              <p:cNvPr id="26636" name="Rectangle 26"/>
              <p:cNvSpPr>
                <a:spLocks noChangeArrowheads="1"/>
              </p:cNvSpPr>
              <p:nvPr/>
            </p:nvSpPr>
            <p:spPr bwMode="auto">
              <a:xfrm>
                <a:off x="4150" y="3203"/>
                <a:ext cx="680" cy="635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sequence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recognizer</a:t>
                </a:r>
              </a:p>
            </p:txBody>
          </p:sp>
          <p:sp>
            <p:nvSpPr>
              <p:cNvPr id="26637" name="AutoShape 27"/>
              <p:cNvSpPr>
                <a:spLocks noChangeArrowheads="1"/>
              </p:cNvSpPr>
              <p:nvPr/>
            </p:nvSpPr>
            <p:spPr bwMode="auto">
              <a:xfrm>
                <a:off x="2653" y="3067"/>
                <a:ext cx="2631" cy="907"/>
              </a:xfrm>
              <a:prstGeom prst="roundRect">
                <a:avLst>
                  <a:gd name="adj" fmla="val 16667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26638" name="Line 28"/>
              <p:cNvSpPr>
                <a:spLocks noChangeShapeType="1"/>
              </p:cNvSpPr>
              <p:nvPr/>
            </p:nvSpPr>
            <p:spPr bwMode="auto">
              <a:xfrm>
                <a:off x="2426" y="3521"/>
                <a:ext cx="31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6639" name="Line 29"/>
              <p:cNvSpPr>
                <a:spLocks noChangeShapeType="1"/>
              </p:cNvSpPr>
              <p:nvPr/>
            </p:nvSpPr>
            <p:spPr bwMode="auto">
              <a:xfrm>
                <a:off x="4830" y="3566"/>
                <a:ext cx="18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6640" name="Text Box 30"/>
              <p:cNvSpPr txBox="1">
                <a:spLocks noChangeArrowheads="1"/>
              </p:cNvSpPr>
              <p:nvPr/>
            </p:nvSpPr>
            <p:spPr bwMode="auto">
              <a:xfrm>
                <a:off x="5012" y="3430"/>
                <a:ext cx="194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Z</a:t>
                </a:r>
              </a:p>
            </p:txBody>
          </p:sp>
        </p:grpSp>
        <p:sp>
          <p:nvSpPr>
            <p:cNvPr id="26632" name="AutoShape 31"/>
            <p:cNvSpPr>
              <a:spLocks noChangeArrowheads="1"/>
            </p:cNvSpPr>
            <p:nvPr/>
          </p:nvSpPr>
          <p:spPr bwMode="auto">
            <a:xfrm>
              <a:off x="2064" y="3430"/>
              <a:ext cx="317" cy="227"/>
            </a:xfrm>
            <a:prstGeom prst="rightArrow">
              <a:avLst>
                <a:gd name="adj1" fmla="val 50000"/>
                <a:gd name="adj2" fmla="val 34912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07" grpId="0" animBg="1"/>
      <p:bldP spid="1230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Spec of the sequence recognizer to be designed</a:t>
            </a:r>
          </a:p>
        </p:txBody>
      </p:sp>
      <p:grpSp>
        <p:nvGrpSpPr>
          <p:cNvPr id="27651" name="Group 3"/>
          <p:cNvGrpSpPr>
            <a:grpSpLocks/>
          </p:cNvGrpSpPr>
          <p:nvPr/>
        </p:nvGrpSpPr>
        <p:grpSpPr bwMode="auto">
          <a:xfrm>
            <a:off x="971550" y="2133600"/>
            <a:ext cx="3908425" cy="1560513"/>
            <a:chOff x="930" y="1888"/>
            <a:chExt cx="2462" cy="983"/>
          </a:xfrm>
        </p:grpSpPr>
        <p:sp>
          <p:nvSpPr>
            <p:cNvPr id="27709" name="Line 4"/>
            <p:cNvSpPr>
              <a:spLocks noChangeShapeType="1"/>
            </p:cNvSpPr>
            <p:nvPr/>
          </p:nvSpPr>
          <p:spPr bwMode="auto">
            <a:xfrm>
              <a:off x="2064" y="2160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7710" name="Text Box 5"/>
            <p:cNvSpPr txBox="1">
              <a:spLocks noChangeArrowheads="1"/>
            </p:cNvSpPr>
            <p:nvPr/>
          </p:nvSpPr>
          <p:spPr bwMode="auto">
            <a:xfrm>
              <a:off x="930" y="2024"/>
              <a:ext cx="74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“011010…”</a:t>
              </a:r>
            </a:p>
          </p:txBody>
        </p:sp>
        <p:sp>
          <p:nvSpPr>
            <p:cNvPr id="27711" name="Rectangle 6"/>
            <p:cNvSpPr>
              <a:spLocks noChangeArrowheads="1"/>
            </p:cNvSpPr>
            <p:nvPr/>
          </p:nvSpPr>
          <p:spPr bwMode="auto">
            <a:xfrm>
              <a:off x="2336" y="1888"/>
              <a:ext cx="680" cy="635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sequence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recognizer</a:t>
              </a:r>
            </a:p>
          </p:txBody>
        </p:sp>
        <p:sp>
          <p:nvSpPr>
            <p:cNvPr id="27712" name="Line 7"/>
            <p:cNvSpPr>
              <a:spLocks noChangeShapeType="1"/>
            </p:cNvSpPr>
            <p:nvPr/>
          </p:nvSpPr>
          <p:spPr bwMode="auto">
            <a:xfrm>
              <a:off x="3016" y="2160"/>
              <a:ext cx="1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7713" name="Text Box 8"/>
            <p:cNvSpPr txBox="1">
              <a:spLocks noChangeArrowheads="1"/>
            </p:cNvSpPr>
            <p:nvPr/>
          </p:nvSpPr>
          <p:spPr bwMode="auto">
            <a:xfrm>
              <a:off x="3198" y="2024"/>
              <a:ext cx="19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Z</a:t>
              </a:r>
            </a:p>
          </p:txBody>
        </p:sp>
        <p:sp>
          <p:nvSpPr>
            <p:cNvPr id="27714" name="Text Box 9"/>
            <p:cNvSpPr txBox="1">
              <a:spLocks noChangeArrowheads="1"/>
            </p:cNvSpPr>
            <p:nvPr/>
          </p:nvSpPr>
          <p:spPr bwMode="auto">
            <a:xfrm>
              <a:off x="1869" y="2052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X</a:t>
              </a:r>
            </a:p>
          </p:txBody>
        </p:sp>
        <p:sp>
          <p:nvSpPr>
            <p:cNvPr id="27715" name="Line 10"/>
            <p:cNvSpPr>
              <a:spLocks noChangeShapeType="1"/>
            </p:cNvSpPr>
            <p:nvPr/>
          </p:nvSpPr>
          <p:spPr bwMode="auto">
            <a:xfrm>
              <a:off x="1655" y="2160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7716" name="Line 11"/>
            <p:cNvSpPr>
              <a:spLocks noChangeShapeType="1"/>
            </p:cNvSpPr>
            <p:nvPr/>
          </p:nvSpPr>
          <p:spPr bwMode="auto">
            <a:xfrm flipV="1">
              <a:off x="2517" y="2523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7717" name="Text Box 12"/>
            <p:cNvSpPr txBox="1">
              <a:spLocks noChangeArrowheads="1"/>
            </p:cNvSpPr>
            <p:nvPr/>
          </p:nvSpPr>
          <p:spPr bwMode="auto">
            <a:xfrm>
              <a:off x="2290" y="2659"/>
              <a:ext cx="39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clock</a:t>
              </a:r>
            </a:p>
          </p:txBody>
        </p:sp>
        <p:sp>
          <p:nvSpPr>
            <p:cNvPr id="27718" name="Line 13"/>
            <p:cNvSpPr>
              <a:spLocks noChangeShapeType="1"/>
            </p:cNvSpPr>
            <p:nvPr/>
          </p:nvSpPr>
          <p:spPr bwMode="auto">
            <a:xfrm flipV="1">
              <a:off x="2835" y="2523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7719" name="Text Box 14"/>
            <p:cNvSpPr txBox="1">
              <a:spLocks noChangeArrowheads="1"/>
            </p:cNvSpPr>
            <p:nvPr/>
          </p:nvSpPr>
          <p:spPr bwMode="auto">
            <a:xfrm>
              <a:off x="2686" y="2642"/>
              <a:ext cx="35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reset</a:t>
              </a:r>
            </a:p>
          </p:txBody>
        </p:sp>
      </p:grpSp>
      <p:grpSp>
        <p:nvGrpSpPr>
          <p:cNvPr id="27652" name="Group 15"/>
          <p:cNvGrpSpPr>
            <a:grpSpLocks/>
          </p:cNvGrpSpPr>
          <p:nvPr/>
        </p:nvGrpSpPr>
        <p:grpSpPr bwMode="auto">
          <a:xfrm>
            <a:off x="684213" y="3789363"/>
            <a:ext cx="7200900" cy="1898650"/>
            <a:chOff x="204" y="2461"/>
            <a:chExt cx="4536" cy="1196"/>
          </a:xfrm>
        </p:grpSpPr>
        <p:sp>
          <p:nvSpPr>
            <p:cNvPr id="27657" name="Line 16"/>
            <p:cNvSpPr>
              <a:spLocks noChangeShapeType="1"/>
            </p:cNvSpPr>
            <p:nvPr/>
          </p:nvSpPr>
          <p:spPr bwMode="auto">
            <a:xfrm>
              <a:off x="703" y="3021"/>
              <a:ext cx="22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pSp>
          <p:nvGrpSpPr>
            <p:cNvPr id="27658" name="Group 17"/>
            <p:cNvGrpSpPr>
              <a:grpSpLocks/>
            </p:cNvGrpSpPr>
            <p:nvPr/>
          </p:nvGrpSpPr>
          <p:grpSpPr bwMode="auto">
            <a:xfrm>
              <a:off x="929" y="2795"/>
              <a:ext cx="545" cy="226"/>
              <a:chOff x="1655" y="2750"/>
              <a:chExt cx="545" cy="226"/>
            </a:xfrm>
          </p:grpSpPr>
          <p:sp>
            <p:nvSpPr>
              <p:cNvPr id="27705" name="Line 18"/>
              <p:cNvSpPr>
                <a:spLocks noChangeShapeType="1"/>
              </p:cNvSpPr>
              <p:nvPr/>
            </p:nvSpPr>
            <p:spPr bwMode="auto">
              <a:xfrm flipV="1">
                <a:off x="1655" y="2750"/>
                <a:ext cx="0" cy="22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7706" name="Line 19"/>
              <p:cNvSpPr>
                <a:spLocks noChangeShapeType="1"/>
              </p:cNvSpPr>
              <p:nvPr/>
            </p:nvSpPr>
            <p:spPr bwMode="auto">
              <a:xfrm>
                <a:off x="1655" y="2750"/>
                <a:ext cx="31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7707" name="Line 20"/>
              <p:cNvSpPr>
                <a:spLocks noChangeShapeType="1"/>
              </p:cNvSpPr>
              <p:nvPr/>
            </p:nvSpPr>
            <p:spPr bwMode="auto">
              <a:xfrm>
                <a:off x="1973" y="2750"/>
                <a:ext cx="0" cy="22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7708" name="Line 21"/>
              <p:cNvSpPr>
                <a:spLocks noChangeShapeType="1"/>
              </p:cNvSpPr>
              <p:nvPr/>
            </p:nvSpPr>
            <p:spPr bwMode="auto">
              <a:xfrm>
                <a:off x="1973" y="2976"/>
                <a:ext cx="22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27659" name="Group 22"/>
            <p:cNvGrpSpPr>
              <a:grpSpLocks/>
            </p:cNvGrpSpPr>
            <p:nvPr/>
          </p:nvGrpSpPr>
          <p:grpSpPr bwMode="auto">
            <a:xfrm>
              <a:off x="1474" y="2795"/>
              <a:ext cx="545" cy="226"/>
              <a:chOff x="1655" y="2750"/>
              <a:chExt cx="545" cy="226"/>
            </a:xfrm>
          </p:grpSpPr>
          <p:sp>
            <p:nvSpPr>
              <p:cNvPr id="27701" name="Line 23"/>
              <p:cNvSpPr>
                <a:spLocks noChangeShapeType="1"/>
              </p:cNvSpPr>
              <p:nvPr/>
            </p:nvSpPr>
            <p:spPr bwMode="auto">
              <a:xfrm flipV="1">
                <a:off x="1655" y="2750"/>
                <a:ext cx="0" cy="22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7702" name="Line 24"/>
              <p:cNvSpPr>
                <a:spLocks noChangeShapeType="1"/>
              </p:cNvSpPr>
              <p:nvPr/>
            </p:nvSpPr>
            <p:spPr bwMode="auto">
              <a:xfrm>
                <a:off x="1655" y="2750"/>
                <a:ext cx="31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7703" name="Line 25"/>
              <p:cNvSpPr>
                <a:spLocks noChangeShapeType="1"/>
              </p:cNvSpPr>
              <p:nvPr/>
            </p:nvSpPr>
            <p:spPr bwMode="auto">
              <a:xfrm>
                <a:off x="1973" y="2750"/>
                <a:ext cx="0" cy="22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7704" name="Line 26"/>
              <p:cNvSpPr>
                <a:spLocks noChangeShapeType="1"/>
              </p:cNvSpPr>
              <p:nvPr/>
            </p:nvSpPr>
            <p:spPr bwMode="auto">
              <a:xfrm>
                <a:off x="1973" y="2976"/>
                <a:ext cx="22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27660" name="Group 27"/>
            <p:cNvGrpSpPr>
              <a:grpSpLocks/>
            </p:cNvGrpSpPr>
            <p:nvPr/>
          </p:nvGrpSpPr>
          <p:grpSpPr bwMode="auto">
            <a:xfrm>
              <a:off x="2018" y="2795"/>
              <a:ext cx="545" cy="226"/>
              <a:chOff x="1655" y="2750"/>
              <a:chExt cx="545" cy="226"/>
            </a:xfrm>
          </p:grpSpPr>
          <p:sp>
            <p:nvSpPr>
              <p:cNvPr id="27697" name="Line 28"/>
              <p:cNvSpPr>
                <a:spLocks noChangeShapeType="1"/>
              </p:cNvSpPr>
              <p:nvPr/>
            </p:nvSpPr>
            <p:spPr bwMode="auto">
              <a:xfrm flipV="1">
                <a:off x="1655" y="2750"/>
                <a:ext cx="0" cy="22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7698" name="Line 29"/>
              <p:cNvSpPr>
                <a:spLocks noChangeShapeType="1"/>
              </p:cNvSpPr>
              <p:nvPr/>
            </p:nvSpPr>
            <p:spPr bwMode="auto">
              <a:xfrm>
                <a:off x="1655" y="2750"/>
                <a:ext cx="31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7699" name="Line 30"/>
              <p:cNvSpPr>
                <a:spLocks noChangeShapeType="1"/>
              </p:cNvSpPr>
              <p:nvPr/>
            </p:nvSpPr>
            <p:spPr bwMode="auto">
              <a:xfrm>
                <a:off x="1973" y="2750"/>
                <a:ext cx="0" cy="22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7700" name="Line 31"/>
              <p:cNvSpPr>
                <a:spLocks noChangeShapeType="1"/>
              </p:cNvSpPr>
              <p:nvPr/>
            </p:nvSpPr>
            <p:spPr bwMode="auto">
              <a:xfrm>
                <a:off x="1973" y="2976"/>
                <a:ext cx="22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27661" name="Group 32"/>
            <p:cNvGrpSpPr>
              <a:grpSpLocks/>
            </p:cNvGrpSpPr>
            <p:nvPr/>
          </p:nvGrpSpPr>
          <p:grpSpPr bwMode="auto">
            <a:xfrm>
              <a:off x="2562" y="2795"/>
              <a:ext cx="545" cy="226"/>
              <a:chOff x="1655" y="2750"/>
              <a:chExt cx="545" cy="226"/>
            </a:xfrm>
          </p:grpSpPr>
          <p:sp>
            <p:nvSpPr>
              <p:cNvPr id="27693" name="Line 33"/>
              <p:cNvSpPr>
                <a:spLocks noChangeShapeType="1"/>
              </p:cNvSpPr>
              <p:nvPr/>
            </p:nvSpPr>
            <p:spPr bwMode="auto">
              <a:xfrm flipV="1">
                <a:off x="1655" y="2750"/>
                <a:ext cx="0" cy="22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7694" name="Line 34"/>
              <p:cNvSpPr>
                <a:spLocks noChangeShapeType="1"/>
              </p:cNvSpPr>
              <p:nvPr/>
            </p:nvSpPr>
            <p:spPr bwMode="auto">
              <a:xfrm>
                <a:off x="1655" y="2750"/>
                <a:ext cx="31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7695" name="Line 35"/>
              <p:cNvSpPr>
                <a:spLocks noChangeShapeType="1"/>
              </p:cNvSpPr>
              <p:nvPr/>
            </p:nvSpPr>
            <p:spPr bwMode="auto">
              <a:xfrm>
                <a:off x="1973" y="2750"/>
                <a:ext cx="0" cy="22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7696" name="Line 36"/>
              <p:cNvSpPr>
                <a:spLocks noChangeShapeType="1"/>
              </p:cNvSpPr>
              <p:nvPr/>
            </p:nvSpPr>
            <p:spPr bwMode="auto">
              <a:xfrm>
                <a:off x="1973" y="2976"/>
                <a:ext cx="22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27662" name="Group 37"/>
            <p:cNvGrpSpPr>
              <a:grpSpLocks/>
            </p:cNvGrpSpPr>
            <p:nvPr/>
          </p:nvGrpSpPr>
          <p:grpSpPr bwMode="auto">
            <a:xfrm>
              <a:off x="3107" y="2795"/>
              <a:ext cx="545" cy="226"/>
              <a:chOff x="1655" y="2750"/>
              <a:chExt cx="545" cy="226"/>
            </a:xfrm>
          </p:grpSpPr>
          <p:sp>
            <p:nvSpPr>
              <p:cNvPr id="27689" name="Line 38"/>
              <p:cNvSpPr>
                <a:spLocks noChangeShapeType="1"/>
              </p:cNvSpPr>
              <p:nvPr/>
            </p:nvSpPr>
            <p:spPr bwMode="auto">
              <a:xfrm flipV="1">
                <a:off x="1655" y="2750"/>
                <a:ext cx="0" cy="22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7690" name="Line 39"/>
              <p:cNvSpPr>
                <a:spLocks noChangeShapeType="1"/>
              </p:cNvSpPr>
              <p:nvPr/>
            </p:nvSpPr>
            <p:spPr bwMode="auto">
              <a:xfrm>
                <a:off x="1655" y="2750"/>
                <a:ext cx="31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7691" name="Line 40"/>
              <p:cNvSpPr>
                <a:spLocks noChangeShapeType="1"/>
              </p:cNvSpPr>
              <p:nvPr/>
            </p:nvSpPr>
            <p:spPr bwMode="auto">
              <a:xfrm>
                <a:off x="1973" y="2750"/>
                <a:ext cx="0" cy="22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7692" name="Line 41"/>
              <p:cNvSpPr>
                <a:spLocks noChangeShapeType="1"/>
              </p:cNvSpPr>
              <p:nvPr/>
            </p:nvSpPr>
            <p:spPr bwMode="auto">
              <a:xfrm>
                <a:off x="1973" y="2976"/>
                <a:ext cx="22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27663" name="Group 42"/>
            <p:cNvGrpSpPr>
              <a:grpSpLocks/>
            </p:cNvGrpSpPr>
            <p:nvPr/>
          </p:nvGrpSpPr>
          <p:grpSpPr bwMode="auto">
            <a:xfrm>
              <a:off x="3651" y="2795"/>
              <a:ext cx="545" cy="226"/>
              <a:chOff x="1655" y="2750"/>
              <a:chExt cx="545" cy="226"/>
            </a:xfrm>
          </p:grpSpPr>
          <p:sp>
            <p:nvSpPr>
              <p:cNvPr id="27685" name="Line 43"/>
              <p:cNvSpPr>
                <a:spLocks noChangeShapeType="1"/>
              </p:cNvSpPr>
              <p:nvPr/>
            </p:nvSpPr>
            <p:spPr bwMode="auto">
              <a:xfrm flipV="1">
                <a:off x="1655" y="2750"/>
                <a:ext cx="0" cy="22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7686" name="Line 44"/>
              <p:cNvSpPr>
                <a:spLocks noChangeShapeType="1"/>
              </p:cNvSpPr>
              <p:nvPr/>
            </p:nvSpPr>
            <p:spPr bwMode="auto">
              <a:xfrm>
                <a:off x="1655" y="2750"/>
                <a:ext cx="31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7687" name="Line 45"/>
              <p:cNvSpPr>
                <a:spLocks noChangeShapeType="1"/>
              </p:cNvSpPr>
              <p:nvPr/>
            </p:nvSpPr>
            <p:spPr bwMode="auto">
              <a:xfrm>
                <a:off x="1973" y="2750"/>
                <a:ext cx="0" cy="22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7688" name="Line 46"/>
              <p:cNvSpPr>
                <a:spLocks noChangeShapeType="1"/>
              </p:cNvSpPr>
              <p:nvPr/>
            </p:nvSpPr>
            <p:spPr bwMode="auto">
              <a:xfrm>
                <a:off x="1973" y="2976"/>
                <a:ext cx="22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27664" name="AutoShape 47"/>
            <p:cNvSpPr>
              <a:spLocks noChangeArrowheads="1"/>
            </p:cNvSpPr>
            <p:nvPr/>
          </p:nvSpPr>
          <p:spPr bwMode="auto">
            <a:xfrm>
              <a:off x="930" y="3112"/>
              <a:ext cx="544" cy="227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  <p:sp>
          <p:nvSpPr>
            <p:cNvPr id="27665" name="AutoShape 48"/>
            <p:cNvSpPr>
              <a:spLocks noChangeArrowheads="1"/>
            </p:cNvSpPr>
            <p:nvPr/>
          </p:nvSpPr>
          <p:spPr bwMode="auto">
            <a:xfrm>
              <a:off x="1474" y="3112"/>
              <a:ext cx="544" cy="227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</a:t>
              </a:r>
            </a:p>
          </p:txBody>
        </p:sp>
        <p:sp>
          <p:nvSpPr>
            <p:cNvPr id="27666" name="AutoShape 49"/>
            <p:cNvSpPr>
              <a:spLocks noChangeArrowheads="1"/>
            </p:cNvSpPr>
            <p:nvPr/>
          </p:nvSpPr>
          <p:spPr bwMode="auto">
            <a:xfrm>
              <a:off x="2019" y="3112"/>
              <a:ext cx="544" cy="227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</a:t>
              </a:r>
            </a:p>
          </p:txBody>
        </p:sp>
        <p:sp>
          <p:nvSpPr>
            <p:cNvPr id="27667" name="AutoShape 50"/>
            <p:cNvSpPr>
              <a:spLocks noChangeArrowheads="1"/>
            </p:cNvSpPr>
            <p:nvPr/>
          </p:nvSpPr>
          <p:spPr bwMode="auto">
            <a:xfrm>
              <a:off x="2563" y="3112"/>
              <a:ext cx="544" cy="227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</a:t>
              </a:r>
            </a:p>
          </p:txBody>
        </p:sp>
        <p:sp>
          <p:nvSpPr>
            <p:cNvPr id="27668" name="AutoShape 51"/>
            <p:cNvSpPr>
              <a:spLocks noChangeArrowheads="1"/>
            </p:cNvSpPr>
            <p:nvPr/>
          </p:nvSpPr>
          <p:spPr bwMode="auto">
            <a:xfrm>
              <a:off x="3107" y="3112"/>
              <a:ext cx="544" cy="227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  <p:sp>
          <p:nvSpPr>
            <p:cNvPr id="27669" name="AutoShape 52"/>
            <p:cNvSpPr>
              <a:spLocks noChangeArrowheads="1"/>
            </p:cNvSpPr>
            <p:nvPr/>
          </p:nvSpPr>
          <p:spPr bwMode="auto">
            <a:xfrm>
              <a:off x="3652" y="3112"/>
              <a:ext cx="544" cy="227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</a:t>
              </a:r>
            </a:p>
          </p:txBody>
        </p:sp>
        <p:grpSp>
          <p:nvGrpSpPr>
            <p:cNvPr id="27670" name="Group 53"/>
            <p:cNvGrpSpPr>
              <a:grpSpLocks/>
            </p:cNvGrpSpPr>
            <p:nvPr/>
          </p:nvGrpSpPr>
          <p:grpSpPr bwMode="auto">
            <a:xfrm>
              <a:off x="4195" y="2795"/>
              <a:ext cx="545" cy="226"/>
              <a:chOff x="1655" y="2750"/>
              <a:chExt cx="545" cy="226"/>
            </a:xfrm>
          </p:grpSpPr>
          <p:sp>
            <p:nvSpPr>
              <p:cNvPr id="27681" name="Line 54"/>
              <p:cNvSpPr>
                <a:spLocks noChangeShapeType="1"/>
              </p:cNvSpPr>
              <p:nvPr/>
            </p:nvSpPr>
            <p:spPr bwMode="auto">
              <a:xfrm flipV="1">
                <a:off x="1655" y="2750"/>
                <a:ext cx="0" cy="22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7682" name="Line 55"/>
              <p:cNvSpPr>
                <a:spLocks noChangeShapeType="1"/>
              </p:cNvSpPr>
              <p:nvPr/>
            </p:nvSpPr>
            <p:spPr bwMode="auto">
              <a:xfrm>
                <a:off x="1655" y="2750"/>
                <a:ext cx="31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7683" name="Line 56"/>
              <p:cNvSpPr>
                <a:spLocks noChangeShapeType="1"/>
              </p:cNvSpPr>
              <p:nvPr/>
            </p:nvSpPr>
            <p:spPr bwMode="auto">
              <a:xfrm>
                <a:off x="1973" y="2750"/>
                <a:ext cx="0" cy="22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7684" name="Line 57"/>
              <p:cNvSpPr>
                <a:spLocks noChangeShapeType="1"/>
              </p:cNvSpPr>
              <p:nvPr/>
            </p:nvSpPr>
            <p:spPr bwMode="auto">
              <a:xfrm>
                <a:off x="1973" y="2976"/>
                <a:ext cx="22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27671" name="AutoShape 58"/>
            <p:cNvSpPr>
              <a:spLocks noChangeArrowheads="1"/>
            </p:cNvSpPr>
            <p:nvPr/>
          </p:nvSpPr>
          <p:spPr bwMode="auto">
            <a:xfrm>
              <a:off x="4195" y="3113"/>
              <a:ext cx="544" cy="227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</a:t>
              </a:r>
            </a:p>
          </p:txBody>
        </p:sp>
        <p:sp>
          <p:nvSpPr>
            <p:cNvPr id="27672" name="Text Box 59"/>
            <p:cNvSpPr txBox="1">
              <a:spLocks noChangeArrowheads="1"/>
            </p:cNvSpPr>
            <p:nvPr/>
          </p:nvSpPr>
          <p:spPr bwMode="auto">
            <a:xfrm>
              <a:off x="295" y="2841"/>
              <a:ext cx="39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clock</a:t>
              </a:r>
            </a:p>
          </p:txBody>
        </p:sp>
        <p:sp>
          <p:nvSpPr>
            <p:cNvPr id="27673" name="Text Box 60"/>
            <p:cNvSpPr txBox="1">
              <a:spLocks noChangeArrowheads="1"/>
            </p:cNvSpPr>
            <p:nvPr/>
          </p:nvSpPr>
          <p:spPr bwMode="auto">
            <a:xfrm>
              <a:off x="204" y="3113"/>
              <a:ext cx="50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input X</a:t>
              </a:r>
            </a:p>
          </p:txBody>
        </p:sp>
        <p:sp>
          <p:nvSpPr>
            <p:cNvPr id="27674" name="Text Box 61"/>
            <p:cNvSpPr txBox="1">
              <a:spLocks noChangeArrowheads="1"/>
            </p:cNvSpPr>
            <p:nvPr/>
          </p:nvSpPr>
          <p:spPr bwMode="auto">
            <a:xfrm>
              <a:off x="204" y="3430"/>
              <a:ext cx="55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output Z</a:t>
              </a:r>
            </a:p>
          </p:txBody>
        </p:sp>
        <p:sp>
          <p:nvSpPr>
            <p:cNvPr id="27675" name="AutoShape 62"/>
            <p:cNvSpPr>
              <a:spLocks noChangeArrowheads="1"/>
            </p:cNvSpPr>
            <p:nvPr/>
          </p:nvSpPr>
          <p:spPr bwMode="auto">
            <a:xfrm>
              <a:off x="3651" y="3430"/>
              <a:ext cx="544" cy="227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</a:t>
              </a:r>
            </a:p>
          </p:txBody>
        </p:sp>
        <p:sp>
          <p:nvSpPr>
            <p:cNvPr id="27676" name="AutoShape 63"/>
            <p:cNvSpPr>
              <a:spLocks noChangeArrowheads="1"/>
            </p:cNvSpPr>
            <p:nvPr/>
          </p:nvSpPr>
          <p:spPr bwMode="auto">
            <a:xfrm>
              <a:off x="930" y="3430"/>
              <a:ext cx="2721" cy="227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  <p:sp>
          <p:nvSpPr>
            <p:cNvPr id="27677" name="AutoShape 64"/>
            <p:cNvSpPr>
              <a:spLocks noChangeArrowheads="1"/>
            </p:cNvSpPr>
            <p:nvPr/>
          </p:nvSpPr>
          <p:spPr bwMode="auto">
            <a:xfrm>
              <a:off x="4195" y="3430"/>
              <a:ext cx="544" cy="227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  <p:grpSp>
          <p:nvGrpSpPr>
            <p:cNvPr id="27678" name="Group 65"/>
            <p:cNvGrpSpPr>
              <a:grpSpLocks/>
            </p:cNvGrpSpPr>
            <p:nvPr/>
          </p:nvGrpSpPr>
          <p:grpSpPr bwMode="auto">
            <a:xfrm>
              <a:off x="2880" y="2461"/>
              <a:ext cx="695" cy="212"/>
              <a:chOff x="2880" y="2461"/>
              <a:chExt cx="695" cy="212"/>
            </a:xfrm>
          </p:grpSpPr>
          <p:sp>
            <p:nvSpPr>
              <p:cNvPr id="27679" name="Line 66"/>
              <p:cNvSpPr>
                <a:spLocks noChangeShapeType="1"/>
              </p:cNvSpPr>
              <p:nvPr/>
            </p:nvSpPr>
            <p:spPr bwMode="auto">
              <a:xfrm>
                <a:off x="2880" y="2568"/>
                <a:ext cx="31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7680" name="Text Box 67"/>
              <p:cNvSpPr txBox="1">
                <a:spLocks noChangeArrowheads="1"/>
              </p:cNvSpPr>
              <p:nvPr/>
            </p:nvSpPr>
            <p:spPr bwMode="auto">
              <a:xfrm>
                <a:off x="3230" y="2461"/>
                <a:ext cx="345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time</a:t>
                </a:r>
              </a:p>
            </p:txBody>
          </p:sp>
        </p:grpSp>
      </p:grpSp>
      <p:grpSp>
        <p:nvGrpSpPr>
          <p:cNvPr id="12" name="Group 68"/>
          <p:cNvGrpSpPr>
            <a:grpSpLocks/>
          </p:cNvGrpSpPr>
          <p:nvPr/>
        </p:nvGrpSpPr>
        <p:grpSpPr bwMode="auto">
          <a:xfrm>
            <a:off x="3492500" y="3429000"/>
            <a:ext cx="5040313" cy="2305050"/>
            <a:chOff x="2200" y="2160"/>
            <a:chExt cx="3175" cy="1452"/>
          </a:xfrm>
        </p:grpSpPr>
        <p:sp>
          <p:nvSpPr>
            <p:cNvPr id="27654" name="AutoShape 69"/>
            <p:cNvSpPr>
              <a:spLocks noChangeArrowheads="1"/>
            </p:cNvSpPr>
            <p:nvPr/>
          </p:nvSpPr>
          <p:spPr bwMode="auto">
            <a:xfrm>
              <a:off x="2200" y="2976"/>
              <a:ext cx="2268" cy="318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27655" name="AutoShape 70"/>
            <p:cNvSpPr>
              <a:spLocks noChangeArrowheads="1"/>
            </p:cNvSpPr>
            <p:nvPr/>
          </p:nvSpPr>
          <p:spPr bwMode="auto">
            <a:xfrm>
              <a:off x="3833" y="3339"/>
              <a:ext cx="589" cy="273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27656" name="AutoShape 71"/>
            <p:cNvSpPr>
              <a:spLocks noChangeArrowheads="1"/>
            </p:cNvSpPr>
            <p:nvPr/>
          </p:nvSpPr>
          <p:spPr bwMode="auto">
            <a:xfrm>
              <a:off x="3696" y="2160"/>
              <a:ext cx="1679" cy="454"/>
            </a:xfrm>
            <a:prstGeom prst="wedgeRoundRectCallout">
              <a:avLst>
                <a:gd name="adj1" fmla="val -45296"/>
                <a:gd name="adj2" fmla="val 121366"/>
                <a:gd name="adj3" fmla="val 16667"/>
              </a:avLst>
            </a:prstGeom>
            <a:solidFill>
              <a:schemeClr val="bg1"/>
            </a:solidFill>
            <a:ln w="38100">
              <a:solidFill>
                <a:schemeClr val="hlink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chemeClr val="hlink"/>
                  </a:solidFill>
                </a:rPr>
                <a:t>recognize the sequence “1101” by sending out Z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Overview of the design steps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Design Steps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mtClean="0"/>
              <a:t>Step 1: draw the state diagram and state table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mtClean="0"/>
              <a:t>Step 2: assign state values and flip flops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mtClean="0"/>
              <a:t>Step 3: draw the spec of the combinational part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mtClean="0"/>
              <a:t>draw the truth table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mtClean="0"/>
              <a:t>Step 4: realize the combinational part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mtClean="0"/>
              <a:t>logic simplification if necessary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Draw the state diagram from application specification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Design Steps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mtClean="0">
                <a:solidFill>
                  <a:schemeClr val="hlink"/>
                </a:solidFill>
              </a:rPr>
              <a:t>Step 1: draw the state diagram and state table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mtClean="0"/>
              <a:t>Step 2: assign state values and flip flops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mtClean="0"/>
              <a:t>Step 3: draw the spec of the combinational part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mtClean="0"/>
              <a:t>draw the truth table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mtClean="0"/>
              <a:t>Step 4: realize the combinational part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mtClean="0"/>
              <a:t>logic simplification if necessary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Recap 1: state-diagram</a:t>
            </a:r>
          </a:p>
        </p:txBody>
      </p:sp>
      <p:sp>
        <p:nvSpPr>
          <p:cNvPr id="5123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(Section 4-4)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Imagination on finite automata</a:t>
            </a:r>
          </a:p>
        </p:txBody>
      </p:sp>
      <p:grpSp>
        <p:nvGrpSpPr>
          <p:cNvPr id="32771" name="Group 3"/>
          <p:cNvGrpSpPr>
            <a:grpSpLocks/>
          </p:cNvGrpSpPr>
          <p:nvPr/>
        </p:nvGrpSpPr>
        <p:grpSpPr bwMode="auto">
          <a:xfrm>
            <a:off x="1403350" y="2636838"/>
            <a:ext cx="4897438" cy="360362"/>
            <a:chOff x="657" y="1570"/>
            <a:chExt cx="3085" cy="227"/>
          </a:xfrm>
        </p:grpSpPr>
        <p:sp>
          <p:nvSpPr>
            <p:cNvPr id="32778" name="Rectangle 4"/>
            <p:cNvSpPr>
              <a:spLocks noChangeArrowheads="1"/>
            </p:cNvSpPr>
            <p:nvPr/>
          </p:nvSpPr>
          <p:spPr bwMode="auto">
            <a:xfrm>
              <a:off x="1474" y="1616"/>
              <a:ext cx="272" cy="18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  <p:sp>
          <p:nvSpPr>
            <p:cNvPr id="32779" name="Rectangle 5"/>
            <p:cNvSpPr>
              <a:spLocks noChangeArrowheads="1"/>
            </p:cNvSpPr>
            <p:nvPr/>
          </p:nvSpPr>
          <p:spPr bwMode="auto">
            <a:xfrm>
              <a:off x="1746" y="1616"/>
              <a:ext cx="272" cy="18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</a:t>
              </a:r>
            </a:p>
          </p:txBody>
        </p:sp>
        <p:sp>
          <p:nvSpPr>
            <p:cNvPr id="32780" name="Rectangle 6"/>
            <p:cNvSpPr>
              <a:spLocks noChangeArrowheads="1"/>
            </p:cNvSpPr>
            <p:nvPr/>
          </p:nvSpPr>
          <p:spPr bwMode="auto">
            <a:xfrm>
              <a:off x="2018" y="1616"/>
              <a:ext cx="272" cy="18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</a:t>
              </a:r>
            </a:p>
          </p:txBody>
        </p:sp>
        <p:sp>
          <p:nvSpPr>
            <p:cNvPr id="32781" name="Rectangle 7"/>
            <p:cNvSpPr>
              <a:spLocks noChangeArrowheads="1"/>
            </p:cNvSpPr>
            <p:nvPr/>
          </p:nvSpPr>
          <p:spPr bwMode="auto">
            <a:xfrm>
              <a:off x="2290" y="1616"/>
              <a:ext cx="272" cy="18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</a:t>
              </a:r>
            </a:p>
          </p:txBody>
        </p:sp>
        <p:sp>
          <p:nvSpPr>
            <p:cNvPr id="32782" name="Rectangle 8"/>
            <p:cNvSpPr>
              <a:spLocks noChangeArrowheads="1"/>
            </p:cNvSpPr>
            <p:nvPr/>
          </p:nvSpPr>
          <p:spPr bwMode="auto">
            <a:xfrm>
              <a:off x="2562" y="1616"/>
              <a:ext cx="272" cy="18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  <p:sp>
          <p:nvSpPr>
            <p:cNvPr id="32783" name="Rectangle 9"/>
            <p:cNvSpPr>
              <a:spLocks noChangeArrowheads="1"/>
            </p:cNvSpPr>
            <p:nvPr/>
          </p:nvSpPr>
          <p:spPr bwMode="auto">
            <a:xfrm>
              <a:off x="2835" y="1616"/>
              <a:ext cx="272" cy="18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</a:t>
              </a:r>
            </a:p>
          </p:txBody>
        </p:sp>
        <p:sp>
          <p:nvSpPr>
            <p:cNvPr id="32784" name="Rectangle 10"/>
            <p:cNvSpPr>
              <a:spLocks noChangeArrowheads="1"/>
            </p:cNvSpPr>
            <p:nvPr/>
          </p:nvSpPr>
          <p:spPr bwMode="auto">
            <a:xfrm>
              <a:off x="3107" y="1616"/>
              <a:ext cx="272" cy="18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</a:t>
              </a:r>
            </a:p>
          </p:txBody>
        </p:sp>
        <p:sp>
          <p:nvSpPr>
            <p:cNvPr id="32785" name="Rectangle 11"/>
            <p:cNvSpPr>
              <a:spLocks noChangeArrowheads="1"/>
            </p:cNvSpPr>
            <p:nvPr/>
          </p:nvSpPr>
          <p:spPr bwMode="auto">
            <a:xfrm>
              <a:off x="1111" y="1616"/>
              <a:ext cx="363" cy="18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…</a:t>
              </a:r>
            </a:p>
          </p:txBody>
        </p:sp>
        <p:sp>
          <p:nvSpPr>
            <p:cNvPr id="32786" name="Rectangle 12"/>
            <p:cNvSpPr>
              <a:spLocks noChangeArrowheads="1"/>
            </p:cNvSpPr>
            <p:nvPr/>
          </p:nvSpPr>
          <p:spPr bwMode="auto">
            <a:xfrm>
              <a:off x="3379" y="1616"/>
              <a:ext cx="363" cy="18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…</a:t>
              </a:r>
            </a:p>
          </p:txBody>
        </p:sp>
        <p:sp>
          <p:nvSpPr>
            <p:cNvPr id="32787" name="Text Box 13"/>
            <p:cNvSpPr txBox="1">
              <a:spLocks noChangeArrowheads="1"/>
            </p:cNvSpPr>
            <p:nvPr/>
          </p:nvSpPr>
          <p:spPr bwMode="auto">
            <a:xfrm>
              <a:off x="657" y="1570"/>
              <a:ext cx="33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tape</a:t>
              </a:r>
            </a:p>
          </p:txBody>
        </p:sp>
      </p:grpSp>
      <p:sp>
        <p:nvSpPr>
          <p:cNvPr id="32772" name="Line 14"/>
          <p:cNvSpPr>
            <a:spLocks noChangeShapeType="1"/>
          </p:cNvSpPr>
          <p:nvPr/>
        </p:nvSpPr>
        <p:spPr bwMode="auto">
          <a:xfrm flipV="1">
            <a:off x="2916238" y="2997200"/>
            <a:ext cx="0" cy="360363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pic>
        <p:nvPicPr>
          <p:cNvPr id="32773" name="Picture 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3860800"/>
            <a:ext cx="5545138" cy="2443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48" name="AutoShape 16"/>
          <p:cNvSpPr>
            <a:spLocks noChangeArrowheads="1"/>
          </p:cNvSpPr>
          <p:nvPr/>
        </p:nvSpPr>
        <p:spPr bwMode="auto">
          <a:xfrm>
            <a:off x="5580063" y="1628775"/>
            <a:ext cx="2087562" cy="792163"/>
          </a:xfrm>
          <a:prstGeom prst="wedgeRoundRectCallout">
            <a:avLst>
              <a:gd name="adj1" fmla="val -112583"/>
              <a:gd name="adj2" fmla="val 83065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a tape storing the input string</a:t>
            </a:r>
          </a:p>
        </p:txBody>
      </p:sp>
      <p:sp>
        <p:nvSpPr>
          <p:cNvPr id="18449" name="AutoShape 17"/>
          <p:cNvSpPr>
            <a:spLocks noChangeArrowheads="1"/>
          </p:cNvSpPr>
          <p:nvPr/>
        </p:nvSpPr>
        <p:spPr bwMode="auto">
          <a:xfrm>
            <a:off x="827088" y="3429000"/>
            <a:ext cx="1512887" cy="431800"/>
          </a:xfrm>
          <a:prstGeom prst="wedgeRoundRectCallout">
            <a:avLst>
              <a:gd name="adj1" fmla="val 68574"/>
              <a:gd name="adj2" fmla="val -106616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pointor to tape</a:t>
            </a:r>
          </a:p>
        </p:txBody>
      </p:sp>
      <p:sp>
        <p:nvSpPr>
          <p:cNvPr id="18450" name="AutoShape 18"/>
          <p:cNvSpPr>
            <a:spLocks noChangeArrowheads="1"/>
          </p:cNvSpPr>
          <p:nvPr/>
        </p:nvSpPr>
        <p:spPr bwMode="auto">
          <a:xfrm>
            <a:off x="6372225" y="3284538"/>
            <a:ext cx="2087563" cy="792162"/>
          </a:xfrm>
          <a:prstGeom prst="wedgeRoundRectCallout">
            <a:avLst>
              <a:gd name="adj1" fmla="val -91292"/>
              <a:gd name="adj2" fmla="val 53606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state transition: input/output</a:t>
            </a:r>
          </a:p>
        </p:txBody>
      </p:sp>
      <p:sp>
        <p:nvSpPr>
          <p:cNvPr id="18451" name="AutoShape 19"/>
          <p:cNvSpPr>
            <a:spLocks noChangeArrowheads="1"/>
          </p:cNvSpPr>
          <p:nvPr/>
        </p:nvSpPr>
        <p:spPr bwMode="auto">
          <a:xfrm>
            <a:off x="3419475" y="3860800"/>
            <a:ext cx="863600" cy="503238"/>
          </a:xfrm>
          <a:prstGeom prst="wedgeRoundRectCallout">
            <a:avLst>
              <a:gd name="adj1" fmla="val -16546"/>
              <a:gd name="adj2" fmla="val 125394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a state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8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8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8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48" grpId="0" animBg="1"/>
      <p:bldP spid="18449" grpId="0" animBg="1"/>
      <p:bldP spid="18450" grpId="0" animBg="1"/>
      <p:bldP spid="18451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Imagination on finite automata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43663" y="1989138"/>
            <a:ext cx="2516187" cy="1727200"/>
          </a:xfrm>
        </p:spPr>
        <p:txBody>
          <a:bodyPr/>
          <a:lstStyle/>
          <a:p>
            <a:pPr marL="457200" indent="-457200" eaLnBrk="1" hangingPunct="1">
              <a:lnSpc>
                <a:spcPct val="90000"/>
              </a:lnSpc>
            </a:pPr>
            <a:r>
              <a:rPr lang="en-US" altLang="zh-TW" sz="2000" smtClean="0"/>
              <a:t>at each step, we determine the next state from</a:t>
            </a:r>
          </a:p>
          <a:p>
            <a:pPr marL="838200" lvl="1" indent="-381000" eaLnBrk="1" hangingPunct="1">
              <a:lnSpc>
                <a:spcPct val="90000"/>
              </a:lnSpc>
              <a:buFont typeface="Wingdings" panose="05000000000000000000" pitchFamily="2" charset="2"/>
              <a:buAutoNum type="arabicParenBoth"/>
            </a:pPr>
            <a:r>
              <a:rPr lang="en-US" altLang="zh-TW" sz="1800" smtClean="0"/>
              <a:t>current state</a:t>
            </a:r>
          </a:p>
          <a:p>
            <a:pPr marL="838200" lvl="1" indent="-381000" eaLnBrk="1" hangingPunct="1">
              <a:lnSpc>
                <a:spcPct val="90000"/>
              </a:lnSpc>
              <a:buFont typeface="Wingdings" panose="05000000000000000000" pitchFamily="2" charset="2"/>
              <a:buAutoNum type="arabicParenBoth"/>
            </a:pPr>
            <a:r>
              <a:rPr lang="en-US" altLang="zh-TW" sz="1800" smtClean="0"/>
              <a:t>input character</a:t>
            </a:r>
          </a:p>
        </p:txBody>
      </p:sp>
      <p:grpSp>
        <p:nvGrpSpPr>
          <p:cNvPr id="33796" name="Group 4"/>
          <p:cNvGrpSpPr>
            <a:grpSpLocks/>
          </p:cNvGrpSpPr>
          <p:nvPr/>
        </p:nvGrpSpPr>
        <p:grpSpPr bwMode="auto">
          <a:xfrm>
            <a:off x="1403350" y="2636838"/>
            <a:ext cx="4897438" cy="360362"/>
            <a:chOff x="657" y="1570"/>
            <a:chExt cx="3085" cy="227"/>
          </a:xfrm>
        </p:grpSpPr>
        <p:sp>
          <p:nvSpPr>
            <p:cNvPr id="33799" name="Rectangle 5"/>
            <p:cNvSpPr>
              <a:spLocks noChangeArrowheads="1"/>
            </p:cNvSpPr>
            <p:nvPr/>
          </p:nvSpPr>
          <p:spPr bwMode="auto">
            <a:xfrm>
              <a:off x="1474" y="1616"/>
              <a:ext cx="272" cy="18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  <p:sp>
          <p:nvSpPr>
            <p:cNvPr id="33800" name="Rectangle 6"/>
            <p:cNvSpPr>
              <a:spLocks noChangeArrowheads="1"/>
            </p:cNvSpPr>
            <p:nvPr/>
          </p:nvSpPr>
          <p:spPr bwMode="auto">
            <a:xfrm>
              <a:off x="1746" y="1616"/>
              <a:ext cx="272" cy="18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</a:t>
              </a:r>
            </a:p>
          </p:txBody>
        </p:sp>
        <p:sp>
          <p:nvSpPr>
            <p:cNvPr id="33801" name="Rectangle 7"/>
            <p:cNvSpPr>
              <a:spLocks noChangeArrowheads="1"/>
            </p:cNvSpPr>
            <p:nvPr/>
          </p:nvSpPr>
          <p:spPr bwMode="auto">
            <a:xfrm>
              <a:off x="2018" y="1616"/>
              <a:ext cx="272" cy="18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</a:t>
              </a:r>
            </a:p>
          </p:txBody>
        </p:sp>
        <p:sp>
          <p:nvSpPr>
            <p:cNvPr id="33802" name="Rectangle 8"/>
            <p:cNvSpPr>
              <a:spLocks noChangeArrowheads="1"/>
            </p:cNvSpPr>
            <p:nvPr/>
          </p:nvSpPr>
          <p:spPr bwMode="auto">
            <a:xfrm>
              <a:off x="2290" y="1616"/>
              <a:ext cx="272" cy="18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</a:t>
              </a:r>
            </a:p>
          </p:txBody>
        </p:sp>
        <p:sp>
          <p:nvSpPr>
            <p:cNvPr id="33803" name="Rectangle 9"/>
            <p:cNvSpPr>
              <a:spLocks noChangeArrowheads="1"/>
            </p:cNvSpPr>
            <p:nvPr/>
          </p:nvSpPr>
          <p:spPr bwMode="auto">
            <a:xfrm>
              <a:off x="2562" y="1616"/>
              <a:ext cx="272" cy="18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  <p:sp>
          <p:nvSpPr>
            <p:cNvPr id="33804" name="Rectangle 10"/>
            <p:cNvSpPr>
              <a:spLocks noChangeArrowheads="1"/>
            </p:cNvSpPr>
            <p:nvPr/>
          </p:nvSpPr>
          <p:spPr bwMode="auto">
            <a:xfrm>
              <a:off x="2835" y="1616"/>
              <a:ext cx="272" cy="18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</a:t>
              </a:r>
            </a:p>
          </p:txBody>
        </p:sp>
        <p:sp>
          <p:nvSpPr>
            <p:cNvPr id="33805" name="Rectangle 11"/>
            <p:cNvSpPr>
              <a:spLocks noChangeArrowheads="1"/>
            </p:cNvSpPr>
            <p:nvPr/>
          </p:nvSpPr>
          <p:spPr bwMode="auto">
            <a:xfrm>
              <a:off x="3107" y="1616"/>
              <a:ext cx="272" cy="18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</a:t>
              </a:r>
            </a:p>
          </p:txBody>
        </p:sp>
        <p:sp>
          <p:nvSpPr>
            <p:cNvPr id="33806" name="Rectangle 12"/>
            <p:cNvSpPr>
              <a:spLocks noChangeArrowheads="1"/>
            </p:cNvSpPr>
            <p:nvPr/>
          </p:nvSpPr>
          <p:spPr bwMode="auto">
            <a:xfrm>
              <a:off x="1111" y="1616"/>
              <a:ext cx="363" cy="18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…</a:t>
              </a:r>
            </a:p>
          </p:txBody>
        </p:sp>
        <p:sp>
          <p:nvSpPr>
            <p:cNvPr id="33807" name="Rectangle 13"/>
            <p:cNvSpPr>
              <a:spLocks noChangeArrowheads="1"/>
            </p:cNvSpPr>
            <p:nvPr/>
          </p:nvSpPr>
          <p:spPr bwMode="auto">
            <a:xfrm>
              <a:off x="3379" y="1616"/>
              <a:ext cx="363" cy="18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…</a:t>
              </a:r>
            </a:p>
          </p:txBody>
        </p:sp>
        <p:sp>
          <p:nvSpPr>
            <p:cNvPr id="33808" name="Text Box 14"/>
            <p:cNvSpPr txBox="1">
              <a:spLocks noChangeArrowheads="1"/>
            </p:cNvSpPr>
            <p:nvPr/>
          </p:nvSpPr>
          <p:spPr bwMode="auto">
            <a:xfrm>
              <a:off x="657" y="1570"/>
              <a:ext cx="33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tape</a:t>
              </a:r>
            </a:p>
          </p:txBody>
        </p:sp>
      </p:grpSp>
      <p:sp>
        <p:nvSpPr>
          <p:cNvPr id="33797" name="Line 15"/>
          <p:cNvSpPr>
            <a:spLocks noChangeShapeType="1"/>
          </p:cNvSpPr>
          <p:nvPr/>
        </p:nvSpPr>
        <p:spPr bwMode="auto">
          <a:xfrm flipV="1">
            <a:off x="2916238" y="2997200"/>
            <a:ext cx="0" cy="360363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pic>
        <p:nvPicPr>
          <p:cNvPr id="33798" name="Picture 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3860800"/>
            <a:ext cx="5545138" cy="2443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Imagination on finite automata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088" y="1916113"/>
            <a:ext cx="8132762" cy="576262"/>
          </a:xfrm>
        </p:spPr>
        <p:txBody>
          <a:bodyPr/>
          <a:lstStyle/>
          <a:p>
            <a:pPr marL="457200" indent="-457200" eaLnBrk="1" hangingPunct="1"/>
            <a:r>
              <a:rPr lang="en-US" altLang="zh-TW" sz="2800" smtClean="0"/>
              <a:t>Step 1</a:t>
            </a:r>
          </a:p>
        </p:txBody>
      </p:sp>
      <p:grpSp>
        <p:nvGrpSpPr>
          <p:cNvPr id="34820" name="Group 4"/>
          <p:cNvGrpSpPr>
            <a:grpSpLocks/>
          </p:cNvGrpSpPr>
          <p:nvPr/>
        </p:nvGrpSpPr>
        <p:grpSpPr bwMode="auto">
          <a:xfrm>
            <a:off x="1403350" y="2636838"/>
            <a:ext cx="4897438" cy="360362"/>
            <a:chOff x="657" y="1570"/>
            <a:chExt cx="3085" cy="227"/>
          </a:xfrm>
        </p:grpSpPr>
        <p:sp>
          <p:nvSpPr>
            <p:cNvPr id="34832" name="Rectangle 5"/>
            <p:cNvSpPr>
              <a:spLocks noChangeArrowheads="1"/>
            </p:cNvSpPr>
            <p:nvPr/>
          </p:nvSpPr>
          <p:spPr bwMode="auto">
            <a:xfrm>
              <a:off x="1474" y="1616"/>
              <a:ext cx="272" cy="18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  <p:sp>
          <p:nvSpPr>
            <p:cNvPr id="34833" name="Rectangle 6"/>
            <p:cNvSpPr>
              <a:spLocks noChangeArrowheads="1"/>
            </p:cNvSpPr>
            <p:nvPr/>
          </p:nvSpPr>
          <p:spPr bwMode="auto">
            <a:xfrm>
              <a:off x="1746" y="1616"/>
              <a:ext cx="272" cy="18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</a:t>
              </a:r>
            </a:p>
          </p:txBody>
        </p:sp>
        <p:sp>
          <p:nvSpPr>
            <p:cNvPr id="34834" name="Rectangle 7"/>
            <p:cNvSpPr>
              <a:spLocks noChangeArrowheads="1"/>
            </p:cNvSpPr>
            <p:nvPr/>
          </p:nvSpPr>
          <p:spPr bwMode="auto">
            <a:xfrm>
              <a:off x="2018" y="1616"/>
              <a:ext cx="272" cy="18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</a:t>
              </a:r>
            </a:p>
          </p:txBody>
        </p:sp>
        <p:sp>
          <p:nvSpPr>
            <p:cNvPr id="34835" name="Rectangle 8"/>
            <p:cNvSpPr>
              <a:spLocks noChangeArrowheads="1"/>
            </p:cNvSpPr>
            <p:nvPr/>
          </p:nvSpPr>
          <p:spPr bwMode="auto">
            <a:xfrm>
              <a:off x="2290" y="1616"/>
              <a:ext cx="272" cy="18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</a:t>
              </a:r>
            </a:p>
          </p:txBody>
        </p:sp>
        <p:sp>
          <p:nvSpPr>
            <p:cNvPr id="34836" name="Rectangle 9"/>
            <p:cNvSpPr>
              <a:spLocks noChangeArrowheads="1"/>
            </p:cNvSpPr>
            <p:nvPr/>
          </p:nvSpPr>
          <p:spPr bwMode="auto">
            <a:xfrm>
              <a:off x="2562" y="1616"/>
              <a:ext cx="272" cy="18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  <p:sp>
          <p:nvSpPr>
            <p:cNvPr id="34837" name="Rectangle 10"/>
            <p:cNvSpPr>
              <a:spLocks noChangeArrowheads="1"/>
            </p:cNvSpPr>
            <p:nvPr/>
          </p:nvSpPr>
          <p:spPr bwMode="auto">
            <a:xfrm>
              <a:off x="2835" y="1616"/>
              <a:ext cx="272" cy="18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</a:t>
              </a:r>
            </a:p>
          </p:txBody>
        </p:sp>
        <p:sp>
          <p:nvSpPr>
            <p:cNvPr id="34838" name="Rectangle 11"/>
            <p:cNvSpPr>
              <a:spLocks noChangeArrowheads="1"/>
            </p:cNvSpPr>
            <p:nvPr/>
          </p:nvSpPr>
          <p:spPr bwMode="auto">
            <a:xfrm>
              <a:off x="3107" y="1616"/>
              <a:ext cx="272" cy="18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</a:t>
              </a:r>
            </a:p>
          </p:txBody>
        </p:sp>
        <p:sp>
          <p:nvSpPr>
            <p:cNvPr id="34839" name="Rectangle 12"/>
            <p:cNvSpPr>
              <a:spLocks noChangeArrowheads="1"/>
            </p:cNvSpPr>
            <p:nvPr/>
          </p:nvSpPr>
          <p:spPr bwMode="auto">
            <a:xfrm>
              <a:off x="1111" y="1616"/>
              <a:ext cx="363" cy="18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…</a:t>
              </a:r>
            </a:p>
          </p:txBody>
        </p:sp>
        <p:sp>
          <p:nvSpPr>
            <p:cNvPr id="34840" name="Rectangle 13"/>
            <p:cNvSpPr>
              <a:spLocks noChangeArrowheads="1"/>
            </p:cNvSpPr>
            <p:nvPr/>
          </p:nvSpPr>
          <p:spPr bwMode="auto">
            <a:xfrm>
              <a:off x="3379" y="1616"/>
              <a:ext cx="363" cy="18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…</a:t>
              </a:r>
            </a:p>
          </p:txBody>
        </p:sp>
        <p:sp>
          <p:nvSpPr>
            <p:cNvPr id="34841" name="Text Box 14"/>
            <p:cNvSpPr txBox="1">
              <a:spLocks noChangeArrowheads="1"/>
            </p:cNvSpPr>
            <p:nvPr/>
          </p:nvSpPr>
          <p:spPr bwMode="auto">
            <a:xfrm>
              <a:off x="657" y="1570"/>
              <a:ext cx="33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tape</a:t>
              </a:r>
            </a:p>
          </p:txBody>
        </p:sp>
      </p:grpSp>
      <p:sp>
        <p:nvSpPr>
          <p:cNvPr id="34821" name="Line 15"/>
          <p:cNvSpPr>
            <a:spLocks noChangeShapeType="1"/>
          </p:cNvSpPr>
          <p:nvPr/>
        </p:nvSpPr>
        <p:spPr bwMode="auto">
          <a:xfrm flipV="1">
            <a:off x="2916238" y="2997200"/>
            <a:ext cx="0" cy="360363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pic>
        <p:nvPicPr>
          <p:cNvPr id="34822" name="Picture 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3860800"/>
            <a:ext cx="5545138" cy="2443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827088" y="4724400"/>
            <a:ext cx="1873250" cy="1128713"/>
            <a:chOff x="521" y="2976"/>
            <a:chExt cx="1180" cy="711"/>
          </a:xfrm>
        </p:grpSpPr>
        <p:sp>
          <p:nvSpPr>
            <p:cNvPr id="34830" name="AutoShape 18"/>
            <p:cNvSpPr>
              <a:spLocks noChangeArrowheads="1"/>
            </p:cNvSpPr>
            <p:nvPr/>
          </p:nvSpPr>
          <p:spPr bwMode="auto">
            <a:xfrm>
              <a:off x="1111" y="2976"/>
              <a:ext cx="590" cy="545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34831" name="Text Box 19"/>
            <p:cNvSpPr txBox="1">
              <a:spLocks noChangeArrowheads="1"/>
            </p:cNvSpPr>
            <p:nvPr/>
          </p:nvSpPr>
          <p:spPr bwMode="auto">
            <a:xfrm>
              <a:off x="521" y="3475"/>
              <a:ext cx="74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chemeClr val="hlink"/>
                  </a:solidFill>
                </a:rPr>
                <a:t>current state</a:t>
              </a:r>
            </a:p>
          </p:txBody>
        </p:sp>
      </p:grpSp>
      <p:grpSp>
        <p:nvGrpSpPr>
          <p:cNvPr id="4" name="Group 20"/>
          <p:cNvGrpSpPr>
            <a:grpSpLocks/>
          </p:cNvGrpSpPr>
          <p:nvPr/>
        </p:nvGrpSpPr>
        <p:grpSpPr bwMode="auto">
          <a:xfrm>
            <a:off x="1908175" y="3716338"/>
            <a:ext cx="647700" cy="1033462"/>
            <a:chOff x="1202" y="2325"/>
            <a:chExt cx="408" cy="651"/>
          </a:xfrm>
        </p:grpSpPr>
        <p:sp>
          <p:nvSpPr>
            <p:cNvPr id="34828" name="Freeform 21"/>
            <p:cNvSpPr>
              <a:spLocks/>
            </p:cNvSpPr>
            <p:nvPr/>
          </p:nvSpPr>
          <p:spPr bwMode="auto">
            <a:xfrm>
              <a:off x="1202" y="2651"/>
              <a:ext cx="408" cy="325"/>
            </a:xfrm>
            <a:custGeom>
              <a:avLst/>
              <a:gdLst>
                <a:gd name="T0" fmla="*/ 0 w 318"/>
                <a:gd name="T1" fmla="*/ 285 h 371"/>
                <a:gd name="T2" fmla="*/ 150 w 318"/>
                <a:gd name="T3" fmla="*/ 6 h 371"/>
                <a:gd name="T4" fmla="*/ 523 w 318"/>
                <a:gd name="T5" fmla="*/ 250 h 371"/>
                <a:gd name="T6" fmla="*/ 0 60000 65536"/>
                <a:gd name="T7" fmla="*/ 0 60000 65536"/>
                <a:gd name="T8" fmla="*/ 0 60000 65536"/>
                <a:gd name="T9" fmla="*/ 0 w 318"/>
                <a:gd name="T10" fmla="*/ 0 h 371"/>
                <a:gd name="T11" fmla="*/ 318 w 318"/>
                <a:gd name="T12" fmla="*/ 371 h 37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18" h="371">
                  <a:moveTo>
                    <a:pt x="0" y="371"/>
                  </a:moveTo>
                  <a:cubicBezTo>
                    <a:pt x="19" y="193"/>
                    <a:pt x="38" y="16"/>
                    <a:pt x="91" y="8"/>
                  </a:cubicBezTo>
                  <a:cubicBezTo>
                    <a:pt x="144" y="0"/>
                    <a:pt x="231" y="162"/>
                    <a:pt x="318" y="325"/>
                  </a:cubicBezTo>
                </a:path>
              </a:pathLst>
            </a:cu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4829" name="Text Box 22"/>
            <p:cNvSpPr txBox="1">
              <a:spLocks noChangeArrowheads="1"/>
            </p:cNvSpPr>
            <p:nvPr/>
          </p:nvSpPr>
          <p:spPr bwMode="auto">
            <a:xfrm>
              <a:off x="1234" y="2325"/>
              <a:ext cx="1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chemeClr val="hlink"/>
                  </a:solidFill>
                </a:rPr>
                <a:t>0</a:t>
              </a:r>
            </a:p>
          </p:txBody>
        </p:sp>
      </p:grpSp>
      <p:grpSp>
        <p:nvGrpSpPr>
          <p:cNvPr id="5" name="Group 23"/>
          <p:cNvGrpSpPr>
            <a:grpSpLocks/>
          </p:cNvGrpSpPr>
          <p:nvPr/>
        </p:nvGrpSpPr>
        <p:grpSpPr bwMode="auto">
          <a:xfrm>
            <a:off x="2700338" y="4149725"/>
            <a:ext cx="1176337" cy="574675"/>
            <a:chOff x="1701" y="2614"/>
            <a:chExt cx="741" cy="362"/>
          </a:xfrm>
        </p:grpSpPr>
        <p:sp>
          <p:nvSpPr>
            <p:cNvPr id="34826" name="Text Box 24"/>
            <p:cNvSpPr txBox="1">
              <a:spLocks noChangeArrowheads="1"/>
            </p:cNvSpPr>
            <p:nvPr/>
          </p:nvSpPr>
          <p:spPr bwMode="auto">
            <a:xfrm>
              <a:off x="1837" y="2614"/>
              <a:ext cx="60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chemeClr val="folHlink"/>
                  </a:solidFill>
                </a:rPr>
                <a:t>next state</a:t>
              </a:r>
            </a:p>
          </p:txBody>
        </p:sp>
        <p:sp>
          <p:nvSpPr>
            <p:cNvPr id="34827" name="Line 25"/>
            <p:cNvSpPr>
              <a:spLocks noChangeShapeType="1"/>
            </p:cNvSpPr>
            <p:nvPr/>
          </p:nvSpPr>
          <p:spPr bwMode="auto">
            <a:xfrm flipH="1">
              <a:off x="1701" y="2795"/>
              <a:ext cx="181" cy="181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Imagination on finite automata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088" y="1916113"/>
            <a:ext cx="8132762" cy="576262"/>
          </a:xfrm>
        </p:spPr>
        <p:txBody>
          <a:bodyPr/>
          <a:lstStyle/>
          <a:p>
            <a:pPr marL="457200" indent="-457200" eaLnBrk="1" hangingPunct="1"/>
            <a:r>
              <a:rPr lang="en-US" altLang="zh-TW" sz="2800" smtClean="0"/>
              <a:t>Step 2</a:t>
            </a:r>
          </a:p>
        </p:txBody>
      </p:sp>
      <p:grpSp>
        <p:nvGrpSpPr>
          <p:cNvPr id="35844" name="Group 4"/>
          <p:cNvGrpSpPr>
            <a:grpSpLocks/>
          </p:cNvGrpSpPr>
          <p:nvPr/>
        </p:nvGrpSpPr>
        <p:grpSpPr bwMode="auto">
          <a:xfrm>
            <a:off x="1403350" y="2636838"/>
            <a:ext cx="4897438" cy="360362"/>
            <a:chOff x="657" y="1570"/>
            <a:chExt cx="3085" cy="227"/>
          </a:xfrm>
        </p:grpSpPr>
        <p:sp>
          <p:nvSpPr>
            <p:cNvPr id="35857" name="Rectangle 5"/>
            <p:cNvSpPr>
              <a:spLocks noChangeArrowheads="1"/>
            </p:cNvSpPr>
            <p:nvPr/>
          </p:nvSpPr>
          <p:spPr bwMode="auto">
            <a:xfrm>
              <a:off x="1474" y="1616"/>
              <a:ext cx="272" cy="18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  <p:sp>
          <p:nvSpPr>
            <p:cNvPr id="35858" name="Rectangle 6"/>
            <p:cNvSpPr>
              <a:spLocks noChangeArrowheads="1"/>
            </p:cNvSpPr>
            <p:nvPr/>
          </p:nvSpPr>
          <p:spPr bwMode="auto">
            <a:xfrm>
              <a:off x="1746" y="1616"/>
              <a:ext cx="272" cy="18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</a:t>
              </a:r>
            </a:p>
          </p:txBody>
        </p:sp>
        <p:sp>
          <p:nvSpPr>
            <p:cNvPr id="35859" name="Rectangle 7"/>
            <p:cNvSpPr>
              <a:spLocks noChangeArrowheads="1"/>
            </p:cNvSpPr>
            <p:nvPr/>
          </p:nvSpPr>
          <p:spPr bwMode="auto">
            <a:xfrm>
              <a:off x="2018" y="1616"/>
              <a:ext cx="272" cy="18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</a:t>
              </a:r>
            </a:p>
          </p:txBody>
        </p:sp>
        <p:sp>
          <p:nvSpPr>
            <p:cNvPr id="35860" name="Rectangle 8"/>
            <p:cNvSpPr>
              <a:spLocks noChangeArrowheads="1"/>
            </p:cNvSpPr>
            <p:nvPr/>
          </p:nvSpPr>
          <p:spPr bwMode="auto">
            <a:xfrm>
              <a:off x="2290" y="1616"/>
              <a:ext cx="272" cy="18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</a:t>
              </a:r>
            </a:p>
          </p:txBody>
        </p:sp>
        <p:sp>
          <p:nvSpPr>
            <p:cNvPr id="35861" name="Rectangle 9"/>
            <p:cNvSpPr>
              <a:spLocks noChangeArrowheads="1"/>
            </p:cNvSpPr>
            <p:nvPr/>
          </p:nvSpPr>
          <p:spPr bwMode="auto">
            <a:xfrm>
              <a:off x="2562" y="1616"/>
              <a:ext cx="272" cy="18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  <p:sp>
          <p:nvSpPr>
            <p:cNvPr id="35862" name="Rectangle 10"/>
            <p:cNvSpPr>
              <a:spLocks noChangeArrowheads="1"/>
            </p:cNvSpPr>
            <p:nvPr/>
          </p:nvSpPr>
          <p:spPr bwMode="auto">
            <a:xfrm>
              <a:off x="2835" y="1616"/>
              <a:ext cx="272" cy="18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</a:t>
              </a:r>
            </a:p>
          </p:txBody>
        </p:sp>
        <p:sp>
          <p:nvSpPr>
            <p:cNvPr id="35863" name="Rectangle 11"/>
            <p:cNvSpPr>
              <a:spLocks noChangeArrowheads="1"/>
            </p:cNvSpPr>
            <p:nvPr/>
          </p:nvSpPr>
          <p:spPr bwMode="auto">
            <a:xfrm>
              <a:off x="3107" y="1616"/>
              <a:ext cx="272" cy="18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</a:t>
              </a:r>
            </a:p>
          </p:txBody>
        </p:sp>
        <p:sp>
          <p:nvSpPr>
            <p:cNvPr id="35864" name="Rectangle 12"/>
            <p:cNvSpPr>
              <a:spLocks noChangeArrowheads="1"/>
            </p:cNvSpPr>
            <p:nvPr/>
          </p:nvSpPr>
          <p:spPr bwMode="auto">
            <a:xfrm>
              <a:off x="1111" y="1616"/>
              <a:ext cx="363" cy="18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…</a:t>
              </a:r>
            </a:p>
          </p:txBody>
        </p:sp>
        <p:sp>
          <p:nvSpPr>
            <p:cNvPr id="35865" name="Rectangle 13"/>
            <p:cNvSpPr>
              <a:spLocks noChangeArrowheads="1"/>
            </p:cNvSpPr>
            <p:nvPr/>
          </p:nvSpPr>
          <p:spPr bwMode="auto">
            <a:xfrm>
              <a:off x="3379" y="1616"/>
              <a:ext cx="363" cy="18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…</a:t>
              </a:r>
            </a:p>
          </p:txBody>
        </p:sp>
        <p:sp>
          <p:nvSpPr>
            <p:cNvPr id="35866" name="Text Box 14"/>
            <p:cNvSpPr txBox="1">
              <a:spLocks noChangeArrowheads="1"/>
            </p:cNvSpPr>
            <p:nvPr/>
          </p:nvSpPr>
          <p:spPr bwMode="auto">
            <a:xfrm>
              <a:off x="657" y="1570"/>
              <a:ext cx="33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tape</a:t>
              </a:r>
            </a:p>
          </p:txBody>
        </p:sp>
      </p:grpSp>
      <p:sp>
        <p:nvSpPr>
          <p:cNvPr id="35845" name="Line 15"/>
          <p:cNvSpPr>
            <a:spLocks noChangeShapeType="1"/>
          </p:cNvSpPr>
          <p:nvPr/>
        </p:nvSpPr>
        <p:spPr bwMode="auto">
          <a:xfrm flipV="1">
            <a:off x="3348038" y="2997200"/>
            <a:ext cx="0" cy="360363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pic>
        <p:nvPicPr>
          <p:cNvPr id="35846" name="Picture 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3860800"/>
            <a:ext cx="5545138" cy="2443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827088" y="4724400"/>
            <a:ext cx="1873250" cy="1128713"/>
            <a:chOff x="521" y="2976"/>
            <a:chExt cx="1180" cy="711"/>
          </a:xfrm>
        </p:grpSpPr>
        <p:sp>
          <p:nvSpPr>
            <p:cNvPr id="35855" name="AutoShape 18"/>
            <p:cNvSpPr>
              <a:spLocks noChangeArrowheads="1"/>
            </p:cNvSpPr>
            <p:nvPr/>
          </p:nvSpPr>
          <p:spPr bwMode="auto">
            <a:xfrm>
              <a:off x="1111" y="2976"/>
              <a:ext cx="590" cy="545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35856" name="Text Box 19"/>
            <p:cNvSpPr txBox="1">
              <a:spLocks noChangeArrowheads="1"/>
            </p:cNvSpPr>
            <p:nvPr/>
          </p:nvSpPr>
          <p:spPr bwMode="auto">
            <a:xfrm>
              <a:off x="521" y="3475"/>
              <a:ext cx="74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chemeClr val="hlink"/>
                  </a:solidFill>
                </a:rPr>
                <a:t>current state</a:t>
              </a:r>
            </a:p>
          </p:txBody>
        </p:sp>
      </p:grpSp>
      <p:grpSp>
        <p:nvGrpSpPr>
          <p:cNvPr id="4" name="Group 20"/>
          <p:cNvGrpSpPr>
            <a:grpSpLocks/>
          </p:cNvGrpSpPr>
          <p:nvPr/>
        </p:nvGrpSpPr>
        <p:grpSpPr bwMode="auto">
          <a:xfrm>
            <a:off x="2700338" y="4508500"/>
            <a:ext cx="576262" cy="649288"/>
            <a:chOff x="1701" y="2840"/>
            <a:chExt cx="363" cy="409"/>
          </a:xfrm>
        </p:grpSpPr>
        <p:sp>
          <p:nvSpPr>
            <p:cNvPr id="35853" name="Freeform 21"/>
            <p:cNvSpPr>
              <a:spLocks/>
            </p:cNvSpPr>
            <p:nvPr/>
          </p:nvSpPr>
          <p:spPr bwMode="auto">
            <a:xfrm>
              <a:off x="1701" y="3067"/>
              <a:ext cx="363" cy="182"/>
            </a:xfrm>
            <a:custGeom>
              <a:avLst/>
              <a:gdLst>
                <a:gd name="T0" fmla="*/ 0 w 318"/>
                <a:gd name="T1" fmla="*/ 89 h 371"/>
                <a:gd name="T2" fmla="*/ 119 w 318"/>
                <a:gd name="T3" fmla="*/ 2 h 371"/>
                <a:gd name="T4" fmla="*/ 414 w 318"/>
                <a:gd name="T5" fmla="*/ 78 h 371"/>
                <a:gd name="T6" fmla="*/ 0 60000 65536"/>
                <a:gd name="T7" fmla="*/ 0 60000 65536"/>
                <a:gd name="T8" fmla="*/ 0 60000 65536"/>
                <a:gd name="T9" fmla="*/ 0 w 318"/>
                <a:gd name="T10" fmla="*/ 0 h 371"/>
                <a:gd name="T11" fmla="*/ 318 w 318"/>
                <a:gd name="T12" fmla="*/ 371 h 37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18" h="371">
                  <a:moveTo>
                    <a:pt x="0" y="371"/>
                  </a:moveTo>
                  <a:cubicBezTo>
                    <a:pt x="19" y="193"/>
                    <a:pt x="38" y="16"/>
                    <a:pt x="91" y="8"/>
                  </a:cubicBezTo>
                  <a:cubicBezTo>
                    <a:pt x="144" y="0"/>
                    <a:pt x="231" y="162"/>
                    <a:pt x="318" y="325"/>
                  </a:cubicBezTo>
                </a:path>
              </a:pathLst>
            </a:cu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5854" name="Text Box 22"/>
            <p:cNvSpPr txBox="1">
              <a:spLocks noChangeArrowheads="1"/>
            </p:cNvSpPr>
            <p:nvPr/>
          </p:nvSpPr>
          <p:spPr bwMode="auto">
            <a:xfrm>
              <a:off x="1746" y="2840"/>
              <a:ext cx="1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chemeClr val="hlink"/>
                  </a:solidFill>
                </a:rPr>
                <a:t>1</a:t>
              </a:r>
            </a:p>
          </p:txBody>
        </p:sp>
      </p:grpSp>
      <p:grpSp>
        <p:nvGrpSpPr>
          <p:cNvPr id="5" name="Group 23"/>
          <p:cNvGrpSpPr>
            <a:grpSpLocks/>
          </p:cNvGrpSpPr>
          <p:nvPr/>
        </p:nvGrpSpPr>
        <p:grpSpPr bwMode="auto">
          <a:xfrm>
            <a:off x="3203575" y="4005263"/>
            <a:ext cx="1752600" cy="1655762"/>
            <a:chOff x="2018" y="2523"/>
            <a:chExt cx="1104" cy="1043"/>
          </a:xfrm>
        </p:grpSpPr>
        <p:sp>
          <p:nvSpPr>
            <p:cNvPr id="35850" name="Text Box 24"/>
            <p:cNvSpPr txBox="1">
              <a:spLocks noChangeArrowheads="1"/>
            </p:cNvSpPr>
            <p:nvPr/>
          </p:nvSpPr>
          <p:spPr bwMode="auto">
            <a:xfrm>
              <a:off x="2517" y="2523"/>
              <a:ext cx="60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chemeClr val="folHlink"/>
                  </a:solidFill>
                </a:rPr>
                <a:t>next state</a:t>
              </a:r>
            </a:p>
          </p:txBody>
        </p:sp>
        <p:sp>
          <p:nvSpPr>
            <p:cNvPr id="35851" name="Line 25"/>
            <p:cNvSpPr>
              <a:spLocks noChangeShapeType="1"/>
            </p:cNvSpPr>
            <p:nvPr/>
          </p:nvSpPr>
          <p:spPr bwMode="auto">
            <a:xfrm flipH="1">
              <a:off x="2381" y="2704"/>
              <a:ext cx="181" cy="181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5852" name="AutoShape 26"/>
            <p:cNvSpPr>
              <a:spLocks noChangeArrowheads="1"/>
            </p:cNvSpPr>
            <p:nvPr/>
          </p:nvSpPr>
          <p:spPr bwMode="auto">
            <a:xfrm>
              <a:off x="2018" y="2886"/>
              <a:ext cx="544" cy="680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Imagination on finite automata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088" y="1916113"/>
            <a:ext cx="8132762" cy="576262"/>
          </a:xfrm>
        </p:spPr>
        <p:txBody>
          <a:bodyPr/>
          <a:lstStyle/>
          <a:p>
            <a:pPr marL="457200" indent="-457200" eaLnBrk="1" hangingPunct="1"/>
            <a:r>
              <a:rPr lang="en-US" altLang="zh-TW" sz="2800" smtClean="0"/>
              <a:t>a sequence of state transitions</a:t>
            </a:r>
          </a:p>
        </p:txBody>
      </p:sp>
      <p:grpSp>
        <p:nvGrpSpPr>
          <p:cNvPr id="36868" name="Group 4"/>
          <p:cNvGrpSpPr>
            <a:grpSpLocks/>
          </p:cNvGrpSpPr>
          <p:nvPr/>
        </p:nvGrpSpPr>
        <p:grpSpPr bwMode="auto">
          <a:xfrm>
            <a:off x="1403350" y="2636838"/>
            <a:ext cx="4897438" cy="360362"/>
            <a:chOff x="657" y="1570"/>
            <a:chExt cx="3085" cy="227"/>
          </a:xfrm>
        </p:grpSpPr>
        <p:sp>
          <p:nvSpPr>
            <p:cNvPr id="36881" name="Rectangle 5"/>
            <p:cNvSpPr>
              <a:spLocks noChangeArrowheads="1"/>
            </p:cNvSpPr>
            <p:nvPr/>
          </p:nvSpPr>
          <p:spPr bwMode="auto">
            <a:xfrm>
              <a:off x="1474" y="1616"/>
              <a:ext cx="272" cy="18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  <p:sp>
          <p:nvSpPr>
            <p:cNvPr id="36882" name="Rectangle 6"/>
            <p:cNvSpPr>
              <a:spLocks noChangeArrowheads="1"/>
            </p:cNvSpPr>
            <p:nvPr/>
          </p:nvSpPr>
          <p:spPr bwMode="auto">
            <a:xfrm>
              <a:off x="1746" y="1616"/>
              <a:ext cx="272" cy="18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</a:t>
              </a:r>
            </a:p>
          </p:txBody>
        </p:sp>
        <p:sp>
          <p:nvSpPr>
            <p:cNvPr id="36883" name="Rectangle 7"/>
            <p:cNvSpPr>
              <a:spLocks noChangeArrowheads="1"/>
            </p:cNvSpPr>
            <p:nvPr/>
          </p:nvSpPr>
          <p:spPr bwMode="auto">
            <a:xfrm>
              <a:off x="2018" y="1616"/>
              <a:ext cx="272" cy="18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</a:t>
              </a:r>
            </a:p>
          </p:txBody>
        </p:sp>
        <p:sp>
          <p:nvSpPr>
            <p:cNvPr id="36884" name="Rectangle 8"/>
            <p:cNvSpPr>
              <a:spLocks noChangeArrowheads="1"/>
            </p:cNvSpPr>
            <p:nvPr/>
          </p:nvSpPr>
          <p:spPr bwMode="auto">
            <a:xfrm>
              <a:off x="2290" y="1616"/>
              <a:ext cx="272" cy="18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</a:t>
              </a:r>
            </a:p>
          </p:txBody>
        </p:sp>
        <p:sp>
          <p:nvSpPr>
            <p:cNvPr id="36885" name="Rectangle 9"/>
            <p:cNvSpPr>
              <a:spLocks noChangeArrowheads="1"/>
            </p:cNvSpPr>
            <p:nvPr/>
          </p:nvSpPr>
          <p:spPr bwMode="auto">
            <a:xfrm>
              <a:off x="2562" y="1616"/>
              <a:ext cx="272" cy="18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  <p:sp>
          <p:nvSpPr>
            <p:cNvPr id="36886" name="Rectangle 10"/>
            <p:cNvSpPr>
              <a:spLocks noChangeArrowheads="1"/>
            </p:cNvSpPr>
            <p:nvPr/>
          </p:nvSpPr>
          <p:spPr bwMode="auto">
            <a:xfrm>
              <a:off x="2835" y="1616"/>
              <a:ext cx="272" cy="18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</a:t>
              </a:r>
            </a:p>
          </p:txBody>
        </p:sp>
        <p:sp>
          <p:nvSpPr>
            <p:cNvPr id="36887" name="Rectangle 11"/>
            <p:cNvSpPr>
              <a:spLocks noChangeArrowheads="1"/>
            </p:cNvSpPr>
            <p:nvPr/>
          </p:nvSpPr>
          <p:spPr bwMode="auto">
            <a:xfrm>
              <a:off x="3107" y="1616"/>
              <a:ext cx="272" cy="18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</a:t>
              </a:r>
            </a:p>
          </p:txBody>
        </p:sp>
        <p:sp>
          <p:nvSpPr>
            <p:cNvPr id="36888" name="Rectangle 12"/>
            <p:cNvSpPr>
              <a:spLocks noChangeArrowheads="1"/>
            </p:cNvSpPr>
            <p:nvPr/>
          </p:nvSpPr>
          <p:spPr bwMode="auto">
            <a:xfrm>
              <a:off x="1111" y="1616"/>
              <a:ext cx="363" cy="18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…</a:t>
              </a:r>
            </a:p>
          </p:txBody>
        </p:sp>
        <p:sp>
          <p:nvSpPr>
            <p:cNvPr id="36889" name="Rectangle 13"/>
            <p:cNvSpPr>
              <a:spLocks noChangeArrowheads="1"/>
            </p:cNvSpPr>
            <p:nvPr/>
          </p:nvSpPr>
          <p:spPr bwMode="auto">
            <a:xfrm>
              <a:off x="3379" y="1616"/>
              <a:ext cx="363" cy="18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…</a:t>
              </a:r>
            </a:p>
          </p:txBody>
        </p:sp>
        <p:sp>
          <p:nvSpPr>
            <p:cNvPr id="36890" name="Text Box 14"/>
            <p:cNvSpPr txBox="1">
              <a:spLocks noChangeArrowheads="1"/>
            </p:cNvSpPr>
            <p:nvPr/>
          </p:nvSpPr>
          <p:spPr bwMode="auto">
            <a:xfrm>
              <a:off x="657" y="1570"/>
              <a:ext cx="33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tape</a:t>
              </a:r>
            </a:p>
          </p:txBody>
        </p:sp>
      </p:grpSp>
      <p:sp>
        <p:nvSpPr>
          <p:cNvPr id="36869" name="Line 15"/>
          <p:cNvSpPr>
            <a:spLocks noChangeShapeType="1"/>
          </p:cNvSpPr>
          <p:nvPr/>
        </p:nvSpPr>
        <p:spPr bwMode="auto">
          <a:xfrm flipV="1">
            <a:off x="3779838" y="2997200"/>
            <a:ext cx="0" cy="360363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pic>
        <p:nvPicPr>
          <p:cNvPr id="36870" name="Picture 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3860800"/>
            <a:ext cx="5545138" cy="2443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71" name="Freeform 17"/>
          <p:cNvSpPr>
            <a:spLocks/>
          </p:cNvSpPr>
          <p:nvPr/>
        </p:nvSpPr>
        <p:spPr bwMode="auto">
          <a:xfrm>
            <a:off x="3995738" y="4868863"/>
            <a:ext cx="863600" cy="288925"/>
          </a:xfrm>
          <a:custGeom>
            <a:avLst/>
            <a:gdLst>
              <a:gd name="T0" fmla="*/ 0 w 454"/>
              <a:gd name="T1" fmla="*/ 579705942 h 144"/>
              <a:gd name="T2" fmla="*/ 821371101 w 454"/>
              <a:gd name="T3" fmla="*/ 32205105 h 144"/>
              <a:gd name="T4" fmla="*/ 1642742203 w 454"/>
              <a:gd name="T5" fmla="*/ 394523075 h 144"/>
              <a:gd name="T6" fmla="*/ 0 60000 65536"/>
              <a:gd name="T7" fmla="*/ 0 60000 65536"/>
              <a:gd name="T8" fmla="*/ 0 60000 65536"/>
              <a:gd name="T9" fmla="*/ 0 w 454"/>
              <a:gd name="T10" fmla="*/ 0 h 144"/>
              <a:gd name="T11" fmla="*/ 454 w 454"/>
              <a:gd name="T12" fmla="*/ 144 h 1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54" h="144">
                <a:moveTo>
                  <a:pt x="0" y="144"/>
                </a:moveTo>
                <a:cubicBezTo>
                  <a:pt x="75" y="80"/>
                  <a:pt x="151" y="16"/>
                  <a:pt x="227" y="8"/>
                </a:cubicBezTo>
                <a:cubicBezTo>
                  <a:pt x="303" y="0"/>
                  <a:pt x="378" y="49"/>
                  <a:pt x="454" y="98"/>
                </a:cubicBezTo>
              </a:path>
            </a:pathLst>
          </a:cu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6872" name="Freeform 18"/>
          <p:cNvSpPr>
            <a:spLocks/>
          </p:cNvSpPr>
          <p:nvPr/>
        </p:nvSpPr>
        <p:spPr bwMode="auto">
          <a:xfrm>
            <a:off x="5508625" y="4868863"/>
            <a:ext cx="863600" cy="288925"/>
          </a:xfrm>
          <a:custGeom>
            <a:avLst/>
            <a:gdLst>
              <a:gd name="T0" fmla="*/ 0 w 454"/>
              <a:gd name="T1" fmla="*/ 579705942 h 144"/>
              <a:gd name="T2" fmla="*/ 821371101 w 454"/>
              <a:gd name="T3" fmla="*/ 32205105 h 144"/>
              <a:gd name="T4" fmla="*/ 1642742203 w 454"/>
              <a:gd name="T5" fmla="*/ 394523075 h 144"/>
              <a:gd name="T6" fmla="*/ 0 60000 65536"/>
              <a:gd name="T7" fmla="*/ 0 60000 65536"/>
              <a:gd name="T8" fmla="*/ 0 60000 65536"/>
              <a:gd name="T9" fmla="*/ 0 w 454"/>
              <a:gd name="T10" fmla="*/ 0 h 144"/>
              <a:gd name="T11" fmla="*/ 454 w 454"/>
              <a:gd name="T12" fmla="*/ 144 h 1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54" h="144">
                <a:moveTo>
                  <a:pt x="0" y="144"/>
                </a:moveTo>
                <a:cubicBezTo>
                  <a:pt x="75" y="80"/>
                  <a:pt x="151" y="16"/>
                  <a:pt x="227" y="8"/>
                </a:cubicBezTo>
                <a:cubicBezTo>
                  <a:pt x="303" y="0"/>
                  <a:pt x="378" y="49"/>
                  <a:pt x="454" y="98"/>
                </a:cubicBezTo>
              </a:path>
            </a:pathLst>
          </a:cu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6873" name="Freeform 19"/>
          <p:cNvSpPr>
            <a:spLocks/>
          </p:cNvSpPr>
          <p:nvPr/>
        </p:nvSpPr>
        <p:spPr bwMode="auto">
          <a:xfrm flipH="1">
            <a:off x="4859338" y="4149725"/>
            <a:ext cx="504825" cy="719138"/>
          </a:xfrm>
          <a:custGeom>
            <a:avLst/>
            <a:gdLst>
              <a:gd name="T0" fmla="*/ 0 w 454"/>
              <a:gd name="T1" fmla="*/ 2147483646 h 144"/>
              <a:gd name="T2" fmla="*/ 280670469 w 454"/>
              <a:gd name="T3" fmla="*/ 199520843 h 144"/>
              <a:gd name="T4" fmla="*/ 561339825 w 454"/>
              <a:gd name="T5" fmla="*/ 2147483646 h 144"/>
              <a:gd name="T6" fmla="*/ 0 60000 65536"/>
              <a:gd name="T7" fmla="*/ 0 60000 65536"/>
              <a:gd name="T8" fmla="*/ 0 60000 65536"/>
              <a:gd name="T9" fmla="*/ 0 w 454"/>
              <a:gd name="T10" fmla="*/ 0 h 144"/>
              <a:gd name="T11" fmla="*/ 454 w 454"/>
              <a:gd name="T12" fmla="*/ 144 h 1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54" h="144">
                <a:moveTo>
                  <a:pt x="0" y="144"/>
                </a:moveTo>
                <a:cubicBezTo>
                  <a:pt x="75" y="80"/>
                  <a:pt x="151" y="16"/>
                  <a:pt x="227" y="8"/>
                </a:cubicBezTo>
                <a:cubicBezTo>
                  <a:pt x="303" y="0"/>
                  <a:pt x="378" y="49"/>
                  <a:pt x="454" y="98"/>
                </a:cubicBezTo>
              </a:path>
            </a:pathLst>
          </a:cu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6874" name="Freeform 20"/>
          <p:cNvSpPr>
            <a:spLocks/>
          </p:cNvSpPr>
          <p:nvPr/>
        </p:nvSpPr>
        <p:spPr bwMode="auto">
          <a:xfrm>
            <a:off x="3851275" y="5445125"/>
            <a:ext cx="2592388" cy="442913"/>
          </a:xfrm>
          <a:custGeom>
            <a:avLst/>
            <a:gdLst>
              <a:gd name="T0" fmla="*/ 2147483646 w 1633"/>
              <a:gd name="T1" fmla="*/ 0 h 279"/>
              <a:gd name="T2" fmla="*/ 2147483646 w 1633"/>
              <a:gd name="T3" fmla="*/ 685483274 h 279"/>
              <a:gd name="T4" fmla="*/ 0 w 1633"/>
              <a:gd name="T5" fmla="*/ 113407953 h 279"/>
              <a:gd name="T6" fmla="*/ 0 60000 65536"/>
              <a:gd name="T7" fmla="*/ 0 60000 65536"/>
              <a:gd name="T8" fmla="*/ 0 60000 65536"/>
              <a:gd name="T9" fmla="*/ 0 w 1633"/>
              <a:gd name="T10" fmla="*/ 0 h 279"/>
              <a:gd name="T11" fmla="*/ 1633 w 1633"/>
              <a:gd name="T12" fmla="*/ 279 h 27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33" h="279">
                <a:moveTo>
                  <a:pt x="1633" y="0"/>
                </a:moveTo>
                <a:cubicBezTo>
                  <a:pt x="1406" y="132"/>
                  <a:pt x="1180" y="265"/>
                  <a:pt x="908" y="272"/>
                </a:cubicBezTo>
                <a:cubicBezTo>
                  <a:pt x="636" y="279"/>
                  <a:pt x="318" y="162"/>
                  <a:pt x="0" y="45"/>
                </a:cubicBezTo>
              </a:path>
            </a:pathLst>
          </a:cu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6875" name="Line 21"/>
          <p:cNvSpPr>
            <a:spLocks noChangeShapeType="1"/>
          </p:cNvSpPr>
          <p:nvPr/>
        </p:nvSpPr>
        <p:spPr bwMode="auto">
          <a:xfrm flipV="1">
            <a:off x="5508625" y="2997200"/>
            <a:ext cx="0" cy="360363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6876" name="Text Box 22"/>
          <p:cNvSpPr txBox="1">
            <a:spLocks noChangeArrowheads="1"/>
          </p:cNvSpPr>
          <p:nvPr/>
        </p:nvSpPr>
        <p:spPr bwMode="auto">
          <a:xfrm>
            <a:off x="4140200" y="4437063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36877" name="Text Box 23"/>
          <p:cNvSpPr txBox="1">
            <a:spLocks noChangeArrowheads="1"/>
          </p:cNvSpPr>
          <p:nvPr/>
        </p:nvSpPr>
        <p:spPr bwMode="auto">
          <a:xfrm>
            <a:off x="5292725" y="4005263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36878" name="Text Box 24"/>
          <p:cNvSpPr txBox="1">
            <a:spLocks noChangeArrowheads="1"/>
          </p:cNvSpPr>
          <p:nvPr/>
        </p:nvSpPr>
        <p:spPr bwMode="auto">
          <a:xfrm>
            <a:off x="5795963" y="4508500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0</a:t>
            </a:r>
          </a:p>
        </p:txBody>
      </p:sp>
      <p:sp>
        <p:nvSpPr>
          <p:cNvPr id="36879" name="Text Box 25"/>
          <p:cNvSpPr txBox="1">
            <a:spLocks noChangeArrowheads="1"/>
          </p:cNvSpPr>
          <p:nvPr/>
        </p:nvSpPr>
        <p:spPr bwMode="auto">
          <a:xfrm>
            <a:off x="4211638" y="5734050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22554" name="AutoShape 26"/>
          <p:cNvSpPr>
            <a:spLocks noChangeArrowheads="1"/>
          </p:cNvSpPr>
          <p:nvPr/>
        </p:nvSpPr>
        <p:spPr bwMode="auto">
          <a:xfrm>
            <a:off x="6516688" y="5661025"/>
            <a:ext cx="2232025" cy="792163"/>
          </a:xfrm>
          <a:prstGeom prst="wedgeRoundRectCallout">
            <a:avLst>
              <a:gd name="adj1" fmla="val -85421"/>
              <a:gd name="adj2" fmla="val -24551"/>
              <a:gd name="adj3" fmla="val 16667"/>
            </a:avLst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send output 1 at this transition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5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Let’s describe the design problem again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Problem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5476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400" smtClean="0"/>
              <a:t>Design a sequential circuit that works as the state diagram</a:t>
            </a:r>
          </a:p>
        </p:txBody>
      </p:sp>
      <p:grpSp>
        <p:nvGrpSpPr>
          <p:cNvPr id="38916" name="Group 4"/>
          <p:cNvGrpSpPr>
            <a:grpSpLocks/>
          </p:cNvGrpSpPr>
          <p:nvPr/>
        </p:nvGrpSpPr>
        <p:grpSpPr bwMode="auto">
          <a:xfrm>
            <a:off x="539750" y="2852738"/>
            <a:ext cx="4824413" cy="2049462"/>
            <a:chOff x="930" y="2069"/>
            <a:chExt cx="3039" cy="1291"/>
          </a:xfrm>
        </p:grpSpPr>
        <p:pic>
          <p:nvPicPr>
            <p:cNvPr id="38954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0" y="2069"/>
              <a:ext cx="3039" cy="1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8955" name="Text Box 6"/>
            <p:cNvSpPr txBox="1">
              <a:spLocks noChangeArrowheads="1"/>
            </p:cNvSpPr>
            <p:nvPr/>
          </p:nvSpPr>
          <p:spPr bwMode="auto">
            <a:xfrm>
              <a:off x="1111" y="2659"/>
              <a:ext cx="251" cy="2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chemeClr val="folHlink"/>
                  </a:solidFill>
                </a:rPr>
                <a:t>S0</a:t>
              </a:r>
            </a:p>
          </p:txBody>
        </p:sp>
        <p:sp>
          <p:nvSpPr>
            <p:cNvPr id="38956" name="Text Box 7"/>
            <p:cNvSpPr txBox="1">
              <a:spLocks noChangeArrowheads="1"/>
            </p:cNvSpPr>
            <p:nvPr/>
          </p:nvSpPr>
          <p:spPr bwMode="auto">
            <a:xfrm>
              <a:off x="1927" y="2659"/>
              <a:ext cx="251" cy="2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chemeClr val="folHlink"/>
                  </a:solidFill>
                </a:rPr>
                <a:t>S1</a:t>
              </a:r>
            </a:p>
          </p:txBody>
        </p:sp>
        <p:sp>
          <p:nvSpPr>
            <p:cNvPr id="38957" name="Text Box 8"/>
            <p:cNvSpPr txBox="1">
              <a:spLocks noChangeArrowheads="1"/>
            </p:cNvSpPr>
            <p:nvPr/>
          </p:nvSpPr>
          <p:spPr bwMode="auto">
            <a:xfrm>
              <a:off x="2754" y="2655"/>
              <a:ext cx="251" cy="2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chemeClr val="folHlink"/>
                  </a:solidFill>
                </a:rPr>
                <a:t>S2</a:t>
              </a:r>
            </a:p>
          </p:txBody>
        </p:sp>
        <p:sp>
          <p:nvSpPr>
            <p:cNvPr id="38958" name="Text Box 9"/>
            <p:cNvSpPr txBox="1">
              <a:spLocks noChangeArrowheads="1"/>
            </p:cNvSpPr>
            <p:nvPr/>
          </p:nvSpPr>
          <p:spPr bwMode="auto">
            <a:xfrm>
              <a:off x="3540" y="2655"/>
              <a:ext cx="251" cy="2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chemeClr val="folHlink"/>
                  </a:solidFill>
                </a:rPr>
                <a:t>S3</a:t>
              </a:r>
            </a:p>
          </p:txBody>
        </p:sp>
      </p:grpSp>
      <p:grpSp>
        <p:nvGrpSpPr>
          <p:cNvPr id="38917" name="Group 10"/>
          <p:cNvGrpSpPr>
            <a:grpSpLocks/>
          </p:cNvGrpSpPr>
          <p:nvPr/>
        </p:nvGrpSpPr>
        <p:grpSpPr bwMode="auto">
          <a:xfrm>
            <a:off x="3563938" y="4652963"/>
            <a:ext cx="4895850" cy="1847850"/>
            <a:chOff x="1701" y="2750"/>
            <a:chExt cx="3084" cy="1164"/>
          </a:xfrm>
        </p:grpSpPr>
        <p:grpSp>
          <p:nvGrpSpPr>
            <p:cNvPr id="38918" name="Group 11"/>
            <p:cNvGrpSpPr>
              <a:grpSpLocks/>
            </p:cNvGrpSpPr>
            <p:nvPr/>
          </p:nvGrpSpPr>
          <p:grpSpPr bwMode="auto">
            <a:xfrm>
              <a:off x="2336" y="3067"/>
              <a:ext cx="2449" cy="227"/>
              <a:chOff x="2336" y="3067"/>
              <a:chExt cx="2449" cy="227"/>
            </a:xfrm>
          </p:grpSpPr>
          <p:sp>
            <p:nvSpPr>
              <p:cNvPr id="38933" name="Line 12"/>
              <p:cNvSpPr>
                <a:spLocks noChangeShapeType="1"/>
              </p:cNvSpPr>
              <p:nvPr/>
            </p:nvSpPr>
            <p:spPr bwMode="auto">
              <a:xfrm>
                <a:off x="2336" y="3294"/>
                <a:ext cx="2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pSp>
            <p:nvGrpSpPr>
              <p:cNvPr id="38934" name="Group 13"/>
              <p:cNvGrpSpPr>
                <a:grpSpLocks/>
              </p:cNvGrpSpPr>
              <p:nvPr/>
            </p:nvGrpSpPr>
            <p:grpSpPr bwMode="auto">
              <a:xfrm>
                <a:off x="2608" y="3067"/>
                <a:ext cx="544" cy="227"/>
                <a:chOff x="2608" y="3067"/>
                <a:chExt cx="544" cy="227"/>
              </a:xfrm>
            </p:grpSpPr>
            <p:sp>
              <p:nvSpPr>
                <p:cNvPr id="38950" name="Line 14"/>
                <p:cNvSpPr>
                  <a:spLocks noChangeShapeType="1"/>
                </p:cNvSpPr>
                <p:nvPr/>
              </p:nvSpPr>
              <p:spPr bwMode="auto">
                <a:xfrm flipV="1">
                  <a:off x="2608" y="3067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38951" name="Line 15"/>
                <p:cNvSpPr>
                  <a:spLocks noChangeShapeType="1"/>
                </p:cNvSpPr>
                <p:nvPr/>
              </p:nvSpPr>
              <p:spPr bwMode="auto">
                <a:xfrm>
                  <a:off x="2608" y="3067"/>
                  <a:ext cx="2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38952" name="Line 16"/>
                <p:cNvSpPr>
                  <a:spLocks noChangeShapeType="1"/>
                </p:cNvSpPr>
                <p:nvPr/>
              </p:nvSpPr>
              <p:spPr bwMode="auto">
                <a:xfrm>
                  <a:off x="2880" y="3067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38953" name="Line 17"/>
                <p:cNvSpPr>
                  <a:spLocks noChangeShapeType="1"/>
                </p:cNvSpPr>
                <p:nvPr/>
              </p:nvSpPr>
              <p:spPr bwMode="auto">
                <a:xfrm>
                  <a:off x="2880" y="3294"/>
                  <a:ext cx="2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38935" name="Group 18"/>
              <p:cNvGrpSpPr>
                <a:grpSpLocks/>
              </p:cNvGrpSpPr>
              <p:nvPr/>
            </p:nvGrpSpPr>
            <p:grpSpPr bwMode="auto">
              <a:xfrm>
                <a:off x="3152" y="3067"/>
                <a:ext cx="544" cy="227"/>
                <a:chOff x="2608" y="3067"/>
                <a:chExt cx="544" cy="227"/>
              </a:xfrm>
            </p:grpSpPr>
            <p:sp>
              <p:nvSpPr>
                <p:cNvPr id="38946" name="Line 19"/>
                <p:cNvSpPr>
                  <a:spLocks noChangeShapeType="1"/>
                </p:cNvSpPr>
                <p:nvPr/>
              </p:nvSpPr>
              <p:spPr bwMode="auto">
                <a:xfrm flipV="1">
                  <a:off x="2608" y="3067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38947" name="Line 20"/>
                <p:cNvSpPr>
                  <a:spLocks noChangeShapeType="1"/>
                </p:cNvSpPr>
                <p:nvPr/>
              </p:nvSpPr>
              <p:spPr bwMode="auto">
                <a:xfrm>
                  <a:off x="2608" y="3067"/>
                  <a:ext cx="2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38948" name="Line 21"/>
                <p:cNvSpPr>
                  <a:spLocks noChangeShapeType="1"/>
                </p:cNvSpPr>
                <p:nvPr/>
              </p:nvSpPr>
              <p:spPr bwMode="auto">
                <a:xfrm>
                  <a:off x="2880" y="3067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38949" name="Line 22"/>
                <p:cNvSpPr>
                  <a:spLocks noChangeShapeType="1"/>
                </p:cNvSpPr>
                <p:nvPr/>
              </p:nvSpPr>
              <p:spPr bwMode="auto">
                <a:xfrm>
                  <a:off x="2880" y="3294"/>
                  <a:ext cx="2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38936" name="Group 23"/>
              <p:cNvGrpSpPr>
                <a:grpSpLocks/>
              </p:cNvGrpSpPr>
              <p:nvPr/>
            </p:nvGrpSpPr>
            <p:grpSpPr bwMode="auto">
              <a:xfrm>
                <a:off x="3696" y="3067"/>
                <a:ext cx="544" cy="227"/>
                <a:chOff x="2608" y="3067"/>
                <a:chExt cx="544" cy="227"/>
              </a:xfrm>
            </p:grpSpPr>
            <p:sp>
              <p:nvSpPr>
                <p:cNvPr id="38942" name="Line 24"/>
                <p:cNvSpPr>
                  <a:spLocks noChangeShapeType="1"/>
                </p:cNvSpPr>
                <p:nvPr/>
              </p:nvSpPr>
              <p:spPr bwMode="auto">
                <a:xfrm flipV="1">
                  <a:off x="2608" y="3067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38943" name="Line 25"/>
                <p:cNvSpPr>
                  <a:spLocks noChangeShapeType="1"/>
                </p:cNvSpPr>
                <p:nvPr/>
              </p:nvSpPr>
              <p:spPr bwMode="auto">
                <a:xfrm>
                  <a:off x="2608" y="3067"/>
                  <a:ext cx="2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38944" name="Line 26"/>
                <p:cNvSpPr>
                  <a:spLocks noChangeShapeType="1"/>
                </p:cNvSpPr>
                <p:nvPr/>
              </p:nvSpPr>
              <p:spPr bwMode="auto">
                <a:xfrm>
                  <a:off x="2880" y="3067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38945" name="Line 27"/>
                <p:cNvSpPr>
                  <a:spLocks noChangeShapeType="1"/>
                </p:cNvSpPr>
                <p:nvPr/>
              </p:nvSpPr>
              <p:spPr bwMode="auto">
                <a:xfrm>
                  <a:off x="2880" y="3294"/>
                  <a:ext cx="2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38937" name="Group 28"/>
              <p:cNvGrpSpPr>
                <a:grpSpLocks/>
              </p:cNvGrpSpPr>
              <p:nvPr/>
            </p:nvGrpSpPr>
            <p:grpSpPr bwMode="auto">
              <a:xfrm>
                <a:off x="4241" y="3067"/>
                <a:ext cx="544" cy="227"/>
                <a:chOff x="2608" y="3067"/>
                <a:chExt cx="544" cy="227"/>
              </a:xfrm>
            </p:grpSpPr>
            <p:sp>
              <p:nvSpPr>
                <p:cNvPr id="38938" name="Line 29"/>
                <p:cNvSpPr>
                  <a:spLocks noChangeShapeType="1"/>
                </p:cNvSpPr>
                <p:nvPr/>
              </p:nvSpPr>
              <p:spPr bwMode="auto">
                <a:xfrm flipV="1">
                  <a:off x="2608" y="3067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38939" name="Line 30"/>
                <p:cNvSpPr>
                  <a:spLocks noChangeShapeType="1"/>
                </p:cNvSpPr>
                <p:nvPr/>
              </p:nvSpPr>
              <p:spPr bwMode="auto">
                <a:xfrm>
                  <a:off x="2608" y="3067"/>
                  <a:ext cx="2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38940" name="Line 31"/>
                <p:cNvSpPr>
                  <a:spLocks noChangeShapeType="1"/>
                </p:cNvSpPr>
                <p:nvPr/>
              </p:nvSpPr>
              <p:spPr bwMode="auto">
                <a:xfrm>
                  <a:off x="2880" y="3067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38941" name="Line 32"/>
                <p:cNvSpPr>
                  <a:spLocks noChangeShapeType="1"/>
                </p:cNvSpPr>
                <p:nvPr/>
              </p:nvSpPr>
              <p:spPr bwMode="auto">
                <a:xfrm>
                  <a:off x="2880" y="3294"/>
                  <a:ext cx="2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</p:grpSp>
        <p:sp>
          <p:nvSpPr>
            <p:cNvPr id="38919" name="AutoShape 33"/>
            <p:cNvSpPr>
              <a:spLocks noChangeArrowheads="1"/>
            </p:cNvSpPr>
            <p:nvPr/>
          </p:nvSpPr>
          <p:spPr bwMode="auto">
            <a:xfrm>
              <a:off x="2608" y="3385"/>
              <a:ext cx="544" cy="181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S0</a:t>
              </a:r>
            </a:p>
          </p:txBody>
        </p:sp>
        <p:sp>
          <p:nvSpPr>
            <p:cNvPr id="38920" name="AutoShape 34"/>
            <p:cNvSpPr>
              <a:spLocks noChangeArrowheads="1"/>
            </p:cNvSpPr>
            <p:nvPr/>
          </p:nvSpPr>
          <p:spPr bwMode="auto">
            <a:xfrm>
              <a:off x="3696" y="3385"/>
              <a:ext cx="544" cy="181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S1</a:t>
              </a:r>
            </a:p>
          </p:txBody>
        </p:sp>
        <p:sp>
          <p:nvSpPr>
            <p:cNvPr id="38921" name="AutoShape 35"/>
            <p:cNvSpPr>
              <a:spLocks noChangeArrowheads="1"/>
            </p:cNvSpPr>
            <p:nvPr/>
          </p:nvSpPr>
          <p:spPr bwMode="auto">
            <a:xfrm>
              <a:off x="3152" y="3385"/>
              <a:ext cx="544" cy="181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S0</a:t>
              </a:r>
            </a:p>
          </p:txBody>
        </p:sp>
        <p:sp>
          <p:nvSpPr>
            <p:cNvPr id="38922" name="AutoShape 36"/>
            <p:cNvSpPr>
              <a:spLocks noChangeArrowheads="1"/>
            </p:cNvSpPr>
            <p:nvPr/>
          </p:nvSpPr>
          <p:spPr bwMode="auto">
            <a:xfrm>
              <a:off x="4241" y="3385"/>
              <a:ext cx="544" cy="181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S2</a:t>
              </a:r>
            </a:p>
          </p:txBody>
        </p:sp>
        <p:sp>
          <p:nvSpPr>
            <p:cNvPr id="38923" name="Text Box 37"/>
            <p:cNvSpPr txBox="1">
              <a:spLocks noChangeArrowheads="1"/>
            </p:cNvSpPr>
            <p:nvPr/>
          </p:nvSpPr>
          <p:spPr bwMode="auto">
            <a:xfrm>
              <a:off x="1701" y="3249"/>
              <a:ext cx="584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state of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flip flops</a:t>
              </a:r>
            </a:p>
          </p:txBody>
        </p:sp>
        <p:sp>
          <p:nvSpPr>
            <p:cNvPr id="38924" name="Text Box 38"/>
            <p:cNvSpPr txBox="1">
              <a:spLocks noChangeArrowheads="1"/>
            </p:cNvSpPr>
            <p:nvPr/>
          </p:nvSpPr>
          <p:spPr bwMode="auto">
            <a:xfrm>
              <a:off x="1701" y="3702"/>
              <a:ext cx="50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input X</a:t>
              </a:r>
            </a:p>
          </p:txBody>
        </p:sp>
        <p:grpSp>
          <p:nvGrpSpPr>
            <p:cNvPr id="38925" name="Group 39"/>
            <p:cNvGrpSpPr>
              <a:grpSpLocks/>
            </p:cNvGrpSpPr>
            <p:nvPr/>
          </p:nvGrpSpPr>
          <p:grpSpPr bwMode="auto">
            <a:xfrm>
              <a:off x="2608" y="3702"/>
              <a:ext cx="2177" cy="181"/>
              <a:chOff x="2608" y="3748"/>
              <a:chExt cx="2177" cy="181"/>
            </a:xfrm>
          </p:grpSpPr>
          <p:sp>
            <p:nvSpPr>
              <p:cNvPr id="38929" name="AutoShape 40"/>
              <p:cNvSpPr>
                <a:spLocks noChangeArrowheads="1"/>
              </p:cNvSpPr>
              <p:nvPr/>
            </p:nvSpPr>
            <p:spPr bwMode="auto">
              <a:xfrm>
                <a:off x="2608" y="3748"/>
                <a:ext cx="544" cy="181"/>
              </a:xfrm>
              <a:prstGeom prst="roundRect">
                <a:avLst>
                  <a:gd name="adj" fmla="val 16667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0</a:t>
                </a:r>
              </a:p>
            </p:txBody>
          </p:sp>
          <p:sp>
            <p:nvSpPr>
              <p:cNvPr id="38930" name="AutoShape 41"/>
              <p:cNvSpPr>
                <a:spLocks noChangeArrowheads="1"/>
              </p:cNvSpPr>
              <p:nvPr/>
            </p:nvSpPr>
            <p:spPr bwMode="auto">
              <a:xfrm>
                <a:off x="3152" y="3748"/>
                <a:ext cx="544" cy="181"/>
              </a:xfrm>
              <a:prstGeom prst="roundRect">
                <a:avLst>
                  <a:gd name="adj" fmla="val 16667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1</a:t>
                </a:r>
              </a:p>
            </p:txBody>
          </p:sp>
          <p:sp>
            <p:nvSpPr>
              <p:cNvPr id="38931" name="AutoShape 42"/>
              <p:cNvSpPr>
                <a:spLocks noChangeArrowheads="1"/>
              </p:cNvSpPr>
              <p:nvPr/>
            </p:nvSpPr>
            <p:spPr bwMode="auto">
              <a:xfrm>
                <a:off x="3696" y="3748"/>
                <a:ext cx="544" cy="181"/>
              </a:xfrm>
              <a:prstGeom prst="roundRect">
                <a:avLst>
                  <a:gd name="adj" fmla="val 16667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1</a:t>
                </a:r>
              </a:p>
            </p:txBody>
          </p:sp>
          <p:sp>
            <p:nvSpPr>
              <p:cNvPr id="38932" name="AutoShape 43"/>
              <p:cNvSpPr>
                <a:spLocks noChangeArrowheads="1"/>
              </p:cNvSpPr>
              <p:nvPr/>
            </p:nvSpPr>
            <p:spPr bwMode="auto">
              <a:xfrm>
                <a:off x="4241" y="3748"/>
                <a:ext cx="544" cy="181"/>
              </a:xfrm>
              <a:prstGeom prst="roundRect">
                <a:avLst>
                  <a:gd name="adj" fmla="val 16667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0</a:t>
                </a:r>
              </a:p>
            </p:txBody>
          </p:sp>
        </p:grpSp>
        <p:grpSp>
          <p:nvGrpSpPr>
            <p:cNvPr id="38926" name="Group 44"/>
            <p:cNvGrpSpPr>
              <a:grpSpLocks/>
            </p:cNvGrpSpPr>
            <p:nvPr/>
          </p:nvGrpSpPr>
          <p:grpSpPr bwMode="auto">
            <a:xfrm>
              <a:off x="3424" y="2750"/>
              <a:ext cx="708" cy="212"/>
              <a:chOff x="3424" y="2750"/>
              <a:chExt cx="708" cy="212"/>
            </a:xfrm>
          </p:grpSpPr>
          <p:sp>
            <p:nvSpPr>
              <p:cNvPr id="38927" name="Line 45"/>
              <p:cNvSpPr>
                <a:spLocks noChangeShapeType="1"/>
              </p:cNvSpPr>
              <p:nvPr/>
            </p:nvSpPr>
            <p:spPr bwMode="auto">
              <a:xfrm>
                <a:off x="3424" y="2840"/>
                <a:ext cx="36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8928" name="Text Box 46"/>
              <p:cNvSpPr txBox="1">
                <a:spLocks noChangeArrowheads="1"/>
              </p:cNvSpPr>
              <p:nvPr/>
            </p:nvSpPr>
            <p:spPr bwMode="auto">
              <a:xfrm>
                <a:off x="3787" y="2750"/>
                <a:ext cx="345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time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Problem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547687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Clr>
                <a:srgbClr val="3333CC"/>
              </a:buClr>
            </a:pPr>
            <a:r>
              <a:rPr lang="en-US" altLang="zh-TW" sz="2400" smtClean="0">
                <a:solidFill>
                  <a:srgbClr val="000000"/>
                </a:solidFill>
              </a:rPr>
              <a:t>Design a sequential circuit that works as the state diagram</a:t>
            </a:r>
          </a:p>
        </p:txBody>
      </p:sp>
      <p:grpSp>
        <p:nvGrpSpPr>
          <p:cNvPr id="39940" name="Group 4"/>
          <p:cNvGrpSpPr>
            <a:grpSpLocks/>
          </p:cNvGrpSpPr>
          <p:nvPr/>
        </p:nvGrpSpPr>
        <p:grpSpPr bwMode="auto">
          <a:xfrm>
            <a:off x="539750" y="2852738"/>
            <a:ext cx="4824413" cy="2049462"/>
            <a:chOff x="930" y="2069"/>
            <a:chExt cx="3039" cy="1291"/>
          </a:xfrm>
        </p:grpSpPr>
        <p:pic>
          <p:nvPicPr>
            <p:cNvPr id="39979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0" y="2069"/>
              <a:ext cx="3039" cy="1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9980" name="Text Box 6"/>
            <p:cNvSpPr txBox="1">
              <a:spLocks noChangeArrowheads="1"/>
            </p:cNvSpPr>
            <p:nvPr/>
          </p:nvSpPr>
          <p:spPr bwMode="auto">
            <a:xfrm>
              <a:off x="1111" y="2659"/>
              <a:ext cx="251" cy="2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chemeClr val="folHlink"/>
                  </a:solidFill>
                </a:rPr>
                <a:t>S0</a:t>
              </a:r>
            </a:p>
          </p:txBody>
        </p:sp>
        <p:sp>
          <p:nvSpPr>
            <p:cNvPr id="39981" name="Text Box 7"/>
            <p:cNvSpPr txBox="1">
              <a:spLocks noChangeArrowheads="1"/>
            </p:cNvSpPr>
            <p:nvPr/>
          </p:nvSpPr>
          <p:spPr bwMode="auto">
            <a:xfrm>
              <a:off x="1927" y="2659"/>
              <a:ext cx="251" cy="2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chemeClr val="folHlink"/>
                  </a:solidFill>
                </a:rPr>
                <a:t>S1</a:t>
              </a:r>
            </a:p>
          </p:txBody>
        </p:sp>
        <p:sp>
          <p:nvSpPr>
            <p:cNvPr id="39982" name="Text Box 8"/>
            <p:cNvSpPr txBox="1">
              <a:spLocks noChangeArrowheads="1"/>
            </p:cNvSpPr>
            <p:nvPr/>
          </p:nvSpPr>
          <p:spPr bwMode="auto">
            <a:xfrm>
              <a:off x="2754" y="2655"/>
              <a:ext cx="251" cy="2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chemeClr val="folHlink"/>
                  </a:solidFill>
                </a:rPr>
                <a:t>S2</a:t>
              </a:r>
            </a:p>
          </p:txBody>
        </p:sp>
        <p:sp>
          <p:nvSpPr>
            <p:cNvPr id="39983" name="Text Box 9"/>
            <p:cNvSpPr txBox="1">
              <a:spLocks noChangeArrowheads="1"/>
            </p:cNvSpPr>
            <p:nvPr/>
          </p:nvSpPr>
          <p:spPr bwMode="auto">
            <a:xfrm>
              <a:off x="3540" y="2655"/>
              <a:ext cx="251" cy="2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chemeClr val="folHlink"/>
                  </a:solidFill>
                </a:rPr>
                <a:t>S3</a:t>
              </a:r>
            </a:p>
          </p:txBody>
        </p:sp>
      </p:grpSp>
      <p:grpSp>
        <p:nvGrpSpPr>
          <p:cNvPr id="39941" name="Group 10"/>
          <p:cNvGrpSpPr>
            <a:grpSpLocks/>
          </p:cNvGrpSpPr>
          <p:nvPr/>
        </p:nvGrpSpPr>
        <p:grpSpPr bwMode="auto">
          <a:xfrm>
            <a:off x="4572000" y="5156200"/>
            <a:ext cx="3887788" cy="360363"/>
            <a:chOff x="2336" y="3067"/>
            <a:chExt cx="2449" cy="227"/>
          </a:xfrm>
        </p:grpSpPr>
        <p:sp>
          <p:nvSpPr>
            <p:cNvPr id="39958" name="Line 11"/>
            <p:cNvSpPr>
              <a:spLocks noChangeShapeType="1"/>
            </p:cNvSpPr>
            <p:nvPr/>
          </p:nvSpPr>
          <p:spPr bwMode="auto">
            <a:xfrm>
              <a:off x="2336" y="3294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pSp>
          <p:nvGrpSpPr>
            <p:cNvPr id="39959" name="Group 12"/>
            <p:cNvGrpSpPr>
              <a:grpSpLocks/>
            </p:cNvGrpSpPr>
            <p:nvPr/>
          </p:nvGrpSpPr>
          <p:grpSpPr bwMode="auto">
            <a:xfrm>
              <a:off x="2608" y="3067"/>
              <a:ext cx="544" cy="227"/>
              <a:chOff x="2608" y="3067"/>
              <a:chExt cx="544" cy="227"/>
            </a:xfrm>
          </p:grpSpPr>
          <p:sp>
            <p:nvSpPr>
              <p:cNvPr id="39975" name="Line 13"/>
              <p:cNvSpPr>
                <a:spLocks noChangeShapeType="1"/>
              </p:cNvSpPr>
              <p:nvPr/>
            </p:nvSpPr>
            <p:spPr bwMode="auto">
              <a:xfrm flipV="1">
                <a:off x="2608" y="3067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9976" name="Line 14"/>
              <p:cNvSpPr>
                <a:spLocks noChangeShapeType="1"/>
              </p:cNvSpPr>
              <p:nvPr/>
            </p:nvSpPr>
            <p:spPr bwMode="auto">
              <a:xfrm>
                <a:off x="2608" y="3067"/>
                <a:ext cx="2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9977" name="Line 15"/>
              <p:cNvSpPr>
                <a:spLocks noChangeShapeType="1"/>
              </p:cNvSpPr>
              <p:nvPr/>
            </p:nvSpPr>
            <p:spPr bwMode="auto">
              <a:xfrm>
                <a:off x="2880" y="3067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9978" name="Line 16"/>
              <p:cNvSpPr>
                <a:spLocks noChangeShapeType="1"/>
              </p:cNvSpPr>
              <p:nvPr/>
            </p:nvSpPr>
            <p:spPr bwMode="auto">
              <a:xfrm>
                <a:off x="2880" y="3294"/>
                <a:ext cx="2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39960" name="Group 17"/>
            <p:cNvGrpSpPr>
              <a:grpSpLocks/>
            </p:cNvGrpSpPr>
            <p:nvPr/>
          </p:nvGrpSpPr>
          <p:grpSpPr bwMode="auto">
            <a:xfrm>
              <a:off x="3152" y="3067"/>
              <a:ext cx="544" cy="227"/>
              <a:chOff x="2608" y="3067"/>
              <a:chExt cx="544" cy="227"/>
            </a:xfrm>
          </p:grpSpPr>
          <p:sp>
            <p:nvSpPr>
              <p:cNvPr id="39971" name="Line 18"/>
              <p:cNvSpPr>
                <a:spLocks noChangeShapeType="1"/>
              </p:cNvSpPr>
              <p:nvPr/>
            </p:nvSpPr>
            <p:spPr bwMode="auto">
              <a:xfrm flipV="1">
                <a:off x="2608" y="3067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9972" name="Line 19"/>
              <p:cNvSpPr>
                <a:spLocks noChangeShapeType="1"/>
              </p:cNvSpPr>
              <p:nvPr/>
            </p:nvSpPr>
            <p:spPr bwMode="auto">
              <a:xfrm>
                <a:off x="2608" y="3067"/>
                <a:ext cx="2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9973" name="Line 20"/>
              <p:cNvSpPr>
                <a:spLocks noChangeShapeType="1"/>
              </p:cNvSpPr>
              <p:nvPr/>
            </p:nvSpPr>
            <p:spPr bwMode="auto">
              <a:xfrm>
                <a:off x="2880" y="3067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9974" name="Line 21"/>
              <p:cNvSpPr>
                <a:spLocks noChangeShapeType="1"/>
              </p:cNvSpPr>
              <p:nvPr/>
            </p:nvSpPr>
            <p:spPr bwMode="auto">
              <a:xfrm>
                <a:off x="2880" y="3294"/>
                <a:ext cx="2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39961" name="Group 22"/>
            <p:cNvGrpSpPr>
              <a:grpSpLocks/>
            </p:cNvGrpSpPr>
            <p:nvPr/>
          </p:nvGrpSpPr>
          <p:grpSpPr bwMode="auto">
            <a:xfrm>
              <a:off x="3696" y="3067"/>
              <a:ext cx="544" cy="227"/>
              <a:chOff x="2608" y="3067"/>
              <a:chExt cx="544" cy="227"/>
            </a:xfrm>
          </p:grpSpPr>
          <p:sp>
            <p:nvSpPr>
              <p:cNvPr id="39967" name="Line 23"/>
              <p:cNvSpPr>
                <a:spLocks noChangeShapeType="1"/>
              </p:cNvSpPr>
              <p:nvPr/>
            </p:nvSpPr>
            <p:spPr bwMode="auto">
              <a:xfrm flipV="1">
                <a:off x="2608" y="3067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9968" name="Line 24"/>
              <p:cNvSpPr>
                <a:spLocks noChangeShapeType="1"/>
              </p:cNvSpPr>
              <p:nvPr/>
            </p:nvSpPr>
            <p:spPr bwMode="auto">
              <a:xfrm>
                <a:off x="2608" y="3067"/>
                <a:ext cx="2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9969" name="Line 25"/>
              <p:cNvSpPr>
                <a:spLocks noChangeShapeType="1"/>
              </p:cNvSpPr>
              <p:nvPr/>
            </p:nvSpPr>
            <p:spPr bwMode="auto">
              <a:xfrm>
                <a:off x="2880" y="3067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9970" name="Line 26"/>
              <p:cNvSpPr>
                <a:spLocks noChangeShapeType="1"/>
              </p:cNvSpPr>
              <p:nvPr/>
            </p:nvSpPr>
            <p:spPr bwMode="auto">
              <a:xfrm>
                <a:off x="2880" y="3294"/>
                <a:ext cx="2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39962" name="Group 27"/>
            <p:cNvGrpSpPr>
              <a:grpSpLocks/>
            </p:cNvGrpSpPr>
            <p:nvPr/>
          </p:nvGrpSpPr>
          <p:grpSpPr bwMode="auto">
            <a:xfrm>
              <a:off x="4241" y="3067"/>
              <a:ext cx="544" cy="227"/>
              <a:chOff x="2608" y="3067"/>
              <a:chExt cx="544" cy="227"/>
            </a:xfrm>
          </p:grpSpPr>
          <p:sp>
            <p:nvSpPr>
              <p:cNvPr id="39963" name="Line 28"/>
              <p:cNvSpPr>
                <a:spLocks noChangeShapeType="1"/>
              </p:cNvSpPr>
              <p:nvPr/>
            </p:nvSpPr>
            <p:spPr bwMode="auto">
              <a:xfrm flipV="1">
                <a:off x="2608" y="3067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9964" name="Line 29"/>
              <p:cNvSpPr>
                <a:spLocks noChangeShapeType="1"/>
              </p:cNvSpPr>
              <p:nvPr/>
            </p:nvSpPr>
            <p:spPr bwMode="auto">
              <a:xfrm>
                <a:off x="2608" y="3067"/>
                <a:ext cx="2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9965" name="Line 30"/>
              <p:cNvSpPr>
                <a:spLocks noChangeShapeType="1"/>
              </p:cNvSpPr>
              <p:nvPr/>
            </p:nvSpPr>
            <p:spPr bwMode="auto">
              <a:xfrm>
                <a:off x="2880" y="3067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9966" name="Line 31"/>
              <p:cNvSpPr>
                <a:spLocks noChangeShapeType="1"/>
              </p:cNvSpPr>
              <p:nvPr/>
            </p:nvSpPr>
            <p:spPr bwMode="auto">
              <a:xfrm>
                <a:off x="2880" y="3294"/>
                <a:ext cx="2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</p:grpSp>
      <p:sp>
        <p:nvSpPr>
          <p:cNvPr id="39942" name="AutoShape 32"/>
          <p:cNvSpPr>
            <a:spLocks noChangeArrowheads="1"/>
          </p:cNvSpPr>
          <p:nvPr/>
        </p:nvSpPr>
        <p:spPr bwMode="auto">
          <a:xfrm>
            <a:off x="5003800" y="5661025"/>
            <a:ext cx="863600" cy="28733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S0</a:t>
            </a:r>
          </a:p>
        </p:txBody>
      </p:sp>
      <p:sp>
        <p:nvSpPr>
          <p:cNvPr id="39943" name="Text Box 33"/>
          <p:cNvSpPr txBox="1">
            <a:spLocks noChangeArrowheads="1"/>
          </p:cNvSpPr>
          <p:nvPr/>
        </p:nvSpPr>
        <p:spPr bwMode="auto">
          <a:xfrm>
            <a:off x="3563938" y="5445125"/>
            <a:ext cx="9271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state of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flip flops</a:t>
            </a:r>
          </a:p>
        </p:txBody>
      </p:sp>
      <p:sp>
        <p:nvSpPr>
          <p:cNvPr id="39944" name="Text Box 34"/>
          <p:cNvSpPr txBox="1">
            <a:spLocks noChangeArrowheads="1"/>
          </p:cNvSpPr>
          <p:nvPr/>
        </p:nvSpPr>
        <p:spPr bwMode="auto">
          <a:xfrm>
            <a:off x="3563938" y="6164263"/>
            <a:ext cx="8001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input X</a:t>
            </a:r>
          </a:p>
        </p:txBody>
      </p:sp>
      <p:sp>
        <p:nvSpPr>
          <p:cNvPr id="39945" name="AutoShape 35"/>
          <p:cNvSpPr>
            <a:spLocks noChangeArrowheads="1"/>
          </p:cNvSpPr>
          <p:nvPr/>
        </p:nvSpPr>
        <p:spPr bwMode="auto">
          <a:xfrm>
            <a:off x="5003800" y="6165850"/>
            <a:ext cx="863600" cy="287338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0</a:t>
            </a:r>
          </a:p>
        </p:txBody>
      </p:sp>
      <p:grpSp>
        <p:nvGrpSpPr>
          <p:cNvPr id="39946" name="Group 36"/>
          <p:cNvGrpSpPr>
            <a:grpSpLocks/>
          </p:cNvGrpSpPr>
          <p:nvPr/>
        </p:nvGrpSpPr>
        <p:grpSpPr bwMode="auto">
          <a:xfrm>
            <a:off x="6299200" y="4652963"/>
            <a:ext cx="1123950" cy="336550"/>
            <a:chOff x="3424" y="2750"/>
            <a:chExt cx="708" cy="212"/>
          </a:xfrm>
        </p:grpSpPr>
        <p:sp>
          <p:nvSpPr>
            <p:cNvPr id="39956" name="Line 37"/>
            <p:cNvSpPr>
              <a:spLocks noChangeShapeType="1"/>
            </p:cNvSpPr>
            <p:nvPr/>
          </p:nvSpPr>
          <p:spPr bwMode="auto">
            <a:xfrm>
              <a:off x="3424" y="2840"/>
              <a:ext cx="3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9957" name="Text Box 38"/>
            <p:cNvSpPr txBox="1">
              <a:spLocks noChangeArrowheads="1"/>
            </p:cNvSpPr>
            <p:nvPr/>
          </p:nvSpPr>
          <p:spPr bwMode="auto">
            <a:xfrm>
              <a:off x="3787" y="2750"/>
              <a:ext cx="34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time</a:t>
              </a:r>
            </a:p>
          </p:txBody>
        </p:sp>
      </p:grpSp>
      <p:grpSp>
        <p:nvGrpSpPr>
          <p:cNvPr id="9" name="Group 39"/>
          <p:cNvGrpSpPr>
            <a:grpSpLocks/>
          </p:cNvGrpSpPr>
          <p:nvPr/>
        </p:nvGrpSpPr>
        <p:grpSpPr bwMode="auto">
          <a:xfrm>
            <a:off x="684213" y="2852738"/>
            <a:ext cx="647700" cy="792162"/>
            <a:chOff x="431" y="1797"/>
            <a:chExt cx="408" cy="499"/>
          </a:xfrm>
        </p:grpSpPr>
        <p:sp>
          <p:nvSpPr>
            <p:cNvPr id="39954" name="Freeform 40"/>
            <p:cNvSpPr>
              <a:spLocks/>
            </p:cNvSpPr>
            <p:nvPr/>
          </p:nvSpPr>
          <p:spPr bwMode="auto">
            <a:xfrm>
              <a:off x="521" y="1979"/>
              <a:ext cx="318" cy="317"/>
            </a:xfrm>
            <a:custGeom>
              <a:avLst/>
              <a:gdLst>
                <a:gd name="T0" fmla="*/ 0 w 318"/>
                <a:gd name="T1" fmla="*/ 317 h 317"/>
                <a:gd name="T2" fmla="*/ 136 w 318"/>
                <a:gd name="T3" fmla="*/ 0 h 317"/>
                <a:gd name="T4" fmla="*/ 318 w 318"/>
                <a:gd name="T5" fmla="*/ 317 h 317"/>
                <a:gd name="T6" fmla="*/ 0 60000 65536"/>
                <a:gd name="T7" fmla="*/ 0 60000 65536"/>
                <a:gd name="T8" fmla="*/ 0 60000 65536"/>
                <a:gd name="T9" fmla="*/ 0 w 318"/>
                <a:gd name="T10" fmla="*/ 0 h 317"/>
                <a:gd name="T11" fmla="*/ 318 w 318"/>
                <a:gd name="T12" fmla="*/ 317 h 3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18" h="317">
                  <a:moveTo>
                    <a:pt x="0" y="317"/>
                  </a:moveTo>
                  <a:cubicBezTo>
                    <a:pt x="41" y="158"/>
                    <a:pt x="83" y="0"/>
                    <a:pt x="136" y="0"/>
                  </a:cubicBezTo>
                  <a:cubicBezTo>
                    <a:pt x="189" y="0"/>
                    <a:pt x="253" y="158"/>
                    <a:pt x="318" y="317"/>
                  </a:cubicBezTo>
                </a:path>
              </a:pathLst>
            </a:cu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9955" name="Text Box 41"/>
            <p:cNvSpPr txBox="1">
              <a:spLocks noChangeArrowheads="1"/>
            </p:cNvSpPr>
            <p:nvPr/>
          </p:nvSpPr>
          <p:spPr bwMode="auto">
            <a:xfrm>
              <a:off x="431" y="1797"/>
              <a:ext cx="1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chemeClr val="hlink"/>
                  </a:solidFill>
                </a:rPr>
                <a:t>0</a:t>
              </a:r>
            </a:p>
          </p:txBody>
        </p:sp>
      </p:grpSp>
      <p:grpSp>
        <p:nvGrpSpPr>
          <p:cNvPr id="10" name="Group 42"/>
          <p:cNvGrpSpPr>
            <a:grpSpLocks/>
          </p:cNvGrpSpPr>
          <p:nvPr/>
        </p:nvGrpSpPr>
        <p:grpSpPr bwMode="auto">
          <a:xfrm>
            <a:off x="5724525" y="5661025"/>
            <a:ext cx="1006475" cy="649288"/>
            <a:chOff x="3606" y="3566"/>
            <a:chExt cx="634" cy="409"/>
          </a:xfrm>
        </p:grpSpPr>
        <p:sp>
          <p:nvSpPr>
            <p:cNvPr id="39952" name="AutoShape 43"/>
            <p:cNvSpPr>
              <a:spLocks noChangeArrowheads="1"/>
            </p:cNvSpPr>
            <p:nvPr/>
          </p:nvSpPr>
          <p:spPr bwMode="auto">
            <a:xfrm>
              <a:off x="3696" y="3566"/>
              <a:ext cx="544" cy="181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S0</a:t>
              </a:r>
            </a:p>
          </p:txBody>
        </p:sp>
        <p:sp>
          <p:nvSpPr>
            <p:cNvPr id="39953" name="Line 44"/>
            <p:cNvSpPr>
              <a:spLocks noChangeShapeType="1"/>
            </p:cNvSpPr>
            <p:nvPr/>
          </p:nvSpPr>
          <p:spPr bwMode="auto">
            <a:xfrm flipV="1">
              <a:off x="3606" y="3793"/>
              <a:ext cx="227" cy="182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11" name="Group 45"/>
          <p:cNvGrpSpPr>
            <a:grpSpLocks/>
          </p:cNvGrpSpPr>
          <p:nvPr/>
        </p:nvGrpSpPr>
        <p:grpSpPr bwMode="auto">
          <a:xfrm>
            <a:off x="250825" y="3644900"/>
            <a:ext cx="1187450" cy="1057275"/>
            <a:chOff x="158" y="2296"/>
            <a:chExt cx="748" cy="666"/>
          </a:xfrm>
        </p:grpSpPr>
        <p:sp>
          <p:nvSpPr>
            <p:cNvPr id="39950" name="AutoShape 46"/>
            <p:cNvSpPr>
              <a:spLocks noChangeArrowheads="1"/>
            </p:cNvSpPr>
            <p:nvPr/>
          </p:nvSpPr>
          <p:spPr bwMode="auto">
            <a:xfrm>
              <a:off x="431" y="2296"/>
              <a:ext cx="453" cy="408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39951" name="Text Box 47"/>
            <p:cNvSpPr txBox="1">
              <a:spLocks noChangeArrowheads="1"/>
            </p:cNvSpPr>
            <p:nvPr/>
          </p:nvSpPr>
          <p:spPr bwMode="auto">
            <a:xfrm>
              <a:off x="158" y="2750"/>
              <a:ext cx="74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chemeClr val="hlink"/>
                  </a:solidFill>
                </a:rPr>
                <a:t>current state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Problem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547687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Clr>
                <a:srgbClr val="3333CC"/>
              </a:buClr>
            </a:pPr>
            <a:r>
              <a:rPr lang="en-US" altLang="zh-TW" sz="2400" smtClean="0">
                <a:solidFill>
                  <a:srgbClr val="000000"/>
                </a:solidFill>
              </a:rPr>
              <a:t>Design a sequential circuit that works as the state diagram</a:t>
            </a:r>
          </a:p>
        </p:txBody>
      </p:sp>
      <p:grpSp>
        <p:nvGrpSpPr>
          <p:cNvPr id="40964" name="Group 4"/>
          <p:cNvGrpSpPr>
            <a:grpSpLocks/>
          </p:cNvGrpSpPr>
          <p:nvPr/>
        </p:nvGrpSpPr>
        <p:grpSpPr bwMode="auto">
          <a:xfrm>
            <a:off x="539750" y="2852738"/>
            <a:ext cx="4824413" cy="2049462"/>
            <a:chOff x="930" y="2069"/>
            <a:chExt cx="3039" cy="1291"/>
          </a:xfrm>
        </p:grpSpPr>
        <p:pic>
          <p:nvPicPr>
            <p:cNvPr id="41007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0" y="2069"/>
              <a:ext cx="3039" cy="1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1008" name="Text Box 6"/>
            <p:cNvSpPr txBox="1">
              <a:spLocks noChangeArrowheads="1"/>
            </p:cNvSpPr>
            <p:nvPr/>
          </p:nvSpPr>
          <p:spPr bwMode="auto">
            <a:xfrm>
              <a:off x="1111" y="2659"/>
              <a:ext cx="251" cy="2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chemeClr val="folHlink"/>
                  </a:solidFill>
                </a:rPr>
                <a:t>S0</a:t>
              </a:r>
            </a:p>
          </p:txBody>
        </p:sp>
        <p:sp>
          <p:nvSpPr>
            <p:cNvPr id="41009" name="Text Box 7"/>
            <p:cNvSpPr txBox="1">
              <a:spLocks noChangeArrowheads="1"/>
            </p:cNvSpPr>
            <p:nvPr/>
          </p:nvSpPr>
          <p:spPr bwMode="auto">
            <a:xfrm>
              <a:off x="1927" y="2659"/>
              <a:ext cx="251" cy="2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chemeClr val="folHlink"/>
                  </a:solidFill>
                </a:rPr>
                <a:t>S1</a:t>
              </a:r>
            </a:p>
          </p:txBody>
        </p:sp>
        <p:sp>
          <p:nvSpPr>
            <p:cNvPr id="41010" name="Text Box 8"/>
            <p:cNvSpPr txBox="1">
              <a:spLocks noChangeArrowheads="1"/>
            </p:cNvSpPr>
            <p:nvPr/>
          </p:nvSpPr>
          <p:spPr bwMode="auto">
            <a:xfrm>
              <a:off x="2754" y="2655"/>
              <a:ext cx="251" cy="2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chemeClr val="folHlink"/>
                  </a:solidFill>
                </a:rPr>
                <a:t>S2</a:t>
              </a:r>
            </a:p>
          </p:txBody>
        </p:sp>
        <p:sp>
          <p:nvSpPr>
            <p:cNvPr id="41011" name="Text Box 9"/>
            <p:cNvSpPr txBox="1">
              <a:spLocks noChangeArrowheads="1"/>
            </p:cNvSpPr>
            <p:nvPr/>
          </p:nvSpPr>
          <p:spPr bwMode="auto">
            <a:xfrm>
              <a:off x="3540" y="2655"/>
              <a:ext cx="251" cy="2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chemeClr val="folHlink"/>
                  </a:solidFill>
                </a:rPr>
                <a:t>S3</a:t>
              </a:r>
            </a:p>
          </p:txBody>
        </p:sp>
      </p:grpSp>
      <p:grpSp>
        <p:nvGrpSpPr>
          <p:cNvPr id="40965" name="Group 10"/>
          <p:cNvGrpSpPr>
            <a:grpSpLocks/>
          </p:cNvGrpSpPr>
          <p:nvPr/>
        </p:nvGrpSpPr>
        <p:grpSpPr bwMode="auto">
          <a:xfrm>
            <a:off x="4572000" y="5156200"/>
            <a:ext cx="3887788" cy="360363"/>
            <a:chOff x="2336" y="3067"/>
            <a:chExt cx="2449" cy="227"/>
          </a:xfrm>
        </p:grpSpPr>
        <p:sp>
          <p:nvSpPr>
            <p:cNvPr id="40986" name="Line 11"/>
            <p:cNvSpPr>
              <a:spLocks noChangeShapeType="1"/>
            </p:cNvSpPr>
            <p:nvPr/>
          </p:nvSpPr>
          <p:spPr bwMode="auto">
            <a:xfrm>
              <a:off x="2336" y="3294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pSp>
          <p:nvGrpSpPr>
            <p:cNvPr id="40987" name="Group 12"/>
            <p:cNvGrpSpPr>
              <a:grpSpLocks/>
            </p:cNvGrpSpPr>
            <p:nvPr/>
          </p:nvGrpSpPr>
          <p:grpSpPr bwMode="auto">
            <a:xfrm>
              <a:off x="2608" y="3067"/>
              <a:ext cx="544" cy="227"/>
              <a:chOff x="2608" y="3067"/>
              <a:chExt cx="544" cy="227"/>
            </a:xfrm>
          </p:grpSpPr>
          <p:sp>
            <p:nvSpPr>
              <p:cNvPr id="41003" name="Line 13"/>
              <p:cNvSpPr>
                <a:spLocks noChangeShapeType="1"/>
              </p:cNvSpPr>
              <p:nvPr/>
            </p:nvSpPr>
            <p:spPr bwMode="auto">
              <a:xfrm flipV="1">
                <a:off x="2608" y="3067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004" name="Line 14"/>
              <p:cNvSpPr>
                <a:spLocks noChangeShapeType="1"/>
              </p:cNvSpPr>
              <p:nvPr/>
            </p:nvSpPr>
            <p:spPr bwMode="auto">
              <a:xfrm>
                <a:off x="2608" y="3067"/>
                <a:ext cx="2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005" name="Line 15"/>
              <p:cNvSpPr>
                <a:spLocks noChangeShapeType="1"/>
              </p:cNvSpPr>
              <p:nvPr/>
            </p:nvSpPr>
            <p:spPr bwMode="auto">
              <a:xfrm>
                <a:off x="2880" y="3067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006" name="Line 16"/>
              <p:cNvSpPr>
                <a:spLocks noChangeShapeType="1"/>
              </p:cNvSpPr>
              <p:nvPr/>
            </p:nvSpPr>
            <p:spPr bwMode="auto">
              <a:xfrm>
                <a:off x="2880" y="3294"/>
                <a:ext cx="2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40988" name="Group 17"/>
            <p:cNvGrpSpPr>
              <a:grpSpLocks/>
            </p:cNvGrpSpPr>
            <p:nvPr/>
          </p:nvGrpSpPr>
          <p:grpSpPr bwMode="auto">
            <a:xfrm>
              <a:off x="3152" y="3067"/>
              <a:ext cx="544" cy="227"/>
              <a:chOff x="2608" y="3067"/>
              <a:chExt cx="544" cy="227"/>
            </a:xfrm>
          </p:grpSpPr>
          <p:sp>
            <p:nvSpPr>
              <p:cNvPr id="40999" name="Line 18"/>
              <p:cNvSpPr>
                <a:spLocks noChangeShapeType="1"/>
              </p:cNvSpPr>
              <p:nvPr/>
            </p:nvSpPr>
            <p:spPr bwMode="auto">
              <a:xfrm flipV="1">
                <a:off x="2608" y="3067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000" name="Line 19"/>
              <p:cNvSpPr>
                <a:spLocks noChangeShapeType="1"/>
              </p:cNvSpPr>
              <p:nvPr/>
            </p:nvSpPr>
            <p:spPr bwMode="auto">
              <a:xfrm>
                <a:off x="2608" y="3067"/>
                <a:ext cx="2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001" name="Line 20"/>
              <p:cNvSpPr>
                <a:spLocks noChangeShapeType="1"/>
              </p:cNvSpPr>
              <p:nvPr/>
            </p:nvSpPr>
            <p:spPr bwMode="auto">
              <a:xfrm>
                <a:off x="2880" y="3067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002" name="Line 21"/>
              <p:cNvSpPr>
                <a:spLocks noChangeShapeType="1"/>
              </p:cNvSpPr>
              <p:nvPr/>
            </p:nvSpPr>
            <p:spPr bwMode="auto">
              <a:xfrm>
                <a:off x="2880" y="3294"/>
                <a:ext cx="2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40989" name="Group 22"/>
            <p:cNvGrpSpPr>
              <a:grpSpLocks/>
            </p:cNvGrpSpPr>
            <p:nvPr/>
          </p:nvGrpSpPr>
          <p:grpSpPr bwMode="auto">
            <a:xfrm>
              <a:off x="3696" y="3067"/>
              <a:ext cx="544" cy="227"/>
              <a:chOff x="2608" y="3067"/>
              <a:chExt cx="544" cy="227"/>
            </a:xfrm>
          </p:grpSpPr>
          <p:sp>
            <p:nvSpPr>
              <p:cNvPr id="40995" name="Line 23"/>
              <p:cNvSpPr>
                <a:spLocks noChangeShapeType="1"/>
              </p:cNvSpPr>
              <p:nvPr/>
            </p:nvSpPr>
            <p:spPr bwMode="auto">
              <a:xfrm flipV="1">
                <a:off x="2608" y="3067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0996" name="Line 24"/>
              <p:cNvSpPr>
                <a:spLocks noChangeShapeType="1"/>
              </p:cNvSpPr>
              <p:nvPr/>
            </p:nvSpPr>
            <p:spPr bwMode="auto">
              <a:xfrm>
                <a:off x="2608" y="3067"/>
                <a:ext cx="2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0997" name="Line 25"/>
              <p:cNvSpPr>
                <a:spLocks noChangeShapeType="1"/>
              </p:cNvSpPr>
              <p:nvPr/>
            </p:nvSpPr>
            <p:spPr bwMode="auto">
              <a:xfrm>
                <a:off x="2880" y="3067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0998" name="Line 26"/>
              <p:cNvSpPr>
                <a:spLocks noChangeShapeType="1"/>
              </p:cNvSpPr>
              <p:nvPr/>
            </p:nvSpPr>
            <p:spPr bwMode="auto">
              <a:xfrm>
                <a:off x="2880" y="3294"/>
                <a:ext cx="2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40990" name="Group 27"/>
            <p:cNvGrpSpPr>
              <a:grpSpLocks/>
            </p:cNvGrpSpPr>
            <p:nvPr/>
          </p:nvGrpSpPr>
          <p:grpSpPr bwMode="auto">
            <a:xfrm>
              <a:off x="4241" y="3067"/>
              <a:ext cx="544" cy="227"/>
              <a:chOff x="2608" y="3067"/>
              <a:chExt cx="544" cy="227"/>
            </a:xfrm>
          </p:grpSpPr>
          <p:sp>
            <p:nvSpPr>
              <p:cNvPr id="40991" name="Line 28"/>
              <p:cNvSpPr>
                <a:spLocks noChangeShapeType="1"/>
              </p:cNvSpPr>
              <p:nvPr/>
            </p:nvSpPr>
            <p:spPr bwMode="auto">
              <a:xfrm flipV="1">
                <a:off x="2608" y="3067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0992" name="Line 29"/>
              <p:cNvSpPr>
                <a:spLocks noChangeShapeType="1"/>
              </p:cNvSpPr>
              <p:nvPr/>
            </p:nvSpPr>
            <p:spPr bwMode="auto">
              <a:xfrm>
                <a:off x="2608" y="3067"/>
                <a:ext cx="2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0993" name="Line 30"/>
              <p:cNvSpPr>
                <a:spLocks noChangeShapeType="1"/>
              </p:cNvSpPr>
              <p:nvPr/>
            </p:nvSpPr>
            <p:spPr bwMode="auto">
              <a:xfrm>
                <a:off x="2880" y="3067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0994" name="Line 31"/>
              <p:cNvSpPr>
                <a:spLocks noChangeShapeType="1"/>
              </p:cNvSpPr>
              <p:nvPr/>
            </p:nvSpPr>
            <p:spPr bwMode="auto">
              <a:xfrm>
                <a:off x="2880" y="3294"/>
                <a:ext cx="2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</p:grpSp>
      <p:sp>
        <p:nvSpPr>
          <p:cNvPr id="40966" name="AutoShape 32"/>
          <p:cNvSpPr>
            <a:spLocks noChangeArrowheads="1"/>
          </p:cNvSpPr>
          <p:nvPr/>
        </p:nvSpPr>
        <p:spPr bwMode="auto">
          <a:xfrm>
            <a:off x="5003800" y="5661025"/>
            <a:ext cx="863600" cy="287338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S0</a:t>
            </a:r>
          </a:p>
        </p:txBody>
      </p:sp>
      <p:sp>
        <p:nvSpPr>
          <p:cNvPr id="40967" name="Text Box 33"/>
          <p:cNvSpPr txBox="1">
            <a:spLocks noChangeArrowheads="1"/>
          </p:cNvSpPr>
          <p:nvPr/>
        </p:nvSpPr>
        <p:spPr bwMode="auto">
          <a:xfrm>
            <a:off x="3563938" y="5445125"/>
            <a:ext cx="9271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state of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flip flops</a:t>
            </a:r>
          </a:p>
        </p:txBody>
      </p:sp>
      <p:sp>
        <p:nvSpPr>
          <p:cNvPr id="40968" name="Text Box 34"/>
          <p:cNvSpPr txBox="1">
            <a:spLocks noChangeArrowheads="1"/>
          </p:cNvSpPr>
          <p:nvPr/>
        </p:nvSpPr>
        <p:spPr bwMode="auto">
          <a:xfrm>
            <a:off x="3563938" y="6164263"/>
            <a:ext cx="8001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input X</a:t>
            </a:r>
          </a:p>
        </p:txBody>
      </p:sp>
      <p:sp>
        <p:nvSpPr>
          <p:cNvPr id="40969" name="AutoShape 35"/>
          <p:cNvSpPr>
            <a:spLocks noChangeArrowheads="1"/>
          </p:cNvSpPr>
          <p:nvPr/>
        </p:nvSpPr>
        <p:spPr bwMode="auto">
          <a:xfrm>
            <a:off x="5003800" y="6165850"/>
            <a:ext cx="863600" cy="287338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0</a:t>
            </a:r>
          </a:p>
        </p:txBody>
      </p:sp>
      <p:grpSp>
        <p:nvGrpSpPr>
          <p:cNvPr id="40970" name="Group 36"/>
          <p:cNvGrpSpPr>
            <a:grpSpLocks/>
          </p:cNvGrpSpPr>
          <p:nvPr/>
        </p:nvGrpSpPr>
        <p:grpSpPr bwMode="auto">
          <a:xfrm>
            <a:off x="6299200" y="4652963"/>
            <a:ext cx="1123950" cy="336550"/>
            <a:chOff x="3424" y="2750"/>
            <a:chExt cx="708" cy="212"/>
          </a:xfrm>
        </p:grpSpPr>
        <p:sp>
          <p:nvSpPr>
            <p:cNvPr id="40984" name="Line 37"/>
            <p:cNvSpPr>
              <a:spLocks noChangeShapeType="1"/>
            </p:cNvSpPr>
            <p:nvPr/>
          </p:nvSpPr>
          <p:spPr bwMode="auto">
            <a:xfrm>
              <a:off x="3424" y="2840"/>
              <a:ext cx="3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0985" name="Text Box 38"/>
            <p:cNvSpPr txBox="1">
              <a:spLocks noChangeArrowheads="1"/>
            </p:cNvSpPr>
            <p:nvPr/>
          </p:nvSpPr>
          <p:spPr bwMode="auto">
            <a:xfrm>
              <a:off x="3787" y="2750"/>
              <a:ext cx="34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time</a:t>
              </a:r>
            </a:p>
          </p:txBody>
        </p:sp>
      </p:grpSp>
      <p:grpSp>
        <p:nvGrpSpPr>
          <p:cNvPr id="9" name="Group 39"/>
          <p:cNvGrpSpPr>
            <a:grpSpLocks/>
          </p:cNvGrpSpPr>
          <p:nvPr/>
        </p:nvGrpSpPr>
        <p:grpSpPr bwMode="auto">
          <a:xfrm>
            <a:off x="6588125" y="5661025"/>
            <a:ext cx="1006475" cy="649288"/>
            <a:chOff x="3606" y="3566"/>
            <a:chExt cx="634" cy="409"/>
          </a:xfrm>
        </p:grpSpPr>
        <p:sp>
          <p:nvSpPr>
            <p:cNvPr id="40982" name="AutoShape 40"/>
            <p:cNvSpPr>
              <a:spLocks noChangeArrowheads="1"/>
            </p:cNvSpPr>
            <p:nvPr/>
          </p:nvSpPr>
          <p:spPr bwMode="auto">
            <a:xfrm>
              <a:off x="3696" y="3566"/>
              <a:ext cx="544" cy="181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S1</a:t>
              </a:r>
            </a:p>
          </p:txBody>
        </p:sp>
        <p:sp>
          <p:nvSpPr>
            <p:cNvPr id="40983" name="Line 41"/>
            <p:cNvSpPr>
              <a:spLocks noChangeShapeType="1"/>
            </p:cNvSpPr>
            <p:nvPr/>
          </p:nvSpPr>
          <p:spPr bwMode="auto">
            <a:xfrm flipV="1">
              <a:off x="3606" y="3793"/>
              <a:ext cx="227" cy="182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10" name="Group 42"/>
          <p:cNvGrpSpPr>
            <a:grpSpLocks/>
          </p:cNvGrpSpPr>
          <p:nvPr/>
        </p:nvGrpSpPr>
        <p:grpSpPr bwMode="auto">
          <a:xfrm>
            <a:off x="250825" y="3644900"/>
            <a:ext cx="1187450" cy="1057275"/>
            <a:chOff x="158" y="2296"/>
            <a:chExt cx="748" cy="666"/>
          </a:xfrm>
        </p:grpSpPr>
        <p:sp>
          <p:nvSpPr>
            <p:cNvPr id="40980" name="AutoShape 43"/>
            <p:cNvSpPr>
              <a:spLocks noChangeArrowheads="1"/>
            </p:cNvSpPr>
            <p:nvPr/>
          </p:nvSpPr>
          <p:spPr bwMode="auto">
            <a:xfrm>
              <a:off x="431" y="2296"/>
              <a:ext cx="453" cy="408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40981" name="Text Box 44"/>
            <p:cNvSpPr txBox="1">
              <a:spLocks noChangeArrowheads="1"/>
            </p:cNvSpPr>
            <p:nvPr/>
          </p:nvSpPr>
          <p:spPr bwMode="auto">
            <a:xfrm>
              <a:off x="158" y="2750"/>
              <a:ext cx="74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chemeClr val="hlink"/>
                  </a:solidFill>
                </a:rPr>
                <a:t>current state</a:t>
              </a:r>
            </a:p>
          </p:txBody>
        </p:sp>
      </p:grpSp>
      <p:sp>
        <p:nvSpPr>
          <p:cNvPr id="40973" name="AutoShape 45"/>
          <p:cNvSpPr>
            <a:spLocks noChangeArrowheads="1"/>
          </p:cNvSpPr>
          <p:nvPr/>
        </p:nvSpPr>
        <p:spPr bwMode="auto">
          <a:xfrm>
            <a:off x="5867400" y="6165850"/>
            <a:ext cx="863600" cy="287338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1</a:t>
            </a:r>
          </a:p>
        </p:txBody>
      </p:sp>
      <p:sp>
        <p:nvSpPr>
          <p:cNvPr id="40974" name="AutoShape 46"/>
          <p:cNvSpPr>
            <a:spLocks noChangeArrowheads="1"/>
          </p:cNvSpPr>
          <p:nvPr/>
        </p:nvSpPr>
        <p:spPr bwMode="auto">
          <a:xfrm>
            <a:off x="5867400" y="5661025"/>
            <a:ext cx="863600" cy="28733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S0</a:t>
            </a:r>
          </a:p>
        </p:txBody>
      </p:sp>
      <p:grpSp>
        <p:nvGrpSpPr>
          <p:cNvPr id="11" name="Group 47"/>
          <p:cNvGrpSpPr>
            <a:grpSpLocks/>
          </p:cNvGrpSpPr>
          <p:nvPr/>
        </p:nvGrpSpPr>
        <p:grpSpPr bwMode="auto">
          <a:xfrm>
            <a:off x="1403350" y="3284538"/>
            <a:ext cx="1296988" cy="1417637"/>
            <a:chOff x="884" y="2069"/>
            <a:chExt cx="817" cy="893"/>
          </a:xfrm>
        </p:grpSpPr>
        <p:sp>
          <p:nvSpPr>
            <p:cNvPr id="40976" name="Freeform 48"/>
            <p:cNvSpPr>
              <a:spLocks/>
            </p:cNvSpPr>
            <p:nvPr/>
          </p:nvSpPr>
          <p:spPr bwMode="auto">
            <a:xfrm>
              <a:off x="884" y="2341"/>
              <a:ext cx="363" cy="137"/>
            </a:xfrm>
            <a:custGeom>
              <a:avLst/>
              <a:gdLst>
                <a:gd name="T0" fmla="*/ 0 w 318"/>
                <a:gd name="T1" fmla="*/ 59 h 317"/>
                <a:gd name="T2" fmla="*/ 177 w 318"/>
                <a:gd name="T3" fmla="*/ 0 h 317"/>
                <a:gd name="T4" fmla="*/ 414 w 318"/>
                <a:gd name="T5" fmla="*/ 59 h 317"/>
                <a:gd name="T6" fmla="*/ 0 60000 65536"/>
                <a:gd name="T7" fmla="*/ 0 60000 65536"/>
                <a:gd name="T8" fmla="*/ 0 60000 65536"/>
                <a:gd name="T9" fmla="*/ 0 w 318"/>
                <a:gd name="T10" fmla="*/ 0 h 317"/>
                <a:gd name="T11" fmla="*/ 318 w 318"/>
                <a:gd name="T12" fmla="*/ 317 h 3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18" h="317">
                  <a:moveTo>
                    <a:pt x="0" y="317"/>
                  </a:moveTo>
                  <a:cubicBezTo>
                    <a:pt x="41" y="158"/>
                    <a:pt x="83" y="0"/>
                    <a:pt x="136" y="0"/>
                  </a:cubicBezTo>
                  <a:cubicBezTo>
                    <a:pt x="189" y="0"/>
                    <a:pt x="253" y="158"/>
                    <a:pt x="318" y="317"/>
                  </a:cubicBezTo>
                </a:path>
              </a:pathLst>
            </a:cu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0977" name="Text Box 49"/>
            <p:cNvSpPr txBox="1">
              <a:spLocks noChangeArrowheads="1"/>
            </p:cNvSpPr>
            <p:nvPr/>
          </p:nvSpPr>
          <p:spPr bwMode="auto">
            <a:xfrm>
              <a:off x="975" y="2069"/>
              <a:ext cx="1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chemeClr val="hlink"/>
                  </a:solidFill>
                </a:rPr>
                <a:t>1</a:t>
              </a:r>
            </a:p>
          </p:txBody>
        </p:sp>
        <p:sp>
          <p:nvSpPr>
            <p:cNvPr id="40978" name="AutoShape 50"/>
            <p:cNvSpPr>
              <a:spLocks noChangeArrowheads="1"/>
            </p:cNvSpPr>
            <p:nvPr/>
          </p:nvSpPr>
          <p:spPr bwMode="auto">
            <a:xfrm>
              <a:off x="1248" y="2296"/>
              <a:ext cx="453" cy="408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40979" name="Text Box 51"/>
            <p:cNvSpPr txBox="1">
              <a:spLocks noChangeArrowheads="1"/>
            </p:cNvSpPr>
            <p:nvPr/>
          </p:nvSpPr>
          <p:spPr bwMode="auto">
            <a:xfrm>
              <a:off x="975" y="2750"/>
              <a:ext cx="60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chemeClr val="hlink"/>
                  </a:solidFill>
                </a:rPr>
                <a:t>next state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State assignment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What is the state diagram?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4968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800" smtClean="0"/>
              <a:t>a graphical way to represent the state table</a:t>
            </a:r>
          </a:p>
        </p:txBody>
      </p:sp>
      <p:grpSp>
        <p:nvGrpSpPr>
          <p:cNvPr id="6148" name="Group 4"/>
          <p:cNvGrpSpPr>
            <a:grpSpLocks/>
          </p:cNvGrpSpPr>
          <p:nvPr/>
        </p:nvGrpSpPr>
        <p:grpSpPr bwMode="auto">
          <a:xfrm>
            <a:off x="533400" y="2971800"/>
            <a:ext cx="4191000" cy="2808288"/>
            <a:chOff x="192" y="1872"/>
            <a:chExt cx="2640" cy="1769"/>
          </a:xfrm>
        </p:grpSpPr>
        <p:pic>
          <p:nvPicPr>
            <p:cNvPr id="6170" name="Picture 5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2" y="1920"/>
              <a:ext cx="2640" cy="17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171" name="Line 6"/>
            <p:cNvSpPr>
              <a:spLocks noChangeShapeType="1"/>
            </p:cNvSpPr>
            <p:nvPr/>
          </p:nvSpPr>
          <p:spPr bwMode="auto">
            <a:xfrm>
              <a:off x="1488" y="1872"/>
              <a:ext cx="0" cy="1728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6149" name="Group 7"/>
          <p:cNvGrpSpPr>
            <a:grpSpLocks/>
          </p:cNvGrpSpPr>
          <p:nvPr/>
        </p:nvGrpSpPr>
        <p:grpSpPr bwMode="auto">
          <a:xfrm>
            <a:off x="5334000" y="3048000"/>
            <a:ext cx="3060700" cy="2514600"/>
            <a:chOff x="3600" y="1584"/>
            <a:chExt cx="1928" cy="1584"/>
          </a:xfrm>
        </p:grpSpPr>
        <p:sp>
          <p:nvSpPr>
            <p:cNvPr id="6150" name="Oval 8"/>
            <p:cNvSpPr>
              <a:spLocks noChangeArrowheads="1"/>
            </p:cNvSpPr>
            <p:nvPr/>
          </p:nvSpPr>
          <p:spPr bwMode="auto">
            <a:xfrm>
              <a:off x="4176" y="1968"/>
              <a:ext cx="432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00</a:t>
              </a:r>
            </a:p>
          </p:txBody>
        </p:sp>
        <p:sp>
          <p:nvSpPr>
            <p:cNvPr id="6151" name="Oval 9"/>
            <p:cNvSpPr>
              <a:spLocks noChangeArrowheads="1"/>
            </p:cNvSpPr>
            <p:nvPr/>
          </p:nvSpPr>
          <p:spPr bwMode="auto">
            <a:xfrm>
              <a:off x="3648" y="2448"/>
              <a:ext cx="432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01</a:t>
              </a:r>
            </a:p>
          </p:txBody>
        </p:sp>
        <p:sp>
          <p:nvSpPr>
            <p:cNvPr id="6152" name="Oval 10"/>
            <p:cNvSpPr>
              <a:spLocks noChangeArrowheads="1"/>
            </p:cNvSpPr>
            <p:nvPr/>
          </p:nvSpPr>
          <p:spPr bwMode="auto">
            <a:xfrm>
              <a:off x="4176" y="2928"/>
              <a:ext cx="432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11</a:t>
              </a:r>
            </a:p>
          </p:txBody>
        </p:sp>
        <p:sp>
          <p:nvSpPr>
            <p:cNvPr id="6153" name="Oval 11"/>
            <p:cNvSpPr>
              <a:spLocks noChangeArrowheads="1"/>
            </p:cNvSpPr>
            <p:nvPr/>
          </p:nvSpPr>
          <p:spPr bwMode="auto">
            <a:xfrm>
              <a:off x="4608" y="2400"/>
              <a:ext cx="432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10</a:t>
              </a:r>
            </a:p>
          </p:txBody>
        </p:sp>
        <p:cxnSp>
          <p:nvCxnSpPr>
            <p:cNvPr id="6154" name="AutoShape 12"/>
            <p:cNvCxnSpPr>
              <a:cxnSpLocks noChangeShapeType="1"/>
              <a:stCxn id="6150" idx="7"/>
              <a:endCxn id="6150" idx="1"/>
            </p:cNvCxnSpPr>
            <p:nvPr/>
          </p:nvCxnSpPr>
          <p:spPr bwMode="auto">
            <a:xfrm rot="-5400000" flipH="1" flipV="1">
              <a:off x="4391" y="1851"/>
              <a:ext cx="1" cy="306"/>
            </a:xfrm>
            <a:prstGeom prst="curvedConnector3">
              <a:avLst>
                <a:gd name="adj1" fmla="val -17900009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155" name="Text Box 13"/>
            <p:cNvSpPr txBox="1">
              <a:spLocks noChangeArrowheads="1"/>
            </p:cNvSpPr>
            <p:nvPr/>
          </p:nvSpPr>
          <p:spPr bwMode="auto">
            <a:xfrm>
              <a:off x="4224" y="1584"/>
              <a:ext cx="34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X=0</a:t>
              </a:r>
            </a:p>
          </p:txBody>
        </p:sp>
        <p:sp>
          <p:nvSpPr>
            <p:cNvPr id="6156" name="Text Box 14"/>
            <p:cNvSpPr txBox="1">
              <a:spLocks noChangeArrowheads="1"/>
            </p:cNvSpPr>
            <p:nvPr/>
          </p:nvSpPr>
          <p:spPr bwMode="auto">
            <a:xfrm>
              <a:off x="3600" y="2112"/>
              <a:ext cx="34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X=1</a:t>
              </a:r>
            </a:p>
          </p:txBody>
        </p:sp>
        <p:cxnSp>
          <p:nvCxnSpPr>
            <p:cNvPr id="6157" name="AutoShape 15"/>
            <p:cNvCxnSpPr>
              <a:cxnSpLocks noChangeShapeType="1"/>
              <a:stCxn id="6150" idx="2"/>
              <a:endCxn id="6151" idx="0"/>
            </p:cNvCxnSpPr>
            <p:nvPr/>
          </p:nvCxnSpPr>
          <p:spPr bwMode="auto">
            <a:xfrm rot="10800000" flipV="1">
              <a:off x="3864" y="2088"/>
              <a:ext cx="312" cy="360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158" name="AutoShape 16"/>
            <p:cNvCxnSpPr>
              <a:cxnSpLocks noChangeShapeType="1"/>
              <a:stCxn id="6151" idx="6"/>
              <a:endCxn id="6150" idx="4"/>
            </p:cNvCxnSpPr>
            <p:nvPr/>
          </p:nvCxnSpPr>
          <p:spPr bwMode="auto">
            <a:xfrm flipV="1">
              <a:off x="4080" y="2208"/>
              <a:ext cx="312" cy="360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159" name="Text Box 17"/>
            <p:cNvSpPr txBox="1">
              <a:spLocks noChangeArrowheads="1"/>
            </p:cNvSpPr>
            <p:nvPr/>
          </p:nvSpPr>
          <p:spPr bwMode="auto">
            <a:xfrm>
              <a:off x="4032" y="2256"/>
              <a:ext cx="34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X=0</a:t>
              </a:r>
            </a:p>
          </p:txBody>
        </p:sp>
        <p:cxnSp>
          <p:nvCxnSpPr>
            <p:cNvPr id="6160" name="AutoShape 18"/>
            <p:cNvCxnSpPr>
              <a:cxnSpLocks noChangeShapeType="1"/>
              <a:stCxn id="6151" idx="4"/>
              <a:endCxn id="6152" idx="2"/>
            </p:cNvCxnSpPr>
            <p:nvPr/>
          </p:nvCxnSpPr>
          <p:spPr bwMode="auto">
            <a:xfrm rot="16200000" flipH="1">
              <a:off x="3840" y="2712"/>
              <a:ext cx="360" cy="312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161" name="Text Box 19"/>
            <p:cNvSpPr txBox="1">
              <a:spLocks noChangeArrowheads="1"/>
            </p:cNvSpPr>
            <p:nvPr/>
          </p:nvSpPr>
          <p:spPr bwMode="auto">
            <a:xfrm>
              <a:off x="3648" y="2832"/>
              <a:ext cx="34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X=1</a:t>
              </a:r>
            </a:p>
          </p:txBody>
        </p:sp>
        <p:cxnSp>
          <p:nvCxnSpPr>
            <p:cNvPr id="6162" name="AutoShape 20"/>
            <p:cNvCxnSpPr>
              <a:cxnSpLocks noChangeShapeType="1"/>
              <a:stCxn id="6153" idx="0"/>
              <a:endCxn id="6150" idx="6"/>
            </p:cNvCxnSpPr>
            <p:nvPr/>
          </p:nvCxnSpPr>
          <p:spPr bwMode="auto">
            <a:xfrm rot="5400000" flipH="1">
              <a:off x="4560" y="2136"/>
              <a:ext cx="312" cy="216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163" name="Text Box 21"/>
            <p:cNvSpPr txBox="1">
              <a:spLocks noChangeArrowheads="1"/>
            </p:cNvSpPr>
            <p:nvPr/>
          </p:nvSpPr>
          <p:spPr bwMode="auto">
            <a:xfrm>
              <a:off x="4752" y="2064"/>
              <a:ext cx="34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X=0</a:t>
              </a:r>
            </a:p>
          </p:txBody>
        </p:sp>
        <p:cxnSp>
          <p:nvCxnSpPr>
            <p:cNvPr id="6164" name="AutoShape 22"/>
            <p:cNvCxnSpPr>
              <a:cxnSpLocks noChangeShapeType="1"/>
              <a:stCxn id="6153" idx="5"/>
              <a:endCxn id="6153" idx="7"/>
            </p:cNvCxnSpPr>
            <p:nvPr/>
          </p:nvCxnSpPr>
          <p:spPr bwMode="auto">
            <a:xfrm rot="5400000" flipH="1" flipV="1">
              <a:off x="4893" y="2519"/>
              <a:ext cx="170" cy="1"/>
            </a:xfrm>
            <a:prstGeom prst="curvedConnector5">
              <a:avLst>
                <a:gd name="adj1" fmla="val -32944"/>
                <a:gd name="adj2" fmla="val 20800009"/>
                <a:gd name="adj3" fmla="val 131176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165" name="Text Box 23"/>
            <p:cNvSpPr txBox="1">
              <a:spLocks noChangeArrowheads="1"/>
            </p:cNvSpPr>
            <p:nvPr/>
          </p:nvSpPr>
          <p:spPr bwMode="auto">
            <a:xfrm>
              <a:off x="5184" y="2400"/>
              <a:ext cx="34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X=1</a:t>
              </a:r>
            </a:p>
          </p:txBody>
        </p:sp>
        <p:cxnSp>
          <p:nvCxnSpPr>
            <p:cNvPr id="6166" name="AutoShape 24"/>
            <p:cNvCxnSpPr>
              <a:cxnSpLocks noChangeShapeType="1"/>
              <a:stCxn id="6152" idx="6"/>
              <a:endCxn id="6153" idx="4"/>
            </p:cNvCxnSpPr>
            <p:nvPr/>
          </p:nvCxnSpPr>
          <p:spPr bwMode="auto">
            <a:xfrm flipV="1">
              <a:off x="4608" y="2640"/>
              <a:ext cx="216" cy="408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167" name="Text Box 25"/>
            <p:cNvSpPr txBox="1">
              <a:spLocks noChangeArrowheads="1"/>
            </p:cNvSpPr>
            <p:nvPr/>
          </p:nvSpPr>
          <p:spPr bwMode="auto">
            <a:xfrm>
              <a:off x="4752" y="2832"/>
              <a:ext cx="34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X=1</a:t>
              </a:r>
            </a:p>
          </p:txBody>
        </p:sp>
        <p:cxnSp>
          <p:nvCxnSpPr>
            <p:cNvPr id="6168" name="AutoShape 26"/>
            <p:cNvCxnSpPr>
              <a:cxnSpLocks noChangeShapeType="1"/>
              <a:stCxn id="6152" idx="0"/>
              <a:endCxn id="6150" idx="4"/>
            </p:cNvCxnSpPr>
            <p:nvPr/>
          </p:nvCxnSpPr>
          <p:spPr bwMode="auto">
            <a:xfrm rot="-5400000">
              <a:off x="4032" y="2568"/>
              <a:ext cx="72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169" name="Text Box 27"/>
            <p:cNvSpPr txBox="1">
              <a:spLocks noChangeArrowheads="1"/>
            </p:cNvSpPr>
            <p:nvPr/>
          </p:nvSpPr>
          <p:spPr bwMode="auto">
            <a:xfrm>
              <a:off x="4080" y="2640"/>
              <a:ext cx="34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X=0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Design Steps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mtClean="0"/>
              <a:t>Step 1: draw the state diagram and state table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mtClean="0">
                <a:solidFill>
                  <a:schemeClr val="hlink"/>
                </a:solidFill>
              </a:rPr>
              <a:t>Step 2: assign state values and flip flops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mtClean="0"/>
              <a:t>Step 3: draw the spec of the combinational part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mtClean="0"/>
              <a:t>draw the truth table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mtClean="0"/>
              <a:t>Step 4: realize the combinational part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mtClean="0"/>
              <a:t>logic simplification if necessary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Problem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5476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mtClean="0"/>
              <a:t>realize the finite automata</a:t>
            </a:r>
          </a:p>
        </p:txBody>
      </p:sp>
      <p:grpSp>
        <p:nvGrpSpPr>
          <p:cNvPr id="44036" name="Group 4"/>
          <p:cNvGrpSpPr>
            <a:grpSpLocks/>
          </p:cNvGrpSpPr>
          <p:nvPr/>
        </p:nvGrpSpPr>
        <p:grpSpPr bwMode="auto">
          <a:xfrm>
            <a:off x="1258888" y="3213100"/>
            <a:ext cx="6121400" cy="2697163"/>
            <a:chOff x="793" y="2024"/>
            <a:chExt cx="3856" cy="1699"/>
          </a:xfrm>
        </p:grpSpPr>
        <p:pic>
          <p:nvPicPr>
            <p:cNvPr id="44037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3" y="2024"/>
              <a:ext cx="3856" cy="16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4038" name="Text Box 6"/>
            <p:cNvSpPr txBox="1">
              <a:spLocks noChangeArrowheads="1"/>
            </p:cNvSpPr>
            <p:nvPr/>
          </p:nvSpPr>
          <p:spPr bwMode="auto">
            <a:xfrm>
              <a:off x="1111" y="2840"/>
              <a:ext cx="251" cy="2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chemeClr val="folHlink"/>
                  </a:solidFill>
                </a:rPr>
                <a:t>S0</a:t>
              </a:r>
            </a:p>
          </p:txBody>
        </p:sp>
        <p:sp>
          <p:nvSpPr>
            <p:cNvPr id="44039" name="Text Box 7"/>
            <p:cNvSpPr txBox="1">
              <a:spLocks noChangeArrowheads="1"/>
            </p:cNvSpPr>
            <p:nvPr/>
          </p:nvSpPr>
          <p:spPr bwMode="auto">
            <a:xfrm>
              <a:off x="2109" y="2795"/>
              <a:ext cx="251" cy="2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chemeClr val="folHlink"/>
                  </a:solidFill>
                </a:rPr>
                <a:t>S1</a:t>
              </a:r>
            </a:p>
          </p:txBody>
        </p:sp>
        <p:sp>
          <p:nvSpPr>
            <p:cNvPr id="44040" name="Text Box 8"/>
            <p:cNvSpPr txBox="1">
              <a:spLocks noChangeArrowheads="1"/>
            </p:cNvSpPr>
            <p:nvPr/>
          </p:nvSpPr>
          <p:spPr bwMode="auto">
            <a:xfrm>
              <a:off x="3107" y="2795"/>
              <a:ext cx="251" cy="2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chemeClr val="folHlink"/>
                  </a:solidFill>
                </a:rPr>
                <a:t>S2</a:t>
              </a:r>
            </a:p>
          </p:txBody>
        </p:sp>
        <p:sp>
          <p:nvSpPr>
            <p:cNvPr id="44041" name="Text Box 9"/>
            <p:cNvSpPr txBox="1">
              <a:spLocks noChangeArrowheads="1"/>
            </p:cNvSpPr>
            <p:nvPr/>
          </p:nvSpPr>
          <p:spPr bwMode="auto">
            <a:xfrm>
              <a:off x="4105" y="2795"/>
              <a:ext cx="251" cy="2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chemeClr val="folHlink"/>
                  </a:solidFill>
                </a:rPr>
                <a:t>S3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General structure of a sequential circuit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solidFill>
                  <a:schemeClr val="folHlink"/>
                </a:solidFill>
              </a:rPr>
              <a:t>Sequential Circuit</a:t>
            </a:r>
            <a:r>
              <a:rPr lang="en-US" altLang="zh-TW" smtClean="0"/>
              <a:t>:</a:t>
            </a:r>
          </a:p>
          <a:p>
            <a:pPr lvl="1" eaLnBrk="1" hangingPunct="1"/>
            <a:r>
              <a:rPr lang="en-US" altLang="zh-TW" smtClean="0"/>
              <a:t>a digital circuit with </a:t>
            </a:r>
            <a:r>
              <a:rPr lang="en-US" altLang="zh-TW" smtClean="0">
                <a:solidFill>
                  <a:schemeClr val="hlink"/>
                </a:solidFill>
              </a:rPr>
              <a:t>storage element</a:t>
            </a:r>
            <a:r>
              <a:rPr lang="en-US" altLang="zh-TW" smtClean="0"/>
              <a:t> to </a:t>
            </a:r>
            <a:r>
              <a:rPr lang="en-US" altLang="zh-TW" smtClean="0">
                <a:solidFill>
                  <a:schemeClr val="hlink"/>
                </a:solidFill>
              </a:rPr>
              <a:t>memorize</a:t>
            </a:r>
            <a:r>
              <a:rPr lang="en-US" altLang="zh-TW" smtClean="0"/>
              <a:t> current </a:t>
            </a:r>
            <a:r>
              <a:rPr lang="en-US" altLang="zh-TW" smtClean="0">
                <a:solidFill>
                  <a:schemeClr val="hlink"/>
                </a:solidFill>
              </a:rPr>
              <a:t>state</a:t>
            </a:r>
          </a:p>
          <a:p>
            <a:pPr lvl="1" eaLnBrk="1" hangingPunct="1"/>
            <a:r>
              <a:rPr lang="en-US" altLang="zh-TW" smtClean="0"/>
              <a:t>Figure 5-1:</a:t>
            </a:r>
          </a:p>
          <a:p>
            <a:pPr lvl="1" eaLnBrk="1" hangingPunct="1"/>
            <a:endParaRPr lang="en-US" altLang="zh-TW" smtClean="0"/>
          </a:p>
          <a:p>
            <a:pPr lvl="1" eaLnBrk="1" hangingPunct="1"/>
            <a:endParaRPr lang="en-US" altLang="zh-TW" smtClean="0"/>
          </a:p>
          <a:p>
            <a:pPr lvl="1" eaLnBrk="1" hangingPunct="1"/>
            <a:endParaRPr lang="en-US" altLang="zh-TW" smtClean="0"/>
          </a:p>
        </p:txBody>
      </p:sp>
      <p:pic>
        <p:nvPicPr>
          <p:cNvPr id="4506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3124200"/>
            <a:ext cx="6096000" cy="188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4997" name="AutoShape 5"/>
          <p:cNvSpPr>
            <a:spLocks noChangeArrowheads="1"/>
          </p:cNvSpPr>
          <p:nvPr/>
        </p:nvSpPr>
        <p:spPr bwMode="auto">
          <a:xfrm>
            <a:off x="3505200" y="5181600"/>
            <a:ext cx="2286000" cy="685800"/>
          </a:xfrm>
          <a:prstGeom prst="wedgeRoundRectCallout">
            <a:avLst>
              <a:gd name="adj1" fmla="val 66875"/>
              <a:gd name="adj2" fmla="val -182407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>
                <a:solidFill>
                  <a:schemeClr val="hlink"/>
                </a:solidFill>
              </a:rPr>
              <a:t>to setup this part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4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997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Question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1698625"/>
          </a:xfrm>
        </p:spPr>
        <p:txBody>
          <a:bodyPr/>
          <a:lstStyle/>
          <a:p>
            <a:pPr eaLnBrk="1" hangingPunct="1"/>
            <a:r>
              <a:rPr lang="en-US" altLang="zh-TW" sz="2800" smtClean="0"/>
              <a:t>How many D flip flops required to realize the state diagram?</a:t>
            </a:r>
          </a:p>
          <a:p>
            <a:pPr lvl="1" eaLnBrk="1" hangingPunct="1"/>
            <a:r>
              <a:rPr lang="en-US" altLang="zh-TW" sz="2400" smtClean="0"/>
              <a:t>each of the four states needs a distinct representation</a:t>
            </a:r>
          </a:p>
        </p:txBody>
      </p:sp>
      <p:grpSp>
        <p:nvGrpSpPr>
          <p:cNvPr id="46084" name="Group 4"/>
          <p:cNvGrpSpPr>
            <a:grpSpLocks/>
          </p:cNvGrpSpPr>
          <p:nvPr/>
        </p:nvGrpSpPr>
        <p:grpSpPr bwMode="auto">
          <a:xfrm>
            <a:off x="1476375" y="3789363"/>
            <a:ext cx="6121400" cy="2697162"/>
            <a:chOff x="793" y="2024"/>
            <a:chExt cx="3856" cy="1699"/>
          </a:xfrm>
        </p:grpSpPr>
        <p:pic>
          <p:nvPicPr>
            <p:cNvPr id="46085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3" y="2024"/>
              <a:ext cx="3856" cy="16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6086" name="Text Box 6"/>
            <p:cNvSpPr txBox="1">
              <a:spLocks noChangeArrowheads="1"/>
            </p:cNvSpPr>
            <p:nvPr/>
          </p:nvSpPr>
          <p:spPr bwMode="auto">
            <a:xfrm>
              <a:off x="1111" y="2840"/>
              <a:ext cx="251" cy="2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chemeClr val="folHlink"/>
                  </a:solidFill>
                </a:rPr>
                <a:t>S0</a:t>
              </a:r>
            </a:p>
          </p:txBody>
        </p:sp>
        <p:sp>
          <p:nvSpPr>
            <p:cNvPr id="46087" name="Text Box 7"/>
            <p:cNvSpPr txBox="1">
              <a:spLocks noChangeArrowheads="1"/>
            </p:cNvSpPr>
            <p:nvPr/>
          </p:nvSpPr>
          <p:spPr bwMode="auto">
            <a:xfrm>
              <a:off x="2109" y="2795"/>
              <a:ext cx="251" cy="2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chemeClr val="folHlink"/>
                  </a:solidFill>
                </a:rPr>
                <a:t>S1</a:t>
              </a:r>
            </a:p>
          </p:txBody>
        </p:sp>
        <p:sp>
          <p:nvSpPr>
            <p:cNvPr id="46088" name="Text Box 8"/>
            <p:cNvSpPr txBox="1">
              <a:spLocks noChangeArrowheads="1"/>
            </p:cNvSpPr>
            <p:nvPr/>
          </p:nvSpPr>
          <p:spPr bwMode="auto">
            <a:xfrm>
              <a:off x="3107" y="2795"/>
              <a:ext cx="251" cy="2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chemeClr val="folHlink"/>
                  </a:solidFill>
                </a:rPr>
                <a:t>S2</a:t>
              </a:r>
            </a:p>
          </p:txBody>
        </p:sp>
        <p:sp>
          <p:nvSpPr>
            <p:cNvPr id="46089" name="Text Box 9"/>
            <p:cNvSpPr txBox="1">
              <a:spLocks noChangeArrowheads="1"/>
            </p:cNvSpPr>
            <p:nvPr/>
          </p:nvSpPr>
          <p:spPr bwMode="auto">
            <a:xfrm>
              <a:off x="4105" y="2795"/>
              <a:ext cx="251" cy="2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chemeClr val="folHlink"/>
                  </a:solidFill>
                </a:rPr>
                <a:t>S3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Question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1698625"/>
          </a:xfrm>
        </p:spPr>
        <p:txBody>
          <a:bodyPr/>
          <a:lstStyle/>
          <a:p>
            <a:pPr eaLnBrk="1" hangingPunct="1"/>
            <a:r>
              <a:rPr lang="en-US" altLang="zh-TW" smtClean="0"/>
              <a:t>How many D flip flops required to memorize 4 possible states?</a:t>
            </a:r>
          </a:p>
          <a:p>
            <a:pPr lvl="1" eaLnBrk="1" hangingPunct="1"/>
            <a:r>
              <a:rPr lang="en-US" altLang="zh-TW" smtClean="0"/>
              <a:t>Ans: 2 flip flops</a:t>
            </a:r>
          </a:p>
        </p:txBody>
      </p:sp>
      <p:grpSp>
        <p:nvGrpSpPr>
          <p:cNvPr id="47108" name="Group 4"/>
          <p:cNvGrpSpPr>
            <a:grpSpLocks/>
          </p:cNvGrpSpPr>
          <p:nvPr/>
        </p:nvGrpSpPr>
        <p:grpSpPr bwMode="auto">
          <a:xfrm>
            <a:off x="1476375" y="3789363"/>
            <a:ext cx="6121400" cy="2697162"/>
            <a:chOff x="793" y="2024"/>
            <a:chExt cx="3856" cy="1699"/>
          </a:xfrm>
        </p:grpSpPr>
        <p:pic>
          <p:nvPicPr>
            <p:cNvPr id="47110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3" y="2024"/>
              <a:ext cx="3856" cy="16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7111" name="Text Box 6"/>
            <p:cNvSpPr txBox="1">
              <a:spLocks noChangeArrowheads="1"/>
            </p:cNvSpPr>
            <p:nvPr/>
          </p:nvSpPr>
          <p:spPr bwMode="auto">
            <a:xfrm>
              <a:off x="1111" y="2840"/>
              <a:ext cx="251" cy="2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chemeClr val="folHlink"/>
                  </a:solidFill>
                </a:rPr>
                <a:t>S0</a:t>
              </a:r>
            </a:p>
          </p:txBody>
        </p:sp>
        <p:sp>
          <p:nvSpPr>
            <p:cNvPr id="47112" name="Text Box 7"/>
            <p:cNvSpPr txBox="1">
              <a:spLocks noChangeArrowheads="1"/>
            </p:cNvSpPr>
            <p:nvPr/>
          </p:nvSpPr>
          <p:spPr bwMode="auto">
            <a:xfrm>
              <a:off x="2109" y="2795"/>
              <a:ext cx="251" cy="2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chemeClr val="folHlink"/>
                  </a:solidFill>
                </a:rPr>
                <a:t>S1</a:t>
              </a:r>
            </a:p>
          </p:txBody>
        </p:sp>
        <p:sp>
          <p:nvSpPr>
            <p:cNvPr id="47113" name="Text Box 8"/>
            <p:cNvSpPr txBox="1">
              <a:spLocks noChangeArrowheads="1"/>
            </p:cNvSpPr>
            <p:nvPr/>
          </p:nvSpPr>
          <p:spPr bwMode="auto">
            <a:xfrm>
              <a:off x="3107" y="2795"/>
              <a:ext cx="251" cy="2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chemeClr val="folHlink"/>
                  </a:solidFill>
                </a:rPr>
                <a:t>S2</a:t>
              </a:r>
            </a:p>
          </p:txBody>
        </p:sp>
        <p:sp>
          <p:nvSpPr>
            <p:cNvPr id="47114" name="Text Box 9"/>
            <p:cNvSpPr txBox="1">
              <a:spLocks noChangeArrowheads="1"/>
            </p:cNvSpPr>
            <p:nvPr/>
          </p:nvSpPr>
          <p:spPr bwMode="auto">
            <a:xfrm>
              <a:off x="4105" y="2795"/>
              <a:ext cx="251" cy="2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chemeClr val="folHlink"/>
                  </a:solidFill>
                </a:rPr>
                <a:t>S3</a:t>
              </a:r>
            </a:p>
          </p:txBody>
        </p:sp>
      </p:grpSp>
      <p:graphicFrame>
        <p:nvGraphicFramePr>
          <p:cNvPr id="31754" name="Object 10"/>
          <p:cNvGraphicFramePr>
            <a:graphicFrameLocks noChangeAspect="1"/>
          </p:cNvGraphicFramePr>
          <p:nvPr/>
        </p:nvGraphicFramePr>
        <p:xfrm>
          <a:off x="6372225" y="3068638"/>
          <a:ext cx="1296988" cy="588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18" name="方程式" r:id="rId4" imgW="419100" imgH="190500" progId="Equation.3">
                  <p:embed/>
                </p:oleObj>
              </mc:Choice>
              <mc:Fallback>
                <p:oleObj name="方程式" r:id="rId4" imgW="419100" imgH="1905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2225" y="3068638"/>
                        <a:ext cx="1296988" cy="588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1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Re-describe the design problem again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83502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800" smtClean="0"/>
              <a:t>realize the following state-diagram with the hardware framework</a:t>
            </a:r>
          </a:p>
        </p:txBody>
      </p:sp>
      <p:grpSp>
        <p:nvGrpSpPr>
          <p:cNvPr id="48132" name="Group 4"/>
          <p:cNvGrpSpPr>
            <a:grpSpLocks/>
          </p:cNvGrpSpPr>
          <p:nvPr/>
        </p:nvGrpSpPr>
        <p:grpSpPr bwMode="auto">
          <a:xfrm>
            <a:off x="323850" y="3716338"/>
            <a:ext cx="4176713" cy="1839912"/>
            <a:chOff x="476" y="2209"/>
            <a:chExt cx="2631" cy="1159"/>
          </a:xfrm>
        </p:grpSpPr>
        <p:pic>
          <p:nvPicPr>
            <p:cNvPr id="48157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" y="2209"/>
              <a:ext cx="2631" cy="1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8158" name="Text Box 6"/>
            <p:cNvSpPr txBox="1">
              <a:spLocks noChangeArrowheads="1"/>
            </p:cNvSpPr>
            <p:nvPr/>
          </p:nvSpPr>
          <p:spPr bwMode="auto">
            <a:xfrm>
              <a:off x="657" y="2704"/>
              <a:ext cx="244" cy="2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chemeClr val="folHlink"/>
                  </a:solidFill>
                </a:rPr>
                <a:t>00</a:t>
              </a:r>
            </a:p>
          </p:txBody>
        </p:sp>
        <p:sp>
          <p:nvSpPr>
            <p:cNvPr id="48159" name="Text Box 7"/>
            <p:cNvSpPr txBox="1">
              <a:spLocks noChangeArrowheads="1"/>
            </p:cNvSpPr>
            <p:nvPr/>
          </p:nvSpPr>
          <p:spPr bwMode="auto">
            <a:xfrm>
              <a:off x="1338" y="2704"/>
              <a:ext cx="244" cy="2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chemeClr val="folHlink"/>
                  </a:solidFill>
                </a:rPr>
                <a:t>01</a:t>
              </a:r>
            </a:p>
          </p:txBody>
        </p:sp>
        <p:sp>
          <p:nvSpPr>
            <p:cNvPr id="48160" name="Text Box 8"/>
            <p:cNvSpPr txBox="1">
              <a:spLocks noChangeArrowheads="1"/>
            </p:cNvSpPr>
            <p:nvPr/>
          </p:nvSpPr>
          <p:spPr bwMode="auto">
            <a:xfrm>
              <a:off x="2018" y="2704"/>
              <a:ext cx="244" cy="2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chemeClr val="folHlink"/>
                  </a:solidFill>
                </a:rPr>
                <a:t>11</a:t>
              </a:r>
            </a:p>
          </p:txBody>
        </p:sp>
        <p:sp>
          <p:nvSpPr>
            <p:cNvPr id="48161" name="Text Box 9"/>
            <p:cNvSpPr txBox="1">
              <a:spLocks noChangeArrowheads="1"/>
            </p:cNvSpPr>
            <p:nvPr/>
          </p:nvSpPr>
          <p:spPr bwMode="auto">
            <a:xfrm>
              <a:off x="2699" y="2704"/>
              <a:ext cx="244" cy="2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chemeClr val="folHlink"/>
                  </a:solidFill>
                </a:rPr>
                <a:t>10</a:t>
              </a:r>
            </a:p>
          </p:txBody>
        </p:sp>
      </p:grpSp>
      <p:grpSp>
        <p:nvGrpSpPr>
          <p:cNvPr id="48133" name="Group 10"/>
          <p:cNvGrpSpPr>
            <a:grpSpLocks/>
          </p:cNvGrpSpPr>
          <p:nvPr/>
        </p:nvGrpSpPr>
        <p:grpSpPr bwMode="auto">
          <a:xfrm>
            <a:off x="4859338" y="3644900"/>
            <a:ext cx="3622675" cy="2663825"/>
            <a:chOff x="3061" y="1979"/>
            <a:chExt cx="2282" cy="1678"/>
          </a:xfrm>
        </p:grpSpPr>
        <p:grpSp>
          <p:nvGrpSpPr>
            <p:cNvPr id="48134" name="Group 11"/>
            <p:cNvGrpSpPr>
              <a:grpSpLocks/>
            </p:cNvGrpSpPr>
            <p:nvPr/>
          </p:nvGrpSpPr>
          <p:grpSpPr bwMode="auto">
            <a:xfrm>
              <a:off x="4377" y="2160"/>
              <a:ext cx="771" cy="454"/>
              <a:chOff x="4332" y="2160"/>
              <a:chExt cx="771" cy="454"/>
            </a:xfrm>
          </p:grpSpPr>
          <p:sp>
            <p:nvSpPr>
              <p:cNvPr id="48152" name="Rectangle 12"/>
              <p:cNvSpPr>
                <a:spLocks noChangeArrowheads="1"/>
              </p:cNvSpPr>
              <p:nvPr/>
            </p:nvSpPr>
            <p:spPr bwMode="auto">
              <a:xfrm>
                <a:off x="4558" y="2160"/>
                <a:ext cx="363" cy="45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48153" name="Text Box 13"/>
              <p:cNvSpPr txBox="1">
                <a:spLocks noChangeArrowheads="1"/>
              </p:cNvSpPr>
              <p:nvPr/>
            </p:nvSpPr>
            <p:spPr bwMode="auto">
              <a:xfrm>
                <a:off x="4558" y="2205"/>
                <a:ext cx="185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200"/>
                  <a:t>D</a:t>
                </a:r>
              </a:p>
            </p:txBody>
          </p:sp>
          <p:sp>
            <p:nvSpPr>
              <p:cNvPr id="48154" name="AutoShape 14"/>
              <p:cNvSpPr>
                <a:spLocks noChangeArrowheads="1"/>
              </p:cNvSpPr>
              <p:nvPr/>
            </p:nvSpPr>
            <p:spPr bwMode="auto">
              <a:xfrm rot="5400000">
                <a:off x="4557" y="2479"/>
                <a:ext cx="91" cy="90"/>
              </a:xfrm>
              <a:prstGeom prst="triangle">
                <a:avLst>
                  <a:gd name="adj" fmla="val 5000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48155" name="Line 15"/>
              <p:cNvSpPr>
                <a:spLocks noChangeShapeType="1"/>
              </p:cNvSpPr>
              <p:nvPr/>
            </p:nvSpPr>
            <p:spPr bwMode="auto">
              <a:xfrm>
                <a:off x="4921" y="2251"/>
                <a:ext cx="18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8156" name="Line 16"/>
              <p:cNvSpPr>
                <a:spLocks noChangeShapeType="1"/>
              </p:cNvSpPr>
              <p:nvPr/>
            </p:nvSpPr>
            <p:spPr bwMode="auto">
              <a:xfrm>
                <a:off x="4332" y="2251"/>
                <a:ext cx="22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48135" name="Group 17"/>
            <p:cNvGrpSpPr>
              <a:grpSpLocks/>
            </p:cNvGrpSpPr>
            <p:nvPr/>
          </p:nvGrpSpPr>
          <p:grpSpPr bwMode="auto">
            <a:xfrm>
              <a:off x="4377" y="2795"/>
              <a:ext cx="771" cy="454"/>
              <a:chOff x="4332" y="2160"/>
              <a:chExt cx="771" cy="454"/>
            </a:xfrm>
          </p:grpSpPr>
          <p:sp>
            <p:nvSpPr>
              <p:cNvPr id="48147" name="Rectangle 18"/>
              <p:cNvSpPr>
                <a:spLocks noChangeArrowheads="1"/>
              </p:cNvSpPr>
              <p:nvPr/>
            </p:nvSpPr>
            <p:spPr bwMode="auto">
              <a:xfrm>
                <a:off x="4558" y="2160"/>
                <a:ext cx="363" cy="45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48148" name="Text Box 19"/>
              <p:cNvSpPr txBox="1">
                <a:spLocks noChangeArrowheads="1"/>
              </p:cNvSpPr>
              <p:nvPr/>
            </p:nvSpPr>
            <p:spPr bwMode="auto">
              <a:xfrm>
                <a:off x="4558" y="2205"/>
                <a:ext cx="185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200"/>
                  <a:t>D</a:t>
                </a:r>
              </a:p>
            </p:txBody>
          </p:sp>
          <p:sp>
            <p:nvSpPr>
              <p:cNvPr id="48149" name="AutoShape 20"/>
              <p:cNvSpPr>
                <a:spLocks noChangeArrowheads="1"/>
              </p:cNvSpPr>
              <p:nvPr/>
            </p:nvSpPr>
            <p:spPr bwMode="auto">
              <a:xfrm rot="5400000">
                <a:off x="4557" y="2479"/>
                <a:ext cx="91" cy="90"/>
              </a:xfrm>
              <a:prstGeom prst="triangle">
                <a:avLst>
                  <a:gd name="adj" fmla="val 5000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48150" name="Line 21"/>
              <p:cNvSpPr>
                <a:spLocks noChangeShapeType="1"/>
              </p:cNvSpPr>
              <p:nvPr/>
            </p:nvSpPr>
            <p:spPr bwMode="auto">
              <a:xfrm>
                <a:off x="4921" y="2251"/>
                <a:ext cx="18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8151" name="Line 22"/>
              <p:cNvSpPr>
                <a:spLocks noChangeShapeType="1"/>
              </p:cNvSpPr>
              <p:nvPr/>
            </p:nvSpPr>
            <p:spPr bwMode="auto">
              <a:xfrm>
                <a:off x="4332" y="2251"/>
                <a:ext cx="22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48136" name="AutoShape 23"/>
            <p:cNvSpPr>
              <a:spLocks noChangeArrowheads="1"/>
            </p:cNvSpPr>
            <p:nvPr/>
          </p:nvSpPr>
          <p:spPr bwMode="auto">
            <a:xfrm>
              <a:off x="3606" y="2024"/>
              <a:ext cx="771" cy="1633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combinational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circuit</a:t>
              </a:r>
            </a:p>
          </p:txBody>
        </p:sp>
        <p:sp>
          <p:nvSpPr>
            <p:cNvPr id="48137" name="Line 24"/>
            <p:cNvSpPr>
              <a:spLocks noChangeShapeType="1"/>
            </p:cNvSpPr>
            <p:nvPr/>
          </p:nvSpPr>
          <p:spPr bwMode="auto">
            <a:xfrm>
              <a:off x="3334" y="2432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8138" name="Line 25"/>
            <p:cNvSpPr>
              <a:spLocks noChangeShapeType="1"/>
            </p:cNvSpPr>
            <p:nvPr/>
          </p:nvSpPr>
          <p:spPr bwMode="auto">
            <a:xfrm>
              <a:off x="3198" y="2614"/>
              <a:ext cx="4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8139" name="Line 26"/>
            <p:cNvSpPr>
              <a:spLocks noChangeShapeType="1"/>
            </p:cNvSpPr>
            <p:nvPr/>
          </p:nvSpPr>
          <p:spPr bwMode="auto">
            <a:xfrm>
              <a:off x="3243" y="3022"/>
              <a:ext cx="3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8140" name="Line 27"/>
            <p:cNvSpPr>
              <a:spLocks noChangeShapeType="1"/>
            </p:cNvSpPr>
            <p:nvPr/>
          </p:nvSpPr>
          <p:spPr bwMode="auto">
            <a:xfrm>
              <a:off x="4377" y="3430"/>
              <a:ext cx="77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cxnSp>
          <p:nvCxnSpPr>
            <p:cNvPr id="48141" name="AutoShape 28"/>
            <p:cNvCxnSpPr>
              <a:cxnSpLocks noChangeShapeType="1"/>
              <a:stCxn id="48155" idx="1"/>
              <a:endCxn id="48137" idx="0"/>
            </p:cNvCxnSpPr>
            <p:nvPr/>
          </p:nvCxnSpPr>
          <p:spPr bwMode="auto">
            <a:xfrm rot="5400000">
              <a:off x="4150" y="1435"/>
              <a:ext cx="181" cy="1814"/>
            </a:xfrm>
            <a:prstGeom prst="bentConnector3">
              <a:avLst>
                <a:gd name="adj1" fmla="val -227074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142" name="AutoShape 29"/>
            <p:cNvCxnSpPr>
              <a:cxnSpLocks noChangeShapeType="1"/>
              <a:stCxn id="48150" idx="1"/>
              <a:endCxn id="48138" idx="0"/>
            </p:cNvCxnSpPr>
            <p:nvPr/>
          </p:nvCxnSpPr>
          <p:spPr bwMode="auto">
            <a:xfrm rot="16200000" flipV="1">
              <a:off x="4037" y="1775"/>
              <a:ext cx="272" cy="1950"/>
            </a:xfrm>
            <a:prstGeom prst="bentConnector5">
              <a:avLst>
                <a:gd name="adj1" fmla="val -3310"/>
                <a:gd name="adj2" fmla="val -11491"/>
                <a:gd name="adj3" fmla="val 441542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8143" name="Text Box 30"/>
            <p:cNvSpPr txBox="1">
              <a:spLocks noChangeArrowheads="1"/>
            </p:cNvSpPr>
            <p:nvPr/>
          </p:nvSpPr>
          <p:spPr bwMode="auto">
            <a:xfrm>
              <a:off x="3061" y="2886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X</a:t>
              </a:r>
            </a:p>
          </p:txBody>
        </p:sp>
        <p:sp>
          <p:nvSpPr>
            <p:cNvPr id="48144" name="Text Box 31"/>
            <p:cNvSpPr txBox="1">
              <a:spLocks noChangeArrowheads="1"/>
            </p:cNvSpPr>
            <p:nvPr/>
          </p:nvSpPr>
          <p:spPr bwMode="auto">
            <a:xfrm>
              <a:off x="5135" y="3277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Y</a:t>
              </a:r>
            </a:p>
          </p:txBody>
        </p:sp>
        <p:sp>
          <p:nvSpPr>
            <p:cNvPr id="48145" name="Text Box 32"/>
            <p:cNvSpPr txBox="1">
              <a:spLocks noChangeArrowheads="1"/>
            </p:cNvSpPr>
            <p:nvPr/>
          </p:nvSpPr>
          <p:spPr bwMode="auto">
            <a:xfrm>
              <a:off x="4921" y="1979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A</a:t>
              </a:r>
            </a:p>
          </p:txBody>
        </p:sp>
        <p:sp>
          <p:nvSpPr>
            <p:cNvPr id="48146" name="Text Box 33"/>
            <p:cNvSpPr txBox="1">
              <a:spLocks noChangeArrowheads="1"/>
            </p:cNvSpPr>
            <p:nvPr/>
          </p:nvSpPr>
          <p:spPr bwMode="auto">
            <a:xfrm>
              <a:off x="4967" y="2704"/>
              <a:ext cx="20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B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Re-describe the design problem again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83502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800" smtClean="0"/>
              <a:t>realize the following state-diagram with the hardware framework</a:t>
            </a:r>
          </a:p>
        </p:txBody>
      </p:sp>
      <p:grpSp>
        <p:nvGrpSpPr>
          <p:cNvPr id="49156" name="Group 4"/>
          <p:cNvGrpSpPr>
            <a:grpSpLocks/>
          </p:cNvGrpSpPr>
          <p:nvPr/>
        </p:nvGrpSpPr>
        <p:grpSpPr bwMode="auto">
          <a:xfrm>
            <a:off x="323850" y="3716338"/>
            <a:ext cx="4176713" cy="1839912"/>
            <a:chOff x="476" y="2209"/>
            <a:chExt cx="2631" cy="1159"/>
          </a:xfrm>
        </p:grpSpPr>
        <p:pic>
          <p:nvPicPr>
            <p:cNvPr id="49185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" y="2209"/>
              <a:ext cx="2631" cy="1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186" name="Text Box 6"/>
            <p:cNvSpPr txBox="1">
              <a:spLocks noChangeArrowheads="1"/>
            </p:cNvSpPr>
            <p:nvPr/>
          </p:nvSpPr>
          <p:spPr bwMode="auto">
            <a:xfrm>
              <a:off x="657" y="2704"/>
              <a:ext cx="244" cy="2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chemeClr val="folHlink"/>
                  </a:solidFill>
                </a:rPr>
                <a:t>00</a:t>
              </a:r>
            </a:p>
          </p:txBody>
        </p:sp>
        <p:sp>
          <p:nvSpPr>
            <p:cNvPr id="49187" name="Text Box 7"/>
            <p:cNvSpPr txBox="1">
              <a:spLocks noChangeArrowheads="1"/>
            </p:cNvSpPr>
            <p:nvPr/>
          </p:nvSpPr>
          <p:spPr bwMode="auto">
            <a:xfrm>
              <a:off x="1338" y="2704"/>
              <a:ext cx="244" cy="2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chemeClr val="folHlink"/>
                  </a:solidFill>
                </a:rPr>
                <a:t>01</a:t>
              </a:r>
            </a:p>
          </p:txBody>
        </p:sp>
        <p:sp>
          <p:nvSpPr>
            <p:cNvPr id="49188" name="Text Box 8"/>
            <p:cNvSpPr txBox="1">
              <a:spLocks noChangeArrowheads="1"/>
            </p:cNvSpPr>
            <p:nvPr/>
          </p:nvSpPr>
          <p:spPr bwMode="auto">
            <a:xfrm>
              <a:off x="2018" y="2704"/>
              <a:ext cx="244" cy="2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chemeClr val="folHlink"/>
                  </a:solidFill>
                </a:rPr>
                <a:t>11</a:t>
              </a:r>
            </a:p>
          </p:txBody>
        </p:sp>
        <p:sp>
          <p:nvSpPr>
            <p:cNvPr id="49189" name="Text Box 9"/>
            <p:cNvSpPr txBox="1">
              <a:spLocks noChangeArrowheads="1"/>
            </p:cNvSpPr>
            <p:nvPr/>
          </p:nvSpPr>
          <p:spPr bwMode="auto">
            <a:xfrm>
              <a:off x="2699" y="2704"/>
              <a:ext cx="244" cy="2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chemeClr val="folHlink"/>
                  </a:solidFill>
                </a:rPr>
                <a:t>10</a:t>
              </a:r>
            </a:p>
          </p:txBody>
        </p:sp>
      </p:grpSp>
      <p:grpSp>
        <p:nvGrpSpPr>
          <p:cNvPr id="49157" name="Group 10"/>
          <p:cNvGrpSpPr>
            <a:grpSpLocks/>
          </p:cNvGrpSpPr>
          <p:nvPr/>
        </p:nvGrpSpPr>
        <p:grpSpPr bwMode="auto">
          <a:xfrm>
            <a:off x="4859338" y="3644900"/>
            <a:ext cx="3622675" cy="2663825"/>
            <a:chOff x="3061" y="1979"/>
            <a:chExt cx="2282" cy="1678"/>
          </a:xfrm>
        </p:grpSpPr>
        <p:grpSp>
          <p:nvGrpSpPr>
            <p:cNvPr id="49162" name="Group 11"/>
            <p:cNvGrpSpPr>
              <a:grpSpLocks/>
            </p:cNvGrpSpPr>
            <p:nvPr/>
          </p:nvGrpSpPr>
          <p:grpSpPr bwMode="auto">
            <a:xfrm>
              <a:off x="4377" y="2160"/>
              <a:ext cx="771" cy="454"/>
              <a:chOff x="4332" y="2160"/>
              <a:chExt cx="771" cy="454"/>
            </a:xfrm>
          </p:grpSpPr>
          <p:sp>
            <p:nvSpPr>
              <p:cNvPr id="49180" name="Rectangle 12"/>
              <p:cNvSpPr>
                <a:spLocks noChangeArrowheads="1"/>
              </p:cNvSpPr>
              <p:nvPr/>
            </p:nvSpPr>
            <p:spPr bwMode="auto">
              <a:xfrm>
                <a:off x="4558" y="2160"/>
                <a:ext cx="363" cy="45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49181" name="Text Box 13"/>
              <p:cNvSpPr txBox="1">
                <a:spLocks noChangeArrowheads="1"/>
              </p:cNvSpPr>
              <p:nvPr/>
            </p:nvSpPr>
            <p:spPr bwMode="auto">
              <a:xfrm>
                <a:off x="4558" y="2205"/>
                <a:ext cx="185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200"/>
                  <a:t>D</a:t>
                </a:r>
              </a:p>
            </p:txBody>
          </p:sp>
          <p:sp>
            <p:nvSpPr>
              <p:cNvPr id="49182" name="AutoShape 14"/>
              <p:cNvSpPr>
                <a:spLocks noChangeArrowheads="1"/>
              </p:cNvSpPr>
              <p:nvPr/>
            </p:nvSpPr>
            <p:spPr bwMode="auto">
              <a:xfrm rot="5400000">
                <a:off x="4557" y="2479"/>
                <a:ext cx="91" cy="90"/>
              </a:xfrm>
              <a:prstGeom prst="triangle">
                <a:avLst>
                  <a:gd name="adj" fmla="val 5000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49183" name="Line 15"/>
              <p:cNvSpPr>
                <a:spLocks noChangeShapeType="1"/>
              </p:cNvSpPr>
              <p:nvPr/>
            </p:nvSpPr>
            <p:spPr bwMode="auto">
              <a:xfrm>
                <a:off x="4921" y="2251"/>
                <a:ext cx="18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9184" name="Line 16"/>
              <p:cNvSpPr>
                <a:spLocks noChangeShapeType="1"/>
              </p:cNvSpPr>
              <p:nvPr/>
            </p:nvSpPr>
            <p:spPr bwMode="auto">
              <a:xfrm>
                <a:off x="4332" y="2251"/>
                <a:ext cx="22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49163" name="Group 17"/>
            <p:cNvGrpSpPr>
              <a:grpSpLocks/>
            </p:cNvGrpSpPr>
            <p:nvPr/>
          </p:nvGrpSpPr>
          <p:grpSpPr bwMode="auto">
            <a:xfrm>
              <a:off x="4377" y="2795"/>
              <a:ext cx="771" cy="454"/>
              <a:chOff x="4332" y="2160"/>
              <a:chExt cx="771" cy="454"/>
            </a:xfrm>
          </p:grpSpPr>
          <p:sp>
            <p:nvSpPr>
              <p:cNvPr id="49175" name="Rectangle 18"/>
              <p:cNvSpPr>
                <a:spLocks noChangeArrowheads="1"/>
              </p:cNvSpPr>
              <p:nvPr/>
            </p:nvSpPr>
            <p:spPr bwMode="auto">
              <a:xfrm>
                <a:off x="4558" y="2160"/>
                <a:ext cx="363" cy="45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49176" name="Text Box 19"/>
              <p:cNvSpPr txBox="1">
                <a:spLocks noChangeArrowheads="1"/>
              </p:cNvSpPr>
              <p:nvPr/>
            </p:nvSpPr>
            <p:spPr bwMode="auto">
              <a:xfrm>
                <a:off x="4558" y="2205"/>
                <a:ext cx="185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200"/>
                  <a:t>D</a:t>
                </a:r>
              </a:p>
            </p:txBody>
          </p:sp>
          <p:sp>
            <p:nvSpPr>
              <p:cNvPr id="49177" name="AutoShape 20"/>
              <p:cNvSpPr>
                <a:spLocks noChangeArrowheads="1"/>
              </p:cNvSpPr>
              <p:nvPr/>
            </p:nvSpPr>
            <p:spPr bwMode="auto">
              <a:xfrm rot="5400000">
                <a:off x="4557" y="2479"/>
                <a:ext cx="91" cy="90"/>
              </a:xfrm>
              <a:prstGeom prst="triangle">
                <a:avLst>
                  <a:gd name="adj" fmla="val 5000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49178" name="Line 21"/>
              <p:cNvSpPr>
                <a:spLocks noChangeShapeType="1"/>
              </p:cNvSpPr>
              <p:nvPr/>
            </p:nvSpPr>
            <p:spPr bwMode="auto">
              <a:xfrm>
                <a:off x="4921" y="2251"/>
                <a:ext cx="18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9179" name="Line 22"/>
              <p:cNvSpPr>
                <a:spLocks noChangeShapeType="1"/>
              </p:cNvSpPr>
              <p:nvPr/>
            </p:nvSpPr>
            <p:spPr bwMode="auto">
              <a:xfrm>
                <a:off x="4332" y="2251"/>
                <a:ext cx="22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49164" name="AutoShape 23"/>
            <p:cNvSpPr>
              <a:spLocks noChangeArrowheads="1"/>
            </p:cNvSpPr>
            <p:nvPr/>
          </p:nvSpPr>
          <p:spPr bwMode="auto">
            <a:xfrm>
              <a:off x="3606" y="2024"/>
              <a:ext cx="771" cy="1633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combinational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circuit</a:t>
              </a:r>
            </a:p>
          </p:txBody>
        </p:sp>
        <p:sp>
          <p:nvSpPr>
            <p:cNvPr id="49165" name="Line 24"/>
            <p:cNvSpPr>
              <a:spLocks noChangeShapeType="1"/>
            </p:cNvSpPr>
            <p:nvPr/>
          </p:nvSpPr>
          <p:spPr bwMode="auto">
            <a:xfrm>
              <a:off x="3334" y="2432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9166" name="Line 25"/>
            <p:cNvSpPr>
              <a:spLocks noChangeShapeType="1"/>
            </p:cNvSpPr>
            <p:nvPr/>
          </p:nvSpPr>
          <p:spPr bwMode="auto">
            <a:xfrm>
              <a:off x="3198" y="2614"/>
              <a:ext cx="4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9167" name="Line 26"/>
            <p:cNvSpPr>
              <a:spLocks noChangeShapeType="1"/>
            </p:cNvSpPr>
            <p:nvPr/>
          </p:nvSpPr>
          <p:spPr bwMode="auto">
            <a:xfrm>
              <a:off x="3243" y="3022"/>
              <a:ext cx="3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9168" name="Line 27"/>
            <p:cNvSpPr>
              <a:spLocks noChangeShapeType="1"/>
            </p:cNvSpPr>
            <p:nvPr/>
          </p:nvSpPr>
          <p:spPr bwMode="auto">
            <a:xfrm>
              <a:off x="4377" y="3430"/>
              <a:ext cx="77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cxnSp>
          <p:nvCxnSpPr>
            <p:cNvPr id="49169" name="AutoShape 28"/>
            <p:cNvCxnSpPr>
              <a:cxnSpLocks noChangeShapeType="1"/>
              <a:stCxn id="49183" idx="1"/>
              <a:endCxn id="49165" idx="0"/>
            </p:cNvCxnSpPr>
            <p:nvPr/>
          </p:nvCxnSpPr>
          <p:spPr bwMode="auto">
            <a:xfrm rot="5400000">
              <a:off x="4150" y="1435"/>
              <a:ext cx="181" cy="1814"/>
            </a:xfrm>
            <a:prstGeom prst="bentConnector3">
              <a:avLst>
                <a:gd name="adj1" fmla="val -227074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170" name="AutoShape 29"/>
            <p:cNvCxnSpPr>
              <a:cxnSpLocks noChangeShapeType="1"/>
              <a:stCxn id="49178" idx="1"/>
              <a:endCxn id="49166" idx="0"/>
            </p:cNvCxnSpPr>
            <p:nvPr/>
          </p:nvCxnSpPr>
          <p:spPr bwMode="auto">
            <a:xfrm rot="16200000" flipV="1">
              <a:off x="4037" y="1775"/>
              <a:ext cx="272" cy="1950"/>
            </a:xfrm>
            <a:prstGeom prst="bentConnector5">
              <a:avLst>
                <a:gd name="adj1" fmla="val -3310"/>
                <a:gd name="adj2" fmla="val -11491"/>
                <a:gd name="adj3" fmla="val 441542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9171" name="Text Box 30"/>
            <p:cNvSpPr txBox="1">
              <a:spLocks noChangeArrowheads="1"/>
            </p:cNvSpPr>
            <p:nvPr/>
          </p:nvSpPr>
          <p:spPr bwMode="auto">
            <a:xfrm>
              <a:off x="3061" y="2886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X</a:t>
              </a:r>
            </a:p>
          </p:txBody>
        </p:sp>
        <p:sp>
          <p:nvSpPr>
            <p:cNvPr id="49172" name="Text Box 31"/>
            <p:cNvSpPr txBox="1">
              <a:spLocks noChangeArrowheads="1"/>
            </p:cNvSpPr>
            <p:nvPr/>
          </p:nvSpPr>
          <p:spPr bwMode="auto">
            <a:xfrm>
              <a:off x="5135" y="3277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Y</a:t>
              </a:r>
            </a:p>
          </p:txBody>
        </p:sp>
        <p:sp>
          <p:nvSpPr>
            <p:cNvPr id="49173" name="Text Box 32"/>
            <p:cNvSpPr txBox="1">
              <a:spLocks noChangeArrowheads="1"/>
            </p:cNvSpPr>
            <p:nvPr/>
          </p:nvSpPr>
          <p:spPr bwMode="auto">
            <a:xfrm>
              <a:off x="4921" y="1979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A</a:t>
              </a:r>
            </a:p>
          </p:txBody>
        </p:sp>
        <p:sp>
          <p:nvSpPr>
            <p:cNvPr id="49174" name="Text Box 33"/>
            <p:cNvSpPr txBox="1">
              <a:spLocks noChangeArrowheads="1"/>
            </p:cNvSpPr>
            <p:nvPr/>
          </p:nvSpPr>
          <p:spPr bwMode="auto">
            <a:xfrm>
              <a:off x="4967" y="2704"/>
              <a:ext cx="20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B</a:t>
              </a:r>
            </a:p>
          </p:txBody>
        </p:sp>
      </p:grpSp>
      <p:sp>
        <p:nvSpPr>
          <p:cNvPr id="49158" name="AutoShape 34"/>
          <p:cNvSpPr>
            <a:spLocks noChangeArrowheads="1"/>
          </p:cNvSpPr>
          <p:nvPr/>
        </p:nvSpPr>
        <p:spPr bwMode="auto">
          <a:xfrm>
            <a:off x="900113" y="3573463"/>
            <a:ext cx="1150937" cy="503237"/>
          </a:xfrm>
          <a:prstGeom prst="wedgeRoundRectCallout">
            <a:avLst>
              <a:gd name="adj1" fmla="val -48481"/>
              <a:gd name="adj2" fmla="val 109306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A=0, B=0</a:t>
            </a:r>
          </a:p>
        </p:txBody>
      </p:sp>
      <p:sp>
        <p:nvSpPr>
          <p:cNvPr id="49159" name="AutoShape 35"/>
          <p:cNvSpPr>
            <a:spLocks noChangeArrowheads="1"/>
          </p:cNvSpPr>
          <p:nvPr/>
        </p:nvSpPr>
        <p:spPr bwMode="auto">
          <a:xfrm>
            <a:off x="1619250" y="5373688"/>
            <a:ext cx="1150938" cy="503237"/>
          </a:xfrm>
          <a:prstGeom prst="wedgeRoundRectCallout">
            <a:avLst>
              <a:gd name="adj1" fmla="val -27792"/>
              <a:gd name="adj2" fmla="val -129181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A=0, B=1</a:t>
            </a:r>
          </a:p>
        </p:txBody>
      </p:sp>
      <p:sp>
        <p:nvSpPr>
          <p:cNvPr id="49160" name="AutoShape 36"/>
          <p:cNvSpPr>
            <a:spLocks noChangeArrowheads="1"/>
          </p:cNvSpPr>
          <p:nvPr/>
        </p:nvSpPr>
        <p:spPr bwMode="auto">
          <a:xfrm>
            <a:off x="3132138" y="3500438"/>
            <a:ext cx="1150937" cy="647700"/>
          </a:xfrm>
          <a:prstGeom prst="wedgeRoundRectCallout">
            <a:avLst>
              <a:gd name="adj1" fmla="val -46278"/>
              <a:gd name="adj2" fmla="val 82597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A=1, B=1</a:t>
            </a:r>
          </a:p>
        </p:txBody>
      </p:sp>
      <p:sp>
        <p:nvSpPr>
          <p:cNvPr id="49161" name="AutoShape 37"/>
          <p:cNvSpPr>
            <a:spLocks noChangeArrowheads="1"/>
          </p:cNvSpPr>
          <p:nvPr/>
        </p:nvSpPr>
        <p:spPr bwMode="auto">
          <a:xfrm>
            <a:off x="3708400" y="5373688"/>
            <a:ext cx="1150938" cy="503237"/>
          </a:xfrm>
          <a:prstGeom prst="wedgeRoundRectCallout">
            <a:avLst>
              <a:gd name="adj1" fmla="val -27792"/>
              <a:gd name="adj2" fmla="val -129181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A=1, B=0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Remark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83502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000" smtClean="0"/>
              <a:t>state assignment is not unique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000" smtClean="0"/>
              <a:t>the assignment may affect the chip area to realize the circuit</a:t>
            </a:r>
          </a:p>
        </p:txBody>
      </p:sp>
      <p:grpSp>
        <p:nvGrpSpPr>
          <p:cNvPr id="50180" name="Group 4"/>
          <p:cNvGrpSpPr>
            <a:grpSpLocks/>
          </p:cNvGrpSpPr>
          <p:nvPr/>
        </p:nvGrpSpPr>
        <p:grpSpPr bwMode="auto">
          <a:xfrm>
            <a:off x="323850" y="3716338"/>
            <a:ext cx="4176713" cy="1839912"/>
            <a:chOff x="476" y="2209"/>
            <a:chExt cx="2631" cy="1159"/>
          </a:xfrm>
        </p:grpSpPr>
        <p:pic>
          <p:nvPicPr>
            <p:cNvPr id="50206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" y="2209"/>
              <a:ext cx="2631" cy="1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0207" name="Text Box 6"/>
            <p:cNvSpPr txBox="1">
              <a:spLocks noChangeArrowheads="1"/>
            </p:cNvSpPr>
            <p:nvPr/>
          </p:nvSpPr>
          <p:spPr bwMode="auto">
            <a:xfrm>
              <a:off x="657" y="2704"/>
              <a:ext cx="244" cy="2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chemeClr val="hlink"/>
                  </a:solidFill>
                </a:rPr>
                <a:t>10</a:t>
              </a:r>
            </a:p>
          </p:txBody>
        </p:sp>
        <p:sp>
          <p:nvSpPr>
            <p:cNvPr id="50208" name="Text Box 7"/>
            <p:cNvSpPr txBox="1">
              <a:spLocks noChangeArrowheads="1"/>
            </p:cNvSpPr>
            <p:nvPr/>
          </p:nvSpPr>
          <p:spPr bwMode="auto">
            <a:xfrm>
              <a:off x="1338" y="2704"/>
              <a:ext cx="244" cy="2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chemeClr val="hlink"/>
                  </a:solidFill>
                </a:rPr>
                <a:t>01</a:t>
              </a:r>
            </a:p>
          </p:txBody>
        </p:sp>
        <p:sp>
          <p:nvSpPr>
            <p:cNvPr id="50209" name="Text Box 8"/>
            <p:cNvSpPr txBox="1">
              <a:spLocks noChangeArrowheads="1"/>
            </p:cNvSpPr>
            <p:nvPr/>
          </p:nvSpPr>
          <p:spPr bwMode="auto">
            <a:xfrm>
              <a:off x="2018" y="2704"/>
              <a:ext cx="244" cy="2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chemeClr val="hlink"/>
                  </a:solidFill>
                </a:rPr>
                <a:t>00</a:t>
              </a:r>
            </a:p>
          </p:txBody>
        </p:sp>
        <p:sp>
          <p:nvSpPr>
            <p:cNvPr id="50210" name="Text Box 9"/>
            <p:cNvSpPr txBox="1">
              <a:spLocks noChangeArrowheads="1"/>
            </p:cNvSpPr>
            <p:nvPr/>
          </p:nvSpPr>
          <p:spPr bwMode="auto">
            <a:xfrm>
              <a:off x="2699" y="2704"/>
              <a:ext cx="244" cy="2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chemeClr val="hlink"/>
                  </a:solidFill>
                </a:rPr>
                <a:t>11</a:t>
              </a:r>
            </a:p>
          </p:txBody>
        </p:sp>
      </p:grpSp>
      <p:grpSp>
        <p:nvGrpSpPr>
          <p:cNvPr id="50181" name="Group 10"/>
          <p:cNvGrpSpPr>
            <a:grpSpLocks/>
          </p:cNvGrpSpPr>
          <p:nvPr/>
        </p:nvGrpSpPr>
        <p:grpSpPr bwMode="auto">
          <a:xfrm>
            <a:off x="4859338" y="3644900"/>
            <a:ext cx="3622675" cy="2663825"/>
            <a:chOff x="3061" y="1979"/>
            <a:chExt cx="2282" cy="1678"/>
          </a:xfrm>
        </p:grpSpPr>
        <p:grpSp>
          <p:nvGrpSpPr>
            <p:cNvPr id="50183" name="Group 11"/>
            <p:cNvGrpSpPr>
              <a:grpSpLocks/>
            </p:cNvGrpSpPr>
            <p:nvPr/>
          </p:nvGrpSpPr>
          <p:grpSpPr bwMode="auto">
            <a:xfrm>
              <a:off x="4377" y="2160"/>
              <a:ext cx="771" cy="454"/>
              <a:chOff x="4332" y="2160"/>
              <a:chExt cx="771" cy="454"/>
            </a:xfrm>
          </p:grpSpPr>
          <p:sp>
            <p:nvSpPr>
              <p:cNvPr id="50201" name="Rectangle 12"/>
              <p:cNvSpPr>
                <a:spLocks noChangeArrowheads="1"/>
              </p:cNvSpPr>
              <p:nvPr/>
            </p:nvSpPr>
            <p:spPr bwMode="auto">
              <a:xfrm>
                <a:off x="4558" y="2160"/>
                <a:ext cx="363" cy="45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50202" name="Text Box 13"/>
              <p:cNvSpPr txBox="1">
                <a:spLocks noChangeArrowheads="1"/>
              </p:cNvSpPr>
              <p:nvPr/>
            </p:nvSpPr>
            <p:spPr bwMode="auto">
              <a:xfrm>
                <a:off x="4558" y="2205"/>
                <a:ext cx="185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200"/>
                  <a:t>D</a:t>
                </a:r>
              </a:p>
            </p:txBody>
          </p:sp>
          <p:sp>
            <p:nvSpPr>
              <p:cNvPr id="50203" name="AutoShape 14"/>
              <p:cNvSpPr>
                <a:spLocks noChangeArrowheads="1"/>
              </p:cNvSpPr>
              <p:nvPr/>
            </p:nvSpPr>
            <p:spPr bwMode="auto">
              <a:xfrm rot="5400000">
                <a:off x="4557" y="2479"/>
                <a:ext cx="91" cy="90"/>
              </a:xfrm>
              <a:prstGeom prst="triangle">
                <a:avLst>
                  <a:gd name="adj" fmla="val 5000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50204" name="Line 15"/>
              <p:cNvSpPr>
                <a:spLocks noChangeShapeType="1"/>
              </p:cNvSpPr>
              <p:nvPr/>
            </p:nvSpPr>
            <p:spPr bwMode="auto">
              <a:xfrm>
                <a:off x="4921" y="2251"/>
                <a:ext cx="18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0205" name="Line 16"/>
              <p:cNvSpPr>
                <a:spLocks noChangeShapeType="1"/>
              </p:cNvSpPr>
              <p:nvPr/>
            </p:nvSpPr>
            <p:spPr bwMode="auto">
              <a:xfrm>
                <a:off x="4332" y="2251"/>
                <a:ext cx="22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50184" name="Group 17"/>
            <p:cNvGrpSpPr>
              <a:grpSpLocks/>
            </p:cNvGrpSpPr>
            <p:nvPr/>
          </p:nvGrpSpPr>
          <p:grpSpPr bwMode="auto">
            <a:xfrm>
              <a:off x="4377" y="2795"/>
              <a:ext cx="771" cy="454"/>
              <a:chOff x="4332" y="2160"/>
              <a:chExt cx="771" cy="454"/>
            </a:xfrm>
          </p:grpSpPr>
          <p:sp>
            <p:nvSpPr>
              <p:cNvPr id="50196" name="Rectangle 18"/>
              <p:cNvSpPr>
                <a:spLocks noChangeArrowheads="1"/>
              </p:cNvSpPr>
              <p:nvPr/>
            </p:nvSpPr>
            <p:spPr bwMode="auto">
              <a:xfrm>
                <a:off x="4558" y="2160"/>
                <a:ext cx="363" cy="45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50197" name="Text Box 19"/>
              <p:cNvSpPr txBox="1">
                <a:spLocks noChangeArrowheads="1"/>
              </p:cNvSpPr>
              <p:nvPr/>
            </p:nvSpPr>
            <p:spPr bwMode="auto">
              <a:xfrm>
                <a:off x="4558" y="2205"/>
                <a:ext cx="185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200"/>
                  <a:t>D</a:t>
                </a:r>
              </a:p>
            </p:txBody>
          </p:sp>
          <p:sp>
            <p:nvSpPr>
              <p:cNvPr id="50198" name="AutoShape 20"/>
              <p:cNvSpPr>
                <a:spLocks noChangeArrowheads="1"/>
              </p:cNvSpPr>
              <p:nvPr/>
            </p:nvSpPr>
            <p:spPr bwMode="auto">
              <a:xfrm rot="5400000">
                <a:off x="4557" y="2479"/>
                <a:ext cx="91" cy="90"/>
              </a:xfrm>
              <a:prstGeom prst="triangle">
                <a:avLst>
                  <a:gd name="adj" fmla="val 5000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50199" name="Line 21"/>
              <p:cNvSpPr>
                <a:spLocks noChangeShapeType="1"/>
              </p:cNvSpPr>
              <p:nvPr/>
            </p:nvSpPr>
            <p:spPr bwMode="auto">
              <a:xfrm>
                <a:off x="4921" y="2251"/>
                <a:ext cx="18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0200" name="Line 22"/>
              <p:cNvSpPr>
                <a:spLocks noChangeShapeType="1"/>
              </p:cNvSpPr>
              <p:nvPr/>
            </p:nvSpPr>
            <p:spPr bwMode="auto">
              <a:xfrm>
                <a:off x="4332" y="2251"/>
                <a:ext cx="22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50185" name="AutoShape 23"/>
            <p:cNvSpPr>
              <a:spLocks noChangeArrowheads="1"/>
            </p:cNvSpPr>
            <p:nvPr/>
          </p:nvSpPr>
          <p:spPr bwMode="auto">
            <a:xfrm>
              <a:off x="3606" y="2024"/>
              <a:ext cx="771" cy="1633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combinational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circuit</a:t>
              </a:r>
            </a:p>
          </p:txBody>
        </p:sp>
        <p:sp>
          <p:nvSpPr>
            <p:cNvPr id="50186" name="Line 24"/>
            <p:cNvSpPr>
              <a:spLocks noChangeShapeType="1"/>
            </p:cNvSpPr>
            <p:nvPr/>
          </p:nvSpPr>
          <p:spPr bwMode="auto">
            <a:xfrm>
              <a:off x="3334" y="2432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0187" name="Line 25"/>
            <p:cNvSpPr>
              <a:spLocks noChangeShapeType="1"/>
            </p:cNvSpPr>
            <p:nvPr/>
          </p:nvSpPr>
          <p:spPr bwMode="auto">
            <a:xfrm>
              <a:off x="3198" y="2614"/>
              <a:ext cx="4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0188" name="Line 26"/>
            <p:cNvSpPr>
              <a:spLocks noChangeShapeType="1"/>
            </p:cNvSpPr>
            <p:nvPr/>
          </p:nvSpPr>
          <p:spPr bwMode="auto">
            <a:xfrm>
              <a:off x="3243" y="3022"/>
              <a:ext cx="3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0189" name="Line 27"/>
            <p:cNvSpPr>
              <a:spLocks noChangeShapeType="1"/>
            </p:cNvSpPr>
            <p:nvPr/>
          </p:nvSpPr>
          <p:spPr bwMode="auto">
            <a:xfrm>
              <a:off x="4377" y="3430"/>
              <a:ext cx="77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cxnSp>
          <p:nvCxnSpPr>
            <p:cNvPr id="50190" name="AutoShape 28"/>
            <p:cNvCxnSpPr>
              <a:cxnSpLocks noChangeShapeType="1"/>
              <a:stCxn id="50204" idx="1"/>
              <a:endCxn id="50186" idx="0"/>
            </p:cNvCxnSpPr>
            <p:nvPr/>
          </p:nvCxnSpPr>
          <p:spPr bwMode="auto">
            <a:xfrm rot="5400000">
              <a:off x="4150" y="1435"/>
              <a:ext cx="181" cy="1814"/>
            </a:xfrm>
            <a:prstGeom prst="bentConnector3">
              <a:avLst>
                <a:gd name="adj1" fmla="val -227074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191" name="AutoShape 29"/>
            <p:cNvCxnSpPr>
              <a:cxnSpLocks noChangeShapeType="1"/>
              <a:stCxn id="50199" idx="1"/>
              <a:endCxn id="50187" idx="0"/>
            </p:cNvCxnSpPr>
            <p:nvPr/>
          </p:nvCxnSpPr>
          <p:spPr bwMode="auto">
            <a:xfrm rot="16200000" flipV="1">
              <a:off x="4037" y="1775"/>
              <a:ext cx="272" cy="1950"/>
            </a:xfrm>
            <a:prstGeom prst="bentConnector5">
              <a:avLst>
                <a:gd name="adj1" fmla="val -3310"/>
                <a:gd name="adj2" fmla="val -11491"/>
                <a:gd name="adj3" fmla="val 441542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0192" name="Text Box 30"/>
            <p:cNvSpPr txBox="1">
              <a:spLocks noChangeArrowheads="1"/>
            </p:cNvSpPr>
            <p:nvPr/>
          </p:nvSpPr>
          <p:spPr bwMode="auto">
            <a:xfrm>
              <a:off x="3061" y="2886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X</a:t>
              </a:r>
            </a:p>
          </p:txBody>
        </p:sp>
        <p:sp>
          <p:nvSpPr>
            <p:cNvPr id="50193" name="Text Box 31"/>
            <p:cNvSpPr txBox="1">
              <a:spLocks noChangeArrowheads="1"/>
            </p:cNvSpPr>
            <p:nvPr/>
          </p:nvSpPr>
          <p:spPr bwMode="auto">
            <a:xfrm>
              <a:off x="5135" y="3277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Y</a:t>
              </a:r>
            </a:p>
          </p:txBody>
        </p:sp>
        <p:sp>
          <p:nvSpPr>
            <p:cNvPr id="50194" name="Text Box 32"/>
            <p:cNvSpPr txBox="1">
              <a:spLocks noChangeArrowheads="1"/>
            </p:cNvSpPr>
            <p:nvPr/>
          </p:nvSpPr>
          <p:spPr bwMode="auto">
            <a:xfrm>
              <a:off x="4921" y="1979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A</a:t>
              </a:r>
            </a:p>
          </p:txBody>
        </p:sp>
        <p:sp>
          <p:nvSpPr>
            <p:cNvPr id="50195" name="Text Box 33"/>
            <p:cNvSpPr txBox="1">
              <a:spLocks noChangeArrowheads="1"/>
            </p:cNvSpPr>
            <p:nvPr/>
          </p:nvSpPr>
          <p:spPr bwMode="auto">
            <a:xfrm>
              <a:off x="4967" y="2704"/>
              <a:ext cx="20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B</a:t>
              </a:r>
            </a:p>
          </p:txBody>
        </p:sp>
      </p:grpSp>
      <p:sp>
        <p:nvSpPr>
          <p:cNvPr id="50182" name="AutoShape 34"/>
          <p:cNvSpPr>
            <a:spLocks noChangeArrowheads="1"/>
          </p:cNvSpPr>
          <p:nvPr/>
        </p:nvSpPr>
        <p:spPr bwMode="auto">
          <a:xfrm>
            <a:off x="684213" y="2924175"/>
            <a:ext cx="3311525" cy="576263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an alternative state assignment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71550" y="1700213"/>
            <a:ext cx="7772400" cy="1462087"/>
          </a:xfrm>
        </p:spPr>
        <p:txBody>
          <a:bodyPr/>
          <a:lstStyle/>
          <a:p>
            <a:pPr eaLnBrk="1" hangingPunct="1"/>
            <a:r>
              <a:rPr lang="en-US" altLang="zh-TW" smtClean="0"/>
              <a:t>Draw the spec of the combinational part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Design Steps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mtClean="0"/>
              <a:t>Step 1: draw the state diagram and state table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mtClean="0"/>
              <a:t>Step 2: assign state values and flip flops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mtClean="0">
                <a:solidFill>
                  <a:schemeClr val="hlink"/>
                </a:solidFill>
              </a:rPr>
              <a:t>Step 3: draw the spec of the combinational part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mtClean="0">
                <a:solidFill>
                  <a:schemeClr val="hlink"/>
                </a:solidFill>
              </a:rPr>
              <a:t>draw the truth table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mtClean="0"/>
              <a:t>Step 4: realize the combinational part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mtClean="0"/>
              <a:t>logic simplification if necessary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What is the state diagram?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13350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800" smtClean="0"/>
              <a:t>node (state): content of the D-FFs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smtClean="0"/>
              <a:t>edge: state transition upon receiving input signal value</a:t>
            </a:r>
          </a:p>
        </p:txBody>
      </p:sp>
      <p:grpSp>
        <p:nvGrpSpPr>
          <p:cNvPr id="7172" name="Group 4"/>
          <p:cNvGrpSpPr>
            <a:grpSpLocks/>
          </p:cNvGrpSpPr>
          <p:nvPr/>
        </p:nvGrpSpPr>
        <p:grpSpPr bwMode="auto">
          <a:xfrm>
            <a:off x="533400" y="3733800"/>
            <a:ext cx="4191000" cy="2808288"/>
            <a:chOff x="192" y="1872"/>
            <a:chExt cx="2640" cy="1769"/>
          </a:xfrm>
        </p:grpSpPr>
        <p:pic>
          <p:nvPicPr>
            <p:cNvPr id="7194" name="Picture 5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2" y="1920"/>
              <a:ext cx="2640" cy="17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195" name="Line 6"/>
            <p:cNvSpPr>
              <a:spLocks noChangeShapeType="1"/>
            </p:cNvSpPr>
            <p:nvPr/>
          </p:nvSpPr>
          <p:spPr bwMode="auto">
            <a:xfrm>
              <a:off x="1488" y="1872"/>
              <a:ext cx="0" cy="1728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7173" name="Group 7"/>
          <p:cNvGrpSpPr>
            <a:grpSpLocks/>
          </p:cNvGrpSpPr>
          <p:nvPr/>
        </p:nvGrpSpPr>
        <p:grpSpPr bwMode="auto">
          <a:xfrm>
            <a:off x="5334000" y="3962400"/>
            <a:ext cx="3060700" cy="2514600"/>
            <a:chOff x="3600" y="1584"/>
            <a:chExt cx="1928" cy="1584"/>
          </a:xfrm>
        </p:grpSpPr>
        <p:sp>
          <p:nvSpPr>
            <p:cNvPr id="7174" name="Oval 8"/>
            <p:cNvSpPr>
              <a:spLocks noChangeArrowheads="1"/>
            </p:cNvSpPr>
            <p:nvPr/>
          </p:nvSpPr>
          <p:spPr bwMode="auto">
            <a:xfrm>
              <a:off x="4176" y="1968"/>
              <a:ext cx="432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00</a:t>
              </a:r>
            </a:p>
          </p:txBody>
        </p:sp>
        <p:sp>
          <p:nvSpPr>
            <p:cNvPr id="7175" name="Oval 9"/>
            <p:cNvSpPr>
              <a:spLocks noChangeArrowheads="1"/>
            </p:cNvSpPr>
            <p:nvPr/>
          </p:nvSpPr>
          <p:spPr bwMode="auto">
            <a:xfrm>
              <a:off x="3648" y="2448"/>
              <a:ext cx="432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01</a:t>
              </a:r>
            </a:p>
          </p:txBody>
        </p:sp>
        <p:sp>
          <p:nvSpPr>
            <p:cNvPr id="7176" name="Oval 10"/>
            <p:cNvSpPr>
              <a:spLocks noChangeArrowheads="1"/>
            </p:cNvSpPr>
            <p:nvPr/>
          </p:nvSpPr>
          <p:spPr bwMode="auto">
            <a:xfrm>
              <a:off x="4176" y="2928"/>
              <a:ext cx="432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11</a:t>
              </a:r>
            </a:p>
          </p:txBody>
        </p:sp>
        <p:sp>
          <p:nvSpPr>
            <p:cNvPr id="7177" name="Oval 11"/>
            <p:cNvSpPr>
              <a:spLocks noChangeArrowheads="1"/>
            </p:cNvSpPr>
            <p:nvPr/>
          </p:nvSpPr>
          <p:spPr bwMode="auto">
            <a:xfrm>
              <a:off x="4608" y="2400"/>
              <a:ext cx="432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10</a:t>
              </a:r>
            </a:p>
          </p:txBody>
        </p:sp>
        <p:cxnSp>
          <p:nvCxnSpPr>
            <p:cNvPr id="7178" name="AutoShape 12"/>
            <p:cNvCxnSpPr>
              <a:cxnSpLocks noChangeShapeType="1"/>
              <a:stCxn id="7174" idx="7"/>
              <a:endCxn id="7174" idx="1"/>
            </p:cNvCxnSpPr>
            <p:nvPr/>
          </p:nvCxnSpPr>
          <p:spPr bwMode="auto">
            <a:xfrm rot="-5400000" flipH="1" flipV="1">
              <a:off x="4391" y="1851"/>
              <a:ext cx="1" cy="306"/>
            </a:xfrm>
            <a:prstGeom prst="curvedConnector3">
              <a:avLst>
                <a:gd name="adj1" fmla="val -17900009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179" name="Text Box 13"/>
            <p:cNvSpPr txBox="1">
              <a:spLocks noChangeArrowheads="1"/>
            </p:cNvSpPr>
            <p:nvPr/>
          </p:nvSpPr>
          <p:spPr bwMode="auto">
            <a:xfrm>
              <a:off x="4224" y="1584"/>
              <a:ext cx="34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X=0</a:t>
              </a:r>
            </a:p>
          </p:txBody>
        </p:sp>
        <p:sp>
          <p:nvSpPr>
            <p:cNvPr id="7180" name="Text Box 14"/>
            <p:cNvSpPr txBox="1">
              <a:spLocks noChangeArrowheads="1"/>
            </p:cNvSpPr>
            <p:nvPr/>
          </p:nvSpPr>
          <p:spPr bwMode="auto">
            <a:xfrm>
              <a:off x="3600" y="2112"/>
              <a:ext cx="34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X=1</a:t>
              </a:r>
            </a:p>
          </p:txBody>
        </p:sp>
        <p:cxnSp>
          <p:nvCxnSpPr>
            <p:cNvPr id="7181" name="AutoShape 15"/>
            <p:cNvCxnSpPr>
              <a:cxnSpLocks noChangeShapeType="1"/>
              <a:stCxn id="7174" idx="2"/>
              <a:endCxn id="7175" idx="0"/>
            </p:cNvCxnSpPr>
            <p:nvPr/>
          </p:nvCxnSpPr>
          <p:spPr bwMode="auto">
            <a:xfrm rot="10800000" flipV="1">
              <a:off x="3864" y="2088"/>
              <a:ext cx="312" cy="360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82" name="AutoShape 16"/>
            <p:cNvCxnSpPr>
              <a:cxnSpLocks noChangeShapeType="1"/>
              <a:stCxn id="7175" idx="6"/>
              <a:endCxn id="7174" idx="4"/>
            </p:cNvCxnSpPr>
            <p:nvPr/>
          </p:nvCxnSpPr>
          <p:spPr bwMode="auto">
            <a:xfrm flipV="1">
              <a:off x="4080" y="2208"/>
              <a:ext cx="312" cy="360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183" name="Text Box 17"/>
            <p:cNvSpPr txBox="1">
              <a:spLocks noChangeArrowheads="1"/>
            </p:cNvSpPr>
            <p:nvPr/>
          </p:nvSpPr>
          <p:spPr bwMode="auto">
            <a:xfrm>
              <a:off x="4032" y="2256"/>
              <a:ext cx="34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X=0</a:t>
              </a:r>
            </a:p>
          </p:txBody>
        </p:sp>
        <p:cxnSp>
          <p:nvCxnSpPr>
            <p:cNvPr id="7184" name="AutoShape 18"/>
            <p:cNvCxnSpPr>
              <a:cxnSpLocks noChangeShapeType="1"/>
              <a:stCxn id="7175" idx="4"/>
              <a:endCxn id="7176" idx="2"/>
            </p:cNvCxnSpPr>
            <p:nvPr/>
          </p:nvCxnSpPr>
          <p:spPr bwMode="auto">
            <a:xfrm rot="16200000" flipH="1">
              <a:off x="3840" y="2712"/>
              <a:ext cx="360" cy="312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185" name="Text Box 19"/>
            <p:cNvSpPr txBox="1">
              <a:spLocks noChangeArrowheads="1"/>
            </p:cNvSpPr>
            <p:nvPr/>
          </p:nvSpPr>
          <p:spPr bwMode="auto">
            <a:xfrm>
              <a:off x="3648" y="2832"/>
              <a:ext cx="34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X=1</a:t>
              </a:r>
            </a:p>
          </p:txBody>
        </p:sp>
        <p:cxnSp>
          <p:nvCxnSpPr>
            <p:cNvPr id="7186" name="AutoShape 20"/>
            <p:cNvCxnSpPr>
              <a:cxnSpLocks noChangeShapeType="1"/>
              <a:stCxn id="7177" idx="0"/>
              <a:endCxn id="7174" idx="6"/>
            </p:cNvCxnSpPr>
            <p:nvPr/>
          </p:nvCxnSpPr>
          <p:spPr bwMode="auto">
            <a:xfrm rot="5400000" flipH="1">
              <a:off x="4560" y="2136"/>
              <a:ext cx="312" cy="216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187" name="Text Box 21"/>
            <p:cNvSpPr txBox="1">
              <a:spLocks noChangeArrowheads="1"/>
            </p:cNvSpPr>
            <p:nvPr/>
          </p:nvSpPr>
          <p:spPr bwMode="auto">
            <a:xfrm>
              <a:off x="4752" y="2064"/>
              <a:ext cx="34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X=0</a:t>
              </a:r>
            </a:p>
          </p:txBody>
        </p:sp>
        <p:cxnSp>
          <p:nvCxnSpPr>
            <p:cNvPr id="7188" name="AutoShape 22"/>
            <p:cNvCxnSpPr>
              <a:cxnSpLocks noChangeShapeType="1"/>
              <a:stCxn id="7177" idx="5"/>
              <a:endCxn id="7177" idx="7"/>
            </p:cNvCxnSpPr>
            <p:nvPr/>
          </p:nvCxnSpPr>
          <p:spPr bwMode="auto">
            <a:xfrm rot="5400000" flipH="1" flipV="1">
              <a:off x="4893" y="2519"/>
              <a:ext cx="170" cy="1"/>
            </a:xfrm>
            <a:prstGeom prst="curvedConnector5">
              <a:avLst>
                <a:gd name="adj1" fmla="val -32944"/>
                <a:gd name="adj2" fmla="val 20800009"/>
                <a:gd name="adj3" fmla="val 131176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189" name="Text Box 23"/>
            <p:cNvSpPr txBox="1">
              <a:spLocks noChangeArrowheads="1"/>
            </p:cNvSpPr>
            <p:nvPr/>
          </p:nvSpPr>
          <p:spPr bwMode="auto">
            <a:xfrm>
              <a:off x="5184" y="2400"/>
              <a:ext cx="34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X=1</a:t>
              </a:r>
            </a:p>
          </p:txBody>
        </p:sp>
        <p:cxnSp>
          <p:nvCxnSpPr>
            <p:cNvPr id="7190" name="AutoShape 24"/>
            <p:cNvCxnSpPr>
              <a:cxnSpLocks noChangeShapeType="1"/>
              <a:stCxn id="7176" idx="6"/>
              <a:endCxn id="7177" idx="4"/>
            </p:cNvCxnSpPr>
            <p:nvPr/>
          </p:nvCxnSpPr>
          <p:spPr bwMode="auto">
            <a:xfrm flipV="1">
              <a:off x="4608" y="2640"/>
              <a:ext cx="216" cy="408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191" name="Text Box 25"/>
            <p:cNvSpPr txBox="1">
              <a:spLocks noChangeArrowheads="1"/>
            </p:cNvSpPr>
            <p:nvPr/>
          </p:nvSpPr>
          <p:spPr bwMode="auto">
            <a:xfrm>
              <a:off x="4752" y="2832"/>
              <a:ext cx="34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X=1</a:t>
              </a:r>
            </a:p>
          </p:txBody>
        </p:sp>
        <p:cxnSp>
          <p:nvCxnSpPr>
            <p:cNvPr id="7192" name="AutoShape 26"/>
            <p:cNvCxnSpPr>
              <a:cxnSpLocks noChangeShapeType="1"/>
              <a:stCxn id="7176" idx="0"/>
              <a:endCxn id="7174" idx="4"/>
            </p:cNvCxnSpPr>
            <p:nvPr/>
          </p:nvCxnSpPr>
          <p:spPr bwMode="auto">
            <a:xfrm rot="-5400000">
              <a:off x="4032" y="2568"/>
              <a:ext cx="72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193" name="Text Box 27"/>
            <p:cNvSpPr txBox="1">
              <a:spLocks noChangeArrowheads="1"/>
            </p:cNvSpPr>
            <p:nvPr/>
          </p:nvSpPr>
          <p:spPr bwMode="auto">
            <a:xfrm>
              <a:off x="4080" y="2640"/>
              <a:ext cx="34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X=0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Re-describe the design problem again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83502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800" smtClean="0"/>
              <a:t>realize the following state-diagram with the hardware framework</a:t>
            </a:r>
          </a:p>
        </p:txBody>
      </p:sp>
      <p:grpSp>
        <p:nvGrpSpPr>
          <p:cNvPr id="53252" name="Group 4"/>
          <p:cNvGrpSpPr>
            <a:grpSpLocks/>
          </p:cNvGrpSpPr>
          <p:nvPr/>
        </p:nvGrpSpPr>
        <p:grpSpPr bwMode="auto">
          <a:xfrm>
            <a:off x="323850" y="3716338"/>
            <a:ext cx="4176713" cy="1839912"/>
            <a:chOff x="476" y="2209"/>
            <a:chExt cx="2631" cy="1159"/>
          </a:xfrm>
        </p:grpSpPr>
        <p:pic>
          <p:nvPicPr>
            <p:cNvPr id="53282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" y="2209"/>
              <a:ext cx="2631" cy="1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3283" name="Text Box 6"/>
            <p:cNvSpPr txBox="1">
              <a:spLocks noChangeArrowheads="1"/>
            </p:cNvSpPr>
            <p:nvPr/>
          </p:nvSpPr>
          <p:spPr bwMode="auto">
            <a:xfrm>
              <a:off x="657" y="2704"/>
              <a:ext cx="244" cy="2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chemeClr val="folHlink"/>
                  </a:solidFill>
                </a:rPr>
                <a:t>00</a:t>
              </a:r>
            </a:p>
          </p:txBody>
        </p:sp>
        <p:sp>
          <p:nvSpPr>
            <p:cNvPr id="53284" name="Text Box 7"/>
            <p:cNvSpPr txBox="1">
              <a:spLocks noChangeArrowheads="1"/>
            </p:cNvSpPr>
            <p:nvPr/>
          </p:nvSpPr>
          <p:spPr bwMode="auto">
            <a:xfrm>
              <a:off x="1338" y="2704"/>
              <a:ext cx="244" cy="2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chemeClr val="folHlink"/>
                  </a:solidFill>
                </a:rPr>
                <a:t>01</a:t>
              </a:r>
            </a:p>
          </p:txBody>
        </p:sp>
        <p:sp>
          <p:nvSpPr>
            <p:cNvPr id="53285" name="Text Box 8"/>
            <p:cNvSpPr txBox="1">
              <a:spLocks noChangeArrowheads="1"/>
            </p:cNvSpPr>
            <p:nvPr/>
          </p:nvSpPr>
          <p:spPr bwMode="auto">
            <a:xfrm>
              <a:off x="2018" y="2704"/>
              <a:ext cx="244" cy="2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chemeClr val="folHlink"/>
                  </a:solidFill>
                </a:rPr>
                <a:t>11</a:t>
              </a:r>
            </a:p>
          </p:txBody>
        </p:sp>
        <p:sp>
          <p:nvSpPr>
            <p:cNvPr id="53286" name="Text Box 9"/>
            <p:cNvSpPr txBox="1">
              <a:spLocks noChangeArrowheads="1"/>
            </p:cNvSpPr>
            <p:nvPr/>
          </p:nvSpPr>
          <p:spPr bwMode="auto">
            <a:xfrm>
              <a:off x="2699" y="2704"/>
              <a:ext cx="244" cy="2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chemeClr val="folHlink"/>
                  </a:solidFill>
                </a:rPr>
                <a:t>10</a:t>
              </a:r>
            </a:p>
          </p:txBody>
        </p:sp>
      </p:grpSp>
      <p:grpSp>
        <p:nvGrpSpPr>
          <p:cNvPr id="53253" name="Group 10"/>
          <p:cNvGrpSpPr>
            <a:grpSpLocks/>
          </p:cNvGrpSpPr>
          <p:nvPr/>
        </p:nvGrpSpPr>
        <p:grpSpPr bwMode="auto">
          <a:xfrm>
            <a:off x="4859338" y="3644900"/>
            <a:ext cx="3622675" cy="2663825"/>
            <a:chOff x="3061" y="2296"/>
            <a:chExt cx="2282" cy="1678"/>
          </a:xfrm>
        </p:grpSpPr>
        <p:grpSp>
          <p:nvGrpSpPr>
            <p:cNvPr id="53259" name="Group 11"/>
            <p:cNvGrpSpPr>
              <a:grpSpLocks/>
            </p:cNvGrpSpPr>
            <p:nvPr/>
          </p:nvGrpSpPr>
          <p:grpSpPr bwMode="auto">
            <a:xfrm>
              <a:off x="4377" y="2477"/>
              <a:ext cx="771" cy="454"/>
              <a:chOff x="4332" y="2160"/>
              <a:chExt cx="771" cy="454"/>
            </a:xfrm>
          </p:grpSpPr>
          <p:sp>
            <p:nvSpPr>
              <p:cNvPr id="53277" name="Rectangle 12"/>
              <p:cNvSpPr>
                <a:spLocks noChangeArrowheads="1"/>
              </p:cNvSpPr>
              <p:nvPr/>
            </p:nvSpPr>
            <p:spPr bwMode="auto">
              <a:xfrm>
                <a:off x="4558" y="2160"/>
                <a:ext cx="363" cy="45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53278" name="Text Box 13"/>
              <p:cNvSpPr txBox="1">
                <a:spLocks noChangeArrowheads="1"/>
              </p:cNvSpPr>
              <p:nvPr/>
            </p:nvSpPr>
            <p:spPr bwMode="auto">
              <a:xfrm>
                <a:off x="4558" y="2205"/>
                <a:ext cx="185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200"/>
                  <a:t>D</a:t>
                </a:r>
              </a:p>
            </p:txBody>
          </p:sp>
          <p:sp>
            <p:nvSpPr>
              <p:cNvPr id="53279" name="AutoShape 14"/>
              <p:cNvSpPr>
                <a:spLocks noChangeArrowheads="1"/>
              </p:cNvSpPr>
              <p:nvPr/>
            </p:nvSpPr>
            <p:spPr bwMode="auto">
              <a:xfrm rot="5400000">
                <a:off x="4557" y="2479"/>
                <a:ext cx="91" cy="90"/>
              </a:xfrm>
              <a:prstGeom prst="triangle">
                <a:avLst>
                  <a:gd name="adj" fmla="val 5000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53280" name="Line 15"/>
              <p:cNvSpPr>
                <a:spLocks noChangeShapeType="1"/>
              </p:cNvSpPr>
              <p:nvPr/>
            </p:nvSpPr>
            <p:spPr bwMode="auto">
              <a:xfrm>
                <a:off x="4921" y="2251"/>
                <a:ext cx="18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3281" name="Line 16"/>
              <p:cNvSpPr>
                <a:spLocks noChangeShapeType="1"/>
              </p:cNvSpPr>
              <p:nvPr/>
            </p:nvSpPr>
            <p:spPr bwMode="auto">
              <a:xfrm>
                <a:off x="4332" y="2251"/>
                <a:ext cx="22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53260" name="Group 17"/>
            <p:cNvGrpSpPr>
              <a:grpSpLocks/>
            </p:cNvGrpSpPr>
            <p:nvPr/>
          </p:nvGrpSpPr>
          <p:grpSpPr bwMode="auto">
            <a:xfrm>
              <a:off x="4377" y="3112"/>
              <a:ext cx="771" cy="454"/>
              <a:chOff x="4332" y="2160"/>
              <a:chExt cx="771" cy="454"/>
            </a:xfrm>
          </p:grpSpPr>
          <p:sp>
            <p:nvSpPr>
              <p:cNvPr id="53272" name="Rectangle 18"/>
              <p:cNvSpPr>
                <a:spLocks noChangeArrowheads="1"/>
              </p:cNvSpPr>
              <p:nvPr/>
            </p:nvSpPr>
            <p:spPr bwMode="auto">
              <a:xfrm>
                <a:off x="4558" y="2160"/>
                <a:ext cx="363" cy="45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53273" name="Text Box 19"/>
              <p:cNvSpPr txBox="1">
                <a:spLocks noChangeArrowheads="1"/>
              </p:cNvSpPr>
              <p:nvPr/>
            </p:nvSpPr>
            <p:spPr bwMode="auto">
              <a:xfrm>
                <a:off x="4558" y="2205"/>
                <a:ext cx="185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200"/>
                  <a:t>D</a:t>
                </a:r>
              </a:p>
            </p:txBody>
          </p:sp>
          <p:sp>
            <p:nvSpPr>
              <p:cNvPr id="53274" name="AutoShape 20"/>
              <p:cNvSpPr>
                <a:spLocks noChangeArrowheads="1"/>
              </p:cNvSpPr>
              <p:nvPr/>
            </p:nvSpPr>
            <p:spPr bwMode="auto">
              <a:xfrm rot="5400000">
                <a:off x="4557" y="2479"/>
                <a:ext cx="91" cy="90"/>
              </a:xfrm>
              <a:prstGeom prst="triangle">
                <a:avLst>
                  <a:gd name="adj" fmla="val 5000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53275" name="Line 21"/>
              <p:cNvSpPr>
                <a:spLocks noChangeShapeType="1"/>
              </p:cNvSpPr>
              <p:nvPr/>
            </p:nvSpPr>
            <p:spPr bwMode="auto">
              <a:xfrm>
                <a:off x="4921" y="2251"/>
                <a:ext cx="18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3276" name="Line 22"/>
              <p:cNvSpPr>
                <a:spLocks noChangeShapeType="1"/>
              </p:cNvSpPr>
              <p:nvPr/>
            </p:nvSpPr>
            <p:spPr bwMode="auto">
              <a:xfrm>
                <a:off x="4332" y="2251"/>
                <a:ext cx="22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53261" name="AutoShape 23"/>
            <p:cNvSpPr>
              <a:spLocks noChangeArrowheads="1"/>
            </p:cNvSpPr>
            <p:nvPr/>
          </p:nvSpPr>
          <p:spPr bwMode="auto">
            <a:xfrm>
              <a:off x="3606" y="2341"/>
              <a:ext cx="771" cy="1633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combinational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circuit</a:t>
              </a:r>
            </a:p>
          </p:txBody>
        </p:sp>
        <p:sp>
          <p:nvSpPr>
            <p:cNvPr id="53262" name="Line 24"/>
            <p:cNvSpPr>
              <a:spLocks noChangeShapeType="1"/>
            </p:cNvSpPr>
            <p:nvPr/>
          </p:nvSpPr>
          <p:spPr bwMode="auto">
            <a:xfrm>
              <a:off x="3334" y="2749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3263" name="Line 25"/>
            <p:cNvSpPr>
              <a:spLocks noChangeShapeType="1"/>
            </p:cNvSpPr>
            <p:nvPr/>
          </p:nvSpPr>
          <p:spPr bwMode="auto">
            <a:xfrm>
              <a:off x="3198" y="2931"/>
              <a:ext cx="4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3264" name="Line 26"/>
            <p:cNvSpPr>
              <a:spLocks noChangeShapeType="1"/>
            </p:cNvSpPr>
            <p:nvPr/>
          </p:nvSpPr>
          <p:spPr bwMode="auto">
            <a:xfrm>
              <a:off x="3243" y="3339"/>
              <a:ext cx="3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3265" name="Line 27"/>
            <p:cNvSpPr>
              <a:spLocks noChangeShapeType="1"/>
            </p:cNvSpPr>
            <p:nvPr/>
          </p:nvSpPr>
          <p:spPr bwMode="auto">
            <a:xfrm>
              <a:off x="4377" y="3747"/>
              <a:ext cx="77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cxnSp>
          <p:nvCxnSpPr>
            <p:cNvPr id="53266" name="AutoShape 28"/>
            <p:cNvCxnSpPr>
              <a:cxnSpLocks noChangeShapeType="1"/>
              <a:stCxn id="53280" idx="1"/>
              <a:endCxn id="53262" idx="0"/>
            </p:cNvCxnSpPr>
            <p:nvPr/>
          </p:nvCxnSpPr>
          <p:spPr bwMode="auto">
            <a:xfrm rot="5400000">
              <a:off x="4150" y="1752"/>
              <a:ext cx="181" cy="1814"/>
            </a:xfrm>
            <a:prstGeom prst="bentConnector3">
              <a:avLst>
                <a:gd name="adj1" fmla="val -227074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267" name="AutoShape 29"/>
            <p:cNvCxnSpPr>
              <a:cxnSpLocks noChangeShapeType="1"/>
              <a:stCxn id="53275" idx="1"/>
              <a:endCxn id="53263" idx="0"/>
            </p:cNvCxnSpPr>
            <p:nvPr/>
          </p:nvCxnSpPr>
          <p:spPr bwMode="auto">
            <a:xfrm rot="16200000" flipV="1">
              <a:off x="4037" y="2092"/>
              <a:ext cx="272" cy="1950"/>
            </a:xfrm>
            <a:prstGeom prst="bentConnector5">
              <a:avLst>
                <a:gd name="adj1" fmla="val -3310"/>
                <a:gd name="adj2" fmla="val -11491"/>
                <a:gd name="adj3" fmla="val 441542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3268" name="Text Box 30"/>
            <p:cNvSpPr txBox="1">
              <a:spLocks noChangeArrowheads="1"/>
            </p:cNvSpPr>
            <p:nvPr/>
          </p:nvSpPr>
          <p:spPr bwMode="auto">
            <a:xfrm>
              <a:off x="3061" y="3203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X</a:t>
              </a:r>
            </a:p>
          </p:txBody>
        </p:sp>
        <p:sp>
          <p:nvSpPr>
            <p:cNvPr id="53269" name="Text Box 31"/>
            <p:cNvSpPr txBox="1">
              <a:spLocks noChangeArrowheads="1"/>
            </p:cNvSpPr>
            <p:nvPr/>
          </p:nvSpPr>
          <p:spPr bwMode="auto">
            <a:xfrm>
              <a:off x="5135" y="3594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Y</a:t>
              </a:r>
            </a:p>
          </p:txBody>
        </p:sp>
        <p:sp>
          <p:nvSpPr>
            <p:cNvPr id="53270" name="Text Box 32"/>
            <p:cNvSpPr txBox="1">
              <a:spLocks noChangeArrowheads="1"/>
            </p:cNvSpPr>
            <p:nvPr/>
          </p:nvSpPr>
          <p:spPr bwMode="auto">
            <a:xfrm>
              <a:off x="4921" y="2296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A</a:t>
              </a:r>
            </a:p>
          </p:txBody>
        </p:sp>
        <p:sp>
          <p:nvSpPr>
            <p:cNvPr id="53271" name="Text Box 33"/>
            <p:cNvSpPr txBox="1">
              <a:spLocks noChangeArrowheads="1"/>
            </p:cNvSpPr>
            <p:nvPr/>
          </p:nvSpPr>
          <p:spPr bwMode="auto">
            <a:xfrm>
              <a:off x="4967" y="3021"/>
              <a:ext cx="20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B</a:t>
              </a:r>
            </a:p>
          </p:txBody>
        </p:sp>
      </p:grpSp>
      <p:sp>
        <p:nvSpPr>
          <p:cNvPr id="53254" name="AutoShape 34"/>
          <p:cNvSpPr>
            <a:spLocks noChangeArrowheads="1"/>
          </p:cNvSpPr>
          <p:nvPr/>
        </p:nvSpPr>
        <p:spPr bwMode="auto">
          <a:xfrm>
            <a:off x="900113" y="3573463"/>
            <a:ext cx="1150937" cy="503237"/>
          </a:xfrm>
          <a:prstGeom prst="wedgeRoundRectCallout">
            <a:avLst>
              <a:gd name="adj1" fmla="val -48481"/>
              <a:gd name="adj2" fmla="val 109306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A=0, B=0</a:t>
            </a:r>
          </a:p>
        </p:txBody>
      </p:sp>
      <p:sp>
        <p:nvSpPr>
          <p:cNvPr id="53255" name="AutoShape 35"/>
          <p:cNvSpPr>
            <a:spLocks noChangeArrowheads="1"/>
          </p:cNvSpPr>
          <p:nvPr/>
        </p:nvSpPr>
        <p:spPr bwMode="auto">
          <a:xfrm>
            <a:off x="1619250" y="5373688"/>
            <a:ext cx="1150938" cy="503237"/>
          </a:xfrm>
          <a:prstGeom prst="wedgeRoundRectCallout">
            <a:avLst>
              <a:gd name="adj1" fmla="val -27792"/>
              <a:gd name="adj2" fmla="val -129181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A=0, B=1</a:t>
            </a:r>
          </a:p>
        </p:txBody>
      </p:sp>
      <p:sp>
        <p:nvSpPr>
          <p:cNvPr id="53256" name="AutoShape 36"/>
          <p:cNvSpPr>
            <a:spLocks noChangeArrowheads="1"/>
          </p:cNvSpPr>
          <p:nvPr/>
        </p:nvSpPr>
        <p:spPr bwMode="auto">
          <a:xfrm>
            <a:off x="3132138" y="3500438"/>
            <a:ext cx="1150937" cy="647700"/>
          </a:xfrm>
          <a:prstGeom prst="wedgeRoundRectCallout">
            <a:avLst>
              <a:gd name="adj1" fmla="val -46278"/>
              <a:gd name="adj2" fmla="val 82597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A=1, B=1</a:t>
            </a:r>
          </a:p>
        </p:txBody>
      </p:sp>
      <p:sp>
        <p:nvSpPr>
          <p:cNvPr id="53257" name="AutoShape 37"/>
          <p:cNvSpPr>
            <a:spLocks noChangeArrowheads="1"/>
          </p:cNvSpPr>
          <p:nvPr/>
        </p:nvSpPr>
        <p:spPr bwMode="auto">
          <a:xfrm>
            <a:off x="3708400" y="5373688"/>
            <a:ext cx="1150938" cy="503237"/>
          </a:xfrm>
          <a:prstGeom prst="wedgeRoundRectCallout">
            <a:avLst>
              <a:gd name="adj1" fmla="val -27792"/>
              <a:gd name="adj2" fmla="val -129181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A=1, B=0</a:t>
            </a:r>
          </a:p>
        </p:txBody>
      </p:sp>
      <p:sp>
        <p:nvSpPr>
          <p:cNvPr id="53258" name="AutoShape 38"/>
          <p:cNvSpPr>
            <a:spLocks noChangeArrowheads="1"/>
          </p:cNvSpPr>
          <p:nvPr/>
        </p:nvSpPr>
        <p:spPr bwMode="auto">
          <a:xfrm>
            <a:off x="6372225" y="2852738"/>
            <a:ext cx="2016125" cy="504825"/>
          </a:xfrm>
          <a:prstGeom prst="wedgeRoundRectCallout">
            <a:avLst>
              <a:gd name="adj1" fmla="val -36380"/>
              <a:gd name="adj2" fmla="val 131444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to design this part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How to realize a combinational circuit?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7450" y="1989138"/>
            <a:ext cx="7772400" cy="1050925"/>
          </a:xfrm>
        </p:spPr>
        <p:txBody>
          <a:bodyPr/>
          <a:lstStyle/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AutoNum type="arabicParenBoth"/>
            </a:pPr>
            <a:r>
              <a:rPr lang="en-US" altLang="zh-TW" sz="2000" smtClean="0">
                <a:solidFill>
                  <a:schemeClr val="hlink"/>
                </a:solidFill>
              </a:rPr>
              <a:t>draw the truth table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AutoNum type="arabicParenBoth"/>
            </a:pPr>
            <a:r>
              <a:rPr lang="en-US" altLang="zh-TW" sz="2000" smtClean="0"/>
              <a:t>derive the Boolean equation (do logic simplification if necessary)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AutoNum type="arabicParenBoth"/>
            </a:pPr>
            <a:r>
              <a:rPr lang="en-US" altLang="zh-TW" sz="2000" smtClean="0"/>
              <a:t>draw the circuit from the Boolean equation</a:t>
            </a:r>
          </a:p>
        </p:txBody>
      </p:sp>
      <p:pic>
        <p:nvPicPr>
          <p:cNvPr id="542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5589588"/>
            <a:ext cx="2460625" cy="108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4277" name="Group 5"/>
          <p:cNvGrpSpPr>
            <a:grpSpLocks/>
          </p:cNvGrpSpPr>
          <p:nvPr/>
        </p:nvGrpSpPr>
        <p:grpSpPr bwMode="auto">
          <a:xfrm>
            <a:off x="2484438" y="3213100"/>
            <a:ext cx="3111500" cy="2662238"/>
            <a:chOff x="1610" y="2024"/>
            <a:chExt cx="1960" cy="1677"/>
          </a:xfrm>
        </p:grpSpPr>
        <p:pic>
          <p:nvPicPr>
            <p:cNvPr id="54345" name="Picture 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10" y="2024"/>
              <a:ext cx="1960" cy="16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aphicFrame>
          <p:nvGraphicFramePr>
            <p:cNvPr id="54346" name="Object 7"/>
            <p:cNvGraphicFramePr>
              <a:graphicFrameLocks noChangeAspect="1"/>
            </p:cNvGraphicFramePr>
            <p:nvPr/>
          </p:nvGraphicFramePr>
          <p:xfrm>
            <a:off x="2744" y="2250"/>
            <a:ext cx="181" cy="1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360" name="方程式" r:id="rId5" imgW="215619" imgH="215619" progId="Equation.3">
                    <p:embed/>
                  </p:oleObj>
                </mc:Choice>
                <mc:Fallback>
                  <p:oleObj name="方程式" r:id="rId5" imgW="215619" imgH="215619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44" y="2250"/>
                          <a:ext cx="181" cy="1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4347" name="Object 8"/>
            <p:cNvGraphicFramePr>
              <a:graphicFrameLocks noChangeAspect="1"/>
            </p:cNvGraphicFramePr>
            <p:nvPr/>
          </p:nvGraphicFramePr>
          <p:xfrm>
            <a:off x="2744" y="2795"/>
            <a:ext cx="181" cy="1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361" name="方程式" r:id="rId7" imgW="215619" imgH="215619" progId="Equation.3">
                    <p:embed/>
                  </p:oleObj>
                </mc:Choice>
                <mc:Fallback>
                  <p:oleObj name="方程式" r:id="rId7" imgW="215619" imgH="215619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44" y="2795"/>
                          <a:ext cx="181" cy="1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4278" name="Group 9"/>
          <p:cNvGrpSpPr>
            <a:grpSpLocks/>
          </p:cNvGrpSpPr>
          <p:nvPr/>
        </p:nvGrpSpPr>
        <p:grpSpPr bwMode="auto">
          <a:xfrm>
            <a:off x="6300788" y="3141663"/>
            <a:ext cx="2663825" cy="3382962"/>
            <a:chOff x="3787" y="1979"/>
            <a:chExt cx="1678" cy="2131"/>
          </a:xfrm>
        </p:grpSpPr>
        <p:grpSp>
          <p:nvGrpSpPr>
            <p:cNvPr id="54280" name="Group 10"/>
            <p:cNvGrpSpPr>
              <a:grpSpLocks/>
            </p:cNvGrpSpPr>
            <p:nvPr/>
          </p:nvGrpSpPr>
          <p:grpSpPr bwMode="auto">
            <a:xfrm>
              <a:off x="3878" y="2614"/>
              <a:ext cx="816" cy="181"/>
              <a:chOff x="2608" y="2614"/>
              <a:chExt cx="816" cy="181"/>
            </a:xfrm>
          </p:grpSpPr>
          <p:sp>
            <p:nvSpPr>
              <p:cNvPr id="54342" name="Rectangle 11"/>
              <p:cNvSpPr>
                <a:spLocks noChangeArrowheads="1"/>
              </p:cNvSpPr>
              <p:nvPr/>
            </p:nvSpPr>
            <p:spPr bwMode="auto">
              <a:xfrm>
                <a:off x="2608" y="2614"/>
                <a:ext cx="272" cy="1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0</a:t>
                </a:r>
              </a:p>
            </p:txBody>
          </p:sp>
          <p:sp>
            <p:nvSpPr>
              <p:cNvPr id="54343" name="Rectangle 12"/>
              <p:cNvSpPr>
                <a:spLocks noChangeArrowheads="1"/>
              </p:cNvSpPr>
              <p:nvPr/>
            </p:nvSpPr>
            <p:spPr bwMode="auto">
              <a:xfrm>
                <a:off x="2880" y="2614"/>
                <a:ext cx="272" cy="1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0</a:t>
                </a:r>
              </a:p>
            </p:txBody>
          </p:sp>
          <p:sp>
            <p:nvSpPr>
              <p:cNvPr id="54344" name="Rectangle 13"/>
              <p:cNvSpPr>
                <a:spLocks noChangeArrowheads="1"/>
              </p:cNvSpPr>
              <p:nvPr/>
            </p:nvSpPr>
            <p:spPr bwMode="auto">
              <a:xfrm>
                <a:off x="3152" y="2614"/>
                <a:ext cx="272" cy="1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0</a:t>
                </a:r>
              </a:p>
            </p:txBody>
          </p:sp>
        </p:grpSp>
        <p:grpSp>
          <p:nvGrpSpPr>
            <p:cNvPr id="54281" name="Group 14"/>
            <p:cNvGrpSpPr>
              <a:grpSpLocks/>
            </p:cNvGrpSpPr>
            <p:nvPr/>
          </p:nvGrpSpPr>
          <p:grpSpPr bwMode="auto">
            <a:xfrm>
              <a:off x="3878" y="2795"/>
              <a:ext cx="816" cy="181"/>
              <a:chOff x="2608" y="2614"/>
              <a:chExt cx="816" cy="181"/>
            </a:xfrm>
          </p:grpSpPr>
          <p:sp>
            <p:nvSpPr>
              <p:cNvPr id="54339" name="Rectangle 15"/>
              <p:cNvSpPr>
                <a:spLocks noChangeArrowheads="1"/>
              </p:cNvSpPr>
              <p:nvPr/>
            </p:nvSpPr>
            <p:spPr bwMode="auto">
              <a:xfrm>
                <a:off x="2608" y="2614"/>
                <a:ext cx="272" cy="1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0</a:t>
                </a:r>
              </a:p>
            </p:txBody>
          </p:sp>
          <p:sp>
            <p:nvSpPr>
              <p:cNvPr id="54340" name="Rectangle 16"/>
              <p:cNvSpPr>
                <a:spLocks noChangeArrowheads="1"/>
              </p:cNvSpPr>
              <p:nvPr/>
            </p:nvSpPr>
            <p:spPr bwMode="auto">
              <a:xfrm>
                <a:off x="2880" y="2614"/>
                <a:ext cx="272" cy="1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0</a:t>
                </a:r>
              </a:p>
            </p:txBody>
          </p:sp>
          <p:sp>
            <p:nvSpPr>
              <p:cNvPr id="54341" name="Rectangle 17"/>
              <p:cNvSpPr>
                <a:spLocks noChangeArrowheads="1"/>
              </p:cNvSpPr>
              <p:nvPr/>
            </p:nvSpPr>
            <p:spPr bwMode="auto">
              <a:xfrm>
                <a:off x="3152" y="2614"/>
                <a:ext cx="272" cy="1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1</a:t>
                </a:r>
              </a:p>
            </p:txBody>
          </p:sp>
        </p:grpSp>
        <p:grpSp>
          <p:nvGrpSpPr>
            <p:cNvPr id="54282" name="Group 18"/>
            <p:cNvGrpSpPr>
              <a:grpSpLocks/>
            </p:cNvGrpSpPr>
            <p:nvPr/>
          </p:nvGrpSpPr>
          <p:grpSpPr bwMode="auto">
            <a:xfrm>
              <a:off x="3878" y="2976"/>
              <a:ext cx="816" cy="181"/>
              <a:chOff x="2608" y="2614"/>
              <a:chExt cx="816" cy="181"/>
            </a:xfrm>
          </p:grpSpPr>
          <p:sp>
            <p:nvSpPr>
              <p:cNvPr id="54336" name="Rectangle 19"/>
              <p:cNvSpPr>
                <a:spLocks noChangeArrowheads="1"/>
              </p:cNvSpPr>
              <p:nvPr/>
            </p:nvSpPr>
            <p:spPr bwMode="auto">
              <a:xfrm>
                <a:off x="2608" y="2614"/>
                <a:ext cx="272" cy="1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0</a:t>
                </a:r>
              </a:p>
            </p:txBody>
          </p:sp>
          <p:sp>
            <p:nvSpPr>
              <p:cNvPr id="54337" name="Rectangle 20"/>
              <p:cNvSpPr>
                <a:spLocks noChangeArrowheads="1"/>
              </p:cNvSpPr>
              <p:nvPr/>
            </p:nvSpPr>
            <p:spPr bwMode="auto">
              <a:xfrm>
                <a:off x="2880" y="2614"/>
                <a:ext cx="272" cy="1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1</a:t>
                </a:r>
              </a:p>
            </p:txBody>
          </p:sp>
          <p:sp>
            <p:nvSpPr>
              <p:cNvPr id="54338" name="Rectangle 21"/>
              <p:cNvSpPr>
                <a:spLocks noChangeArrowheads="1"/>
              </p:cNvSpPr>
              <p:nvPr/>
            </p:nvSpPr>
            <p:spPr bwMode="auto">
              <a:xfrm>
                <a:off x="3152" y="2614"/>
                <a:ext cx="272" cy="1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0</a:t>
                </a:r>
              </a:p>
            </p:txBody>
          </p:sp>
        </p:grpSp>
        <p:grpSp>
          <p:nvGrpSpPr>
            <p:cNvPr id="54283" name="Group 22"/>
            <p:cNvGrpSpPr>
              <a:grpSpLocks/>
            </p:cNvGrpSpPr>
            <p:nvPr/>
          </p:nvGrpSpPr>
          <p:grpSpPr bwMode="auto">
            <a:xfrm>
              <a:off x="3878" y="3158"/>
              <a:ext cx="816" cy="181"/>
              <a:chOff x="2608" y="2614"/>
              <a:chExt cx="816" cy="181"/>
            </a:xfrm>
          </p:grpSpPr>
          <p:sp>
            <p:nvSpPr>
              <p:cNvPr id="54333" name="Rectangle 23"/>
              <p:cNvSpPr>
                <a:spLocks noChangeArrowheads="1"/>
              </p:cNvSpPr>
              <p:nvPr/>
            </p:nvSpPr>
            <p:spPr bwMode="auto">
              <a:xfrm>
                <a:off x="2608" y="2614"/>
                <a:ext cx="272" cy="1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0</a:t>
                </a:r>
              </a:p>
            </p:txBody>
          </p:sp>
          <p:sp>
            <p:nvSpPr>
              <p:cNvPr id="54334" name="Rectangle 24"/>
              <p:cNvSpPr>
                <a:spLocks noChangeArrowheads="1"/>
              </p:cNvSpPr>
              <p:nvPr/>
            </p:nvSpPr>
            <p:spPr bwMode="auto">
              <a:xfrm>
                <a:off x="2880" y="2614"/>
                <a:ext cx="272" cy="1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1</a:t>
                </a:r>
              </a:p>
            </p:txBody>
          </p:sp>
          <p:sp>
            <p:nvSpPr>
              <p:cNvPr id="54335" name="Rectangle 25"/>
              <p:cNvSpPr>
                <a:spLocks noChangeArrowheads="1"/>
              </p:cNvSpPr>
              <p:nvPr/>
            </p:nvSpPr>
            <p:spPr bwMode="auto">
              <a:xfrm>
                <a:off x="3152" y="2614"/>
                <a:ext cx="272" cy="1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1</a:t>
                </a:r>
              </a:p>
            </p:txBody>
          </p:sp>
        </p:grpSp>
        <p:grpSp>
          <p:nvGrpSpPr>
            <p:cNvPr id="54284" name="Group 26"/>
            <p:cNvGrpSpPr>
              <a:grpSpLocks/>
            </p:cNvGrpSpPr>
            <p:nvPr/>
          </p:nvGrpSpPr>
          <p:grpSpPr bwMode="auto">
            <a:xfrm>
              <a:off x="3878" y="3339"/>
              <a:ext cx="816" cy="181"/>
              <a:chOff x="2608" y="2614"/>
              <a:chExt cx="816" cy="181"/>
            </a:xfrm>
          </p:grpSpPr>
          <p:sp>
            <p:nvSpPr>
              <p:cNvPr id="54330" name="Rectangle 27"/>
              <p:cNvSpPr>
                <a:spLocks noChangeArrowheads="1"/>
              </p:cNvSpPr>
              <p:nvPr/>
            </p:nvSpPr>
            <p:spPr bwMode="auto">
              <a:xfrm>
                <a:off x="2608" y="2614"/>
                <a:ext cx="272" cy="1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1</a:t>
                </a:r>
              </a:p>
            </p:txBody>
          </p:sp>
          <p:sp>
            <p:nvSpPr>
              <p:cNvPr id="54331" name="Rectangle 28"/>
              <p:cNvSpPr>
                <a:spLocks noChangeArrowheads="1"/>
              </p:cNvSpPr>
              <p:nvPr/>
            </p:nvSpPr>
            <p:spPr bwMode="auto">
              <a:xfrm>
                <a:off x="2880" y="2614"/>
                <a:ext cx="272" cy="1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0</a:t>
                </a:r>
              </a:p>
            </p:txBody>
          </p:sp>
          <p:sp>
            <p:nvSpPr>
              <p:cNvPr id="54332" name="Rectangle 29"/>
              <p:cNvSpPr>
                <a:spLocks noChangeArrowheads="1"/>
              </p:cNvSpPr>
              <p:nvPr/>
            </p:nvSpPr>
            <p:spPr bwMode="auto">
              <a:xfrm>
                <a:off x="3152" y="2614"/>
                <a:ext cx="272" cy="1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0</a:t>
                </a:r>
              </a:p>
            </p:txBody>
          </p:sp>
        </p:grpSp>
        <p:grpSp>
          <p:nvGrpSpPr>
            <p:cNvPr id="54285" name="Group 30"/>
            <p:cNvGrpSpPr>
              <a:grpSpLocks/>
            </p:cNvGrpSpPr>
            <p:nvPr/>
          </p:nvGrpSpPr>
          <p:grpSpPr bwMode="auto">
            <a:xfrm>
              <a:off x="3878" y="3521"/>
              <a:ext cx="816" cy="181"/>
              <a:chOff x="2608" y="2614"/>
              <a:chExt cx="816" cy="181"/>
            </a:xfrm>
          </p:grpSpPr>
          <p:sp>
            <p:nvSpPr>
              <p:cNvPr id="54327" name="Rectangle 31"/>
              <p:cNvSpPr>
                <a:spLocks noChangeArrowheads="1"/>
              </p:cNvSpPr>
              <p:nvPr/>
            </p:nvSpPr>
            <p:spPr bwMode="auto">
              <a:xfrm>
                <a:off x="2608" y="2614"/>
                <a:ext cx="272" cy="1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1</a:t>
                </a:r>
              </a:p>
            </p:txBody>
          </p:sp>
          <p:sp>
            <p:nvSpPr>
              <p:cNvPr id="54328" name="Rectangle 32"/>
              <p:cNvSpPr>
                <a:spLocks noChangeArrowheads="1"/>
              </p:cNvSpPr>
              <p:nvPr/>
            </p:nvSpPr>
            <p:spPr bwMode="auto">
              <a:xfrm>
                <a:off x="2880" y="2614"/>
                <a:ext cx="272" cy="1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0</a:t>
                </a:r>
              </a:p>
            </p:txBody>
          </p:sp>
          <p:sp>
            <p:nvSpPr>
              <p:cNvPr id="54329" name="Rectangle 33"/>
              <p:cNvSpPr>
                <a:spLocks noChangeArrowheads="1"/>
              </p:cNvSpPr>
              <p:nvPr/>
            </p:nvSpPr>
            <p:spPr bwMode="auto">
              <a:xfrm>
                <a:off x="3152" y="2614"/>
                <a:ext cx="272" cy="1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1</a:t>
                </a:r>
              </a:p>
            </p:txBody>
          </p:sp>
        </p:grpSp>
        <p:grpSp>
          <p:nvGrpSpPr>
            <p:cNvPr id="54286" name="Group 34"/>
            <p:cNvGrpSpPr>
              <a:grpSpLocks/>
            </p:cNvGrpSpPr>
            <p:nvPr/>
          </p:nvGrpSpPr>
          <p:grpSpPr bwMode="auto">
            <a:xfrm>
              <a:off x="3878" y="3702"/>
              <a:ext cx="816" cy="181"/>
              <a:chOff x="2608" y="2614"/>
              <a:chExt cx="816" cy="181"/>
            </a:xfrm>
          </p:grpSpPr>
          <p:sp>
            <p:nvSpPr>
              <p:cNvPr id="54324" name="Rectangle 35"/>
              <p:cNvSpPr>
                <a:spLocks noChangeArrowheads="1"/>
              </p:cNvSpPr>
              <p:nvPr/>
            </p:nvSpPr>
            <p:spPr bwMode="auto">
              <a:xfrm>
                <a:off x="2608" y="2614"/>
                <a:ext cx="272" cy="1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1</a:t>
                </a:r>
              </a:p>
            </p:txBody>
          </p:sp>
          <p:sp>
            <p:nvSpPr>
              <p:cNvPr id="54325" name="Rectangle 36"/>
              <p:cNvSpPr>
                <a:spLocks noChangeArrowheads="1"/>
              </p:cNvSpPr>
              <p:nvPr/>
            </p:nvSpPr>
            <p:spPr bwMode="auto">
              <a:xfrm>
                <a:off x="2880" y="2614"/>
                <a:ext cx="272" cy="1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1</a:t>
                </a:r>
              </a:p>
            </p:txBody>
          </p:sp>
          <p:sp>
            <p:nvSpPr>
              <p:cNvPr id="54326" name="Rectangle 37"/>
              <p:cNvSpPr>
                <a:spLocks noChangeArrowheads="1"/>
              </p:cNvSpPr>
              <p:nvPr/>
            </p:nvSpPr>
            <p:spPr bwMode="auto">
              <a:xfrm>
                <a:off x="3152" y="2614"/>
                <a:ext cx="272" cy="1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0</a:t>
                </a:r>
              </a:p>
            </p:txBody>
          </p:sp>
        </p:grpSp>
        <p:grpSp>
          <p:nvGrpSpPr>
            <p:cNvPr id="54287" name="Group 38"/>
            <p:cNvGrpSpPr>
              <a:grpSpLocks/>
            </p:cNvGrpSpPr>
            <p:nvPr/>
          </p:nvGrpSpPr>
          <p:grpSpPr bwMode="auto">
            <a:xfrm>
              <a:off x="3878" y="3884"/>
              <a:ext cx="816" cy="181"/>
              <a:chOff x="2608" y="2614"/>
              <a:chExt cx="816" cy="181"/>
            </a:xfrm>
          </p:grpSpPr>
          <p:sp>
            <p:nvSpPr>
              <p:cNvPr id="54321" name="Rectangle 39"/>
              <p:cNvSpPr>
                <a:spLocks noChangeArrowheads="1"/>
              </p:cNvSpPr>
              <p:nvPr/>
            </p:nvSpPr>
            <p:spPr bwMode="auto">
              <a:xfrm>
                <a:off x="2608" y="2614"/>
                <a:ext cx="272" cy="1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1</a:t>
                </a:r>
              </a:p>
            </p:txBody>
          </p:sp>
          <p:sp>
            <p:nvSpPr>
              <p:cNvPr id="54322" name="Rectangle 40"/>
              <p:cNvSpPr>
                <a:spLocks noChangeArrowheads="1"/>
              </p:cNvSpPr>
              <p:nvPr/>
            </p:nvSpPr>
            <p:spPr bwMode="auto">
              <a:xfrm>
                <a:off x="2880" y="2614"/>
                <a:ext cx="272" cy="1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1</a:t>
                </a:r>
              </a:p>
            </p:txBody>
          </p:sp>
          <p:sp>
            <p:nvSpPr>
              <p:cNvPr id="54323" name="Rectangle 41"/>
              <p:cNvSpPr>
                <a:spLocks noChangeArrowheads="1"/>
              </p:cNvSpPr>
              <p:nvPr/>
            </p:nvSpPr>
            <p:spPr bwMode="auto">
              <a:xfrm>
                <a:off x="3152" y="2614"/>
                <a:ext cx="272" cy="1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1</a:t>
                </a:r>
              </a:p>
            </p:txBody>
          </p:sp>
        </p:grpSp>
        <p:grpSp>
          <p:nvGrpSpPr>
            <p:cNvPr id="54288" name="Group 42"/>
            <p:cNvGrpSpPr>
              <a:grpSpLocks/>
            </p:cNvGrpSpPr>
            <p:nvPr/>
          </p:nvGrpSpPr>
          <p:grpSpPr bwMode="auto">
            <a:xfrm>
              <a:off x="4785" y="2614"/>
              <a:ext cx="544" cy="181"/>
              <a:chOff x="3515" y="2614"/>
              <a:chExt cx="544" cy="181"/>
            </a:xfrm>
          </p:grpSpPr>
          <p:sp>
            <p:nvSpPr>
              <p:cNvPr id="54319" name="Rectangle 43"/>
              <p:cNvSpPr>
                <a:spLocks noChangeArrowheads="1"/>
              </p:cNvSpPr>
              <p:nvPr/>
            </p:nvSpPr>
            <p:spPr bwMode="auto">
              <a:xfrm>
                <a:off x="3515" y="2614"/>
                <a:ext cx="272" cy="1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0</a:t>
                </a:r>
              </a:p>
            </p:txBody>
          </p:sp>
          <p:sp>
            <p:nvSpPr>
              <p:cNvPr id="54320" name="Rectangle 44"/>
              <p:cNvSpPr>
                <a:spLocks noChangeArrowheads="1"/>
              </p:cNvSpPr>
              <p:nvPr/>
            </p:nvSpPr>
            <p:spPr bwMode="auto">
              <a:xfrm>
                <a:off x="3787" y="2614"/>
                <a:ext cx="272" cy="1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0</a:t>
                </a:r>
              </a:p>
            </p:txBody>
          </p:sp>
        </p:grpSp>
        <p:grpSp>
          <p:nvGrpSpPr>
            <p:cNvPr id="54289" name="Group 45"/>
            <p:cNvGrpSpPr>
              <a:grpSpLocks/>
            </p:cNvGrpSpPr>
            <p:nvPr/>
          </p:nvGrpSpPr>
          <p:grpSpPr bwMode="auto">
            <a:xfrm>
              <a:off x="4785" y="2795"/>
              <a:ext cx="544" cy="181"/>
              <a:chOff x="3515" y="2795"/>
              <a:chExt cx="544" cy="181"/>
            </a:xfrm>
          </p:grpSpPr>
          <p:sp>
            <p:nvSpPr>
              <p:cNvPr id="54317" name="Rectangle 46"/>
              <p:cNvSpPr>
                <a:spLocks noChangeArrowheads="1"/>
              </p:cNvSpPr>
              <p:nvPr/>
            </p:nvSpPr>
            <p:spPr bwMode="auto">
              <a:xfrm>
                <a:off x="3515" y="2795"/>
                <a:ext cx="272" cy="1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0</a:t>
                </a:r>
              </a:p>
            </p:txBody>
          </p:sp>
          <p:sp>
            <p:nvSpPr>
              <p:cNvPr id="54318" name="Rectangle 47"/>
              <p:cNvSpPr>
                <a:spLocks noChangeArrowheads="1"/>
              </p:cNvSpPr>
              <p:nvPr/>
            </p:nvSpPr>
            <p:spPr bwMode="auto">
              <a:xfrm>
                <a:off x="3787" y="2795"/>
                <a:ext cx="272" cy="1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1</a:t>
                </a:r>
              </a:p>
            </p:txBody>
          </p:sp>
        </p:grpSp>
        <p:grpSp>
          <p:nvGrpSpPr>
            <p:cNvPr id="54290" name="Group 48"/>
            <p:cNvGrpSpPr>
              <a:grpSpLocks/>
            </p:cNvGrpSpPr>
            <p:nvPr/>
          </p:nvGrpSpPr>
          <p:grpSpPr bwMode="auto">
            <a:xfrm>
              <a:off x="4785" y="2976"/>
              <a:ext cx="544" cy="181"/>
              <a:chOff x="3515" y="2795"/>
              <a:chExt cx="544" cy="181"/>
            </a:xfrm>
          </p:grpSpPr>
          <p:sp>
            <p:nvSpPr>
              <p:cNvPr id="54315" name="Rectangle 49"/>
              <p:cNvSpPr>
                <a:spLocks noChangeArrowheads="1"/>
              </p:cNvSpPr>
              <p:nvPr/>
            </p:nvSpPr>
            <p:spPr bwMode="auto">
              <a:xfrm>
                <a:off x="3515" y="2795"/>
                <a:ext cx="272" cy="1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0</a:t>
                </a:r>
              </a:p>
            </p:txBody>
          </p:sp>
          <p:sp>
            <p:nvSpPr>
              <p:cNvPr id="54316" name="Rectangle 50"/>
              <p:cNvSpPr>
                <a:spLocks noChangeArrowheads="1"/>
              </p:cNvSpPr>
              <p:nvPr/>
            </p:nvSpPr>
            <p:spPr bwMode="auto">
              <a:xfrm>
                <a:off x="3787" y="2795"/>
                <a:ext cx="272" cy="1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0</a:t>
                </a:r>
              </a:p>
            </p:txBody>
          </p:sp>
        </p:grpSp>
        <p:grpSp>
          <p:nvGrpSpPr>
            <p:cNvPr id="54291" name="Group 51"/>
            <p:cNvGrpSpPr>
              <a:grpSpLocks/>
            </p:cNvGrpSpPr>
            <p:nvPr/>
          </p:nvGrpSpPr>
          <p:grpSpPr bwMode="auto">
            <a:xfrm>
              <a:off x="4785" y="3158"/>
              <a:ext cx="544" cy="181"/>
              <a:chOff x="3515" y="2795"/>
              <a:chExt cx="544" cy="181"/>
            </a:xfrm>
          </p:grpSpPr>
          <p:sp>
            <p:nvSpPr>
              <p:cNvPr id="54313" name="Rectangle 52"/>
              <p:cNvSpPr>
                <a:spLocks noChangeArrowheads="1"/>
              </p:cNvSpPr>
              <p:nvPr/>
            </p:nvSpPr>
            <p:spPr bwMode="auto">
              <a:xfrm>
                <a:off x="3515" y="2795"/>
                <a:ext cx="272" cy="1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1</a:t>
                </a:r>
              </a:p>
            </p:txBody>
          </p:sp>
          <p:sp>
            <p:nvSpPr>
              <p:cNvPr id="54314" name="Rectangle 53"/>
              <p:cNvSpPr>
                <a:spLocks noChangeArrowheads="1"/>
              </p:cNvSpPr>
              <p:nvPr/>
            </p:nvSpPr>
            <p:spPr bwMode="auto">
              <a:xfrm>
                <a:off x="3787" y="2795"/>
                <a:ext cx="272" cy="1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1</a:t>
                </a:r>
              </a:p>
            </p:txBody>
          </p:sp>
        </p:grpSp>
        <p:grpSp>
          <p:nvGrpSpPr>
            <p:cNvPr id="54292" name="Group 54"/>
            <p:cNvGrpSpPr>
              <a:grpSpLocks/>
            </p:cNvGrpSpPr>
            <p:nvPr/>
          </p:nvGrpSpPr>
          <p:grpSpPr bwMode="auto">
            <a:xfrm>
              <a:off x="4785" y="3339"/>
              <a:ext cx="544" cy="181"/>
              <a:chOff x="3515" y="2795"/>
              <a:chExt cx="544" cy="181"/>
            </a:xfrm>
          </p:grpSpPr>
          <p:sp>
            <p:nvSpPr>
              <p:cNvPr id="54311" name="Rectangle 55"/>
              <p:cNvSpPr>
                <a:spLocks noChangeArrowheads="1"/>
              </p:cNvSpPr>
              <p:nvPr/>
            </p:nvSpPr>
            <p:spPr bwMode="auto">
              <a:xfrm>
                <a:off x="3515" y="2795"/>
                <a:ext cx="272" cy="1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0</a:t>
                </a:r>
              </a:p>
            </p:txBody>
          </p:sp>
          <p:sp>
            <p:nvSpPr>
              <p:cNvPr id="54312" name="Rectangle 56"/>
              <p:cNvSpPr>
                <a:spLocks noChangeArrowheads="1"/>
              </p:cNvSpPr>
              <p:nvPr/>
            </p:nvSpPr>
            <p:spPr bwMode="auto">
              <a:xfrm>
                <a:off x="3787" y="2795"/>
                <a:ext cx="272" cy="1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0</a:t>
                </a:r>
              </a:p>
            </p:txBody>
          </p:sp>
        </p:grpSp>
        <p:grpSp>
          <p:nvGrpSpPr>
            <p:cNvPr id="54293" name="Group 57"/>
            <p:cNvGrpSpPr>
              <a:grpSpLocks/>
            </p:cNvGrpSpPr>
            <p:nvPr/>
          </p:nvGrpSpPr>
          <p:grpSpPr bwMode="auto">
            <a:xfrm>
              <a:off x="4785" y="3521"/>
              <a:ext cx="544" cy="181"/>
              <a:chOff x="3515" y="2795"/>
              <a:chExt cx="544" cy="181"/>
            </a:xfrm>
          </p:grpSpPr>
          <p:sp>
            <p:nvSpPr>
              <p:cNvPr id="54309" name="Rectangle 58"/>
              <p:cNvSpPr>
                <a:spLocks noChangeArrowheads="1"/>
              </p:cNvSpPr>
              <p:nvPr/>
            </p:nvSpPr>
            <p:spPr bwMode="auto">
              <a:xfrm>
                <a:off x="3515" y="2795"/>
                <a:ext cx="272" cy="1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0</a:t>
                </a:r>
              </a:p>
            </p:txBody>
          </p:sp>
          <p:sp>
            <p:nvSpPr>
              <p:cNvPr id="54310" name="Rectangle 59"/>
              <p:cNvSpPr>
                <a:spLocks noChangeArrowheads="1"/>
              </p:cNvSpPr>
              <p:nvPr/>
            </p:nvSpPr>
            <p:spPr bwMode="auto">
              <a:xfrm>
                <a:off x="3787" y="2795"/>
                <a:ext cx="272" cy="1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1</a:t>
                </a:r>
              </a:p>
            </p:txBody>
          </p:sp>
        </p:grpSp>
        <p:grpSp>
          <p:nvGrpSpPr>
            <p:cNvPr id="54294" name="Group 60"/>
            <p:cNvGrpSpPr>
              <a:grpSpLocks/>
            </p:cNvGrpSpPr>
            <p:nvPr/>
          </p:nvGrpSpPr>
          <p:grpSpPr bwMode="auto">
            <a:xfrm>
              <a:off x="4785" y="3702"/>
              <a:ext cx="544" cy="181"/>
              <a:chOff x="3515" y="2795"/>
              <a:chExt cx="544" cy="181"/>
            </a:xfrm>
          </p:grpSpPr>
          <p:sp>
            <p:nvSpPr>
              <p:cNvPr id="54307" name="Rectangle 61"/>
              <p:cNvSpPr>
                <a:spLocks noChangeArrowheads="1"/>
              </p:cNvSpPr>
              <p:nvPr/>
            </p:nvSpPr>
            <p:spPr bwMode="auto">
              <a:xfrm>
                <a:off x="3515" y="2795"/>
                <a:ext cx="272" cy="1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1</a:t>
                </a:r>
              </a:p>
            </p:txBody>
          </p:sp>
          <p:sp>
            <p:nvSpPr>
              <p:cNvPr id="54308" name="Rectangle 62"/>
              <p:cNvSpPr>
                <a:spLocks noChangeArrowheads="1"/>
              </p:cNvSpPr>
              <p:nvPr/>
            </p:nvSpPr>
            <p:spPr bwMode="auto">
              <a:xfrm>
                <a:off x="3787" y="2795"/>
                <a:ext cx="272" cy="1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0</a:t>
                </a:r>
              </a:p>
            </p:txBody>
          </p:sp>
        </p:grpSp>
        <p:grpSp>
          <p:nvGrpSpPr>
            <p:cNvPr id="54295" name="Group 63"/>
            <p:cNvGrpSpPr>
              <a:grpSpLocks/>
            </p:cNvGrpSpPr>
            <p:nvPr/>
          </p:nvGrpSpPr>
          <p:grpSpPr bwMode="auto">
            <a:xfrm>
              <a:off x="4785" y="3884"/>
              <a:ext cx="544" cy="181"/>
              <a:chOff x="3515" y="2795"/>
              <a:chExt cx="544" cy="181"/>
            </a:xfrm>
          </p:grpSpPr>
          <p:sp>
            <p:nvSpPr>
              <p:cNvPr id="54305" name="Rectangle 64"/>
              <p:cNvSpPr>
                <a:spLocks noChangeArrowheads="1"/>
              </p:cNvSpPr>
              <p:nvPr/>
            </p:nvSpPr>
            <p:spPr bwMode="auto">
              <a:xfrm>
                <a:off x="3515" y="2795"/>
                <a:ext cx="272" cy="1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1</a:t>
                </a:r>
              </a:p>
            </p:txBody>
          </p:sp>
          <p:sp>
            <p:nvSpPr>
              <p:cNvPr id="54306" name="Rectangle 65"/>
              <p:cNvSpPr>
                <a:spLocks noChangeArrowheads="1"/>
              </p:cNvSpPr>
              <p:nvPr/>
            </p:nvSpPr>
            <p:spPr bwMode="auto">
              <a:xfrm>
                <a:off x="3787" y="2795"/>
                <a:ext cx="272" cy="1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1</a:t>
                </a:r>
              </a:p>
            </p:txBody>
          </p:sp>
        </p:grpSp>
        <p:sp>
          <p:nvSpPr>
            <p:cNvPr id="54296" name="Text Box 66"/>
            <p:cNvSpPr txBox="1">
              <a:spLocks noChangeArrowheads="1"/>
            </p:cNvSpPr>
            <p:nvPr/>
          </p:nvSpPr>
          <p:spPr bwMode="auto">
            <a:xfrm>
              <a:off x="3878" y="2296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A</a:t>
              </a:r>
            </a:p>
          </p:txBody>
        </p:sp>
        <p:sp>
          <p:nvSpPr>
            <p:cNvPr id="54297" name="Text Box 67"/>
            <p:cNvSpPr txBox="1">
              <a:spLocks noChangeArrowheads="1"/>
            </p:cNvSpPr>
            <p:nvPr/>
          </p:nvSpPr>
          <p:spPr bwMode="auto">
            <a:xfrm>
              <a:off x="4150" y="2296"/>
              <a:ext cx="20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B</a:t>
              </a:r>
            </a:p>
          </p:txBody>
        </p:sp>
        <p:sp>
          <p:nvSpPr>
            <p:cNvPr id="54298" name="Text Box 68"/>
            <p:cNvSpPr txBox="1">
              <a:spLocks noChangeArrowheads="1"/>
            </p:cNvSpPr>
            <p:nvPr/>
          </p:nvSpPr>
          <p:spPr bwMode="auto">
            <a:xfrm>
              <a:off x="4422" y="2296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X</a:t>
              </a:r>
            </a:p>
          </p:txBody>
        </p:sp>
        <p:graphicFrame>
          <p:nvGraphicFramePr>
            <p:cNvPr id="54299" name="Object 69"/>
            <p:cNvGraphicFramePr>
              <a:graphicFrameLocks noChangeAspect="1"/>
            </p:cNvGraphicFramePr>
            <p:nvPr/>
          </p:nvGraphicFramePr>
          <p:xfrm>
            <a:off x="4830" y="2296"/>
            <a:ext cx="181" cy="1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362" name="方程式" r:id="rId9" imgW="215619" imgH="215619" progId="Equation.3">
                    <p:embed/>
                  </p:oleObj>
                </mc:Choice>
                <mc:Fallback>
                  <p:oleObj name="方程式" r:id="rId9" imgW="215619" imgH="215619" progId="Equation.3">
                    <p:embed/>
                    <p:pic>
                      <p:nvPicPr>
                        <p:cNvPr id="0" name="Object 6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30" y="2296"/>
                          <a:ext cx="181" cy="1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4300" name="Object 70"/>
            <p:cNvGraphicFramePr>
              <a:graphicFrameLocks noChangeAspect="1"/>
            </p:cNvGraphicFramePr>
            <p:nvPr/>
          </p:nvGraphicFramePr>
          <p:xfrm>
            <a:off x="5103" y="2296"/>
            <a:ext cx="181" cy="1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363" name="方程式" r:id="rId11" imgW="215619" imgH="215619" progId="Equation.3">
                    <p:embed/>
                  </p:oleObj>
                </mc:Choice>
                <mc:Fallback>
                  <p:oleObj name="方程式" r:id="rId11" imgW="215619" imgH="215619" progId="Equation.3">
                    <p:embed/>
                    <p:pic>
                      <p:nvPicPr>
                        <p:cNvPr id="0" name="Object 7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03" y="2296"/>
                          <a:ext cx="181" cy="1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4301" name="Line 71"/>
            <p:cNvSpPr>
              <a:spLocks noChangeShapeType="1"/>
            </p:cNvSpPr>
            <p:nvPr/>
          </p:nvSpPr>
          <p:spPr bwMode="auto">
            <a:xfrm>
              <a:off x="3787" y="2568"/>
              <a:ext cx="167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4302" name="Line 72"/>
            <p:cNvSpPr>
              <a:spLocks noChangeShapeType="1"/>
            </p:cNvSpPr>
            <p:nvPr/>
          </p:nvSpPr>
          <p:spPr bwMode="auto">
            <a:xfrm>
              <a:off x="4694" y="2205"/>
              <a:ext cx="0" cy="190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4303" name="Text Box 73"/>
            <p:cNvSpPr txBox="1">
              <a:spLocks noChangeArrowheads="1"/>
            </p:cNvSpPr>
            <p:nvPr/>
          </p:nvSpPr>
          <p:spPr bwMode="auto">
            <a:xfrm>
              <a:off x="4001" y="2007"/>
              <a:ext cx="3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 u="sng"/>
                <a:t>Input</a:t>
              </a:r>
            </a:p>
          </p:txBody>
        </p:sp>
        <p:sp>
          <p:nvSpPr>
            <p:cNvPr id="54304" name="Text Box 74"/>
            <p:cNvSpPr txBox="1">
              <a:spLocks noChangeArrowheads="1"/>
            </p:cNvSpPr>
            <p:nvPr/>
          </p:nvSpPr>
          <p:spPr bwMode="auto">
            <a:xfrm>
              <a:off x="4830" y="1979"/>
              <a:ext cx="47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 u="sng"/>
                <a:t>Output</a:t>
              </a:r>
            </a:p>
          </p:txBody>
        </p:sp>
      </p:grpSp>
      <p:sp>
        <p:nvSpPr>
          <p:cNvPr id="54279" name="AutoShape 75"/>
          <p:cNvSpPr>
            <a:spLocks noChangeArrowheads="1"/>
          </p:cNvSpPr>
          <p:nvPr/>
        </p:nvSpPr>
        <p:spPr bwMode="auto">
          <a:xfrm>
            <a:off x="7885113" y="4149725"/>
            <a:ext cx="935037" cy="230346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14313"/>
            <a:ext cx="3997325" cy="1462087"/>
          </a:xfrm>
        </p:spPr>
        <p:txBody>
          <a:bodyPr/>
          <a:lstStyle/>
          <a:p>
            <a:pPr eaLnBrk="1" hangingPunct="1"/>
            <a:r>
              <a:rPr lang="en-US" altLang="zh-TW" smtClean="0"/>
              <a:t>Deriving the</a:t>
            </a:r>
            <a:br>
              <a:rPr lang="en-US" altLang="zh-TW" smtClean="0"/>
            </a:br>
            <a:r>
              <a:rPr lang="en-US" altLang="zh-TW" smtClean="0"/>
              <a:t>truth table</a:t>
            </a:r>
          </a:p>
        </p:txBody>
      </p:sp>
      <p:pic>
        <p:nvPicPr>
          <p:cNvPr id="552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2060575"/>
            <a:ext cx="3671888" cy="162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5300" name="Group 4"/>
          <p:cNvGrpSpPr>
            <a:grpSpLocks/>
          </p:cNvGrpSpPr>
          <p:nvPr/>
        </p:nvGrpSpPr>
        <p:grpSpPr bwMode="auto">
          <a:xfrm>
            <a:off x="468313" y="3933825"/>
            <a:ext cx="3111500" cy="2662238"/>
            <a:chOff x="1610" y="2024"/>
            <a:chExt cx="1960" cy="1677"/>
          </a:xfrm>
        </p:grpSpPr>
        <p:pic>
          <p:nvPicPr>
            <p:cNvPr id="55390" name="Picture 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10" y="2024"/>
              <a:ext cx="1960" cy="16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aphicFrame>
          <p:nvGraphicFramePr>
            <p:cNvPr id="55391" name="Object 6"/>
            <p:cNvGraphicFramePr>
              <a:graphicFrameLocks noChangeAspect="1"/>
            </p:cNvGraphicFramePr>
            <p:nvPr/>
          </p:nvGraphicFramePr>
          <p:xfrm>
            <a:off x="2744" y="2250"/>
            <a:ext cx="181" cy="1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411" name="方程式" r:id="rId5" imgW="215619" imgH="215619" progId="Equation.3">
                    <p:embed/>
                  </p:oleObj>
                </mc:Choice>
                <mc:Fallback>
                  <p:oleObj name="方程式" r:id="rId5" imgW="215619" imgH="215619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44" y="2250"/>
                          <a:ext cx="181" cy="1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5392" name="Object 7"/>
            <p:cNvGraphicFramePr>
              <a:graphicFrameLocks noChangeAspect="1"/>
            </p:cNvGraphicFramePr>
            <p:nvPr/>
          </p:nvGraphicFramePr>
          <p:xfrm>
            <a:off x="2744" y="2795"/>
            <a:ext cx="181" cy="1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412" name="方程式" r:id="rId7" imgW="215619" imgH="215619" progId="Equation.3">
                    <p:embed/>
                  </p:oleObj>
                </mc:Choice>
                <mc:Fallback>
                  <p:oleObj name="方程式" r:id="rId7" imgW="215619" imgH="215619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44" y="2795"/>
                          <a:ext cx="181" cy="1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5301" name="Group 8"/>
          <p:cNvGrpSpPr>
            <a:grpSpLocks/>
          </p:cNvGrpSpPr>
          <p:nvPr/>
        </p:nvGrpSpPr>
        <p:grpSpPr bwMode="auto">
          <a:xfrm>
            <a:off x="5724525" y="0"/>
            <a:ext cx="2663825" cy="3382963"/>
            <a:chOff x="3696" y="119"/>
            <a:chExt cx="1678" cy="2131"/>
          </a:xfrm>
        </p:grpSpPr>
        <p:grpSp>
          <p:nvGrpSpPr>
            <p:cNvPr id="55349" name="Group 9"/>
            <p:cNvGrpSpPr>
              <a:grpSpLocks/>
            </p:cNvGrpSpPr>
            <p:nvPr/>
          </p:nvGrpSpPr>
          <p:grpSpPr bwMode="auto">
            <a:xfrm>
              <a:off x="3787" y="754"/>
              <a:ext cx="816" cy="181"/>
              <a:chOff x="2608" y="2614"/>
              <a:chExt cx="816" cy="181"/>
            </a:xfrm>
          </p:grpSpPr>
          <p:sp>
            <p:nvSpPr>
              <p:cNvPr id="55387" name="Rectangle 10"/>
              <p:cNvSpPr>
                <a:spLocks noChangeArrowheads="1"/>
              </p:cNvSpPr>
              <p:nvPr/>
            </p:nvSpPr>
            <p:spPr bwMode="auto">
              <a:xfrm>
                <a:off x="2608" y="2614"/>
                <a:ext cx="272" cy="1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0</a:t>
                </a:r>
              </a:p>
            </p:txBody>
          </p:sp>
          <p:sp>
            <p:nvSpPr>
              <p:cNvPr id="55388" name="Rectangle 11"/>
              <p:cNvSpPr>
                <a:spLocks noChangeArrowheads="1"/>
              </p:cNvSpPr>
              <p:nvPr/>
            </p:nvSpPr>
            <p:spPr bwMode="auto">
              <a:xfrm>
                <a:off x="2880" y="2614"/>
                <a:ext cx="272" cy="1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0</a:t>
                </a:r>
              </a:p>
            </p:txBody>
          </p:sp>
          <p:sp>
            <p:nvSpPr>
              <p:cNvPr id="55389" name="Rectangle 12"/>
              <p:cNvSpPr>
                <a:spLocks noChangeArrowheads="1"/>
              </p:cNvSpPr>
              <p:nvPr/>
            </p:nvSpPr>
            <p:spPr bwMode="auto">
              <a:xfrm>
                <a:off x="3152" y="2614"/>
                <a:ext cx="272" cy="1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0</a:t>
                </a:r>
              </a:p>
            </p:txBody>
          </p:sp>
        </p:grpSp>
        <p:grpSp>
          <p:nvGrpSpPr>
            <p:cNvPr id="55350" name="Group 13"/>
            <p:cNvGrpSpPr>
              <a:grpSpLocks/>
            </p:cNvGrpSpPr>
            <p:nvPr/>
          </p:nvGrpSpPr>
          <p:grpSpPr bwMode="auto">
            <a:xfrm>
              <a:off x="3787" y="935"/>
              <a:ext cx="816" cy="181"/>
              <a:chOff x="2608" y="2614"/>
              <a:chExt cx="816" cy="181"/>
            </a:xfrm>
          </p:grpSpPr>
          <p:sp>
            <p:nvSpPr>
              <p:cNvPr id="55384" name="Rectangle 14"/>
              <p:cNvSpPr>
                <a:spLocks noChangeArrowheads="1"/>
              </p:cNvSpPr>
              <p:nvPr/>
            </p:nvSpPr>
            <p:spPr bwMode="auto">
              <a:xfrm>
                <a:off x="2608" y="2614"/>
                <a:ext cx="272" cy="1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0</a:t>
                </a:r>
              </a:p>
            </p:txBody>
          </p:sp>
          <p:sp>
            <p:nvSpPr>
              <p:cNvPr id="55385" name="Rectangle 15"/>
              <p:cNvSpPr>
                <a:spLocks noChangeArrowheads="1"/>
              </p:cNvSpPr>
              <p:nvPr/>
            </p:nvSpPr>
            <p:spPr bwMode="auto">
              <a:xfrm>
                <a:off x="2880" y="2614"/>
                <a:ext cx="272" cy="1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0</a:t>
                </a:r>
              </a:p>
            </p:txBody>
          </p:sp>
          <p:sp>
            <p:nvSpPr>
              <p:cNvPr id="55386" name="Rectangle 16"/>
              <p:cNvSpPr>
                <a:spLocks noChangeArrowheads="1"/>
              </p:cNvSpPr>
              <p:nvPr/>
            </p:nvSpPr>
            <p:spPr bwMode="auto">
              <a:xfrm>
                <a:off x="3152" y="2614"/>
                <a:ext cx="272" cy="1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1</a:t>
                </a:r>
              </a:p>
            </p:txBody>
          </p:sp>
        </p:grpSp>
        <p:grpSp>
          <p:nvGrpSpPr>
            <p:cNvPr id="55351" name="Group 17"/>
            <p:cNvGrpSpPr>
              <a:grpSpLocks/>
            </p:cNvGrpSpPr>
            <p:nvPr/>
          </p:nvGrpSpPr>
          <p:grpSpPr bwMode="auto">
            <a:xfrm>
              <a:off x="3787" y="1116"/>
              <a:ext cx="816" cy="181"/>
              <a:chOff x="2608" y="2614"/>
              <a:chExt cx="816" cy="181"/>
            </a:xfrm>
          </p:grpSpPr>
          <p:sp>
            <p:nvSpPr>
              <p:cNvPr id="55381" name="Rectangle 18"/>
              <p:cNvSpPr>
                <a:spLocks noChangeArrowheads="1"/>
              </p:cNvSpPr>
              <p:nvPr/>
            </p:nvSpPr>
            <p:spPr bwMode="auto">
              <a:xfrm>
                <a:off x="2608" y="2614"/>
                <a:ext cx="272" cy="1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0</a:t>
                </a:r>
              </a:p>
            </p:txBody>
          </p:sp>
          <p:sp>
            <p:nvSpPr>
              <p:cNvPr id="55382" name="Rectangle 19"/>
              <p:cNvSpPr>
                <a:spLocks noChangeArrowheads="1"/>
              </p:cNvSpPr>
              <p:nvPr/>
            </p:nvSpPr>
            <p:spPr bwMode="auto">
              <a:xfrm>
                <a:off x="2880" y="2614"/>
                <a:ext cx="272" cy="1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1</a:t>
                </a:r>
              </a:p>
            </p:txBody>
          </p:sp>
          <p:sp>
            <p:nvSpPr>
              <p:cNvPr id="55383" name="Rectangle 20"/>
              <p:cNvSpPr>
                <a:spLocks noChangeArrowheads="1"/>
              </p:cNvSpPr>
              <p:nvPr/>
            </p:nvSpPr>
            <p:spPr bwMode="auto">
              <a:xfrm>
                <a:off x="3152" y="2614"/>
                <a:ext cx="272" cy="1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0</a:t>
                </a:r>
              </a:p>
            </p:txBody>
          </p:sp>
        </p:grpSp>
        <p:grpSp>
          <p:nvGrpSpPr>
            <p:cNvPr id="55352" name="Group 21"/>
            <p:cNvGrpSpPr>
              <a:grpSpLocks/>
            </p:cNvGrpSpPr>
            <p:nvPr/>
          </p:nvGrpSpPr>
          <p:grpSpPr bwMode="auto">
            <a:xfrm>
              <a:off x="3787" y="1298"/>
              <a:ext cx="816" cy="181"/>
              <a:chOff x="2608" y="2614"/>
              <a:chExt cx="816" cy="181"/>
            </a:xfrm>
          </p:grpSpPr>
          <p:sp>
            <p:nvSpPr>
              <p:cNvPr id="55378" name="Rectangle 22"/>
              <p:cNvSpPr>
                <a:spLocks noChangeArrowheads="1"/>
              </p:cNvSpPr>
              <p:nvPr/>
            </p:nvSpPr>
            <p:spPr bwMode="auto">
              <a:xfrm>
                <a:off x="2608" y="2614"/>
                <a:ext cx="272" cy="1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0</a:t>
                </a:r>
              </a:p>
            </p:txBody>
          </p:sp>
          <p:sp>
            <p:nvSpPr>
              <p:cNvPr id="55379" name="Rectangle 23"/>
              <p:cNvSpPr>
                <a:spLocks noChangeArrowheads="1"/>
              </p:cNvSpPr>
              <p:nvPr/>
            </p:nvSpPr>
            <p:spPr bwMode="auto">
              <a:xfrm>
                <a:off x="2880" y="2614"/>
                <a:ext cx="272" cy="1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1</a:t>
                </a:r>
              </a:p>
            </p:txBody>
          </p:sp>
          <p:sp>
            <p:nvSpPr>
              <p:cNvPr id="55380" name="Rectangle 24"/>
              <p:cNvSpPr>
                <a:spLocks noChangeArrowheads="1"/>
              </p:cNvSpPr>
              <p:nvPr/>
            </p:nvSpPr>
            <p:spPr bwMode="auto">
              <a:xfrm>
                <a:off x="3152" y="2614"/>
                <a:ext cx="272" cy="1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1</a:t>
                </a:r>
              </a:p>
            </p:txBody>
          </p:sp>
        </p:grpSp>
        <p:grpSp>
          <p:nvGrpSpPr>
            <p:cNvPr id="55353" name="Group 25"/>
            <p:cNvGrpSpPr>
              <a:grpSpLocks/>
            </p:cNvGrpSpPr>
            <p:nvPr/>
          </p:nvGrpSpPr>
          <p:grpSpPr bwMode="auto">
            <a:xfrm>
              <a:off x="3787" y="1479"/>
              <a:ext cx="816" cy="181"/>
              <a:chOff x="2608" y="2614"/>
              <a:chExt cx="816" cy="181"/>
            </a:xfrm>
          </p:grpSpPr>
          <p:sp>
            <p:nvSpPr>
              <p:cNvPr id="55375" name="Rectangle 26"/>
              <p:cNvSpPr>
                <a:spLocks noChangeArrowheads="1"/>
              </p:cNvSpPr>
              <p:nvPr/>
            </p:nvSpPr>
            <p:spPr bwMode="auto">
              <a:xfrm>
                <a:off x="2608" y="2614"/>
                <a:ext cx="272" cy="1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1</a:t>
                </a:r>
              </a:p>
            </p:txBody>
          </p:sp>
          <p:sp>
            <p:nvSpPr>
              <p:cNvPr id="55376" name="Rectangle 27"/>
              <p:cNvSpPr>
                <a:spLocks noChangeArrowheads="1"/>
              </p:cNvSpPr>
              <p:nvPr/>
            </p:nvSpPr>
            <p:spPr bwMode="auto">
              <a:xfrm>
                <a:off x="2880" y="2614"/>
                <a:ext cx="272" cy="1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0</a:t>
                </a:r>
              </a:p>
            </p:txBody>
          </p:sp>
          <p:sp>
            <p:nvSpPr>
              <p:cNvPr id="55377" name="Rectangle 28"/>
              <p:cNvSpPr>
                <a:spLocks noChangeArrowheads="1"/>
              </p:cNvSpPr>
              <p:nvPr/>
            </p:nvSpPr>
            <p:spPr bwMode="auto">
              <a:xfrm>
                <a:off x="3152" y="2614"/>
                <a:ext cx="272" cy="1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0</a:t>
                </a:r>
              </a:p>
            </p:txBody>
          </p:sp>
        </p:grpSp>
        <p:grpSp>
          <p:nvGrpSpPr>
            <p:cNvPr id="55354" name="Group 29"/>
            <p:cNvGrpSpPr>
              <a:grpSpLocks/>
            </p:cNvGrpSpPr>
            <p:nvPr/>
          </p:nvGrpSpPr>
          <p:grpSpPr bwMode="auto">
            <a:xfrm>
              <a:off x="3787" y="1661"/>
              <a:ext cx="816" cy="181"/>
              <a:chOff x="2608" y="2614"/>
              <a:chExt cx="816" cy="181"/>
            </a:xfrm>
          </p:grpSpPr>
          <p:sp>
            <p:nvSpPr>
              <p:cNvPr id="55372" name="Rectangle 30"/>
              <p:cNvSpPr>
                <a:spLocks noChangeArrowheads="1"/>
              </p:cNvSpPr>
              <p:nvPr/>
            </p:nvSpPr>
            <p:spPr bwMode="auto">
              <a:xfrm>
                <a:off x="2608" y="2614"/>
                <a:ext cx="272" cy="1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1</a:t>
                </a:r>
              </a:p>
            </p:txBody>
          </p:sp>
          <p:sp>
            <p:nvSpPr>
              <p:cNvPr id="55373" name="Rectangle 31"/>
              <p:cNvSpPr>
                <a:spLocks noChangeArrowheads="1"/>
              </p:cNvSpPr>
              <p:nvPr/>
            </p:nvSpPr>
            <p:spPr bwMode="auto">
              <a:xfrm>
                <a:off x="2880" y="2614"/>
                <a:ext cx="272" cy="1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0</a:t>
                </a:r>
              </a:p>
            </p:txBody>
          </p:sp>
          <p:sp>
            <p:nvSpPr>
              <p:cNvPr id="55374" name="Rectangle 32"/>
              <p:cNvSpPr>
                <a:spLocks noChangeArrowheads="1"/>
              </p:cNvSpPr>
              <p:nvPr/>
            </p:nvSpPr>
            <p:spPr bwMode="auto">
              <a:xfrm>
                <a:off x="3152" y="2614"/>
                <a:ext cx="272" cy="1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1</a:t>
                </a:r>
              </a:p>
            </p:txBody>
          </p:sp>
        </p:grpSp>
        <p:grpSp>
          <p:nvGrpSpPr>
            <p:cNvPr id="55355" name="Group 33"/>
            <p:cNvGrpSpPr>
              <a:grpSpLocks/>
            </p:cNvGrpSpPr>
            <p:nvPr/>
          </p:nvGrpSpPr>
          <p:grpSpPr bwMode="auto">
            <a:xfrm>
              <a:off x="3787" y="1842"/>
              <a:ext cx="816" cy="181"/>
              <a:chOff x="2608" y="2614"/>
              <a:chExt cx="816" cy="181"/>
            </a:xfrm>
          </p:grpSpPr>
          <p:sp>
            <p:nvSpPr>
              <p:cNvPr id="55369" name="Rectangle 34"/>
              <p:cNvSpPr>
                <a:spLocks noChangeArrowheads="1"/>
              </p:cNvSpPr>
              <p:nvPr/>
            </p:nvSpPr>
            <p:spPr bwMode="auto">
              <a:xfrm>
                <a:off x="2608" y="2614"/>
                <a:ext cx="272" cy="1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1</a:t>
                </a:r>
              </a:p>
            </p:txBody>
          </p:sp>
          <p:sp>
            <p:nvSpPr>
              <p:cNvPr id="55370" name="Rectangle 35"/>
              <p:cNvSpPr>
                <a:spLocks noChangeArrowheads="1"/>
              </p:cNvSpPr>
              <p:nvPr/>
            </p:nvSpPr>
            <p:spPr bwMode="auto">
              <a:xfrm>
                <a:off x="2880" y="2614"/>
                <a:ext cx="272" cy="1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1</a:t>
                </a:r>
              </a:p>
            </p:txBody>
          </p:sp>
          <p:sp>
            <p:nvSpPr>
              <p:cNvPr id="55371" name="Rectangle 36"/>
              <p:cNvSpPr>
                <a:spLocks noChangeArrowheads="1"/>
              </p:cNvSpPr>
              <p:nvPr/>
            </p:nvSpPr>
            <p:spPr bwMode="auto">
              <a:xfrm>
                <a:off x="3152" y="2614"/>
                <a:ext cx="272" cy="1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0</a:t>
                </a:r>
              </a:p>
            </p:txBody>
          </p:sp>
        </p:grpSp>
        <p:grpSp>
          <p:nvGrpSpPr>
            <p:cNvPr id="55356" name="Group 37"/>
            <p:cNvGrpSpPr>
              <a:grpSpLocks/>
            </p:cNvGrpSpPr>
            <p:nvPr/>
          </p:nvGrpSpPr>
          <p:grpSpPr bwMode="auto">
            <a:xfrm>
              <a:off x="3787" y="2024"/>
              <a:ext cx="816" cy="181"/>
              <a:chOff x="2608" y="2614"/>
              <a:chExt cx="816" cy="181"/>
            </a:xfrm>
          </p:grpSpPr>
          <p:sp>
            <p:nvSpPr>
              <p:cNvPr id="55366" name="Rectangle 38"/>
              <p:cNvSpPr>
                <a:spLocks noChangeArrowheads="1"/>
              </p:cNvSpPr>
              <p:nvPr/>
            </p:nvSpPr>
            <p:spPr bwMode="auto">
              <a:xfrm>
                <a:off x="2608" y="2614"/>
                <a:ext cx="272" cy="1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1</a:t>
                </a:r>
              </a:p>
            </p:txBody>
          </p:sp>
          <p:sp>
            <p:nvSpPr>
              <p:cNvPr id="55367" name="Rectangle 39"/>
              <p:cNvSpPr>
                <a:spLocks noChangeArrowheads="1"/>
              </p:cNvSpPr>
              <p:nvPr/>
            </p:nvSpPr>
            <p:spPr bwMode="auto">
              <a:xfrm>
                <a:off x="2880" y="2614"/>
                <a:ext cx="272" cy="1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1</a:t>
                </a:r>
              </a:p>
            </p:txBody>
          </p:sp>
          <p:sp>
            <p:nvSpPr>
              <p:cNvPr id="55368" name="Rectangle 40"/>
              <p:cNvSpPr>
                <a:spLocks noChangeArrowheads="1"/>
              </p:cNvSpPr>
              <p:nvPr/>
            </p:nvSpPr>
            <p:spPr bwMode="auto">
              <a:xfrm>
                <a:off x="3152" y="2614"/>
                <a:ext cx="272" cy="1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1</a:t>
                </a:r>
              </a:p>
            </p:txBody>
          </p:sp>
        </p:grpSp>
        <p:sp>
          <p:nvSpPr>
            <p:cNvPr id="55357" name="Text Box 41"/>
            <p:cNvSpPr txBox="1">
              <a:spLocks noChangeArrowheads="1"/>
            </p:cNvSpPr>
            <p:nvPr/>
          </p:nvSpPr>
          <p:spPr bwMode="auto">
            <a:xfrm>
              <a:off x="3787" y="436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A</a:t>
              </a:r>
            </a:p>
          </p:txBody>
        </p:sp>
        <p:sp>
          <p:nvSpPr>
            <p:cNvPr id="55358" name="Text Box 42"/>
            <p:cNvSpPr txBox="1">
              <a:spLocks noChangeArrowheads="1"/>
            </p:cNvSpPr>
            <p:nvPr/>
          </p:nvSpPr>
          <p:spPr bwMode="auto">
            <a:xfrm>
              <a:off x="4059" y="436"/>
              <a:ext cx="20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B</a:t>
              </a:r>
            </a:p>
          </p:txBody>
        </p:sp>
        <p:sp>
          <p:nvSpPr>
            <p:cNvPr id="55359" name="Text Box 43"/>
            <p:cNvSpPr txBox="1">
              <a:spLocks noChangeArrowheads="1"/>
            </p:cNvSpPr>
            <p:nvPr/>
          </p:nvSpPr>
          <p:spPr bwMode="auto">
            <a:xfrm>
              <a:off x="4331" y="436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X</a:t>
              </a:r>
            </a:p>
          </p:txBody>
        </p:sp>
        <p:graphicFrame>
          <p:nvGraphicFramePr>
            <p:cNvPr id="55360" name="Object 44"/>
            <p:cNvGraphicFramePr>
              <a:graphicFrameLocks noChangeAspect="1"/>
            </p:cNvGraphicFramePr>
            <p:nvPr/>
          </p:nvGraphicFramePr>
          <p:xfrm>
            <a:off x="4740" y="436"/>
            <a:ext cx="181" cy="1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413" name="方程式" r:id="rId9" imgW="215619" imgH="215619" progId="Equation.3">
                    <p:embed/>
                  </p:oleObj>
                </mc:Choice>
                <mc:Fallback>
                  <p:oleObj name="方程式" r:id="rId9" imgW="215619" imgH="215619" progId="Equation.3">
                    <p:embed/>
                    <p:pic>
                      <p:nvPicPr>
                        <p:cNvPr id="0" name="Object 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40" y="436"/>
                          <a:ext cx="181" cy="1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5361" name="Object 45"/>
            <p:cNvGraphicFramePr>
              <a:graphicFrameLocks noChangeAspect="1"/>
            </p:cNvGraphicFramePr>
            <p:nvPr/>
          </p:nvGraphicFramePr>
          <p:xfrm>
            <a:off x="5012" y="436"/>
            <a:ext cx="181" cy="1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414" name="方程式" r:id="rId11" imgW="215619" imgH="215619" progId="Equation.3">
                    <p:embed/>
                  </p:oleObj>
                </mc:Choice>
                <mc:Fallback>
                  <p:oleObj name="方程式" r:id="rId11" imgW="215619" imgH="215619" progId="Equation.3">
                    <p:embed/>
                    <p:pic>
                      <p:nvPicPr>
                        <p:cNvPr id="0" name="Object 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12" y="436"/>
                          <a:ext cx="181" cy="1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5362" name="Line 46"/>
            <p:cNvSpPr>
              <a:spLocks noChangeShapeType="1"/>
            </p:cNvSpPr>
            <p:nvPr/>
          </p:nvSpPr>
          <p:spPr bwMode="auto">
            <a:xfrm>
              <a:off x="3696" y="708"/>
              <a:ext cx="167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5363" name="Line 47"/>
            <p:cNvSpPr>
              <a:spLocks noChangeShapeType="1"/>
            </p:cNvSpPr>
            <p:nvPr/>
          </p:nvSpPr>
          <p:spPr bwMode="auto">
            <a:xfrm>
              <a:off x="4603" y="345"/>
              <a:ext cx="0" cy="190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5364" name="Text Box 48"/>
            <p:cNvSpPr txBox="1">
              <a:spLocks noChangeArrowheads="1"/>
            </p:cNvSpPr>
            <p:nvPr/>
          </p:nvSpPr>
          <p:spPr bwMode="auto">
            <a:xfrm>
              <a:off x="3910" y="147"/>
              <a:ext cx="3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 u="sng"/>
                <a:t>Input</a:t>
              </a:r>
            </a:p>
          </p:txBody>
        </p:sp>
        <p:sp>
          <p:nvSpPr>
            <p:cNvPr id="55365" name="Text Box 49"/>
            <p:cNvSpPr txBox="1">
              <a:spLocks noChangeArrowheads="1"/>
            </p:cNvSpPr>
            <p:nvPr/>
          </p:nvSpPr>
          <p:spPr bwMode="auto">
            <a:xfrm>
              <a:off x="4739" y="119"/>
              <a:ext cx="47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 u="sng"/>
                <a:t>Output</a:t>
              </a:r>
            </a:p>
          </p:txBody>
        </p:sp>
      </p:grpSp>
      <p:grpSp>
        <p:nvGrpSpPr>
          <p:cNvPr id="55302" name="Group 50"/>
          <p:cNvGrpSpPr>
            <a:grpSpLocks/>
          </p:cNvGrpSpPr>
          <p:nvPr/>
        </p:nvGrpSpPr>
        <p:grpSpPr bwMode="auto">
          <a:xfrm>
            <a:off x="5651500" y="4103688"/>
            <a:ext cx="2592388" cy="358775"/>
            <a:chOff x="3061" y="2750"/>
            <a:chExt cx="1633" cy="226"/>
          </a:xfrm>
        </p:grpSpPr>
        <p:sp>
          <p:nvSpPr>
            <p:cNvPr id="55338" name="Line 51"/>
            <p:cNvSpPr>
              <a:spLocks noChangeShapeType="1"/>
            </p:cNvSpPr>
            <p:nvPr/>
          </p:nvSpPr>
          <p:spPr bwMode="auto">
            <a:xfrm>
              <a:off x="3061" y="2976"/>
              <a:ext cx="27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pSp>
          <p:nvGrpSpPr>
            <p:cNvPr id="55339" name="Group 52"/>
            <p:cNvGrpSpPr>
              <a:grpSpLocks/>
            </p:cNvGrpSpPr>
            <p:nvPr/>
          </p:nvGrpSpPr>
          <p:grpSpPr bwMode="auto">
            <a:xfrm>
              <a:off x="3334" y="2750"/>
              <a:ext cx="680" cy="226"/>
              <a:chOff x="3334" y="2750"/>
              <a:chExt cx="680" cy="226"/>
            </a:xfrm>
          </p:grpSpPr>
          <p:sp>
            <p:nvSpPr>
              <p:cNvPr id="55345" name="Line 53"/>
              <p:cNvSpPr>
                <a:spLocks noChangeShapeType="1"/>
              </p:cNvSpPr>
              <p:nvPr/>
            </p:nvSpPr>
            <p:spPr bwMode="auto">
              <a:xfrm flipV="1">
                <a:off x="3334" y="2750"/>
                <a:ext cx="0" cy="22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5346" name="Line 54"/>
              <p:cNvSpPr>
                <a:spLocks noChangeShapeType="1"/>
              </p:cNvSpPr>
              <p:nvPr/>
            </p:nvSpPr>
            <p:spPr bwMode="auto">
              <a:xfrm>
                <a:off x="3334" y="2750"/>
                <a:ext cx="36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5347" name="Line 55"/>
              <p:cNvSpPr>
                <a:spLocks noChangeShapeType="1"/>
              </p:cNvSpPr>
              <p:nvPr/>
            </p:nvSpPr>
            <p:spPr bwMode="auto">
              <a:xfrm>
                <a:off x="3696" y="2750"/>
                <a:ext cx="0" cy="22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5348" name="Line 56"/>
              <p:cNvSpPr>
                <a:spLocks noChangeShapeType="1"/>
              </p:cNvSpPr>
              <p:nvPr/>
            </p:nvSpPr>
            <p:spPr bwMode="auto">
              <a:xfrm>
                <a:off x="3696" y="2976"/>
                <a:ext cx="31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55340" name="Group 57"/>
            <p:cNvGrpSpPr>
              <a:grpSpLocks/>
            </p:cNvGrpSpPr>
            <p:nvPr/>
          </p:nvGrpSpPr>
          <p:grpSpPr bwMode="auto">
            <a:xfrm>
              <a:off x="4014" y="2750"/>
              <a:ext cx="680" cy="226"/>
              <a:chOff x="3334" y="2750"/>
              <a:chExt cx="680" cy="226"/>
            </a:xfrm>
          </p:grpSpPr>
          <p:sp>
            <p:nvSpPr>
              <p:cNvPr id="55341" name="Line 58"/>
              <p:cNvSpPr>
                <a:spLocks noChangeShapeType="1"/>
              </p:cNvSpPr>
              <p:nvPr/>
            </p:nvSpPr>
            <p:spPr bwMode="auto">
              <a:xfrm flipV="1">
                <a:off x="3334" y="2750"/>
                <a:ext cx="0" cy="22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5342" name="Line 59"/>
              <p:cNvSpPr>
                <a:spLocks noChangeShapeType="1"/>
              </p:cNvSpPr>
              <p:nvPr/>
            </p:nvSpPr>
            <p:spPr bwMode="auto">
              <a:xfrm>
                <a:off x="3334" y="2750"/>
                <a:ext cx="36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5343" name="Line 60"/>
              <p:cNvSpPr>
                <a:spLocks noChangeShapeType="1"/>
              </p:cNvSpPr>
              <p:nvPr/>
            </p:nvSpPr>
            <p:spPr bwMode="auto">
              <a:xfrm>
                <a:off x="3696" y="2750"/>
                <a:ext cx="0" cy="22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5344" name="Line 61"/>
              <p:cNvSpPr>
                <a:spLocks noChangeShapeType="1"/>
              </p:cNvSpPr>
              <p:nvPr/>
            </p:nvSpPr>
            <p:spPr bwMode="auto">
              <a:xfrm>
                <a:off x="3696" y="2976"/>
                <a:ext cx="31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</p:grpSp>
      <p:grpSp>
        <p:nvGrpSpPr>
          <p:cNvPr id="55303" name="Group 62"/>
          <p:cNvGrpSpPr>
            <a:grpSpLocks/>
          </p:cNvGrpSpPr>
          <p:nvPr/>
        </p:nvGrpSpPr>
        <p:grpSpPr bwMode="auto">
          <a:xfrm>
            <a:off x="6516688" y="3644900"/>
            <a:ext cx="958850" cy="336550"/>
            <a:chOff x="3606" y="2461"/>
            <a:chExt cx="604" cy="212"/>
          </a:xfrm>
        </p:grpSpPr>
        <p:sp>
          <p:nvSpPr>
            <p:cNvPr id="55336" name="Line 63"/>
            <p:cNvSpPr>
              <a:spLocks noChangeShapeType="1"/>
            </p:cNvSpPr>
            <p:nvPr/>
          </p:nvSpPr>
          <p:spPr bwMode="auto">
            <a:xfrm>
              <a:off x="3606" y="2568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5337" name="Text Box 64"/>
            <p:cNvSpPr txBox="1">
              <a:spLocks noChangeArrowheads="1"/>
            </p:cNvSpPr>
            <p:nvPr/>
          </p:nvSpPr>
          <p:spPr bwMode="auto">
            <a:xfrm>
              <a:off x="3865" y="2461"/>
              <a:ext cx="34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time</a:t>
              </a:r>
            </a:p>
          </p:txBody>
        </p:sp>
      </p:grpSp>
      <p:sp>
        <p:nvSpPr>
          <p:cNvPr id="55304" name="Text Box 65"/>
          <p:cNvSpPr txBox="1">
            <a:spLocks noChangeArrowheads="1"/>
          </p:cNvSpPr>
          <p:nvPr/>
        </p:nvSpPr>
        <p:spPr bwMode="auto">
          <a:xfrm>
            <a:off x="5003800" y="4246563"/>
            <a:ext cx="6254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clock</a:t>
            </a:r>
          </a:p>
        </p:txBody>
      </p:sp>
      <p:sp>
        <p:nvSpPr>
          <p:cNvPr id="55305" name="Text Box 66"/>
          <p:cNvSpPr txBox="1">
            <a:spLocks noChangeArrowheads="1"/>
          </p:cNvSpPr>
          <p:nvPr/>
        </p:nvSpPr>
        <p:spPr bwMode="auto">
          <a:xfrm>
            <a:off x="5076825" y="4652963"/>
            <a:ext cx="330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A</a:t>
            </a:r>
          </a:p>
        </p:txBody>
      </p:sp>
      <p:sp>
        <p:nvSpPr>
          <p:cNvPr id="55306" name="Text Box 67"/>
          <p:cNvSpPr txBox="1">
            <a:spLocks noChangeArrowheads="1"/>
          </p:cNvSpPr>
          <p:nvPr/>
        </p:nvSpPr>
        <p:spPr bwMode="auto">
          <a:xfrm>
            <a:off x="5076825" y="5013325"/>
            <a:ext cx="3190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B</a:t>
            </a:r>
          </a:p>
        </p:txBody>
      </p:sp>
      <p:sp>
        <p:nvSpPr>
          <p:cNvPr id="55307" name="Text Box 68"/>
          <p:cNvSpPr txBox="1">
            <a:spLocks noChangeArrowheads="1"/>
          </p:cNvSpPr>
          <p:nvPr/>
        </p:nvSpPr>
        <p:spPr bwMode="auto">
          <a:xfrm>
            <a:off x="5076825" y="5372100"/>
            <a:ext cx="330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X</a:t>
            </a:r>
          </a:p>
        </p:txBody>
      </p:sp>
      <p:graphicFrame>
        <p:nvGraphicFramePr>
          <p:cNvPr id="55308" name="Object 69"/>
          <p:cNvGraphicFramePr>
            <a:graphicFrameLocks noChangeAspect="1"/>
          </p:cNvGraphicFramePr>
          <p:nvPr/>
        </p:nvGraphicFramePr>
        <p:xfrm>
          <a:off x="5148263" y="5805488"/>
          <a:ext cx="287337" cy="287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15" name="方程式" r:id="rId13" imgW="215619" imgH="215619" progId="Equation.3">
                  <p:embed/>
                </p:oleObj>
              </mc:Choice>
              <mc:Fallback>
                <p:oleObj name="方程式" r:id="rId13" imgW="215619" imgH="215619" progId="Equation.3">
                  <p:embed/>
                  <p:pic>
                    <p:nvPicPr>
                      <p:cNvPr id="0" name="Object 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8263" y="5805488"/>
                        <a:ext cx="287337" cy="287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9" name="Object 70"/>
          <p:cNvGraphicFramePr>
            <a:graphicFrameLocks noChangeAspect="1"/>
          </p:cNvGraphicFramePr>
          <p:nvPr/>
        </p:nvGraphicFramePr>
        <p:xfrm>
          <a:off x="5148263" y="6237288"/>
          <a:ext cx="287337" cy="287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16" name="方程式" r:id="rId14" imgW="215619" imgH="215619" progId="Equation.3">
                  <p:embed/>
                </p:oleObj>
              </mc:Choice>
              <mc:Fallback>
                <p:oleObj name="方程式" r:id="rId14" imgW="215619" imgH="215619" progId="Equation.3">
                  <p:embed/>
                  <p:pic>
                    <p:nvPicPr>
                      <p:cNvPr id="0" name="Object 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8263" y="6237288"/>
                        <a:ext cx="287337" cy="287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10" name="AutoShape 71"/>
          <p:cNvSpPr>
            <a:spLocks noChangeArrowheads="1"/>
          </p:cNvSpPr>
          <p:nvPr/>
        </p:nvSpPr>
        <p:spPr bwMode="auto">
          <a:xfrm>
            <a:off x="6084888" y="4652963"/>
            <a:ext cx="1079500" cy="288925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0</a:t>
            </a:r>
          </a:p>
        </p:txBody>
      </p:sp>
      <p:sp>
        <p:nvSpPr>
          <p:cNvPr id="55311" name="AutoShape 72"/>
          <p:cNvSpPr>
            <a:spLocks noChangeArrowheads="1"/>
          </p:cNvSpPr>
          <p:nvPr/>
        </p:nvSpPr>
        <p:spPr bwMode="auto">
          <a:xfrm>
            <a:off x="6084888" y="5013325"/>
            <a:ext cx="1079500" cy="288925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0</a:t>
            </a:r>
          </a:p>
        </p:txBody>
      </p:sp>
      <p:sp>
        <p:nvSpPr>
          <p:cNvPr id="55312" name="AutoShape 73"/>
          <p:cNvSpPr>
            <a:spLocks noChangeArrowheads="1"/>
          </p:cNvSpPr>
          <p:nvPr/>
        </p:nvSpPr>
        <p:spPr bwMode="auto">
          <a:xfrm>
            <a:off x="6084888" y="5373688"/>
            <a:ext cx="1079500" cy="288925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1</a:t>
            </a:r>
          </a:p>
        </p:txBody>
      </p:sp>
      <p:sp>
        <p:nvSpPr>
          <p:cNvPr id="55313" name="Line 74"/>
          <p:cNvSpPr>
            <a:spLocks noChangeShapeType="1"/>
          </p:cNvSpPr>
          <p:nvPr/>
        </p:nvSpPr>
        <p:spPr bwMode="auto">
          <a:xfrm>
            <a:off x="6084888" y="4437063"/>
            <a:ext cx="0" cy="2087562"/>
          </a:xfrm>
          <a:prstGeom prst="line">
            <a:avLst/>
          </a:prstGeom>
          <a:noFill/>
          <a:ln w="38100">
            <a:solidFill>
              <a:schemeClr val="hlink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5314" name="Line 75"/>
          <p:cNvSpPr>
            <a:spLocks noChangeShapeType="1"/>
          </p:cNvSpPr>
          <p:nvPr/>
        </p:nvSpPr>
        <p:spPr bwMode="auto">
          <a:xfrm>
            <a:off x="7164388" y="4437063"/>
            <a:ext cx="0" cy="2087562"/>
          </a:xfrm>
          <a:prstGeom prst="line">
            <a:avLst/>
          </a:prstGeom>
          <a:noFill/>
          <a:ln w="38100">
            <a:solidFill>
              <a:schemeClr val="hlink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5315" name="AutoShape 76"/>
          <p:cNvSpPr>
            <a:spLocks noChangeArrowheads="1"/>
          </p:cNvSpPr>
          <p:nvPr/>
        </p:nvSpPr>
        <p:spPr bwMode="auto">
          <a:xfrm>
            <a:off x="5867400" y="1268413"/>
            <a:ext cx="792163" cy="288925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55316" name="AutoShape 77"/>
          <p:cNvSpPr>
            <a:spLocks noChangeArrowheads="1"/>
          </p:cNvSpPr>
          <p:nvPr/>
        </p:nvSpPr>
        <p:spPr bwMode="auto">
          <a:xfrm>
            <a:off x="6732588" y="1268413"/>
            <a:ext cx="433387" cy="288925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grpSp>
        <p:nvGrpSpPr>
          <p:cNvPr id="16" name="Group 78"/>
          <p:cNvGrpSpPr>
            <a:grpSpLocks/>
          </p:cNvGrpSpPr>
          <p:nvPr/>
        </p:nvGrpSpPr>
        <p:grpSpPr bwMode="auto">
          <a:xfrm>
            <a:off x="179388" y="2636838"/>
            <a:ext cx="1187450" cy="912812"/>
            <a:chOff x="113" y="1661"/>
            <a:chExt cx="748" cy="575"/>
          </a:xfrm>
        </p:grpSpPr>
        <p:sp>
          <p:nvSpPr>
            <p:cNvPr id="55334" name="AutoShape 79"/>
            <p:cNvSpPr>
              <a:spLocks noChangeArrowheads="1"/>
            </p:cNvSpPr>
            <p:nvPr/>
          </p:nvSpPr>
          <p:spPr bwMode="auto">
            <a:xfrm>
              <a:off x="249" y="1661"/>
              <a:ext cx="363" cy="363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55335" name="Text Box 80"/>
            <p:cNvSpPr txBox="1">
              <a:spLocks noChangeArrowheads="1"/>
            </p:cNvSpPr>
            <p:nvPr/>
          </p:nvSpPr>
          <p:spPr bwMode="auto">
            <a:xfrm>
              <a:off x="113" y="2024"/>
              <a:ext cx="74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chemeClr val="hlink"/>
                  </a:solidFill>
                </a:rPr>
                <a:t>current state</a:t>
              </a:r>
            </a:p>
          </p:txBody>
        </p:sp>
      </p:grpSp>
      <p:grpSp>
        <p:nvGrpSpPr>
          <p:cNvPr id="17" name="Group 81"/>
          <p:cNvGrpSpPr>
            <a:grpSpLocks/>
          </p:cNvGrpSpPr>
          <p:nvPr/>
        </p:nvGrpSpPr>
        <p:grpSpPr bwMode="auto">
          <a:xfrm>
            <a:off x="971550" y="2924175"/>
            <a:ext cx="431800" cy="382588"/>
            <a:chOff x="612" y="1842"/>
            <a:chExt cx="272" cy="241"/>
          </a:xfrm>
        </p:grpSpPr>
        <p:sp>
          <p:nvSpPr>
            <p:cNvPr id="55332" name="Line 82"/>
            <p:cNvSpPr>
              <a:spLocks noChangeShapeType="1"/>
            </p:cNvSpPr>
            <p:nvPr/>
          </p:nvSpPr>
          <p:spPr bwMode="auto">
            <a:xfrm>
              <a:off x="612" y="1842"/>
              <a:ext cx="272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5333" name="Text Box 83"/>
            <p:cNvSpPr txBox="1">
              <a:spLocks noChangeArrowheads="1"/>
            </p:cNvSpPr>
            <p:nvPr/>
          </p:nvSpPr>
          <p:spPr bwMode="auto">
            <a:xfrm>
              <a:off x="690" y="1871"/>
              <a:ext cx="1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chemeClr val="folHlink"/>
                  </a:solidFill>
                </a:rPr>
                <a:t>1</a:t>
              </a:r>
            </a:p>
          </p:txBody>
        </p:sp>
      </p:grpSp>
      <p:grpSp>
        <p:nvGrpSpPr>
          <p:cNvPr id="18" name="Group 84"/>
          <p:cNvGrpSpPr>
            <a:grpSpLocks/>
          </p:cNvGrpSpPr>
          <p:nvPr/>
        </p:nvGrpSpPr>
        <p:grpSpPr bwMode="auto">
          <a:xfrm>
            <a:off x="1187450" y="2276475"/>
            <a:ext cx="960438" cy="936625"/>
            <a:chOff x="748" y="1434"/>
            <a:chExt cx="605" cy="590"/>
          </a:xfrm>
        </p:grpSpPr>
        <p:sp>
          <p:nvSpPr>
            <p:cNvPr id="55330" name="AutoShape 85"/>
            <p:cNvSpPr>
              <a:spLocks noChangeArrowheads="1"/>
            </p:cNvSpPr>
            <p:nvPr/>
          </p:nvSpPr>
          <p:spPr bwMode="auto">
            <a:xfrm>
              <a:off x="839" y="1661"/>
              <a:ext cx="363" cy="363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rgbClr val="00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zh-TW" sz="1600">
                <a:solidFill>
                  <a:srgbClr val="006600"/>
                </a:solidFill>
              </a:endParaRPr>
            </a:p>
          </p:txBody>
        </p:sp>
        <p:sp>
          <p:nvSpPr>
            <p:cNvPr id="55331" name="Text Box 86"/>
            <p:cNvSpPr txBox="1">
              <a:spLocks noChangeArrowheads="1"/>
            </p:cNvSpPr>
            <p:nvPr/>
          </p:nvSpPr>
          <p:spPr bwMode="auto">
            <a:xfrm>
              <a:off x="748" y="1434"/>
              <a:ext cx="60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rgbClr val="006600"/>
                  </a:solidFill>
                </a:rPr>
                <a:t>next state</a:t>
              </a:r>
            </a:p>
          </p:txBody>
        </p:sp>
      </p:grpSp>
      <p:grpSp>
        <p:nvGrpSpPr>
          <p:cNvPr id="19" name="Group 87"/>
          <p:cNvGrpSpPr>
            <a:grpSpLocks/>
          </p:cNvGrpSpPr>
          <p:nvPr/>
        </p:nvGrpSpPr>
        <p:grpSpPr bwMode="auto">
          <a:xfrm>
            <a:off x="7164388" y="4652963"/>
            <a:ext cx="1079500" cy="649287"/>
            <a:chOff x="4513" y="2931"/>
            <a:chExt cx="680" cy="409"/>
          </a:xfrm>
        </p:grpSpPr>
        <p:sp>
          <p:nvSpPr>
            <p:cNvPr id="55328" name="AutoShape 88"/>
            <p:cNvSpPr>
              <a:spLocks noChangeArrowheads="1"/>
            </p:cNvSpPr>
            <p:nvPr/>
          </p:nvSpPr>
          <p:spPr bwMode="auto">
            <a:xfrm>
              <a:off x="4513" y="2931"/>
              <a:ext cx="680" cy="18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  <p:sp>
          <p:nvSpPr>
            <p:cNvPr id="55329" name="AutoShape 89"/>
            <p:cNvSpPr>
              <a:spLocks noChangeArrowheads="1"/>
            </p:cNvSpPr>
            <p:nvPr/>
          </p:nvSpPr>
          <p:spPr bwMode="auto">
            <a:xfrm>
              <a:off x="4513" y="3158"/>
              <a:ext cx="680" cy="18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</a:t>
              </a:r>
            </a:p>
          </p:txBody>
        </p:sp>
      </p:grpSp>
      <p:sp>
        <p:nvSpPr>
          <p:cNvPr id="40026" name="AutoShape 90"/>
          <p:cNvSpPr>
            <a:spLocks noChangeArrowheads="1"/>
          </p:cNvSpPr>
          <p:nvPr/>
        </p:nvSpPr>
        <p:spPr bwMode="auto">
          <a:xfrm>
            <a:off x="7164388" y="5300663"/>
            <a:ext cx="792162" cy="792162"/>
          </a:xfrm>
          <a:custGeom>
            <a:avLst/>
            <a:gdLst>
              <a:gd name="T0" fmla="*/ 761059776 w 21600"/>
              <a:gd name="T1" fmla="*/ 0 h 21600"/>
              <a:gd name="T2" fmla="*/ 456616223 w 21600"/>
              <a:gd name="T3" fmla="*/ 355151163 h 21600"/>
              <a:gd name="T4" fmla="*/ 0 w 21600"/>
              <a:gd name="T5" fmla="*/ 887927711 h 21600"/>
              <a:gd name="T6" fmla="*/ 456616223 w 21600"/>
              <a:gd name="T7" fmla="*/ 1065453526 h 21600"/>
              <a:gd name="T8" fmla="*/ 913232446 w 21600"/>
              <a:gd name="T9" fmla="*/ 739897608 h 21600"/>
              <a:gd name="T10" fmla="*/ 1065453526 w 21600"/>
              <a:gd name="T11" fmla="*/ 355151163 h 21600"/>
              <a:gd name="T12" fmla="*/ 17694720 60000 65536"/>
              <a:gd name="T13" fmla="*/ 11796480 60000 65536"/>
              <a:gd name="T14" fmla="*/ 11796480 60000 65536"/>
              <a:gd name="T15" fmla="*/ 5898240 60000 65536"/>
              <a:gd name="T16" fmla="*/ 0 60000 65536"/>
              <a:gd name="T17" fmla="*/ 0 60000 65536"/>
              <a:gd name="T18" fmla="*/ 0 w 21600"/>
              <a:gd name="T19" fmla="*/ 14400 h 21600"/>
              <a:gd name="T20" fmla="*/ 18514 w 21600"/>
              <a:gd name="T21" fmla="*/ 21600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5429" y="0"/>
                </a:moveTo>
                <a:lnTo>
                  <a:pt x="9257" y="7200"/>
                </a:lnTo>
                <a:lnTo>
                  <a:pt x="12343" y="7200"/>
                </a:lnTo>
                <a:lnTo>
                  <a:pt x="12343" y="14400"/>
                </a:lnTo>
                <a:lnTo>
                  <a:pt x="0" y="14400"/>
                </a:lnTo>
                <a:lnTo>
                  <a:pt x="0" y="21600"/>
                </a:lnTo>
                <a:lnTo>
                  <a:pt x="18514" y="21600"/>
                </a:lnTo>
                <a:lnTo>
                  <a:pt x="18514" y="7200"/>
                </a:lnTo>
                <a:lnTo>
                  <a:pt x="21600" y="7200"/>
                </a:lnTo>
                <a:lnTo>
                  <a:pt x="15429" y="0"/>
                </a:lnTo>
                <a:close/>
              </a:path>
            </a:pathLst>
          </a:cu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grpSp>
        <p:nvGrpSpPr>
          <p:cNvPr id="20" name="Group 91"/>
          <p:cNvGrpSpPr>
            <a:grpSpLocks/>
          </p:cNvGrpSpPr>
          <p:nvPr/>
        </p:nvGrpSpPr>
        <p:grpSpPr bwMode="auto">
          <a:xfrm>
            <a:off x="6084888" y="5805488"/>
            <a:ext cx="1079500" cy="649287"/>
            <a:chOff x="3833" y="3657"/>
            <a:chExt cx="680" cy="409"/>
          </a:xfrm>
        </p:grpSpPr>
        <p:sp>
          <p:nvSpPr>
            <p:cNvPr id="55326" name="AutoShape 92"/>
            <p:cNvSpPr>
              <a:spLocks noChangeArrowheads="1"/>
            </p:cNvSpPr>
            <p:nvPr/>
          </p:nvSpPr>
          <p:spPr bwMode="auto">
            <a:xfrm>
              <a:off x="3833" y="3657"/>
              <a:ext cx="680" cy="182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  <p:sp>
          <p:nvSpPr>
            <p:cNvPr id="55327" name="AutoShape 93"/>
            <p:cNvSpPr>
              <a:spLocks noChangeArrowheads="1"/>
            </p:cNvSpPr>
            <p:nvPr/>
          </p:nvSpPr>
          <p:spPr bwMode="auto">
            <a:xfrm>
              <a:off x="3833" y="3884"/>
              <a:ext cx="680" cy="182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</a:t>
              </a:r>
            </a:p>
          </p:txBody>
        </p:sp>
      </p:grpSp>
      <p:grpSp>
        <p:nvGrpSpPr>
          <p:cNvPr id="21" name="Group 94"/>
          <p:cNvGrpSpPr>
            <a:grpSpLocks/>
          </p:cNvGrpSpPr>
          <p:nvPr/>
        </p:nvGrpSpPr>
        <p:grpSpPr bwMode="auto">
          <a:xfrm>
            <a:off x="7380288" y="1268413"/>
            <a:ext cx="717550" cy="336550"/>
            <a:chOff x="4649" y="799"/>
            <a:chExt cx="452" cy="212"/>
          </a:xfrm>
        </p:grpSpPr>
        <p:sp>
          <p:nvSpPr>
            <p:cNvPr id="55324" name="Text Box 95"/>
            <p:cNvSpPr txBox="1">
              <a:spLocks noChangeArrowheads="1"/>
            </p:cNvSpPr>
            <p:nvPr/>
          </p:nvSpPr>
          <p:spPr bwMode="auto">
            <a:xfrm>
              <a:off x="4649" y="799"/>
              <a:ext cx="1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chemeClr val="hlink"/>
                  </a:solidFill>
                </a:rPr>
                <a:t>0</a:t>
              </a:r>
            </a:p>
          </p:txBody>
        </p:sp>
        <p:sp>
          <p:nvSpPr>
            <p:cNvPr id="55325" name="Text Box 96"/>
            <p:cNvSpPr txBox="1">
              <a:spLocks noChangeArrowheads="1"/>
            </p:cNvSpPr>
            <p:nvPr/>
          </p:nvSpPr>
          <p:spPr bwMode="auto">
            <a:xfrm>
              <a:off x="4921" y="799"/>
              <a:ext cx="1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chemeClr val="hlink"/>
                  </a:solidFill>
                </a:rPr>
                <a:t>1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0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026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14313"/>
            <a:ext cx="3997325" cy="1462087"/>
          </a:xfrm>
        </p:spPr>
        <p:txBody>
          <a:bodyPr/>
          <a:lstStyle/>
          <a:p>
            <a:pPr eaLnBrk="1" hangingPunct="1"/>
            <a:r>
              <a:rPr lang="en-US" altLang="zh-TW" smtClean="0"/>
              <a:t>Deriving the</a:t>
            </a:r>
            <a:br>
              <a:rPr lang="en-US" altLang="zh-TW" smtClean="0"/>
            </a:br>
            <a:r>
              <a:rPr lang="en-US" altLang="zh-TW" smtClean="0"/>
              <a:t>truth table</a:t>
            </a:r>
          </a:p>
        </p:txBody>
      </p:sp>
      <p:pic>
        <p:nvPicPr>
          <p:cNvPr id="563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2060575"/>
            <a:ext cx="3671888" cy="162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6324" name="Group 4"/>
          <p:cNvGrpSpPr>
            <a:grpSpLocks/>
          </p:cNvGrpSpPr>
          <p:nvPr/>
        </p:nvGrpSpPr>
        <p:grpSpPr bwMode="auto">
          <a:xfrm>
            <a:off x="468313" y="3933825"/>
            <a:ext cx="3111500" cy="2662238"/>
            <a:chOff x="1610" y="2024"/>
            <a:chExt cx="1960" cy="1677"/>
          </a:xfrm>
        </p:grpSpPr>
        <p:pic>
          <p:nvPicPr>
            <p:cNvPr id="56414" name="Picture 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10" y="2024"/>
              <a:ext cx="1960" cy="16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aphicFrame>
          <p:nvGraphicFramePr>
            <p:cNvPr id="56415" name="Object 6"/>
            <p:cNvGraphicFramePr>
              <a:graphicFrameLocks noChangeAspect="1"/>
            </p:cNvGraphicFramePr>
            <p:nvPr/>
          </p:nvGraphicFramePr>
          <p:xfrm>
            <a:off x="2744" y="2250"/>
            <a:ext cx="181" cy="1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435" name="方程式" r:id="rId5" imgW="215619" imgH="215619" progId="Equation.3">
                    <p:embed/>
                  </p:oleObj>
                </mc:Choice>
                <mc:Fallback>
                  <p:oleObj name="方程式" r:id="rId5" imgW="215619" imgH="215619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44" y="2250"/>
                          <a:ext cx="181" cy="1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6416" name="Object 7"/>
            <p:cNvGraphicFramePr>
              <a:graphicFrameLocks noChangeAspect="1"/>
            </p:cNvGraphicFramePr>
            <p:nvPr/>
          </p:nvGraphicFramePr>
          <p:xfrm>
            <a:off x="2744" y="2795"/>
            <a:ext cx="181" cy="1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436" name="方程式" r:id="rId7" imgW="215619" imgH="215619" progId="Equation.3">
                    <p:embed/>
                  </p:oleObj>
                </mc:Choice>
                <mc:Fallback>
                  <p:oleObj name="方程式" r:id="rId7" imgW="215619" imgH="215619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44" y="2795"/>
                          <a:ext cx="181" cy="1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6325" name="Group 8"/>
          <p:cNvGrpSpPr>
            <a:grpSpLocks/>
          </p:cNvGrpSpPr>
          <p:nvPr/>
        </p:nvGrpSpPr>
        <p:grpSpPr bwMode="auto">
          <a:xfrm>
            <a:off x="5724525" y="0"/>
            <a:ext cx="2663825" cy="3382963"/>
            <a:chOff x="3696" y="119"/>
            <a:chExt cx="1678" cy="2131"/>
          </a:xfrm>
        </p:grpSpPr>
        <p:grpSp>
          <p:nvGrpSpPr>
            <p:cNvPr id="56373" name="Group 9"/>
            <p:cNvGrpSpPr>
              <a:grpSpLocks/>
            </p:cNvGrpSpPr>
            <p:nvPr/>
          </p:nvGrpSpPr>
          <p:grpSpPr bwMode="auto">
            <a:xfrm>
              <a:off x="3787" y="754"/>
              <a:ext cx="816" cy="181"/>
              <a:chOff x="2608" y="2614"/>
              <a:chExt cx="816" cy="181"/>
            </a:xfrm>
          </p:grpSpPr>
          <p:sp>
            <p:nvSpPr>
              <p:cNvPr id="56411" name="Rectangle 10"/>
              <p:cNvSpPr>
                <a:spLocks noChangeArrowheads="1"/>
              </p:cNvSpPr>
              <p:nvPr/>
            </p:nvSpPr>
            <p:spPr bwMode="auto">
              <a:xfrm>
                <a:off x="2608" y="2614"/>
                <a:ext cx="272" cy="1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0</a:t>
                </a:r>
              </a:p>
            </p:txBody>
          </p:sp>
          <p:sp>
            <p:nvSpPr>
              <p:cNvPr id="56412" name="Rectangle 11"/>
              <p:cNvSpPr>
                <a:spLocks noChangeArrowheads="1"/>
              </p:cNvSpPr>
              <p:nvPr/>
            </p:nvSpPr>
            <p:spPr bwMode="auto">
              <a:xfrm>
                <a:off x="2880" y="2614"/>
                <a:ext cx="272" cy="1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0</a:t>
                </a:r>
              </a:p>
            </p:txBody>
          </p:sp>
          <p:sp>
            <p:nvSpPr>
              <p:cNvPr id="56413" name="Rectangle 12"/>
              <p:cNvSpPr>
                <a:spLocks noChangeArrowheads="1"/>
              </p:cNvSpPr>
              <p:nvPr/>
            </p:nvSpPr>
            <p:spPr bwMode="auto">
              <a:xfrm>
                <a:off x="3152" y="2614"/>
                <a:ext cx="272" cy="1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0</a:t>
                </a:r>
              </a:p>
            </p:txBody>
          </p:sp>
        </p:grpSp>
        <p:grpSp>
          <p:nvGrpSpPr>
            <p:cNvPr id="56374" name="Group 13"/>
            <p:cNvGrpSpPr>
              <a:grpSpLocks/>
            </p:cNvGrpSpPr>
            <p:nvPr/>
          </p:nvGrpSpPr>
          <p:grpSpPr bwMode="auto">
            <a:xfrm>
              <a:off x="3787" y="935"/>
              <a:ext cx="816" cy="181"/>
              <a:chOff x="2608" y="2614"/>
              <a:chExt cx="816" cy="181"/>
            </a:xfrm>
          </p:grpSpPr>
          <p:sp>
            <p:nvSpPr>
              <p:cNvPr id="56408" name="Rectangle 14"/>
              <p:cNvSpPr>
                <a:spLocks noChangeArrowheads="1"/>
              </p:cNvSpPr>
              <p:nvPr/>
            </p:nvSpPr>
            <p:spPr bwMode="auto">
              <a:xfrm>
                <a:off x="2608" y="2614"/>
                <a:ext cx="272" cy="1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0</a:t>
                </a:r>
              </a:p>
            </p:txBody>
          </p:sp>
          <p:sp>
            <p:nvSpPr>
              <p:cNvPr id="56409" name="Rectangle 15"/>
              <p:cNvSpPr>
                <a:spLocks noChangeArrowheads="1"/>
              </p:cNvSpPr>
              <p:nvPr/>
            </p:nvSpPr>
            <p:spPr bwMode="auto">
              <a:xfrm>
                <a:off x="2880" y="2614"/>
                <a:ext cx="272" cy="1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0</a:t>
                </a:r>
              </a:p>
            </p:txBody>
          </p:sp>
          <p:sp>
            <p:nvSpPr>
              <p:cNvPr id="56410" name="Rectangle 16"/>
              <p:cNvSpPr>
                <a:spLocks noChangeArrowheads="1"/>
              </p:cNvSpPr>
              <p:nvPr/>
            </p:nvSpPr>
            <p:spPr bwMode="auto">
              <a:xfrm>
                <a:off x="3152" y="2614"/>
                <a:ext cx="272" cy="1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1</a:t>
                </a:r>
              </a:p>
            </p:txBody>
          </p:sp>
        </p:grpSp>
        <p:grpSp>
          <p:nvGrpSpPr>
            <p:cNvPr id="56375" name="Group 17"/>
            <p:cNvGrpSpPr>
              <a:grpSpLocks/>
            </p:cNvGrpSpPr>
            <p:nvPr/>
          </p:nvGrpSpPr>
          <p:grpSpPr bwMode="auto">
            <a:xfrm>
              <a:off x="3787" y="1116"/>
              <a:ext cx="816" cy="181"/>
              <a:chOff x="2608" y="2614"/>
              <a:chExt cx="816" cy="181"/>
            </a:xfrm>
          </p:grpSpPr>
          <p:sp>
            <p:nvSpPr>
              <p:cNvPr id="56405" name="Rectangle 18"/>
              <p:cNvSpPr>
                <a:spLocks noChangeArrowheads="1"/>
              </p:cNvSpPr>
              <p:nvPr/>
            </p:nvSpPr>
            <p:spPr bwMode="auto">
              <a:xfrm>
                <a:off x="2608" y="2614"/>
                <a:ext cx="272" cy="1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0</a:t>
                </a:r>
              </a:p>
            </p:txBody>
          </p:sp>
          <p:sp>
            <p:nvSpPr>
              <p:cNvPr id="56406" name="Rectangle 19"/>
              <p:cNvSpPr>
                <a:spLocks noChangeArrowheads="1"/>
              </p:cNvSpPr>
              <p:nvPr/>
            </p:nvSpPr>
            <p:spPr bwMode="auto">
              <a:xfrm>
                <a:off x="2880" y="2614"/>
                <a:ext cx="272" cy="1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1</a:t>
                </a:r>
              </a:p>
            </p:txBody>
          </p:sp>
          <p:sp>
            <p:nvSpPr>
              <p:cNvPr id="56407" name="Rectangle 20"/>
              <p:cNvSpPr>
                <a:spLocks noChangeArrowheads="1"/>
              </p:cNvSpPr>
              <p:nvPr/>
            </p:nvSpPr>
            <p:spPr bwMode="auto">
              <a:xfrm>
                <a:off x="3152" y="2614"/>
                <a:ext cx="272" cy="1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0</a:t>
                </a:r>
              </a:p>
            </p:txBody>
          </p:sp>
        </p:grpSp>
        <p:grpSp>
          <p:nvGrpSpPr>
            <p:cNvPr id="56376" name="Group 21"/>
            <p:cNvGrpSpPr>
              <a:grpSpLocks/>
            </p:cNvGrpSpPr>
            <p:nvPr/>
          </p:nvGrpSpPr>
          <p:grpSpPr bwMode="auto">
            <a:xfrm>
              <a:off x="3787" y="1298"/>
              <a:ext cx="816" cy="181"/>
              <a:chOff x="2608" y="2614"/>
              <a:chExt cx="816" cy="181"/>
            </a:xfrm>
          </p:grpSpPr>
          <p:sp>
            <p:nvSpPr>
              <p:cNvPr id="56402" name="Rectangle 22"/>
              <p:cNvSpPr>
                <a:spLocks noChangeArrowheads="1"/>
              </p:cNvSpPr>
              <p:nvPr/>
            </p:nvSpPr>
            <p:spPr bwMode="auto">
              <a:xfrm>
                <a:off x="2608" y="2614"/>
                <a:ext cx="272" cy="1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0</a:t>
                </a:r>
              </a:p>
            </p:txBody>
          </p:sp>
          <p:sp>
            <p:nvSpPr>
              <p:cNvPr id="56403" name="Rectangle 23"/>
              <p:cNvSpPr>
                <a:spLocks noChangeArrowheads="1"/>
              </p:cNvSpPr>
              <p:nvPr/>
            </p:nvSpPr>
            <p:spPr bwMode="auto">
              <a:xfrm>
                <a:off x="2880" y="2614"/>
                <a:ext cx="272" cy="1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1</a:t>
                </a:r>
              </a:p>
            </p:txBody>
          </p:sp>
          <p:sp>
            <p:nvSpPr>
              <p:cNvPr id="56404" name="Rectangle 24"/>
              <p:cNvSpPr>
                <a:spLocks noChangeArrowheads="1"/>
              </p:cNvSpPr>
              <p:nvPr/>
            </p:nvSpPr>
            <p:spPr bwMode="auto">
              <a:xfrm>
                <a:off x="3152" y="2614"/>
                <a:ext cx="272" cy="1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1</a:t>
                </a:r>
              </a:p>
            </p:txBody>
          </p:sp>
        </p:grpSp>
        <p:grpSp>
          <p:nvGrpSpPr>
            <p:cNvPr id="56377" name="Group 25"/>
            <p:cNvGrpSpPr>
              <a:grpSpLocks/>
            </p:cNvGrpSpPr>
            <p:nvPr/>
          </p:nvGrpSpPr>
          <p:grpSpPr bwMode="auto">
            <a:xfrm>
              <a:off x="3787" y="1479"/>
              <a:ext cx="816" cy="181"/>
              <a:chOff x="2608" y="2614"/>
              <a:chExt cx="816" cy="181"/>
            </a:xfrm>
          </p:grpSpPr>
          <p:sp>
            <p:nvSpPr>
              <p:cNvPr id="56399" name="Rectangle 26"/>
              <p:cNvSpPr>
                <a:spLocks noChangeArrowheads="1"/>
              </p:cNvSpPr>
              <p:nvPr/>
            </p:nvSpPr>
            <p:spPr bwMode="auto">
              <a:xfrm>
                <a:off x="2608" y="2614"/>
                <a:ext cx="272" cy="1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1</a:t>
                </a:r>
              </a:p>
            </p:txBody>
          </p:sp>
          <p:sp>
            <p:nvSpPr>
              <p:cNvPr id="56400" name="Rectangle 27"/>
              <p:cNvSpPr>
                <a:spLocks noChangeArrowheads="1"/>
              </p:cNvSpPr>
              <p:nvPr/>
            </p:nvSpPr>
            <p:spPr bwMode="auto">
              <a:xfrm>
                <a:off x="2880" y="2614"/>
                <a:ext cx="272" cy="1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0</a:t>
                </a:r>
              </a:p>
            </p:txBody>
          </p:sp>
          <p:sp>
            <p:nvSpPr>
              <p:cNvPr id="56401" name="Rectangle 28"/>
              <p:cNvSpPr>
                <a:spLocks noChangeArrowheads="1"/>
              </p:cNvSpPr>
              <p:nvPr/>
            </p:nvSpPr>
            <p:spPr bwMode="auto">
              <a:xfrm>
                <a:off x="3152" y="2614"/>
                <a:ext cx="272" cy="1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0</a:t>
                </a:r>
              </a:p>
            </p:txBody>
          </p:sp>
        </p:grpSp>
        <p:grpSp>
          <p:nvGrpSpPr>
            <p:cNvPr id="56378" name="Group 29"/>
            <p:cNvGrpSpPr>
              <a:grpSpLocks/>
            </p:cNvGrpSpPr>
            <p:nvPr/>
          </p:nvGrpSpPr>
          <p:grpSpPr bwMode="auto">
            <a:xfrm>
              <a:off x="3787" y="1661"/>
              <a:ext cx="816" cy="181"/>
              <a:chOff x="2608" y="2614"/>
              <a:chExt cx="816" cy="181"/>
            </a:xfrm>
          </p:grpSpPr>
          <p:sp>
            <p:nvSpPr>
              <p:cNvPr id="56396" name="Rectangle 30"/>
              <p:cNvSpPr>
                <a:spLocks noChangeArrowheads="1"/>
              </p:cNvSpPr>
              <p:nvPr/>
            </p:nvSpPr>
            <p:spPr bwMode="auto">
              <a:xfrm>
                <a:off x="2608" y="2614"/>
                <a:ext cx="272" cy="1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1</a:t>
                </a:r>
              </a:p>
            </p:txBody>
          </p:sp>
          <p:sp>
            <p:nvSpPr>
              <p:cNvPr id="56397" name="Rectangle 31"/>
              <p:cNvSpPr>
                <a:spLocks noChangeArrowheads="1"/>
              </p:cNvSpPr>
              <p:nvPr/>
            </p:nvSpPr>
            <p:spPr bwMode="auto">
              <a:xfrm>
                <a:off x="2880" y="2614"/>
                <a:ext cx="272" cy="1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0</a:t>
                </a:r>
              </a:p>
            </p:txBody>
          </p:sp>
          <p:sp>
            <p:nvSpPr>
              <p:cNvPr id="56398" name="Rectangle 32"/>
              <p:cNvSpPr>
                <a:spLocks noChangeArrowheads="1"/>
              </p:cNvSpPr>
              <p:nvPr/>
            </p:nvSpPr>
            <p:spPr bwMode="auto">
              <a:xfrm>
                <a:off x="3152" y="2614"/>
                <a:ext cx="272" cy="1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1</a:t>
                </a:r>
              </a:p>
            </p:txBody>
          </p:sp>
        </p:grpSp>
        <p:grpSp>
          <p:nvGrpSpPr>
            <p:cNvPr id="56379" name="Group 33"/>
            <p:cNvGrpSpPr>
              <a:grpSpLocks/>
            </p:cNvGrpSpPr>
            <p:nvPr/>
          </p:nvGrpSpPr>
          <p:grpSpPr bwMode="auto">
            <a:xfrm>
              <a:off x="3787" y="1842"/>
              <a:ext cx="816" cy="181"/>
              <a:chOff x="2608" y="2614"/>
              <a:chExt cx="816" cy="181"/>
            </a:xfrm>
          </p:grpSpPr>
          <p:sp>
            <p:nvSpPr>
              <p:cNvPr id="56393" name="Rectangle 34"/>
              <p:cNvSpPr>
                <a:spLocks noChangeArrowheads="1"/>
              </p:cNvSpPr>
              <p:nvPr/>
            </p:nvSpPr>
            <p:spPr bwMode="auto">
              <a:xfrm>
                <a:off x="2608" y="2614"/>
                <a:ext cx="272" cy="1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1</a:t>
                </a:r>
              </a:p>
            </p:txBody>
          </p:sp>
          <p:sp>
            <p:nvSpPr>
              <p:cNvPr id="56394" name="Rectangle 35"/>
              <p:cNvSpPr>
                <a:spLocks noChangeArrowheads="1"/>
              </p:cNvSpPr>
              <p:nvPr/>
            </p:nvSpPr>
            <p:spPr bwMode="auto">
              <a:xfrm>
                <a:off x="2880" y="2614"/>
                <a:ext cx="272" cy="1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1</a:t>
                </a:r>
              </a:p>
            </p:txBody>
          </p:sp>
          <p:sp>
            <p:nvSpPr>
              <p:cNvPr id="56395" name="Rectangle 36"/>
              <p:cNvSpPr>
                <a:spLocks noChangeArrowheads="1"/>
              </p:cNvSpPr>
              <p:nvPr/>
            </p:nvSpPr>
            <p:spPr bwMode="auto">
              <a:xfrm>
                <a:off x="3152" y="2614"/>
                <a:ext cx="272" cy="1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0</a:t>
                </a:r>
              </a:p>
            </p:txBody>
          </p:sp>
        </p:grpSp>
        <p:grpSp>
          <p:nvGrpSpPr>
            <p:cNvPr id="56380" name="Group 37"/>
            <p:cNvGrpSpPr>
              <a:grpSpLocks/>
            </p:cNvGrpSpPr>
            <p:nvPr/>
          </p:nvGrpSpPr>
          <p:grpSpPr bwMode="auto">
            <a:xfrm>
              <a:off x="3787" y="2024"/>
              <a:ext cx="816" cy="181"/>
              <a:chOff x="2608" y="2614"/>
              <a:chExt cx="816" cy="181"/>
            </a:xfrm>
          </p:grpSpPr>
          <p:sp>
            <p:nvSpPr>
              <p:cNvPr id="56390" name="Rectangle 38"/>
              <p:cNvSpPr>
                <a:spLocks noChangeArrowheads="1"/>
              </p:cNvSpPr>
              <p:nvPr/>
            </p:nvSpPr>
            <p:spPr bwMode="auto">
              <a:xfrm>
                <a:off x="2608" y="2614"/>
                <a:ext cx="272" cy="1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1</a:t>
                </a:r>
              </a:p>
            </p:txBody>
          </p:sp>
          <p:sp>
            <p:nvSpPr>
              <p:cNvPr id="56391" name="Rectangle 39"/>
              <p:cNvSpPr>
                <a:spLocks noChangeArrowheads="1"/>
              </p:cNvSpPr>
              <p:nvPr/>
            </p:nvSpPr>
            <p:spPr bwMode="auto">
              <a:xfrm>
                <a:off x="2880" y="2614"/>
                <a:ext cx="272" cy="1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1</a:t>
                </a:r>
              </a:p>
            </p:txBody>
          </p:sp>
          <p:sp>
            <p:nvSpPr>
              <p:cNvPr id="56392" name="Rectangle 40"/>
              <p:cNvSpPr>
                <a:spLocks noChangeArrowheads="1"/>
              </p:cNvSpPr>
              <p:nvPr/>
            </p:nvSpPr>
            <p:spPr bwMode="auto">
              <a:xfrm>
                <a:off x="3152" y="2614"/>
                <a:ext cx="272" cy="1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1</a:t>
                </a:r>
              </a:p>
            </p:txBody>
          </p:sp>
        </p:grpSp>
        <p:sp>
          <p:nvSpPr>
            <p:cNvPr id="56381" name="Text Box 41"/>
            <p:cNvSpPr txBox="1">
              <a:spLocks noChangeArrowheads="1"/>
            </p:cNvSpPr>
            <p:nvPr/>
          </p:nvSpPr>
          <p:spPr bwMode="auto">
            <a:xfrm>
              <a:off x="3787" y="436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A</a:t>
              </a:r>
            </a:p>
          </p:txBody>
        </p:sp>
        <p:sp>
          <p:nvSpPr>
            <p:cNvPr id="56382" name="Text Box 42"/>
            <p:cNvSpPr txBox="1">
              <a:spLocks noChangeArrowheads="1"/>
            </p:cNvSpPr>
            <p:nvPr/>
          </p:nvSpPr>
          <p:spPr bwMode="auto">
            <a:xfrm>
              <a:off x="4059" y="436"/>
              <a:ext cx="20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B</a:t>
              </a:r>
            </a:p>
          </p:txBody>
        </p:sp>
        <p:sp>
          <p:nvSpPr>
            <p:cNvPr id="56383" name="Text Box 43"/>
            <p:cNvSpPr txBox="1">
              <a:spLocks noChangeArrowheads="1"/>
            </p:cNvSpPr>
            <p:nvPr/>
          </p:nvSpPr>
          <p:spPr bwMode="auto">
            <a:xfrm>
              <a:off x="4331" y="436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X</a:t>
              </a:r>
            </a:p>
          </p:txBody>
        </p:sp>
        <p:graphicFrame>
          <p:nvGraphicFramePr>
            <p:cNvPr id="56384" name="Object 44"/>
            <p:cNvGraphicFramePr>
              <a:graphicFrameLocks noChangeAspect="1"/>
            </p:cNvGraphicFramePr>
            <p:nvPr/>
          </p:nvGraphicFramePr>
          <p:xfrm>
            <a:off x="4740" y="436"/>
            <a:ext cx="181" cy="1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437" name="方程式" r:id="rId9" imgW="215619" imgH="215619" progId="Equation.3">
                    <p:embed/>
                  </p:oleObj>
                </mc:Choice>
                <mc:Fallback>
                  <p:oleObj name="方程式" r:id="rId9" imgW="215619" imgH="215619" progId="Equation.3">
                    <p:embed/>
                    <p:pic>
                      <p:nvPicPr>
                        <p:cNvPr id="0" name="Object 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40" y="436"/>
                          <a:ext cx="181" cy="1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6385" name="Object 45"/>
            <p:cNvGraphicFramePr>
              <a:graphicFrameLocks noChangeAspect="1"/>
            </p:cNvGraphicFramePr>
            <p:nvPr/>
          </p:nvGraphicFramePr>
          <p:xfrm>
            <a:off x="5012" y="436"/>
            <a:ext cx="181" cy="1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438" name="方程式" r:id="rId11" imgW="215619" imgH="215619" progId="Equation.3">
                    <p:embed/>
                  </p:oleObj>
                </mc:Choice>
                <mc:Fallback>
                  <p:oleObj name="方程式" r:id="rId11" imgW="215619" imgH="215619" progId="Equation.3">
                    <p:embed/>
                    <p:pic>
                      <p:nvPicPr>
                        <p:cNvPr id="0" name="Object 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12" y="436"/>
                          <a:ext cx="181" cy="1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6386" name="Line 46"/>
            <p:cNvSpPr>
              <a:spLocks noChangeShapeType="1"/>
            </p:cNvSpPr>
            <p:nvPr/>
          </p:nvSpPr>
          <p:spPr bwMode="auto">
            <a:xfrm>
              <a:off x="3696" y="708"/>
              <a:ext cx="167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6387" name="Line 47"/>
            <p:cNvSpPr>
              <a:spLocks noChangeShapeType="1"/>
            </p:cNvSpPr>
            <p:nvPr/>
          </p:nvSpPr>
          <p:spPr bwMode="auto">
            <a:xfrm>
              <a:off x="4603" y="345"/>
              <a:ext cx="0" cy="190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6388" name="Text Box 48"/>
            <p:cNvSpPr txBox="1">
              <a:spLocks noChangeArrowheads="1"/>
            </p:cNvSpPr>
            <p:nvPr/>
          </p:nvSpPr>
          <p:spPr bwMode="auto">
            <a:xfrm>
              <a:off x="3910" y="147"/>
              <a:ext cx="3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 u="sng"/>
                <a:t>Input</a:t>
              </a:r>
            </a:p>
          </p:txBody>
        </p:sp>
        <p:sp>
          <p:nvSpPr>
            <p:cNvPr id="56389" name="Text Box 49"/>
            <p:cNvSpPr txBox="1">
              <a:spLocks noChangeArrowheads="1"/>
            </p:cNvSpPr>
            <p:nvPr/>
          </p:nvSpPr>
          <p:spPr bwMode="auto">
            <a:xfrm>
              <a:off x="4739" y="119"/>
              <a:ext cx="47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 u="sng"/>
                <a:t>Output</a:t>
              </a:r>
            </a:p>
          </p:txBody>
        </p:sp>
      </p:grpSp>
      <p:grpSp>
        <p:nvGrpSpPr>
          <p:cNvPr id="56326" name="Group 50"/>
          <p:cNvGrpSpPr>
            <a:grpSpLocks/>
          </p:cNvGrpSpPr>
          <p:nvPr/>
        </p:nvGrpSpPr>
        <p:grpSpPr bwMode="auto">
          <a:xfrm>
            <a:off x="5651500" y="4103688"/>
            <a:ext cx="2592388" cy="358775"/>
            <a:chOff x="3061" y="2750"/>
            <a:chExt cx="1633" cy="226"/>
          </a:xfrm>
        </p:grpSpPr>
        <p:sp>
          <p:nvSpPr>
            <p:cNvPr id="56362" name="Line 51"/>
            <p:cNvSpPr>
              <a:spLocks noChangeShapeType="1"/>
            </p:cNvSpPr>
            <p:nvPr/>
          </p:nvSpPr>
          <p:spPr bwMode="auto">
            <a:xfrm>
              <a:off x="3061" y="2976"/>
              <a:ext cx="27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pSp>
          <p:nvGrpSpPr>
            <p:cNvPr id="56363" name="Group 52"/>
            <p:cNvGrpSpPr>
              <a:grpSpLocks/>
            </p:cNvGrpSpPr>
            <p:nvPr/>
          </p:nvGrpSpPr>
          <p:grpSpPr bwMode="auto">
            <a:xfrm>
              <a:off x="3334" y="2750"/>
              <a:ext cx="680" cy="226"/>
              <a:chOff x="3334" y="2750"/>
              <a:chExt cx="680" cy="226"/>
            </a:xfrm>
          </p:grpSpPr>
          <p:sp>
            <p:nvSpPr>
              <p:cNvPr id="56369" name="Line 53"/>
              <p:cNvSpPr>
                <a:spLocks noChangeShapeType="1"/>
              </p:cNvSpPr>
              <p:nvPr/>
            </p:nvSpPr>
            <p:spPr bwMode="auto">
              <a:xfrm flipV="1">
                <a:off x="3334" y="2750"/>
                <a:ext cx="0" cy="22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6370" name="Line 54"/>
              <p:cNvSpPr>
                <a:spLocks noChangeShapeType="1"/>
              </p:cNvSpPr>
              <p:nvPr/>
            </p:nvSpPr>
            <p:spPr bwMode="auto">
              <a:xfrm>
                <a:off x="3334" y="2750"/>
                <a:ext cx="36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6371" name="Line 55"/>
              <p:cNvSpPr>
                <a:spLocks noChangeShapeType="1"/>
              </p:cNvSpPr>
              <p:nvPr/>
            </p:nvSpPr>
            <p:spPr bwMode="auto">
              <a:xfrm>
                <a:off x="3696" y="2750"/>
                <a:ext cx="0" cy="22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6372" name="Line 56"/>
              <p:cNvSpPr>
                <a:spLocks noChangeShapeType="1"/>
              </p:cNvSpPr>
              <p:nvPr/>
            </p:nvSpPr>
            <p:spPr bwMode="auto">
              <a:xfrm>
                <a:off x="3696" y="2976"/>
                <a:ext cx="31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56364" name="Group 57"/>
            <p:cNvGrpSpPr>
              <a:grpSpLocks/>
            </p:cNvGrpSpPr>
            <p:nvPr/>
          </p:nvGrpSpPr>
          <p:grpSpPr bwMode="auto">
            <a:xfrm>
              <a:off x="4014" y="2750"/>
              <a:ext cx="680" cy="226"/>
              <a:chOff x="3334" y="2750"/>
              <a:chExt cx="680" cy="226"/>
            </a:xfrm>
          </p:grpSpPr>
          <p:sp>
            <p:nvSpPr>
              <p:cNvPr id="56365" name="Line 58"/>
              <p:cNvSpPr>
                <a:spLocks noChangeShapeType="1"/>
              </p:cNvSpPr>
              <p:nvPr/>
            </p:nvSpPr>
            <p:spPr bwMode="auto">
              <a:xfrm flipV="1">
                <a:off x="3334" y="2750"/>
                <a:ext cx="0" cy="22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6366" name="Line 59"/>
              <p:cNvSpPr>
                <a:spLocks noChangeShapeType="1"/>
              </p:cNvSpPr>
              <p:nvPr/>
            </p:nvSpPr>
            <p:spPr bwMode="auto">
              <a:xfrm>
                <a:off x="3334" y="2750"/>
                <a:ext cx="36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6367" name="Line 60"/>
              <p:cNvSpPr>
                <a:spLocks noChangeShapeType="1"/>
              </p:cNvSpPr>
              <p:nvPr/>
            </p:nvSpPr>
            <p:spPr bwMode="auto">
              <a:xfrm>
                <a:off x="3696" y="2750"/>
                <a:ext cx="0" cy="22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6368" name="Line 61"/>
              <p:cNvSpPr>
                <a:spLocks noChangeShapeType="1"/>
              </p:cNvSpPr>
              <p:nvPr/>
            </p:nvSpPr>
            <p:spPr bwMode="auto">
              <a:xfrm>
                <a:off x="3696" y="2976"/>
                <a:ext cx="31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</p:grpSp>
      <p:grpSp>
        <p:nvGrpSpPr>
          <p:cNvPr id="56327" name="Group 62"/>
          <p:cNvGrpSpPr>
            <a:grpSpLocks/>
          </p:cNvGrpSpPr>
          <p:nvPr/>
        </p:nvGrpSpPr>
        <p:grpSpPr bwMode="auto">
          <a:xfrm>
            <a:off x="6516688" y="3644900"/>
            <a:ext cx="958850" cy="336550"/>
            <a:chOff x="3606" y="2461"/>
            <a:chExt cx="604" cy="212"/>
          </a:xfrm>
        </p:grpSpPr>
        <p:sp>
          <p:nvSpPr>
            <p:cNvPr id="56360" name="Line 63"/>
            <p:cNvSpPr>
              <a:spLocks noChangeShapeType="1"/>
            </p:cNvSpPr>
            <p:nvPr/>
          </p:nvSpPr>
          <p:spPr bwMode="auto">
            <a:xfrm>
              <a:off x="3606" y="2568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6361" name="Text Box 64"/>
            <p:cNvSpPr txBox="1">
              <a:spLocks noChangeArrowheads="1"/>
            </p:cNvSpPr>
            <p:nvPr/>
          </p:nvSpPr>
          <p:spPr bwMode="auto">
            <a:xfrm>
              <a:off x="3865" y="2461"/>
              <a:ext cx="34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time</a:t>
              </a:r>
            </a:p>
          </p:txBody>
        </p:sp>
      </p:grpSp>
      <p:sp>
        <p:nvSpPr>
          <p:cNvPr id="56328" name="Text Box 65"/>
          <p:cNvSpPr txBox="1">
            <a:spLocks noChangeArrowheads="1"/>
          </p:cNvSpPr>
          <p:nvPr/>
        </p:nvSpPr>
        <p:spPr bwMode="auto">
          <a:xfrm>
            <a:off x="5003800" y="4246563"/>
            <a:ext cx="6254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clock</a:t>
            </a:r>
          </a:p>
        </p:txBody>
      </p:sp>
      <p:sp>
        <p:nvSpPr>
          <p:cNvPr id="56329" name="Text Box 66"/>
          <p:cNvSpPr txBox="1">
            <a:spLocks noChangeArrowheads="1"/>
          </p:cNvSpPr>
          <p:nvPr/>
        </p:nvSpPr>
        <p:spPr bwMode="auto">
          <a:xfrm>
            <a:off x="5076825" y="4652963"/>
            <a:ext cx="330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A</a:t>
            </a:r>
          </a:p>
        </p:txBody>
      </p:sp>
      <p:sp>
        <p:nvSpPr>
          <p:cNvPr id="56330" name="Text Box 67"/>
          <p:cNvSpPr txBox="1">
            <a:spLocks noChangeArrowheads="1"/>
          </p:cNvSpPr>
          <p:nvPr/>
        </p:nvSpPr>
        <p:spPr bwMode="auto">
          <a:xfrm>
            <a:off x="5076825" y="5013325"/>
            <a:ext cx="3190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B</a:t>
            </a:r>
          </a:p>
        </p:txBody>
      </p:sp>
      <p:sp>
        <p:nvSpPr>
          <p:cNvPr id="56331" name="Text Box 68"/>
          <p:cNvSpPr txBox="1">
            <a:spLocks noChangeArrowheads="1"/>
          </p:cNvSpPr>
          <p:nvPr/>
        </p:nvSpPr>
        <p:spPr bwMode="auto">
          <a:xfrm>
            <a:off x="5076825" y="5372100"/>
            <a:ext cx="330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X</a:t>
            </a:r>
          </a:p>
        </p:txBody>
      </p:sp>
      <p:graphicFrame>
        <p:nvGraphicFramePr>
          <p:cNvPr id="56332" name="Object 69"/>
          <p:cNvGraphicFramePr>
            <a:graphicFrameLocks noChangeAspect="1"/>
          </p:cNvGraphicFramePr>
          <p:nvPr/>
        </p:nvGraphicFramePr>
        <p:xfrm>
          <a:off x="5148263" y="5805488"/>
          <a:ext cx="287337" cy="287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39" name="方程式" r:id="rId13" imgW="215619" imgH="215619" progId="Equation.3">
                  <p:embed/>
                </p:oleObj>
              </mc:Choice>
              <mc:Fallback>
                <p:oleObj name="方程式" r:id="rId13" imgW="215619" imgH="215619" progId="Equation.3">
                  <p:embed/>
                  <p:pic>
                    <p:nvPicPr>
                      <p:cNvPr id="0" name="Object 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8263" y="5805488"/>
                        <a:ext cx="287337" cy="287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33" name="Object 70"/>
          <p:cNvGraphicFramePr>
            <a:graphicFrameLocks noChangeAspect="1"/>
          </p:cNvGraphicFramePr>
          <p:nvPr/>
        </p:nvGraphicFramePr>
        <p:xfrm>
          <a:off x="5148263" y="6237288"/>
          <a:ext cx="287337" cy="287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40" name="方程式" r:id="rId14" imgW="215619" imgH="215619" progId="Equation.3">
                  <p:embed/>
                </p:oleObj>
              </mc:Choice>
              <mc:Fallback>
                <p:oleObj name="方程式" r:id="rId14" imgW="215619" imgH="215619" progId="Equation.3">
                  <p:embed/>
                  <p:pic>
                    <p:nvPicPr>
                      <p:cNvPr id="0" name="Object 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8263" y="6237288"/>
                        <a:ext cx="287337" cy="287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34" name="AutoShape 71"/>
          <p:cNvSpPr>
            <a:spLocks noChangeArrowheads="1"/>
          </p:cNvSpPr>
          <p:nvPr/>
        </p:nvSpPr>
        <p:spPr bwMode="auto">
          <a:xfrm>
            <a:off x="6084888" y="4652963"/>
            <a:ext cx="1079500" cy="288925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1</a:t>
            </a:r>
          </a:p>
        </p:txBody>
      </p:sp>
      <p:sp>
        <p:nvSpPr>
          <p:cNvPr id="56335" name="AutoShape 72"/>
          <p:cNvSpPr>
            <a:spLocks noChangeArrowheads="1"/>
          </p:cNvSpPr>
          <p:nvPr/>
        </p:nvSpPr>
        <p:spPr bwMode="auto">
          <a:xfrm>
            <a:off x="6084888" y="5013325"/>
            <a:ext cx="1079500" cy="288925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0</a:t>
            </a:r>
          </a:p>
        </p:txBody>
      </p:sp>
      <p:sp>
        <p:nvSpPr>
          <p:cNvPr id="56336" name="AutoShape 73"/>
          <p:cNvSpPr>
            <a:spLocks noChangeArrowheads="1"/>
          </p:cNvSpPr>
          <p:nvPr/>
        </p:nvSpPr>
        <p:spPr bwMode="auto">
          <a:xfrm>
            <a:off x="6084888" y="5373688"/>
            <a:ext cx="1079500" cy="288925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0</a:t>
            </a:r>
          </a:p>
        </p:txBody>
      </p:sp>
      <p:sp>
        <p:nvSpPr>
          <p:cNvPr id="56337" name="Line 74"/>
          <p:cNvSpPr>
            <a:spLocks noChangeShapeType="1"/>
          </p:cNvSpPr>
          <p:nvPr/>
        </p:nvSpPr>
        <p:spPr bwMode="auto">
          <a:xfrm>
            <a:off x="6084888" y="4437063"/>
            <a:ext cx="0" cy="2087562"/>
          </a:xfrm>
          <a:prstGeom prst="line">
            <a:avLst/>
          </a:prstGeom>
          <a:noFill/>
          <a:ln w="38100">
            <a:solidFill>
              <a:schemeClr val="hlink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6338" name="Line 75"/>
          <p:cNvSpPr>
            <a:spLocks noChangeShapeType="1"/>
          </p:cNvSpPr>
          <p:nvPr/>
        </p:nvSpPr>
        <p:spPr bwMode="auto">
          <a:xfrm>
            <a:off x="7164388" y="4437063"/>
            <a:ext cx="0" cy="2087562"/>
          </a:xfrm>
          <a:prstGeom prst="line">
            <a:avLst/>
          </a:prstGeom>
          <a:noFill/>
          <a:ln w="38100">
            <a:solidFill>
              <a:schemeClr val="hlink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6339" name="AutoShape 76"/>
          <p:cNvSpPr>
            <a:spLocks noChangeArrowheads="1"/>
          </p:cNvSpPr>
          <p:nvPr/>
        </p:nvSpPr>
        <p:spPr bwMode="auto">
          <a:xfrm>
            <a:off x="5867400" y="2133600"/>
            <a:ext cx="792163" cy="288925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56340" name="AutoShape 77"/>
          <p:cNvSpPr>
            <a:spLocks noChangeArrowheads="1"/>
          </p:cNvSpPr>
          <p:nvPr/>
        </p:nvSpPr>
        <p:spPr bwMode="auto">
          <a:xfrm>
            <a:off x="6659563" y="2133600"/>
            <a:ext cx="433387" cy="288925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grpSp>
        <p:nvGrpSpPr>
          <p:cNvPr id="16" name="Group 78"/>
          <p:cNvGrpSpPr>
            <a:grpSpLocks/>
          </p:cNvGrpSpPr>
          <p:nvPr/>
        </p:nvGrpSpPr>
        <p:grpSpPr bwMode="auto">
          <a:xfrm>
            <a:off x="3059113" y="2636838"/>
            <a:ext cx="1187450" cy="912812"/>
            <a:chOff x="113" y="1661"/>
            <a:chExt cx="748" cy="575"/>
          </a:xfrm>
        </p:grpSpPr>
        <p:sp>
          <p:nvSpPr>
            <p:cNvPr id="56358" name="AutoShape 79"/>
            <p:cNvSpPr>
              <a:spLocks noChangeArrowheads="1"/>
            </p:cNvSpPr>
            <p:nvPr/>
          </p:nvSpPr>
          <p:spPr bwMode="auto">
            <a:xfrm>
              <a:off x="249" y="1661"/>
              <a:ext cx="363" cy="363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56359" name="Text Box 80"/>
            <p:cNvSpPr txBox="1">
              <a:spLocks noChangeArrowheads="1"/>
            </p:cNvSpPr>
            <p:nvPr/>
          </p:nvSpPr>
          <p:spPr bwMode="auto">
            <a:xfrm>
              <a:off x="113" y="2024"/>
              <a:ext cx="74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chemeClr val="hlink"/>
                  </a:solidFill>
                </a:rPr>
                <a:t>current state</a:t>
              </a:r>
            </a:p>
          </p:txBody>
        </p:sp>
      </p:grpSp>
      <p:grpSp>
        <p:nvGrpSpPr>
          <p:cNvPr id="17" name="Group 81"/>
          <p:cNvGrpSpPr>
            <a:grpSpLocks/>
          </p:cNvGrpSpPr>
          <p:nvPr/>
        </p:nvGrpSpPr>
        <p:grpSpPr bwMode="auto">
          <a:xfrm>
            <a:off x="250825" y="2276475"/>
            <a:ext cx="960438" cy="936625"/>
            <a:chOff x="748" y="1434"/>
            <a:chExt cx="605" cy="590"/>
          </a:xfrm>
        </p:grpSpPr>
        <p:sp>
          <p:nvSpPr>
            <p:cNvPr id="56356" name="AutoShape 82"/>
            <p:cNvSpPr>
              <a:spLocks noChangeArrowheads="1"/>
            </p:cNvSpPr>
            <p:nvPr/>
          </p:nvSpPr>
          <p:spPr bwMode="auto">
            <a:xfrm>
              <a:off x="839" y="1661"/>
              <a:ext cx="363" cy="363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rgbClr val="00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zh-TW" sz="1600">
                <a:solidFill>
                  <a:srgbClr val="006600"/>
                </a:solidFill>
              </a:endParaRPr>
            </a:p>
          </p:txBody>
        </p:sp>
        <p:sp>
          <p:nvSpPr>
            <p:cNvPr id="56357" name="Text Box 83"/>
            <p:cNvSpPr txBox="1">
              <a:spLocks noChangeArrowheads="1"/>
            </p:cNvSpPr>
            <p:nvPr/>
          </p:nvSpPr>
          <p:spPr bwMode="auto">
            <a:xfrm>
              <a:off x="748" y="1434"/>
              <a:ext cx="60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rgbClr val="006600"/>
                  </a:solidFill>
                </a:rPr>
                <a:t>next state</a:t>
              </a:r>
            </a:p>
          </p:txBody>
        </p:sp>
      </p:grpSp>
      <p:grpSp>
        <p:nvGrpSpPr>
          <p:cNvPr id="18" name="Group 84"/>
          <p:cNvGrpSpPr>
            <a:grpSpLocks/>
          </p:cNvGrpSpPr>
          <p:nvPr/>
        </p:nvGrpSpPr>
        <p:grpSpPr bwMode="auto">
          <a:xfrm>
            <a:off x="7164388" y="4652963"/>
            <a:ext cx="1079500" cy="649287"/>
            <a:chOff x="4513" y="2931"/>
            <a:chExt cx="680" cy="409"/>
          </a:xfrm>
        </p:grpSpPr>
        <p:sp>
          <p:nvSpPr>
            <p:cNvPr id="56354" name="AutoShape 85"/>
            <p:cNvSpPr>
              <a:spLocks noChangeArrowheads="1"/>
            </p:cNvSpPr>
            <p:nvPr/>
          </p:nvSpPr>
          <p:spPr bwMode="auto">
            <a:xfrm>
              <a:off x="4513" y="2931"/>
              <a:ext cx="680" cy="18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  <p:sp>
          <p:nvSpPr>
            <p:cNvPr id="56355" name="AutoShape 86"/>
            <p:cNvSpPr>
              <a:spLocks noChangeArrowheads="1"/>
            </p:cNvSpPr>
            <p:nvPr/>
          </p:nvSpPr>
          <p:spPr bwMode="auto">
            <a:xfrm>
              <a:off x="4513" y="3158"/>
              <a:ext cx="680" cy="18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</p:grpSp>
      <p:sp>
        <p:nvSpPr>
          <p:cNvPr id="41047" name="AutoShape 87"/>
          <p:cNvSpPr>
            <a:spLocks noChangeArrowheads="1"/>
          </p:cNvSpPr>
          <p:nvPr/>
        </p:nvSpPr>
        <p:spPr bwMode="auto">
          <a:xfrm>
            <a:off x="7164388" y="5300663"/>
            <a:ext cx="792162" cy="792162"/>
          </a:xfrm>
          <a:custGeom>
            <a:avLst/>
            <a:gdLst>
              <a:gd name="T0" fmla="*/ 761059776 w 21600"/>
              <a:gd name="T1" fmla="*/ 0 h 21600"/>
              <a:gd name="T2" fmla="*/ 456616223 w 21600"/>
              <a:gd name="T3" fmla="*/ 355151163 h 21600"/>
              <a:gd name="T4" fmla="*/ 0 w 21600"/>
              <a:gd name="T5" fmla="*/ 887927711 h 21600"/>
              <a:gd name="T6" fmla="*/ 456616223 w 21600"/>
              <a:gd name="T7" fmla="*/ 1065453526 h 21600"/>
              <a:gd name="T8" fmla="*/ 913232446 w 21600"/>
              <a:gd name="T9" fmla="*/ 739897608 h 21600"/>
              <a:gd name="T10" fmla="*/ 1065453526 w 21600"/>
              <a:gd name="T11" fmla="*/ 355151163 h 21600"/>
              <a:gd name="T12" fmla="*/ 17694720 60000 65536"/>
              <a:gd name="T13" fmla="*/ 11796480 60000 65536"/>
              <a:gd name="T14" fmla="*/ 11796480 60000 65536"/>
              <a:gd name="T15" fmla="*/ 5898240 60000 65536"/>
              <a:gd name="T16" fmla="*/ 0 60000 65536"/>
              <a:gd name="T17" fmla="*/ 0 60000 65536"/>
              <a:gd name="T18" fmla="*/ 0 w 21600"/>
              <a:gd name="T19" fmla="*/ 14400 h 21600"/>
              <a:gd name="T20" fmla="*/ 18514 w 21600"/>
              <a:gd name="T21" fmla="*/ 21600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5429" y="0"/>
                </a:moveTo>
                <a:lnTo>
                  <a:pt x="9257" y="7200"/>
                </a:lnTo>
                <a:lnTo>
                  <a:pt x="12343" y="7200"/>
                </a:lnTo>
                <a:lnTo>
                  <a:pt x="12343" y="14400"/>
                </a:lnTo>
                <a:lnTo>
                  <a:pt x="0" y="14400"/>
                </a:lnTo>
                <a:lnTo>
                  <a:pt x="0" y="21600"/>
                </a:lnTo>
                <a:lnTo>
                  <a:pt x="18514" y="21600"/>
                </a:lnTo>
                <a:lnTo>
                  <a:pt x="18514" y="7200"/>
                </a:lnTo>
                <a:lnTo>
                  <a:pt x="21600" y="7200"/>
                </a:lnTo>
                <a:lnTo>
                  <a:pt x="15429" y="0"/>
                </a:lnTo>
                <a:close/>
              </a:path>
            </a:pathLst>
          </a:cu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grpSp>
        <p:nvGrpSpPr>
          <p:cNvPr id="19" name="Group 88"/>
          <p:cNvGrpSpPr>
            <a:grpSpLocks/>
          </p:cNvGrpSpPr>
          <p:nvPr/>
        </p:nvGrpSpPr>
        <p:grpSpPr bwMode="auto">
          <a:xfrm>
            <a:off x="6084888" y="5805488"/>
            <a:ext cx="1079500" cy="649287"/>
            <a:chOff x="3833" y="3657"/>
            <a:chExt cx="680" cy="409"/>
          </a:xfrm>
        </p:grpSpPr>
        <p:sp>
          <p:nvSpPr>
            <p:cNvPr id="56352" name="AutoShape 89"/>
            <p:cNvSpPr>
              <a:spLocks noChangeArrowheads="1"/>
            </p:cNvSpPr>
            <p:nvPr/>
          </p:nvSpPr>
          <p:spPr bwMode="auto">
            <a:xfrm>
              <a:off x="3833" y="3657"/>
              <a:ext cx="680" cy="182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  <p:sp>
          <p:nvSpPr>
            <p:cNvPr id="56353" name="AutoShape 90"/>
            <p:cNvSpPr>
              <a:spLocks noChangeArrowheads="1"/>
            </p:cNvSpPr>
            <p:nvPr/>
          </p:nvSpPr>
          <p:spPr bwMode="auto">
            <a:xfrm>
              <a:off x="3833" y="3884"/>
              <a:ext cx="680" cy="182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</p:grpSp>
      <p:grpSp>
        <p:nvGrpSpPr>
          <p:cNvPr id="20" name="Group 91"/>
          <p:cNvGrpSpPr>
            <a:grpSpLocks/>
          </p:cNvGrpSpPr>
          <p:nvPr/>
        </p:nvGrpSpPr>
        <p:grpSpPr bwMode="auto">
          <a:xfrm>
            <a:off x="7308850" y="2060575"/>
            <a:ext cx="717550" cy="336550"/>
            <a:chOff x="4649" y="799"/>
            <a:chExt cx="452" cy="212"/>
          </a:xfrm>
        </p:grpSpPr>
        <p:sp>
          <p:nvSpPr>
            <p:cNvPr id="56350" name="Text Box 92"/>
            <p:cNvSpPr txBox="1">
              <a:spLocks noChangeArrowheads="1"/>
            </p:cNvSpPr>
            <p:nvPr/>
          </p:nvSpPr>
          <p:spPr bwMode="auto">
            <a:xfrm>
              <a:off x="4649" y="799"/>
              <a:ext cx="1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chemeClr val="hlink"/>
                  </a:solidFill>
                </a:rPr>
                <a:t>0</a:t>
              </a:r>
            </a:p>
          </p:txBody>
        </p:sp>
        <p:sp>
          <p:nvSpPr>
            <p:cNvPr id="56351" name="Text Box 93"/>
            <p:cNvSpPr txBox="1">
              <a:spLocks noChangeArrowheads="1"/>
            </p:cNvSpPr>
            <p:nvPr/>
          </p:nvSpPr>
          <p:spPr bwMode="auto">
            <a:xfrm>
              <a:off x="4921" y="799"/>
              <a:ext cx="1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chemeClr val="hlink"/>
                  </a:solidFill>
                </a:rPr>
                <a:t>0</a:t>
              </a:r>
            </a:p>
          </p:txBody>
        </p:sp>
      </p:grpSp>
      <p:grpSp>
        <p:nvGrpSpPr>
          <p:cNvPr id="21" name="Group 94"/>
          <p:cNvGrpSpPr>
            <a:grpSpLocks/>
          </p:cNvGrpSpPr>
          <p:nvPr/>
        </p:nvGrpSpPr>
        <p:grpSpPr bwMode="auto">
          <a:xfrm>
            <a:off x="971550" y="3213100"/>
            <a:ext cx="2305050" cy="500063"/>
            <a:chOff x="1111" y="1979"/>
            <a:chExt cx="953" cy="365"/>
          </a:xfrm>
        </p:grpSpPr>
        <p:sp>
          <p:nvSpPr>
            <p:cNvPr id="56348" name="Freeform 95"/>
            <p:cNvSpPr>
              <a:spLocks/>
            </p:cNvSpPr>
            <p:nvPr/>
          </p:nvSpPr>
          <p:spPr bwMode="auto">
            <a:xfrm>
              <a:off x="1111" y="1979"/>
              <a:ext cx="953" cy="143"/>
            </a:xfrm>
            <a:custGeom>
              <a:avLst/>
              <a:gdLst>
                <a:gd name="T0" fmla="*/ 953 w 953"/>
                <a:gd name="T1" fmla="*/ 0 h 143"/>
                <a:gd name="T2" fmla="*/ 544 w 953"/>
                <a:gd name="T3" fmla="*/ 136 h 143"/>
                <a:gd name="T4" fmla="*/ 0 w 953"/>
                <a:gd name="T5" fmla="*/ 45 h 143"/>
                <a:gd name="T6" fmla="*/ 0 60000 65536"/>
                <a:gd name="T7" fmla="*/ 0 60000 65536"/>
                <a:gd name="T8" fmla="*/ 0 60000 65536"/>
                <a:gd name="T9" fmla="*/ 0 w 953"/>
                <a:gd name="T10" fmla="*/ 0 h 143"/>
                <a:gd name="T11" fmla="*/ 953 w 953"/>
                <a:gd name="T12" fmla="*/ 143 h 14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53" h="143">
                  <a:moveTo>
                    <a:pt x="953" y="0"/>
                  </a:moveTo>
                  <a:cubicBezTo>
                    <a:pt x="828" y="64"/>
                    <a:pt x="703" y="129"/>
                    <a:pt x="544" y="136"/>
                  </a:cubicBezTo>
                  <a:cubicBezTo>
                    <a:pt x="385" y="143"/>
                    <a:pt x="192" y="94"/>
                    <a:pt x="0" y="45"/>
                  </a:cubicBezTo>
                </a:path>
              </a:pathLst>
            </a:cu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6349" name="Text Box 96"/>
            <p:cNvSpPr txBox="1">
              <a:spLocks noChangeArrowheads="1"/>
            </p:cNvSpPr>
            <p:nvPr/>
          </p:nvSpPr>
          <p:spPr bwMode="auto">
            <a:xfrm>
              <a:off x="1597" y="2098"/>
              <a:ext cx="118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chemeClr val="tx2"/>
                  </a:solidFill>
                </a:rPr>
                <a:t>0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1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47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14313"/>
            <a:ext cx="3997325" cy="1462087"/>
          </a:xfrm>
        </p:spPr>
        <p:txBody>
          <a:bodyPr/>
          <a:lstStyle/>
          <a:p>
            <a:pPr eaLnBrk="1" hangingPunct="1"/>
            <a:r>
              <a:rPr lang="en-US" altLang="zh-TW" sz="2800" smtClean="0"/>
              <a:t>In-Class Exercise:</a:t>
            </a:r>
            <a:br>
              <a:rPr lang="en-US" altLang="zh-TW" sz="2800" smtClean="0"/>
            </a:br>
            <a:r>
              <a:rPr lang="en-US" altLang="zh-TW" sz="2800" smtClean="0"/>
              <a:t>complete the truth table</a:t>
            </a:r>
          </a:p>
        </p:txBody>
      </p:sp>
      <p:pic>
        <p:nvPicPr>
          <p:cNvPr id="573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2060575"/>
            <a:ext cx="3671888" cy="162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7348" name="Group 4"/>
          <p:cNvGrpSpPr>
            <a:grpSpLocks/>
          </p:cNvGrpSpPr>
          <p:nvPr/>
        </p:nvGrpSpPr>
        <p:grpSpPr bwMode="auto">
          <a:xfrm>
            <a:off x="468313" y="3933825"/>
            <a:ext cx="3111500" cy="2662238"/>
            <a:chOff x="1610" y="2024"/>
            <a:chExt cx="1960" cy="1677"/>
          </a:xfrm>
        </p:grpSpPr>
        <p:pic>
          <p:nvPicPr>
            <p:cNvPr id="57417" name="Picture 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10" y="2024"/>
              <a:ext cx="1960" cy="16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aphicFrame>
          <p:nvGraphicFramePr>
            <p:cNvPr id="57418" name="Object 6"/>
            <p:cNvGraphicFramePr>
              <a:graphicFrameLocks noChangeAspect="1"/>
            </p:cNvGraphicFramePr>
            <p:nvPr/>
          </p:nvGraphicFramePr>
          <p:xfrm>
            <a:off x="2744" y="2250"/>
            <a:ext cx="181" cy="1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438" name="方程式" r:id="rId5" imgW="215619" imgH="215619" progId="Equation.3">
                    <p:embed/>
                  </p:oleObj>
                </mc:Choice>
                <mc:Fallback>
                  <p:oleObj name="方程式" r:id="rId5" imgW="215619" imgH="215619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44" y="2250"/>
                          <a:ext cx="181" cy="1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7419" name="Object 7"/>
            <p:cNvGraphicFramePr>
              <a:graphicFrameLocks noChangeAspect="1"/>
            </p:cNvGraphicFramePr>
            <p:nvPr/>
          </p:nvGraphicFramePr>
          <p:xfrm>
            <a:off x="2744" y="2795"/>
            <a:ext cx="181" cy="1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439" name="方程式" r:id="rId7" imgW="215619" imgH="215619" progId="Equation.3">
                    <p:embed/>
                  </p:oleObj>
                </mc:Choice>
                <mc:Fallback>
                  <p:oleObj name="方程式" r:id="rId7" imgW="215619" imgH="215619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44" y="2795"/>
                          <a:ext cx="181" cy="1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7349" name="Group 8"/>
          <p:cNvGrpSpPr>
            <a:grpSpLocks/>
          </p:cNvGrpSpPr>
          <p:nvPr/>
        </p:nvGrpSpPr>
        <p:grpSpPr bwMode="auto">
          <a:xfrm>
            <a:off x="5724525" y="0"/>
            <a:ext cx="2663825" cy="3382963"/>
            <a:chOff x="3696" y="119"/>
            <a:chExt cx="1678" cy="2131"/>
          </a:xfrm>
        </p:grpSpPr>
        <p:grpSp>
          <p:nvGrpSpPr>
            <p:cNvPr id="57376" name="Group 9"/>
            <p:cNvGrpSpPr>
              <a:grpSpLocks/>
            </p:cNvGrpSpPr>
            <p:nvPr/>
          </p:nvGrpSpPr>
          <p:grpSpPr bwMode="auto">
            <a:xfrm>
              <a:off x="3787" y="754"/>
              <a:ext cx="816" cy="181"/>
              <a:chOff x="2608" y="2614"/>
              <a:chExt cx="816" cy="181"/>
            </a:xfrm>
          </p:grpSpPr>
          <p:sp>
            <p:nvSpPr>
              <p:cNvPr id="57414" name="Rectangle 10"/>
              <p:cNvSpPr>
                <a:spLocks noChangeArrowheads="1"/>
              </p:cNvSpPr>
              <p:nvPr/>
            </p:nvSpPr>
            <p:spPr bwMode="auto">
              <a:xfrm>
                <a:off x="2608" y="2614"/>
                <a:ext cx="272" cy="1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0</a:t>
                </a:r>
              </a:p>
            </p:txBody>
          </p:sp>
          <p:sp>
            <p:nvSpPr>
              <p:cNvPr id="57415" name="Rectangle 11"/>
              <p:cNvSpPr>
                <a:spLocks noChangeArrowheads="1"/>
              </p:cNvSpPr>
              <p:nvPr/>
            </p:nvSpPr>
            <p:spPr bwMode="auto">
              <a:xfrm>
                <a:off x="2880" y="2614"/>
                <a:ext cx="272" cy="1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0</a:t>
                </a:r>
              </a:p>
            </p:txBody>
          </p:sp>
          <p:sp>
            <p:nvSpPr>
              <p:cNvPr id="57416" name="Rectangle 12"/>
              <p:cNvSpPr>
                <a:spLocks noChangeArrowheads="1"/>
              </p:cNvSpPr>
              <p:nvPr/>
            </p:nvSpPr>
            <p:spPr bwMode="auto">
              <a:xfrm>
                <a:off x="3152" y="2614"/>
                <a:ext cx="272" cy="1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0</a:t>
                </a:r>
              </a:p>
            </p:txBody>
          </p:sp>
        </p:grpSp>
        <p:grpSp>
          <p:nvGrpSpPr>
            <p:cNvPr id="57377" name="Group 13"/>
            <p:cNvGrpSpPr>
              <a:grpSpLocks/>
            </p:cNvGrpSpPr>
            <p:nvPr/>
          </p:nvGrpSpPr>
          <p:grpSpPr bwMode="auto">
            <a:xfrm>
              <a:off x="3787" y="935"/>
              <a:ext cx="816" cy="181"/>
              <a:chOff x="2608" y="2614"/>
              <a:chExt cx="816" cy="181"/>
            </a:xfrm>
          </p:grpSpPr>
          <p:sp>
            <p:nvSpPr>
              <p:cNvPr id="57411" name="Rectangle 14"/>
              <p:cNvSpPr>
                <a:spLocks noChangeArrowheads="1"/>
              </p:cNvSpPr>
              <p:nvPr/>
            </p:nvSpPr>
            <p:spPr bwMode="auto">
              <a:xfrm>
                <a:off x="2608" y="2614"/>
                <a:ext cx="272" cy="1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0</a:t>
                </a:r>
              </a:p>
            </p:txBody>
          </p:sp>
          <p:sp>
            <p:nvSpPr>
              <p:cNvPr id="57412" name="Rectangle 15"/>
              <p:cNvSpPr>
                <a:spLocks noChangeArrowheads="1"/>
              </p:cNvSpPr>
              <p:nvPr/>
            </p:nvSpPr>
            <p:spPr bwMode="auto">
              <a:xfrm>
                <a:off x="2880" y="2614"/>
                <a:ext cx="272" cy="1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0</a:t>
                </a:r>
              </a:p>
            </p:txBody>
          </p:sp>
          <p:sp>
            <p:nvSpPr>
              <p:cNvPr id="57413" name="Rectangle 16"/>
              <p:cNvSpPr>
                <a:spLocks noChangeArrowheads="1"/>
              </p:cNvSpPr>
              <p:nvPr/>
            </p:nvSpPr>
            <p:spPr bwMode="auto">
              <a:xfrm>
                <a:off x="3152" y="2614"/>
                <a:ext cx="272" cy="1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1</a:t>
                </a:r>
              </a:p>
            </p:txBody>
          </p:sp>
        </p:grpSp>
        <p:grpSp>
          <p:nvGrpSpPr>
            <p:cNvPr id="57378" name="Group 17"/>
            <p:cNvGrpSpPr>
              <a:grpSpLocks/>
            </p:cNvGrpSpPr>
            <p:nvPr/>
          </p:nvGrpSpPr>
          <p:grpSpPr bwMode="auto">
            <a:xfrm>
              <a:off x="3787" y="1116"/>
              <a:ext cx="816" cy="181"/>
              <a:chOff x="2608" y="2614"/>
              <a:chExt cx="816" cy="181"/>
            </a:xfrm>
          </p:grpSpPr>
          <p:sp>
            <p:nvSpPr>
              <p:cNvPr id="57408" name="Rectangle 18"/>
              <p:cNvSpPr>
                <a:spLocks noChangeArrowheads="1"/>
              </p:cNvSpPr>
              <p:nvPr/>
            </p:nvSpPr>
            <p:spPr bwMode="auto">
              <a:xfrm>
                <a:off x="2608" y="2614"/>
                <a:ext cx="272" cy="1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0</a:t>
                </a:r>
              </a:p>
            </p:txBody>
          </p:sp>
          <p:sp>
            <p:nvSpPr>
              <p:cNvPr id="57409" name="Rectangle 19"/>
              <p:cNvSpPr>
                <a:spLocks noChangeArrowheads="1"/>
              </p:cNvSpPr>
              <p:nvPr/>
            </p:nvSpPr>
            <p:spPr bwMode="auto">
              <a:xfrm>
                <a:off x="2880" y="2614"/>
                <a:ext cx="272" cy="1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1</a:t>
                </a:r>
              </a:p>
            </p:txBody>
          </p:sp>
          <p:sp>
            <p:nvSpPr>
              <p:cNvPr id="57410" name="Rectangle 20"/>
              <p:cNvSpPr>
                <a:spLocks noChangeArrowheads="1"/>
              </p:cNvSpPr>
              <p:nvPr/>
            </p:nvSpPr>
            <p:spPr bwMode="auto">
              <a:xfrm>
                <a:off x="3152" y="2614"/>
                <a:ext cx="272" cy="1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0</a:t>
                </a:r>
              </a:p>
            </p:txBody>
          </p:sp>
        </p:grpSp>
        <p:grpSp>
          <p:nvGrpSpPr>
            <p:cNvPr id="57379" name="Group 21"/>
            <p:cNvGrpSpPr>
              <a:grpSpLocks/>
            </p:cNvGrpSpPr>
            <p:nvPr/>
          </p:nvGrpSpPr>
          <p:grpSpPr bwMode="auto">
            <a:xfrm>
              <a:off x="3787" y="1298"/>
              <a:ext cx="816" cy="181"/>
              <a:chOff x="2608" y="2614"/>
              <a:chExt cx="816" cy="181"/>
            </a:xfrm>
          </p:grpSpPr>
          <p:sp>
            <p:nvSpPr>
              <p:cNvPr id="57405" name="Rectangle 22"/>
              <p:cNvSpPr>
                <a:spLocks noChangeArrowheads="1"/>
              </p:cNvSpPr>
              <p:nvPr/>
            </p:nvSpPr>
            <p:spPr bwMode="auto">
              <a:xfrm>
                <a:off x="2608" y="2614"/>
                <a:ext cx="272" cy="1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0</a:t>
                </a:r>
              </a:p>
            </p:txBody>
          </p:sp>
          <p:sp>
            <p:nvSpPr>
              <p:cNvPr id="57406" name="Rectangle 23"/>
              <p:cNvSpPr>
                <a:spLocks noChangeArrowheads="1"/>
              </p:cNvSpPr>
              <p:nvPr/>
            </p:nvSpPr>
            <p:spPr bwMode="auto">
              <a:xfrm>
                <a:off x="2880" y="2614"/>
                <a:ext cx="272" cy="1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1</a:t>
                </a:r>
              </a:p>
            </p:txBody>
          </p:sp>
          <p:sp>
            <p:nvSpPr>
              <p:cNvPr id="57407" name="Rectangle 24"/>
              <p:cNvSpPr>
                <a:spLocks noChangeArrowheads="1"/>
              </p:cNvSpPr>
              <p:nvPr/>
            </p:nvSpPr>
            <p:spPr bwMode="auto">
              <a:xfrm>
                <a:off x="3152" y="2614"/>
                <a:ext cx="272" cy="1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1</a:t>
                </a:r>
              </a:p>
            </p:txBody>
          </p:sp>
        </p:grpSp>
        <p:grpSp>
          <p:nvGrpSpPr>
            <p:cNvPr id="57380" name="Group 25"/>
            <p:cNvGrpSpPr>
              <a:grpSpLocks/>
            </p:cNvGrpSpPr>
            <p:nvPr/>
          </p:nvGrpSpPr>
          <p:grpSpPr bwMode="auto">
            <a:xfrm>
              <a:off x="3787" y="1479"/>
              <a:ext cx="816" cy="181"/>
              <a:chOff x="2608" y="2614"/>
              <a:chExt cx="816" cy="181"/>
            </a:xfrm>
          </p:grpSpPr>
          <p:sp>
            <p:nvSpPr>
              <p:cNvPr id="57402" name="Rectangle 26"/>
              <p:cNvSpPr>
                <a:spLocks noChangeArrowheads="1"/>
              </p:cNvSpPr>
              <p:nvPr/>
            </p:nvSpPr>
            <p:spPr bwMode="auto">
              <a:xfrm>
                <a:off x="2608" y="2614"/>
                <a:ext cx="272" cy="1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1</a:t>
                </a:r>
              </a:p>
            </p:txBody>
          </p:sp>
          <p:sp>
            <p:nvSpPr>
              <p:cNvPr id="57403" name="Rectangle 27"/>
              <p:cNvSpPr>
                <a:spLocks noChangeArrowheads="1"/>
              </p:cNvSpPr>
              <p:nvPr/>
            </p:nvSpPr>
            <p:spPr bwMode="auto">
              <a:xfrm>
                <a:off x="2880" y="2614"/>
                <a:ext cx="272" cy="1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0</a:t>
                </a:r>
              </a:p>
            </p:txBody>
          </p:sp>
          <p:sp>
            <p:nvSpPr>
              <p:cNvPr id="57404" name="Rectangle 28"/>
              <p:cNvSpPr>
                <a:spLocks noChangeArrowheads="1"/>
              </p:cNvSpPr>
              <p:nvPr/>
            </p:nvSpPr>
            <p:spPr bwMode="auto">
              <a:xfrm>
                <a:off x="3152" y="2614"/>
                <a:ext cx="272" cy="1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0</a:t>
                </a:r>
              </a:p>
            </p:txBody>
          </p:sp>
        </p:grpSp>
        <p:grpSp>
          <p:nvGrpSpPr>
            <p:cNvPr id="57381" name="Group 29"/>
            <p:cNvGrpSpPr>
              <a:grpSpLocks/>
            </p:cNvGrpSpPr>
            <p:nvPr/>
          </p:nvGrpSpPr>
          <p:grpSpPr bwMode="auto">
            <a:xfrm>
              <a:off x="3787" y="1661"/>
              <a:ext cx="816" cy="181"/>
              <a:chOff x="2608" y="2614"/>
              <a:chExt cx="816" cy="181"/>
            </a:xfrm>
          </p:grpSpPr>
          <p:sp>
            <p:nvSpPr>
              <p:cNvPr id="57399" name="Rectangle 30"/>
              <p:cNvSpPr>
                <a:spLocks noChangeArrowheads="1"/>
              </p:cNvSpPr>
              <p:nvPr/>
            </p:nvSpPr>
            <p:spPr bwMode="auto">
              <a:xfrm>
                <a:off x="2608" y="2614"/>
                <a:ext cx="272" cy="1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1</a:t>
                </a:r>
              </a:p>
            </p:txBody>
          </p:sp>
          <p:sp>
            <p:nvSpPr>
              <p:cNvPr id="57400" name="Rectangle 31"/>
              <p:cNvSpPr>
                <a:spLocks noChangeArrowheads="1"/>
              </p:cNvSpPr>
              <p:nvPr/>
            </p:nvSpPr>
            <p:spPr bwMode="auto">
              <a:xfrm>
                <a:off x="2880" y="2614"/>
                <a:ext cx="272" cy="1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0</a:t>
                </a:r>
              </a:p>
            </p:txBody>
          </p:sp>
          <p:sp>
            <p:nvSpPr>
              <p:cNvPr id="57401" name="Rectangle 32"/>
              <p:cNvSpPr>
                <a:spLocks noChangeArrowheads="1"/>
              </p:cNvSpPr>
              <p:nvPr/>
            </p:nvSpPr>
            <p:spPr bwMode="auto">
              <a:xfrm>
                <a:off x="3152" y="2614"/>
                <a:ext cx="272" cy="1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1</a:t>
                </a:r>
              </a:p>
            </p:txBody>
          </p:sp>
        </p:grpSp>
        <p:grpSp>
          <p:nvGrpSpPr>
            <p:cNvPr id="57382" name="Group 33"/>
            <p:cNvGrpSpPr>
              <a:grpSpLocks/>
            </p:cNvGrpSpPr>
            <p:nvPr/>
          </p:nvGrpSpPr>
          <p:grpSpPr bwMode="auto">
            <a:xfrm>
              <a:off x="3787" y="1842"/>
              <a:ext cx="816" cy="181"/>
              <a:chOff x="2608" y="2614"/>
              <a:chExt cx="816" cy="181"/>
            </a:xfrm>
          </p:grpSpPr>
          <p:sp>
            <p:nvSpPr>
              <p:cNvPr id="57396" name="Rectangle 34"/>
              <p:cNvSpPr>
                <a:spLocks noChangeArrowheads="1"/>
              </p:cNvSpPr>
              <p:nvPr/>
            </p:nvSpPr>
            <p:spPr bwMode="auto">
              <a:xfrm>
                <a:off x="2608" y="2614"/>
                <a:ext cx="272" cy="1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1</a:t>
                </a:r>
              </a:p>
            </p:txBody>
          </p:sp>
          <p:sp>
            <p:nvSpPr>
              <p:cNvPr id="57397" name="Rectangle 35"/>
              <p:cNvSpPr>
                <a:spLocks noChangeArrowheads="1"/>
              </p:cNvSpPr>
              <p:nvPr/>
            </p:nvSpPr>
            <p:spPr bwMode="auto">
              <a:xfrm>
                <a:off x="2880" y="2614"/>
                <a:ext cx="272" cy="1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1</a:t>
                </a:r>
              </a:p>
            </p:txBody>
          </p:sp>
          <p:sp>
            <p:nvSpPr>
              <p:cNvPr id="57398" name="Rectangle 36"/>
              <p:cNvSpPr>
                <a:spLocks noChangeArrowheads="1"/>
              </p:cNvSpPr>
              <p:nvPr/>
            </p:nvSpPr>
            <p:spPr bwMode="auto">
              <a:xfrm>
                <a:off x="3152" y="2614"/>
                <a:ext cx="272" cy="1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0</a:t>
                </a:r>
              </a:p>
            </p:txBody>
          </p:sp>
        </p:grpSp>
        <p:grpSp>
          <p:nvGrpSpPr>
            <p:cNvPr id="57383" name="Group 37"/>
            <p:cNvGrpSpPr>
              <a:grpSpLocks/>
            </p:cNvGrpSpPr>
            <p:nvPr/>
          </p:nvGrpSpPr>
          <p:grpSpPr bwMode="auto">
            <a:xfrm>
              <a:off x="3787" y="2024"/>
              <a:ext cx="816" cy="181"/>
              <a:chOff x="2608" y="2614"/>
              <a:chExt cx="816" cy="181"/>
            </a:xfrm>
          </p:grpSpPr>
          <p:sp>
            <p:nvSpPr>
              <p:cNvPr id="57393" name="Rectangle 38"/>
              <p:cNvSpPr>
                <a:spLocks noChangeArrowheads="1"/>
              </p:cNvSpPr>
              <p:nvPr/>
            </p:nvSpPr>
            <p:spPr bwMode="auto">
              <a:xfrm>
                <a:off x="2608" y="2614"/>
                <a:ext cx="272" cy="1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1</a:t>
                </a:r>
              </a:p>
            </p:txBody>
          </p:sp>
          <p:sp>
            <p:nvSpPr>
              <p:cNvPr id="57394" name="Rectangle 39"/>
              <p:cNvSpPr>
                <a:spLocks noChangeArrowheads="1"/>
              </p:cNvSpPr>
              <p:nvPr/>
            </p:nvSpPr>
            <p:spPr bwMode="auto">
              <a:xfrm>
                <a:off x="2880" y="2614"/>
                <a:ext cx="272" cy="1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1</a:t>
                </a:r>
              </a:p>
            </p:txBody>
          </p:sp>
          <p:sp>
            <p:nvSpPr>
              <p:cNvPr id="57395" name="Rectangle 40"/>
              <p:cNvSpPr>
                <a:spLocks noChangeArrowheads="1"/>
              </p:cNvSpPr>
              <p:nvPr/>
            </p:nvSpPr>
            <p:spPr bwMode="auto">
              <a:xfrm>
                <a:off x="3152" y="2614"/>
                <a:ext cx="272" cy="1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1</a:t>
                </a:r>
              </a:p>
            </p:txBody>
          </p:sp>
        </p:grpSp>
        <p:sp>
          <p:nvSpPr>
            <p:cNvPr id="57384" name="Text Box 41"/>
            <p:cNvSpPr txBox="1">
              <a:spLocks noChangeArrowheads="1"/>
            </p:cNvSpPr>
            <p:nvPr/>
          </p:nvSpPr>
          <p:spPr bwMode="auto">
            <a:xfrm>
              <a:off x="3787" y="436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A</a:t>
              </a:r>
            </a:p>
          </p:txBody>
        </p:sp>
        <p:sp>
          <p:nvSpPr>
            <p:cNvPr id="57385" name="Text Box 42"/>
            <p:cNvSpPr txBox="1">
              <a:spLocks noChangeArrowheads="1"/>
            </p:cNvSpPr>
            <p:nvPr/>
          </p:nvSpPr>
          <p:spPr bwMode="auto">
            <a:xfrm>
              <a:off x="4059" y="436"/>
              <a:ext cx="20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B</a:t>
              </a:r>
            </a:p>
          </p:txBody>
        </p:sp>
        <p:sp>
          <p:nvSpPr>
            <p:cNvPr id="57386" name="Text Box 43"/>
            <p:cNvSpPr txBox="1">
              <a:spLocks noChangeArrowheads="1"/>
            </p:cNvSpPr>
            <p:nvPr/>
          </p:nvSpPr>
          <p:spPr bwMode="auto">
            <a:xfrm>
              <a:off x="4331" y="436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X</a:t>
              </a:r>
            </a:p>
          </p:txBody>
        </p:sp>
        <p:graphicFrame>
          <p:nvGraphicFramePr>
            <p:cNvPr id="57387" name="Object 44"/>
            <p:cNvGraphicFramePr>
              <a:graphicFrameLocks noChangeAspect="1"/>
            </p:cNvGraphicFramePr>
            <p:nvPr/>
          </p:nvGraphicFramePr>
          <p:xfrm>
            <a:off x="4740" y="436"/>
            <a:ext cx="181" cy="1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440" name="方程式" r:id="rId9" imgW="215619" imgH="215619" progId="Equation.3">
                    <p:embed/>
                  </p:oleObj>
                </mc:Choice>
                <mc:Fallback>
                  <p:oleObj name="方程式" r:id="rId9" imgW="215619" imgH="215619" progId="Equation.3">
                    <p:embed/>
                    <p:pic>
                      <p:nvPicPr>
                        <p:cNvPr id="0" name="Object 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40" y="436"/>
                          <a:ext cx="181" cy="1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7388" name="Object 45"/>
            <p:cNvGraphicFramePr>
              <a:graphicFrameLocks noChangeAspect="1"/>
            </p:cNvGraphicFramePr>
            <p:nvPr/>
          </p:nvGraphicFramePr>
          <p:xfrm>
            <a:off x="5012" y="436"/>
            <a:ext cx="181" cy="1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441" name="方程式" r:id="rId11" imgW="215619" imgH="215619" progId="Equation.3">
                    <p:embed/>
                  </p:oleObj>
                </mc:Choice>
                <mc:Fallback>
                  <p:oleObj name="方程式" r:id="rId11" imgW="215619" imgH="215619" progId="Equation.3">
                    <p:embed/>
                    <p:pic>
                      <p:nvPicPr>
                        <p:cNvPr id="0" name="Object 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12" y="436"/>
                          <a:ext cx="181" cy="1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7389" name="Line 46"/>
            <p:cNvSpPr>
              <a:spLocks noChangeShapeType="1"/>
            </p:cNvSpPr>
            <p:nvPr/>
          </p:nvSpPr>
          <p:spPr bwMode="auto">
            <a:xfrm>
              <a:off x="3696" y="708"/>
              <a:ext cx="167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7390" name="Line 47"/>
            <p:cNvSpPr>
              <a:spLocks noChangeShapeType="1"/>
            </p:cNvSpPr>
            <p:nvPr/>
          </p:nvSpPr>
          <p:spPr bwMode="auto">
            <a:xfrm>
              <a:off x="4603" y="345"/>
              <a:ext cx="0" cy="190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7391" name="Text Box 48"/>
            <p:cNvSpPr txBox="1">
              <a:spLocks noChangeArrowheads="1"/>
            </p:cNvSpPr>
            <p:nvPr/>
          </p:nvSpPr>
          <p:spPr bwMode="auto">
            <a:xfrm>
              <a:off x="3910" y="147"/>
              <a:ext cx="3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 u="sng"/>
                <a:t>Input</a:t>
              </a:r>
            </a:p>
          </p:txBody>
        </p:sp>
        <p:sp>
          <p:nvSpPr>
            <p:cNvPr id="57392" name="Text Box 49"/>
            <p:cNvSpPr txBox="1">
              <a:spLocks noChangeArrowheads="1"/>
            </p:cNvSpPr>
            <p:nvPr/>
          </p:nvSpPr>
          <p:spPr bwMode="auto">
            <a:xfrm>
              <a:off x="4739" y="119"/>
              <a:ext cx="47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 u="sng"/>
                <a:t>Output</a:t>
              </a:r>
            </a:p>
          </p:txBody>
        </p:sp>
      </p:grpSp>
      <p:grpSp>
        <p:nvGrpSpPr>
          <p:cNvPr id="57350" name="Group 50"/>
          <p:cNvGrpSpPr>
            <a:grpSpLocks/>
          </p:cNvGrpSpPr>
          <p:nvPr/>
        </p:nvGrpSpPr>
        <p:grpSpPr bwMode="auto">
          <a:xfrm>
            <a:off x="5651500" y="4103688"/>
            <a:ext cx="2592388" cy="358775"/>
            <a:chOff x="3061" y="2750"/>
            <a:chExt cx="1633" cy="226"/>
          </a:xfrm>
        </p:grpSpPr>
        <p:sp>
          <p:nvSpPr>
            <p:cNvPr id="57365" name="Line 51"/>
            <p:cNvSpPr>
              <a:spLocks noChangeShapeType="1"/>
            </p:cNvSpPr>
            <p:nvPr/>
          </p:nvSpPr>
          <p:spPr bwMode="auto">
            <a:xfrm>
              <a:off x="3061" y="2976"/>
              <a:ext cx="27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pSp>
          <p:nvGrpSpPr>
            <p:cNvPr id="57366" name="Group 52"/>
            <p:cNvGrpSpPr>
              <a:grpSpLocks/>
            </p:cNvGrpSpPr>
            <p:nvPr/>
          </p:nvGrpSpPr>
          <p:grpSpPr bwMode="auto">
            <a:xfrm>
              <a:off x="3334" y="2750"/>
              <a:ext cx="680" cy="226"/>
              <a:chOff x="3334" y="2750"/>
              <a:chExt cx="680" cy="226"/>
            </a:xfrm>
          </p:grpSpPr>
          <p:sp>
            <p:nvSpPr>
              <p:cNvPr id="57372" name="Line 53"/>
              <p:cNvSpPr>
                <a:spLocks noChangeShapeType="1"/>
              </p:cNvSpPr>
              <p:nvPr/>
            </p:nvSpPr>
            <p:spPr bwMode="auto">
              <a:xfrm flipV="1">
                <a:off x="3334" y="2750"/>
                <a:ext cx="0" cy="22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7373" name="Line 54"/>
              <p:cNvSpPr>
                <a:spLocks noChangeShapeType="1"/>
              </p:cNvSpPr>
              <p:nvPr/>
            </p:nvSpPr>
            <p:spPr bwMode="auto">
              <a:xfrm>
                <a:off x="3334" y="2750"/>
                <a:ext cx="36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7374" name="Line 55"/>
              <p:cNvSpPr>
                <a:spLocks noChangeShapeType="1"/>
              </p:cNvSpPr>
              <p:nvPr/>
            </p:nvSpPr>
            <p:spPr bwMode="auto">
              <a:xfrm>
                <a:off x="3696" y="2750"/>
                <a:ext cx="0" cy="22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7375" name="Line 56"/>
              <p:cNvSpPr>
                <a:spLocks noChangeShapeType="1"/>
              </p:cNvSpPr>
              <p:nvPr/>
            </p:nvSpPr>
            <p:spPr bwMode="auto">
              <a:xfrm>
                <a:off x="3696" y="2976"/>
                <a:ext cx="31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57367" name="Group 57"/>
            <p:cNvGrpSpPr>
              <a:grpSpLocks/>
            </p:cNvGrpSpPr>
            <p:nvPr/>
          </p:nvGrpSpPr>
          <p:grpSpPr bwMode="auto">
            <a:xfrm>
              <a:off x="4014" y="2750"/>
              <a:ext cx="680" cy="226"/>
              <a:chOff x="3334" y="2750"/>
              <a:chExt cx="680" cy="226"/>
            </a:xfrm>
          </p:grpSpPr>
          <p:sp>
            <p:nvSpPr>
              <p:cNvPr id="57368" name="Line 58"/>
              <p:cNvSpPr>
                <a:spLocks noChangeShapeType="1"/>
              </p:cNvSpPr>
              <p:nvPr/>
            </p:nvSpPr>
            <p:spPr bwMode="auto">
              <a:xfrm flipV="1">
                <a:off x="3334" y="2750"/>
                <a:ext cx="0" cy="22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7369" name="Line 59"/>
              <p:cNvSpPr>
                <a:spLocks noChangeShapeType="1"/>
              </p:cNvSpPr>
              <p:nvPr/>
            </p:nvSpPr>
            <p:spPr bwMode="auto">
              <a:xfrm>
                <a:off x="3334" y="2750"/>
                <a:ext cx="36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7370" name="Line 60"/>
              <p:cNvSpPr>
                <a:spLocks noChangeShapeType="1"/>
              </p:cNvSpPr>
              <p:nvPr/>
            </p:nvSpPr>
            <p:spPr bwMode="auto">
              <a:xfrm>
                <a:off x="3696" y="2750"/>
                <a:ext cx="0" cy="22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7371" name="Line 61"/>
              <p:cNvSpPr>
                <a:spLocks noChangeShapeType="1"/>
              </p:cNvSpPr>
              <p:nvPr/>
            </p:nvSpPr>
            <p:spPr bwMode="auto">
              <a:xfrm>
                <a:off x="3696" y="2976"/>
                <a:ext cx="31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</p:grpSp>
      <p:grpSp>
        <p:nvGrpSpPr>
          <p:cNvPr id="57351" name="Group 62"/>
          <p:cNvGrpSpPr>
            <a:grpSpLocks/>
          </p:cNvGrpSpPr>
          <p:nvPr/>
        </p:nvGrpSpPr>
        <p:grpSpPr bwMode="auto">
          <a:xfrm>
            <a:off x="6516688" y="3644900"/>
            <a:ext cx="958850" cy="336550"/>
            <a:chOff x="3606" y="2461"/>
            <a:chExt cx="604" cy="212"/>
          </a:xfrm>
        </p:grpSpPr>
        <p:sp>
          <p:nvSpPr>
            <p:cNvPr id="57363" name="Line 63"/>
            <p:cNvSpPr>
              <a:spLocks noChangeShapeType="1"/>
            </p:cNvSpPr>
            <p:nvPr/>
          </p:nvSpPr>
          <p:spPr bwMode="auto">
            <a:xfrm>
              <a:off x="3606" y="2568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7364" name="Text Box 64"/>
            <p:cNvSpPr txBox="1">
              <a:spLocks noChangeArrowheads="1"/>
            </p:cNvSpPr>
            <p:nvPr/>
          </p:nvSpPr>
          <p:spPr bwMode="auto">
            <a:xfrm>
              <a:off x="3865" y="2461"/>
              <a:ext cx="34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time</a:t>
              </a:r>
            </a:p>
          </p:txBody>
        </p:sp>
      </p:grpSp>
      <p:sp>
        <p:nvSpPr>
          <p:cNvPr id="57352" name="Text Box 65"/>
          <p:cNvSpPr txBox="1">
            <a:spLocks noChangeArrowheads="1"/>
          </p:cNvSpPr>
          <p:nvPr/>
        </p:nvSpPr>
        <p:spPr bwMode="auto">
          <a:xfrm>
            <a:off x="5003800" y="4246563"/>
            <a:ext cx="6254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clock</a:t>
            </a:r>
          </a:p>
        </p:txBody>
      </p:sp>
      <p:sp>
        <p:nvSpPr>
          <p:cNvPr id="57353" name="Text Box 66"/>
          <p:cNvSpPr txBox="1">
            <a:spLocks noChangeArrowheads="1"/>
          </p:cNvSpPr>
          <p:nvPr/>
        </p:nvSpPr>
        <p:spPr bwMode="auto">
          <a:xfrm>
            <a:off x="5076825" y="4652963"/>
            <a:ext cx="330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A</a:t>
            </a:r>
          </a:p>
        </p:txBody>
      </p:sp>
      <p:sp>
        <p:nvSpPr>
          <p:cNvPr id="57354" name="Text Box 67"/>
          <p:cNvSpPr txBox="1">
            <a:spLocks noChangeArrowheads="1"/>
          </p:cNvSpPr>
          <p:nvPr/>
        </p:nvSpPr>
        <p:spPr bwMode="auto">
          <a:xfrm>
            <a:off x="5076825" y="5013325"/>
            <a:ext cx="3190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B</a:t>
            </a:r>
          </a:p>
        </p:txBody>
      </p:sp>
      <p:sp>
        <p:nvSpPr>
          <p:cNvPr id="57355" name="Text Box 68"/>
          <p:cNvSpPr txBox="1">
            <a:spLocks noChangeArrowheads="1"/>
          </p:cNvSpPr>
          <p:nvPr/>
        </p:nvSpPr>
        <p:spPr bwMode="auto">
          <a:xfrm>
            <a:off x="5076825" y="5372100"/>
            <a:ext cx="330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X</a:t>
            </a:r>
          </a:p>
        </p:txBody>
      </p:sp>
      <p:graphicFrame>
        <p:nvGraphicFramePr>
          <p:cNvPr id="57356" name="Object 69"/>
          <p:cNvGraphicFramePr>
            <a:graphicFrameLocks noChangeAspect="1"/>
          </p:cNvGraphicFramePr>
          <p:nvPr/>
        </p:nvGraphicFramePr>
        <p:xfrm>
          <a:off x="5148263" y="5805488"/>
          <a:ext cx="287337" cy="287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42" name="方程式" r:id="rId13" imgW="215619" imgH="215619" progId="Equation.3">
                  <p:embed/>
                </p:oleObj>
              </mc:Choice>
              <mc:Fallback>
                <p:oleObj name="方程式" r:id="rId13" imgW="215619" imgH="215619" progId="Equation.3">
                  <p:embed/>
                  <p:pic>
                    <p:nvPicPr>
                      <p:cNvPr id="0" name="Object 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8263" y="5805488"/>
                        <a:ext cx="287337" cy="287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57" name="Object 70"/>
          <p:cNvGraphicFramePr>
            <a:graphicFrameLocks noChangeAspect="1"/>
          </p:cNvGraphicFramePr>
          <p:nvPr/>
        </p:nvGraphicFramePr>
        <p:xfrm>
          <a:off x="5148263" y="6237288"/>
          <a:ext cx="287337" cy="287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43" name="方程式" r:id="rId14" imgW="215619" imgH="215619" progId="Equation.3">
                  <p:embed/>
                </p:oleObj>
              </mc:Choice>
              <mc:Fallback>
                <p:oleObj name="方程式" r:id="rId14" imgW="215619" imgH="215619" progId="Equation.3">
                  <p:embed/>
                  <p:pic>
                    <p:nvPicPr>
                      <p:cNvPr id="0" name="Object 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8263" y="6237288"/>
                        <a:ext cx="287337" cy="287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58" name="AutoShape 71"/>
          <p:cNvSpPr>
            <a:spLocks noChangeArrowheads="1"/>
          </p:cNvSpPr>
          <p:nvPr/>
        </p:nvSpPr>
        <p:spPr bwMode="auto">
          <a:xfrm>
            <a:off x="6084888" y="4652963"/>
            <a:ext cx="1079500" cy="288925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0</a:t>
            </a:r>
          </a:p>
        </p:txBody>
      </p:sp>
      <p:sp>
        <p:nvSpPr>
          <p:cNvPr id="57359" name="AutoShape 72"/>
          <p:cNvSpPr>
            <a:spLocks noChangeArrowheads="1"/>
          </p:cNvSpPr>
          <p:nvPr/>
        </p:nvSpPr>
        <p:spPr bwMode="auto">
          <a:xfrm>
            <a:off x="6084888" y="5013325"/>
            <a:ext cx="1079500" cy="288925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0</a:t>
            </a:r>
          </a:p>
        </p:txBody>
      </p:sp>
      <p:sp>
        <p:nvSpPr>
          <p:cNvPr id="57360" name="AutoShape 73"/>
          <p:cNvSpPr>
            <a:spLocks noChangeArrowheads="1"/>
          </p:cNvSpPr>
          <p:nvPr/>
        </p:nvSpPr>
        <p:spPr bwMode="auto">
          <a:xfrm>
            <a:off x="6084888" y="5373688"/>
            <a:ext cx="1079500" cy="288925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1</a:t>
            </a:r>
          </a:p>
        </p:txBody>
      </p:sp>
      <p:sp>
        <p:nvSpPr>
          <p:cNvPr id="57361" name="Line 74"/>
          <p:cNvSpPr>
            <a:spLocks noChangeShapeType="1"/>
          </p:cNvSpPr>
          <p:nvPr/>
        </p:nvSpPr>
        <p:spPr bwMode="auto">
          <a:xfrm>
            <a:off x="6084888" y="4437063"/>
            <a:ext cx="0" cy="2087562"/>
          </a:xfrm>
          <a:prstGeom prst="line">
            <a:avLst/>
          </a:prstGeom>
          <a:noFill/>
          <a:ln w="38100">
            <a:solidFill>
              <a:schemeClr val="hlink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7362" name="Line 75"/>
          <p:cNvSpPr>
            <a:spLocks noChangeShapeType="1"/>
          </p:cNvSpPr>
          <p:nvPr/>
        </p:nvSpPr>
        <p:spPr bwMode="auto">
          <a:xfrm>
            <a:off x="7164388" y="4437063"/>
            <a:ext cx="0" cy="2087562"/>
          </a:xfrm>
          <a:prstGeom prst="line">
            <a:avLst/>
          </a:prstGeom>
          <a:noFill/>
          <a:ln w="38100">
            <a:solidFill>
              <a:schemeClr val="hlink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Logic simplification and draw the complete circuit diagram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Design Steps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mtClean="0"/>
              <a:t>Step 1: draw the state diagram and state table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mtClean="0"/>
              <a:t>Step 2: assign state values and flip flops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mtClean="0"/>
              <a:t>Step 3: draw the spec of the combinational part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mtClean="0"/>
              <a:t>draw the truth table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mtClean="0">
                <a:solidFill>
                  <a:schemeClr val="hlink"/>
                </a:solidFill>
              </a:rPr>
              <a:t>Step 4: realize the combinational part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mtClean="0">
                <a:solidFill>
                  <a:schemeClr val="hlink"/>
                </a:solidFill>
              </a:rPr>
              <a:t>logic simplification if necessary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14313"/>
            <a:ext cx="3997325" cy="1462087"/>
          </a:xfrm>
        </p:spPr>
        <p:txBody>
          <a:bodyPr/>
          <a:lstStyle/>
          <a:p>
            <a:pPr eaLnBrk="1" hangingPunct="1"/>
            <a:r>
              <a:rPr lang="en-US" altLang="zh-TW" sz="3200" smtClean="0"/>
              <a:t>Derive the final design</a:t>
            </a:r>
          </a:p>
        </p:txBody>
      </p:sp>
      <p:pic>
        <p:nvPicPr>
          <p:cNvPr id="604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2060575"/>
            <a:ext cx="3671888" cy="162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68313" y="3933825"/>
            <a:ext cx="3111500" cy="2662238"/>
            <a:chOff x="1610" y="2024"/>
            <a:chExt cx="1960" cy="1677"/>
          </a:xfrm>
        </p:grpSpPr>
        <p:pic>
          <p:nvPicPr>
            <p:cNvPr id="60491" name="Picture 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10" y="2024"/>
              <a:ext cx="1960" cy="16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aphicFrame>
          <p:nvGraphicFramePr>
            <p:cNvPr id="60492" name="Object 6"/>
            <p:cNvGraphicFramePr>
              <a:graphicFrameLocks noChangeAspect="1"/>
            </p:cNvGraphicFramePr>
            <p:nvPr/>
          </p:nvGraphicFramePr>
          <p:xfrm>
            <a:off x="2744" y="2250"/>
            <a:ext cx="181" cy="1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506" name="方程式" r:id="rId5" imgW="215619" imgH="215619" progId="Equation.3">
                    <p:embed/>
                  </p:oleObj>
                </mc:Choice>
                <mc:Fallback>
                  <p:oleObj name="方程式" r:id="rId5" imgW="215619" imgH="215619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44" y="2250"/>
                          <a:ext cx="181" cy="1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0493" name="Object 7"/>
            <p:cNvGraphicFramePr>
              <a:graphicFrameLocks noChangeAspect="1"/>
            </p:cNvGraphicFramePr>
            <p:nvPr/>
          </p:nvGraphicFramePr>
          <p:xfrm>
            <a:off x="2744" y="2795"/>
            <a:ext cx="181" cy="1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507" name="方程式" r:id="rId7" imgW="215619" imgH="215619" progId="Equation.3">
                    <p:embed/>
                  </p:oleObj>
                </mc:Choice>
                <mc:Fallback>
                  <p:oleObj name="方程式" r:id="rId7" imgW="215619" imgH="215619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44" y="2795"/>
                          <a:ext cx="181" cy="1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5364163" y="260350"/>
            <a:ext cx="2663825" cy="3382963"/>
            <a:chOff x="3787" y="1979"/>
            <a:chExt cx="1678" cy="2131"/>
          </a:xfrm>
        </p:grpSpPr>
        <p:grpSp>
          <p:nvGrpSpPr>
            <p:cNvPr id="60426" name="Group 9"/>
            <p:cNvGrpSpPr>
              <a:grpSpLocks/>
            </p:cNvGrpSpPr>
            <p:nvPr/>
          </p:nvGrpSpPr>
          <p:grpSpPr bwMode="auto">
            <a:xfrm>
              <a:off x="3878" y="2614"/>
              <a:ext cx="816" cy="181"/>
              <a:chOff x="2608" y="2614"/>
              <a:chExt cx="816" cy="181"/>
            </a:xfrm>
          </p:grpSpPr>
          <p:sp>
            <p:nvSpPr>
              <p:cNvPr id="60488" name="Rectangle 10"/>
              <p:cNvSpPr>
                <a:spLocks noChangeArrowheads="1"/>
              </p:cNvSpPr>
              <p:nvPr/>
            </p:nvSpPr>
            <p:spPr bwMode="auto">
              <a:xfrm>
                <a:off x="2608" y="2614"/>
                <a:ext cx="272" cy="1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0</a:t>
                </a:r>
              </a:p>
            </p:txBody>
          </p:sp>
          <p:sp>
            <p:nvSpPr>
              <p:cNvPr id="60489" name="Rectangle 11"/>
              <p:cNvSpPr>
                <a:spLocks noChangeArrowheads="1"/>
              </p:cNvSpPr>
              <p:nvPr/>
            </p:nvSpPr>
            <p:spPr bwMode="auto">
              <a:xfrm>
                <a:off x="2880" y="2614"/>
                <a:ext cx="272" cy="1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0</a:t>
                </a:r>
              </a:p>
            </p:txBody>
          </p:sp>
          <p:sp>
            <p:nvSpPr>
              <p:cNvPr id="60490" name="Rectangle 12"/>
              <p:cNvSpPr>
                <a:spLocks noChangeArrowheads="1"/>
              </p:cNvSpPr>
              <p:nvPr/>
            </p:nvSpPr>
            <p:spPr bwMode="auto">
              <a:xfrm>
                <a:off x="3152" y="2614"/>
                <a:ext cx="272" cy="1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0</a:t>
                </a:r>
              </a:p>
            </p:txBody>
          </p:sp>
        </p:grpSp>
        <p:grpSp>
          <p:nvGrpSpPr>
            <p:cNvPr id="60427" name="Group 13"/>
            <p:cNvGrpSpPr>
              <a:grpSpLocks/>
            </p:cNvGrpSpPr>
            <p:nvPr/>
          </p:nvGrpSpPr>
          <p:grpSpPr bwMode="auto">
            <a:xfrm>
              <a:off x="3878" y="2795"/>
              <a:ext cx="816" cy="181"/>
              <a:chOff x="2608" y="2614"/>
              <a:chExt cx="816" cy="181"/>
            </a:xfrm>
          </p:grpSpPr>
          <p:sp>
            <p:nvSpPr>
              <p:cNvPr id="60485" name="Rectangle 14"/>
              <p:cNvSpPr>
                <a:spLocks noChangeArrowheads="1"/>
              </p:cNvSpPr>
              <p:nvPr/>
            </p:nvSpPr>
            <p:spPr bwMode="auto">
              <a:xfrm>
                <a:off x="2608" y="2614"/>
                <a:ext cx="272" cy="1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0</a:t>
                </a:r>
              </a:p>
            </p:txBody>
          </p:sp>
          <p:sp>
            <p:nvSpPr>
              <p:cNvPr id="60486" name="Rectangle 15"/>
              <p:cNvSpPr>
                <a:spLocks noChangeArrowheads="1"/>
              </p:cNvSpPr>
              <p:nvPr/>
            </p:nvSpPr>
            <p:spPr bwMode="auto">
              <a:xfrm>
                <a:off x="2880" y="2614"/>
                <a:ext cx="272" cy="1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0</a:t>
                </a:r>
              </a:p>
            </p:txBody>
          </p:sp>
          <p:sp>
            <p:nvSpPr>
              <p:cNvPr id="60487" name="Rectangle 16"/>
              <p:cNvSpPr>
                <a:spLocks noChangeArrowheads="1"/>
              </p:cNvSpPr>
              <p:nvPr/>
            </p:nvSpPr>
            <p:spPr bwMode="auto">
              <a:xfrm>
                <a:off x="3152" y="2614"/>
                <a:ext cx="272" cy="1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1</a:t>
                </a:r>
              </a:p>
            </p:txBody>
          </p:sp>
        </p:grpSp>
        <p:grpSp>
          <p:nvGrpSpPr>
            <p:cNvPr id="60428" name="Group 17"/>
            <p:cNvGrpSpPr>
              <a:grpSpLocks/>
            </p:cNvGrpSpPr>
            <p:nvPr/>
          </p:nvGrpSpPr>
          <p:grpSpPr bwMode="auto">
            <a:xfrm>
              <a:off x="3878" y="2976"/>
              <a:ext cx="816" cy="181"/>
              <a:chOff x="2608" y="2614"/>
              <a:chExt cx="816" cy="181"/>
            </a:xfrm>
          </p:grpSpPr>
          <p:sp>
            <p:nvSpPr>
              <p:cNvPr id="60482" name="Rectangle 18"/>
              <p:cNvSpPr>
                <a:spLocks noChangeArrowheads="1"/>
              </p:cNvSpPr>
              <p:nvPr/>
            </p:nvSpPr>
            <p:spPr bwMode="auto">
              <a:xfrm>
                <a:off x="2608" y="2614"/>
                <a:ext cx="272" cy="1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0</a:t>
                </a:r>
              </a:p>
            </p:txBody>
          </p:sp>
          <p:sp>
            <p:nvSpPr>
              <p:cNvPr id="60483" name="Rectangle 19"/>
              <p:cNvSpPr>
                <a:spLocks noChangeArrowheads="1"/>
              </p:cNvSpPr>
              <p:nvPr/>
            </p:nvSpPr>
            <p:spPr bwMode="auto">
              <a:xfrm>
                <a:off x="2880" y="2614"/>
                <a:ext cx="272" cy="1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1</a:t>
                </a:r>
              </a:p>
            </p:txBody>
          </p:sp>
          <p:sp>
            <p:nvSpPr>
              <p:cNvPr id="60484" name="Rectangle 20"/>
              <p:cNvSpPr>
                <a:spLocks noChangeArrowheads="1"/>
              </p:cNvSpPr>
              <p:nvPr/>
            </p:nvSpPr>
            <p:spPr bwMode="auto">
              <a:xfrm>
                <a:off x="3152" y="2614"/>
                <a:ext cx="272" cy="1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0</a:t>
                </a:r>
              </a:p>
            </p:txBody>
          </p:sp>
        </p:grpSp>
        <p:grpSp>
          <p:nvGrpSpPr>
            <p:cNvPr id="60429" name="Group 21"/>
            <p:cNvGrpSpPr>
              <a:grpSpLocks/>
            </p:cNvGrpSpPr>
            <p:nvPr/>
          </p:nvGrpSpPr>
          <p:grpSpPr bwMode="auto">
            <a:xfrm>
              <a:off x="3878" y="3158"/>
              <a:ext cx="816" cy="181"/>
              <a:chOff x="2608" y="2614"/>
              <a:chExt cx="816" cy="181"/>
            </a:xfrm>
          </p:grpSpPr>
          <p:sp>
            <p:nvSpPr>
              <p:cNvPr id="60479" name="Rectangle 22"/>
              <p:cNvSpPr>
                <a:spLocks noChangeArrowheads="1"/>
              </p:cNvSpPr>
              <p:nvPr/>
            </p:nvSpPr>
            <p:spPr bwMode="auto">
              <a:xfrm>
                <a:off x="2608" y="2614"/>
                <a:ext cx="272" cy="1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0</a:t>
                </a:r>
              </a:p>
            </p:txBody>
          </p:sp>
          <p:sp>
            <p:nvSpPr>
              <p:cNvPr id="60480" name="Rectangle 23"/>
              <p:cNvSpPr>
                <a:spLocks noChangeArrowheads="1"/>
              </p:cNvSpPr>
              <p:nvPr/>
            </p:nvSpPr>
            <p:spPr bwMode="auto">
              <a:xfrm>
                <a:off x="2880" y="2614"/>
                <a:ext cx="272" cy="1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1</a:t>
                </a:r>
              </a:p>
            </p:txBody>
          </p:sp>
          <p:sp>
            <p:nvSpPr>
              <p:cNvPr id="60481" name="Rectangle 24"/>
              <p:cNvSpPr>
                <a:spLocks noChangeArrowheads="1"/>
              </p:cNvSpPr>
              <p:nvPr/>
            </p:nvSpPr>
            <p:spPr bwMode="auto">
              <a:xfrm>
                <a:off x="3152" y="2614"/>
                <a:ext cx="272" cy="1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1</a:t>
                </a:r>
              </a:p>
            </p:txBody>
          </p:sp>
        </p:grpSp>
        <p:grpSp>
          <p:nvGrpSpPr>
            <p:cNvPr id="60430" name="Group 25"/>
            <p:cNvGrpSpPr>
              <a:grpSpLocks/>
            </p:cNvGrpSpPr>
            <p:nvPr/>
          </p:nvGrpSpPr>
          <p:grpSpPr bwMode="auto">
            <a:xfrm>
              <a:off x="3878" y="3339"/>
              <a:ext cx="816" cy="181"/>
              <a:chOff x="2608" y="2614"/>
              <a:chExt cx="816" cy="181"/>
            </a:xfrm>
          </p:grpSpPr>
          <p:sp>
            <p:nvSpPr>
              <p:cNvPr id="60476" name="Rectangle 26"/>
              <p:cNvSpPr>
                <a:spLocks noChangeArrowheads="1"/>
              </p:cNvSpPr>
              <p:nvPr/>
            </p:nvSpPr>
            <p:spPr bwMode="auto">
              <a:xfrm>
                <a:off x="2608" y="2614"/>
                <a:ext cx="272" cy="1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1</a:t>
                </a:r>
              </a:p>
            </p:txBody>
          </p:sp>
          <p:sp>
            <p:nvSpPr>
              <p:cNvPr id="60477" name="Rectangle 27"/>
              <p:cNvSpPr>
                <a:spLocks noChangeArrowheads="1"/>
              </p:cNvSpPr>
              <p:nvPr/>
            </p:nvSpPr>
            <p:spPr bwMode="auto">
              <a:xfrm>
                <a:off x="2880" y="2614"/>
                <a:ext cx="272" cy="1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0</a:t>
                </a:r>
              </a:p>
            </p:txBody>
          </p:sp>
          <p:sp>
            <p:nvSpPr>
              <p:cNvPr id="60478" name="Rectangle 28"/>
              <p:cNvSpPr>
                <a:spLocks noChangeArrowheads="1"/>
              </p:cNvSpPr>
              <p:nvPr/>
            </p:nvSpPr>
            <p:spPr bwMode="auto">
              <a:xfrm>
                <a:off x="3152" y="2614"/>
                <a:ext cx="272" cy="1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0</a:t>
                </a:r>
              </a:p>
            </p:txBody>
          </p:sp>
        </p:grpSp>
        <p:grpSp>
          <p:nvGrpSpPr>
            <p:cNvPr id="60431" name="Group 29"/>
            <p:cNvGrpSpPr>
              <a:grpSpLocks/>
            </p:cNvGrpSpPr>
            <p:nvPr/>
          </p:nvGrpSpPr>
          <p:grpSpPr bwMode="auto">
            <a:xfrm>
              <a:off x="3878" y="3521"/>
              <a:ext cx="816" cy="181"/>
              <a:chOff x="2608" y="2614"/>
              <a:chExt cx="816" cy="181"/>
            </a:xfrm>
          </p:grpSpPr>
          <p:sp>
            <p:nvSpPr>
              <p:cNvPr id="60473" name="Rectangle 30"/>
              <p:cNvSpPr>
                <a:spLocks noChangeArrowheads="1"/>
              </p:cNvSpPr>
              <p:nvPr/>
            </p:nvSpPr>
            <p:spPr bwMode="auto">
              <a:xfrm>
                <a:off x="2608" y="2614"/>
                <a:ext cx="272" cy="1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1</a:t>
                </a:r>
              </a:p>
            </p:txBody>
          </p:sp>
          <p:sp>
            <p:nvSpPr>
              <p:cNvPr id="60474" name="Rectangle 31"/>
              <p:cNvSpPr>
                <a:spLocks noChangeArrowheads="1"/>
              </p:cNvSpPr>
              <p:nvPr/>
            </p:nvSpPr>
            <p:spPr bwMode="auto">
              <a:xfrm>
                <a:off x="2880" y="2614"/>
                <a:ext cx="272" cy="1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0</a:t>
                </a:r>
              </a:p>
            </p:txBody>
          </p:sp>
          <p:sp>
            <p:nvSpPr>
              <p:cNvPr id="60475" name="Rectangle 32"/>
              <p:cNvSpPr>
                <a:spLocks noChangeArrowheads="1"/>
              </p:cNvSpPr>
              <p:nvPr/>
            </p:nvSpPr>
            <p:spPr bwMode="auto">
              <a:xfrm>
                <a:off x="3152" y="2614"/>
                <a:ext cx="272" cy="1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1</a:t>
                </a:r>
              </a:p>
            </p:txBody>
          </p:sp>
        </p:grpSp>
        <p:grpSp>
          <p:nvGrpSpPr>
            <p:cNvPr id="60432" name="Group 33"/>
            <p:cNvGrpSpPr>
              <a:grpSpLocks/>
            </p:cNvGrpSpPr>
            <p:nvPr/>
          </p:nvGrpSpPr>
          <p:grpSpPr bwMode="auto">
            <a:xfrm>
              <a:off x="3878" y="3702"/>
              <a:ext cx="816" cy="181"/>
              <a:chOff x="2608" y="2614"/>
              <a:chExt cx="816" cy="181"/>
            </a:xfrm>
          </p:grpSpPr>
          <p:sp>
            <p:nvSpPr>
              <p:cNvPr id="60470" name="Rectangle 34"/>
              <p:cNvSpPr>
                <a:spLocks noChangeArrowheads="1"/>
              </p:cNvSpPr>
              <p:nvPr/>
            </p:nvSpPr>
            <p:spPr bwMode="auto">
              <a:xfrm>
                <a:off x="2608" y="2614"/>
                <a:ext cx="272" cy="1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1</a:t>
                </a:r>
              </a:p>
            </p:txBody>
          </p:sp>
          <p:sp>
            <p:nvSpPr>
              <p:cNvPr id="60471" name="Rectangle 35"/>
              <p:cNvSpPr>
                <a:spLocks noChangeArrowheads="1"/>
              </p:cNvSpPr>
              <p:nvPr/>
            </p:nvSpPr>
            <p:spPr bwMode="auto">
              <a:xfrm>
                <a:off x="2880" y="2614"/>
                <a:ext cx="272" cy="1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1</a:t>
                </a:r>
              </a:p>
            </p:txBody>
          </p:sp>
          <p:sp>
            <p:nvSpPr>
              <p:cNvPr id="60472" name="Rectangle 36"/>
              <p:cNvSpPr>
                <a:spLocks noChangeArrowheads="1"/>
              </p:cNvSpPr>
              <p:nvPr/>
            </p:nvSpPr>
            <p:spPr bwMode="auto">
              <a:xfrm>
                <a:off x="3152" y="2614"/>
                <a:ext cx="272" cy="1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0</a:t>
                </a:r>
              </a:p>
            </p:txBody>
          </p:sp>
        </p:grpSp>
        <p:grpSp>
          <p:nvGrpSpPr>
            <p:cNvPr id="60433" name="Group 37"/>
            <p:cNvGrpSpPr>
              <a:grpSpLocks/>
            </p:cNvGrpSpPr>
            <p:nvPr/>
          </p:nvGrpSpPr>
          <p:grpSpPr bwMode="auto">
            <a:xfrm>
              <a:off x="3878" y="3884"/>
              <a:ext cx="816" cy="181"/>
              <a:chOff x="2608" y="2614"/>
              <a:chExt cx="816" cy="181"/>
            </a:xfrm>
          </p:grpSpPr>
          <p:sp>
            <p:nvSpPr>
              <p:cNvPr id="60467" name="Rectangle 38"/>
              <p:cNvSpPr>
                <a:spLocks noChangeArrowheads="1"/>
              </p:cNvSpPr>
              <p:nvPr/>
            </p:nvSpPr>
            <p:spPr bwMode="auto">
              <a:xfrm>
                <a:off x="2608" y="2614"/>
                <a:ext cx="272" cy="1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1</a:t>
                </a:r>
              </a:p>
            </p:txBody>
          </p:sp>
          <p:sp>
            <p:nvSpPr>
              <p:cNvPr id="60468" name="Rectangle 39"/>
              <p:cNvSpPr>
                <a:spLocks noChangeArrowheads="1"/>
              </p:cNvSpPr>
              <p:nvPr/>
            </p:nvSpPr>
            <p:spPr bwMode="auto">
              <a:xfrm>
                <a:off x="2880" y="2614"/>
                <a:ext cx="272" cy="1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1</a:t>
                </a:r>
              </a:p>
            </p:txBody>
          </p:sp>
          <p:sp>
            <p:nvSpPr>
              <p:cNvPr id="60469" name="Rectangle 40"/>
              <p:cNvSpPr>
                <a:spLocks noChangeArrowheads="1"/>
              </p:cNvSpPr>
              <p:nvPr/>
            </p:nvSpPr>
            <p:spPr bwMode="auto">
              <a:xfrm>
                <a:off x="3152" y="2614"/>
                <a:ext cx="272" cy="1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1</a:t>
                </a:r>
              </a:p>
            </p:txBody>
          </p:sp>
        </p:grpSp>
        <p:grpSp>
          <p:nvGrpSpPr>
            <p:cNvPr id="60434" name="Group 41"/>
            <p:cNvGrpSpPr>
              <a:grpSpLocks/>
            </p:cNvGrpSpPr>
            <p:nvPr/>
          </p:nvGrpSpPr>
          <p:grpSpPr bwMode="auto">
            <a:xfrm>
              <a:off x="4785" y="2614"/>
              <a:ext cx="544" cy="181"/>
              <a:chOff x="3515" y="2614"/>
              <a:chExt cx="544" cy="181"/>
            </a:xfrm>
          </p:grpSpPr>
          <p:sp>
            <p:nvSpPr>
              <p:cNvPr id="60465" name="Rectangle 42"/>
              <p:cNvSpPr>
                <a:spLocks noChangeArrowheads="1"/>
              </p:cNvSpPr>
              <p:nvPr/>
            </p:nvSpPr>
            <p:spPr bwMode="auto">
              <a:xfrm>
                <a:off x="3515" y="2614"/>
                <a:ext cx="272" cy="1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0</a:t>
                </a:r>
              </a:p>
            </p:txBody>
          </p:sp>
          <p:sp>
            <p:nvSpPr>
              <p:cNvPr id="60466" name="Rectangle 43"/>
              <p:cNvSpPr>
                <a:spLocks noChangeArrowheads="1"/>
              </p:cNvSpPr>
              <p:nvPr/>
            </p:nvSpPr>
            <p:spPr bwMode="auto">
              <a:xfrm>
                <a:off x="3787" y="2614"/>
                <a:ext cx="272" cy="1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0</a:t>
                </a:r>
              </a:p>
            </p:txBody>
          </p:sp>
        </p:grpSp>
        <p:grpSp>
          <p:nvGrpSpPr>
            <p:cNvPr id="60435" name="Group 44"/>
            <p:cNvGrpSpPr>
              <a:grpSpLocks/>
            </p:cNvGrpSpPr>
            <p:nvPr/>
          </p:nvGrpSpPr>
          <p:grpSpPr bwMode="auto">
            <a:xfrm>
              <a:off x="4785" y="2795"/>
              <a:ext cx="544" cy="181"/>
              <a:chOff x="3515" y="2795"/>
              <a:chExt cx="544" cy="181"/>
            </a:xfrm>
          </p:grpSpPr>
          <p:sp>
            <p:nvSpPr>
              <p:cNvPr id="60463" name="Rectangle 45"/>
              <p:cNvSpPr>
                <a:spLocks noChangeArrowheads="1"/>
              </p:cNvSpPr>
              <p:nvPr/>
            </p:nvSpPr>
            <p:spPr bwMode="auto">
              <a:xfrm>
                <a:off x="3515" y="2795"/>
                <a:ext cx="272" cy="1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0</a:t>
                </a:r>
              </a:p>
            </p:txBody>
          </p:sp>
          <p:sp>
            <p:nvSpPr>
              <p:cNvPr id="60464" name="Rectangle 46"/>
              <p:cNvSpPr>
                <a:spLocks noChangeArrowheads="1"/>
              </p:cNvSpPr>
              <p:nvPr/>
            </p:nvSpPr>
            <p:spPr bwMode="auto">
              <a:xfrm>
                <a:off x="3787" y="2795"/>
                <a:ext cx="272" cy="1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1</a:t>
                </a:r>
              </a:p>
            </p:txBody>
          </p:sp>
        </p:grpSp>
        <p:grpSp>
          <p:nvGrpSpPr>
            <p:cNvPr id="60436" name="Group 47"/>
            <p:cNvGrpSpPr>
              <a:grpSpLocks/>
            </p:cNvGrpSpPr>
            <p:nvPr/>
          </p:nvGrpSpPr>
          <p:grpSpPr bwMode="auto">
            <a:xfrm>
              <a:off x="4785" y="2976"/>
              <a:ext cx="544" cy="181"/>
              <a:chOff x="3515" y="2795"/>
              <a:chExt cx="544" cy="181"/>
            </a:xfrm>
          </p:grpSpPr>
          <p:sp>
            <p:nvSpPr>
              <p:cNvPr id="60461" name="Rectangle 48"/>
              <p:cNvSpPr>
                <a:spLocks noChangeArrowheads="1"/>
              </p:cNvSpPr>
              <p:nvPr/>
            </p:nvSpPr>
            <p:spPr bwMode="auto">
              <a:xfrm>
                <a:off x="3515" y="2795"/>
                <a:ext cx="272" cy="1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0</a:t>
                </a:r>
              </a:p>
            </p:txBody>
          </p:sp>
          <p:sp>
            <p:nvSpPr>
              <p:cNvPr id="60462" name="Rectangle 49"/>
              <p:cNvSpPr>
                <a:spLocks noChangeArrowheads="1"/>
              </p:cNvSpPr>
              <p:nvPr/>
            </p:nvSpPr>
            <p:spPr bwMode="auto">
              <a:xfrm>
                <a:off x="3787" y="2795"/>
                <a:ext cx="272" cy="1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0</a:t>
                </a:r>
              </a:p>
            </p:txBody>
          </p:sp>
        </p:grpSp>
        <p:grpSp>
          <p:nvGrpSpPr>
            <p:cNvPr id="60437" name="Group 50"/>
            <p:cNvGrpSpPr>
              <a:grpSpLocks/>
            </p:cNvGrpSpPr>
            <p:nvPr/>
          </p:nvGrpSpPr>
          <p:grpSpPr bwMode="auto">
            <a:xfrm>
              <a:off x="4785" y="3158"/>
              <a:ext cx="544" cy="181"/>
              <a:chOff x="3515" y="2795"/>
              <a:chExt cx="544" cy="181"/>
            </a:xfrm>
          </p:grpSpPr>
          <p:sp>
            <p:nvSpPr>
              <p:cNvPr id="60459" name="Rectangle 51"/>
              <p:cNvSpPr>
                <a:spLocks noChangeArrowheads="1"/>
              </p:cNvSpPr>
              <p:nvPr/>
            </p:nvSpPr>
            <p:spPr bwMode="auto">
              <a:xfrm>
                <a:off x="3515" y="2795"/>
                <a:ext cx="272" cy="1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1</a:t>
                </a:r>
              </a:p>
            </p:txBody>
          </p:sp>
          <p:sp>
            <p:nvSpPr>
              <p:cNvPr id="60460" name="Rectangle 52"/>
              <p:cNvSpPr>
                <a:spLocks noChangeArrowheads="1"/>
              </p:cNvSpPr>
              <p:nvPr/>
            </p:nvSpPr>
            <p:spPr bwMode="auto">
              <a:xfrm>
                <a:off x="3787" y="2795"/>
                <a:ext cx="272" cy="1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1</a:t>
                </a:r>
              </a:p>
            </p:txBody>
          </p:sp>
        </p:grpSp>
        <p:grpSp>
          <p:nvGrpSpPr>
            <p:cNvPr id="60438" name="Group 53"/>
            <p:cNvGrpSpPr>
              <a:grpSpLocks/>
            </p:cNvGrpSpPr>
            <p:nvPr/>
          </p:nvGrpSpPr>
          <p:grpSpPr bwMode="auto">
            <a:xfrm>
              <a:off x="4785" y="3339"/>
              <a:ext cx="544" cy="181"/>
              <a:chOff x="3515" y="2795"/>
              <a:chExt cx="544" cy="181"/>
            </a:xfrm>
          </p:grpSpPr>
          <p:sp>
            <p:nvSpPr>
              <p:cNvPr id="60457" name="Rectangle 54"/>
              <p:cNvSpPr>
                <a:spLocks noChangeArrowheads="1"/>
              </p:cNvSpPr>
              <p:nvPr/>
            </p:nvSpPr>
            <p:spPr bwMode="auto">
              <a:xfrm>
                <a:off x="3515" y="2795"/>
                <a:ext cx="272" cy="1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0</a:t>
                </a:r>
              </a:p>
            </p:txBody>
          </p:sp>
          <p:sp>
            <p:nvSpPr>
              <p:cNvPr id="60458" name="Rectangle 55"/>
              <p:cNvSpPr>
                <a:spLocks noChangeArrowheads="1"/>
              </p:cNvSpPr>
              <p:nvPr/>
            </p:nvSpPr>
            <p:spPr bwMode="auto">
              <a:xfrm>
                <a:off x="3787" y="2795"/>
                <a:ext cx="272" cy="1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0</a:t>
                </a:r>
              </a:p>
            </p:txBody>
          </p:sp>
        </p:grpSp>
        <p:grpSp>
          <p:nvGrpSpPr>
            <p:cNvPr id="60439" name="Group 56"/>
            <p:cNvGrpSpPr>
              <a:grpSpLocks/>
            </p:cNvGrpSpPr>
            <p:nvPr/>
          </p:nvGrpSpPr>
          <p:grpSpPr bwMode="auto">
            <a:xfrm>
              <a:off x="4785" y="3521"/>
              <a:ext cx="544" cy="181"/>
              <a:chOff x="3515" y="2795"/>
              <a:chExt cx="544" cy="181"/>
            </a:xfrm>
          </p:grpSpPr>
          <p:sp>
            <p:nvSpPr>
              <p:cNvPr id="60455" name="Rectangle 57"/>
              <p:cNvSpPr>
                <a:spLocks noChangeArrowheads="1"/>
              </p:cNvSpPr>
              <p:nvPr/>
            </p:nvSpPr>
            <p:spPr bwMode="auto">
              <a:xfrm>
                <a:off x="3515" y="2795"/>
                <a:ext cx="272" cy="1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0</a:t>
                </a:r>
              </a:p>
            </p:txBody>
          </p:sp>
          <p:sp>
            <p:nvSpPr>
              <p:cNvPr id="60456" name="Rectangle 58"/>
              <p:cNvSpPr>
                <a:spLocks noChangeArrowheads="1"/>
              </p:cNvSpPr>
              <p:nvPr/>
            </p:nvSpPr>
            <p:spPr bwMode="auto">
              <a:xfrm>
                <a:off x="3787" y="2795"/>
                <a:ext cx="272" cy="1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1</a:t>
                </a:r>
              </a:p>
            </p:txBody>
          </p:sp>
        </p:grpSp>
        <p:grpSp>
          <p:nvGrpSpPr>
            <p:cNvPr id="60440" name="Group 59"/>
            <p:cNvGrpSpPr>
              <a:grpSpLocks/>
            </p:cNvGrpSpPr>
            <p:nvPr/>
          </p:nvGrpSpPr>
          <p:grpSpPr bwMode="auto">
            <a:xfrm>
              <a:off x="4785" y="3702"/>
              <a:ext cx="544" cy="181"/>
              <a:chOff x="3515" y="2795"/>
              <a:chExt cx="544" cy="181"/>
            </a:xfrm>
          </p:grpSpPr>
          <p:sp>
            <p:nvSpPr>
              <p:cNvPr id="60453" name="Rectangle 60"/>
              <p:cNvSpPr>
                <a:spLocks noChangeArrowheads="1"/>
              </p:cNvSpPr>
              <p:nvPr/>
            </p:nvSpPr>
            <p:spPr bwMode="auto">
              <a:xfrm>
                <a:off x="3515" y="2795"/>
                <a:ext cx="272" cy="1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1</a:t>
                </a:r>
              </a:p>
            </p:txBody>
          </p:sp>
          <p:sp>
            <p:nvSpPr>
              <p:cNvPr id="60454" name="Rectangle 61"/>
              <p:cNvSpPr>
                <a:spLocks noChangeArrowheads="1"/>
              </p:cNvSpPr>
              <p:nvPr/>
            </p:nvSpPr>
            <p:spPr bwMode="auto">
              <a:xfrm>
                <a:off x="3787" y="2795"/>
                <a:ext cx="272" cy="1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0</a:t>
                </a:r>
              </a:p>
            </p:txBody>
          </p:sp>
        </p:grpSp>
        <p:grpSp>
          <p:nvGrpSpPr>
            <p:cNvPr id="60441" name="Group 62"/>
            <p:cNvGrpSpPr>
              <a:grpSpLocks/>
            </p:cNvGrpSpPr>
            <p:nvPr/>
          </p:nvGrpSpPr>
          <p:grpSpPr bwMode="auto">
            <a:xfrm>
              <a:off x="4785" y="3884"/>
              <a:ext cx="544" cy="181"/>
              <a:chOff x="3515" y="2795"/>
              <a:chExt cx="544" cy="181"/>
            </a:xfrm>
          </p:grpSpPr>
          <p:sp>
            <p:nvSpPr>
              <p:cNvPr id="60451" name="Rectangle 63"/>
              <p:cNvSpPr>
                <a:spLocks noChangeArrowheads="1"/>
              </p:cNvSpPr>
              <p:nvPr/>
            </p:nvSpPr>
            <p:spPr bwMode="auto">
              <a:xfrm>
                <a:off x="3515" y="2795"/>
                <a:ext cx="272" cy="1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1</a:t>
                </a:r>
              </a:p>
            </p:txBody>
          </p:sp>
          <p:sp>
            <p:nvSpPr>
              <p:cNvPr id="60452" name="Rectangle 64"/>
              <p:cNvSpPr>
                <a:spLocks noChangeArrowheads="1"/>
              </p:cNvSpPr>
              <p:nvPr/>
            </p:nvSpPr>
            <p:spPr bwMode="auto">
              <a:xfrm>
                <a:off x="3787" y="2795"/>
                <a:ext cx="272" cy="1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1</a:t>
                </a:r>
              </a:p>
            </p:txBody>
          </p:sp>
        </p:grpSp>
        <p:sp>
          <p:nvSpPr>
            <p:cNvPr id="60442" name="Text Box 65"/>
            <p:cNvSpPr txBox="1">
              <a:spLocks noChangeArrowheads="1"/>
            </p:cNvSpPr>
            <p:nvPr/>
          </p:nvSpPr>
          <p:spPr bwMode="auto">
            <a:xfrm>
              <a:off x="3878" y="2296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A</a:t>
              </a:r>
            </a:p>
          </p:txBody>
        </p:sp>
        <p:sp>
          <p:nvSpPr>
            <p:cNvPr id="60443" name="Text Box 66"/>
            <p:cNvSpPr txBox="1">
              <a:spLocks noChangeArrowheads="1"/>
            </p:cNvSpPr>
            <p:nvPr/>
          </p:nvSpPr>
          <p:spPr bwMode="auto">
            <a:xfrm>
              <a:off x="4150" y="2296"/>
              <a:ext cx="20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B</a:t>
              </a:r>
            </a:p>
          </p:txBody>
        </p:sp>
        <p:sp>
          <p:nvSpPr>
            <p:cNvPr id="60444" name="Text Box 67"/>
            <p:cNvSpPr txBox="1">
              <a:spLocks noChangeArrowheads="1"/>
            </p:cNvSpPr>
            <p:nvPr/>
          </p:nvSpPr>
          <p:spPr bwMode="auto">
            <a:xfrm>
              <a:off x="4422" y="2296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X</a:t>
              </a:r>
            </a:p>
          </p:txBody>
        </p:sp>
        <p:graphicFrame>
          <p:nvGraphicFramePr>
            <p:cNvPr id="60445" name="Object 68"/>
            <p:cNvGraphicFramePr>
              <a:graphicFrameLocks noChangeAspect="1"/>
            </p:cNvGraphicFramePr>
            <p:nvPr/>
          </p:nvGraphicFramePr>
          <p:xfrm>
            <a:off x="4830" y="2296"/>
            <a:ext cx="181" cy="1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508" name="方程式" r:id="rId9" imgW="215619" imgH="215619" progId="Equation.3">
                    <p:embed/>
                  </p:oleObj>
                </mc:Choice>
                <mc:Fallback>
                  <p:oleObj name="方程式" r:id="rId9" imgW="215619" imgH="215619" progId="Equation.3">
                    <p:embed/>
                    <p:pic>
                      <p:nvPicPr>
                        <p:cNvPr id="0" name="Object 6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30" y="2296"/>
                          <a:ext cx="181" cy="1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0446" name="Object 69"/>
            <p:cNvGraphicFramePr>
              <a:graphicFrameLocks noChangeAspect="1"/>
            </p:cNvGraphicFramePr>
            <p:nvPr/>
          </p:nvGraphicFramePr>
          <p:xfrm>
            <a:off x="5103" y="2296"/>
            <a:ext cx="181" cy="1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509" name="方程式" r:id="rId11" imgW="215619" imgH="215619" progId="Equation.3">
                    <p:embed/>
                  </p:oleObj>
                </mc:Choice>
                <mc:Fallback>
                  <p:oleObj name="方程式" r:id="rId11" imgW="215619" imgH="215619" progId="Equation.3">
                    <p:embed/>
                    <p:pic>
                      <p:nvPicPr>
                        <p:cNvPr id="0" name="Object 6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03" y="2296"/>
                          <a:ext cx="181" cy="1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0447" name="Line 70"/>
            <p:cNvSpPr>
              <a:spLocks noChangeShapeType="1"/>
            </p:cNvSpPr>
            <p:nvPr/>
          </p:nvSpPr>
          <p:spPr bwMode="auto">
            <a:xfrm>
              <a:off x="3787" y="2568"/>
              <a:ext cx="167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0448" name="Line 71"/>
            <p:cNvSpPr>
              <a:spLocks noChangeShapeType="1"/>
            </p:cNvSpPr>
            <p:nvPr/>
          </p:nvSpPr>
          <p:spPr bwMode="auto">
            <a:xfrm>
              <a:off x="4694" y="2205"/>
              <a:ext cx="0" cy="190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0449" name="Text Box 72"/>
            <p:cNvSpPr txBox="1">
              <a:spLocks noChangeArrowheads="1"/>
            </p:cNvSpPr>
            <p:nvPr/>
          </p:nvSpPr>
          <p:spPr bwMode="auto">
            <a:xfrm>
              <a:off x="4001" y="2007"/>
              <a:ext cx="3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 u="sng"/>
                <a:t>Input</a:t>
              </a:r>
            </a:p>
          </p:txBody>
        </p:sp>
        <p:sp>
          <p:nvSpPr>
            <p:cNvPr id="60450" name="Text Box 73"/>
            <p:cNvSpPr txBox="1">
              <a:spLocks noChangeArrowheads="1"/>
            </p:cNvSpPr>
            <p:nvPr/>
          </p:nvSpPr>
          <p:spPr bwMode="auto">
            <a:xfrm>
              <a:off x="4830" y="1979"/>
              <a:ext cx="47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 u="sng"/>
                <a:t>Output</a:t>
              </a:r>
            </a:p>
          </p:txBody>
        </p:sp>
      </p:grpSp>
      <p:pic>
        <p:nvPicPr>
          <p:cNvPr id="45130" name="Picture 74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638" y="3789363"/>
            <a:ext cx="4340225" cy="277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" name="Group 77"/>
          <p:cNvGrpSpPr>
            <a:grpSpLocks/>
          </p:cNvGrpSpPr>
          <p:nvPr/>
        </p:nvGrpSpPr>
        <p:grpSpPr bwMode="auto">
          <a:xfrm>
            <a:off x="3429000" y="3124200"/>
            <a:ext cx="2819400" cy="2667000"/>
            <a:chOff x="2160" y="1968"/>
            <a:chExt cx="1776" cy="1680"/>
          </a:xfrm>
        </p:grpSpPr>
        <p:sp>
          <p:nvSpPr>
            <p:cNvPr id="60424" name="AutoShape 75"/>
            <p:cNvSpPr>
              <a:spLocks noChangeArrowheads="1"/>
            </p:cNvSpPr>
            <p:nvPr/>
          </p:nvSpPr>
          <p:spPr bwMode="auto">
            <a:xfrm>
              <a:off x="2880" y="2400"/>
              <a:ext cx="1056" cy="1248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60425" name="Text Box 76"/>
            <p:cNvSpPr txBox="1">
              <a:spLocks noChangeArrowheads="1"/>
            </p:cNvSpPr>
            <p:nvPr/>
          </p:nvSpPr>
          <p:spPr bwMode="auto">
            <a:xfrm>
              <a:off x="2160" y="1968"/>
              <a:ext cx="1501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chemeClr val="hlink"/>
                  </a:solidFill>
                </a:rPr>
                <a:t>combinational circuit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chemeClr val="hlink"/>
                  </a:solidFill>
                </a:rPr>
                <a:t>from K-map simplification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5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14313"/>
            <a:ext cx="3040062" cy="1462087"/>
          </a:xfrm>
        </p:spPr>
        <p:txBody>
          <a:bodyPr/>
          <a:lstStyle/>
          <a:p>
            <a:pPr eaLnBrk="1" hangingPunct="1"/>
            <a:r>
              <a:rPr lang="en-US" altLang="zh-TW" smtClean="0"/>
              <a:t>The circuit</a:t>
            </a:r>
            <a:br>
              <a:rPr lang="en-US" altLang="zh-TW" smtClean="0"/>
            </a:br>
            <a:r>
              <a:rPr lang="en-US" altLang="zh-TW" smtClean="0"/>
              <a:t>we want</a:t>
            </a:r>
          </a:p>
        </p:txBody>
      </p:sp>
      <p:pic>
        <p:nvPicPr>
          <p:cNvPr id="8602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4343400"/>
            <a:ext cx="3578225" cy="2290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1444" name="Group 5"/>
          <p:cNvGrpSpPr>
            <a:grpSpLocks/>
          </p:cNvGrpSpPr>
          <p:nvPr/>
        </p:nvGrpSpPr>
        <p:grpSpPr bwMode="auto">
          <a:xfrm>
            <a:off x="4800600" y="228600"/>
            <a:ext cx="3908425" cy="1560513"/>
            <a:chOff x="930" y="1888"/>
            <a:chExt cx="2462" cy="983"/>
          </a:xfrm>
        </p:grpSpPr>
        <p:sp>
          <p:nvSpPr>
            <p:cNvPr id="61503" name="Line 6"/>
            <p:cNvSpPr>
              <a:spLocks noChangeShapeType="1"/>
            </p:cNvSpPr>
            <p:nvPr/>
          </p:nvSpPr>
          <p:spPr bwMode="auto">
            <a:xfrm>
              <a:off x="2064" y="2160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1504" name="Text Box 7"/>
            <p:cNvSpPr txBox="1">
              <a:spLocks noChangeArrowheads="1"/>
            </p:cNvSpPr>
            <p:nvPr/>
          </p:nvSpPr>
          <p:spPr bwMode="auto">
            <a:xfrm>
              <a:off x="930" y="2024"/>
              <a:ext cx="74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“011010…”</a:t>
              </a:r>
            </a:p>
          </p:txBody>
        </p:sp>
        <p:sp>
          <p:nvSpPr>
            <p:cNvPr id="61505" name="Rectangle 8"/>
            <p:cNvSpPr>
              <a:spLocks noChangeArrowheads="1"/>
            </p:cNvSpPr>
            <p:nvPr/>
          </p:nvSpPr>
          <p:spPr bwMode="auto">
            <a:xfrm>
              <a:off x="2336" y="1888"/>
              <a:ext cx="680" cy="635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sequence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recognizer</a:t>
              </a:r>
            </a:p>
          </p:txBody>
        </p:sp>
        <p:sp>
          <p:nvSpPr>
            <p:cNvPr id="61506" name="Line 9"/>
            <p:cNvSpPr>
              <a:spLocks noChangeShapeType="1"/>
            </p:cNvSpPr>
            <p:nvPr/>
          </p:nvSpPr>
          <p:spPr bwMode="auto">
            <a:xfrm>
              <a:off x="3016" y="2160"/>
              <a:ext cx="1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1507" name="Text Box 10"/>
            <p:cNvSpPr txBox="1">
              <a:spLocks noChangeArrowheads="1"/>
            </p:cNvSpPr>
            <p:nvPr/>
          </p:nvSpPr>
          <p:spPr bwMode="auto">
            <a:xfrm>
              <a:off x="3198" y="2024"/>
              <a:ext cx="19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Z</a:t>
              </a:r>
            </a:p>
          </p:txBody>
        </p:sp>
        <p:sp>
          <p:nvSpPr>
            <p:cNvPr id="61508" name="Text Box 11"/>
            <p:cNvSpPr txBox="1">
              <a:spLocks noChangeArrowheads="1"/>
            </p:cNvSpPr>
            <p:nvPr/>
          </p:nvSpPr>
          <p:spPr bwMode="auto">
            <a:xfrm>
              <a:off x="1869" y="2052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X</a:t>
              </a:r>
            </a:p>
          </p:txBody>
        </p:sp>
        <p:sp>
          <p:nvSpPr>
            <p:cNvPr id="61509" name="Line 12"/>
            <p:cNvSpPr>
              <a:spLocks noChangeShapeType="1"/>
            </p:cNvSpPr>
            <p:nvPr/>
          </p:nvSpPr>
          <p:spPr bwMode="auto">
            <a:xfrm>
              <a:off x="1655" y="2160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1510" name="Line 13"/>
            <p:cNvSpPr>
              <a:spLocks noChangeShapeType="1"/>
            </p:cNvSpPr>
            <p:nvPr/>
          </p:nvSpPr>
          <p:spPr bwMode="auto">
            <a:xfrm flipV="1">
              <a:off x="2517" y="2523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1511" name="Text Box 14"/>
            <p:cNvSpPr txBox="1">
              <a:spLocks noChangeArrowheads="1"/>
            </p:cNvSpPr>
            <p:nvPr/>
          </p:nvSpPr>
          <p:spPr bwMode="auto">
            <a:xfrm>
              <a:off x="2290" y="2659"/>
              <a:ext cx="39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clock</a:t>
              </a:r>
            </a:p>
          </p:txBody>
        </p:sp>
        <p:sp>
          <p:nvSpPr>
            <p:cNvPr id="61512" name="Line 15"/>
            <p:cNvSpPr>
              <a:spLocks noChangeShapeType="1"/>
            </p:cNvSpPr>
            <p:nvPr/>
          </p:nvSpPr>
          <p:spPr bwMode="auto">
            <a:xfrm flipV="1">
              <a:off x="2835" y="2523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1513" name="Text Box 16"/>
            <p:cNvSpPr txBox="1">
              <a:spLocks noChangeArrowheads="1"/>
            </p:cNvSpPr>
            <p:nvPr/>
          </p:nvSpPr>
          <p:spPr bwMode="auto">
            <a:xfrm>
              <a:off x="2686" y="2642"/>
              <a:ext cx="35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reset</a:t>
              </a:r>
            </a:p>
          </p:txBody>
        </p:sp>
      </p:grpSp>
      <p:grpSp>
        <p:nvGrpSpPr>
          <p:cNvPr id="61445" name="Group 17"/>
          <p:cNvGrpSpPr>
            <a:grpSpLocks/>
          </p:cNvGrpSpPr>
          <p:nvPr/>
        </p:nvGrpSpPr>
        <p:grpSpPr bwMode="auto">
          <a:xfrm>
            <a:off x="620713" y="2265363"/>
            <a:ext cx="7200900" cy="1898650"/>
            <a:chOff x="204" y="2461"/>
            <a:chExt cx="4536" cy="1196"/>
          </a:xfrm>
        </p:grpSpPr>
        <p:sp>
          <p:nvSpPr>
            <p:cNvPr id="61451" name="Line 18"/>
            <p:cNvSpPr>
              <a:spLocks noChangeShapeType="1"/>
            </p:cNvSpPr>
            <p:nvPr/>
          </p:nvSpPr>
          <p:spPr bwMode="auto">
            <a:xfrm>
              <a:off x="703" y="3021"/>
              <a:ext cx="22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pSp>
          <p:nvGrpSpPr>
            <p:cNvPr id="61452" name="Group 19"/>
            <p:cNvGrpSpPr>
              <a:grpSpLocks/>
            </p:cNvGrpSpPr>
            <p:nvPr/>
          </p:nvGrpSpPr>
          <p:grpSpPr bwMode="auto">
            <a:xfrm>
              <a:off x="929" y="2795"/>
              <a:ext cx="545" cy="226"/>
              <a:chOff x="1655" y="2750"/>
              <a:chExt cx="545" cy="226"/>
            </a:xfrm>
          </p:grpSpPr>
          <p:sp>
            <p:nvSpPr>
              <p:cNvPr id="61499" name="Line 20"/>
              <p:cNvSpPr>
                <a:spLocks noChangeShapeType="1"/>
              </p:cNvSpPr>
              <p:nvPr/>
            </p:nvSpPr>
            <p:spPr bwMode="auto">
              <a:xfrm flipV="1">
                <a:off x="1655" y="2750"/>
                <a:ext cx="0" cy="22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1500" name="Line 21"/>
              <p:cNvSpPr>
                <a:spLocks noChangeShapeType="1"/>
              </p:cNvSpPr>
              <p:nvPr/>
            </p:nvSpPr>
            <p:spPr bwMode="auto">
              <a:xfrm>
                <a:off x="1655" y="2750"/>
                <a:ext cx="31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1501" name="Line 22"/>
              <p:cNvSpPr>
                <a:spLocks noChangeShapeType="1"/>
              </p:cNvSpPr>
              <p:nvPr/>
            </p:nvSpPr>
            <p:spPr bwMode="auto">
              <a:xfrm>
                <a:off x="1973" y="2750"/>
                <a:ext cx="0" cy="22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1502" name="Line 23"/>
              <p:cNvSpPr>
                <a:spLocks noChangeShapeType="1"/>
              </p:cNvSpPr>
              <p:nvPr/>
            </p:nvSpPr>
            <p:spPr bwMode="auto">
              <a:xfrm>
                <a:off x="1973" y="2976"/>
                <a:ext cx="22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61453" name="Group 24"/>
            <p:cNvGrpSpPr>
              <a:grpSpLocks/>
            </p:cNvGrpSpPr>
            <p:nvPr/>
          </p:nvGrpSpPr>
          <p:grpSpPr bwMode="auto">
            <a:xfrm>
              <a:off x="1474" y="2795"/>
              <a:ext cx="545" cy="226"/>
              <a:chOff x="1655" y="2750"/>
              <a:chExt cx="545" cy="226"/>
            </a:xfrm>
          </p:grpSpPr>
          <p:sp>
            <p:nvSpPr>
              <p:cNvPr id="61495" name="Line 25"/>
              <p:cNvSpPr>
                <a:spLocks noChangeShapeType="1"/>
              </p:cNvSpPr>
              <p:nvPr/>
            </p:nvSpPr>
            <p:spPr bwMode="auto">
              <a:xfrm flipV="1">
                <a:off x="1655" y="2750"/>
                <a:ext cx="0" cy="22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1496" name="Line 26"/>
              <p:cNvSpPr>
                <a:spLocks noChangeShapeType="1"/>
              </p:cNvSpPr>
              <p:nvPr/>
            </p:nvSpPr>
            <p:spPr bwMode="auto">
              <a:xfrm>
                <a:off x="1655" y="2750"/>
                <a:ext cx="31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1497" name="Line 27"/>
              <p:cNvSpPr>
                <a:spLocks noChangeShapeType="1"/>
              </p:cNvSpPr>
              <p:nvPr/>
            </p:nvSpPr>
            <p:spPr bwMode="auto">
              <a:xfrm>
                <a:off x="1973" y="2750"/>
                <a:ext cx="0" cy="22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1498" name="Line 28"/>
              <p:cNvSpPr>
                <a:spLocks noChangeShapeType="1"/>
              </p:cNvSpPr>
              <p:nvPr/>
            </p:nvSpPr>
            <p:spPr bwMode="auto">
              <a:xfrm>
                <a:off x="1973" y="2976"/>
                <a:ext cx="22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61454" name="Group 29"/>
            <p:cNvGrpSpPr>
              <a:grpSpLocks/>
            </p:cNvGrpSpPr>
            <p:nvPr/>
          </p:nvGrpSpPr>
          <p:grpSpPr bwMode="auto">
            <a:xfrm>
              <a:off x="2018" y="2795"/>
              <a:ext cx="545" cy="226"/>
              <a:chOff x="1655" y="2750"/>
              <a:chExt cx="545" cy="226"/>
            </a:xfrm>
          </p:grpSpPr>
          <p:sp>
            <p:nvSpPr>
              <p:cNvPr id="61491" name="Line 30"/>
              <p:cNvSpPr>
                <a:spLocks noChangeShapeType="1"/>
              </p:cNvSpPr>
              <p:nvPr/>
            </p:nvSpPr>
            <p:spPr bwMode="auto">
              <a:xfrm flipV="1">
                <a:off x="1655" y="2750"/>
                <a:ext cx="0" cy="22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1492" name="Line 31"/>
              <p:cNvSpPr>
                <a:spLocks noChangeShapeType="1"/>
              </p:cNvSpPr>
              <p:nvPr/>
            </p:nvSpPr>
            <p:spPr bwMode="auto">
              <a:xfrm>
                <a:off x="1655" y="2750"/>
                <a:ext cx="31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1493" name="Line 32"/>
              <p:cNvSpPr>
                <a:spLocks noChangeShapeType="1"/>
              </p:cNvSpPr>
              <p:nvPr/>
            </p:nvSpPr>
            <p:spPr bwMode="auto">
              <a:xfrm>
                <a:off x="1973" y="2750"/>
                <a:ext cx="0" cy="22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1494" name="Line 33"/>
              <p:cNvSpPr>
                <a:spLocks noChangeShapeType="1"/>
              </p:cNvSpPr>
              <p:nvPr/>
            </p:nvSpPr>
            <p:spPr bwMode="auto">
              <a:xfrm>
                <a:off x="1973" y="2976"/>
                <a:ext cx="22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61455" name="Group 34"/>
            <p:cNvGrpSpPr>
              <a:grpSpLocks/>
            </p:cNvGrpSpPr>
            <p:nvPr/>
          </p:nvGrpSpPr>
          <p:grpSpPr bwMode="auto">
            <a:xfrm>
              <a:off x="2562" y="2795"/>
              <a:ext cx="545" cy="226"/>
              <a:chOff x="1655" y="2750"/>
              <a:chExt cx="545" cy="226"/>
            </a:xfrm>
          </p:grpSpPr>
          <p:sp>
            <p:nvSpPr>
              <p:cNvPr id="61487" name="Line 35"/>
              <p:cNvSpPr>
                <a:spLocks noChangeShapeType="1"/>
              </p:cNvSpPr>
              <p:nvPr/>
            </p:nvSpPr>
            <p:spPr bwMode="auto">
              <a:xfrm flipV="1">
                <a:off x="1655" y="2750"/>
                <a:ext cx="0" cy="22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1488" name="Line 36"/>
              <p:cNvSpPr>
                <a:spLocks noChangeShapeType="1"/>
              </p:cNvSpPr>
              <p:nvPr/>
            </p:nvSpPr>
            <p:spPr bwMode="auto">
              <a:xfrm>
                <a:off x="1655" y="2750"/>
                <a:ext cx="31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1489" name="Line 37"/>
              <p:cNvSpPr>
                <a:spLocks noChangeShapeType="1"/>
              </p:cNvSpPr>
              <p:nvPr/>
            </p:nvSpPr>
            <p:spPr bwMode="auto">
              <a:xfrm>
                <a:off x="1973" y="2750"/>
                <a:ext cx="0" cy="22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1490" name="Line 38"/>
              <p:cNvSpPr>
                <a:spLocks noChangeShapeType="1"/>
              </p:cNvSpPr>
              <p:nvPr/>
            </p:nvSpPr>
            <p:spPr bwMode="auto">
              <a:xfrm>
                <a:off x="1973" y="2976"/>
                <a:ext cx="22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61456" name="Group 39"/>
            <p:cNvGrpSpPr>
              <a:grpSpLocks/>
            </p:cNvGrpSpPr>
            <p:nvPr/>
          </p:nvGrpSpPr>
          <p:grpSpPr bwMode="auto">
            <a:xfrm>
              <a:off x="3107" y="2795"/>
              <a:ext cx="545" cy="226"/>
              <a:chOff x="1655" y="2750"/>
              <a:chExt cx="545" cy="226"/>
            </a:xfrm>
          </p:grpSpPr>
          <p:sp>
            <p:nvSpPr>
              <p:cNvPr id="61483" name="Line 40"/>
              <p:cNvSpPr>
                <a:spLocks noChangeShapeType="1"/>
              </p:cNvSpPr>
              <p:nvPr/>
            </p:nvSpPr>
            <p:spPr bwMode="auto">
              <a:xfrm flipV="1">
                <a:off x="1655" y="2750"/>
                <a:ext cx="0" cy="22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1484" name="Line 41"/>
              <p:cNvSpPr>
                <a:spLocks noChangeShapeType="1"/>
              </p:cNvSpPr>
              <p:nvPr/>
            </p:nvSpPr>
            <p:spPr bwMode="auto">
              <a:xfrm>
                <a:off x="1655" y="2750"/>
                <a:ext cx="31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1485" name="Line 42"/>
              <p:cNvSpPr>
                <a:spLocks noChangeShapeType="1"/>
              </p:cNvSpPr>
              <p:nvPr/>
            </p:nvSpPr>
            <p:spPr bwMode="auto">
              <a:xfrm>
                <a:off x="1973" y="2750"/>
                <a:ext cx="0" cy="22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1486" name="Line 43"/>
              <p:cNvSpPr>
                <a:spLocks noChangeShapeType="1"/>
              </p:cNvSpPr>
              <p:nvPr/>
            </p:nvSpPr>
            <p:spPr bwMode="auto">
              <a:xfrm>
                <a:off x="1973" y="2976"/>
                <a:ext cx="22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61457" name="Group 44"/>
            <p:cNvGrpSpPr>
              <a:grpSpLocks/>
            </p:cNvGrpSpPr>
            <p:nvPr/>
          </p:nvGrpSpPr>
          <p:grpSpPr bwMode="auto">
            <a:xfrm>
              <a:off x="3651" y="2795"/>
              <a:ext cx="545" cy="226"/>
              <a:chOff x="1655" y="2750"/>
              <a:chExt cx="545" cy="226"/>
            </a:xfrm>
          </p:grpSpPr>
          <p:sp>
            <p:nvSpPr>
              <p:cNvPr id="61479" name="Line 45"/>
              <p:cNvSpPr>
                <a:spLocks noChangeShapeType="1"/>
              </p:cNvSpPr>
              <p:nvPr/>
            </p:nvSpPr>
            <p:spPr bwMode="auto">
              <a:xfrm flipV="1">
                <a:off x="1655" y="2750"/>
                <a:ext cx="0" cy="22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1480" name="Line 46"/>
              <p:cNvSpPr>
                <a:spLocks noChangeShapeType="1"/>
              </p:cNvSpPr>
              <p:nvPr/>
            </p:nvSpPr>
            <p:spPr bwMode="auto">
              <a:xfrm>
                <a:off x="1655" y="2750"/>
                <a:ext cx="31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1481" name="Line 47"/>
              <p:cNvSpPr>
                <a:spLocks noChangeShapeType="1"/>
              </p:cNvSpPr>
              <p:nvPr/>
            </p:nvSpPr>
            <p:spPr bwMode="auto">
              <a:xfrm>
                <a:off x="1973" y="2750"/>
                <a:ext cx="0" cy="22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1482" name="Line 48"/>
              <p:cNvSpPr>
                <a:spLocks noChangeShapeType="1"/>
              </p:cNvSpPr>
              <p:nvPr/>
            </p:nvSpPr>
            <p:spPr bwMode="auto">
              <a:xfrm>
                <a:off x="1973" y="2976"/>
                <a:ext cx="22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61458" name="AutoShape 49"/>
            <p:cNvSpPr>
              <a:spLocks noChangeArrowheads="1"/>
            </p:cNvSpPr>
            <p:nvPr/>
          </p:nvSpPr>
          <p:spPr bwMode="auto">
            <a:xfrm>
              <a:off x="930" y="3112"/>
              <a:ext cx="544" cy="227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  <p:sp>
          <p:nvSpPr>
            <p:cNvPr id="61459" name="AutoShape 50"/>
            <p:cNvSpPr>
              <a:spLocks noChangeArrowheads="1"/>
            </p:cNvSpPr>
            <p:nvPr/>
          </p:nvSpPr>
          <p:spPr bwMode="auto">
            <a:xfrm>
              <a:off x="1474" y="3112"/>
              <a:ext cx="544" cy="227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</a:t>
              </a:r>
            </a:p>
          </p:txBody>
        </p:sp>
        <p:sp>
          <p:nvSpPr>
            <p:cNvPr id="61460" name="AutoShape 51"/>
            <p:cNvSpPr>
              <a:spLocks noChangeArrowheads="1"/>
            </p:cNvSpPr>
            <p:nvPr/>
          </p:nvSpPr>
          <p:spPr bwMode="auto">
            <a:xfrm>
              <a:off x="2019" y="3112"/>
              <a:ext cx="544" cy="227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</a:t>
              </a:r>
            </a:p>
          </p:txBody>
        </p:sp>
        <p:sp>
          <p:nvSpPr>
            <p:cNvPr id="61461" name="AutoShape 52"/>
            <p:cNvSpPr>
              <a:spLocks noChangeArrowheads="1"/>
            </p:cNvSpPr>
            <p:nvPr/>
          </p:nvSpPr>
          <p:spPr bwMode="auto">
            <a:xfrm>
              <a:off x="2563" y="3112"/>
              <a:ext cx="544" cy="227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</a:t>
              </a:r>
            </a:p>
          </p:txBody>
        </p:sp>
        <p:sp>
          <p:nvSpPr>
            <p:cNvPr id="61462" name="AutoShape 53"/>
            <p:cNvSpPr>
              <a:spLocks noChangeArrowheads="1"/>
            </p:cNvSpPr>
            <p:nvPr/>
          </p:nvSpPr>
          <p:spPr bwMode="auto">
            <a:xfrm>
              <a:off x="3107" y="3112"/>
              <a:ext cx="544" cy="227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  <p:sp>
          <p:nvSpPr>
            <p:cNvPr id="61463" name="AutoShape 54"/>
            <p:cNvSpPr>
              <a:spLocks noChangeArrowheads="1"/>
            </p:cNvSpPr>
            <p:nvPr/>
          </p:nvSpPr>
          <p:spPr bwMode="auto">
            <a:xfrm>
              <a:off x="3652" y="3112"/>
              <a:ext cx="544" cy="227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</a:t>
              </a:r>
            </a:p>
          </p:txBody>
        </p:sp>
        <p:grpSp>
          <p:nvGrpSpPr>
            <p:cNvPr id="61464" name="Group 55"/>
            <p:cNvGrpSpPr>
              <a:grpSpLocks/>
            </p:cNvGrpSpPr>
            <p:nvPr/>
          </p:nvGrpSpPr>
          <p:grpSpPr bwMode="auto">
            <a:xfrm>
              <a:off x="4195" y="2795"/>
              <a:ext cx="545" cy="226"/>
              <a:chOff x="1655" y="2750"/>
              <a:chExt cx="545" cy="226"/>
            </a:xfrm>
          </p:grpSpPr>
          <p:sp>
            <p:nvSpPr>
              <p:cNvPr id="61475" name="Line 56"/>
              <p:cNvSpPr>
                <a:spLocks noChangeShapeType="1"/>
              </p:cNvSpPr>
              <p:nvPr/>
            </p:nvSpPr>
            <p:spPr bwMode="auto">
              <a:xfrm flipV="1">
                <a:off x="1655" y="2750"/>
                <a:ext cx="0" cy="22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1476" name="Line 57"/>
              <p:cNvSpPr>
                <a:spLocks noChangeShapeType="1"/>
              </p:cNvSpPr>
              <p:nvPr/>
            </p:nvSpPr>
            <p:spPr bwMode="auto">
              <a:xfrm>
                <a:off x="1655" y="2750"/>
                <a:ext cx="31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1477" name="Line 58"/>
              <p:cNvSpPr>
                <a:spLocks noChangeShapeType="1"/>
              </p:cNvSpPr>
              <p:nvPr/>
            </p:nvSpPr>
            <p:spPr bwMode="auto">
              <a:xfrm>
                <a:off x="1973" y="2750"/>
                <a:ext cx="0" cy="22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1478" name="Line 59"/>
              <p:cNvSpPr>
                <a:spLocks noChangeShapeType="1"/>
              </p:cNvSpPr>
              <p:nvPr/>
            </p:nvSpPr>
            <p:spPr bwMode="auto">
              <a:xfrm>
                <a:off x="1973" y="2976"/>
                <a:ext cx="22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61465" name="AutoShape 60"/>
            <p:cNvSpPr>
              <a:spLocks noChangeArrowheads="1"/>
            </p:cNvSpPr>
            <p:nvPr/>
          </p:nvSpPr>
          <p:spPr bwMode="auto">
            <a:xfrm>
              <a:off x="4195" y="3113"/>
              <a:ext cx="544" cy="227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</a:t>
              </a:r>
            </a:p>
          </p:txBody>
        </p:sp>
        <p:sp>
          <p:nvSpPr>
            <p:cNvPr id="61466" name="Text Box 61"/>
            <p:cNvSpPr txBox="1">
              <a:spLocks noChangeArrowheads="1"/>
            </p:cNvSpPr>
            <p:nvPr/>
          </p:nvSpPr>
          <p:spPr bwMode="auto">
            <a:xfrm>
              <a:off x="295" y="2841"/>
              <a:ext cx="39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clock</a:t>
              </a:r>
            </a:p>
          </p:txBody>
        </p:sp>
        <p:sp>
          <p:nvSpPr>
            <p:cNvPr id="61467" name="Text Box 62"/>
            <p:cNvSpPr txBox="1">
              <a:spLocks noChangeArrowheads="1"/>
            </p:cNvSpPr>
            <p:nvPr/>
          </p:nvSpPr>
          <p:spPr bwMode="auto">
            <a:xfrm>
              <a:off x="204" y="3113"/>
              <a:ext cx="50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input X</a:t>
              </a:r>
            </a:p>
          </p:txBody>
        </p:sp>
        <p:sp>
          <p:nvSpPr>
            <p:cNvPr id="61468" name="Text Box 63"/>
            <p:cNvSpPr txBox="1">
              <a:spLocks noChangeArrowheads="1"/>
            </p:cNvSpPr>
            <p:nvPr/>
          </p:nvSpPr>
          <p:spPr bwMode="auto">
            <a:xfrm>
              <a:off x="204" y="3430"/>
              <a:ext cx="55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output Z</a:t>
              </a:r>
            </a:p>
          </p:txBody>
        </p:sp>
        <p:sp>
          <p:nvSpPr>
            <p:cNvPr id="61469" name="AutoShape 64"/>
            <p:cNvSpPr>
              <a:spLocks noChangeArrowheads="1"/>
            </p:cNvSpPr>
            <p:nvPr/>
          </p:nvSpPr>
          <p:spPr bwMode="auto">
            <a:xfrm>
              <a:off x="3651" y="3430"/>
              <a:ext cx="544" cy="227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</a:t>
              </a:r>
            </a:p>
          </p:txBody>
        </p:sp>
        <p:sp>
          <p:nvSpPr>
            <p:cNvPr id="61470" name="AutoShape 65"/>
            <p:cNvSpPr>
              <a:spLocks noChangeArrowheads="1"/>
            </p:cNvSpPr>
            <p:nvPr/>
          </p:nvSpPr>
          <p:spPr bwMode="auto">
            <a:xfrm>
              <a:off x="930" y="3430"/>
              <a:ext cx="2721" cy="227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  <p:sp>
          <p:nvSpPr>
            <p:cNvPr id="61471" name="AutoShape 66"/>
            <p:cNvSpPr>
              <a:spLocks noChangeArrowheads="1"/>
            </p:cNvSpPr>
            <p:nvPr/>
          </p:nvSpPr>
          <p:spPr bwMode="auto">
            <a:xfrm>
              <a:off x="4195" y="3430"/>
              <a:ext cx="544" cy="227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  <p:grpSp>
          <p:nvGrpSpPr>
            <p:cNvPr id="61472" name="Group 67"/>
            <p:cNvGrpSpPr>
              <a:grpSpLocks/>
            </p:cNvGrpSpPr>
            <p:nvPr/>
          </p:nvGrpSpPr>
          <p:grpSpPr bwMode="auto">
            <a:xfrm>
              <a:off x="2880" y="2461"/>
              <a:ext cx="695" cy="212"/>
              <a:chOff x="2880" y="2461"/>
              <a:chExt cx="695" cy="212"/>
            </a:xfrm>
          </p:grpSpPr>
          <p:sp>
            <p:nvSpPr>
              <p:cNvPr id="61473" name="Line 68"/>
              <p:cNvSpPr>
                <a:spLocks noChangeShapeType="1"/>
              </p:cNvSpPr>
              <p:nvPr/>
            </p:nvSpPr>
            <p:spPr bwMode="auto">
              <a:xfrm>
                <a:off x="2880" y="2568"/>
                <a:ext cx="31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1474" name="Text Box 69"/>
              <p:cNvSpPr txBox="1">
                <a:spLocks noChangeArrowheads="1"/>
              </p:cNvSpPr>
              <p:nvPr/>
            </p:nvSpPr>
            <p:spPr bwMode="auto">
              <a:xfrm>
                <a:off x="3230" y="2461"/>
                <a:ext cx="345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time</a:t>
                </a:r>
              </a:p>
            </p:txBody>
          </p:sp>
        </p:grpSp>
      </p:grpSp>
      <p:grpSp>
        <p:nvGrpSpPr>
          <p:cNvPr id="12" name="Group 70"/>
          <p:cNvGrpSpPr>
            <a:grpSpLocks/>
          </p:cNvGrpSpPr>
          <p:nvPr/>
        </p:nvGrpSpPr>
        <p:grpSpPr bwMode="auto">
          <a:xfrm>
            <a:off x="3429000" y="1905000"/>
            <a:ext cx="5040313" cy="2305050"/>
            <a:chOff x="2200" y="2160"/>
            <a:chExt cx="3175" cy="1452"/>
          </a:xfrm>
        </p:grpSpPr>
        <p:sp>
          <p:nvSpPr>
            <p:cNvPr id="61448" name="AutoShape 71"/>
            <p:cNvSpPr>
              <a:spLocks noChangeArrowheads="1"/>
            </p:cNvSpPr>
            <p:nvPr/>
          </p:nvSpPr>
          <p:spPr bwMode="auto">
            <a:xfrm>
              <a:off x="2200" y="2976"/>
              <a:ext cx="2268" cy="318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61449" name="AutoShape 72"/>
            <p:cNvSpPr>
              <a:spLocks noChangeArrowheads="1"/>
            </p:cNvSpPr>
            <p:nvPr/>
          </p:nvSpPr>
          <p:spPr bwMode="auto">
            <a:xfrm>
              <a:off x="3833" y="3339"/>
              <a:ext cx="589" cy="273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61450" name="AutoShape 73"/>
            <p:cNvSpPr>
              <a:spLocks noChangeArrowheads="1"/>
            </p:cNvSpPr>
            <p:nvPr/>
          </p:nvSpPr>
          <p:spPr bwMode="auto">
            <a:xfrm>
              <a:off x="3696" y="2160"/>
              <a:ext cx="1679" cy="454"/>
            </a:xfrm>
            <a:prstGeom prst="wedgeRoundRectCallout">
              <a:avLst>
                <a:gd name="adj1" fmla="val -45296"/>
                <a:gd name="adj2" fmla="val 121366"/>
                <a:gd name="adj3" fmla="val 16667"/>
              </a:avLst>
            </a:prstGeom>
            <a:solidFill>
              <a:schemeClr val="bg1"/>
            </a:solidFill>
            <a:ln w="38100">
              <a:solidFill>
                <a:schemeClr val="hlink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chemeClr val="hlink"/>
                  </a:solidFill>
                </a:rPr>
                <a:t>recognize the sequence “1101” by sending out Z</a:t>
              </a:r>
            </a:p>
          </p:txBody>
        </p:sp>
      </p:grpSp>
      <p:sp>
        <p:nvSpPr>
          <p:cNvPr id="86090" name="AutoShape 74"/>
          <p:cNvSpPr>
            <a:spLocks noChangeArrowheads="1"/>
          </p:cNvSpPr>
          <p:nvPr/>
        </p:nvSpPr>
        <p:spPr bwMode="auto">
          <a:xfrm>
            <a:off x="533400" y="4953000"/>
            <a:ext cx="3810000" cy="12954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>
                <a:solidFill>
                  <a:schemeClr val="hlink"/>
                </a:solidFill>
              </a:rPr>
              <a:t>Question: How to derive signal Z?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6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6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9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What is the state diagram?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13350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800" smtClean="0"/>
              <a:t>node (state): content of the D-FFs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smtClean="0"/>
              <a:t>edge: state transition upon receiving input signal value</a:t>
            </a:r>
          </a:p>
        </p:txBody>
      </p:sp>
      <p:grpSp>
        <p:nvGrpSpPr>
          <p:cNvPr id="8196" name="Group 4"/>
          <p:cNvGrpSpPr>
            <a:grpSpLocks/>
          </p:cNvGrpSpPr>
          <p:nvPr/>
        </p:nvGrpSpPr>
        <p:grpSpPr bwMode="auto">
          <a:xfrm>
            <a:off x="533400" y="3733800"/>
            <a:ext cx="4191000" cy="2808288"/>
            <a:chOff x="192" y="1872"/>
            <a:chExt cx="2640" cy="1769"/>
          </a:xfrm>
        </p:grpSpPr>
        <p:pic>
          <p:nvPicPr>
            <p:cNvPr id="8228" name="Picture 5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2" y="1920"/>
              <a:ext cx="2640" cy="17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229" name="Line 6"/>
            <p:cNvSpPr>
              <a:spLocks noChangeShapeType="1"/>
            </p:cNvSpPr>
            <p:nvPr/>
          </p:nvSpPr>
          <p:spPr bwMode="auto">
            <a:xfrm>
              <a:off x="1488" y="1872"/>
              <a:ext cx="0" cy="1728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8197" name="Group 7"/>
          <p:cNvGrpSpPr>
            <a:grpSpLocks/>
          </p:cNvGrpSpPr>
          <p:nvPr/>
        </p:nvGrpSpPr>
        <p:grpSpPr bwMode="auto">
          <a:xfrm>
            <a:off x="5334000" y="3962400"/>
            <a:ext cx="3060700" cy="2514600"/>
            <a:chOff x="3600" y="1584"/>
            <a:chExt cx="1928" cy="1584"/>
          </a:xfrm>
        </p:grpSpPr>
        <p:sp>
          <p:nvSpPr>
            <p:cNvPr id="8208" name="Oval 8"/>
            <p:cNvSpPr>
              <a:spLocks noChangeArrowheads="1"/>
            </p:cNvSpPr>
            <p:nvPr/>
          </p:nvSpPr>
          <p:spPr bwMode="auto">
            <a:xfrm>
              <a:off x="4176" y="1968"/>
              <a:ext cx="432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00</a:t>
              </a:r>
            </a:p>
          </p:txBody>
        </p:sp>
        <p:sp>
          <p:nvSpPr>
            <p:cNvPr id="8209" name="Oval 9"/>
            <p:cNvSpPr>
              <a:spLocks noChangeArrowheads="1"/>
            </p:cNvSpPr>
            <p:nvPr/>
          </p:nvSpPr>
          <p:spPr bwMode="auto">
            <a:xfrm>
              <a:off x="3648" y="2448"/>
              <a:ext cx="432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01</a:t>
              </a:r>
            </a:p>
          </p:txBody>
        </p:sp>
        <p:sp>
          <p:nvSpPr>
            <p:cNvPr id="8210" name="Oval 10"/>
            <p:cNvSpPr>
              <a:spLocks noChangeArrowheads="1"/>
            </p:cNvSpPr>
            <p:nvPr/>
          </p:nvSpPr>
          <p:spPr bwMode="auto">
            <a:xfrm>
              <a:off x="4176" y="2928"/>
              <a:ext cx="432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11</a:t>
              </a:r>
            </a:p>
          </p:txBody>
        </p:sp>
        <p:sp>
          <p:nvSpPr>
            <p:cNvPr id="8211" name="Oval 11"/>
            <p:cNvSpPr>
              <a:spLocks noChangeArrowheads="1"/>
            </p:cNvSpPr>
            <p:nvPr/>
          </p:nvSpPr>
          <p:spPr bwMode="auto">
            <a:xfrm>
              <a:off x="4608" y="2400"/>
              <a:ext cx="432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10</a:t>
              </a:r>
            </a:p>
          </p:txBody>
        </p:sp>
        <p:cxnSp>
          <p:nvCxnSpPr>
            <p:cNvPr id="8212" name="AutoShape 12"/>
            <p:cNvCxnSpPr>
              <a:cxnSpLocks noChangeShapeType="1"/>
              <a:stCxn id="8208" idx="7"/>
              <a:endCxn id="8208" idx="1"/>
            </p:cNvCxnSpPr>
            <p:nvPr/>
          </p:nvCxnSpPr>
          <p:spPr bwMode="auto">
            <a:xfrm rot="-5400000" flipH="1" flipV="1">
              <a:off x="4391" y="1851"/>
              <a:ext cx="1" cy="306"/>
            </a:xfrm>
            <a:prstGeom prst="curvedConnector3">
              <a:avLst>
                <a:gd name="adj1" fmla="val -17900009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213" name="Text Box 13"/>
            <p:cNvSpPr txBox="1">
              <a:spLocks noChangeArrowheads="1"/>
            </p:cNvSpPr>
            <p:nvPr/>
          </p:nvSpPr>
          <p:spPr bwMode="auto">
            <a:xfrm>
              <a:off x="4224" y="1584"/>
              <a:ext cx="34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X=0</a:t>
              </a:r>
            </a:p>
          </p:txBody>
        </p:sp>
        <p:sp>
          <p:nvSpPr>
            <p:cNvPr id="8214" name="Text Box 14"/>
            <p:cNvSpPr txBox="1">
              <a:spLocks noChangeArrowheads="1"/>
            </p:cNvSpPr>
            <p:nvPr/>
          </p:nvSpPr>
          <p:spPr bwMode="auto">
            <a:xfrm>
              <a:off x="3600" y="2112"/>
              <a:ext cx="34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X=1</a:t>
              </a:r>
            </a:p>
          </p:txBody>
        </p:sp>
        <p:cxnSp>
          <p:nvCxnSpPr>
            <p:cNvPr id="8215" name="AutoShape 15"/>
            <p:cNvCxnSpPr>
              <a:cxnSpLocks noChangeShapeType="1"/>
              <a:stCxn id="8208" idx="2"/>
              <a:endCxn id="8209" idx="0"/>
            </p:cNvCxnSpPr>
            <p:nvPr/>
          </p:nvCxnSpPr>
          <p:spPr bwMode="auto">
            <a:xfrm rot="10800000" flipV="1">
              <a:off x="3864" y="2088"/>
              <a:ext cx="312" cy="360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16" name="AutoShape 16"/>
            <p:cNvCxnSpPr>
              <a:cxnSpLocks noChangeShapeType="1"/>
              <a:stCxn id="8209" idx="6"/>
              <a:endCxn id="8208" idx="4"/>
            </p:cNvCxnSpPr>
            <p:nvPr/>
          </p:nvCxnSpPr>
          <p:spPr bwMode="auto">
            <a:xfrm flipV="1">
              <a:off x="4080" y="2208"/>
              <a:ext cx="312" cy="360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217" name="Text Box 17"/>
            <p:cNvSpPr txBox="1">
              <a:spLocks noChangeArrowheads="1"/>
            </p:cNvSpPr>
            <p:nvPr/>
          </p:nvSpPr>
          <p:spPr bwMode="auto">
            <a:xfrm>
              <a:off x="4032" y="2256"/>
              <a:ext cx="34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X=0</a:t>
              </a:r>
            </a:p>
          </p:txBody>
        </p:sp>
        <p:cxnSp>
          <p:nvCxnSpPr>
            <p:cNvPr id="8218" name="AutoShape 18"/>
            <p:cNvCxnSpPr>
              <a:cxnSpLocks noChangeShapeType="1"/>
              <a:stCxn id="8209" idx="4"/>
              <a:endCxn id="8210" idx="2"/>
            </p:cNvCxnSpPr>
            <p:nvPr/>
          </p:nvCxnSpPr>
          <p:spPr bwMode="auto">
            <a:xfrm rot="16200000" flipH="1">
              <a:off x="3840" y="2712"/>
              <a:ext cx="360" cy="312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219" name="Text Box 19"/>
            <p:cNvSpPr txBox="1">
              <a:spLocks noChangeArrowheads="1"/>
            </p:cNvSpPr>
            <p:nvPr/>
          </p:nvSpPr>
          <p:spPr bwMode="auto">
            <a:xfrm>
              <a:off x="3648" y="2832"/>
              <a:ext cx="34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X=1</a:t>
              </a:r>
            </a:p>
          </p:txBody>
        </p:sp>
        <p:cxnSp>
          <p:nvCxnSpPr>
            <p:cNvPr id="8220" name="AutoShape 20"/>
            <p:cNvCxnSpPr>
              <a:cxnSpLocks noChangeShapeType="1"/>
              <a:stCxn id="8211" idx="0"/>
              <a:endCxn id="8208" idx="6"/>
            </p:cNvCxnSpPr>
            <p:nvPr/>
          </p:nvCxnSpPr>
          <p:spPr bwMode="auto">
            <a:xfrm rot="5400000" flipH="1">
              <a:off x="4560" y="2136"/>
              <a:ext cx="312" cy="216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221" name="Text Box 21"/>
            <p:cNvSpPr txBox="1">
              <a:spLocks noChangeArrowheads="1"/>
            </p:cNvSpPr>
            <p:nvPr/>
          </p:nvSpPr>
          <p:spPr bwMode="auto">
            <a:xfrm>
              <a:off x="4752" y="2064"/>
              <a:ext cx="34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X=0</a:t>
              </a:r>
            </a:p>
          </p:txBody>
        </p:sp>
        <p:cxnSp>
          <p:nvCxnSpPr>
            <p:cNvPr id="8222" name="AutoShape 22"/>
            <p:cNvCxnSpPr>
              <a:cxnSpLocks noChangeShapeType="1"/>
              <a:stCxn id="8211" idx="5"/>
              <a:endCxn id="8211" idx="7"/>
            </p:cNvCxnSpPr>
            <p:nvPr/>
          </p:nvCxnSpPr>
          <p:spPr bwMode="auto">
            <a:xfrm rot="5400000" flipH="1" flipV="1">
              <a:off x="4893" y="2519"/>
              <a:ext cx="170" cy="1"/>
            </a:xfrm>
            <a:prstGeom prst="curvedConnector5">
              <a:avLst>
                <a:gd name="adj1" fmla="val -32944"/>
                <a:gd name="adj2" fmla="val 20800009"/>
                <a:gd name="adj3" fmla="val 131176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223" name="Text Box 23"/>
            <p:cNvSpPr txBox="1">
              <a:spLocks noChangeArrowheads="1"/>
            </p:cNvSpPr>
            <p:nvPr/>
          </p:nvSpPr>
          <p:spPr bwMode="auto">
            <a:xfrm>
              <a:off x="5184" y="2400"/>
              <a:ext cx="34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X=1</a:t>
              </a:r>
            </a:p>
          </p:txBody>
        </p:sp>
        <p:cxnSp>
          <p:nvCxnSpPr>
            <p:cNvPr id="8224" name="AutoShape 24"/>
            <p:cNvCxnSpPr>
              <a:cxnSpLocks noChangeShapeType="1"/>
              <a:stCxn id="8210" idx="6"/>
              <a:endCxn id="8211" idx="4"/>
            </p:cNvCxnSpPr>
            <p:nvPr/>
          </p:nvCxnSpPr>
          <p:spPr bwMode="auto">
            <a:xfrm flipV="1">
              <a:off x="4608" y="2640"/>
              <a:ext cx="216" cy="408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225" name="Text Box 25"/>
            <p:cNvSpPr txBox="1">
              <a:spLocks noChangeArrowheads="1"/>
            </p:cNvSpPr>
            <p:nvPr/>
          </p:nvSpPr>
          <p:spPr bwMode="auto">
            <a:xfrm>
              <a:off x="4752" y="2832"/>
              <a:ext cx="34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X=1</a:t>
              </a:r>
            </a:p>
          </p:txBody>
        </p:sp>
        <p:cxnSp>
          <p:nvCxnSpPr>
            <p:cNvPr id="8226" name="AutoShape 26"/>
            <p:cNvCxnSpPr>
              <a:cxnSpLocks noChangeShapeType="1"/>
              <a:stCxn id="8210" idx="0"/>
              <a:endCxn id="8208" idx="4"/>
            </p:cNvCxnSpPr>
            <p:nvPr/>
          </p:nvCxnSpPr>
          <p:spPr bwMode="auto">
            <a:xfrm rot="-5400000">
              <a:off x="4032" y="2568"/>
              <a:ext cx="72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227" name="Text Box 27"/>
            <p:cNvSpPr txBox="1">
              <a:spLocks noChangeArrowheads="1"/>
            </p:cNvSpPr>
            <p:nvPr/>
          </p:nvSpPr>
          <p:spPr bwMode="auto">
            <a:xfrm>
              <a:off x="4080" y="2640"/>
              <a:ext cx="34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X=0</a:t>
              </a:r>
            </a:p>
          </p:txBody>
        </p:sp>
      </p:grpSp>
      <p:sp>
        <p:nvSpPr>
          <p:cNvPr id="8198" name="AutoShape 28"/>
          <p:cNvSpPr>
            <a:spLocks noChangeArrowheads="1"/>
          </p:cNvSpPr>
          <p:nvPr/>
        </p:nvSpPr>
        <p:spPr bwMode="auto">
          <a:xfrm>
            <a:off x="457200" y="5486400"/>
            <a:ext cx="990600" cy="2286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grpSp>
        <p:nvGrpSpPr>
          <p:cNvPr id="4" name="Group 29"/>
          <p:cNvGrpSpPr>
            <a:grpSpLocks/>
          </p:cNvGrpSpPr>
          <p:nvPr/>
        </p:nvGrpSpPr>
        <p:grpSpPr bwMode="auto">
          <a:xfrm>
            <a:off x="4495800" y="4876800"/>
            <a:ext cx="1752600" cy="914400"/>
            <a:chOff x="2832" y="3072"/>
            <a:chExt cx="1104" cy="576"/>
          </a:xfrm>
        </p:grpSpPr>
        <p:sp>
          <p:nvSpPr>
            <p:cNvPr id="8206" name="AutoShape 30"/>
            <p:cNvSpPr>
              <a:spLocks noChangeArrowheads="1"/>
            </p:cNvSpPr>
            <p:nvPr/>
          </p:nvSpPr>
          <p:spPr bwMode="auto">
            <a:xfrm>
              <a:off x="3312" y="3312"/>
              <a:ext cx="624" cy="336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8207" name="Text Box 31"/>
            <p:cNvSpPr txBox="1">
              <a:spLocks noChangeArrowheads="1"/>
            </p:cNvSpPr>
            <p:nvPr/>
          </p:nvSpPr>
          <p:spPr bwMode="auto">
            <a:xfrm>
              <a:off x="2832" y="3072"/>
              <a:ext cx="755" cy="2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chemeClr val="hlink"/>
                  </a:solidFill>
                </a:rPr>
                <a:t>present state</a:t>
              </a:r>
            </a:p>
          </p:txBody>
        </p:sp>
      </p:grpSp>
      <p:sp>
        <p:nvSpPr>
          <p:cNvPr id="64544" name="Freeform 32"/>
          <p:cNvSpPr>
            <a:spLocks/>
          </p:cNvSpPr>
          <p:nvPr/>
        </p:nvSpPr>
        <p:spPr bwMode="auto">
          <a:xfrm>
            <a:off x="5715000" y="5791200"/>
            <a:ext cx="457200" cy="533400"/>
          </a:xfrm>
          <a:custGeom>
            <a:avLst/>
            <a:gdLst>
              <a:gd name="T0" fmla="*/ 0 w 288"/>
              <a:gd name="T1" fmla="*/ 0 h 336"/>
              <a:gd name="T2" fmla="*/ 120967500 w 288"/>
              <a:gd name="T3" fmla="*/ 483870000 h 336"/>
              <a:gd name="T4" fmla="*/ 725805000 w 288"/>
              <a:gd name="T5" fmla="*/ 846772500 h 336"/>
              <a:gd name="T6" fmla="*/ 0 60000 65536"/>
              <a:gd name="T7" fmla="*/ 0 60000 65536"/>
              <a:gd name="T8" fmla="*/ 0 60000 65536"/>
              <a:gd name="T9" fmla="*/ 0 w 288"/>
              <a:gd name="T10" fmla="*/ 0 h 336"/>
              <a:gd name="T11" fmla="*/ 288 w 288"/>
              <a:gd name="T12" fmla="*/ 336 h 3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336">
                <a:moveTo>
                  <a:pt x="0" y="0"/>
                </a:moveTo>
                <a:cubicBezTo>
                  <a:pt x="0" y="68"/>
                  <a:pt x="0" y="136"/>
                  <a:pt x="48" y="192"/>
                </a:cubicBezTo>
                <a:cubicBezTo>
                  <a:pt x="96" y="248"/>
                  <a:pt x="192" y="292"/>
                  <a:pt x="288" y="336"/>
                </a:cubicBezTo>
              </a:path>
            </a:pathLst>
          </a:cu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grpSp>
        <p:nvGrpSpPr>
          <p:cNvPr id="5" name="Group 33"/>
          <p:cNvGrpSpPr>
            <a:grpSpLocks/>
          </p:cNvGrpSpPr>
          <p:nvPr/>
        </p:nvGrpSpPr>
        <p:grpSpPr bwMode="auto">
          <a:xfrm>
            <a:off x="6172200" y="6019800"/>
            <a:ext cx="1874838" cy="565150"/>
            <a:chOff x="3888" y="3792"/>
            <a:chExt cx="1181" cy="356"/>
          </a:xfrm>
        </p:grpSpPr>
        <p:sp>
          <p:nvSpPr>
            <p:cNvPr id="8204" name="AutoShape 34"/>
            <p:cNvSpPr>
              <a:spLocks noChangeArrowheads="1"/>
            </p:cNvSpPr>
            <p:nvPr/>
          </p:nvSpPr>
          <p:spPr bwMode="auto">
            <a:xfrm>
              <a:off x="3888" y="3792"/>
              <a:ext cx="528" cy="336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8205" name="Text Box 35"/>
            <p:cNvSpPr txBox="1">
              <a:spLocks noChangeArrowheads="1"/>
            </p:cNvSpPr>
            <p:nvPr/>
          </p:nvSpPr>
          <p:spPr bwMode="auto">
            <a:xfrm>
              <a:off x="4464" y="3936"/>
              <a:ext cx="605" cy="2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rgbClr val="009900"/>
                  </a:solidFill>
                </a:rPr>
                <a:t>next state</a:t>
              </a:r>
            </a:p>
          </p:txBody>
        </p:sp>
      </p:grpSp>
      <p:sp>
        <p:nvSpPr>
          <p:cNvPr id="64548" name="AutoShape 36"/>
          <p:cNvSpPr>
            <a:spLocks noChangeArrowheads="1"/>
          </p:cNvSpPr>
          <p:nvPr/>
        </p:nvSpPr>
        <p:spPr bwMode="auto">
          <a:xfrm>
            <a:off x="1828800" y="5486400"/>
            <a:ext cx="533400" cy="2286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64549" name="AutoShape 37"/>
          <p:cNvSpPr>
            <a:spLocks noChangeArrowheads="1"/>
          </p:cNvSpPr>
          <p:nvPr/>
        </p:nvSpPr>
        <p:spPr bwMode="auto">
          <a:xfrm>
            <a:off x="2819400" y="5486400"/>
            <a:ext cx="762000" cy="228600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4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4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4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44" grpId="0" animBg="1"/>
      <p:bldP spid="64548" grpId="0" animBg="1"/>
      <p:bldP spid="6454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Draw timing waveform from state-diagram</a:t>
            </a:r>
          </a:p>
        </p:txBody>
      </p:sp>
      <p:grpSp>
        <p:nvGrpSpPr>
          <p:cNvPr id="9219" name="Group 3"/>
          <p:cNvGrpSpPr>
            <a:grpSpLocks/>
          </p:cNvGrpSpPr>
          <p:nvPr/>
        </p:nvGrpSpPr>
        <p:grpSpPr bwMode="auto">
          <a:xfrm>
            <a:off x="4419600" y="990600"/>
            <a:ext cx="4191000" cy="2743200"/>
            <a:chOff x="240" y="1331"/>
            <a:chExt cx="2165" cy="1561"/>
          </a:xfrm>
        </p:grpSpPr>
        <p:pic>
          <p:nvPicPr>
            <p:cNvPr id="9295" name="Picture 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0" y="1331"/>
              <a:ext cx="2165" cy="15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aphicFrame>
          <p:nvGraphicFramePr>
            <p:cNvPr id="9296" name="Object 5"/>
            <p:cNvGraphicFramePr>
              <a:graphicFrameLocks noChangeAspect="1"/>
            </p:cNvGraphicFramePr>
            <p:nvPr/>
          </p:nvGraphicFramePr>
          <p:xfrm>
            <a:off x="1584" y="1440"/>
            <a:ext cx="144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04" name="方程式" r:id="rId4" imgW="215619" imgH="215619" progId="Equation.3">
                    <p:embed/>
                  </p:oleObj>
                </mc:Choice>
                <mc:Fallback>
                  <p:oleObj name="方程式" r:id="rId4" imgW="215619" imgH="215619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84" y="1440"/>
                          <a:ext cx="144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97" name="Object 6"/>
            <p:cNvGraphicFramePr>
              <a:graphicFrameLocks noChangeAspect="1"/>
            </p:cNvGraphicFramePr>
            <p:nvPr/>
          </p:nvGraphicFramePr>
          <p:xfrm>
            <a:off x="1440" y="2064"/>
            <a:ext cx="144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05" name="方程式" r:id="rId6" imgW="215619" imgH="215619" progId="Equation.3">
                    <p:embed/>
                  </p:oleObj>
                </mc:Choice>
                <mc:Fallback>
                  <p:oleObj name="方程式" r:id="rId6" imgW="215619" imgH="215619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0" y="2064"/>
                          <a:ext cx="144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220" name="Group 7"/>
          <p:cNvGrpSpPr>
            <a:grpSpLocks/>
          </p:cNvGrpSpPr>
          <p:nvPr/>
        </p:nvGrpSpPr>
        <p:grpSpPr bwMode="auto">
          <a:xfrm>
            <a:off x="457200" y="3886200"/>
            <a:ext cx="3060700" cy="2514600"/>
            <a:chOff x="3600" y="1584"/>
            <a:chExt cx="1928" cy="1584"/>
          </a:xfrm>
        </p:grpSpPr>
        <p:sp>
          <p:nvSpPr>
            <p:cNvPr id="9275" name="Oval 8"/>
            <p:cNvSpPr>
              <a:spLocks noChangeArrowheads="1"/>
            </p:cNvSpPr>
            <p:nvPr/>
          </p:nvSpPr>
          <p:spPr bwMode="auto">
            <a:xfrm>
              <a:off x="4176" y="1968"/>
              <a:ext cx="432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00</a:t>
              </a:r>
            </a:p>
          </p:txBody>
        </p:sp>
        <p:sp>
          <p:nvSpPr>
            <p:cNvPr id="9276" name="Oval 9"/>
            <p:cNvSpPr>
              <a:spLocks noChangeArrowheads="1"/>
            </p:cNvSpPr>
            <p:nvPr/>
          </p:nvSpPr>
          <p:spPr bwMode="auto">
            <a:xfrm>
              <a:off x="3648" y="2448"/>
              <a:ext cx="432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01</a:t>
              </a:r>
            </a:p>
          </p:txBody>
        </p:sp>
        <p:sp>
          <p:nvSpPr>
            <p:cNvPr id="9277" name="Oval 10"/>
            <p:cNvSpPr>
              <a:spLocks noChangeArrowheads="1"/>
            </p:cNvSpPr>
            <p:nvPr/>
          </p:nvSpPr>
          <p:spPr bwMode="auto">
            <a:xfrm>
              <a:off x="4176" y="2928"/>
              <a:ext cx="432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11</a:t>
              </a:r>
            </a:p>
          </p:txBody>
        </p:sp>
        <p:sp>
          <p:nvSpPr>
            <p:cNvPr id="9278" name="Oval 11"/>
            <p:cNvSpPr>
              <a:spLocks noChangeArrowheads="1"/>
            </p:cNvSpPr>
            <p:nvPr/>
          </p:nvSpPr>
          <p:spPr bwMode="auto">
            <a:xfrm>
              <a:off x="4608" y="2400"/>
              <a:ext cx="432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10</a:t>
              </a:r>
            </a:p>
          </p:txBody>
        </p:sp>
        <p:cxnSp>
          <p:nvCxnSpPr>
            <p:cNvPr id="9279" name="AutoShape 12"/>
            <p:cNvCxnSpPr>
              <a:cxnSpLocks noChangeShapeType="1"/>
              <a:stCxn id="9275" idx="7"/>
              <a:endCxn id="9275" idx="1"/>
            </p:cNvCxnSpPr>
            <p:nvPr/>
          </p:nvCxnSpPr>
          <p:spPr bwMode="auto">
            <a:xfrm rot="-5400000" flipH="1" flipV="1">
              <a:off x="4391" y="1851"/>
              <a:ext cx="1" cy="306"/>
            </a:xfrm>
            <a:prstGeom prst="curvedConnector3">
              <a:avLst>
                <a:gd name="adj1" fmla="val -17900009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280" name="Text Box 13"/>
            <p:cNvSpPr txBox="1">
              <a:spLocks noChangeArrowheads="1"/>
            </p:cNvSpPr>
            <p:nvPr/>
          </p:nvSpPr>
          <p:spPr bwMode="auto">
            <a:xfrm>
              <a:off x="4224" y="1584"/>
              <a:ext cx="34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X=0</a:t>
              </a:r>
            </a:p>
          </p:txBody>
        </p:sp>
        <p:sp>
          <p:nvSpPr>
            <p:cNvPr id="9281" name="Text Box 14"/>
            <p:cNvSpPr txBox="1">
              <a:spLocks noChangeArrowheads="1"/>
            </p:cNvSpPr>
            <p:nvPr/>
          </p:nvSpPr>
          <p:spPr bwMode="auto">
            <a:xfrm>
              <a:off x="3600" y="2112"/>
              <a:ext cx="34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X=1</a:t>
              </a:r>
            </a:p>
          </p:txBody>
        </p:sp>
        <p:cxnSp>
          <p:nvCxnSpPr>
            <p:cNvPr id="9282" name="AutoShape 15"/>
            <p:cNvCxnSpPr>
              <a:cxnSpLocks noChangeShapeType="1"/>
              <a:stCxn id="9275" idx="2"/>
              <a:endCxn id="9276" idx="0"/>
            </p:cNvCxnSpPr>
            <p:nvPr/>
          </p:nvCxnSpPr>
          <p:spPr bwMode="auto">
            <a:xfrm rot="10800000" flipV="1">
              <a:off x="3864" y="2088"/>
              <a:ext cx="312" cy="360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283" name="AutoShape 16"/>
            <p:cNvCxnSpPr>
              <a:cxnSpLocks noChangeShapeType="1"/>
              <a:stCxn id="9276" idx="6"/>
              <a:endCxn id="9275" idx="4"/>
            </p:cNvCxnSpPr>
            <p:nvPr/>
          </p:nvCxnSpPr>
          <p:spPr bwMode="auto">
            <a:xfrm flipV="1">
              <a:off x="4080" y="2208"/>
              <a:ext cx="312" cy="360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284" name="Text Box 17"/>
            <p:cNvSpPr txBox="1">
              <a:spLocks noChangeArrowheads="1"/>
            </p:cNvSpPr>
            <p:nvPr/>
          </p:nvSpPr>
          <p:spPr bwMode="auto">
            <a:xfrm>
              <a:off x="4032" y="2256"/>
              <a:ext cx="34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X=0</a:t>
              </a:r>
            </a:p>
          </p:txBody>
        </p:sp>
        <p:cxnSp>
          <p:nvCxnSpPr>
            <p:cNvPr id="9285" name="AutoShape 18"/>
            <p:cNvCxnSpPr>
              <a:cxnSpLocks noChangeShapeType="1"/>
              <a:stCxn id="9276" idx="4"/>
              <a:endCxn id="9277" idx="2"/>
            </p:cNvCxnSpPr>
            <p:nvPr/>
          </p:nvCxnSpPr>
          <p:spPr bwMode="auto">
            <a:xfrm rot="16200000" flipH="1">
              <a:off x="3840" y="2712"/>
              <a:ext cx="360" cy="312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286" name="Text Box 19"/>
            <p:cNvSpPr txBox="1">
              <a:spLocks noChangeArrowheads="1"/>
            </p:cNvSpPr>
            <p:nvPr/>
          </p:nvSpPr>
          <p:spPr bwMode="auto">
            <a:xfrm>
              <a:off x="3648" y="2832"/>
              <a:ext cx="34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X=1</a:t>
              </a:r>
            </a:p>
          </p:txBody>
        </p:sp>
        <p:cxnSp>
          <p:nvCxnSpPr>
            <p:cNvPr id="9287" name="AutoShape 20"/>
            <p:cNvCxnSpPr>
              <a:cxnSpLocks noChangeShapeType="1"/>
              <a:stCxn id="9278" idx="0"/>
              <a:endCxn id="9275" idx="6"/>
            </p:cNvCxnSpPr>
            <p:nvPr/>
          </p:nvCxnSpPr>
          <p:spPr bwMode="auto">
            <a:xfrm rot="5400000" flipH="1">
              <a:off x="4560" y="2136"/>
              <a:ext cx="312" cy="216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288" name="Text Box 21"/>
            <p:cNvSpPr txBox="1">
              <a:spLocks noChangeArrowheads="1"/>
            </p:cNvSpPr>
            <p:nvPr/>
          </p:nvSpPr>
          <p:spPr bwMode="auto">
            <a:xfrm>
              <a:off x="4752" y="2064"/>
              <a:ext cx="34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X=0</a:t>
              </a:r>
            </a:p>
          </p:txBody>
        </p:sp>
        <p:cxnSp>
          <p:nvCxnSpPr>
            <p:cNvPr id="9289" name="AutoShape 22"/>
            <p:cNvCxnSpPr>
              <a:cxnSpLocks noChangeShapeType="1"/>
              <a:stCxn id="9278" idx="5"/>
              <a:endCxn id="9278" idx="7"/>
            </p:cNvCxnSpPr>
            <p:nvPr/>
          </p:nvCxnSpPr>
          <p:spPr bwMode="auto">
            <a:xfrm rot="5400000" flipH="1" flipV="1">
              <a:off x="4893" y="2519"/>
              <a:ext cx="170" cy="1"/>
            </a:xfrm>
            <a:prstGeom prst="curvedConnector5">
              <a:avLst>
                <a:gd name="adj1" fmla="val -32944"/>
                <a:gd name="adj2" fmla="val 20800009"/>
                <a:gd name="adj3" fmla="val 131176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290" name="Text Box 23"/>
            <p:cNvSpPr txBox="1">
              <a:spLocks noChangeArrowheads="1"/>
            </p:cNvSpPr>
            <p:nvPr/>
          </p:nvSpPr>
          <p:spPr bwMode="auto">
            <a:xfrm>
              <a:off x="5184" y="2400"/>
              <a:ext cx="34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X=1</a:t>
              </a:r>
            </a:p>
          </p:txBody>
        </p:sp>
        <p:cxnSp>
          <p:nvCxnSpPr>
            <p:cNvPr id="9291" name="AutoShape 24"/>
            <p:cNvCxnSpPr>
              <a:cxnSpLocks noChangeShapeType="1"/>
              <a:stCxn id="9277" idx="6"/>
              <a:endCxn id="9278" idx="4"/>
            </p:cNvCxnSpPr>
            <p:nvPr/>
          </p:nvCxnSpPr>
          <p:spPr bwMode="auto">
            <a:xfrm flipV="1">
              <a:off x="4608" y="2640"/>
              <a:ext cx="216" cy="408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292" name="Text Box 25"/>
            <p:cNvSpPr txBox="1">
              <a:spLocks noChangeArrowheads="1"/>
            </p:cNvSpPr>
            <p:nvPr/>
          </p:nvSpPr>
          <p:spPr bwMode="auto">
            <a:xfrm>
              <a:off x="4752" y="2832"/>
              <a:ext cx="34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X=1</a:t>
              </a:r>
            </a:p>
          </p:txBody>
        </p:sp>
        <p:cxnSp>
          <p:nvCxnSpPr>
            <p:cNvPr id="9293" name="AutoShape 26"/>
            <p:cNvCxnSpPr>
              <a:cxnSpLocks noChangeShapeType="1"/>
              <a:stCxn id="9277" idx="0"/>
              <a:endCxn id="9275" idx="4"/>
            </p:cNvCxnSpPr>
            <p:nvPr/>
          </p:nvCxnSpPr>
          <p:spPr bwMode="auto">
            <a:xfrm rot="-5400000">
              <a:off x="4032" y="2568"/>
              <a:ext cx="72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294" name="Text Box 27"/>
            <p:cNvSpPr txBox="1">
              <a:spLocks noChangeArrowheads="1"/>
            </p:cNvSpPr>
            <p:nvPr/>
          </p:nvSpPr>
          <p:spPr bwMode="auto">
            <a:xfrm>
              <a:off x="4080" y="2640"/>
              <a:ext cx="34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X=0</a:t>
              </a:r>
            </a:p>
          </p:txBody>
        </p:sp>
      </p:grpSp>
      <p:grpSp>
        <p:nvGrpSpPr>
          <p:cNvPr id="9221" name="Group 28"/>
          <p:cNvGrpSpPr>
            <a:grpSpLocks/>
          </p:cNvGrpSpPr>
          <p:nvPr/>
        </p:nvGrpSpPr>
        <p:grpSpPr bwMode="auto">
          <a:xfrm>
            <a:off x="4343400" y="4267200"/>
            <a:ext cx="4359275" cy="2089150"/>
            <a:chOff x="2784" y="2256"/>
            <a:chExt cx="2746" cy="1316"/>
          </a:xfrm>
        </p:grpSpPr>
        <p:grpSp>
          <p:nvGrpSpPr>
            <p:cNvPr id="9223" name="Group 29"/>
            <p:cNvGrpSpPr>
              <a:grpSpLocks/>
            </p:cNvGrpSpPr>
            <p:nvPr/>
          </p:nvGrpSpPr>
          <p:grpSpPr bwMode="auto">
            <a:xfrm>
              <a:off x="3418" y="2544"/>
              <a:ext cx="2112" cy="192"/>
              <a:chOff x="1584" y="2160"/>
              <a:chExt cx="2112" cy="192"/>
            </a:xfrm>
          </p:grpSpPr>
          <p:sp>
            <p:nvSpPr>
              <p:cNvPr id="9249" name="Line 30"/>
              <p:cNvSpPr>
                <a:spLocks noChangeShapeType="1"/>
              </p:cNvSpPr>
              <p:nvPr/>
            </p:nvSpPr>
            <p:spPr bwMode="auto">
              <a:xfrm>
                <a:off x="1584" y="2352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pSp>
            <p:nvGrpSpPr>
              <p:cNvPr id="9250" name="Group 31"/>
              <p:cNvGrpSpPr>
                <a:grpSpLocks/>
              </p:cNvGrpSpPr>
              <p:nvPr/>
            </p:nvGrpSpPr>
            <p:grpSpPr bwMode="auto">
              <a:xfrm>
                <a:off x="1776" y="2160"/>
                <a:ext cx="384" cy="192"/>
                <a:chOff x="1776" y="2160"/>
                <a:chExt cx="384" cy="192"/>
              </a:xfrm>
            </p:grpSpPr>
            <p:sp>
              <p:nvSpPr>
                <p:cNvPr id="9271" name="Line 32"/>
                <p:cNvSpPr>
                  <a:spLocks noChangeShapeType="1"/>
                </p:cNvSpPr>
                <p:nvPr/>
              </p:nvSpPr>
              <p:spPr bwMode="auto">
                <a:xfrm flipV="1">
                  <a:off x="1776" y="2160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9272" name="Line 33"/>
                <p:cNvSpPr>
                  <a:spLocks noChangeShapeType="1"/>
                </p:cNvSpPr>
                <p:nvPr/>
              </p:nvSpPr>
              <p:spPr bwMode="auto">
                <a:xfrm>
                  <a:off x="1776" y="2160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9273" name="Line 34"/>
                <p:cNvSpPr>
                  <a:spLocks noChangeShapeType="1"/>
                </p:cNvSpPr>
                <p:nvPr/>
              </p:nvSpPr>
              <p:spPr bwMode="auto">
                <a:xfrm flipV="1">
                  <a:off x="1968" y="2160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9274" name="Line 35"/>
                <p:cNvSpPr>
                  <a:spLocks noChangeShapeType="1"/>
                </p:cNvSpPr>
                <p:nvPr/>
              </p:nvSpPr>
              <p:spPr bwMode="auto">
                <a:xfrm>
                  <a:off x="1968" y="2352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9251" name="Group 36"/>
              <p:cNvGrpSpPr>
                <a:grpSpLocks/>
              </p:cNvGrpSpPr>
              <p:nvPr/>
            </p:nvGrpSpPr>
            <p:grpSpPr bwMode="auto">
              <a:xfrm>
                <a:off x="2160" y="2160"/>
                <a:ext cx="384" cy="192"/>
                <a:chOff x="1776" y="2160"/>
                <a:chExt cx="384" cy="192"/>
              </a:xfrm>
            </p:grpSpPr>
            <p:sp>
              <p:nvSpPr>
                <p:cNvPr id="9267" name="Line 37"/>
                <p:cNvSpPr>
                  <a:spLocks noChangeShapeType="1"/>
                </p:cNvSpPr>
                <p:nvPr/>
              </p:nvSpPr>
              <p:spPr bwMode="auto">
                <a:xfrm flipV="1">
                  <a:off x="1776" y="2160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9268" name="Line 38"/>
                <p:cNvSpPr>
                  <a:spLocks noChangeShapeType="1"/>
                </p:cNvSpPr>
                <p:nvPr/>
              </p:nvSpPr>
              <p:spPr bwMode="auto">
                <a:xfrm>
                  <a:off x="1776" y="2160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9269" name="Line 39"/>
                <p:cNvSpPr>
                  <a:spLocks noChangeShapeType="1"/>
                </p:cNvSpPr>
                <p:nvPr/>
              </p:nvSpPr>
              <p:spPr bwMode="auto">
                <a:xfrm flipV="1">
                  <a:off x="1968" y="2160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9270" name="Line 40"/>
                <p:cNvSpPr>
                  <a:spLocks noChangeShapeType="1"/>
                </p:cNvSpPr>
                <p:nvPr/>
              </p:nvSpPr>
              <p:spPr bwMode="auto">
                <a:xfrm>
                  <a:off x="1968" y="2352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9252" name="Group 41"/>
              <p:cNvGrpSpPr>
                <a:grpSpLocks/>
              </p:cNvGrpSpPr>
              <p:nvPr/>
            </p:nvGrpSpPr>
            <p:grpSpPr bwMode="auto">
              <a:xfrm>
                <a:off x="2544" y="2160"/>
                <a:ext cx="384" cy="192"/>
                <a:chOff x="1776" y="2160"/>
                <a:chExt cx="384" cy="192"/>
              </a:xfrm>
            </p:grpSpPr>
            <p:sp>
              <p:nvSpPr>
                <p:cNvPr id="9263" name="Line 42"/>
                <p:cNvSpPr>
                  <a:spLocks noChangeShapeType="1"/>
                </p:cNvSpPr>
                <p:nvPr/>
              </p:nvSpPr>
              <p:spPr bwMode="auto">
                <a:xfrm flipV="1">
                  <a:off x="1776" y="2160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9264" name="Line 43"/>
                <p:cNvSpPr>
                  <a:spLocks noChangeShapeType="1"/>
                </p:cNvSpPr>
                <p:nvPr/>
              </p:nvSpPr>
              <p:spPr bwMode="auto">
                <a:xfrm>
                  <a:off x="1776" y="2160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9265" name="Line 44"/>
                <p:cNvSpPr>
                  <a:spLocks noChangeShapeType="1"/>
                </p:cNvSpPr>
                <p:nvPr/>
              </p:nvSpPr>
              <p:spPr bwMode="auto">
                <a:xfrm flipV="1">
                  <a:off x="1968" y="2160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9266" name="Line 45"/>
                <p:cNvSpPr>
                  <a:spLocks noChangeShapeType="1"/>
                </p:cNvSpPr>
                <p:nvPr/>
              </p:nvSpPr>
              <p:spPr bwMode="auto">
                <a:xfrm>
                  <a:off x="1968" y="2352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9253" name="Group 46"/>
              <p:cNvGrpSpPr>
                <a:grpSpLocks/>
              </p:cNvGrpSpPr>
              <p:nvPr/>
            </p:nvGrpSpPr>
            <p:grpSpPr bwMode="auto">
              <a:xfrm>
                <a:off x="2928" y="2160"/>
                <a:ext cx="384" cy="192"/>
                <a:chOff x="1776" y="2160"/>
                <a:chExt cx="384" cy="192"/>
              </a:xfrm>
            </p:grpSpPr>
            <p:sp>
              <p:nvSpPr>
                <p:cNvPr id="9259" name="Line 47"/>
                <p:cNvSpPr>
                  <a:spLocks noChangeShapeType="1"/>
                </p:cNvSpPr>
                <p:nvPr/>
              </p:nvSpPr>
              <p:spPr bwMode="auto">
                <a:xfrm flipV="1">
                  <a:off x="1776" y="2160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9260" name="Line 48"/>
                <p:cNvSpPr>
                  <a:spLocks noChangeShapeType="1"/>
                </p:cNvSpPr>
                <p:nvPr/>
              </p:nvSpPr>
              <p:spPr bwMode="auto">
                <a:xfrm>
                  <a:off x="1776" y="2160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9261" name="Line 49"/>
                <p:cNvSpPr>
                  <a:spLocks noChangeShapeType="1"/>
                </p:cNvSpPr>
                <p:nvPr/>
              </p:nvSpPr>
              <p:spPr bwMode="auto">
                <a:xfrm flipV="1">
                  <a:off x="1968" y="2160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9262" name="Line 50"/>
                <p:cNvSpPr>
                  <a:spLocks noChangeShapeType="1"/>
                </p:cNvSpPr>
                <p:nvPr/>
              </p:nvSpPr>
              <p:spPr bwMode="auto">
                <a:xfrm>
                  <a:off x="1968" y="2352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9254" name="Group 51"/>
              <p:cNvGrpSpPr>
                <a:grpSpLocks/>
              </p:cNvGrpSpPr>
              <p:nvPr/>
            </p:nvGrpSpPr>
            <p:grpSpPr bwMode="auto">
              <a:xfrm>
                <a:off x="3312" y="2160"/>
                <a:ext cx="384" cy="192"/>
                <a:chOff x="1776" y="2160"/>
                <a:chExt cx="384" cy="192"/>
              </a:xfrm>
            </p:grpSpPr>
            <p:sp>
              <p:nvSpPr>
                <p:cNvPr id="9255" name="Line 52"/>
                <p:cNvSpPr>
                  <a:spLocks noChangeShapeType="1"/>
                </p:cNvSpPr>
                <p:nvPr/>
              </p:nvSpPr>
              <p:spPr bwMode="auto">
                <a:xfrm flipV="1">
                  <a:off x="1776" y="2160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9256" name="Line 53"/>
                <p:cNvSpPr>
                  <a:spLocks noChangeShapeType="1"/>
                </p:cNvSpPr>
                <p:nvPr/>
              </p:nvSpPr>
              <p:spPr bwMode="auto">
                <a:xfrm>
                  <a:off x="1776" y="2160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9257" name="Line 54"/>
                <p:cNvSpPr>
                  <a:spLocks noChangeShapeType="1"/>
                </p:cNvSpPr>
                <p:nvPr/>
              </p:nvSpPr>
              <p:spPr bwMode="auto">
                <a:xfrm flipV="1">
                  <a:off x="1968" y="2160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9258" name="Line 55"/>
                <p:cNvSpPr>
                  <a:spLocks noChangeShapeType="1"/>
                </p:cNvSpPr>
                <p:nvPr/>
              </p:nvSpPr>
              <p:spPr bwMode="auto">
                <a:xfrm>
                  <a:off x="1968" y="2352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</p:grpSp>
        <p:sp>
          <p:nvSpPr>
            <p:cNvPr id="9224" name="Text Box 56"/>
            <p:cNvSpPr txBox="1">
              <a:spLocks noChangeArrowheads="1"/>
            </p:cNvSpPr>
            <p:nvPr/>
          </p:nvSpPr>
          <p:spPr bwMode="auto">
            <a:xfrm>
              <a:off x="3274" y="2832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A</a:t>
              </a:r>
            </a:p>
          </p:txBody>
        </p:sp>
        <p:sp>
          <p:nvSpPr>
            <p:cNvPr id="9225" name="Text Box 57"/>
            <p:cNvSpPr txBox="1">
              <a:spLocks noChangeArrowheads="1"/>
            </p:cNvSpPr>
            <p:nvPr/>
          </p:nvSpPr>
          <p:spPr bwMode="auto">
            <a:xfrm>
              <a:off x="3274" y="3072"/>
              <a:ext cx="20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B</a:t>
              </a:r>
            </a:p>
          </p:txBody>
        </p:sp>
        <p:sp>
          <p:nvSpPr>
            <p:cNvPr id="9226" name="Text Box 58"/>
            <p:cNvSpPr txBox="1">
              <a:spLocks noChangeArrowheads="1"/>
            </p:cNvSpPr>
            <p:nvPr/>
          </p:nvSpPr>
          <p:spPr bwMode="auto">
            <a:xfrm>
              <a:off x="3274" y="3360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X</a:t>
              </a:r>
            </a:p>
          </p:txBody>
        </p:sp>
        <p:sp>
          <p:nvSpPr>
            <p:cNvPr id="9227" name="AutoShape 59"/>
            <p:cNvSpPr>
              <a:spLocks noChangeArrowheads="1"/>
            </p:cNvSpPr>
            <p:nvPr/>
          </p:nvSpPr>
          <p:spPr bwMode="auto">
            <a:xfrm>
              <a:off x="3610" y="2832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  <p:sp>
          <p:nvSpPr>
            <p:cNvPr id="9228" name="AutoShape 60"/>
            <p:cNvSpPr>
              <a:spLocks noChangeArrowheads="1"/>
            </p:cNvSpPr>
            <p:nvPr/>
          </p:nvSpPr>
          <p:spPr bwMode="auto">
            <a:xfrm>
              <a:off x="3610" y="3072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  <p:sp>
          <p:nvSpPr>
            <p:cNvPr id="9229" name="AutoShape 61"/>
            <p:cNvSpPr>
              <a:spLocks noChangeArrowheads="1"/>
            </p:cNvSpPr>
            <p:nvPr/>
          </p:nvSpPr>
          <p:spPr bwMode="auto">
            <a:xfrm>
              <a:off x="3610" y="3360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</a:t>
              </a:r>
            </a:p>
          </p:txBody>
        </p:sp>
        <p:sp>
          <p:nvSpPr>
            <p:cNvPr id="9230" name="AutoShape 62"/>
            <p:cNvSpPr>
              <a:spLocks noChangeArrowheads="1"/>
            </p:cNvSpPr>
            <p:nvPr/>
          </p:nvSpPr>
          <p:spPr bwMode="auto">
            <a:xfrm>
              <a:off x="3994" y="2832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  <p:sp>
          <p:nvSpPr>
            <p:cNvPr id="9231" name="AutoShape 63"/>
            <p:cNvSpPr>
              <a:spLocks noChangeArrowheads="1"/>
            </p:cNvSpPr>
            <p:nvPr/>
          </p:nvSpPr>
          <p:spPr bwMode="auto">
            <a:xfrm>
              <a:off x="3994" y="3072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</a:t>
              </a:r>
            </a:p>
          </p:txBody>
        </p:sp>
        <p:sp>
          <p:nvSpPr>
            <p:cNvPr id="9232" name="AutoShape 64"/>
            <p:cNvSpPr>
              <a:spLocks noChangeArrowheads="1"/>
            </p:cNvSpPr>
            <p:nvPr/>
          </p:nvSpPr>
          <p:spPr bwMode="auto">
            <a:xfrm>
              <a:off x="3994" y="3360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</a:t>
              </a:r>
            </a:p>
          </p:txBody>
        </p:sp>
        <p:sp>
          <p:nvSpPr>
            <p:cNvPr id="9233" name="AutoShape 65"/>
            <p:cNvSpPr>
              <a:spLocks noChangeArrowheads="1"/>
            </p:cNvSpPr>
            <p:nvPr/>
          </p:nvSpPr>
          <p:spPr bwMode="auto">
            <a:xfrm>
              <a:off x="4378" y="2832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</a:t>
              </a:r>
            </a:p>
          </p:txBody>
        </p:sp>
        <p:sp>
          <p:nvSpPr>
            <p:cNvPr id="9234" name="AutoShape 66"/>
            <p:cNvSpPr>
              <a:spLocks noChangeArrowheads="1"/>
            </p:cNvSpPr>
            <p:nvPr/>
          </p:nvSpPr>
          <p:spPr bwMode="auto">
            <a:xfrm>
              <a:off x="4378" y="3072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</a:t>
              </a:r>
            </a:p>
          </p:txBody>
        </p:sp>
        <p:sp>
          <p:nvSpPr>
            <p:cNvPr id="9235" name="AutoShape 67"/>
            <p:cNvSpPr>
              <a:spLocks noChangeArrowheads="1"/>
            </p:cNvSpPr>
            <p:nvPr/>
          </p:nvSpPr>
          <p:spPr bwMode="auto">
            <a:xfrm>
              <a:off x="4378" y="3360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  <p:sp>
          <p:nvSpPr>
            <p:cNvPr id="9236" name="AutoShape 68"/>
            <p:cNvSpPr>
              <a:spLocks noChangeArrowheads="1"/>
            </p:cNvSpPr>
            <p:nvPr/>
          </p:nvSpPr>
          <p:spPr bwMode="auto">
            <a:xfrm>
              <a:off x="4762" y="2832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  <p:sp>
          <p:nvSpPr>
            <p:cNvPr id="9237" name="AutoShape 69"/>
            <p:cNvSpPr>
              <a:spLocks noChangeArrowheads="1"/>
            </p:cNvSpPr>
            <p:nvPr/>
          </p:nvSpPr>
          <p:spPr bwMode="auto">
            <a:xfrm>
              <a:off x="4762" y="3072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  <p:sp>
          <p:nvSpPr>
            <p:cNvPr id="9238" name="AutoShape 70"/>
            <p:cNvSpPr>
              <a:spLocks noChangeArrowheads="1"/>
            </p:cNvSpPr>
            <p:nvPr/>
          </p:nvSpPr>
          <p:spPr bwMode="auto">
            <a:xfrm>
              <a:off x="4762" y="3360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  <p:sp>
          <p:nvSpPr>
            <p:cNvPr id="9239" name="AutoShape 71"/>
            <p:cNvSpPr>
              <a:spLocks noChangeArrowheads="1"/>
            </p:cNvSpPr>
            <p:nvPr/>
          </p:nvSpPr>
          <p:spPr bwMode="auto">
            <a:xfrm>
              <a:off x="5146" y="2832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  <p:sp>
          <p:nvSpPr>
            <p:cNvPr id="9240" name="AutoShape 72"/>
            <p:cNvSpPr>
              <a:spLocks noChangeArrowheads="1"/>
            </p:cNvSpPr>
            <p:nvPr/>
          </p:nvSpPr>
          <p:spPr bwMode="auto">
            <a:xfrm>
              <a:off x="5146" y="3072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  <p:sp>
          <p:nvSpPr>
            <p:cNvPr id="9241" name="AutoShape 73"/>
            <p:cNvSpPr>
              <a:spLocks noChangeArrowheads="1"/>
            </p:cNvSpPr>
            <p:nvPr/>
          </p:nvSpPr>
          <p:spPr bwMode="auto">
            <a:xfrm>
              <a:off x="5146" y="3360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  <p:grpSp>
          <p:nvGrpSpPr>
            <p:cNvPr id="9242" name="Group 74"/>
            <p:cNvGrpSpPr>
              <a:grpSpLocks/>
            </p:cNvGrpSpPr>
            <p:nvPr/>
          </p:nvGrpSpPr>
          <p:grpSpPr bwMode="auto">
            <a:xfrm>
              <a:off x="4080" y="2256"/>
              <a:ext cx="681" cy="212"/>
              <a:chOff x="4032" y="2016"/>
              <a:chExt cx="681" cy="212"/>
            </a:xfrm>
          </p:grpSpPr>
          <p:sp>
            <p:nvSpPr>
              <p:cNvPr id="9247" name="Line 75"/>
              <p:cNvSpPr>
                <a:spLocks noChangeShapeType="1"/>
              </p:cNvSpPr>
              <p:nvPr/>
            </p:nvSpPr>
            <p:spPr bwMode="auto">
              <a:xfrm>
                <a:off x="4032" y="2112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9248" name="Text Box 76"/>
              <p:cNvSpPr txBox="1">
                <a:spLocks noChangeArrowheads="1"/>
              </p:cNvSpPr>
              <p:nvPr/>
            </p:nvSpPr>
            <p:spPr bwMode="auto">
              <a:xfrm>
                <a:off x="4368" y="2016"/>
                <a:ext cx="345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time</a:t>
                </a:r>
              </a:p>
            </p:txBody>
          </p:sp>
        </p:grpSp>
        <p:sp>
          <p:nvSpPr>
            <p:cNvPr id="9243" name="Text Box 77"/>
            <p:cNvSpPr txBox="1">
              <a:spLocks noChangeArrowheads="1"/>
            </p:cNvSpPr>
            <p:nvPr/>
          </p:nvSpPr>
          <p:spPr bwMode="auto">
            <a:xfrm>
              <a:off x="3034" y="2544"/>
              <a:ext cx="39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clock</a:t>
              </a:r>
            </a:p>
          </p:txBody>
        </p:sp>
        <p:sp>
          <p:nvSpPr>
            <p:cNvPr id="9244" name="Text Box 78"/>
            <p:cNvSpPr txBox="1">
              <a:spLocks noChangeArrowheads="1"/>
            </p:cNvSpPr>
            <p:nvPr/>
          </p:nvSpPr>
          <p:spPr bwMode="auto">
            <a:xfrm>
              <a:off x="2794" y="2928"/>
              <a:ext cx="35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state</a:t>
              </a:r>
            </a:p>
          </p:txBody>
        </p:sp>
        <p:sp>
          <p:nvSpPr>
            <p:cNvPr id="9245" name="AutoShape 79"/>
            <p:cNvSpPr>
              <a:spLocks/>
            </p:cNvSpPr>
            <p:nvPr/>
          </p:nvSpPr>
          <p:spPr bwMode="auto">
            <a:xfrm>
              <a:off x="3130" y="2880"/>
              <a:ext cx="96" cy="384"/>
            </a:xfrm>
            <a:prstGeom prst="leftBrace">
              <a:avLst>
                <a:gd name="adj1" fmla="val 3333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9246" name="Text Box 80"/>
            <p:cNvSpPr txBox="1">
              <a:spLocks noChangeArrowheads="1"/>
            </p:cNvSpPr>
            <p:nvPr/>
          </p:nvSpPr>
          <p:spPr bwMode="auto">
            <a:xfrm>
              <a:off x="2784" y="3351"/>
              <a:ext cx="3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input</a:t>
              </a:r>
            </a:p>
          </p:txBody>
        </p:sp>
      </p:grpSp>
      <p:sp>
        <p:nvSpPr>
          <p:cNvPr id="9222" name="AutoShape 81"/>
          <p:cNvSpPr>
            <a:spLocks noChangeArrowheads="1"/>
          </p:cNvSpPr>
          <p:nvPr/>
        </p:nvSpPr>
        <p:spPr bwMode="auto">
          <a:xfrm>
            <a:off x="3733800" y="5334000"/>
            <a:ext cx="457200" cy="381000"/>
          </a:xfrm>
          <a:prstGeom prst="rightArrow">
            <a:avLst>
              <a:gd name="adj1" fmla="val 50000"/>
              <a:gd name="adj2" fmla="val 3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Draw timing waveform from state-diagram</a:t>
            </a:r>
          </a:p>
        </p:txBody>
      </p:sp>
      <p:grpSp>
        <p:nvGrpSpPr>
          <p:cNvPr id="10243" name="Group 3"/>
          <p:cNvGrpSpPr>
            <a:grpSpLocks/>
          </p:cNvGrpSpPr>
          <p:nvPr/>
        </p:nvGrpSpPr>
        <p:grpSpPr bwMode="auto">
          <a:xfrm>
            <a:off x="4419600" y="990600"/>
            <a:ext cx="4191000" cy="2743200"/>
            <a:chOff x="240" y="1331"/>
            <a:chExt cx="2165" cy="1561"/>
          </a:xfrm>
        </p:grpSpPr>
        <p:pic>
          <p:nvPicPr>
            <p:cNvPr id="10321" name="Picture 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0" y="1331"/>
              <a:ext cx="2165" cy="15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aphicFrame>
          <p:nvGraphicFramePr>
            <p:cNvPr id="10322" name="Object 5"/>
            <p:cNvGraphicFramePr>
              <a:graphicFrameLocks noChangeAspect="1"/>
            </p:cNvGraphicFramePr>
            <p:nvPr/>
          </p:nvGraphicFramePr>
          <p:xfrm>
            <a:off x="1584" y="1440"/>
            <a:ext cx="144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30" name="方程式" r:id="rId4" imgW="215619" imgH="215619" progId="Equation.3">
                    <p:embed/>
                  </p:oleObj>
                </mc:Choice>
                <mc:Fallback>
                  <p:oleObj name="方程式" r:id="rId4" imgW="215619" imgH="215619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84" y="1440"/>
                          <a:ext cx="144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323" name="Object 6"/>
            <p:cNvGraphicFramePr>
              <a:graphicFrameLocks noChangeAspect="1"/>
            </p:cNvGraphicFramePr>
            <p:nvPr/>
          </p:nvGraphicFramePr>
          <p:xfrm>
            <a:off x="1440" y="2064"/>
            <a:ext cx="144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31" name="方程式" r:id="rId6" imgW="215619" imgH="215619" progId="Equation.3">
                    <p:embed/>
                  </p:oleObj>
                </mc:Choice>
                <mc:Fallback>
                  <p:oleObj name="方程式" r:id="rId6" imgW="215619" imgH="215619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0" y="2064"/>
                          <a:ext cx="144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244" name="Group 7"/>
          <p:cNvGrpSpPr>
            <a:grpSpLocks/>
          </p:cNvGrpSpPr>
          <p:nvPr/>
        </p:nvGrpSpPr>
        <p:grpSpPr bwMode="auto">
          <a:xfrm>
            <a:off x="457200" y="3886200"/>
            <a:ext cx="3060700" cy="2514600"/>
            <a:chOff x="3600" y="1584"/>
            <a:chExt cx="1928" cy="1584"/>
          </a:xfrm>
        </p:grpSpPr>
        <p:sp>
          <p:nvSpPr>
            <p:cNvPr id="10301" name="Oval 8"/>
            <p:cNvSpPr>
              <a:spLocks noChangeArrowheads="1"/>
            </p:cNvSpPr>
            <p:nvPr/>
          </p:nvSpPr>
          <p:spPr bwMode="auto">
            <a:xfrm>
              <a:off x="4176" y="1968"/>
              <a:ext cx="432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00</a:t>
              </a:r>
            </a:p>
          </p:txBody>
        </p:sp>
        <p:sp>
          <p:nvSpPr>
            <p:cNvPr id="10302" name="Oval 9"/>
            <p:cNvSpPr>
              <a:spLocks noChangeArrowheads="1"/>
            </p:cNvSpPr>
            <p:nvPr/>
          </p:nvSpPr>
          <p:spPr bwMode="auto">
            <a:xfrm>
              <a:off x="3648" y="2448"/>
              <a:ext cx="432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01</a:t>
              </a:r>
            </a:p>
          </p:txBody>
        </p:sp>
        <p:sp>
          <p:nvSpPr>
            <p:cNvPr id="10303" name="Oval 10"/>
            <p:cNvSpPr>
              <a:spLocks noChangeArrowheads="1"/>
            </p:cNvSpPr>
            <p:nvPr/>
          </p:nvSpPr>
          <p:spPr bwMode="auto">
            <a:xfrm>
              <a:off x="4176" y="2928"/>
              <a:ext cx="432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11</a:t>
              </a:r>
            </a:p>
          </p:txBody>
        </p:sp>
        <p:sp>
          <p:nvSpPr>
            <p:cNvPr id="10304" name="Oval 11"/>
            <p:cNvSpPr>
              <a:spLocks noChangeArrowheads="1"/>
            </p:cNvSpPr>
            <p:nvPr/>
          </p:nvSpPr>
          <p:spPr bwMode="auto">
            <a:xfrm>
              <a:off x="4608" y="2400"/>
              <a:ext cx="432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10</a:t>
              </a:r>
            </a:p>
          </p:txBody>
        </p:sp>
        <p:cxnSp>
          <p:nvCxnSpPr>
            <p:cNvPr id="10305" name="AutoShape 12"/>
            <p:cNvCxnSpPr>
              <a:cxnSpLocks noChangeShapeType="1"/>
              <a:stCxn id="10301" idx="7"/>
              <a:endCxn id="10301" idx="1"/>
            </p:cNvCxnSpPr>
            <p:nvPr/>
          </p:nvCxnSpPr>
          <p:spPr bwMode="auto">
            <a:xfrm rot="-5400000" flipH="1" flipV="1">
              <a:off x="4391" y="1851"/>
              <a:ext cx="1" cy="306"/>
            </a:xfrm>
            <a:prstGeom prst="curvedConnector3">
              <a:avLst>
                <a:gd name="adj1" fmla="val -17900009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306" name="Text Box 13"/>
            <p:cNvSpPr txBox="1">
              <a:spLocks noChangeArrowheads="1"/>
            </p:cNvSpPr>
            <p:nvPr/>
          </p:nvSpPr>
          <p:spPr bwMode="auto">
            <a:xfrm>
              <a:off x="4224" y="1584"/>
              <a:ext cx="34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X=0</a:t>
              </a:r>
            </a:p>
          </p:txBody>
        </p:sp>
        <p:sp>
          <p:nvSpPr>
            <p:cNvPr id="10307" name="Text Box 14"/>
            <p:cNvSpPr txBox="1">
              <a:spLocks noChangeArrowheads="1"/>
            </p:cNvSpPr>
            <p:nvPr/>
          </p:nvSpPr>
          <p:spPr bwMode="auto">
            <a:xfrm>
              <a:off x="3600" y="2112"/>
              <a:ext cx="34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X=1</a:t>
              </a:r>
            </a:p>
          </p:txBody>
        </p:sp>
        <p:cxnSp>
          <p:nvCxnSpPr>
            <p:cNvPr id="10308" name="AutoShape 15"/>
            <p:cNvCxnSpPr>
              <a:cxnSpLocks noChangeShapeType="1"/>
              <a:stCxn id="10301" idx="2"/>
              <a:endCxn id="10302" idx="0"/>
            </p:cNvCxnSpPr>
            <p:nvPr/>
          </p:nvCxnSpPr>
          <p:spPr bwMode="auto">
            <a:xfrm rot="10800000" flipV="1">
              <a:off x="3864" y="2088"/>
              <a:ext cx="312" cy="360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309" name="AutoShape 16"/>
            <p:cNvCxnSpPr>
              <a:cxnSpLocks noChangeShapeType="1"/>
              <a:stCxn id="10302" idx="6"/>
              <a:endCxn id="10301" idx="4"/>
            </p:cNvCxnSpPr>
            <p:nvPr/>
          </p:nvCxnSpPr>
          <p:spPr bwMode="auto">
            <a:xfrm flipV="1">
              <a:off x="4080" y="2208"/>
              <a:ext cx="312" cy="360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310" name="Text Box 17"/>
            <p:cNvSpPr txBox="1">
              <a:spLocks noChangeArrowheads="1"/>
            </p:cNvSpPr>
            <p:nvPr/>
          </p:nvSpPr>
          <p:spPr bwMode="auto">
            <a:xfrm>
              <a:off x="4032" y="2256"/>
              <a:ext cx="34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X=0</a:t>
              </a:r>
            </a:p>
          </p:txBody>
        </p:sp>
        <p:cxnSp>
          <p:nvCxnSpPr>
            <p:cNvPr id="10311" name="AutoShape 18"/>
            <p:cNvCxnSpPr>
              <a:cxnSpLocks noChangeShapeType="1"/>
              <a:stCxn id="10302" idx="4"/>
              <a:endCxn id="10303" idx="2"/>
            </p:cNvCxnSpPr>
            <p:nvPr/>
          </p:nvCxnSpPr>
          <p:spPr bwMode="auto">
            <a:xfrm rot="16200000" flipH="1">
              <a:off x="3840" y="2712"/>
              <a:ext cx="360" cy="312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312" name="Text Box 19"/>
            <p:cNvSpPr txBox="1">
              <a:spLocks noChangeArrowheads="1"/>
            </p:cNvSpPr>
            <p:nvPr/>
          </p:nvSpPr>
          <p:spPr bwMode="auto">
            <a:xfrm>
              <a:off x="3648" y="2832"/>
              <a:ext cx="34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X=1</a:t>
              </a:r>
            </a:p>
          </p:txBody>
        </p:sp>
        <p:cxnSp>
          <p:nvCxnSpPr>
            <p:cNvPr id="10313" name="AutoShape 20"/>
            <p:cNvCxnSpPr>
              <a:cxnSpLocks noChangeShapeType="1"/>
              <a:stCxn id="10304" idx="0"/>
              <a:endCxn id="10301" idx="6"/>
            </p:cNvCxnSpPr>
            <p:nvPr/>
          </p:nvCxnSpPr>
          <p:spPr bwMode="auto">
            <a:xfrm rot="5400000" flipH="1">
              <a:off x="4560" y="2136"/>
              <a:ext cx="312" cy="216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314" name="Text Box 21"/>
            <p:cNvSpPr txBox="1">
              <a:spLocks noChangeArrowheads="1"/>
            </p:cNvSpPr>
            <p:nvPr/>
          </p:nvSpPr>
          <p:spPr bwMode="auto">
            <a:xfrm>
              <a:off x="4752" y="2064"/>
              <a:ext cx="34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X=0</a:t>
              </a:r>
            </a:p>
          </p:txBody>
        </p:sp>
        <p:cxnSp>
          <p:nvCxnSpPr>
            <p:cNvPr id="10315" name="AutoShape 22"/>
            <p:cNvCxnSpPr>
              <a:cxnSpLocks noChangeShapeType="1"/>
              <a:stCxn id="10304" idx="5"/>
              <a:endCxn id="10304" idx="7"/>
            </p:cNvCxnSpPr>
            <p:nvPr/>
          </p:nvCxnSpPr>
          <p:spPr bwMode="auto">
            <a:xfrm rot="5400000" flipH="1" flipV="1">
              <a:off x="4893" y="2519"/>
              <a:ext cx="170" cy="1"/>
            </a:xfrm>
            <a:prstGeom prst="curvedConnector5">
              <a:avLst>
                <a:gd name="adj1" fmla="val -32944"/>
                <a:gd name="adj2" fmla="val 20800009"/>
                <a:gd name="adj3" fmla="val 131176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316" name="Text Box 23"/>
            <p:cNvSpPr txBox="1">
              <a:spLocks noChangeArrowheads="1"/>
            </p:cNvSpPr>
            <p:nvPr/>
          </p:nvSpPr>
          <p:spPr bwMode="auto">
            <a:xfrm>
              <a:off x="5184" y="2400"/>
              <a:ext cx="34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X=1</a:t>
              </a:r>
            </a:p>
          </p:txBody>
        </p:sp>
        <p:cxnSp>
          <p:nvCxnSpPr>
            <p:cNvPr id="10317" name="AutoShape 24"/>
            <p:cNvCxnSpPr>
              <a:cxnSpLocks noChangeShapeType="1"/>
              <a:stCxn id="10303" idx="6"/>
              <a:endCxn id="10304" idx="4"/>
            </p:cNvCxnSpPr>
            <p:nvPr/>
          </p:nvCxnSpPr>
          <p:spPr bwMode="auto">
            <a:xfrm flipV="1">
              <a:off x="4608" y="2640"/>
              <a:ext cx="216" cy="408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318" name="Text Box 25"/>
            <p:cNvSpPr txBox="1">
              <a:spLocks noChangeArrowheads="1"/>
            </p:cNvSpPr>
            <p:nvPr/>
          </p:nvSpPr>
          <p:spPr bwMode="auto">
            <a:xfrm>
              <a:off x="4752" y="2832"/>
              <a:ext cx="34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X=1</a:t>
              </a:r>
            </a:p>
          </p:txBody>
        </p:sp>
        <p:cxnSp>
          <p:nvCxnSpPr>
            <p:cNvPr id="10319" name="AutoShape 26"/>
            <p:cNvCxnSpPr>
              <a:cxnSpLocks noChangeShapeType="1"/>
              <a:stCxn id="10303" idx="0"/>
              <a:endCxn id="10301" idx="4"/>
            </p:cNvCxnSpPr>
            <p:nvPr/>
          </p:nvCxnSpPr>
          <p:spPr bwMode="auto">
            <a:xfrm rot="-5400000">
              <a:off x="4032" y="2568"/>
              <a:ext cx="72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320" name="Text Box 27"/>
            <p:cNvSpPr txBox="1">
              <a:spLocks noChangeArrowheads="1"/>
            </p:cNvSpPr>
            <p:nvPr/>
          </p:nvSpPr>
          <p:spPr bwMode="auto">
            <a:xfrm>
              <a:off x="4080" y="2640"/>
              <a:ext cx="34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X=0</a:t>
              </a:r>
            </a:p>
          </p:txBody>
        </p:sp>
      </p:grpSp>
      <p:grpSp>
        <p:nvGrpSpPr>
          <p:cNvPr id="10245" name="Group 28"/>
          <p:cNvGrpSpPr>
            <a:grpSpLocks/>
          </p:cNvGrpSpPr>
          <p:nvPr/>
        </p:nvGrpSpPr>
        <p:grpSpPr bwMode="auto">
          <a:xfrm>
            <a:off x="4343400" y="4267200"/>
            <a:ext cx="4359275" cy="2089150"/>
            <a:chOff x="2736" y="2688"/>
            <a:chExt cx="2746" cy="1316"/>
          </a:xfrm>
        </p:grpSpPr>
        <p:grpSp>
          <p:nvGrpSpPr>
            <p:cNvPr id="10261" name="Group 29"/>
            <p:cNvGrpSpPr>
              <a:grpSpLocks/>
            </p:cNvGrpSpPr>
            <p:nvPr/>
          </p:nvGrpSpPr>
          <p:grpSpPr bwMode="auto">
            <a:xfrm>
              <a:off x="3370" y="2976"/>
              <a:ext cx="2112" cy="192"/>
              <a:chOff x="1584" y="2160"/>
              <a:chExt cx="2112" cy="192"/>
            </a:xfrm>
          </p:grpSpPr>
          <p:sp>
            <p:nvSpPr>
              <p:cNvPr id="10275" name="Line 30"/>
              <p:cNvSpPr>
                <a:spLocks noChangeShapeType="1"/>
              </p:cNvSpPr>
              <p:nvPr/>
            </p:nvSpPr>
            <p:spPr bwMode="auto">
              <a:xfrm>
                <a:off x="1584" y="2352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pSp>
            <p:nvGrpSpPr>
              <p:cNvPr id="10276" name="Group 31"/>
              <p:cNvGrpSpPr>
                <a:grpSpLocks/>
              </p:cNvGrpSpPr>
              <p:nvPr/>
            </p:nvGrpSpPr>
            <p:grpSpPr bwMode="auto">
              <a:xfrm>
                <a:off x="1776" y="2160"/>
                <a:ext cx="384" cy="192"/>
                <a:chOff x="1776" y="2160"/>
                <a:chExt cx="384" cy="192"/>
              </a:xfrm>
            </p:grpSpPr>
            <p:sp>
              <p:nvSpPr>
                <p:cNvPr id="10297" name="Line 32"/>
                <p:cNvSpPr>
                  <a:spLocks noChangeShapeType="1"/>
                </p:cNvSpPr>
                <p:nvPr/>
              </p:nvSpPr>
              <p:spPr bwMode="auto">
                <a:xfrm flipV="1">
                  <a:off x="1776" y="2160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0298" name="Line 33"/>
                <p:cNvSpPr>
                  <a:spLocks noChangeShapeType="1"/>
                </p:cNvSpPr>
                <p:nvPr/>
              </p:nvSpPr>
              <p:spPr bwMode="auto">
                <a:xfrm>
                  <a:off x="1776" y="2160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0299" name="Line 34"/>
                <p:cNvSpPr>
                  <a:spLocks noChangeShapeType="1"/>
                </p:cNvSpPr>
                <p:nvPr/>
              </p:nvSpPr>
              <p:spPr bwMode="auto">
                <a:xfrm flipV="1">
                  <a:off x="1968" y="2160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0300" name="Line 35"/>
                <p:cNvSpPr>
                  <a:spLocks noChangeShapeType="1"/>
                </p:cNvSpPr>
                <p:nvPr/>
              </p:nvSpPr>
              <p:spPr bwMode="auto">
                <a:xfrm>
                  <a:off x="1968" y="2352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10277" name="Group 36"/>
              <p:cNvGrpSpPr>
                <a:grpSpLocks/>
              </p:cNvGrpSpPr>
              <p:nvPr/>
            </p:nvGrpSpPr>
            <p:grpSpPr bwMode="auto">
              <a:xfrm>
                <a:off x="2160" y="2160"/>
                <a:ext cx="384" cy="192"/>
                <a:chOff x="1776" y="2160"/>
                <a:chExt cx="384" cy="192"/>
              </a:xfrm>
            </p:grpSpPr>
            <p:sp>
              <p:nvSpPr>
                <p:cNvPr id="10293" name="Line 37"/>
                <p:cNvSpPr>
                  <a:spLocks noChangeShapeType="1"/>
                </p:cNvSpPr>
                <p:nvPr/>
              </p:nvSpPr>
              <p:spPr bwMode="auto">
                <a:xfrm flipV="1">
                  <a:off x="1776" y="2160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0294" name="Line 38"/>
                <p:cNvSpPr>
                  <a:spLocks noChangeShapeType="1"/>
                </p:cNvSpPr>
                <p:nvPr/>
              </p:nvSpPr>
              <p:spPr bwMode="auto">
                <a:xfrm>
                  <a:off x="1776" y="2160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0295" name="Line 39"/>
                <p:cNvSpPr>
                  <a:spLocks noChangeShapeType="1"/>
                </p:cNvSpPr>
                <p:nvPr/>
              </p:nvSpPr>
              <p:spPr bwMode="auto">
                <a:xfrm flipV="1">
                  <a:off x="1968" y="2160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0296" name="Line 40"/>
                <p:cNvSpPr>
                  <a:spLocks noChangeShapeType="1"/>
                </p:cNvSpPr>
                <p:nvPr/>
              </p:nvSpPr>
              <p:spPr bwMode="auto">
                <a:xfrm>
                  <a:off x="1968" y="2352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10278" name="Group 41"/>
              <p:cNvGrpSpPr>
                <a:grpSpLocks/>
              </p:cNvGrpSpPr>
              <p:nvPr/>
            </p:nvGrpSpPr>
            <p:grpSpPr bwMode="auto">
              <a:xfrm>
                <a:off x="2544" y="2160"/>
                <a:ext cx="384" cy="192"/>
                <a:chOff x="1776" y="2160"/>
                <a:chExt cx="384" cy="192"/>
              </a:xfrm>
            </p:grpSpPr>
            <p:sp>
              <p:nvSpPr>
                <p:cNvPr id="10289" name="Line 42"/>
                <p:cNvSpPr>
                  <a:spLocks noChangeShapeType="1"/>
                </p:cNvSpPr>
                <p:nvPr/>
              </p:nvSpPr>
              <p:spPr bwMode="auto">
                <a:xfrm flipV="1">
                  <a:off x="1776" y="2160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0290" name="Line 43"/>
                <p:cNvSpPr>
                  <a:spLocks noChangeShapeType="1"/>
                </p:cNvSpPr>
                <p:nvPr/>
              </p:nvSpPr>
              <p:spPr bwMode="auto">
                <a:xfrm>
                  <a:off x="1776" y="2160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0291" name="Line 44"/>
                <p:cNvSpPr>
                  <a:spLocks noChangeShapeType="1"/>
                </p:cNvSpPr>
                <p:nvPr/>
              </p:nvSpPr>
              <p:spPr bwMode="auto">
                <a:xfrm flipV="1">
                  <a:off x="1968" y="2160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0292" name="Line 45"/>
                <p:cNvSpPr>
                  <a:spLocks noChangeShapeType="1"/>
                </p:cNvSpPr>
                <p:nvPr/>
              </p:nvSpPr>
              <p:spPr bwMode="auto">
                <a:xfrm>
                  <a:off x="1968" y="2352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10279" name="Group 46"/>
              <p:cNvGrpSpPr>
                <a:grpSpLocks/>
              </p:cNvGrpSpPr>
              <p:nvPr/>
            </p:nvGrpSpPr>
            <p:grpSpPr bwMode="auto">
              <a:xfrm>
                <a:off x="2928" y="2160"/>
                <a:ext cx="384" cy="192"/>
                <a:chOff x="1776" y="2160"/>
                <a:chExt cx="384" cy="192"/>
              </a:xfrm>
            </p:grpSpPr>
            <p:sp>
              <p:nvSpPr>
                <p:cNvPr id="10285" name="Line 47"/>
                <p:cNvSpPr>
                  <a:spLocks noChangeShapeType="1"/>
                </p:cNvSpPr>
                <p:nvPr/>
              </p:nvSpPr>
              <p:spPr bwMode="auto">
                <a:xfrm flipV="1">
                  <a:off x="1776" y="2160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0286" name="Line 48"/>
                <p:cNvSpPr>
                  <a:spLocks noChangeShapeType="1"/>
                </p:cNvSpPr>
                <p:nvPr/>
              </p:nvSpPr>
              <p:spPr bwMode="auto">
                <a:xfrm>
                  <a:off x="1776" y="2160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0287" name="Line 49"/>
                <p:cNvSpPr>
                  <a:spLocks noChangeShapeType="1"/>
                </p:cNvSpPr>
                <p:nvPr/>
              </p:nvSpPr>
              <p:spPr bwMode="auto">
                <a:xfrm flipV="1">
                  <a:off x="1968" y="2160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0288" name="Line 50"/>
                <p:cNvSpPr>
                  <a:spLocks noChangeShapeType="1"/>
                </p:cNvSpPr>
                <p:nvPr/>
              </p:nvSpPr>
              <p:spPr bwMode="auto">
                <a:xfrm>
                  <a:off x="1968" y="2352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10280" name="Group 51"/>
              <p:cNvGrpSpPr>
                <a:grpSpLocks/>
              </p:cNvGrpSpPr>
              <p:nvPr/>
            </p:nvGrpSpPr>
            <p:grpSpPr bwMode="auto">
              <a:xfrm>
                <a:off x="3312" y="2160"/>
                <a:ext cx="384" cy="192"/>
                <a:chOff x="1776" y="2160"/>
                <a:chExt cx="384" cy="192"/>
              </a:xfrm>
            </p:grpSpPr>
            <p:sp>
              <p:nvSpPr>
                <p:cNvPr id="10281" name="Line 52"/>
                <p:cNvSpPr>
                  <a:spLocks noChangeShapeType="1"/>
                </p:cNvSpPr>
                <p:nvPr/>
              </p:nvSpPr>
              <p:spPr bwMode="auto">
                <a:xfrm flipV="1">
                  <a:off x="1776" y="2160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0282" name="Line 53"/>
                <p:cNvSpPr>
                  <a:spLocks noChangeShapeType="1"/>
                </p:cNvSpPr>
                <p:nvPr/>
              </p:nvSpPr>
              <p:spPr bwMode="auto">
                <a:xfrm>
                  <a:off x="1776" y="2160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0283" name="Line 54"/>
                <p:cNvSpPr>
                  <a:spLocks noChangeShapeType="1"/>
                </p:cNvSpPr>
                <p:nvPr/>
              </p:nvSpPr>
              <p:spPr bwMode="auto">
                <a:xfrm flipV="1">
                  <a:off x="1968" y="2160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0284" name="Line 55"/>
                <p:cNvSpPr>
                  <a:spLocks noChangeShapeType="1"/>
                </p:cNvSpPr>
                <p:nvPr/>
              </p:nvSpPr>
              <p:spPr bwMode="auto">
                <a:xfrm>
                  <a:off x="1968" y="2352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</p:grpSp>
        <p:sp>
          <p:nvSpPr>
            <p:cNvPr id="10262" name="Text Box 56"/>
            <p:cNvSpPr txBox="1">
              <a:spLocks noChangeArrowheads="1"/>
            </p:cNvSpPr>
            <p:nvPr/>
          </p:nvSpPr>
          <p:spPr bwMode="auto">
            <a:xfrm>
              <a:off x="3226" y="3264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A</a:t>
              </a:r>
            </a:p>
          </p:txBody>
        </p:sp>
        <p:sp>
          <p:nvSpPr>
            <p:cNvPr id="10263" name="Text Box 57"/>
            <p:cNvSpPr txBox="1">
              <a:spLocks noChangeArrowheads="1"/>
            </p:cNvSpPr>
            <p:nvPr/>
          </p:nvSpPr>
          <p:spPr bwMode="auto">
            <a:xfrm>
              <a:off x="3226" y="3504"/>
              <a:ext cx="20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B</a:t>
              </a:r>
            </a:p>
          </p:txBody>
        </p:sp>
        <p:sp>
          <p:nvSpPr>
            <p:cNvPr id="10264" name="Text Box 58"/>
            <p:cNvSpPr txBox="1">
              <a:spLocks noChangeArrowheads="1"/>
            </p:cNvSpPr>
            <p:nvPr/>
          </p:nvSpPr>
          <p:spPr bwMode="auto">
            <a:xfrm>
              <a:off x="3226" y="3792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X</a:t>
              </a:r>
            </a:p>
          </p:txBody>
        </p:sp>
        <p:sp>
          <p:nvSpPr>
            <p:cNvPr id="10265" name="AutoShape 59"/>
            <p:cNvSpPr>
              <a:spLocks noChangeArrowheads="1"/>
            </p:cNvSpPr>
            <p:nvPr/>
          </p:nvSpPr>
          <p:spPr bwMode="auto">
            <a:xfrm>
              <a:off x="3562" y="3264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  <p:sp>
          <p:nvSpPr>
            <p:cNvPr id="10266" name="AutoShape 60"/>
            <p:cNvSpPr>
              <a:spLocks noChangeArrowheads="1"/>
            </p:cNvSpPr>
            <p:nvPr/>
          </p:nvSpPr>
          <p:spPr bwMode="auto">
            <a:xfrm>
              <a:off x="3562" y="3504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  <p:sp>
          <p:nvSpPr>
            <p:cNvPr id="10267" name="AutoShape 61"/>
            <p:cNvSpPr>
              <a:spLocks noChangeArrowheads="1"/>
            </p:cNvSpPr>
            <p:nvPr/>
          </p:nvSpPr>
          <p:spPr bwMode="auto">
            <a:xfrm>
              <a:off x="3562" y="3792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</a:t>
              </a:r>
            </a:p>
          </p:txBody>
        </p:sp>
        <p:grpSp>
          <p:nvGrpSpPr>
            <p:cNvPr id="10268" name="Group 62"/>
            <p:cNvGrpSpPr>
              <a:grpSpLocks/>
            </p:cNvGrpSpPr>
            <p:nvPr/>
          </p:nvGrpSpPr>
          <p:grpSpPr bwMode="auto">
            <a:xfrm>
              <a:off x="4032" y="2688"/>
              <a:ext cx="681" cy="212"/>
              <a:chOff x="4032" y="2016"/>
              <a:chExt cx="681" cy="212"/>
            </a:xfrm>
          </p:grpSpPr>
          <p:sp>
            <p:nvSpPr>
              <p:cNvPr id="10273" name="Line 63"/>
              <p:cNvSpPr>
                <a:spLocks noChangeShapeType="1"/>
              </p:cNvSpPr>
              <p:nvPr/>
            </p:nvSpPr>
            <p:spPr bwMode="auto">
              <a:xfrm>
                <a:off x="4032" y="2112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0274" name="Text Box 64"/>
              <p:cNvSpPr txBox="1">
                <a:spLocks noChangeArrowheads="1"/>
              </p:cNvSpPr>
              <p:nvPr/>
            </p:nvSpPr>
            <p:spPr bwMode="auto">
              <a:xfrm>
                <a:off x="4368" y="2016"/>
                <a:ext cx="345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time</a:t>
                </a:r>
              </a:p>
            </p:txBody>
          </p:sp>
        </p:grpSp>
        <p:sp>
          <p:nvSpPr>
            <p:cNvPr id="10269" name="Text Box 65"/>
            <p:cNvSpPr txBox="1">
              <a:spLocks noChangeArrowheads="1"/>
            </p:cNvSpPr>
            <p:nvPr/>
          </p:nvSpPr>
          <p:spPr bwMode="auto">
            <a:xfrm>
              <a:off x="2986" y="2976"/>
              <a:ext cx="39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clock</a:t>
              </a:r>
            </a:p>
          </p:txBody>
        </p:sp>
        <p:sp>
          <p:nvSpPr>
            <p:cNvPr id="10270" name="Text Box 66"/>
            <p:cNvSpPr txBox="1">
              <a:spLocks noChangeArrowheads="1"/>
            </p:cNvSpPr>
            <p:nvPr/>
          </p:nvSpPr>
          <p:spPr bwMode="auto">
            <a:xfrm>
              <a:off x="2746" y="3360"/>
              <a:ext cx="35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state</a:t>
              </a:r>
            </a:p>
          </p:txBody>
        </p:sp>
        <p:sp>
          <p:nvSpPr>
            <p:cNvPr id="10271" name="AutoShape 67"/>
            <p:cNvSpPr>
              <a:spLocks/>
            </p:cNvSpPr>
            <p:nvPr/>
          </p:nvSpPr>
          <p:spPr bwMode="auto">
            <a:xfrm>
              <a:off x="3082" y="3312"/>
              <a:ext cx="96" cy="384"/>
            </a:xfrm>
            <a:prstGeom prst="leftBrace">
              <a:avLst>
                <a:gd name="adj1" fmla="val 3333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10272" name="Text Box 68"/>
            <p:cNvSpPr txBox="1">
              <a:spLocks noChangeArrowheads="1"/>
            </p:cNvSpPr>
            <p:nvPr/>
          </p:nvSpPr>
          <p:spPr bwMode="auto">
            <a:xfrm>
              <a:off x="2736" y="3783"/>
              <a:ext cx="3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input</a:t>
              </a:r>
            </a:p>
          </p:txBody>
        </p:sp>
      </p:grpSp>
      <p:sp>
        <p:nvSpPr>
          <p:cNvPr id="10246" name="AutoShape 69"/>
          <p:cNvSpPr>
            <a:spLocks noChangeArrowheads="1"/>
          </p:cNvSpPr>
          <p:nvPr/>
        </p:nvSpPr>
        <p:spPr bwMode="auto">
          <a:xfrm>
            <a:off x="3733800" y="5334000"/>
            <a:ext cx="457200" cy="381000"/>
          </a:xfrm>
          <a:prstGeom prst="rightArrow">
            <a:avLst>
              <a:gd name="adj1" fmla="val 50000"/>
              <a:gd name="adj2" fmla="val 3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grpSp>
        <p:nvGrpSpPr>
          <p:cNvPr id="12" name="Group 70"/>
          <p:cNvGrpSpPr>
            <a:grpSpLocks/>
          </p:cNvGrpSpPr>
          <p:nvPr/>
        </p:nvGrpSpPr>
        <p:grpSpPr bwMode="auto">
          <a:xfrm>
            <a:off x="5486400" y="4724400"/>
            <a:ext cx="1198563" cy="1219200"/>
            <a:chOff x="3456" y="2976"/>
            <a:chExt cx="755" cy="768"/>
          </a:xfrm>
        </p:grpSpPr>
        <p:sp>
          <p:nvSpPr>
            <p:cNvPr id="10259" name="AutoShape 71"/>
            <p:cNvSpPr>
              <a:spLocks noChangeArrowheads="1"/>
            </p:cNvSpPr>
            <p:nvPr/>
          </p:nvSpPr>
          <p:spPr bwMode="auto">
            <a:xfrm>
              <a:off x="3504" y="3216"/>
              <a:ext cx="480" cy="528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10260" name="Text Box 72"/>
            <p:cNvSpPr txBox="1">
              <a:spLocks noChangeArrowheads="1"/>
            </p:cNvSpPr>
            <p:nvPr/>
          </p:nvSpPr>
          <p:spPr bwMode="auto">
            <a:xfrm>
              <a:off x="3456" y="2976"/>
              <a:ext cx="755" cy="2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chemeClr val="hlink"/>
                  </a:solidFill>
                </a:rPr>
                <a:t>present state</a:t>
              </a:r>
            </a:p>
          </p:txBody>
        </p:sp>
      </p:grpSp>
      <p:sp>
        <p:nvSpPr>
          <p:cNvPr id="10248" name="AutoShape 73"/>
          <p:cNvSpPr>
            <a:spLocks noChangeArrowheads="1"/>
          </p:cNvSpPr>
          <p:nvPr/>
        </p:nvSpPr>
        <p:spPr bwMode="auto">
          <a:xfrm>
            <a:off x="1371600" y="4419600"/>
            <a:ext cx="685800" cy="5334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10249" name="Text Box 74"/>
          <p:cNvSpPr txBox="1">
            <a:spLocks noChangeArrowheads="1"/>
          </p:cNvSpPr>
          <p:nvPr/>
        </p:nvSpPr>
        <p:spPr bwMode="auto">
          <a:xfrm>
            <a:off x="1371600" y="4038600"/>
            <a:ext cx="1198563" cy="3365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present state</a:t>
            </a:r>
          </a:p>
        </p:txBody>
      </p:sp>
      <p:sp>
        <p:nvSpPr>
          <p:cNvPr id="66635" name="AutoShape 75"/>
          <p:cNvSpPr>
            <a:spLocks noChangeArrowheads="1"/>
          </p:cNvSpPr>
          <p:nvPr/>
        </p:nvSpPr>
        <p:spPr bwMode="auto">
          <a:xfrm>
            <a:off x="5562600" y="5943600"/>
            <a:ext cx="762000" cy="4572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10251" name="Text Box 76"/>
          <p:cNvSpPr txBox="1">
            <a:spLocks noChangeArrowheads="1"/>
          </p:cNvSpPr>
          <p:nvPr/>
        </p:nvSpPr>
        <p:spPr bwMode="auto">
          <a:xfrm>
            <a:off x="6400800" y="6096000"/>
            <a:ext cx="1141413" cy="3365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folHlink"/>
                </a:solidFill>
              </a:rPr>
              <a:t>input signal</a:t>
            </a:r>
          </a:p>
        </p:txBody>
      </p:sp>
      <p:sp>
        <p:nvSpPr>
          <p:cNvPr id="66637" name="Freeform 77"/>
          <p:cNvSpPr>
            <a:spLocks/>
          </p:cNvSpPr>
          <p:nvPr/>
        </p:nvSpPr>
        <p:spPr bwMode="auto">
          <a:xfrm>
            <a:off x="838200" y="4648200"/>
            <a:ext cx="533400" cy="609600"/>
          </a:xfrm>
          <a:custGeom>
            <a:avLst/>
            <a:gdLst>
              <a:gd name="T0" fmla="*/ 846772500 w 336"/>
              <a:gd name="T1" fmla="*/ 0 h 384"/>
              <a:gd name="T2" fmla="*/ 120967500 w 336"/>
              <a:gd name="T3" fmla="*/ 362902500 h 384"/>
              <a:gd name="T4" fmla="*/ 120967500 w 336"/>
              <a:gd name="T5" fmla="*/ 967740000 h 384"/>
              <a:gd name="T6" fmla="*/ 0 60000 65536"/>
              <a:gd name="T7" fmla="*/ 0 60000 65536"/>
              <a:gd name="T8" fmla="*/ 0 60000 65536"/>
              <a:gd name="T9" fmla="*/ 0 w 336"/>
              <a:gd name="T10" fmla="*/ 0 h 384"/>
              <a:gd name="T11" fmla="*/ 336 w 336"/>
              <a:gd name="T12" fmla="*/ 384 h 38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36" h="384">
                <a:moveTo>
                  <a:pt x="336" y="0"/>
                </a:moveTo>
                <a:cubicBezTo>
                  <a:pt x="216" y="40"/>
                  <a:pt x="96" y="80"/>
                  <a:pt x="48" y="144"/>
                </a:cubicBezTo>
                <a:cubicBezTo>
                  <a:pt x="0" y="208"/>
                  <a:pt x="24" y="296"/>
                  <a:pt x="48" y="384"/>
                </a:cubicBezTo>
              </a:path>
            </a:pathLst>
          </a:cu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6638" name="AutoShape 78"/>
          <p:cNvSpPr>
            <a:spLocks noChangeArrowheads="1"/>
          </p:cNvSpPr>
          <p:nvPr/>
        </p:nvSpPr>
        <p:spPr bwMode="auto">
          <a:xfrm>
            <a:off x="533400" y="5181600"/>
            <a:ext cx="685800" cy="533400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10254" name="Text Box 79"/>
          <p:cNvSpPr txBox="1">
            <a:spLocks noChangeArrowheads="1"/>
          </p:cNvSpPr>
          <p:nvPr/>
        </p:nvSpPr>
        <p:spPr bwMode="auto">
          <a:xfrm>
            <a:off x="365125" y="5776913"/>
            <a:ext cx="960438" cy="3365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rgbClr val="009900"/>
                </a:solidFill>
              </a:rPr>
              <a:t>next state</a:t>
            </a:r>
          </a:p>
        </p:txBody>
      </p:sp>
      <p:grpSp>
        <p:nvGrpSpPr>
          <p:cNvPr id="13" name="Group 80"/>
          <p:cNvGrpSpPr>
            <a:grpSpLocks/>
          </p:cNvGrpSpPr>
          <p:nvPr/>
        </p:nvGrpSpPr>
        <p:grpSpPr bwMode="auto">
          <a:xfrm>
            <a:off x="6248400" y="5181600"/>
            <a:ext cx="609600" cy="1114425"/>
            <a:chOff x="3936" y="3264"/>
            <a:chExt cx="384" cy="702"/>
          </a:xfrm>
        </p:grpSpPr>
        <p:sp>
          <p:nvSpPr>
            <p:cNvPr id="10256" name="AutoShape 81"/>
            <p:cNvSpPr>
              <a:spLocks noChangeArrowheads="1"/>
            </p:cNvSpPr>
            <p:nvPr/>
          </p:nvSpPr>
          <p:spPr bwMode="auto">
            <a:xfrm>
              <a:off x="3936" y="3264"/>
              <a:ext cx="384" cy="19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  <p:sp>
          <p:nvSpPr>
            <p:cNvPr id="10257" name="AutoShape 82"/>
            <p:cNvSpPr>
              <a:spLocks noChangeArrowheads="1"/>
            </p:cNvSpPr>
            <p:nvPr/>
          </p:nvSpPr>
          <p:spPr bwMode="auto">
            <a:xfrm>
              <a:off x="3936" y="3504"/>
              <a:ext cx="384" cy="19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</a:t>
              </a:r>
            </a:p>
          </p:txBody>
        </p:sp>
        <p:sp>
          <p:nvSpPr>
            <p:cNvPr id="10258" name="AutoShape 83"/>
            <p:cNvSpPr>
              <a:spLocks noChangeArrowheads="1"/>
            </p:cNvSpPr>
            <p:nvPr/>
          </p:nvSpPr>
          <p:spPr bwMode="auto">
            <a:xfrm>
              <a:off x="3936" y="3696"/>
              <a:ext cx="288" cy="27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17694720 60000 65536"/>
                <a:gd name="T13" fmla="*/ 11796480 60000 65536"/>
                <a:gd name="T14" fmla="*/ 11796480 60000 65536"/>
                <a:gd name="T15" fmla="*/ 5898240 60000 65536"/>
                <a:gd name="T16" fmla="*/ 0 60000 65536"/>
                <a:gd name="T17" fmla="*/ 0 60000 65536"/>
                <a:gd name="T18" fmla="*/ 0 w 21600"/>
                <a:gd name="T19" fmla="*/ 14400 h 21600"/>
                <a:gd name="T20" fmla="*/ 18525 w 21600"/>
                <a:gd name="T21" fmla="*/ 21600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15429" y="0"/>
                  </a:moveTo>
                  <a:lnTo>
                    <a:pt x="9257" y="7200"/>
                  </a:lnTo>
                  <a:lnTo>
                    <a:pt x="12343" y="7200"/>
                  </a:lnTo>
                  <a:lnTo>
                    <a:pt x="12343" y="14400"/>
                  </a:lnTo>
                  <a:lnTo>
                    <a:pt x="0" y="14400"/>
                  </a:lnTo>
                  <a:lnTo>
                    <a:pt x="0" y="21600"/>
                  </a:lnTo>
                  <a:lnTo>
                    <a:pt x="18514" y="21600"/>
                  </a:lnTo>
                  <a:lnTo>
                    <a:pt x="18514" y="7200"/>
                  </a:lnTo>
                  <a:lnTo>
                    <a:pt x="21600" y="7200"/>
                  </a:lnTo>
                  <a:lnTo>
                    <a:pt x="15429" y="0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6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6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6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635" grpId="0" animBg="1"/>
      <p:bldP spid="66637" grpId="0" animBg="1"/>
      <p:bldP spid="6663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Recap 2: Timing analysis of a sequential circuit</a:t>
            </a:r>
          </a:p>
        </p:txBody>
      </p:sp>
      <p:sp>
        <p:nvSpPr>
          <p:cNvPr id="11267" name="Rectangle 4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imes New Roman"/>
        <a:ea typeface="標楷體"/>
        <a:cs typeface="新細明體"/>
      </a:majorFont>
      <a:minorFont>
        <a:latin typeface="Times New Roman"/>
        <a:ea typeface="標楷體"/>
        <a:cs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標楷體" pitchFamily="65" charset="-120"/>
            <a:cs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標楷體" pitchFamily="65" charset="-120"/>
            <a:cs typeface="新細明體" pitchFamily="18" charset="-12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lec_template</Template>
  <TotalTime>196</TotalTime>
  <Words>1998</Words>
  <Application>Microsoft Office PowerPoint</Application>
  <PresentationFormat>如螢幕大小 (4:3)</PresentationFormat>
  <Paragraphs>1011</Paragraphs>
  <Slides>58</Slides>
  <Notes>0</Notes>
  <HiddenSlides>0</HiddenSlides>
  <MMClips>0</MMClips>
  <ScaleCrop>false</ScaleCrop>
  <HeadingPairs>
    <vt:vector size="8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58</vt:i4>
      </vt:variant>
    </vt:vector>
  </HeadingPairs>
  <TitlesOfParts>
    <vt:vector size="64" baseType="lpstr">
      <vt:lpstr>新細明體</vt:lpstr>
      <vt:lpstr>標楷體</vt:lpstr>
      <vt:lpstr>Times New Roman</vt:lpstr>
      <vt:lpstr>Wingdings</vt:lpstr>
      <vt:lpstr>Blends</vt:lpstr>
      <vt:lpstr>方程式</vt:lpstr>
      <vt:lpstr>Sequential Circuit Design</vt:lpstr>
      <vt:lpstr>Core Problem Today</vt:lpstr>
      <vt:lpstr>Recap 1: state-diagram</vt:lpstr>
      <vt:lpstr>What is the state diagram?</vt:lpstr>
      <vt:lpstr>What is the state diagram?</vt:lpstr>
      <vt:lpstr>What is the state diagram?</vt:lpstr>
      <vt:lpstr>Draw timing waveform from state-diagram</vt:lpstr>
      <vt:lpstr>Draw timing waveform from state-diagram</vt:lpstr>
      <vt:lpstr>Recap 2: Timing analysis of a sequential circuit</vt:lpstr>
      <vt:lpstr>General rule</vt:lpstr>
      <vt:lpstr>General rule</vt:lpstr>
      <vt:lpstr>General rule</vt:lpstr>
      <vt:lpstr>General rule</vt:lpstr>
      <vt:lpstr>Rule of Thumb</vt:lpstr>
      <vt:lpstr>Example</vt:lpstr>
      <vt:lpstr>Example</vt:lpstr>
      <vt:lpstr>Example</vt:lpstr>
      <vt:lpstr>Example</vt:lpstr>
      <vt:lpstr>Example</vt:lpstr>
      <vt:lpstr>Example</vt:lpstr>
      <vt:lpstr>Example</vt:lpstr>
      <vt:lpstr>Core Problem Today</vt:lpstr>
      <vt:lpstr>Scenario of the design example</vt:lpstr>
      <vt:lpstr>Example: a communication system</vt:lpstr>
      <vt:lpstr>Spec of the sequence recognizer to be designed</vt:lpstr>
      <vt:lpstr>Overview of the design steps</vt:lpstr>
      <vt:lpstr>Design Steps</vt:lpstr>
      <vt:lpstr>Draw the state diagram from application specification</vt:lpstr>
      <vt:lpstr>Design Steps</vt:lpstr>
      <vt:lpstr>Imagination on finite automata</vt:lpstr>
      <vt:lpstr>Imagination on finite automata</vt:lpstr>
      <vt:lpstr>Imagination on finite automata</vt:lpstr>
      <vt:lpstr>Imagination on finite automata</vt:lpstr>
      <vt:lpstr>Imagination on finite automata</vt:lpstr>
      <vt:lpstr>Let’s describe the design problem again</vt:lpstr>
      <vt:lpstr>Problem</vt:lpstr>
      <vt:lpstr>Problem</vt:lpstr>
      <vt:lpstr>Problem</vt:lpstr>
      <vt:lpstr>State assignment</vt:lpstr>
      <vt:lpstr>Design Steps</vt:lpstr>
      <vt:lpstr>Problem</vt:lpstr>
      <vt:lpstr>General structure of a sequential circuit</vt:lpstr>
      <vt:lpstr>Question</vt:lpstr>
      <vt:lpstr>Question</vt:lpstr>
      <vt:lpstr>Re-describe the design problem again</vt:lpstr>
      <vt:lpstr>Re-describe the design problem again</vt:lpstr>
      <vt:lpstr>Remark</vt:lpstr>
      <vt:lpstr>Draw the spec of the combinational part</vt:lpstr>
      <vt:lpstr>Design Steps</vt:lpstr>
      <vt:lpstr>Re-describe the design problem again</vt:lpstr>
      <vt:lpstr>How to realize a combinational circuit?</vt:lpstr>
      <vt:lpstr>Deriving the truth table</vt:lpstr>
      <vt:lpstr>Deriving the truth table</vt:lpstr>
      <vt:lpstr>In-Class Exercise: complete the truth table</vt:lpstr>
      <vt:lpstr>Logic simplification and draw the complete circuit diagram</vt:lpstr>
      <vt:lpstr>Design Steps</vt:lpstr>
      <vt:lpstr>Derive the final design</vt:lpstr>
      <vt:lpstr>The circuit we want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odie</dc:creator>
  <cp:lastModifiedBy>odie</cp:lastModifiedBy>
  <cp:revision>20</cp:revision>
  <cp:lastPrinted>1601-01-01T00:00:00Z</cp:lastPrinted>
  <dcterms:created xsi:type="dcterms:W3CDTF">2009-10-01T06:12:17Z</dcterms:created>
  <dcterms:modified xsi:type="dcterms:W3CDTF">2017-09-29T14:57:08Z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