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6" r:id="rId3"/>
    <p:sldId id="277" r:id="rId4"/>
    <p:sldId id="279" r:id="rId5"/>
    <p:sldId id="278" r:id="rId6"/>
    <p:sldId id="280" r:id="rId7"/>
    <p:sldId id="281" r:id="rId8"/>
    <p:sldId id="282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87" r:id="rId27"/>
    <p:sldId id="288" r:id="rId28"/>
    <p:sldId id="274" r:id="rId29"/>
    <p:sldId id="275" r:id="rId30"/>
    <p:sldId id="289" r:id="rId31"/>
    <p:sldId id="283" r:id="rId32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AF67197-3226-45C2-BC00-C19D1FB3DA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840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6442B-87EE-4B5E-B75E-4D7F65E94D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254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F98E2-5AFE-4085-8259-FCB187C47B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298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7B74F-BEA8-4F46-B688-ED8F7DCD25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001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42A30-54B8-4A43-8FC1-C1E650BC6D0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753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92BC6-5847-4E8E-91CF-CA65FDF099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785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E9499-86F4-4E47-80BA-E04DA40010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601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6D626-2BA4-4717-8B7B-6CF44911BB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89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A030D-EBB4-40B7-87C7-157A88BBE7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091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AF146-F058-4001-8767-65A7737335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239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3A59E-E94A-44E3-ACD1-37E6896039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277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555F39C8-8E8A-4F5D-B187-AC0120ACC2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14.bin"/><Relationship Id="rId3" Type="http://schemas.openxmlformats.org/officeDocument/2006/relationships/image" Target="../media/image1.png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7.wmf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1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7.wmf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2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0.wmf"/><Relationship Id="rId3" Type="http://schemas.openxmlformats.org/officeDocument/2006/relationships/image" Target="../media/image24.jpeg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3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0.wmf"/><Relationship Id="rId3" Type="http://schemas.openxmlformats.org/officeDocument/2006/relationships/image" Target="../media/image24.jpeg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38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Exercise for Sequential Circuit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90600" y="609600"/>
            <a:ext cx="2482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600" u="sng"/>
              <a:t>Lecture 02A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Exercise 01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realizing a state diagram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Problem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66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realize the state 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4 states with one input signal 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draw the framework (block diagram) with key signals named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write down the Boolean equation for each key signal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835150" y="3716338"/>
            <a:ext cx="4291013" cy="2136775"/>
            <a:chOff x="1156" y="2160"/>
            <a:chExt cx="2703" cy="1346"/>
          </a:xfrm>
        </p:grpSpPr>
        <p:sp>
          <p:nvSpPr>
            <p:cNvPr id="13317" name="Oval 5"/>
            <p:cNvSpPr>
              <a:spLocks noChangeArrowheads="1"/>
            </p:cNvSpPr>
            <p:nvPr/>
          </p:nvSpPr>
          <p:spPr bwMode="auto">
            <a:xfrm>
              <a:off x="1156" y="2614"/>
              <a:ext cx="363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00</a:t>
              </a:r>
            </a:p>
          </p:txBody>
        </p:sp>
        <p:sp>
          <p:nvSpPr>
            <p:cNvPr id="13318" name="Oval 6"/>
            <p:cNvSpPr>
              <a:spLocks noChangeArrowheads="1"/>
            </p:cNvSpPr>
            <p:nvPr/>
          </p:nvSpPr>
          <p:spPr bwMode="auto">
            <a:xfrm>
              <a:off x="1882" y="2614"/>
              <a:ext cx="363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01</a:t>
              </a:r>
            </a:p>
          </p:txBody>
        </p:sp>
        <p:sp>
          <p:nvSpPr>
            <p:cNvPr id="13319" name="Oval 7"/>
            <p:cNvSpPr>
              <a:spLocks noChangeArrowheads="1"/>
            </p:cNvSpPr>
            <p:nvPr/>
          </p:nvSpPr>
          <p:spPr bwMode="auto">
            <a:xfrm>
              <a:off x="2653" y="2614"/>
              <a:ext cx="363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10</a:t>
              </a:r>
            </a:p>
          </p:txBody>
        </p:sp>
        <p:sp>
          <p:nvSpPr>
            <p:cNvPr id="13320" name="Oval 8"/>
            <p:cNvSpPr>
              <a:spLocks noChangeArrowheads="1"/>
            </p:cNvSpPr>
            <p:nvPr/>
          </p:nvSpPr>
          <p:spPr bwMode="auto">
            <a:xfrm>
              <a:off x="3379" y="2614"/>
              <a:ext cx="363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11</a:t>
              </a:r>
            </a:p>
          </p:txBody>
        </p:sp>
        <p:cxnSp>
          <p:nvCxnSpPr>
            <p:cNvPr id="13321" name="AutoShape 9"/>
            <p:cNvCxnSpPr>
              <a:cxnSpLocks noChangeShapeType="1"/>
              <a:stCxn id="13317" idx="7"/>
              <a:endCxn id="13318" idx="1"/>
            </p:cNvCxnSpPr>
            <p:nvPr/>
          </p:nvCxnSpPr>
          <p:spPr bwMode="auto">
            <a:xfrm rot="5400000" flipV="1">
              <a:off x="1700" y="2413"/>
              <a:ext cx="1" cy="469"/>
            </a:xfrm>
            <a:prstGeom prst="curvedConnector3">
              <a:avLst>
                <a:gd name="adj1" fmla="val -177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22" name="AutoShape 10"/>
            <p:cNvCxnSpPr>
              <a:cxnSpLocks noChangeShapeType="1"/>
              <a:stCxn id="13317" idx="7"/>
              <a:endCxn id="13317" idx="1"/>
            </p:cNvCxnSpPr>
            <p:nvPr/>
          </p:nvCxnSpPr>
          <p:spPr bwMode="auto">
            <a:xfrm rot="-5400000" flipH="1" flipV="1">
              <a:off x="1337" y="2519"/>
              <a:ext cx="1" cy="257"/>
            </a:xfrm>
            <a:prstGeom prst="curvedConnector3">
              <a:avLst>
                <a:gd name="adj1" fmla="val -27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23" name="AutoShape 11"/>
            <p:cNvCxnSpPr>
              <a:cxnSpLocks noChangeShapeType="1"/>
              <a:stCxn id="13318" idx="7"/>
              <a:endCxn id="13318" idx="1"/>
            </p:cNvCxnSpPr>
            <p:nvPr/>
          </p:nvCxnSpPr>
          <p:spPr bwMode="auto">
            <a:xfrm rot="-5400000" flipH="1" flipV="1">
              <a:off x="2063" y="2519"/>
              <a:ext cx="1" cy="257"/>
            </a:xfrm>
            <a:prstGeom prst="curvedConnector3">
              <a:avLst>
                <a:gd name="adj1" fmla="val -177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24" name="AutoShape 12"/>
            <p:cNvCxnSpPr>
              <a:cxnSpLocks noChangeShapeType="1"/>
              <a:stCxn id="13318" idx="7"/>
              <a:endCxn id="13319" idx="1"/>
            </p:cNvCxnSpPr>
            <p:nvPr/>
          </p:nvCxnSpPr>
          <p:spPr bwMode="auto">
            <a:xfrm rot="5400000" flipV="1">
              <a:off x="2448" y="2391"/>
              <a:ext cx="1" cy="514"/>
            </a:xfrm>
            <a:prstGeom prst="curvedConnector3">
              <a:avLst>
                <a:gd name="adj1" fmla="val -177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25" name="AutoShape 13"/>
            <p:cNvCxnSpPr>
              <a:cxnSpLocks noChangeShapeType="1"/>
              <a:stCxn id="13319" idx="4"/>
              <a:endCxn id="13317" idx="4"/>
            </p:cNvCxnSpPr>
            <p:nvPr/>
          </p:nvCxnSpPr>
          <p:spPr bwMode="auto">
            <a:xfrm rot="5400000">
              <a:off x="2086" y="2093"/>
              <a:ext cx="1" cy="1497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26" name="AutoShape 14"/>
            <p:cNvCxnSpPr>
              <a:cxnSpLocks noChangeShapeType="1"/>
              <a:stCxn id="13319" idx="7"/>
              <a:endCxn id="13320" idx="1"/>
            </p:cNvCxnSpPr>
            <p:nvPr/>
          </p:nvCxnSpPr>
          <p:spPr bwMode="auto">
            <a:xfrm rot="5400000" flipV="1">
              <a:off x="3197" y="2413"/>
              <a:ext cx="1" cy="469"/>
            </a:xfrm>
            <a:prstGeom prst="curvedConnector3">
              <a:avLst>
                <a:gd name="adj1" fmla="val -177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27" name="AutoShape 15"/>
            <p:cNvCxnSpPr>
              <a:cxnSpLocks noChangeShapeType="1"/>
              <a:stCxn id="13320" idx="7"/>
              <a:endCxn id="13320" idx="1"/>
            </p:cNvCxnSpPr>
            <p:nvPr/>
          </p:nvCxnSpPr>
          <p:spPr bwMode="auto">
            <a:xfrm rot="-5400000" flipH="1" flipV="1">
              <a:off x="3560" y="2519"/>
              <a:ext cx="1" cy="257"/>
            </a:xfrm>
            <a:prstGeom prst="curvedConnector3">
              <a:avLst>
                <a:gd name="adj1" fmla="val -177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28" name="AutoShape 16"/>
            <p:cNvCxnSpPr>
              <a:cxnSpLocks noChangeShapeType="1"/>
              <a:stCxn id="13320" idx="4"/>
              <a:endCxn id="13317" idx="4"/>
            </p:cNvCxnSpPr>
            <p:nvPr/>
          </p:nvCxnSpPr>
          <p:spPr bwMode="auto">
            <a:xfrm rot="5400000">
              <a:off x="2449" y="1730"/>
              <a:ext cx="1" cy="2223"/>
            </a:xfrm>
            <a:prstGeom prst="curvedConnector3">
              <a:avLst>
                <a:gd name="adj1" fmla="val 46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29" name="Text Box 17"/>
            <p:cNvSpPr txBox="1">
              <a:spLocks noChangeArrowheads="1"/>
            </p:cNvSpPr>
            <p:nvPr/>
          </p:nvSpPr>
          <p:spPr bwMode="auto">
            <a:xfrm>
              <a:off x="1156" y="2160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X=0</a:t>
              </a:r>
            </a:p>
          </p:txBody>
        </p:sp>
        <p:sp>
          <p:nvSpPr>
            <p:cNvPr id="13330" name="Text Box 18"/>
            <p:cNvSpPr txBox="1">
              <a:spLocks noChangeArrowheads="1"/>
            </p:cNvSpPr>
            <p:nvPr/>
          </p:nvSpPr>
          <p:spPr bwMode="auto">
            <a:xfrm>
              <a:off x="1565" y="2296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X=1</a:t>
              </a:r>
            </a:p>
          </p:txBody>
        </p:sp>
        <p:sp>
          <p:nvSpPr>
            <p:cNvPr id="13331" name="Text Box 19"/>
            <p:cNvSpPr txBox="1">
              <a:spLocks noChangeArrowheads="1"/>
            </p:cNvSpPr>
            <p:nvPr/>
          </p:nvSpPr>
          <p:spPr bwMode="auto">
            <a:xfrm>
              <a:off x="1927" y="2251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X=0</a:t>
              </a:r>
            </a:p>
          </p:txBody>
        </p:sp>
        <p:sp>
          <p:nvSpPr>
            <p:cNvPr id="13332" name="Text Box 20"/>
            <p:cNvSpPr txBox="1">
              <a:spLocks noChangeArrowheads="1"/>
            </p:cNvSpPr>
            <p:nvPr/>
          </p:nvSpPr>
          <p:spPr bwMode="auto">
            <a:xfrm>
              <a:off x="2336" y="2251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X=1</a:t>
              </a:r>
            </a:p>
          </p:txBody>
        </p:sp>
        <p:sp>
          <p:nvSpPr>
            <p:cNvPr id="13333" name="Text Box 21"/>
            <p:cNvSpPr txBox="1">
              <a:spLocks noChangeArrowheads="1"/>
            </p:cNvSpPr>
            <p:nvPr/>
          </p:nvSpPr>
          <p:spPr bwMode="auto">
            <a:xfrm>
              <a:off x="3016" y="2251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X=0</a:t>
              </a:r>
            </a:p>
          </p:txBody>
        </p:sp>
        <p:sp>
          <p:nvSpPr>
            <p:cNvPr id="13334" name="Text Box 22"/>
            <p:cNvSpPr txBox="1">
              <a:spLocks noChangeArrowheads="1"/>
            </p:cNvSpPr>
            <p:nvPr/>
          </p:nvSpPr>
          <p:spPr bwMode="auto">
            <a:xfrm>
              <a:off x="3515" y="2251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X=1</a:t>
              </a:r>
            </a:p>
          </p:txBody>
        </p:sp>
        <p:sp>
          <p:nvSpPr>
            <p:cNvPr id="13335" name="Text Box 23"/>
            <p:cNvSpPr txBox="1">
              <a:spLocks noChangeArrowheads="1"/>
            </p:cNvSpPr>
            <p:nvPr/>
          </p:nvSpPr>
          <p:spPr bwMode="auto">
            <a:xfrm>
              <a:off x="2381" y="2931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X=1</a:t>
              </a:r>
            </a:p>
          </p:txBody>
        </p:sp>
        <p:sp>
          <p:nvSpPr>
            <p:cNvPr id="13336" name="Text Box 24"/>
            <p:cNvSpPr txBox="1">
              <a:spLocks noChangeArrowheads="1"/>
            </p:cNvSpPr>
            <p:nvPr/>
          </p:nvSpPr>
          <p:spPr bwMode="auto">
            <a:xfrm>
              <a:off x="2517" y="3294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X=0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Solution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4284663" y="404813"/>
            <a:ext cx="4291012" cy="2136775"/>
            <a:chOff x="1156" y="2160"/>
            <a:chExt cx="2703" cy="1346"/>
          </a:xfrm>
        </p:grpSpPr>
        <p:sp>
          <p:nvSpPr>
            <p:cNvPr id="14432" name="Oval 4"/>
            <p:cNvSpPr>
              <a:spLocks noChangeArrowheads="1"/>
            </p:cNvSpPr>
            <p:nvPr/>
          </p:nvSpPr>
          <p:spPr bwMode="auto">
            <a:xfrm>
              <a:off x="1156" y="2614"/>
              <a:ext cx="363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00</a:t>
              </a:r>
            </a:p>
          </p:txBody>
        </p:sp>
        <p:sp>
          <p:nvSpPr>
            <p:cNvPr id="14433" name="Oval 5"/>
            <p:cNvSpPr>
              <a:spLocks noChangeArrowheads="1"/>
            </p:cNvSpPr>
            <p:nvPr/>
          </p:nvSpPr>
          <p:spPr bwMode="auto">
            <a:xfrm>
              <a:off x="1882" y="2614"/>
              <a:ext cx="363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01</a:t>
              </a:r>
            </a:p>
          </p:txBody>
        </p:sp>
        <p:sp>
          <p:nvSpPr>
            <p:cNvPr id="14434" name="Oval 6"/>
            <p:cNvSpPr>
              <a:spLocks noChangeArrowheads="1"/>
            </p:cNvSpPr>
            <p:nvPr/>
          </p:nvSpPr>
          <p:spPr bwMode="auto">
            <a:xfrm>
              <a:off x="2653" y="2614"/>
              <a:ext cx="363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10</a:t>
              </a:r>
            </a:p>
          </p:txBody>
        </p:sp>
        <p:sp>
          <p:nvSpPr>
            <p:cNvPr id="14435" name="Oval 7"/>
            <p:cNvSpPr>
              <a:spLocks noChangeArrowheads="1"/>
            </p:cNvSpPr>
            <p:nvPr/>
          </p:nvSpPr>
          <p:spPr bwMode="auto">
            <a:xfrm>
              <a:off x="3379" y="2614"/>
              <a:ext cx="363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11</a:t>
              </a:r>
            </a:p>
          </p:txBody>
        </p:sp>
        <p:cxnSp>
          <p:nvCxnSpPr>
            <p:cNvPr id="14436" name="AutoShape 8"/>
            <p:cNvCxnSpPr>
              <a:cxnSpLocks noChangeShapeType="1"/>
              <a:stCxn id="14432" idx="7"/>
              <a:endCxn id="14433" idx="1"/>
            </p:cNvCxnSpPr>
            <p:nvPr/>
          </p:nvCxnSpPr>
          <p:spPr bwMode="auto">
            <a:xfrm rot="5400000" flipV="1">
              <a:off x="1700" y="2413"/>
              <a:ext cx="1" cy="469"/>
            </a:xfrm>
            <a:prstGeom prst="curvedConnector3">
              <a:avLst>
                <a:gd name="adj1" fmla="val -177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37" name="AutoShape 9"/>
            <p:cNvCxnSpPr>
              <a:cxnSpLocks noChangeShapeType="1"/>
              <a:stCxn id="14432" idx="7"/>
              <a:endCxn id="14432" idx="1"/>
            </p:cNvCxnSpPr>
            <p:nvPr/>
          </p:nvCxnSpPr>
          <p:spPr bwMode="auto">
            <a:xfrm rot="-5400000" flipH="1" flipV="1">
              <a:off x="1337" y="2519"/>
              <a:ext cx="1" cy="257"/>
            </a:xfrm>
            <a:prstGeom prst="curvedConnector3">
              <a:avLst>
                <a:gd name="adj1" fmla="val -27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38" name="AutoShape 10"/>
            <p:cNvCxnSpPr>
              <a:cxnSpLocks noChangeShapeType="1"/>
              <a:stCxn id="14433" idx="7"/>
              <a:endCxn id="14433" idx="1"/>
            </p:cNvCxnSpPr>
            <p:nvPr/>
          </p:nvCxnSpPr>
          <p:spPr bwMode="auto">
            <a:xfrm rot="-5400000" flipH="1" flipV="1">
              <a:off x="2063" y="2519"/>
              <a:ext cx="1" cy="257"/>
            </a:xfrm>
            <a:prstGeom prst="curvedConnector3">
              <a:avLst>
                <a:gd name="adj1" fmla="val -177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39" name="AutoShape 11"/>
            <p:cNvCxnSpPr>
              <a:cxnSpLocks noChangeShapeType="1"/>
              <a:stCxn id="14433" idx="7"/>
              <a:endCxn id="14434" idx="1"/>
            </p:cNvCxnSpPr>
            <p:nvPr/>
          </p:nvCxnSpPr>
          <p:spPr bwMode="auto">
            <a:xfrm rot="5400000" flipV="1">
              <a:off x="2448" y="2391"/>
              <a:ext cx="1" cy="514"/>
            </a:xfrm>
            <a:prstGeom prst="curvedConnector3">
              <a:avLst>
                <a:gd name="adj1" fmla="val -177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40" name="AutoShape 12"/>
            <p:cNvCxnSpPr>
              <a:cxnSpLocks noChangeShapeType="1"/>
              <a:stCxn id="14434" idx="4"/>
              <a:endCxn id="14432" idx="4"/>
            </p:cNvCxnSpPr>
            <p:nvPr/>
          </p:nvCxnSpPr>
          <p:spPr bwMode="auto">
            <a:xfrm rot="5400000">
              <a:off x="2086" y="2093"/>
              <a:ext cx="1" cy="1497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41" name="AutoShape 13"/>
            <p:cNvCxnSpPr>
              <a:cxnSpLocks noChangeShapeType="1"/>
              <a:stCxn id="14434" idx="7"/>
              <a:endCxn id="14435" idx="1"/>
            </p:cNvCxnSpPr>
            <p:nvPr/>
          </p:nvCxnSpPr>
          <p:spPr bwMode="auto">
            <a:xfrm rot="5400000" flipV="1">
              <a:off x="3197" y="2413"/>
              <a:ext cx="1" cy="469"/>
            </a:xfrm>
            <a:prstGeom prst="curvedConnector3">
              <a:avLst>
                <a:gd name="adj1" fmla="val -177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42" name="AutoShape 14"/>
            <p:cNvCxnSpPr>
              <a:cxnSpLocks noChangeShapeType="1"/>
              <a:stCxn id="14435" idx="7"/>
              <a:endCxn id="14435" idx="1"/>
            </p:cNvCxnSpPr>
            <p:nvPr/>
          </p:nvCxnSpPr>
          <p:spPr bwMode="auto">
            <a:xfrm rot="-5400000" flipH="1" flipV="1">
              <a:off x="3560" y="2519"/>
              <a:ext cx="1" cy="257"/>
            </a:xfrm>
            <a:prstGeom prst="curvedConnector3">
              <a:avLst>
                <a:gd name="adj1" fmla="val -177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43" name="AutoShape 15"/>
            <p:cNvCxnSpPr>
              <a:cxnSpLocks noChangeShapeType="1"/>
              <a:stCxn id="14435" idx="4"/>
              <a:endCxn id="14432" idx="4"/>
            </p:cNvCxnSpPr>
            <p:nvPr/>
          </p:nvCxnSpPr>
          <p:spPr bwMode="auto">
            <a:xfrm rot="5400000">
              <a:off x="2449" y="1730"/>
              <a:ext cx="1" cy="2223"/>
            </a:xfrm>
            <a:prstGeom prst="curvedConnector3">
              <a:avLst>
                <a:gd name="adj1" fmla="val 46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444" name="Text Box 16"/>
            <p:cNvSpPr txBox="1">
              <a:spLocks noChangeArrowheads="1"/>
            </p:cNvSpPr>
            <p:nvPr/>
          </p:nvSpPr>
          <p:spPr bwMode="auto">
            <a:xfrm>
              <a:off x="1156" y="2160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X=0</a:t>
              </a:r>
            </a:p>
          </p:txBody>
        </p:sp>
        <p:sp>
          <p:nvSpPr>
            <p:cNvPr id="14445" name="Text Box 17"/>
            <p:cNvSpPr txBox="1">
              <a:spLocks noChangeArrowheads="1"/>
            </p:cNvSpPr>
            <p:nvPr/>
          </p:nvSpPr>
          <p:spPr bwMode="auto">
            <a:xfrm>
              <a:off x="1565" y="2296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X=1</a:t>
              </a:r>
            </a:p>
          </p:txBody>
        </p:sp>
        <p:sp>
          <p:nvSpPr>
            <p:cNvPr id="14446" name="Text Box 18"/>
            <p:cNvSpPr txBox="1">
              <a:spLocks noChangeArrowheads="1"/>
            </p:cNvSpPr>
            <p:nvPr/>
          </p:nvSpPr>
          <p:spPr bwMode="auto">
            <a:xfrm>
              <a:off x="1927" y="2251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X=0</a:t>
              </a:r>
            </a:p>
          </p:txBody>
        </p:sp>
        <p:sp>
          <p:nvSpPr>
            <p:cNvPr id="14447" name="Text Box 19"/>
            <p:cNvSpPr txBox="1">
              <a:spLocks noChangeArrowheads="1"/>
            </p:cNvSpPr>
            <p:nvPr/>
          </p:nvSpPr>
          <p:spPr bwMode="auto">
            <a:xfrm>
              <a:off x="2336" y="2251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X=1</a:t>
              </a:r>
            </a:p>
          </p:txBody>
        </p:sp>
        <p:sp>
          <p:nvSpPr>
            <p:cNvPr id="14448" name="Text Box 20"/>
            <p:cNvSpPr txBox="1">
              <a:spLocks noChangeArrowheads="1"/>
            </p:cNvSpPr>
            <p:nvPr/>
          </p:nvSpPr>
          <p:spPr bwMode="auto">
            <a:xfrm>
              <a:off x="3016" y="2251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X=0</a:t>
              </a:r>
            </a:p>
          </p:txBody>
        </p:sp>
        <p:sp>
          <p:nvSpPr>
            <p:cNvPr id="14449" name="Text Box 21"/>
            <p:cNvSpPr txBox="1">
              <a:spLocks noChangeArrowheads="1"/>
            </p:cNvSpPr>
            <p:nvPr/>
          </p:nvSpPr>
          <p:spPr bwMode="auto">
            <a:xfrm>
              <a:off x="3515" y="2251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X=1</a:t>
              </a:r>
            </a:p>
          </p:txBody>
        </p:sp>
        <p:sp>
          <p:nvSpPr>
            <p:cNvPr id="14450" name="Text Box 22"/>
            <p:cNvSpPr txBox="1">
              <a:spLocks noChangeArrowheads="1"/>
            </p:cNvSpPr>
            <p:nvPr/>
          </p:nvSpPr>
          <p:spPr bwMode="auto">
            <a:xfrm>
              <a:off x="2381" y="2931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X=1</a:t>
              </a:r>
            </a:p>
          </p:txBody>
        </p:sp>
        <p:sp>
          <p:nvSpPr>
            <p:cNvPr id="14451" name="Text Box 23"/>
            <p:cNvSpPr txBox="1">
              <a:spLocks noChangeArrowheads="1"/>
            </p:cNvSpPr>
            <p:nvPr/>
          </p:nvSpPr>
          <p:spPr bwMode="auto">
            <a:xfrm>
              <a:off x="2517" y="3294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X=0</a:t>
              </a:r>
            </a:p>
          </p:txBody>
        </p:sp>
      </p:grpSp>
      <p:grpSp>
        <p:nvGrpSpPr>
          <p:cNvPr id="14340" name="Group 24"/>
          <p:cNvGrpSpPr>
            <a:grpSpLocks/>
          </p:cNvGrpSpPr>
          <p:nvPr/>
        </p:nvGrpSpPr>
        <p:grpSpPr bwMode="auto">
          <a:xfrm>
            <a:off x="395288" y="2349500"/>
            <a:ext cx="3344862" cy="2303463"/>
            <a:chOff x="158" y="1616"/>
            <a:chExt cx="2107" cy="1451"/>
          </a:xfrm>
        </p:grpSpPr>
        <p:grpSp>
          <p:nvGrpSpPr>
            <p:cNvPr id="14409" name="Group 25"/>
            <p:cNvGrpSpPr>
              <a:grpSpLocks/>
            </p:cNvGrpSpPr>
            <p:nvPr/>
          </p:nvGrpSpPr>
          <p:grpSpPr bwMode="auto">
            <a:xfrm>
              <a:off x="1474" y="1797"/>
              <a:ext cx="771" cy="454"/>
              <a:chOff x="4332" y="2160"/>
              <a:chExt cx="771" cy="454"/>
            </a:xfrm>
          </p:grpSpPr>
          <p:sp>
            <p:nvSpPr>
              <p:cNvPr id="14427" name="Rectangle 26"/>
              <p:cNvSpPr>
                <a:spLocks noChangeArrowheads="1"/>
              </p:cNvSpPr>
              <p:nvPr/>
            </p:nvSpPr>
            <p:spPr bwMode="auto">
              <a:xfrm>
                <a:off x="4558" y="2160"/>
                <a:ext cx="36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4428" name="Text Box 27"/>
              <p:cNvSpPr txBox="1">
                <a:spLocks noChangeArrowheads="1"/>
              </p:cNvSpPr>
              <p:nvPr/>
            </p:nvSpPr>
            <p:spPr bwMode="auto">
              <a:xfrm>
                <a:off x="4558" y="2205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 sz="1200"/>
                  <a:t>D</a:t>
                </a:r>
              </a:p>
            </p:txBody>
          </p:sp>
          <p:sp>
            <p:nvSpPr>
              <p:cNvPr id="14429" name="AutoShape 28"/>
              <p:cNvSpPr>
                <a:spLocks noChangeArrowheads="1"/>
              </p:cNvSpPr>
              <p:nvPr/>
            </p:nvSpPr>
            <p:spPr bwMode="auto">
              <a:xfrm rot="5400000">
                <a:off x="4557" y="2479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4430" name="Line 29"/>
              <p:cNvSpPr>
                <a:spLocks noChangeShapeType="1"/>
              </p:cNvSpPr>
              <p:nvPr/>
            </p:nvSpPr>
            <p:spPr bwMode="auto">
              <a:xfrm>
                <a:off x="4921" y="2251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31" name="Line 30"/>
              <p:cNvSpPr>
                <a:spLocks noChangeShapeType="1"/>
              </p:cNvSpPr>
              <p:nvPr/>
            </p:nvSpPr>
            <p:spPr bwMode="auto">
              <a:xfrm>
                <a:off x="4332" y="2251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4410" name="Group 31"/>
            <p:cNvGrpSpPr>
              <a:grpSpLocks/>
            </p:cNvGrpSpPr>
            <p:nvPr/>
          </p:nvGrpSpPr>
          <p:grpSpPr bwMode="auto">
            <a:xfrm>
              <a:off x="1474" y="2432"/>
              <a:ext cx="771" cy="454"/>
              <a:chOff x="4332" y="2160"/>
              <a:chExt cx="771" cy="454"/>
            </a:xfrm>
          </p:grpSpPr>
          <p:sp>
            <p:nvSpPr>
              <p:cNvPr id="14422" name="Rectangle 32"/>
              <p:cNvSpPr>
                <a:spLocks noChangeArrowheads="1"/>
              </p:cNvSpPr>
              <p:nvPr/>
            </p:nvSpPr>
            <p:spPr bwMode="auto">
              <a:xfrm>
                <a:off x="4558" y="2160"/>
                <a:ext cx="36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4423" name="Text Box 33"/>
              <p:cNvSpPr txBox="1">
                <a:spLocks noChangeArrowheads="1"/>
              </p:cNvSpPr>
              <p:nvPr/>
            </p:nvSpPr>
            <p:spPr bwMode="auto">
              <a:xfrm>
                <a:off x="4558" y="2205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 sz="1200"/>
                  <a:t>D</a:t>
                </a:r>
              </a:p>
            </p:txBody>
          </p:sp>
          <p:sp>
            <p:nvSpPr>
              <p:cNvPr id="14424" name="AutoShape 34"/>
              <p:cNvSpPr>
                <a:spLocks noChangeArrowheads="1"/>
              </p:cNvSpPr>
              <p:nvPr/>
            </p:nvSpPr>
            <p:spPr bwMode="auto">
              <a:xfrm rot="5400000">
                <a:off x="4557" y="2479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4425" name="Line 35"/>
              <p:cNvSpPr>
                <a:spLocks noChangeShapeType="1"/>
              </p:cNvSpPr>
              <p:nvPr/>
            </p:nvSpPr>
            <p:spPr bwMode="auto">
              <a:xfrm>
                <a:off x="4921" y="2251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26" name="Line 36"/>
              <p:cNvSpPr>
                <a:spLocks noChangeShapeType="1"/>
              </p:cNvSpPr>
              <p:nvPr/>
            </p:nvSpPr>
            <p:spPr bwMode="auto">
              <a:xfrm>
                <a:off x="4332" y="2251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4411" name="AutoShape 37"/>
            <p:cNvSpPr>
              <a:spLocks noChangeArrowheads="1"/>
            </p:cNvSpPr>
            <p:nvPr/>
          </p:nvSpPr>
          <p:spPr bwMode="auto">
            <a:xfrm>
              <a:off x="703" y="1661"/>
              <a:ext cx="771" cy="140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combinational</a:t>
              </a:r>
            </a:p>
            <a:p>
              <a:pPr algn="ctr" eaLnBrk="1" hangingPunct="1"/>
              <a:r>
                <a:rPr lang="en-US" altLang="zh-TW"/>
                <a:t>circuit</a:t>
              </a:r>
            </a:p>
          </p:txBody>
        </p:sp>
        <p:sp>
          <p:nvSpPr>
            <p:cNvPr id="14412" name="Line 38"/>
            <p:cNvSpPr>
              <a:spLocks noChangeShapeType="1"/>
            </p:cNvSpPr>
            <p:nvPr/>
          </p:nvSpPr>
          <p:spPr bwMode="auto">
            <a:xfrm>
              <a:off x="431" y="2069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13" name="Line 39"/>
            <p:cNvSpPr>
              <a:spLocks noChangeShapeType="1"/>
            </p:cNvSpPr>
            <p:nvPr/>
          </p:nvSpPr>
          <p:spPr bwMode="auto">
            <a:xfrm>
              <a:off x="295" y="225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14" name="Line 40"/>
            <p:cNvSpPr>
              <a:spLocks noChangeShapeType="1"/>
            </p:cNvSpPr>
            <p:nvPr/>
          </p:nvSpPr>
          <p:spPr bwMode="auto">
            <a:xfrm>
              <a:off x="340" y="2659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4415" name="AutoShape 41"/>
            <p:cNvCxnSpPr>
              <a:cxnSpLocks noChangeShapeType="1"/>
              <a:stCxn id="14430" idx="1"/>
              <a:endCxn id="14412" idx="0"/>
            </p:cNvCxnSpPr>
            <p:nvPr/>
          </p:nvCxnSpPr>
          <p:spPr bwMode="auto">
            <a:xfrm rot="5400000">
              <a:off x="1247" y="1072"/>
              <a:ext cx="181" cy="1814"/>
            </a:xfrm>
            <a:prstGeom prst="bentConnector3">
              <a:avLst>
                <a:gd name="adj1" fmla="val -16630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AutoShape 42"/>
            <p:cNvCxnSpPr>
              <a:cxnSpLocks noChangeShapeType="1"/>
              <a:stCxn id="14425" idx="1"/>
              <a:endCxn id="14413" idx="0"/>
            </p:cNvCxnSpPr>
            <p:nvPr/>
          </p:nvCxnSpPr>
          <p:spPr bwMode="auto">
            <a:xfrm rot="16200000" flipV="1">
              <a:off x="1134" y="1412"/>
              <a:ext cx="272" cy="1950"/>
            </a:xfrm>
            <a:prstGeom prst="bentConnector5">
              <a:avLst>
                <a:gd name="adj1" fmla="val -3310"/>
                <a:gd name="adj2" fmla="val -3079"/>
                <a:gd name="adj3" fmla="val 38161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417" name="Text Box 43"/>
            <p:cNvSpPr txBox="1">
              <a:spLocks noChangeArrowheads="1"/>
            </p:cNvSpPr>
            <p:nvPr/>
          </p:nvSpPr>
          <p:spPr bwMode="auto">
            <a:xfrm>
              <a:off x="158" y="2523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14418" name="Text Box 44"/>
            <p:cNvSpPr txBox="1">
              <a:spLocks noChangeArrowheads="1"/>
            </p:cNvSpPr>
            <p:nvPr/>
          </p:nvSpPr>
          <p:spPr bwMode="auto">
            <a:xfrm>
              <a:off x="2018" y="161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4419" name="Text Box 45"/>
            <p:cNvSpPr txBox="1">
              <a:spLocks noChangeArrowheads="1"/>
            </p:cNvSpPr>
            <p:nvPr/>
          </p:nvSpPr>
          <p:spPr bwMode="auto">
            <a:xfrm>
              <a:off x="2064" y="2341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graphicFrame>
          <p:nvGraphicFramePr>
            <p:cNvPr id="14420" name="Object 46"/>
            <p:cNvGraphicFramePr>
              <a:graphicFrameLocks noChangeAspect="1"/>
            </p:cNvGraphicFramePr>
            <p:nvPr/>
          </p:nvGraphicFramePr>
          <p:xfrm>
            <a:off x="1429" y="1661"/>
            <a:ext cx="24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8" name="方程式" r:id="rId3" imgW="215619" imgH="215619" progId="Equation.3">
                    <p:embed/>
                  </p:oleObj>
                </mc:Choice>
                <mc:Fallback>
                  <p:oleObj name="方程式" r:id="rId3" imgW="215619" imgH="215619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661"/>
                          <a:ext cx="24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21" name="Object 47"/>
            <p:cNvGraphicFramePr>
              <a:graphicFrameLocks noChangeAspect="1"/>
            </p:cNvGraphicFramePr>
            <p:nvPr/>
          </p:nvGraphicFramePr>
          <p:xfrm>
            <a:off x="1429" y="2296"/>
            <a:ext cx="24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9" name="方程式" r:id="rId5" imgW="215619" imgH="215619" progId="Equation.3">
                    <p:embed/>
                  </p:oleObj>
                </mc:Choice>
                <mc:Fallback>
                  <p:oleObj name="方程式" r:id="rId5" imgW="215619" imgH="215619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2296"/>
                          <a:ext cx="24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1" name="Group 48"/>
          <p:cNvGrpSpPr>
            <a:grpSpLocks/>
          </p:cNvGrpSpPr>
          <p:nvPr/>
        </p:nvGrpSpPr>
        <p:grpSpPr bwMode="auto">
          <a:xfrm>
            <a:off x="5867400" y="2852738"/>
            <a:ext cx="2663825" cy="3382962"/>
            <a:chOff x="3787" y="1979"/>
            <a:chExt cx="1678" cy="2131"/>
          </a:xfrm>
        </p:grpSpPr>
        <p:grpSp>
          <p:nvGrpSpPr>
            <p:cNvPr id="14344" name="Group 49"/>
            <p:cNvGrpSpPr>
              <a:grpSpLocks/>
            </p:cNvGrpSpPr>
            <p:nvPr/>
          </p:nvGrpSpPr>
          <p:grpSpPr bwMode="auto">
            <a:xfrm>
              <a:off x="3878" y="2614"/>
              <a:ext cx="816" cy="181"/>
              <a:chOff x="2608" y="2614"/>
              <a:chExt cx="816" cy="181"/>
            </a:xfrm>
          </p:grpSpPr>
          <p:sp>
            <p:nvSpPr>
              <p:cNvPr id="14406" name="Rectangle 50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14407" name="Rectangle 51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14408" name="Rectangle 52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14345" name="Group 53"/>
            <p:cNvGrpSpPr>
              <a:grpSpLocks/>
            </p:cNvGrpSpPr>
            <p:nvPr/>
          </p:nvGrpSpPr>
          <p:grpSpPr bwMode="auto">
            <a:xfrm>
              <a:off x="3878" y="2795"/>
              <a:ext cx="816" cy="181"/>
              <a:chOff x="2608" y="2614"/>
              <a:chExt cx="816" cy="181"/>
            </a:xfrm>
          </p:grpSpPr>
          <p:sp>
            <p:nvSpPr>
              <p:cNvPr id="14403" name="Rectangle 54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14404" name="Rectangle 55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14405" name="Rectangle 56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14346" name="Group 57"/>
            <p:cNvGrpSpPr>
              <a:grpSpLocks/>
            </p:cNvGrpSpPr>
            <p:nvPr/>
          </p:nvGrpSpPr>
          <p:grpSpPr bwMode="auto">
            <a:xfrm>
              <a:off x="3878" y="2976"/>
              <a:ext cx="816" cy="181"/>
              <a:chOff x="2608" y="2614"/>
              <a:chExt cx="816" cy="181"/>
            </a:xfrm>
          </p:grpSpPr>
          <p:sp>
            <p:nvSpPr>
              <p:cNvPr id="14400" name="Rectangle 58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14401" name="Rectangle 59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14402" name="Rectangle 60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14347" name="Group 61"/>
            <p:cNvGrpSpPr>
              <a:grpSpLocks/>
            </p:cNvGrpSpPr>
            <p:nvPr/>
          </p:nvGrpSpPr>
          <p:grpSpPr bwMode="auto">
            <a:xfrm>
              <a:off x="3878" y="3158"/>
              <a:ext cx="816" cy="181"/>
              <a:chOff x="2608" y="2614"/>
              <a:chExt cx="816" cy="181"/>
            </a:xfrm>
          </p:grpSpPr>
          <p:sp>
            <p:nvSpPr>
              <p:cNvPr id="14397" name="Rectangle 62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14398" name="Rectangle 63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14399" name="Rectangle 64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14348" name="Group 65"/>
            <p:cNvGrpSpPr>
              <a:grpSpLocks/>
            </p:cNvGrpSpPr>
            <p:nvPr/>
          </p:nvGrpSpPr>
          <p:grpSpPr bwMode="auto">
            <a:xfrm>
              <a:off x="3878" y="3339"/>
              <a:ext cx="816" cy="181"/>
              <a:chOff x="2608" y="2614"/>
              <a:chExt cx="816" cy="181"/>
            </a:xfrm>
          </p:grpSpPr>
          <p:sp>
            <p:nvSpPr>
              <p:cNvPr id="14394" name="Rectangle 66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14395" name="Rectangle 67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14396" name="Rectangle 68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14349" name="Group 69"/>
            <p:cNvGrpSpPr>
              <a:grpSpLocks/>
            </p:cNvGrpSpPr>
            <p:nvPr/>
          </p:nvGrpSpPr>
          <p:grpSpPr bwMode="auto">
            <a:xfrm>
              <a:off x="3878" y="3521"/>
              <a:ext cx="816" cy="181"/>
              <a:chOff x="2608" y="2614"/>
              <a:chExt cx="816" cy="181"/>
            </a:xfrm>
          </p:grpSpPr>
          <p:sp>
            <p:nvSpPr>
              <p:cNvPr id="14391" name="Rectangle 70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14392" name="Rectangle 71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14393" name="Rectangle 72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14350" name="Group 73"/>
            <p:cNvGrpSpPr>
              <a:grpSpLocks/>
            </p:cNvGrpSpPr>
            <p:nvPr/>
          </p:nvGrpSpPr>
          <p:grpSpPr bwMode="auto">
            <a:xfrm>
              <a:off x="3878" y="3702"/>
              <a:ext cx="816" cy="181"/>
              <a:chOff x="2608" y="2614"/>
              <a:chExt cx="816" cy="181"/>
            </a:xfrm>
          </p:grpSpPr>
          <p:sp>
            <p:nvSpPr>
              <p:cNvPr id="14388" name="Rectangle 74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14389" name="Rectangle 75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14390" name="Rectangle 76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14351" name="Group 77"/>
            <p:cNvGrpSpPr>
              <a:grpSpLocks/>
            </p:cNvGrpSpPr>
            <p:nvPr/>
          </p:nvGrpSpPr>
          <p:grpSpPr bwMode="auto">
            <a:xfrm>
              <a:off x="3878" y="3884"/>
              <a:ext cx="816" cy="181"/>
              <a:chOff x="2608" y="2614"/>
              <a:chExt cx="816" cy="181"/>
            </a:xfrm>
          </p:grpSpPr>
          <p:sp>
            <p:nvSpPr>
              <p:cNvPr id="14385" name="Rectangle 78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14386" name="Rectangle 79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14387" name="Rectangle 80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14352" name="Group 81"/>
            <p:cNvGrpSpPr>
              <a:grpSpLocks/>
            </p:cNvGrpSpPr>
            <p:nvPr/>
          </p:nvGrpSpPr>
          <p:grpSpPr bwMode="auto">
            <a:xfrm>
              <a:off x="4785" y="2614"/>
              <a:ext cx="544" cy="181"/>
              <a:chOff x="3515" y="2614"/>
              <a:chExt cx="544" cy="181"/>
            </a:xfrm>
          </p:grpSpPr>
          <p:sp>
            <p:nvSpPr>
              <p:cNvPr id="14383" name="Rectangle 82"/>
              <p:cNvSpPr>
                <a:spLocks noChangeArrowheads="1"/>
              </p:cNvSpPr>
              <p:nvPr/>
            </p:nvSpPr>
            <p:spPr bwMode="auto">
              <a:xfrm>
                <a:off x="3515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14384" name="Rectangle 83"/>
              <p:cNvSpPr>
                <a:spLocks noChangeArrowheads="1"/>
              </p:cNvSpPr>
              <p:nvPr/>
            </p:nvSpPr>
            <p:spPr bwMode="auto">
              <a:xfrm>
                <a:off x="3787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14353" name="Group 84"/>
            <p:cNvGrpSpPr>
              <a:grpSpLocks/>
            </p:cNvGrpSpPr>
            <p:nvPr/>
          </p:nvGrpSpPr>
          <p:grpSpPr bwMode="auto">
            <a:xfrm>
              <a:off x="4785" y="2795"/>
              <a:ext cx="544" cy="181"/>
              <a:chOff x="3515" y="2795"/>
              <a:chExt cx="544" cy="181"/>
            </a:xfrm>
          </p:grpSpPr>
          <p:sp>
            <p:nvSpPr>
              <p:cNvPr id="14381" name="Rectangle 85"/>
              <p:cNvSpPr>
                <a:spLocks noChangeArrowheads="1"/>
              </p:cNvSpPr>
              <p:nvPr/>
            </p:nvSpPr>
            <p:spPr bwMode="auto">
              <a:xfrm>
                <a:off x="3515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14382" name="Rectangle 86"/>
              <p:cNvSpPr>
                <a:spLocks noChangeArrowheads="1"/>
              </p:cNvSpPr>
              <p:nvPr/>
            </p:nvSpPr>
            <p:spPr bwMode="auto">
              <a:xfrm>
                <a:off x="3787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14354" name="Group 87"/>
            <p:cNvGrpSpPr>
              <a:grpSpLocks/>
            </p:cNvGrpSpPr>
            <p:nvPr/>
          </p:nvGrpSpPr>
          <p:grpSpPr bwMode="auto">
            <a:xfrm>
              <a:off x="4785" y="2976"/>
              <a:ext cx="544" cy="181"/>
              <a:chOff x="3515" y="2795"/>
              <a:chExt cx="544" cy="181"/>
            </a:xfrm>
          </p:grpSpPr>
          <p:sp>
            <p:nvSpPr>
              <p:cNvPr id="14379" name="Rectangle 88"/>
              <p:cNvSpPr>
                <a:spLocks noChangeArrowheads="1"/>
              </p:cNvSpPr>
              <p:nvPr/>
            </p:nvSpPr>
            <p:spPr bwMode="auto">
              <a:xfrm>
                <a:off x="3515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14380" name="Rectangle 89"/>
              <p:cNvSpPr>
                <a:spLocks noChangeArrowheads="1"/>
              </p:cNvSpPr>
              <p:nvPr/>
            </p:nvSpPr>
            <p:spPr bwMode="auto">
              <a:xfrm>
                <a:off x="3787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14355" name="Group 90"/>
            <p:cNvGrpSpPr>
              <a:grpSpLocks/>
            </p:cNvGrpSpPr>
            <p:nvPr/>
          </p:nvGrpSpPr>
          <p:grpSpPr bwMode="auto">
            <a:xfrm>
              <a:off x="4785" y="3158"/>
              <a:ext cx="544" cy="181"/>
              <a:chOff x="3515" y="2795"/>
              <a:chExt cx="544" cy="181"/>
            </a:xfrm>
          </p:grpSpPr>
          <p:sp>
            <p:nvSpPr>
              <p:cNvPr id="14377" name="Rectangle 91"/>
              <p:cNvSpPr>
                <a:spLocks noChangeArrowheads="1"/>
              </p:cNvSpPr>
              <p:nvPr/>
            </p:nvSpPr>
            <p:spPr bwMode="auto">
              <a:xfrm>
                <a:off x="3515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14378" name="Rectangle 92"/>
              <p:cNvSpPr>
                <a:spLocks noChangeArrowheads="1"/>
              </p:cNvSpPr>
              <p:nvPr/>
            </p:nvSpPr>
            <p:spPr bwMode="auto">
              <a:xfrm>
                <a:off x="3787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14356" name="Group 93"/>
            <p:cNvGrpSpPr>
              <a:grpSpLocks/>
            </p:cNvGrpSpPr>
            <p:nvPr/>
          </p:nvGrpSpPr>
          <p:grpSpPr bwMode="auto">
            <a:xfrm>
              <a:off x="4785" y="3339"/>
              <a:ext cx="544" cy="181"/>
              <a:chOff x="3515" y="2795"/>
              <a:chExt cx="544" cy="181"/>
            </a:xfrm>
          </p:grpSpPr>
          <p:sp>
            <p:nvSpPr>
              <p:cNvPr id="14375" name="Rectangle 94"/>
              <p:cNvSpPr>
                <a:spLocks noChangeArrowheads="1"/>
              </p:cNvSpPr>
              <p:nvPr/>
            </p:nvSpPr>
            <p:spPr bwMode="auto">
              <a:xfrm>
                <a:off x="3515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14376" name="Rectangle 95"/>
              <p:cNvSpPr>
                <a:spLocks noChangeArrowheads="1"/>
              </p:cNvSpPr>
              <p:nvPr/>
            </p:nvSpPr>
            <p:spPr bwMode="auto">
              <a:xfrm>
                <a:off x="3787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14357" name="Group 96"/>
            <p:cNvGrpSpPr>
              <a:grpSpLocks/>
            </p:cNvGrpSpPr>
            <p:nvPr/>
          </p:nvGrpSpPr>
          <p:grpSpPr bwMode="auto">
            <a:xfrm>
              <a:off x="4785" y="3521"/>
              <a:ext cx="544" cy="181"/>
              <a:chOff x="3515" y="2795"/>
              <a:chExt cx="544" cy="181"/>
            </a:xfrm>
          </p:grpSpPr>
          <p:sp>
            <p:nvSpPr>
              <p:cNvPr id="14373" name="Rectangle 97"/>
              <p:cNvSpPr>
                <a:spLocks noChangeArrowheads="1"/>
              </p:cNvSpPr>
              <p:nvPr/>
            </p:nvSpPr>
            <p:spPr bwMode="auto">
              <a:xfrm>
                <a:off x="3515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14374" name="Rectangle 98"/>
              <p:cNvSpPr>
                <a:spLocks noChangeArrowheads="1"/>
              </p:cNvSpPr>
              <p:nvPr/>
            </p:nvSpPr>
            <p:spPr bwMode="auto">
              <a:xfrm>
                <a:off x="3787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14358" name="Group 99"/>
            <p:cNvGrpSpPr>
              <a:grpSpLocks/>
            </p:cNvGrpSpPr>
            <p:nvPr/>
          </p:nvGrpSpPr>
          <p:grpSpPr bwMode="auto">
            <a:xfrm>
              <a:off x="4785" y="3702"/>
              <a:ext cx="544" cy="181"/>
              <a:chOff x="3515" y="2795"/>
              <a:chExt cx="544" cy="181"/>
            </a:xfrm>
          </p:grpSpPr>
          <p:sp>
            <p:nvSpPr>
              <p:cNvPr id="14371" name="Rectangle 100"/>
              <p:cNvSpPr>
                <a:spLocks noChangeArrowheads="1"/>
              </p:cNvSpPr>
              <p:nvPr/>
            </p:nvSpPr>
            <p:spPr bwMode="auto">
              <a:xfrm>
                <a:off x="3515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14372" name="Rectangle 101"/>
              <p:cNvSpPr>
                <a:spLocks noChangeArrowheads="1"/>
              </p:cNvSpPr>
              <p:nvPr/>
            </p:nvSpPr>
            <p:spPr bwMode="auto">
              <a:xfrm>
                <a:off x="3787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14359" name="Group 102"/>
            <p:cNvGrpSpPr>
              <a:grpSpLocks/>
            </p:cNvGrpSpPr>
            <p:nvPr/>
          </p:nvGrpSpPr>
          <p:grpSpPr bwMode="auto">
            <a:xfrm>
              <a:off x="4785" y="3884"/>
              <a:ext cx="544" cy="181"/>
              <a:chOff x="3515" y="2795"/>
              <a:chExt cx="544" cy="181"/>
            </a:xfrm>
          </p:grpSpPr>
          <p:sp>
            <p:nvSpPr>
              <p:cNvPr id="14369" name="Rectangle 103"/>
              <p:cNvSpPr>
                <a:spLocks noChangeArrowheads="1"/>
              </p:cNvSpPr>
              <p:nvPr/>
            </p:nvSpPr>
            <p:spPr bwMode="auto">
              <a:xfrm>
                <a:off x="3515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14370" name="Rectangle 104"/>
              <p:cNvSpPr>
                <a:spLocks noChangeArrowheads="1"/>
              </p:cNvSpPr>
              <p:nvPr/>
            </p:nvSpPr>
            <p:spPr bwMode="auto">
              <a:xfrm>
                <a:off x="3787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sp>
          <p:nvSpPr>
            <p:cNvPr id="14360" name="Text Box 105"/>
            <p:cNvSpPr txBox="1">
              <a:spLocks noChangeArrowheads="1"/>
            </p:cNvSpPr>
            <p:nvPr/>
          </p:nvSpPr>
          <p:spPr bwMode="auto">
            <a:xfrm>
              <a:off x="3878" y="22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4361" name="Text Box 106"/>
            <p:cNvSpPr txBox="1">
              <a:spLocks noChangeArrowheads="1"/>
            </p:cNvSpPr>
            <p:nvPr/>
          </p:nvSpPr>
          <p:spPr bwMode="auto">
            <a:xfrm>
              <a:off x="4150" y="229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14362" name="Text Box 107"/>
            <p:cNvSpPr txBox="1">
              <a:spLocks noChangeArrowheads="1"/>
            </p:cNvSpPr>
            <p:nvPr/>
          </p:nvSpPr>
          <p:spPr bwMode="auto">
            <a:xfrm>
              <a:off x="4422" y="22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graphicFrame>
          <p:nvGraphicFramePr>
            <p:cNvPr id="14363" name="Object 108"/>
            <p:cNvGraphicFramePr>
              <a:graphicFrameLocks noChangeAspect="1"/>
            </p:cNvGraphicFramePr>
            <p:nvPr/>
          </p:nvGraphicFramePr>
          <p:xfrm>
            <a:off x="4830" y="2296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0" name="方程式" r:id="rId7" imgW="215619" imgH="215619" progId="Equation.3">
                    <p:embed/>
                  </p:oleObj>
                </mc:Choice>
                <mc:Fallback>
                  <p:oleObj name="方程式" r:id="rId7" imgW="215619" imgH="215619" progId="Equation.3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2296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4" name="Object 109"/>
            <p:cNvGraphicFramePr>
              <a:graphicFrameLocks noChangeAspect="1"/>
            </p:cNvGraphicFramePr>
            <p:nvPr/>
          </p:nvGraphicFramePr>
          <p:xfrm>
            <a:off x="5103" y="2296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1" name="方程式" r:id="rId9" imgW="215619" imgH="215619" progId="Equation.3">
                    <p:embed/>
                  </p:oleObj>
                </mc:Choice>
                <mc:Fallback>
                  <p:oleObj name="方程式" r:id="rId9" imgW="215619" imgH="215619" progId="Equation.3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2296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5" name="Line 110"/>
            <p:cNvSpPr>
              <a:spLocks noChangeShapeType="1"/>
            </p:cNvSpPr>
            <p:nvPr/>
          </p:nvSpPr>
          <p:spPr bwMode="auto">
            <a:xfrm>
              <a:off x="3787" y="2568"/>
              <a:ext cx="16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6" name="Line 111"/>
            <p:cNvSpPr>
              <a:spLocks noChangeShapeType="1"/>
            </p:cNvSpPr>
            <p:nvPr/>
          </p:nvSpPr>
          <p:spPr bwMode="auto">
            <a:xfrm>
              <a:off x="4694" y="2205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7" name="Text Box 112"/>
            <p:cNvSpPr txBox="1">
              <a:spLocks noChangeArrowheads="1"/>
            </p:cNvSpPr>
            <p:nvPr/>
          </p:nvSpPr>
          <p:spPr bwMode="auto">
            <a:xfrm>
              <a:off x="4001" y="2007"/>
              <a:ext cx="3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u="sng"/>
                <a:t>Input</a:t>
              </a:r>
            </a:p>
          </p:txBody>
        </p:sp>
        <p:sp>
          <p:nvSpPr>
            <p:cNvPr id="14368" name="Text Box 113"/>
            <p:cNvSpPr txBox="1">
              <a:spLocks noChangeArrowheads="1"/>
            </p:cNvSpPr>
            <p:nvPr/>
          </p:nvSpPr>
          <p:spPr bwMode="auto">
            <a:xfrm>
              <a:off x="4830" y="1979"/>
              <a:ext cx="4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u="sng"/>
                <a:t>Output</a:t>
              </a:r>
            </a:p>
          </p:txBody>
        </p:sp>
      </p:grpSp>
      <p:graphicFrame>
        <p:nvGraphicFramePr>
          <p:cNvPr id="14342" name="Object 114"/>
          <p:cNvGraphicFramePr>
            <a:graphicFrameLocks noChangeAspect="1"/>
          </p:cNvGraphicFramePr>
          <p:nvPr/>
        </p:nvGraphicFramePr>
        <p:xfrm>
          <a:off x="1403350" y="4797425"/>
          <a:ext cx="23050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" name="方程式" r:id="rId11" imgW="1079032" imgH="241195" progId="Equation.3">
                  <p:embed/>
                </p:oleObj>
              </mc:Choice>
              <mc:Fallback>
                <p:oleObj name="方程式" r:id="rId11" imgW="1079032" imgH="241195" progId="Equation.3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797425"/>
                        <a:ext cx="230505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15"/>
          <p:cNvGraphicFramePr>
            <a:graphicFrameLocks noChangeAspect="1"/>
          </p:cNvGraphicFramePr>
          <p:nvPr/>
        </p:nvGraphicFramePr>
        <p:xfrm>
          <a:off x="250825" y="5661025"/>
          <a:ext cx="5689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" name="方程式" r:id="rId13" imgW="3606800" imgH="241300" progId="Equation.3">
                  <p:embed/>
                </p:oleObj>
              </mc:Choice>
              <mc:Fallback>
                <p:oleObj name="方程式" r:id="rId13" imgW="3606800" imgH="241300" progId="Equation.3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661025"/>
                        <a:ext cx="5689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Exercise 02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TW" smtClean="0"/>
              <a:t>sequential circuit design from given state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Problem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50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Realize the state diagram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with 4 flip flops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1763713" y="3573463"/>
            <a:ext cx="5545137" cy="2443162"/>
            <a:chOff x="1111" y="2251"/>
            <a:chExt cx="3493" cy="1539"/>
          </a:xfrm>
        </p:grpSpPr>
        <p:pic>
          <p:nvPicPr>
            <p:cNvPr id="1638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" y="2251"/>
              <a:ext cx="3493" cy="1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90" name="Text Box 6"/>
            <p:cNvSpPr txBox="1">
              <a:spLocks noChangeArrowheads="1"/>
            </p:cNvSpPr>
            <p:nvPr/>
          </p:nvSpPr>
          <p:spPr bwMode="auto">
            <a:xfrm>
              <a:off x="1292" y="2976"/>
              <a:ext cx="372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1000</a:t>
              </a:r>
            </a:p>
          </p:txBody>
        </p:sp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2245" y="2976"/>
              <a:ext cx="372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0100</a:t>
              </a:r>
            </a:p>
          </p:txBody>
        </p:sp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3152" y="2931"/>
              <a:ext cx="372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0010</a:t>
              </a:r>
            </a:p>
          </p:txBody>
        </p:sp>
        <p:sp>
          <p:nvSpPr>
            <p:cNvPr id="16393" name="Text Box 9"/>
            <p:cNvSpPr txBox="1">
              <a:spLocks noChangeArrowheads="1"/>
            </p:cNvSpPr>
            <p:nvPr/>
          </p:nvSpPr>
          <p:spPr bwMode="auto">
            <a:xfrm>
              <a:off x="4059" y="2931"/>
              <a:ext cx="372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0001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</a:t>
            </a:r>
            <a:br>
              <a:rPr lang="en-US" altLang="zh-TW" smtClean="0"/>
            </a:br>
            <a:r>
              <a:rPr lang="en-US" altLang="zh-TW" smtClean="0"/>
              <a:t>Solution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3419475" y="188913"/>
            <a:ext cx="5545138" cy="2443162"/>
            <a:chOff x="1111" y="2251"/>
            <a:chExt cx="3493" cy="1539"/>
          </a:xfrm>
        </p:grpSpPr>
        <p:pic>
          <p:nvPicPr>
            <p:cNvPr id="1746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" y="2251"/>
              <a:ext cx="3493" cy="1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61" name="Text Box 5"/>
            <p:cNvSpPr txBox="1">
              <a:spLocks noChangeArrowheads="1"/>
            </p:cNvSpPr>
            <p:nvPr/>
          </p:nvSpPr>
          <p:spPr bwMode="auto">
            <a:xfrm>
              <a:off x="1292" y="2976"/>
              <a:ext cx="372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1000</a:t>
              </a:r>
            </a:p>
          </p:txBody>
        </p:sp>
        <p:sp>
          <p:nvSpPr>
            <p:cNvPr id="17462" name="Text Box 6"/>
            <p:cNvSpPr txBox="1">
              <a:spLocks noChangeArrowheads="1"/>
            </p:cNvSpPr>
            <p:nvPr/>
          </p:nvSpPr>
          <p:spPr bwMode="auto">
            <a:xfrm>
              <a:off x="2245" y="2976"/>
              <a:ext cx="372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0100</a:t>
              </a:r>
            </a:p>
          </p:txBody>
        </p:sp>
        <p:sp>
          <p:nvSpPr>
            <p:cNvPr id="17463" name="Text Box 7"/>
            <p:cNvSpPr txBox="1">
              <a:spLocks noChangeArrowheads="1"/>
            </p:cNvSpPr>
            <p:nvPr/>
          </p:nvSpPr>
          <p:spPr bwMode="auto">
            <a:xfrm>
              <a:off x="3152" y="2931"/>
              <a:ext cx="372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0010</a:t>
              </a:r>
            </a:p>
          </p:txBody>
        </p:sp>
        <p:sp>
          <p:nvSpPr>
            <p:cNvPr id="17464" name="Text Box 8"/>
            <p:cNvSpPr txBox="1">
              <a:spLocks noChangeArrowheads="1"/>
            </p:cNvSpPr>
            <p:nvPr/>
          </p:nvSpPr>
          <p:spPr bwMode="auto">
            <a:xfrm>
              <a:off x="4059" y="2931"/>
              <a:ext cx="372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0001</a:t>
              </a:r>
            </a:p>
          </p:txBody>
        </p:sp>
      </p:grpSp>
      <p:graphicFrame>
        <p:nvGraphicFramePr>
          <p:cNvPr id="17412" name="Object 9"/>
          <p:cNvGraphicFramePr>
            <a:graphicFrameLocks noChangeAspect="1"/>
          </p:cNvGraphicFramePr>
          <p:nvPr/>
        </p:nvGraphicFramePr>
        <p:xfrm>
          <a:off x="5003800" y="2781300"/>
          <a:ext cx="26638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name="方程式" r:id="rId4" imgW="1218671" imgH="241195" progId="Equation.3">
                  <p:embed/>
                </p:oleObj>
              </mc:Choice>
              <mc:Fallback>
                <p:oleObj name="方程式" r:id="rId4" imgW="1218671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781300"/>
                        <a:ext cx="26638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0"/>
          <p:cNvGraphicFramePr>
            <a:graphicFrameLocks noChangeAspect="1"/>
          </p:cNvGraphicFramePr>
          <p:nvPr/>
        </p:nvGraphicFramePr>
        <p:xfrm>
          <a:off x="5003800" y="3573463"/>
          <a:ext cx="24479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方程式" r:id="rId6" imgW="977476" imgH="215806" progId="Equation.3">
                  <p:embed/>
                </p:oleObj>
              </mc:Choice>
              <mc:Fallback>
                <p:oleObj name="方程式" r:id="rId6" imgW="977476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573463"/>
                        <a:ext cx="24479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11"/>
          <p:cNvGraphicFramePr>
            <a:graphicFrameLocks noChangeAspect="1"/>
          </p:cNvGraphicFramePr>
          <p:nvPr/>
        </p:nvGraphicFramePr>
        <p:xfrm>
          <a:off x="5076825" y="4421188"/>
          <a:ext cx="24479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方程式" r:id="rId8" imgW="977900" imgH="228600" progId="Equation.3">
                  <p:embed/>
                </p:oleObj>
              </mc:Choice>
              <mc:Fallback>
                <p:oleObj name="方程式" r:id="rId8" imgW="9779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421188"/>
                        <a:ext cx="24479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12"/>
          <p:cNvGraphicFramePr>
            <a:graphicFrameLocks noChangeAspect="1"/>
          </p:cNvGraphicFramePr>
          <p:nvPr/>
        </p:nvGraphicFramePr>
        <p:xfrm>
          <a:off x="5076825" y="5157788"/>
          <a:ext cx="1801813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6" name="方程式" r:id="rId10" imgW="622030" imgH="241195" progId="Equation.3">
                  <p:embed/>
                </p:oleObj>
              </mc:Choice>
              <mc:Fallback>
                <p:oleObj name="方程式" r:id="rId10" imgW="622030" imgH="24119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157788"/>
                        <a:ext cx="1801813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6" name="Group 13"/>
          <p:cNvGrpSpPr>
            <a:grpSpLocks/>
          </p:cNvGrpSpPr>
          <p:nvPr/>
        </p:nvGrpSpPr>
        <p:grpSpPr bwMode="auto">
          <a:xfrm>
            <a:off x="395288" y="2781300"/>
            <a:ext cx="3427412" cy="3816350"/>
            <a:chOff x="249" y="1752"/>
            <a:chExt cx="2159" cy="2404"/>
          </a:xfrm>
        </p:grpSpPr>
        <p:grpSp>
          <p:nvGrpSpPr>
            <p:cNvPr id="17417" name="Group 14"/>
            <p:cNvGrpSpPr>
              <a:grpSpLocks/>
            </p:cNvGrpSpPr>
            <p:nvPr/>
          </p:nvGrpSpPr>
          <p:grpSpPr bwMode="auto">
            <a:xfrm>
              <a:off x="1610" y="1933"/>
              <a:ext cx="771" cy="454"/>
              <a:chOff x="4332" y="2160"/>
              <a:chExt cx="771" cy="454"/>
            </a:xfrm>
          </p:grpSpPr>
          <p:sp>
            <p:nvSpPr>
              <p:cNvPr id="17455" name="Rectangle 15"/>
              <p:cNvSpPr>
                <a:spLocks noChangeArrowheads="1"/>
              </p:cNvSpPr>
              <p:nvPr/>
            </p:nvSpPr>
            <p:spPr bwMode="auto">
              <a:xfrm>
                <a:off x="4558" y="2160"/>
                <a:ext cx="36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7456" name="Text Box 16"/>
              <p:cNvSpPr txBox="1">
                <a:spLocks noChangeArrowheads="1"/>
              </p:cNvSpPr>
              <p:nvPr/>
            </p:nvSpPr>
            <p:spPr bwMode="auto">
              <a:xfrm>
                <a:off x="4558" y="2205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 sz="1200"/>
                  <a:t>D</a:t>
                </a:r>
              </a:p>
            </p:txBody>
          </p:sp>
          <p:sp>
            <p:nvSpPr>
              <p:cNvPr id="17457" name="AutoShape 17"/>
              <p:cNvSpPr>
                <a:spLocks noChangeArrowheads="1"/>
              </p:cNvSpPr>
              <p:nvPr/>
            </p:nvSpPr>
            <p:spPr bwMode="auto">
              <a:xfrm rot="5400000">
                <a:off x="4557" y="2479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7458" name="Line 18"/>
              <p:cNvSpPr>
                <a:spLocks noChangeShapeType="1"/>
              </p:cNvSpPr>
              <p:nvPr/>
            </p:nvSpPr>
            <p:spPr bwMode="auto">
              <a:xfrm>
                <a:off x="4921" y="2251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59" name="Line 19"/>
              <p:cNvSpPr>
                <a:spLocks noChangeShapeType="1"/>
              </p:cNvSpPr>
              <p:nvPr/>
            </p:nvSpPr>
            <p:spPr bwMode="auto">
              <a:xfrm>
                <a:off x="4332" y="2251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7418" name="Group 20"/>
            <p:cNvGrpSpPr>
              <a:grpSpLocks/>
            </p:cNvGrpSpPr>
            <p:nvPr/>
          </p:nvGrpSpPr>
          <p:grpSpPr bwMode="auto">
            <a:xfrm>
              <a:off x="1610" y="2568"/>
              <a:ext cx="771" cy="454"/>
              <a:chOff x="4332" y="2160"/>
              <a:chExt cx="771" cy="454"/>
            </a:xfrm>
          </p:grpSpPr>
          <p:sp>
            <p:nvSpPr>
              <p:cNvPr id="17450" name="Rectangle 21"/>
              <p:cNvSpPr>
                <a:spLocks noChangeArrowheads="1"/>
              </p:cNvSpPr>
              <p:nvPr/>
            </p:nvSpPr>
            <p:spPr bwMode="auto">
              <a:xfrm>
                <a:off x="4558" y="2160"/>
                <a:ext cx="36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7451" name="Text Box 22"/>
              <p:cNvSpPr txBox="1">
                <a:spLocks noChangeArrowheads="1"/>
              </p:cNvSpPr>
              <p:nvPr/>
            </p:nvSpPr>
            <p:spPr bwMode="auto">
              <a:xfrm>
                <a:off x="4558" y="2205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 sz="1200"/>
                  <a:t>D</a:t>
                </a:r>
              </a:p>
            </p:txBody>
          </p:sp>
          <p:sp>
            <p:nvSpPr>
              <p:cNvPr id="17452" name="AutoShape 23"/>
              <p:cNvSpPr>
                <a:spLocks noChangeArrowheads="1"/>
              </p:cNvSpPr>
              <p:nvPr/>
            </p:nvSpPr>
            <p:spPr bwMode="auto">
              <a:xfrm rot="5400000">
                <a:off x="4557" y="2479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7453" name="Line 24"/>
              <p:cNvSpPr>
                <a:spLocks noChangeShapeType="1"/>
              </p:cNvSpPr>
              <p:nvPr/>
            </p:nvSpPr>
            <p:spPr bwMode="auto">
              <a:xfrm>
                <a:off x="4921" y="2251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54" name="Line 25"/>
              <p:cNvSpPr>
                <a:spLocks noChangeShapeType="1"/>
              </p:cNvSpPr>
              <p:nvPr/>
            </p:nvSpPr>
            <p:spPr bwMode="auto">
              <a:xfrm>
                <a:off x="4332" y="2251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7419" name="AutoShape 26"/>
            <p:cNvSpPr>
              <a:spLocks noChangeArrowheads="1"/>
            </p:cNvSpPr>
            <p:nvPr/>
          </p:nvSpPr>
          <p:spPr bwMode="auto">
            <a:xfrm>
              <a:off x="839" y="1797"/>
              <a:ext cx="771" cy="217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combinational</a:t>
              </a:r>
            </a:p>
            <a:p>
              <a:pPr algn="ctr" eaLnBrk="1" hangingPunct="1"/>
              <a:r>
                <a:rPr lang="en-US" altLang="zh-TW"/>
                <a:t>circuit</a:t>
              </a:r>
            </a:p>
          </p:txBody>
        </p:sp>
        <p:sp>
          <p:nvSpPr>
            <p:cNvPr id="17420" name="Line 27"/>
            <p:cNvSpPr>
              <a:spLocks noChangeShapeType="1"/>
            </p:cNvSpPr>
            <p:nvPr/>
          </p:nvSpPr>
          <p:spPr bwMode="auto">
            <a:xfrm>
              <a:off x="567" y="220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1" name="Line 28"/>
            <p:cNvSpPr>
              <a:spLocks noChangeShapeType="1"/>
            </p:cNvSpPr>
            <p:nvPr/>
          </p:nvSpPr>
          <p:spPr bwMode="auto">
            <a:xfrm>
              <a:off x="431" y="2387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2" name="Line 29"/>
            <p:cNvSpPr>
              <a:spLocks noChangeShapeType="1"/>
            </p:cNvSpPr>
            <p:nvPr/>
          </p:nvSpPr>
          <p:spPr bwMode="auto">
            <a:xfrm>
              <a:off x="476" y="3476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7423" name="AutoShape 30"/>
            <p:cNvCxnSpPr>
              <a:cxnSpLocks noChangeShapeType="1"/>
              <a:stCxn id="17458" idx="1"/>
              <a:endCxn id="17420" idx="0"/>
            </p:cNvCxnSpPr>
            <p:nvPr/>
          </p:nvCxnSpPr>
          <p:spPr bwMode="auto">
            <a:xfrm rot="5400000">
              <a:off x="1383" y="1208"/>
              <a:ext cx="181" cy="1814"/>
            </a:xfrm>
            <a:prstGeom prst="bentConnector3">
              <a:avLst>
                <a:gd name="adj1" fmla="val -19281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4" name="AutoShape 31"/>
            <p:cNvCxnSpPr>
              <a:cxnSpLocks noChangeShapeType="1"/>
              <a:stCxn id="17453" idx="1"/>
              <a:endCxn id="17421" idx="0"/>
            </p:cNvCxnSpPr>
            <p:nvPr/>
          </p:nvCxnSpPr>
          <p:spPr bwMode="auto">
            <a:xfrm rot="16200000" flipV="1">
              <a:off x="1270" y="1548"/>
              <a:ext cx="272" cy="1950"/>
            </a:xfrm>
            <a:prstGeom prst="bentConnector5">
              <a:avLst>
                <a:gd name="adj1" fmla="val -4782"/>
                <a:gd name="adj2" fmla="val -6259"/>
                <a:gd name="adj3" fmla="val 39227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25" name="Text Box 32"/>
            <p:cNvSpPr txBox="1">
              <a:spLocks noChangeArrowheads="1"/>
            </p:cNvSpPr>
            <p:nvPr/>
          </p:nvSpPr>
          <p:spPr bwMode="auto">
            <a:xfrm>
              <a:off x="249" y="3385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17426" name="Text Box 33"/>
            <p:cNvSpPr txBox="1">
              <a:spLocks noChangeArrowheads="1"/>
            </p:cNvSpPr>
            <p:nvPr/>
          </p:nvSpPr>
          <p:spPr bwMode="auto">
            <a:xfrm>
              <a:off x="2154" y="175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7427" name="Text Box 34"/>
            <p:cNvSpPr txBox="1">
              <a:spLocks noChangeArrowheads="1"/>
            </p:cNvSpPr>
            <p:nvPr/>
          </p:nvSpPr>
          <p:spPr bwMode="auto">
            <a:xfrm>
              <a:off x="2200" y="2477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graphicFrame>
          <p:nvGraphicFramePr>
            <p:cNvPr id="17428" name="Object 35"/>
            <p:cNvGraphicFramePr>
              <a:graphicFrameLocks noChangeAspect="1"/>
            </p:cNvGraphicFramePr>
            <p:nvPr/>
          </p:nvGraphicFramePr>
          <p:xfrm>
            <a:off x="1565" y="1797"/>
            <a:ext cx="24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7" name="方程式" r:id="rId12" imgW="215619" imgH="215619" progId="Equation.3">
                    <p:embed/>
                  </p:oleObj>
                </mc:Choice>
                <mc:Fallback>
                  <p:oleObj name="方程式" r:id="rId12" imgW="215619" imgH="215619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1797"/>
                          <a:ext cx="24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9" name="Object 36"/>
            <p:cNvGraphicFramePr>
              <a:graphicFrameLocks noChangeAspect="1"/>
            </p:cNvGraphicFramePr>
            <p:nvPr/>
          </p:nvGraphicFramePr>
          <p:xfrm>
            <a:off x="1565" y="2432"/>
            <a:ext cx="24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8" name="方程式" r:id="rId14" imgW="215619" imgH="215619" progId="Equation.3">
                    <p:embed/>
                  </p:oleObj>
                </mc:Choice>
                <mc:Fallback>
                  <p:oleObj name="方程式" r:id="rId14" imgW="215619" imgH="215619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432"/>
                          <a:ext cx="24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30" name="Group 37"/>
            <p:cNvGrpSpPr>
              <a:grpSpLocks/>
            </p:cNvGrpSpPr>
            <p:nvPr/>
          </p:nvGrpSpPr>
          <p:grpSpPr bwMode="auto">
            <a:xfrm>
              <a:off x="1610" y="3158"/>
              <a:ext cx="771" cy="454"/>
              <a:chOff x="4332" y="2160"/>
              <a:chExt cx="771" cy="454"/>
            </a:xfrm>
          </p:grpSpPr>
          <p:sp>
            <p:nvSpPr>
              <p:cNvPr id="17445" name="Rectangle 38"/>
              <p:cNvSpPr>
                <a:spLocks noChangeArrowheads="1"/>
              </p:cNvSpPr>
              <p:nvPr/>
            </p:nvSpPr>
            <p:spPr bwMode="auto">
              <a:xfrm>
                <a:off x="4558" y="2160"/>
                <a:ext cx="36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7446" name="Text Box 39"/>
              <p:cNvSpPr txBox="1">
                <a:spLocks noChangeArrowheads="1"/>
              </p:cNvSpPr>
              <p:nvPr/>
            </p:nvSpPr>
            <p:spPr bwMode="auto">
              <a:xfrm>
                <a:off x="4558" y="2205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 sz="1200"/>
                  <a:t>D</a:t>
                </a:r>
              </a:p>
            </p:txBody>
          </p:sp>
          <p:sp>
            <p:nvSpPr>
              <p:cNvPr id="17447" name="AutoShape 40"/>
              <p:cNvSpPr>
                <a:spLocks noChangeArrowheads="1"/>
              </p:cNvSpPr>
              <p:nvPr/>
            </p:nvSpPr>
            <p:spPr bwMode="auto">
              <a:xfrm rot="5400000">
                <a:off x="4557" y="2479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7448" name="Line 41"/>
              <p:cNvSpPr>
                <a:spLocks noChangeShapeType="1"/>
              </p:cNvSpPr>
              <p:nvPr/>
            </p:nvSpPr>
            <p:spPr bwMode="auto">
              <a:xfrm>
                <a:off x="4921" y="2251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9" name="Line 42"/>
              <p:cNvSpPr>
                <a:spLocks noChangeShapeType="1"/>
              </p:cNvSpPr>
              <p:nvPr/>
            </p:nvSpPr>
            <p:spPr bwMode="auto">
              <a:xfrm>
                <a:off x="4332" y="2251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7431" name="Group 43"/>
            <p:cNvGrpSpPr>
              <a:grpSpLocks/>
            </p:cNvGrpSpPr>
            <p:nvPr/>
          </p:nvGrpSpPr>
          <p:grpSpPr bwMode="auto">
            <a:xfrm>
              <a:off x="1610" y="3702"/>
              <a:ext cx="771" cy="454"/>
              <a:chOff x="4332" y="2160"/>
              <a:chExt cx="771" cy="454"/>
            </a:xfrm>
          </p:grpSpPr>
          <p:sp>
            <p:nvSpPr>
              <p:cNvPr id="17440" name="Rectangle 44"/>
              <p:cNvSpPr>
                <a:spLocks noChangeArrowheads="1"/>
              </p:cNvSpPr>
              <p:nvPr/>
            </p:nvSpPr>
            <p:spPr bwMode="auto">
              <a:xfrm>
                <a:off x="4558" y="2160"/>
                <a:ext cx="36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7441" name="Text Box 45"/>
              <p:cNvSpPr txBox="1">
                <a:spLocks noChangeArrowheads="1"/>
              </p:cNvSpPr>
              <p:nvPr/>
            </p:nvSpPr>
            <p:spPr bwMode="auto">
              <a:xfrm>
                <a:off x="4558" y="2205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 sz="1200"/>
                  <a:t>D</a:t>
                </a:r>
              </a:p>
            </p:txBody>
          </p:sp>
          <p:sp>
            <p:nvSpPr>
              <p:cNvPr id="17442" name="AutoShape 46"/>
              <p:cNvSpPr>
                <a:spLocks noChangeArrowheads="1"/>
              </p:cNvSpPr>
              <p:nvPr/>
            </p:nvSpPr>
            <p:spPr bwMode="auto">
              <a:xfrm rot="5400000">
                <a:off x="4557" y="2479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7443" name="Line 47"/>
              <p:cNvSpPr>
                <a:spLocks noChangeShapeType="1"/>
              </p:cNvSpPr>
              <p:nvPr/>
            </p:nvSpPr>
            <p:spPr bwMode="auto">
              <a:xfrm>
                <a:off x="4921" y="2251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4" name="Line 48"/>
              <p:cNvSpPr>
                <a:spLocks noChangeShapeType="1"/>
              </p:cNvSpPr>
              <p:nvPr/>
            </p:nvSpPr>
            <p:spPr bwMode="auto">
              <a:xfrm>
                <a:off x="4332" y="2251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7432" name="Line 49"/>
            <p:cNvSpPr>
              <a:spLocks noChangeShapeType="1"/>
            </p:cNvSpPr>
            <p:nvPr/>
          </p:nvSpPr>
          <p:spPr bwMode="auto">
            <a:xfrm>
              <a:off x="340" y="2569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33" name="Line 50"/>
            <p:cNvSpPr>
              <a:spLocks noChangeShapeType="1"/>
            </p:cNvSpPr>
            <p:nvPr/>
          </p:nvSpPr>
          <p:spPr bwMode="auto">
            <a:xfrm>
              <a:off x="249" y="2705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7434" name="AutoShape 51"/>
            <p:cNvCxnSpPr>
              <a:cxnSpLocks noChangeShapeType="1"/>
              <a:stCxn id="17448" idx="1"/>
              <a:endCxn id="17432" idx="0"/>
            </p:cNvCxnSpPr>
            <p:nvPr/>
          </p:nvCxnSpPr>
          <p:spPr bwMode="auto">
            <a:xfrm rot="16200000" flipV="1">
              <a:off x="1021" y="1888"/>
              <a:ext cx="680" cy="2041"/>
            </a:xfrm>
            <a:prstGeom prst="bentConnector5">
              <a:avLst>
                <a:gd name="adj1" fmla="val 2056"/>
                <a:gd name="adj2" fmla="val -10583"/>
                <a:gd name="adj3" fmla="val 26308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35" name="AutoShape 52"/>
            <p:cNvCxnSpPr>
              <a:cxnSpLocks noChangeShapeType="1"/>
              <a:stCxn id="17443" idx="1"/>
              <a:endCxn id="17433" idx="0"/>
            </p:cNvCxnSpPr>
            <p:nvPr/>
          </p:nvCxnSpPr>
          <p:spPr bwMode="auto">
            <a:xfrm rot="16200000" flipV="1">
              <a:off x="771" y="2183"/>
              <a:ext cx="1088" cy="2132"/>
            </a:xfrm>
            <a:prstGeom prst="bentConnector5">
              <a:avLst>
                <a:gd name="adj1" fmla="val 458"/>
                <a:gd name="adj2" fmla="val -15764"/>
                <a:gd name="adj3" fmla="val 22260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7436" name="Object 53"/>
            <p:cNvGraphicFramePr>
              <a:graphicFrameLocks noChangeAspect="1"/>
            </p:cNvGraphicFramePr>
            <p:nvPr/>
          </p:nvGraphicFramePr>
          <p:xfrm>
            <a:off x="1610" y="2977"/>
            <a:ext cx="26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9" name="方程式" r:id="rId16" imgW="228600" imgH="228600" progId="Equation.3">
                    <p:embed/>
                  </p:oleObj>
                </mc:Choice>
                <mc:Fallback>
                  <p:oleObj name="方程式" r:id="rId16" imgW="228600" imgH="2286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977"/>
                          <a:ext cx="26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7" name="Object 54"/>
            <p:cNvGraphicFramePr>
              <a:graphicFrameLocks noChangeAspect="1"/>
            </p:cNvGraphicFramePr>
            <p:nvPr/>
          </p:nvGraphicFramePr>
          <p:xfrm>
            <a:off x="1603" y="3521"/>
            <a:ext cx="263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0" name="方程式" r:id="rId18" imgW="228501" imgH="215806" progId="Equation.3">
                    <p:embed/>
                  </p:oleObj>
                </mc:Choice>
                <mc:Fallback>
                  <p:oleObj name="方程式" r:id="rId18" imgW="228501" imgH="215806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3" y="3521"/>
                          <a:ext cx="263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8" name="Text Box 55"/>
            <p:cNvSpPr txBox="1">
              <a:spLocks noChangeArrowheads="1"/>
            </p:cNvSpPr>
            <p:nvPr/>
          </p:nvSpPr>
          <p:spPr bwMode="auto">
            <a:xfrm>
              <a:off x="2187" y="3005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</a:t>
              </a:r>
            </a:p>
          </p:txBody>
        </p:sp>
        <p:sp>
          <p:nvSpPr>
            <p:cNvPr id="17439" name="Text Box 56"/>
            <p:cNvSpPr txBox="1">
              <a:spLocks noChangeArrowheads="1"/>
            </p:cNvSpPr>
            <p:nvPr/>
          </p:nvSpPr>
          <p:spPr bwMode="auto">
            <a:xfrm>
              <a:off x="2200" y="356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observe the answer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47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meaning of each D flip-flop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684213" y="2492375"/>
            <a:ext cx="4217987" cy="1800225"/>
            <a:chOff x="340" y="1706"/>
            <a:chExt cx="2657" cy="1134"/>
          </a:xfrm>
        </p:grpSpPr>
        <p:pic>
          <p:nvPicPr>
            <p:cNvPr id="1843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1706"/>
              <a:ext cx="2566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440" name="Text Box 6"/>
            <p:cNvSpPr txBox="1">
              <a:spLocks noChangeArrowheads="1"/>
            </p:cNvSpPr>
            <p:nvPr/>
          </p:nvSpPr>
          <p:spPr bwMode="auto">
            <a:xfrm>
              <a:off x="340" y="202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8441" name="Text Box 7"/>
            <p:cNvSpPr txBox="1">
              <a:spLocks noChangeArrowheads="1"/>
            </p:cNvSpPr>
            <p:nvPr/>
          </p:nvSpPr>
          <p:spPr bwMode="auto">
            <a:xfrm>
              <a:off x="1292" y="188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8442" name="Text Box 8"/>
            <p:cNvSpPr txBox="1">
              <a:spLocks noChangeArrowheads="1"/>
            </p:cNvSpPr>
            <p:nvPr/>
          </p:nvSpPr>
          <p:spPr bwMode="auto">
            <a:xfrm>
              <a:off x="2154" y="1979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18443" name="Text Box 9"/>
            <p:cNvSpPr txBox="1">
              <a:spLocks noChangeArrowheads="1"/>
            </p:cNvSpPr>
            <p:nvPr/>
          </p:nvSpPr>
          <p:spPr bwMode="auto">
            <a:xfrm>
              <a:off x="2653" y="18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D</a:t>
              </a:r>
            </a:p>
          </p:txBody>
        </p:sp>
      </p:grpSp>
      <p:pic>
        <p:nvPicPr>
          <p:cNvPr id="1843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852738"/>
            <a:ext cx="2921000" cy="329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438" name="Object 11"/>
          <p:cNvGraphicFramePr>
            <a:graphicFrameLocks noChangeAspect="1"/>
          </p:cNvGraphicFramePr>
          <p:nvPr/>
        </p:nvGraphicFramePr>
        <p:xfrm>
          <a:off x="1601788" y="4437063"/>
          <a:ext cx="2482850" cy="185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方程式" r:id="rId5" imgW="1155700" imgH="863600" progId="Equation.3">
                  <p:embed/>
                </p:oleObj>
              </mc:Choice>
              <mc:Fallback>
                <p:oleObj name="方程式" r:id="rId5" imgW="1155700" imgH="863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4437063"/>
                        <a:ext cx="2482850" cy="185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179388" y="1916113"/>
            <a:ext cx="4217987" cy="1800225"/>
            <a:chOff x="340" y="1706"/>
            <a:chExt cx="2657" cy="1134"/>
          </a:xfrm>
        </p:grpSpPr>
        <p:pic>
          <p:nvPicPr>
            <p:cNvPr id="194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1706"/>
              <a:ext cx="2566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500" name="Text Box 4"/>
            <p:cNvSpPr txBox="1">
              <a:spLocks noChangeArrowheads="1"/>
            </p:cNvSpPr>
            <p:nvPr/>
          </p:nvSpPr>
          <p:spPr bwMode="auto">
            <a:xfrm>
              <a:off x="340" y="202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A</a:t>
              </a:r>
              <a:endParaRPr lang="en-US" altLang="zh-TW"/>
            </a:p>
          </p:txBody>
        </p:sp>
        <p:sp>
          <p:nvSpPr>
            <p:cNvPr id="19501" name="Text Box 5"/>
            <p:cNvSpPr txBox="1">
              <a:spLocks noChangeArrowheads="1"/>
            </p:cNvSpPr>
            <p:nvPr/>
          </p:nvSpPr>
          <p:spPr bwMode="auto">
            <a:xfrm>
              <a:off x="1292" y="188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B</a:t>
              </a:r>
              <a:endParaRPr lang="en-US" altLang="zh-TW"/>
            </a:p>
          </p:txBody>
        </p:sp>
        <p:sp>
          <p:nvSpPr>
            <p:cNvPr id="19502" name="Text Box 6"/>
            <p:cNvSpPr txBox="1">
              <a:spLocks noChangeArrowheads="1"/>
            </p:cNvSpPr>
            <p:nvPr/>
          </p:nvSpPr>
          <p:spPr bwMode="auto">
            <a:xfrm>
              <a:off x="2154" y="1979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C</a:t>
              </a:r>
              <a:endParaRPr lang="en-US" altLang="zh-TW"/>
            </a:p>
          </p:txBody>
        </p:sp>
        <p:sp>
          <p:nvSpPr>
            <p:cNvPr id="19503" name="Text Box 7"/>
            <p:cNvSpPr txBox="1">
              <a:spLocks noChangeArrowheads="1"/>
            </p:cNvSpPr>
            <p:nvPr/>
          </p:nvSpPr>
          <p:spPr bwMode="auto">
            <a:xfrm>
              <a:off x="2653" y="18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D</a:t>
              </a:r>
              <a:endParaRPr lang="en-US" altLang="zh-TW"/>
            </a:p>
          </p:txBody>
        </p:sp>
      </p:grpSp>
      <p:sp>
        <p:nvSpPr>
          <p:cNvPr id="1945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observe the answer directly</a:t>
            </a:r>
          </a:p>
        </p:txBody>
      </p:sp>
      <p:pic>
        <p:nvPicPr>
          <p:cNvPr id="1946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844675"/>
            <a:ext cx="267335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1" name="AutoShape 10"/>
          <p:cNvSpPr>
            <a:spLocks noChangeArrowheads="1"/>
          </p:cNvSpPr>
          <p:nvPr/>
        </p:nvSpPr>
        <p:spPr bwMode="auto">
          <a:xfrm>
            <a:off x="2627313" y="2565400"/>
            <a:ext cx="576262" cy="5762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9462" name="Object 11"/>
          <p:cNvGraphicFramePr>
            <a:graphicFrameLocks noChangeAspect="1"/>
          </p:cNvGraphicFramePr>
          <p:nvPr/>
        </p:nvGraphicFramePr>
        <p:xfrm>
          <a:off x="539750" y="3789363"/>
          <a:ext cx="28305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方程式" r:id="rId5" imgW="1574800" imgH="203200" progId="Equation.3">
                  <p:embed/>
                </p:oleObj>
              </mc:Choice>
              <mc:Fallback>
                <p:oleObj name="方程式" r:id="rId5" imgW="15748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89363"/>
                        <a:ext cx="283051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12"/>
          <p:cNvGraphicFramePr>
            <a:graphicFrameLocks noChangeAspect="1"/>
          </p:cNvGraphicFramePr>
          <p:nvPr/>
        </p:nvGraphicFramePr>
        <p:xfrm>
          <a:off x="612775" y="4364038"/>
          <a:ext cx="49879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方程式" r:id="rId7" imgW="2247900" imgH="203200" progId="Equation.3">
                  <p:embed/>
                </p:oleObj>
              </mc:Choice>
              <mc:Fallback>
                <p:oleObj name="方程式" r:id="rId7" imgW="22479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4364038"/>
                        <a:ext cx="49879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Line 13"/>
          <p:cNvSpPr>
            <a:spLocks noChangeShapeType="1"/>
          </p:cNvSpPr>
          <p:nvPr/>
        </p:nvSpPr>
        <p:spPr bwMode="auto">
          <a:xfrm flipV="1">
            <a:off x="2124075" y="2924175"/>
            <a:ext cx="503238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2" name="Freeform 14"/>
          <p:cNvSpPr>
            <a:spLocks/>
          </p:cNvSpPr>
          <p:nvPr/>
        </p:nvSpPr>
        <p:spPr bwMode="auto">
          <a:xfrm>
            <a:off x="2700338" y="2192338"/>
            <a:ext cx="431800" cy="373062"/>
          </a:xfrm>
          <a:custGeom>
            <a:avLst/>
            <a:gdLst>
              <a:gd name="T0" fmla="*/ 431800 w 227"/>
              <a:gd name="T1" fmla="*/ 373062 h 235"/>
              <a:gd name="T2" fmla="*/ 173100 w 227"/>
              <a:gd name="T3" fmla="*/ 12700 h 235"/>
              <a:gd name="T4" fmla="*/ 0 w 227"/>
              <a:gd name="T5" fmla="*/ 300037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235">
                <a:moveTo>
                  <a:pt x="227" y="235"/>
                </a:moveTo>
                <a:cubicBezTo>
                  <a:pt x="178" y="125"/>
                  <a:pt x="129" y="16"/>
                  <a:pt x="91" y="8"/>
                </a:cubicBezTo>
                <a:cubicBezTo>
                  <a:pt x="53" y="0"/>
                  <a:pt x="26" y="94"/>
                  <a:pt x="0" y="189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3" name="AutoShape 15"/>
          <p:cNvSpPr>
            <a:spLocks noChangeArrowheads="1"/>
          </p:cNvSpPr>
          <p:nvPr/>
        </p:nvSpPr>
        <p:spPr bwMode="auto">
          <a:xfrm>
            <a:off x="2124075" y="4364038"/>
            <a:ext cx="1368425" cy="4333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7424" name="AutoShape 16"/>
          <p:cNvSpPr>
            <a:spLocks noChangeArrowheads="1"/>
          </p:cNvSpPr>
          <p:nvPr/>
        </p:nvSpPr>
        <p:spPr bwMode="auto">
          <a:xfrm>
            <a:off x="4068763" y="4364038"/>
            <a:ext cx="1368425" cy="4333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17425" name="Group 17"/>
          <p:cNvGrpSpPr>
            <a:grpSpLocks/>
          </p:cNvGrpSpPr>
          <p:nvPr/>
        </p:nvGrpSpPr>
        <p:grpSpPr bwMode="auto">
          <a:xfrm>
            <a:off x="1476375" y="5013325"/>
            <a:ext cx="3095625" cy="1655763"/>
            <a:chOff x="930" y="3158"/>
            <a:chExt cx="1950" cy="1043"/>
          </a:xfrm>
        </p:grpSpPr>
        <p:sp>
          <p:nvSpPr>
            <p:cNvPr id="19473" name="Line 18"/>
            <p:cNvSpPr>
              <a:spLocks noChangeShapeType="1"/>
            </p:cNvSpPr>
            <p:nvPr/>
          </p:nvSpPr>
          <p:spPr bwMode="auto">
            <a:xfrm>
              <a:off x="930" y="3430"/>
              <a:ext cx="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4" name="Line 19"/>
            <p:cNvSpPr>
              <a:spLocks noChangeShapeType="1"/>
            </p:cNvSpPr>
            <p:nvPr/>
          </p:nvSpPr>
          <p:spPr bwMode="auto">
            <a:xfrm>
              <a:off x="2381" y="3158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5" name="Text Box 20"/>
            <p:cNvSpPr txBox="1">
              <a:spLocks noChangeArrowheads="1"/>
            </p:cNvSpPr>
            <p:nvPr/>
          </p:nvSpPr>
          <p:spPr bwMode="auto">
            <a:xfrm>
              <a:off x="1008" y="318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9476" name="Text Box 21"/>
            <p:cNvSpPr txBox="1">
              <a:spLocks noChangeArrowheads="1"/>
            </p:cNvSpPr>
            <p:nvPr/>
          </p:nvSpPr>
          <p:spPr bwMode="auto">
            <a:xfrm>
              <a:off x="1325" y="318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19477" name="Text Box 22"/>
            <p:cNvSpPr txBox="1">
              <a:spLocks noChangeArrowheads="1"/>
            </p:cNvSpPr>
            <p:nvPr/>
          </p:nvSpPr>
          <p:spPr bwMode="auto">
            <a:xfrm>
              <a:off x="1597" y="318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</a:t>
              </a:r>
            </a:p>
          </p:txBody>
        </p:sp>
        <p:sp>
          <p:nvSpPr>
            <p:cNvPr id="19478" name="Text Box 23"/>
            <p:cNvSpPr txBox="1">
              <a:spLocks noChangeArrowheads="1"/>
            </p:cNvSpPr>
            <p:nvPr/>
          </p:nvSpPr>
          <p:spPr bwMode="auto">
            <a:xfrm>
              <a:off x="1869" y="318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D</a:t>
              </a:r>
            </a:p>
          </p:txBody>
        </p:sp>
        <p:sp>
          <p:nvSpPr>
            <p:cNvPr id="19479" name="Text Box 24"/>
            <p:cNvSpPr txBox="1">
              <a:spLocks noChangeArrowheads="1"/>
            </p:cNvSpPr>
            <p:nvPr/>
          </p:nvSpPr>
          <p:spPr bwMode="auto">
            <a:xfrm>
              <a:off x="2154" y="3203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graphicFrame>
          <p:nvGraphicFramePr>
            <p:cNvPr id="19480" name="Object 25"/>
            <p:cNvGraphicFramePr>
              <a:graphicFrameLocks noChangeAspect="1"/>
            </p:cNvGraphicFramePr>
            <p:nvPr/>
          </p:nvGraphicFramePr>
          <p:xfrm>
            <a:off x="2562" y="3158"/>
            <a:ext cx="2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9" name="方程式" r:id="rId9" imgW="228600" imgH="228600" progId="Equation.3">
                    <p:embed/>
                  </p:oleObj>
                </mc:Choice>
                <mc:Fallback>
                  <p:oleObj name="方程式" r:id="rId9" imgW="228600" imgH="2286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3158"/>
                          <a:ext cx="22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81" name="Group 26"/>
            <p:cNvGrpSpPr>
              <a:grpSpLocks/>
            </p:cNvGrpSpPr>
            <p:nvPr/>
          </p:nvGrpSpPr>
          <p:grpSpPr bwMode="auto">
            <a:xfrm>
              <a:off x="1020" y="3566"/>
              <a:ext cx="1734" cy="229"/>
              <a:chOff x="1008" y="3640"/>
              <a:chExt cx="1734" cy="229"/>
            </a:xfrm>
          </p:grpSpPr>
          <p:sp>
            <p:nvSpPr>
              <p:cNvPr id="19493" name="Text Box 27"/>
              <p:cNvSpPr txBox="1">
                <a:spLocks noChangeArrowheads="1"/>
              </p:cNvSpPr>
              <p:nvPr/>
            </p:nvSpPr>
            <p:spPr bwMode="auto">
              <a:xfrm>
                <a:off x="1008" y="364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19494" name="Text Box 28"/>
              <p:cNvSpPr txBox="1">
                <a:spLocks noChangeArrowheads="1"/>
              </p:cNvSpPr>
              <p:nvPr/>
            </p:nvSpPr>
            <p:spPr bwMode="auto">
              <a:xfrm>
                <a:off x="1338" y="3657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19495" name="Text Box 29"/>
              <p:cNvSpPr txBox="1">
                <a:spLocks noChangeArrowheads="1"/>
              </p:cNvSpPr>
              <p:nvPr/>
            </p:nvSpPr>
            <p:spPr bwMode="auto">
              <a:xfrm>
                <a:off x="1655" y="3657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19496" name="Text Box 30"/>
              <p:cNvSpPr txBox="1">
                <a:spLocks noChangeArrowheads="1"/>
              </p:cNvSpPr>
              <p:nvPr/>
            </p:nvSpPr>
            <p:spPr bwMode="auto">
              <a:xfrm>
                <a:off x="1927" y="3657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19497" name="Text Box 31"/>
              <p:cNvSpPr txBox="1">
                <a:spLocks noChangeArrowheads="1"/>
              </p:cNvSpPr>
              <p:nvPr/>
            </p:nvSpPr>
            <p:spPr bwMode="auto">
              <a:xfrm>
                <a:off x="2200" y="3657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19498" name="Text Box 32"/>
              <p:cNvSpPr txBox="1">
                <a:spLocks noChangeArrowheads="1"/>
              </p:cNvSpPr>
              <p:nvPr/>
            </p:nvSpPr>
            <p:spPr bwMode="auto">
              <a:xfrm>
                <a:off x="2562" y="3657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19482" name="Group 33"/>
            <p:cNvGrpSpPr>
              <a:grpSpLocks/>
            </p:cNvGrpSpPr>
            <p:nvPr/>
          </p:nvGrpSpPr>
          <p:grpSpPr bwMode="auto">
            <a:xfrm>
              <a:off x="1020" y="3929"/>
              <a:ext cx="1734" cy="229"/>
              <a:chOff x="1008" y="3640"/>
              <a:chExt cx="1734" cy="229"/>
            </a:xfrm>
          </p:grpSpPr>
          <p:sp>
            <p:nvSpPr>
              <p:cNvPr id="19487" name="Text Box 34"/>
              <p:cNvSpPr txBox="1">
                <a:spLocks noChangeArrowheads="1"/>
              </p:cNvSpPr>
              <p:nvPr/>
            </p:nvSpPr>
            <p:spPr bwMode="auto">
              <a:xfrm>
                <a:off x="1008" y="364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19488" name="Text Box 35"/>
              <p:cNvSpPr txBox="1">
                <a:spLocks noChangeArrowheads="1"/>
              </p:cNvSpPr>
              <p:nvPr/>
            </p:nvSpPr>
            <p:spPr bwMode="auto">
              <a:xfrm>
                <a:off x="1338" y="3657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19489" name="Text Box 36"/>
              <p:cNvSpPr txBox="1">
                <a:spLocks noChangeArrowheads="1"/>
              </p:cNvSpPr>
              <p:nvPr/>
            </p:nvSpPr>
            <p:spPr bwMode="auto">
              <a:xfrm>
                <a:off x="1655" y="3657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19490" name="Text Box 37"/>
              <p:cNvSpPr txBox="1">
                <a:spLocks noChangeArrowheads="1"/>
              </p:cNvSpPr>
              <p:nvPr/>
            </p:nvSpPr>
            <p:spPr bwMode="auto">
              <a:xfrm>
                <a:off x="1927" y="3657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19491" name="Text Box 38"/>
              <p:cNvSpPr txBox="1">
                <a:spLocks noChangeArrowheads="1"/>
              </p:cNvSpPr>
              <p:nvPr/>
            </p:nvSpPr>
            <p:spPr bwMode="auto">
              <a:xfrm>
                <a:off x="2200" y="3657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19492" name="Text Box 39"/>
              <p:cNvSpPr txBox="1">
                <a:spLocks noChangeArrowheads="1"/>
              </p:cNvSpPr>
              <p:nvPr/>
            </p:nvSpPr>
            <p:spPr bwMode="auto">
              <a:xfrm>
                <a:off x="2562" y="3657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1</a:t>
                </a:r>
              </a:p>
            </p:txBody>
          </p:sp>
        </p:grpSp>
        <p:sp>
          <p:nvSpPr>
            <p:cNvPr id="19483" name="Text Box 40"/>
            <p:cNvSpPr txBox="1">
              <a:spLocks noChangeArrowheads="1"/>
            </p:cNvSpPr>
            <p:nvPr/>
          </p:nvSpPr>
          <p:spPr bwMode="auto">
            <a:xfrm>
              <a:off x="1371" y="3413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…</a:t>
              </a:r>
            </a:p>
          </p:txBody>
        </p:sp>
        <p:sp>
          <p:nvSpPr>
            <p:cNvPr id="19484" name="Text Box 41"/>
            <p:cNvSpPr txBox="1">
              <a:spLocks noChangeArrowheads="1"/>
            </p:cNvSpPr>
            <p:nvPr/>
          </p:nvSpPr>
          <p:spPr bwMode="auto">
            <a:xfrm>
              <a:off x="1371" y="3731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…</a:t>
              </a:r>
            </a:p>
          </p:txBody>
        </p:sp>
        <p:sp>
          <p:nvSpPr>
            <p:cNvPr id="19485" name="Text Box 42"/>
            <p:cNvSpPr txBox="1">
              <a:spLocks noChangeArrowheads="1"/>
            </p:cNvSpPr>
            <p:nvPr/>
          </p:nvSpPr>
          <p:spPr bwMode="auto">
            <a:xfrm>
              <a:off x="2562" y="343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19486" name="Text Box 43"/>
            <p:cNvSpPr txBox="1">
              <a:spLocks noChangeArrowheads="1"/>
            </p:cNvSpPr>
            <p:nvPr/>
          </p:nvSpPr>
          <p:spPr bwMode="auto">
            <a:xfrm>
              <a:off x="2562" y="37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</p:grpSp>
      <p:grpSp>
        <p:nvGrpSpPr>
          <p:cNvPr id="17452" name="Group 44"/>
          <p:cNvGrpSpPr>
            <a:grpSpLocks/>
          </p:cNvGrpSpPr>
          <p:nvPr/>
        </p:nvGrpSpPr>
        <p:grpSpPr bwMode="auto">
          <a:xfrm>
            <a:off x="4356100" y="5589588"/>
            <a:ext cx="3302000" cy="792162"/>
            <a:chOff x="2744" y="3521"/>
            <a:chExt cx="2080" cy="499"/>
          </a:xfrm>
        </p:grpSpPr>
        <p:sp>
          <p:nvSpPr>
            <p:cNvPr id="19470" name="Text Box 45"/>
            <p:cNvSpPr txBox="1">
              <a:spLocks noChangeArrowheads="1"/>
            </p:cNvSpPr>
            <p:nvPr/>
          </p:nvSpPr>
          <p:spPr bwMode="auto">
            <a:xfrm>
              <a:off x="3198" y="3521"/>
              <a:ext cx="16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only the two entries set </a:t>
              </a:r>
              <a:r>
                <a:rPr lang="en-US" altLang="zh-TW" i="1">
                  <a:solidFill>
                    <a:schemeClr val="hlink"/>
                  </a:solidFill>
                </a:rPr>
                <a:t>D</a:t>
              </a:r>
              <a:r>
                <a:rPr lang="en-US" altLang="zh-TW" i="1" baseline="-25000">
                  <a:solidFill>
                    <a:schemeClr val="hlink"/>
                  </a:solidFill>
                </a:rPr>
                <a:t>C</a:t>
              </a:r>
              <a:r>
                <a:rPr lang="en-US" altLang="zh-TW">
                  <a:solidFill>
                    <a:schemeClr val="hlink"/>
                  </a:solidFill>
                </a:rPr>
                <a:t>=1</a:t>
              </a:r>
            </a:p>
          </p:txBody>
        </p:sp>
        <p:sp>
          <p:nvSpPr>
            <p:cNvPr id="19471" name="Line 46"/>
            <p:cNvSpPr>
              <a:spLocks noChangeShapeType="1"/>
            </p:cNvSpPr>
            <p:nvPr/>
          </p:nvSpPr>
          <p:spPr bwMode="auto">
            <a:xfrm flipH="1">
              <a:off x="2744" y="3657"/>
              <a:ext cx="499" cy="4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2" name="Line 47"/>
            <p:cNvSpPr>
              <a:spLocks noChangeShapeType="1"/>
            </p:cNvSpPr>
            <p:nvPr/>
          </p:nvSpPr>
          <p:spPr bwMode="auto">
            <a:xfrm flipH="1">
              <a:off x="2744" y="3657"/>
              <a:ext cx="499" cy="36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1" grpId="0" animBg="1"/>
      <p:bldP spid="17422" grpId="0" animBg="1"/>
      <p:bldP spid="17423" grpId="0" animBg="1"/>
      <p:bldP spid="174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179388" y="1916113"/>
            <a:ext cx="4217987" cy="1800225"/>
            <a:chOff x="340" y="1706"/>
            <a:chExt cx="2657" cy="1134"/>
          </a:xfrm>
        </p:grpSpPr>
        <p:pic>
          <p:nvPicPr>
            <p:cNvPr id="2048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1706"/>
              <a:ext cx="2566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490" name="Text Box 4"/>
            <p:cNvSpPr txBox="1">
              <a:spLocks noChangeArrowheads="1"/>
            </p:cNvSpPr>
            <p:nvPr/>
          </p:nvSpPr>
          <p:spPr bwMode="auto">
            <a:xfrm>
              <a:off x="340" y="202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A</a:t>
              </a:r>
              <a:endParaRPr lang="en-US" altLang="zh-TW"/>
            </a:p>
          </p:txBody>
        </p:sp>
        <p:sp>
          <p:nvSpPr>
            <p:cNvPr id="20491" name="Text Box 5"/>
            <p:cNvSpPr txBox="1">
              <a:spLocks noChangeArrowheads="1"/>
            </p:cNvSpPr>
            <p:nvPr/>
          </p:nvSpPr>
          <p:spPr bwMode="auto">
            <a:xfrm>
              <a:off x="1292" y="188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B</a:t>
              </a:r>
              <a:endParaRPr lang="en-US" altLang="zh-TW"/>
            </a:p>
          </p:txBody>
        </p:sp>
        <p:sp>
          <p:nvSpPr>
            <p:cNvPr id="20492" name="Text Box 6"/>
            <p:cNvSpPr txBox="1">
              <a:spLocks noChangeArrowheads="1"/>
            </p:cNvSpPr>
            <p:nvPr/>
          </p:nvSpPr>
          <p:spPr bwMode="auto">
            <a:xfrm>
              <a:off x="2154" y="1979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C</a:t>
              </a:r>
              <a:endParaRPr lang="en-US" altLang="zh-TW"/>
            </a:p>
          </p:txBody>
        </p:sp>
        <p:sp>
          <p:nvSpPr>
            <p:cNvPr id="20493" name="Text Box 7"/>
            <p:cNvSpPr txBox="1">
              <a:spLocks noChangeArrowheads="1"/>
            </p:cNvSpPr>
            <p:nvPr/>
          </p:nvSpPr>
          <p:spPr bwMode="auto">
            <a:xfrm>
              <a:off x="2653" y="18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D</a:t>
              </a:r>
              <a:endParaRPr lang="en-US" altLang="zh-TW"/>
            </a:p>
          </p:txBody>
        </p:sp>
      </p:grpSp>
      <p:sp>
        <p:nvSpPr>
          <p:cNvPr id="2048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observe the answer directly</a:t>
            </a:r>
          </a:p>
        </p:txBody>
      </p:sp>
      <p:sp>
        <p:nvSpPr>
          <p:cNvPr id="20484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11863" y="5300663"/>
            <a:ext cx="2736850" cy="1225550"/>
          </a:xfrm>
        </p:spPr>
        <p:txBody>
          <a:bodyPr/>
          <a:lstStyle/>
          <a:p>
            <a:pPr eaLnBrk="1" hangingPunct="1"/>
            <a:endParaRPr lang="zh-TW" altLang="zh-TW" smtClean="0"/>
          </a:p>
        </p:txBody>
      </p:sp>
      <p:pic>
        <p:nvPicPr>
          <p:cNvPr id="2048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844675"/>
            <a:ext cx="267335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0486" name="Object 11"/>
          <p:cNvGraphicFramePr>
            <a:graphicFrameLocks noChangeAspect="1"/>
          </p:cNvGraphicFramePr>
          <p:nvPr/>
        </p:nvGraphicFramePr>
        <p:xfrm>
          <a:off x="611188" y="4149725"/>
          <a:ext cx="28305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方程式" r:id="rId5" imgW="1574800" imgH="203200" progId="Equation.3">
                  <p:embed/>
                </p:oleObj>
              </mc:Choice>
              <mc:Fallback>
                <p:oleObj name="方程式" r:id="rId5" imgW="15748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149725"/>
                        <a:ext cx="28305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12"/>
          <p:cNvGraphicFramePr>
            <a:graphicFrameLocks noChangeAspect="1"/>
          </p:cNvGraphicFramePr>
          <p:nvPr/>
        </p:nvGraphicFramePr>
        <p:xfrm>
          <a:off x="684213" y="4724400"/>
          <a:ext cx="49879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方程式" r:id="rId7" imgW="2247900" imgH="203200" progId="Equation.3">
                  <p:embed/>
                </p:oleObj>
              </mc:Choice>
              <mc:Fallback>
                <p:oleObj name="方程式" r:id="rId7" imgW="22479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24400"/>
                        <a:ext cx="49879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1403350" y="5661025"/>
          <a:ext cx="24479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方程式" r:id="rId9" imgW="977900" imgH="228600" progId="Equation.3">
                  <p:embed/>
                </p:oleObj>
              </mc:Choice>
              <mc:Fallback>
                <p:oleObj name="方程式" r:id="rId9" imgW="9779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661025"/>
                        <a:ext cx="24479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Remark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there will be many many don’t-care states if you draw the state table</a:t>
            </a:r>
          </a:p>
          <a:p>
            <a:pPr eaLnBrk="1" hangingPunct="1"/>
            <a:r>
              <a:rPr lang="en-US" altLang="zh-TW" smtClean="0"/>
              <a:t>good K-map simplification also yields the same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Outline: the three exercises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a simple finite state machine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the sequence recognizer with different state assignment</a:t>
            </a:r>
          </a:p>
          <a:p>
            <a:pPr marL="990600" lvl="1" indent="-533400" eaLnBrk="1" hangingPunct="1"/>
            <a:r>
              <a:rPr lang="en-US" altLang="zh-TW" smtClean="0"/>
              <a:t>one flip-flop per state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a digit lock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Exercise 03: Digit Lock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Problem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05000"/>
            <a:ext cx="4760912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Want to Design: a digital 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initial: in Lock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turn to Unlock state if a key sequence matched the pass-word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at Lock state: turn-back to Unlock state if any key pressed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chemeClr val="folHlink"/>
                </a:solidFill>
              </a:rPr>
              <a:t>the passwd is: 1103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6477000" y="1981200"/>
            <a:ext cx="2286000" cy="2590800"/>
            <a:chOff x="1824" y="1392"/>
            <a:chExt cx="1440" cy="1632"/>
          </a:xfrm>
        </p:grpSpPr>
        <p:sp>
          <p:nvSpPr>
            <p:cNvPr id="23574" name="AutoShape 5"/>
            <p:cNvSpPr>
              <a:spLocks noChangeArrowheads="1"/>
            </p:cNvSpPr>
            <p:nvPr/>
          </p:nvSpPr>
          <p:spPr bwMode="auto">
            <a:xfrm>
              <a:off x="1920" y="1488"/>
              <a:ext cx="28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3575" name="AutoShape 6"/>
            <p:cNvSpPr>
              <a:spLocks noChangeArrowheads="1"/>
            </p:cNvSpPr>
            <p:nvPr/>
          </p:nvSpPr>
          <p:spPr bwMode="auto">
            <a:xfrm>
              <a:off x="1920" y="1872"/>
              <a:ext cx="28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3576" name="AutoShape 7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2</a:t>
              </a:r>
            </a:p>
          </p:txBody>
        </p:sp>
        <p:sp>
          <p:nvSpPr>
            <p:cNvPr id="23577" name="AutoShape 8"/>
            <p:cNvSpPr>
              <a:spLocks noChangeArrowheads="1"/>
            </p:cNvSpPr>
            <p:nvPr/>
          </p:nvSpPr>
          <p:spPr bwMode="auto">
            <a:xfrm>
              <a:off x="1920" y="2640"/>
              <a:ext cx="28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3</a:t>
              </a:r>
            </a:p>
          </p:txBody>
        </p:sp>
        <p:sp>
          <p:nvSpPr>
            <p:cNvPr id="23578" name="Rectangle 9"/>
            <p:cNvSpPr>
              <a:spLocks noChangeArrowheads="1"/>
            </p:cNvSpPr>
            <p:nvPr/>
          </p:nvSpPr>
          <p:spPr bwMode="auto">
            <a:xfrm>
              <a:off x="1824" y="1392"/>
              <a:ext cx="1440" cy="16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579" name="Oval 10"/>
            <p:cNvSpPr>
              <a:spLocks noChangeArrowheads="1"/>
            </p:cNvSpPr>
            <p:nvPr/>
          </p:nvSpPr>
          <p:spPr bwMode="auto">
            <a:xfrm>
              <a:off x="2448" y="172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580" name="Text Box 11"/>
            <p:cNvSpPr txBox="1">
              <a:spLocks noChangeArrowheads="1"/>
            </p:cNvSpPr>
            <p:nvPr/>
          </p:nvSpPr>
          <p:spPr bwMode="auto">
            <a:xfrm>
              <a:off x="2592" y="1680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Lock</a:t>
              </a:r>
            </a:p>
          </p:txBody>
        </p:sp>
        <p:sp>
          <p:nvSpPr>
            <p:cNvPr id="23581" name="Oval 12"/>
            <p:cNvSpPr>
              <a:spLocks noChangeArrowheads="1"/>
            </p:cNvSpPr>
            <p:nvPr/>
          </p:nvSpPr>
          <p:spPr bwMode="auto">
            <a:xfrm>
              <a:off x="2448" y="235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582" name="Text Box 13"/>
            <p:cNvSpPr txBox="1">
              <a:spLocks noChangeArrowheads="1"/>
            </p:cNvSpPr>
            <p:nvPr/>
          </p:nvSpPr>
          <p:spPr bwMode="auto">
            <a:xfrm>
              <a:off x="2582" y="2343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Unlock</a:t>
              </a:r>
            </a:p>
          </p:txBody>
        </p:sp>
      </p:grpSp>
      <p:grpSp>
        <p:nvGrpSpPr>
          <p:cNvPr id="23557" name="Group 14"/>
          <p:cNvGrpSpPr>
            <a:grpSpLocks/>
          </p:cNvGrpSpPr>
          <p:nvPr/>
        </p:nvGrpSpPr>
        <p:grpSpPr bwMode="auto">
          <a:xfrm>
            <a:off x="1219200" y="4876800"/>
            <a:ext cx="3206750" cy="381000"/>
            <a:chOff x="768" y="3072"/>
            <a:chExt cx="2020" cy="240"/>
          </a:xfrm>
        </p:grpSpPr>
        <p:sp>
          <p:nvSpPr>
            <p:cNvPr id="23564" name="Rectangle 15"/>
            <p:cNvSpPr>
              <a:spLocks noChangeArrowheads="1"/>
            </p:cNvSpPr>
            <p:nvPr/>
          </p:nvSpPr>
          <p:spPr bwMode="auto">
            <a:xfrm>
              <a:off x="768" y="307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3565" name="Rectangle 16"/>
            <p:cNvSpPr>
              <a:spLocks noChangeArrowheads="1"/>
            </p:cNvSpPr>
            <p:nvPr/>
          </p:nvSpPr>
          <p:spPr bwMode="auto">
            <a:xfrm>
              <a:off x="960" y="307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3566" name="Rectangle 17"/>
            <p:cNvSpPr>
              <a:spLocks noChangeArrowheads="1"/>
            </p:cNvSpPr>
            <p:nvPr/>
          </p:nvSpPr>
          <p:spPr bwMode="auto">
            <a:xfrm>
              <a:off x="1152" y="307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3567" name="Rectangle 18"/>
            <p:cNvSpPr>
              <a:spLocks noChangeArrowheads="1"/>
            </p:cNvSpPr>
            <p:nvPr/>
          </p:nvSpPr>
          <p:spPr bwMode="auto">
            <a:xfrm>
              <a:off x="1344" y="307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3568" name="Rectangle 19"/>
            <p:cNvSpPr>
              <a:spLocks noChangeArrowheads="1"/>
            </p:cNvSpPr>
            <p:nvPr/>
          </p:nvSpPr>
          <p:spPr bwMode="auto">
            <a:xfrm>
              <a:off x="1536" y="307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3569" name="Rectangle 20"/>
            <p:cNvSpPr>
              <a:spLocks noChangeArrowheads="1"/>
            </p:cNvSpPr>
            <p:nvPr/>
          </p:nvSpPr>
          <p:spPr bwMode="auto">
            <a:xfrm>
              <a:off x="1728" y="307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3570" name="Rectangle 21"/>
            <p:cNvSpPr>
              <a:spLocks noChangeArrowheads="1"/>
            </p:cNvSpPr>
            <p:nvPr/>
          </p:nvSpPr>
          <p:spPr bwMode="auto">
            <a:xfrm>
              <a:off x="1920" y="307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3</a:t>
              </a:r>
            </a:p>
          </p:txBody>
        </p:sp>
        <p:sp>
          <p:nvSpPr>
            <p:cNvPr id="23571" name="Rectangle 22"/>
            <p:cNvSpPr>
              <a:spLocks noChangeArrowheads="1"/>
            </p:cNvSpPr>
            <p:nvPr/>
          </p:nvSpPr>
          <p:spPr bwMode="auto">
            <a:xfrm>
              <a:off x="2112" y="307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3572" name="Rectangle 23"/>
            <p:cNvSpPr>
              <a:spLocks noChangeArrowheads="1"/>
            </p:cNvSpPr>
            <p:nvPr/>
          </p:nvSpPr>
          <p:spPr bwMode="auto">
            <a:xfrm>
              <a:off x="2304" y="307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2</a:t>
              </a:r>
            </a:p>
          </p:txBody>
        </p:sp>
        <p:sp>
          <p:nvSpPr>
            <p:cNvPr id="23573" name="Text Box 24"/>
            <p:cNvSpPr txBox="1">
              <a:spLocks noChangeArrowheads="1"/>
            </p:cNvSpPr>
            <p:nvPr/>
          </p:nvSpPr>
          <p:spPr bwMode="auto">
            <a:xfrm>
              <a:off x="2544" y="3072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…</a:t>
              </a:r>
            </a:p>
          </p:txBody>
        </p:sp>
      </p:grpSp>
      <p:grpSp>
        <p:nvGrpSpPr>
          <p:cNvPr id="21529" name="Group 25"/>
          <p:cNvGrpSpPr>
            <a:grpSpLocks/>
          </p:cNvGrpSpPr>
          <p:nvPr/>
        </p:nvGrpSpPr>
        <p:grpSpPr bwMode="auto">
          <a:xfrm>
            <a:off x="2133600" y="4800600"/>
            <a:ext cx="2300288" cy="1022350"/>
            <a:chOff x="1344" y="3024"/>
            <a:chExt cx="1449" cy="644"/>
          </a:xfrm>
        </p:grpSpPr>
        <p:sp>
          <p:nvSpPr>
            <p:cNvPr id="23562" name="AutoShape 26"/>
            <p:cNvSpPr>
              <a:spLocks noChangeArrowheads="1"/>
            </p:cNvSpPr>
            <p:nvPr/>
          </p:nvSpPr>
          <p:spPr bwMode="auto">
            <a:xfrm>
              <a:off x="1344" y="3024"/>
              <a:ext cx="768" cy="3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563" name="Text Box 27"/>
            <p:cNvSpPr txBox="1">
              <a:spLocks noChangeArrowheads="1"/>
            </p:cNvSpPr>
            <p:nvPr/>
          </p:nvSpPr>
          <p:spPr bwMode="auto">
            <a:xfrm>
              <a:off x="1392" y="3456"/>
              <a:ext cx="14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passwd matched, Unlock</a:t>
              </a:r>
            </a:p>
          </p:txBody>
        </p:sp>
      </p:grpSp>
      <p:grpSp>
        <p:nvGrpSpPr>
          <p:cNvPr id="21532" name="Group 28"/>
          <p:cNvGrpSpPr>
            <a:grpSpLocks/>
          </p:cNvGrpSpPr>
          <p:nvPr/>
        </p:nvGrpSpPr>
        <p:grpSpPr bwMode="auto">
          <a:xfrm>
            <a:off x="3276600" y="4419600"/>
            <a:ext cx="2911475" cy="838200"/>
            <a:chOff x="2064" y="2784"/>
            <a:chExt cx="1834" cy="528"/>
          </a:xfrm>
        </p:grpSpPr>
        <p:sp>
          <p:nvSpPr>
            <p:cNvPr id="23560" name="AutoShape 29"/>
            <p:cNvSpPr>
              <a:spLocks noChangeArrowheads="1"/>
            </p:cNvSpPr>
            <p:nvPr/>
          </p:nvSpPr>
          <p:spPr bwMode="auto">
            <a:xfrm>
              <a:off x="2064" y="3024"/>
              <a:ext cx="288" cy="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561" name="Text Box 30"/>
            <p:cNvSpPr txBox="1">
              <a:spLocks noChangeArrowheads="1"/>
            </p:cNvSpPr>
            <p:nvPr/>
          </p:nvSpPr>
          <p:spPr bwMode="auto">
            <a:xfrm>
              <a:off x="2064" y="2784"/>
              <a:ext cx="18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back to lock after the key pressed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3810000" cy="1676400"/>
          </a:xfrm>
        </p:spPr>
        <p:txBody>
          <a:bodyPr/>
          <a:lstStyle/>
          <a:p>
            <a:pPr eaLnBrk="1" hangingPunct="1"/>
            <a:r>
              <a:rPr lang="en-US" altLang="zh-TW" smtClean="0"/>
              <a:t>generate an one cycle pulse </a:t>
            </a:r>
            <a:r>
              <a:rPr lang="en-US" altLang="zh-TW" i="1" smtClean="0"/>
              <a:t>X</a:t>
            </a:r>
            <a:r>
              <a:rPr lang="en-US" altLang="zh-TW" i="1" baseline="-25000" smtClean="0"/>
              <a:t>i</a:t>
            </a:r>
            <a:r>
              <a:rPr lang="en-US" altLang="zh-TW" smtClean="0"/>
              <a:t> for each hit of button </a:t>
            </a:r>
            <a:r>
              <a:rPr lang="en-US" altLang="zh-TW" i="1" smtClean="0"/>
              <a:t>i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4876800" y="2133600"/>
            <a:ext cx="3906838" cy="3232150"/>
            <a:chOff x="2784" y="1344"/>
            <a:chExt cx="2461" cy="2036"/>
          </a:xfrm>
        </p:grpSpPr>
        <p:sp>
          <p:nvSpPr>
            <p:cNvPr id="24581" name="AutoShape 5"/>
            <p:cNvSpPr>
              <a:spLocks noChangeArrowheads="1"/>
            </p:cNvSpPr>
            <p:nvPr/>
          </p:nvSpPr>
          <p:spPr bwMode="auto">
            <a:xfrm>
              <a:off x="2784" y="1440"/>
              <a:ext cx="28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4582" name="AutoShape 6"/>
            <p:cNvSpPr>
              <a:spLocks noChangeArrowheads="1"/>
            </p:cNvSpPr>
            <p:nvPr/>
          </p:nvSpPr>
          <p:spPr bwMode="auto">
            <a:xfrm>
              <a:off x="2784" y="1824"/>
              <a:ext cx="28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4583" name="AutoShape 7"/>
            <p:cNvSpPr>
              <a:spLocks noChangeArrowheads="1"/>
            </p:cNvSpPr>
            <p:nvPr/>
          </p:nvSpPr>
          <p:spPr bwMode="auto">
            <a:xfrm>
              <a:off x="2784" y="2208"/>
              <a:ext cx="28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2</a:t>
              </a:r>
            </a:p>
          </p:txBody>
        </p:sp>
        <p:sp>
          <p:nvSpPr>
            <p:cNvPr id="24584" name="AutoShape 8"/>
            <p:cNvSpPr>
              <a:spLocks noChangeArrowheads="1"/>
            </p:cNvSpPr>
            <p:nvPr/>
          </p:nvSpPr>
          <p:spPr bwMode="auto">
            <a:xfrm>
              <a:off x="2784" y="2592"/>
              <a:ext cx="28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3</a:t>
              </a:r>
            </a:p>
          </p:txBody>
        </p:sp>
        <p:sp>
          <p:nvSpPr>
            <p:cNvPr id="24585" name="Oval 9"/>
            <p:cNvSpPr>
              <a:spLocks noChangeArrowheads="1"/>
            </p:cNvSpPr>
            <p:nvPr/>
          </p:nvSpPr>
          <p:spPr bwMode="auto">
            <a:xfrm>
              <a:off x="4608" y="168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4752" y="1632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Lock</a:t>
              </a:r>
            </a:p>
          </p:txBody>
        </p:sp>
        <p:sp>
          <p:nvSpPr>
            <p:cNvPr id="24587" name="Oval 11"/>
            <p:cNvSpPr>
              <a:spLocks noChangeArrowheads="1"/>
            </p:cNvSpPr>
            <p:nvPr/>
          </p:nvSpPr>
          <p:spPr bwMode="auto">
            <a:xfrm>
              <a:off x="4608" y="235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4588" name="Text Box 12"/>
            <p:cNvSpPr txBox="1">
              <a:spLocks noChangeArrowheads="1"/>
            </p:cNvSpPr>
            <p:nvPr/>
          </p:nvSpPr>
          <p:spPr bwMode="auto">
            <a:xfrm>
              <a:off x="4752" y="2304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Unlock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3456" y="1440"/>
              <a:ext cx="816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state</a:t>
              </a:r>
            </a:p>
            <a:p>
              <a:pPr algn="ctr" eaLnBrk="1" hangingPunct="1"/>
              <a:r>
                <a:rPr lang="en-US" altLang="zh-TW"/>
                <a:t>controller</a:t>
              </a:r>
            </a:p>
          </p:txBody>
        </p:sp>
        <p:grpSp>
          <p:nvGrpSpPr>
            <p:cNvPr id="24590" name="Group 14"/>
            <p:cNvGrpSpPr>
              <a:grpSpLocks/>
            </p:cNvGrpSpPr>
            <p:nvPr/>
          </p:nvGrpSpPr>
          <p:grpSpPr bwMode="auto">
            <a:xfrm>
              <a:off x="3072" y="1344"/>
              <a:ext cx="384" cy="249"/>
              <a:chOff x="2016" y="1335"/>
              <a:chExt cx="384" cy="249"/>
            </a:xfrm>
          </p:grpSpPr>
          <p:sp>
            <p:nvSpPr>
              <p:cNvPr id="24606" name="Line 15"/>
              <p:cNvSpPr>
                <a:spLocks noChangeShapeType="1"/>
              </p:cNvSpPr>
              <p:nvPr/>
            </p:nvSpPr>
            <p:spPr bwMode="auto">
              <a:xfrm>
                <a:off x="2016" y="158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07" name="Text Box 16"/>
              <p:cNvSpPr txBox="1">
                <a:spLocks noChangeArrowheads="1"/>
              </p:cNvSpPr>
              <p:nvPr/>
            </p:nvSpPr>
            <p:spPr bwMode="auto">
              <a:xfrm>
                <a:off x="2102" y="1335"/>
                <a:ext cx="2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X0</a:t>
                </a:r>
              </a:p>
            </p:txBody>
          </p:sp>
        </p:grpSp>
        <p:grpSp>
          <p:nvGrpSpPr>
            <p:cNvPr id="24591" name="Group 17"/>
            <p:cNvGrpSpPr>
              <a:grpSpLocks/>
            </p:cNvGrpSpPr>
            <p:nvPr/>
          </p:nvGrpSpPr>
          <p:grpSpPr bwMode="auto">
            <a:xfrm>
              <a:off x="3072" y="1728"/>
              <a:ext cx="384" cy="249"/>
              <a:chOff x="2016" y="1335"/>
              <a:chExt cx="384" cy="249"/>
            </a:xfrm>
          </p:grpSpPr>
          <p:sp>
            <p:nvSpPr>
              <p:cNvPr id="24604" name="Line 18"/>
              <p:cNvSpPr>
                <a:spLocks noChangeShapeType="1"/>
              </p:cNvSpPr>
              <p:nvPr/>
            </p:nvSpPr>
            <p:spPr bwMode="auto">
              <a:xfrm>
                <a:off x="2016" y="158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05" name="Text Box 19"/>
              <p:cNvSpPr txBox="1">
                <a:spLocks noChangeArrowheads="1"/>
              </p:cNvSpPr>
              <p:nvPr/>
            </p:nvSpPr>
            <p:spPr bwMode="auto">
              <a:xfrm>
                <a:off x="2102" y="1335"/>
                <a:ext cx="2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X1</a:t>
                </a:r>
              </a:p>
            </p:txBody>
          </p:sp>
        </p:grpSp>
        <p:grpSp>
          <p:nvGrpSpPr>
            <p:cNvPr id="24592" name="Group 20"/>
            <p:cNvGrpSpPr>
              <a:grpSpLocks/>
            </p:cNvGrpSpPr>
            <p:nvPr/>
          </p:nvGrpSpPr>
          <p:grpSpPr bwMode="auto">
            <a:xfrm>
              <a:off x="3072" y="2112"/>
              <a:ext cx="384" cy="249"/>
              <a:chOff x="2016" y="1335"/>
              <a:chExt cx="384" cy="249"/>
            </a:xfrm>
          </p:grpSpPr>
          <p:sp>
            <p:nvSpPr>
              <p:cNvPr id="24602" name="Line 21"/>
              <p:cNvSpPr>
                <a:spLocks noChangeShapeType="1"/>
              </p:cNvSpPr>
              <p:nvPr/>
            </p:nvSpPr>
            <p:spPr bwMode="auto">
              <a:xfrm>
                <a:off x="2016" y="158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03" name="Text Box 22"/>
              <p:cNvSpPr txBox="1">
                <a:spLocks noChangeArrowheads="1"/>
              </p:cNvSpPr>
              <p:nvPr/>
            </p:nvSpPr>
            <p:spPr bwMode="auto">
              <a:xfrm>
                <a:off x="2102" y="1335"/>
                <a:ext cx="2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X2</a:t>
                </a:r>
              </a:p>
            </p:txBody>
          </p:sp>
        </p:grpSp>
        <p:grpSp>
          <p:nvGrpSpPr>
            <p:cNvPr id="24593" name="Group 23"/>
            <p:cNvGrpSpPr>
              <a:grpSpLocks/>
            </p:cNvGrpSpPr>
            <p:nvPr/>
          </p:nvGrpSpPr>
          <p:grpSpPr bwMode="auto">
            <a:xfrm>
              <a:off x="3072" y="2496"/>
              <a:ext cx="384" cy="249"/>
              <a:chOff x="2016" y="1335"/>
              <a:chExt cx="384" cy="249"/>
            </a:xfrm>
          </p:grpSpPr>
          <p:sp>
            <p:nvSpPr>
              <p:cNvPr id="24600" name="Line 24"/>
              <p:cNvSpPr>
                <a:spLocks noChangeShapeType="1"/>
              </p:cNvSpPr>
              <p:nvPr/>
            </p:nvSpPr>
            <p:spPr bwMode="auto">
              <a:xfrm>
                <a:off x="2016" y="158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01" name="Text Box 25"/>
              <p:cNvSpPr txBox="1">
                <a:spLocks noChangeArrowheads="1"/>
              </p:cNvSpPr>
              <p:nvPr/>
            </p:nvSpPr>
            <p:spPr bwMode="auto">
              <a:xfrm>
                <a:off x="2102" y="1335"/>
                <a:ext cx="2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X3</a:t>
                </a:r>
              </a:p>
            </p:txBody>
          </p:sp>
        </p:grpSp>
        <p:sp>
          <p:nvSpPr>
            <p:cNvPr id="24594" name="Line 26"/>
            <p:cNvSpPr>
              <a:spLocks noChangeShapeType="1"/>
            </p:cNvSpPr>
            <p:nvPr/>
          </p:nvSpPr>
          <p:spPr bwMode="auto">
            <a:xfrm>
              <a:off x="4272" y="17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95" name="Text Box 27"/>
            <p:cNvSpPr txBox="1">
              <a:spLocks noChangeArrowheads="1"/>
            </p:cNvSpPr>
            <p:nvPr/>
          </p:nvSpPr>
          <p:spPr bwMode="auto">
            <a:xfrm>
              <a:off x="4310" y="1575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L</a:t>
              </a:r>
            </a:p>
          </p:txBody>
        </p:sp>
        <p:sp>
          <p:nvSpPr>
            <p:cNvPr id="24596" name="Line 28"/>
            <p:cNvSpPr>
              <a:spLocks noChangeShapeType="1"/>
            </p:cNvSpPr>
            <p:nvPr/>
          </p:nvSpPr>
          <p:spPr bwMode="auto">
            <a:xfrm>
              <a:off x="4272" y="24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97" name="Text Box 29"/>
            <p:cNvSpPr txBox="1">
              <a:spLocks noChangeArrowheads="1"/>
            </p:cNvSpPr>
            <p:nvPr/>
          </p:nvSpPr>
          <p:spPr bwMode="auto">
            <a:xfrm>
              <a:off x="4310" y="219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U</a:t>
              </a:r>
            </a:p>
          </p:txBody>
        </p:sp>
        <p:sp>
          <p:nvSpPr>
            <p:cNvPr id="24598" name="Line 30"/>
            <p:cNvSpPr>
              <a:spLocks noChangeShapeType="1"/>
            </p:cNvSpPr>
            <p:nvPr/>
          </p:nvSpPr>
          <p:spPr bwMode="auto">
            <a:xfrm flipV="1">
              <a:off x="3840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99" name="Text Box 31"/>
            <p:cNvSpPr txBox="1">
              <a:spLocks noChangeArrowheads="1"/>
            </p:cNvSpPr>
            <p:nvPr/>
          </p:nvSpPr>
          <p:spPr bwMode="auto">
            <a:xfrm>
              <a:off x="3648" y="3168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Solution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49288"/>
          </a:xfrm>
        </p:spPr>
        <p:txBody>
          <a:bodyPr/>
          <a:lstStyle/>
          <a:p>
            <a:pPr eaLnBrk="1" hangingPunct="1"/>
            <a:r>
              <a:rPr lang="en-US" altLang="zh-TW" smtClean="0"/>
              <a:t>state diagram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762000" y="3048000"/>
            <a:ext cx="7467600" cy="2590800"/>
            <a:chOff x="480" y="1920"/>
            <a:chExt cx="4704" cy="1632"/>
          </a:xfrm>
        </p:grpSpPr>
        <p:sp>
          <p:nvSpPr>
            <p:cNvPr id="25606" name="Oval 5"/>
            <p:cNvSpPr>
              <a:spLocks noChangeArrowheads="1"/>
            </p:cNvSpPr>
            <p:nvPr/>
          </p:nvSpPr>
          <p:spPr bwMode="auto">
            <a:xfrm>
              <a:off x="1008" y="2409"/>
              <a:ext cx="38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A0</a:t>
              </a:r>
            </a:p>
          </p:txBody>
        </p:sp>
        <p:sp>
          <p:nvSpPr>
            <p:cNvPr id="25607" name="Oval 6"/>
            <p:cNvSpPr>
              <a:spLocks noChangeArrowheads="1"/>
            </p:cNvSpPr>
            <p:nvPr/>
          </p:nvSpPr>
          <p:spPr bwMode="auto">
            <a:xfrm>
              <a:off x="1920" y="2409"/>
              <a:ext cx="38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A1</a:t>
              </a:r>
            </a:p>
          </p:txBody>
        </p:sp>
        <p:sp>
          <p:nvSpPr>
            <p:cNvPr id="25608" name="Oval 7"/>
            <p:cNvSpPr>
              <a:spLocks noChangeArrowheads="1"/>
            </p:cNvSpPr>
            <p:nvPr/>
          </p:nvSpPr>
          <p:spPr bwMode="auto">
            <a:xfrm>
              <a:off x="2880" y="2409"/>
              <a:ext cx="38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A2</a:t>
              </a:r>
            </a:p>
          </p:txBody>
        </p:sp>
        <p:sp>
          <p:nvSpPr>
            <p:cNvPr id="25609" name="Oval 8"/>
            <p:cNvSpPr>
              <a:spLocks noChangeArrowheads="1"/>
            </p:cNvSpPr>
            <p:nvPr/>
          </p:nvSpPr>
          <p:spPr bwMode="auto">
            <a:xfrm>
              <a:off x="3840" y="2409"/>
              <a:ext cx="38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A3</a:t>
              </a:r>
            </a:p>
          </p:txBody>
        </p:sp>
        <p:sp>
          <p:nvSpPr>
            <p:cNvPr id="25610" name="Oval 9"/>
            <p:cNvSpPr>
              <a:spLocks noChangeArrowheads="1"/>
            </p:cNvSpPr>
            <p:nvPr/>
          </p:nvSpPr>
          <p:spPr bwMode="auto">
            <a:xfrm>
              <a:off x="4800" y="2409"/>
              <a:ext cx="384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A4</a:t>
              </a:r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1392" y="245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2" name="Text Box 11"/>
            <p:cNvSpPr txBox="1">
              <a:spLocks noChangeArrowheads="1"/>
            </p:cNvSpPr>
            <p:nvPr/>
          </p:nvSpPr>
          <p:spPr bwMode="auto">
            <a:xfrm>
              <a:off x="1536" y="2217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X1</a:t>
              </a:r>
            </a:p>
          </p:txBody>
        </p:sp>
        <p:cxnSp>
          <p:nvCxnSpPr>
            <p:cNvPr id="25613" name="AutoShape 12"/>
            <p:cNvCxnSpPr>
              <a:cxnSpLocks noChangeShapeType="1"/>
              <a:stCxn id="25606" idx="7"/>
              <a:endCxn id="25606" idx="1"/>
            </p:cNvCxnSpPr>
            <p:nvPr/>
          </p:nvCxnSpPr>
          <p:spPr bwMode="auto">
            <a:xfrm rot="-5400000" flipH="1" flipV="1">
              <a:off x="1199" y="2302"/>
              <a:ext cx="1" cy="272"/>
            </a:xfrm>
            <a:prstGeom prst="curvedConnector3">
              <a:avLst>
                <a:gd name="adj1" fmla="val -262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768" y="1929"/>
              <a:ext cx="8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Y+X0+X2+X3</a:t>
              </a:r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 flipH="1">
              <a:off x="1392" y="255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6" name="Text Box 15"/>
            <p:cNvSpPr txBox="1">
              <a:spLocks noChangeArrowheads="1"/>
            </p:cNvSpPr>
            <p:nvPr/>
          </p:nvSpPr>
          <p:spPr bwMode="auto">
            <a:xfrm>
              <a:off x="1296" y="2601"/>
              <a:ext cx="7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X0+X2+X3</a:t>
              </a:r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2304" y="245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8" name="Text Box 17"/>
            <p:cNvSpPr txBox="1">
              <a:spLocks noChangeArrowheads="1"/>
            </p:cNvSpPr>
            <p:nvPr/>
          </p:nvSpPr>
          <p:spPr bwMode="auto">
            <a:xfrm>
              <a:off x="2448" y="2217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X1</a:t>
              </a:r>
            </a:p>
          </p:txBody>
        </p:sp>
        <p:cxnSp>
          <p:nvCxnSpPr>
            <p:cNvPr id="25619" name="AutoShape 18"/>
            <p:cNvCxnSpPr>
              <a:cxnSpLocks noChangeShapeType="1"/>
              <a:stCxn id="25607" idx="7"/>
              <a:endCxn id="25607" idx="1"/>
            </p:cNvCxnSpPr>
            <p:nvPr/>
          </p:nvCxnSpPr>
          <p:spPr bwMode="auto">
            <a:xfrm rot="-5400000" flipH="1" flipV="1">
              <a:off x="2111" y="2302"/>
              <a:ext cx="1" cy="272"/>
            </a:xfrm>
            <a:prstGeom prst="curvedConnector3">
              <a:avLst>
                <a:gd name="adj1" fmla="val -271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20" name="Text Box 19"/>
            <p:cNvSpPr txBox="1">
              <a:spLocks noChangeArrowheads="1"/>
            </p:cNvSpPr>
            <p:nvPr/>
          </p:nvSpPr>
          <p:spPr bwMode="auto">
            <a:xfrm>
              <a:off x="2016" y="192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</a:t>
              </a:r>
            </a:p>
          </p:txBody>
        </p:sp>
        <p:cxnSp>
          <p:nvCxnSpPr>
            <p:cNvPr id="25621" name="AutoShape 20"/>
            <p:cNvCxnSpPr>
              <a:cxnSpLocks noChangeShapeType="1"/>
              <a:stCxn id="25608" idx="7"/>
              <a:endCxn id="25608" idx="1"/>
            </p:cNvCxnSpPr>
            <p:nvPr/>
          </p:nvCxnSpPr>
          <p:spPr bwMode="auto">
            <a:xfrm rot="-5400000" flipH="1" flipV="1">
              <a:off x="3071" y="2302"/>
              <a:ext cx="1" cy="272"/>
            </a:xfrm>
            <a:prstGeom prst="curvedConnector3">
              <a:avLst>
                <a:gd name="adj1" fmla="val -29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22" name="Text Box 21"/>
            <p:cNvSpPr txBox="1">
              <a:spLocks noChangeArrowheads="1"/>
            </p:cNvSpPr>
            <p:nvPr/>
          </p:nvSpPr>
          <p:spPr bwMode="auto">
            <a:xfrm>
              <a:off x="2918" y="1920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Y+X1</a:t>
              </a:r>
            </a:p>
          </p:txBody>
        </p:sp>
        <p:cxnSp>
          <p:nvCxnSpPr>
            <p:cNvPr id="25623" name="AutoShape 22"/>
            <p:cNvCxnSpPr>
              <a:cxnSpLocks noChangeShapeType="1"/>
              <a:stCxn id="25608" idx="4"/>
              <a:endCxn id="25606" idx="4"/>
            </p:cNvCxnSpPr>
            <p:nvPr/>
          </p:nvCxnSpPr>
          <p:spPr bwMode="auto">
            <a:xfrm rot="5400000">
              <a:off x="2135" y="1666"/>
              <a:ext cx="1" cy="1872"/>
            </a:xfrm>
            <a:prstGeom prst="curvedConnector3">
              <a:avLst>
                <a:gd name="adj1" fmla="val 46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24" name="Text Box 23"/>
            <p:cNvSpPr txBox="1">
              <a:spLocks noChangeArrowheads="1"/>
            </p:cNvSpPr>
            <p:nvPr/>
          </p:nvSpPr>
          <p:spPr bwMode="auto">
            <a:xfrm>
              <a:off x="1910" y="3072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X2+X3</a:t>
              </a:r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3264" y="245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6" name="Text Box 25"/>
            <p:cNvSpPr txBox="1">
              <a:spLocks noChangeArrowheads="1"/>
            </p:cNvSpPr>
            <p:nvPr/>
          </p:nvSpPr>
          <p:spPr bwMode="auto">
            <a:xfrm>
              <a:off x="3398" y="220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X0</a:t>
              </a:r>
            </a:p>
          </p:txBody>
        </p:sp>
        <p:cxnSp>
          <p:nvCxnSpPr>
            <p:cNvPr id="25627" name="AutoShape 26"/>
            <p:cNvCxnSpPr>
              <a:cxnSpLocks noChangeShapeType="1"/>
              <a:stCxn id="25609" idx="7"/>
              <a:endCxn id="25609" idx="1"/>
            </p:cNvCxnSpPr>
            <p:nvPr/>
          </p:nvCxnSpPr>
          <p:spPr bwMode="auto">
            <a:xfrm rot="-5400000" flipH="1" flipV="1">
              <a:off x="4031" y="2302"/>
              <a:ext cx="1" cy="272"/>
            </a:xfrm>
            <a:prstGeom prst="curvedConnector3">
              <a:avLst>
                <a:gd name="adj1" fmla="val -271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28" name="Text Box 27"/>
            <p:cNvSpPr txBox="1">
              <a:spLocks noChangeArrowheads="1"/>
            </p:cNvSpPr>
            <p:nvPr/>
          </p:nvSpPr>
          <p:spPr bwMode="auto">
            <a:xfrm>
              <a:off x="3936" y="192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</a:t>
              </a:r>
            </a:p>
          </p:txBody>
        </p:sp>
        <p:cxnSp>
          <p:nvCxnSpPr>
            <p:cNvPr id="25629" name="AutoShape 28"/>
            <p:cNvCxnSpPr>
              <a:cxnSpLocks noChangeShapeType="1"/>
              <a:stCxn id="25609" idx="4"/>
              <a:endCxn id="25607" idx="4"/>
            </p:cNvCxnSpPr>
            <p:nvPr/>
          </p:nvCxnSpPr>
          <p:spPr bwMode="auto">
            <a:xfrm rot="5400000">
              <a:off x="3071" y="1642"/>
              <a:ext cx="1" cy="1920"/>
            </a:xfrm>
            <a:prstGeom prst="curvedConnector3">
              <a:avLst>
                <a:gd name="adj1" fmla="val 39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30" name="Text Box 29"/>
            <p:cNvSpPr txBox="1">
              <a:spLocks noChangeArrowheads="1"/>
            </p:cNvSpPr>
            <p:nvPr/>
          </p:nvSpPr>
          <p:spPr bwMode="auto">
            <a:xfrm>
              <a:off x="3110" y="2784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X1</a:t>
              </a:r>
            </a:p>
          </p:txBody>
        </p:sp>
        <p:sp>
          <p:nvSpPr>
            <p:cNvPr id="25631" name="Line 30"/>
            <p:cNvSpPr>
              <a:spLocks noChangeShapeType="1"/>
            </p:cNvSpPr>
            <p:nvPr/>
          </p:nvSpPr>
          <p:spPr bwMode="auto">
            <a:xfrm>
              <a:off x="768" y="2505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2" name="Text Box 31"/>
            <p:cNvSpPr txBox="1">
              <a:spLocks noChangeArrowheads="1"/>
            </p:cNvSpPr>
            <p:nvPr/>
          </p:nvSpPr>
          <p:spPr bwMode="auto">
            <a:xfrm>
              <a:off x="480" y="2361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init</a:t>
              </a:r>
            </a:p>
          </p:txBody>
        </p:sp>
        <p:sp>
          <p:nvSpPr>
            <p:cNvPr id="25633" name="Line 32"/>
            <p:cNvSpPr>
              <a:spLocks noChangeShapeType="1"/>
            </p:cNvSpPr>
            <p:nvPr/>
          </p:nvSpPr>
          <p:spPr bwMode="auto">
            <a:xfrm>
              <a:off x="4224" y="245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4" name="Text Box 33"/>
            <p:cNvSpPr txBox="1">
              <a:spLocks noChangeArrowheads="1"/>
            </p:cNvSpPr>
            <p:nvPr/>
          </p:nvSpPr>
          <p:spPr bwMode="auto">
            <a:xfrm>
              <a:off x="4358" y="220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X3</a:t>
              </a:r>
            </a:p>
          </p:txBody>
        </p:sp>
        <p:cxnSp>
          <p:nvCxnSpPr>
            <p:cNvPr id="25635" name="AutoShape 34"/>
            <p:cNvCxnSpPr>
              <a:cxnSpLocks noChangeShapeType="1"/>
              <a:stCxn id="25610" idx="7"/>
              <a:endCxn id="25610" idx="1"/>
            </p:cNvCxnSpPr>
            <p:nvPr/>
          </p:nvCxnSpPr>
          <p:spPr bwMode="auto">
            <a:xfrm rot="-5400000" flipH="1" flipV="1">
              <a:off x="4991" y="2302"/>
              <a:ext cx="1" cy="272"/>
            </a:xfrm>
            <a:prstGeom prst="curvedConnector3">
              <a:avLst>
                <a:gd name="adj1" fmla="val -280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36" name="Text Box 35"/>
            <p:cNvSpPr txBox="1">
              <a:spLocks noChangeArrowheads="1"/>
            </p:cNvSpPr>
            <p:nvPr/>
          </p:nvSpPr>
          <p:spPr bwMode="auto">
            <a:xfrm>
              <a:off x="4886" y="192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</a:t>
              </a:r>
            </a:p>
          </p:txBody>
        </p:sp>
        <p:cxnSp>
          <p:nvCxnSpPr>
            <p:cNvPr id="25637" name="AutoShape 36"/>
            <p:cNvCxnSpPr>
              <a:cxnSpLocks noChangeShapeType="1"/>
              <a:stCxn id="25610" idx="4"/>
              <a:endCxn id="25606" idx="4"/>
            </p:cNvCxnSpPr>
            <p:nvPr/>
          </p:nvCxnSpPr>
          <p:spPr bwMode="auto">
            <a:xfrm rot="5400000">
              <a:off x="3095" y="706"/>
              <a:ext cx="1" cy="3792"/>
            </a:xfrm>
            <a:prstGeom prst="curvedConnector3">
              <a:avLst>
                <a:gd name="adj1" fmla="val 1062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25638" name="Object 37"/>
            <p:cNvGraphicFramePr>
              <a:graphicFrameLocks noChangeAspect="1"/>
            </p:cNvGraphicFramePr>
            <p:nvPr/>
          </p:nvGraphicFramePr>
          <p:xfrm>
            <a:off x="3456" y="3264"/>
            <a:ext cx="19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0" name="方程式" r:id="rId3" imgW="139639" imgH="203112" progId="Equation.3">
                    <p:embed/>
                  </p:oleObj>
                </mc:Choice>
                <mc:Fallback>
                  <p:oleObj name="方程式" r:id="rId3" imgW="139639" imgH="203112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264"/>
                          <a:ext cx="19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5" name="Text Box 38"/>
          <p:cNvSpPr txBox="1">
            <a:spLocks noChangeArrowheads="1"/>
          </p:cNvSpPr>
          <p:nvPr/>
        </p:nvSpPr>
        <p:spPr bwMode="auto">
          <a:xfrm>
            <a:off x="6400800" y="6096000"/>
            <a:ext cx="2209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Y=1 if no button pressed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Solution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49288"/>
          </a:xfrm>
        </p:spPr>
        <p:txBody>
          <a:bodyPr/>
          <a:lstStyle/>
          <a:p>
            <a:pPr eaLnBrk="1" hangingPunct="1"/>
            <a:r>
              <a:rPr lang="en-US" altLang="zh-TW" smtClean="0"/>
              <a:t>Trick: setup the meaning for each state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762000" y="3048000"/>
            <a:ext cx="7467600" cy="2590800"/>
            <a:chOff x="480" y="1920"/>
            <a:chExt cx="4704" cy="1632"/>
          </a:xfrm>
        </p:grpSpPr>
        <p:sp>
          <p:nvSpPr>
            <p:cNvPr id="26635" name="Oval 5"/>
            <p:cNvSpPr>
              <a:spLocks noChangeArrowheads="1"/>
            </p:cNvSpPr>
            <p:nvPr/>
          </p:nvSpPr>
          <p:spPr bwMode="auto">
            <a:xfrm>
              <a:off x="1008" y="2409"/>
              <a:ext cx="38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A0</a:t>
              </a:r>
            </a:p>
          </p:txBody>
        </p:sp>
        <p:sp>
          <p:nvSpPr>
            <p:cNvPr id="26636" name="Oval 6"/>
            <p:cNvSpPr>
              <a:spLocks noChangeArrowheads="1"/>
            </p:cNvSpPr>
            <p:nvPr/>
          </p:nvSpPr>
          <p:spPr bwMode="auto">
            <a:xfrm>
              <a:off x="1920" y="2409"/>
              <a:ext cx="38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A1</a:t>
              </a:r>
            </a:p>
          </p:txBody>
        </p:sp>
        <p:sp>
          <p:nvSpPr>
            <p:cNvPr id="26637" name="Oval 7"/>
            <p:cNvSpPr>
              <a:spLocks noChangeArrowheads="1"/>
            </p:cNvSpPr>
            <p:nvPr/>
          </p:nvSpPr>
          <p:spPr bwMode="auto">
            <a:xfrm>
              <a:off x="2880" y="2409"/>
              <a:ext cx="38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A2</a:t>
              </a:r>
            </a:p>
          </p:txBody>
        </p:sp>
        <p:sp>
          <p:nvSpPr>
            <p:cNvPr id="26638" name="Oval 8"/>
            <p:cNvSpPr>
              <a:spLocks noChangeArrowheads="1"/>
            </p:cNvSpPr>
            <p:nvPr/>
          </p:nvSpPr>
          <p:spPr bwMode="auto">
            <a:xfrm>
              <a:off x="3840" y="2409"/>
              <a:ext cx="38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A3</a:t>
              </a:r>
            </a:p>
          </p:txBody>
        </p:sp>
        <p:sp>
          <p:nvSpPr>
            <p:cNvPr id="26639" name="Oval 9"/>
            <p:cNvSpPr>
              <a:spLocks noChangeArrowheads="1"/>
            </p:cNvSpPr>
            <p:nvPr/>
          </p:nvSpPr>
          <p:spPr bwMode="auto">
            <a:xfrm>
              <a:off x="4800" y="2409"/>
              <a:ext cx="384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A4</a:t>
              </a:r>
            </a:p>
          </p:txBody>
        </p:sp>
        <p:sp>
          <p:nvSpPr>
            <p:cNvPr id="26640" name="Line 10"/>
            <p:cNvSpPr>
              <a:spLocks noChangeShapeType="1"/>
            </p:cNvSpPr>
            <p:nvPr/>
          </p:nvSpPr>
          <p:spPr bwMode="auto">
            <a:xfrm>
              <a:off x="1392" y="245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1" name="Text Box 11"/>
            <p:cNvSpPr txBox="1">
              <a:spLocks noChangeArrowheads="1"/>
            </p:cNvSpPr>
            <p:nvPr/>
          </p:nvSpPr>
          <p:spPr bwMode="auto">
            <a:xfrm>
              <a:off x="1536" y="2217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X1</a:t>
              </a:r>
            </a:p>
          </p:txBody>
        </p:sp>
        <p:cxnSp>
          <p:nvCxnSpPr>
            <p:cNvPr id="26642" name="AutoShape 12"/>
            <p:cNvCxnSpPr>
              <a:cxnSpLocks noChangeShapeType="1"/>
              <a:stCxn id="26635" idx="7"/>
              <a:endCxn id="26635" idx="1"/>
            </p:cNvCxnSpPr>
            <p:nvPr/>
          </p:nvCxnSpPr>
          <p:spPr bwMode="auto">
            <a:xfrm rot="-5400000" flipH="1" flipV="1">
              <a:off x="1199" y="2302"/>
              <a:ext cx="1" cy="272"/>
            </a:xfrm>
            <a:prstGeom prst="curvedConnector3">
              <a:avLst>
                <a:gd name="adj1" fmla="val -262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43" name="Text Box 13"/>
            <p:cNvSpPr txBox="1">
              <a:spLocks noChangeArrowheads="1"/>
            </p:cNvSpPr>
            <p:nvPr/>
          </p:nvSpPr>
          <p:spPr bwMode="auto">
            <a:xfrm>
              <a:off x="768" y="1929"/>
              <a:ext cx="8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Y+X0+X2+X3</a:t>
              </a:r>
            </a:p>
          </p:txBody>
        </p:sp>
        <p:sp>
          <p:nvSpPr>
            <p:cNvPr id="26644" name="Line 14"/>
            <p:cNvSpPr>
              <a:spLocks noChangeShapeType="1"/>
            </p:cNvSpPr>
            <p:nvPr/>
          </p:nvSpPr>
          <p:spPr bwMode="auto">
            <a:xfrm flipH="1">
              <a:off x="1392" y="255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5" name="Text Box 15"/>
            <p:cNvSpPr txBox="1">
              <a:spLocks noChangeArrowheads="1"/>
            </p:cNvSpPr>
            <p:nvPr/>
          </p:nvSpPr>
          <p:spPr bwMode="auto">
            <a:xfrm>
              <a:off x="1296" y="2601"/>
              <a:ext cx="7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X0+X2+X3</a:t>
              </a:r>
            </a:p>
          </p:txBody>
        </p:sp>
        <p:sp>
          <p:nvSpPr>
            <p:cNvPr id="26646" name="Line 16"/>
            <p:cNvSpPr>
              <a:spLocks noChangeShapeType="1"/>
            </p:cNvSpPr>
            <p:nvPr/>
          </p:nvSpPr>
          <p:spPr bwMode="auto">
            <a:xfrm>
              <a:off x="2304" y="245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7" name="Text Box 17"/>
            <p:cNvSpPr txBox="1">
              <a:spLocks noChangeArrowheads="1"/>
            </p:cNvSpPr>
            <p:nvPr/>
          </p:nvSpPr>
          <p:spPr bwMode="auto">
            <a:xfrm>
              <a:off x="2448" y="2217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X1</a:t>
              </a:r>
            </a:p>
          </p:txBody>
        </p:sp>
        <p:cxnSp>
          <p:nvCxnSpPr>
            <p:cNvPr id="26648" name="AutoShape 18"/>
            <p:cNvCxnSpPr>
              <a:cxnSpLocks noChangeShapeType="1"/>
              <a:stCxn id="26636" idx="7"/>
              <a:endCxn id="26636" idx="1"/>
            </p:cNvCxnSpPr>
            <p:nvPr/>
          </p:nvCxnSpPr>
          <p:spPr bwMode="auto">
            <a:xfrm rot="-5400000" flipH="1" flipV="1">
              <a:off x="2111" y="2302"/>
              <a:ext cx="1" cy="272"/>
            </a:xfrm>
            <a:prstGeom prst="curvedConnector3">
              <a:avLst>
                <a:gd name="adj1" fmla="val -271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49" name="Text Box 19"/>
            <p:cNvSpPr txBox="1">
              <a:spLocks noChangeArrowheads="1"/>
            </p:cNvSpPr>
            <p:nvPr/>
          </p:nvSpPr>
          <p:spPr bwMode="auto">
            <a:xfrm>
              <a:off x="2016" y="192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</a:t>
              </a:r>
            </a:p>
          </p:txBody>
        </p:sp>
        <p:cxnSp>
          <p:nvCxnSpPr>
            <p:cNvPr id="26650" name="AutoShape 20"/>
            <p:cNvCxnSpPr>
              <a:cxnSpLocks noChangeShapeType="1"/>
              <a:stCxn id="26637" idx="7"/>
              <a:endCxn id="26637" idx="1"/>
            </p:cNvCxnSpPr>
            <p:nvPr/>
          </p:nvCxnSpPr>
          <p:spPr bwMode="auto">
            <a:xfrm rot="-5400000" flipH="1" flipV="1">
              <a:off x="3071" y="2302"/>
              <a:ext cx="1" cy="272"/>
            </a:xfrm>
            <a:prstGeom prst="curvedConnector3">
              <a:avLst>
                <a:gd name="adj1" fmla="val -29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51" name="Text Box 21"/>
            <p:cNvSpPr txBox="1">
              <a:spLocks noChangeArrowheads="1"/>
            </p:cNvSpPr>
            <p:nvPr/>
          </p:nvSpPr>
          <p:spPr bwMode="auto">
            <a:xfrm>
              <a:off x="2918" y="1920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Y+X1</a:t>
              </a:r>
            </a:p>
          </p:txBody>
        </p:sp>
        <p:cxnSp>
          <p:nvCxnSpPr>
            <p:cNvPr id="26652" name="AutoShape 22"/>
            <p:cNvCxnSpPr>
              <a:cxnSpLocks noChangeShapeType="1"/>
              <a:stCxn id="26637" idx="4"/>
              <a:endCxn id="26635" idx="4"/>
            </p:cNvCxnSpPr>
            <p:nvPr/>
          </p:nvCxnSpPr>
          <p:spPr bwMode="auto">
            <a:xfrm rot="5400000">
              <a:off x="2135" y="1666"/>
              <a:ext cx="1" cy="1872"/>
            </a:xfrm>
            <a:prstGeom prst="curvedConnector3">
              <a:avLst>
                <a:gd name="adj1" fmla="val 46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53" name="Text Box 23"/>
            <p:cNvSpPr txBox="1">
              <a:spLocks noChangeArrowheads="1"/>
            </p:cNvSpPr>
            <p:nvPr/>
          </p:nvSpPr>
          <p:spPr bwMode="auto">
            <a:xfrm>
              <a:off x="1910" y="3072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X2+X3</a:t>
              </a:r>
            </a:p>
          </p:txBody>
        </p:sp>
        <p:sp>
          <p:nvSpPr>
            <p:cNvPr id="26654" name="Line 24"/>
            <p:cNvSpPr>
              <a:spLocks noChangeShapeType="1"/>
            </p:cNvSpPr>
            <p:nvPr/>
          </p:nvSpPr>
          <p:spPr bwMode="auto">
            <a:xfrm>
              <a:off x="3264" y="245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5" name="Text Box 25"/>
            <p:cNvSpPr txBox="1">
              <a:spLocks noChangeArrowheads="1"/>
            </p:cNvSpPr>
            <p:nvPr/>
          </p:nvSpPr>
          <p:spPr bwMode="auto">
            <a:xfrm>
              <a:off x="3398" y="220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X0</a:t>
              </a:r>
            </a:p>
          </p:txBody>
        </p:sp>
        <p:cxnSp>
          <p:nvCxnSpPr>
            <p:cNvPr id="26656" name="AutoShape 26"/>
            <p:cNvCxnSpPr>
              <a:cxnSpLocks noChangeShapeType="1"/>
              <a:stCxn id="26638" idx="7"/>
              <a:endCxn id="26638" idx="1"/>
            </p:cNvCxnSpPr>
            <p:nvPr/>
          </p:nvCxnSpPr>
          <p:spPr bwMode="auto">
            <a:xfrm rot="-5400000" flipH="1" flipV="1">
              <a:off x="4031" y="2302"/>
              <a:ext cx="1" cy="272"/>
            </a:xfrm>
            <a:prstGeom prst="curvedConnector3">
              <a:avLst>
                <a:gd name="adj1" fmla="val -271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57" name="Text Box 27"/>
            <p:cNvSpPr txBox="1">
              <a:spLocks noChangeArrowheads="1"/>
            </p:cNvSpPr>
            <p:nvPr/>
          </p:nvSpPr>
          <p:spPr bwMode="auto">
            <a:xfrm>
              <a:off x="3936" y="192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</a:t>
              </a:r>
            </a:p>
          </p:txBody>
        </p:sp>
        <p:cxnSp>
          <p:nvCxnSpPr>
            <p:cNvPr id="26658" name="AutoShape 28"/>
            <p:cNvCxnSpPr>
              <a:cxnSpLocks noChangeShapeType="1"/>
              <a:stCxn id="26638" idx="4"/>
              <a:endCxn id="26636" idx="4"/>
            </p:cNvCxnSpPr>
            <p:nvPr/>
          </p:nvCxnSpPr>
          <p:spPr bwMode="auto">
            <a:xfrm rot="5400000">
              <a:off x="3071" y="1642"/>
              <a:ext cx="1" cy="1920"/>
            </a:xfrm>
            <a:prstGeom prst="curvedConnector3">
              <a:avLst>
                <a:gd name="adj1" fmla="val 39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59" name="Text Box 29"/>
            <p:cNvSpPr txBox="1">
              <a:spLocks noChangeArrowheads="1"/>
            </p:cNvSpPr>
            <p:nvPr/>
          </p:nvSpPr>
          <p:spPr bwMode="auto">
            <a:xfrm>
              <a:off x="3110" y="2784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X1</a:t>
              </a:r>
            </a:p>
          </p:txBody>
        </p:sp>
        <p:sp>
          <p:nvSpPr>
            <p:cNvPr id="26660" name="Line 30"/>
            <p:cNvSpPr>
              <a:spLocks noChangeShapeType="1"/>
            </p:cNvSpPr>
            <p:nvPr/>
          </p:nvSpPr>
          <p:spPr bwMode="auto">
            <a:xfrm>
              <a:off x="768" y="2505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1" name="Text Box 31"/>
            <p:cNvSpPr txBox="1">
              <a:spLocks noChangeArrowheads="1"/>
            </p:cNvSpPr>
            <p:nvPr/>
          </p:nvSpPr>
          <p:spPr bwMode="auto">
            <a:xfrm>
              <a:off x="480" y="2361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init</a:t>
              </a:r>
            </a:p>
          </p:txBody>
        </p:sp>
        <p:sp>
          <p:nvSpPr>
            <p:cNvPr id="26662" name="Line 32"/>
            <p:cNvSpPr>
              <a:spLocks noChangeShapeType="1"/>
            </p:cNvSpPr>
            <p:nvPr/>
          </p:nvSpPr>
          <p:spPr bwMode="auto">
            <a:xfrm>
              <a:off x="4224" y="245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3" name="Text Box 33"/>
            <p:cNvSpPr txBox="1">
              <a:spLocks noChangeArrowheads="1"/>
            </p:cNvSpPr>
            <p:nvPr/>
          </p:nvSpPr>
          <p:spPr bwMode="auto">
            <a:xfrm>
              <a:off x="4358" y="220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X3</a:t>
              </a:r>
            </a:p>
          </p:txBody>
        </p:sp>
        <p:cxnSp>
          <p:nvCxnSpPr>
            <p:cNvPr id="26664" name="AutoShape 34"/>
            <p:cNvCxnSpPr>
              <a:cxnSpLocks noChangeShapeType="1"/>
              <a:stCxn id="26639" idx="7"/>
              <a:endCxn id="26639" idx="1"/>
            </p:cNvCxnSpPr>
            <p:nvPr/>
          </p:nvCxnSpPr>
          <p:spPr bwMode="auto">
            <a:xfrm rot="-5400000" flipH="1" flipV="1">
              <a:off x="4991" y="2302"/>
              <a:ext cx="1" cy="272"/>
            </a:xfrm>
            <a:prstGeom prst="curvedConnector3">
              <a:avLst>
                <a:gd name="adj1" fmla="val -280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65" name="Text Box 35"/>
            <p:cNvSpPr txBox="1">
              <a:spLocks noChangeArrowheads="1"/>
            </p:cNvSpPr>
            <p:nvPr/>
          </p:nvSpPr>
          <p:spPr bwMode="auto">
            <a:xfrm>
              <a:off x="4886" y="192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</a:t>
              </a:r>
            </a:p>
          </p:txBody>
        </p:sp>
        <p:cxnSp>
          <p:nvCxnSpPr>
            <p:cNvPr id="26666" name="AutoShape 36"/>
            <p:cNvCxnSpPr>
              <a:cxnSpLocks noChangeShapeType="1"/>
              <a:stCxn id="26639" idx="4"/>
              <a:endCxn id="26635" idx="4"/>
            </p:cNvCxnSpPr>
            <p:nvPr/>
          </p:nvCxnSpPr>
          <p:spPr bwMode="auto">
            <a:xfrm rot="5400000">
              <a:off x="3095" y="706"/>
              <a:ext cx="1" cy="3792"/>
            </a:xfrm>
            <a:prstGeom prst="curvedConnector3">
              <a:avLst>
                <a:gd name="adj1" fmla="val 1062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26667" name="Object 37"/>
            <p:cNvGraphicFramePr>
              <a:graphicFrameLocks noChangeAspect="1"/>
            </p:cNvGraphicFramePr>
            <p:nvPr/>
          </p:nvGraphicFramePr>
          <p:xfrm>
            <a:off x="3456" y="3264"/>
            <a:ext cx="19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9" name="方程式" r:id="rId3" imgW="139639" imgH="203112" progId="Equation.3">
                    <p:embed/>
                  </p:oleObj>
                </mc:Choice>
                <mc:Fallback>
                  <p:oleObj name="方程式" r:id="rId3" imgW="139639" imgH="203112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264"/>
                          <a:ext cx="19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29" name="Text Box 38"/>
          <p:cNvSpPr txBox="1">
            <a:spLocks noChangeArrowheads="1"/>
          </p:cNvSpPr>
          <p:nvPr/>
        </p:nvSpPr>
        <p:spPr bwMode="auto">
          <a:xfrm>
            <a:off x="6400800" y="6096000"/>
            <a:ext cx="2209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Y=1 if no button pressed</a:t>
            </a:r>
          </a:p>
        </p:txBody>
      </p:sp>
      <p:sp>
        <p:nvSpPr>
          <p:cNvPr id="24615" name="AutoShape 39"/>
          <p:cNvSpPr>
            <a:spLocks noChangeArrowheads="1"/>
          </p:cNvSpPr>
          <p:nvPr/>
        </p:nvSpPr>
        <p:spPr bwMode="auto">
          <a:xfrm>
            <a:off x="2971800" y="2895600"/>
            <a:ext cx="1524000" cy="533400"/>
          </a:xfrm>
          <a:prstGeom prst="wedgeRoundRectCallout">
            <a:avLst>
              <a:gd name="adj1" fmla="val -31250"/>
              <a:gd name="adj2" fmla="val 12887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a ‘1’ received</a:t>
            </a:r>
          </a:p>
        </p:txBody>
      </p:sp>
      <p:sp>
        <p:nvSpPr>
          <p:cNvPr id="24616" name="AutoShape 40"/>
          <p:cNvSpPr>
            <a:spLocks noChangeArrowheads="1"/>
          </p:cNvSpPr>
          <p:nvPr/>
        </p:nvSpPr>
        <p:spPr bwMode="auto">
          <a:xfrm>
            <a:off x="4495800" y="4495800"/>
            <a:ext cx="2133600" cy="762000"/>
          </a:xfrm>
          <a:prstGeom prst="wedgeRoundRectCallout">
            <a:avLst>
              <a:gd name="adj1" fmla="val -35000"/>
              <a:gd name="adj2" fmla="val -10729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at least two consecutive 1s received</a:t>
            </a:r>
          </a:p>
        </p:txBody>
      </p:sp>
      <p:sp>
        <p:nvSpPr>
          <p:cNvPr id="24617" name="AutoShape 41"/>
          <p:cNvSpPr>
            <a:spLocks noChangeArrowheads="1"/>
          </p:cNvSpPr>
          <p:nvPr/>
        </p:nvSpPr>
        <p:spPr bwMode="auto">
          <a:xfrm>
            <a:off x="6172200" y="2590800"/>
            <a:ext cx="1905000" cy="762000"/>
          </a:xfrm>
          <a:prstGeom prst="wedgeRoundRectCallout">
            <a:avLst>
              <a:gd name="adj1" fmla="val -34250"/>
              <a:gd name="adj2" fmla="val 12145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sequence “110” received</a:t>
            </a:r>
          </a:p>
        </p:txBody>
      </p:sp>
      <p:sp>
        <p:nvSpPr>
          <p:cNvPr id="24618" name="AutoShape 42"/>
          <p:cNvSpPr>
            <a:spLocks noChangeArrowheads="1"/>
          </p:cNvSpPr>
          <p:nvPr/>
        </p:nvSpPr>
        <p:spPr bwMode="auto">
          <a:xfrm>
            <a:off x="6781800" y="4495800"/>
            <a:ext cx="1905000" cy="762000"/>
          </a:xfrm>
          <a:prstGeom prst="wedgeRoundRectCallout">
            <a:avLst>
              <a:gd name="adj1" fmla="val 10000"/>
              <a:gd name="adj2" fmla="val -10729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sequence “1103” received</a:t>
            </a:r>
          </a:p>
        </p:txBody>
      </p:sp>
      <p:sp>
        <p:nvSpPr>
          <p:cNvPr id="24619" name="AutoShape 43"/>
          <p:cNvSpPr>
            <a:spLocks noChangeArrowheads="1"/>
          </p:cNvSpPr>
          <p:nvPr/>
        </p:nvSpPr>
        <p:spPr bwMode="auto">
          <a:xfrm>
            <a:off x="685800" y="4572000"/>
            <a:ext cx="1524000" cy="533400"/>
          </a:xfrm>
          <a:prstGeom prst="wedgeRoundRectCallout">
            <a:avLst>
              <a:gd name="adj1" fmla="val 27815"/>
              <a:gd name="adj2" fmla="val -14166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initial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5" grpId="0" animBg="1"/>
      <p:bldP spid="24616" grpId="0" animBg="1"/>
      <p:bldP spid="24617" grpId="0" animBg="1"/>
      <p:bldP spid="24618" grpId="0" animBg="1"/>
      <p:bldP spid="246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Solution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49288"/>
          </a:xfrm>
        </p:spPr>
        <p:txBody>
          <a:bodyPr/>
          <a:lstStyle/>
          <a:p>
            <a:pPr eaLnBrk="1" hangingPunct="1"/>
            <a:r>
              <a:rPr lang="en-US" altLang="zh-TW" smtClean="0"/>
              <a:t>state diagram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762000" y="3048000"/>
            <a:ext cx="7467600" cy="2590800"/>
            <a:chOff x="480" y="1920"/>
            <a:chExt cx="4704" cy="1632"/>
          </a:xfrm>
        </p:grpSpPr>
        <p:sp>
          <p:nvSpPr>
            <p:cNvPr id="27666" name="Oval 5"/>
            <p:cNvSpPr>
              <a:spLocks noChangeArrowheads="1"/>
            </p:cNvSpPr>
            <p:nvPr/>
          </p:nvSpPr>
          <p:spPr bwMode="auto">
            <a:xfrm>
              <a:off x="1008" y="2409"/>
              <a:ext cx="38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A0</a:t>
              </a:r>
            </a:p>
          </p:txBody>
        </p:sp>
        <p:sp>
          <p:nvSpPr>
            <p:cNvPr id="27667" name="Oval 6"/>
            <p:cNvSpPr>
              <a:spLocks noChangeArrowheads="1"/>
            </p:cNvSpPr>
            <p:nvPr/>
          </p:nvSpPr>
          <p:spPr bwMode="auto">
            <a:xfrm>
              <a:off x="1920" y="2409"/>
              <a:ext cx="38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A1</a:t>
              </a:r>
            </a:p>
          </p:txBody>
        </p:sp>
        <p:sp>
          <p:nvSpPr>
            <p:cNvPr id="27668" name="Oval 7"/>
            <p:cNvSpPr>
              <a:spLocks noChangeArrowheads="1"/>
            </p:cNvSpPr>
            <p:nvPr/>
          </p:nvSpPr>
          <p:spPr bwMode="auto">
            <a:xfrm>
              <a:off x="2880" y="2409"/>
              <a:ext cx="38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A2</a:t>
              </a:r>
            </a:p>
          </p:txBody>
        </p:sp>
        <p:sp>
          <p:nvSpPr>
            <p:cNvPr id="27669" name="Oval 8"/>
            <p:cNvSpPr>
              <a:spLocks noChangeArrowheads="1"/>
            </p:cNvSpPr>
            <p:nvPr/>
          </p:nvSpPr>
          <p:spPr bwMode="auto">
            <a:xfrm>
              <a:off x="3840" y="2409"/>
              <a:ext cx="38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A3</a:t>
              </a:r>
            </a:p>
          </p:txBody>
        </p:sp>
        <p:sp>
          <p:nvSpPr>
            <p:cNvPr id="27670" name="Oval 9"/>
            <p:cNvSpPr>
              <a:spLocks noChangeArrowheads="1"/>
            </p:cNvSpPr>
            <p:nvPr/>
          </p:nvSpPr>
          <p:spPr bwMode="auto">
            <a:xfrm>
              <a:off x="4800" y="2409"/>
              <a:ext cx="384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A4</a:t>
              </a:r>
            </a:p>
          </p:txBody>
        </p:sp>
        <p:sp>
          <p:nvSpPr>
            <p:cNvPr id="27671" name="Line 10"/>
            <p:cNvSpPr>
              <a:spLocks noChangeShapeType="1"/>
            </p:cNvSpPr>
            <p:nvPr/>
          </p:nvSpPr>
          <p:spPr bwMode="auto">
            <a:xfrm>
              <a:off x="1392" y="245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2" name="Text Box 11"/>
            <p:cNvSpPr txBox="1">
              <a:spLocks noChangeArrowheads="1"/>
            </p:cNvSpPr>
            <p:nvPr/>
          </p:nvSpPr>
          <p:spPr bwMode="auto">
            <a:xfrm>
              <a:off x="1536" y="2217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X1</a:t>
              </a:r>
            </a:p>
          </p:txBody>
        </p:sp>
        <p:cxnSp>
          <p:nvCxnSpPr>
            <p:cNvPr id="27673" name="AutoShape 12"/>
            <p:cNvCxnSpPr>
              <a:cxnSpLocks noChangeShapeType="1"/>
              <a:stCxn id="27666" idx="7"/>
              <a:endCxn id="27666" idx="1"/>
            </p:cNvCxnSpPr>
            <p:nvPr/>
          </p:nvCxnSpPr>
          <p:spPr bwMode="auto">
            <a:xfrm rot="-5400000" flipH="1" flipV="1">
              <a:off x="1199" y="2302"/>
              <a:ext cx="1" cy="272"/>
            </a:xfrm>
            <a:prstGeom prst="curvedConnector3">
              <a:avLst>
                <a:gd name="adj1" fmla="val -262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74" name="Text Box 13"/>
            <p:cNvSpPr txBox="1">
              <a:spLocks noChangeArrowheads="1"/>
            </p:cNvSpPr>
            <p:nvPr/>
          </p:nvSpPr>
          <p:spPr bwMode="auto">
            <a:xfrm>
              <a:off x="768" y="1929"/>
              <a:ext cx="8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Y+X0+X2+X3</a:t>
              </a:r>
            </a:p>
          </p:txBody>
        </p:sp>
        <p:sp>
          <p:nvSpPr>
            <p:cNvPr id="27675" name="Line 14"/>
            <p:cNvSpPr>
              <a:spLocks noChangeShapeType="1"/>
            </p:cNvSpPr>
            <p:nvPr/>
          </p:nvSpPr>
          <p:spPr bwMode="auto">
            <a:xfrm flipH="1">
              <a:off x="1392" y="255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6" name="Text Box 15"/>
            <p:cNvSpPr txBox="1">
              <a:spLocks noChangeArrowheads="1"/>
            </p:cNvSpPr>
            <p:nvPr/>
          </p:nvSpPr>
          <p:spPr bwMode="auto">
            <a:xfrm>
              <a:off x="1296" y="2601"/>
              <a:ext cx="7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X0+X2+X3</a:t>
              </a:r>
            </a:p>
          </p:txBody>
        </p:sp>
        <p:sp>
          <p:nvSpPr>
            <p:cNvPr id="27677" name="Line 16"/>
            <p:cNvSpPr>
              <a:spLocks noChangeShapeType="1"/>
            </p:cNvSpPr>
            <p:nvPr/>
          </p:nvSpPr>
          <p:spPr bwMode="auto">
            <a:xfrm>
              <a:off x="2304" y="245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8" name="Text Box 17"/>
            <p:cNvSpPr txBox="1">
              <a:spLocks noChangeArrowheads="1"/>
            </p:cNvSpPr>
            <p:nvPr/>
          </p:nvSpPr>
          <p:spPr bwMode="auto">
            <a:xfrm>
              <a:off x="2448" y="2217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X1</a:t>
              </a:r>
            </a:p>
          </p:txBody>
        </p:sp>
        <p:cxnSp>
          <p:nvCxnSpPr>
            <p:cNvPr id="27679" name="AutoShape 18"/>
            <p:cNvCxnSpPr>
              <a:cxnSpLocks noChangeShapeType="1"/>
              <a:stCxn id="27667" idx="7"/>
              <a:endCxn id="27667" idx="1"/>
            </p:cNvCxnSpPr>
            <p:nvPr/>
          </p:nvCxnSpPr>
          <p:spPr bwMode="auto">
            <a:xfrm rot="-5400000" flipH="1" flipV="1">
              <a:off x="2111" y="2302"/>
              <a:ext cx="1" cy="272"/>
            </a:xfrm>
            <a:prstGeom prst="curvedConnector3">
              <a:avLst>
                <a:gd name="adj1" fmla="val -271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80" name="Text Box 19"/>
            <p:cNvSpPr txBox="1">
              <a:spLocks noChangeArrowheads="1"/>
            </p:cNvSpPr>
            <p:nvPr/>
          </p:nvSpPr>
          <p:spPr bwMode="auto">
            <a:xfrm>
              <a:off x="2016" y="192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</a:t>
              </a:r>
            </a:p>
          </p:txBody>
        </p:sp>
        <p:cxnSp>
          <p:nvCxnSpPr>
            <p:cNvPr id="27681" name="AutoShape 20"/>
            <p:cNvCxnSpPr>
              <a:cxnSpLocks noChangeShapeType="1"/>
              <a:stCxn id="27668" idx="7"/>
              <a:endCxn id="27668" idx="1"/>
            </p:cNvCxnSpPr>
            <p:nvPr/>
          </p:nvCxnSpPr>
          <p:spPr bwMode="auto">
            <a:xfrm rot="-5400000" flipH="1" flipV="1">
              <a:off x="3071" y="2302"/>
              <a:ext cx="1" cy="272"/>
            </a:xfrm>
            <a:prstGeom prst="curvedConnector3">
              <a:avLst>
                <a:gd name="adj1" fmla="val -29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82" name="Text Box 21"/>
            <p:cNvSpPr txBox="1">
              <a:spLocks noChangeArrowheads="1"/>
            </p:cNvSpPr>
            <p:nvPr/>
          </p:nvSpPr>
          <p:spPr bwMode="auto">
            <a:xfrm>
              <a:off x="2918" y="1920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Y+X1</a:t>
              </a:r>
            </a:p>
          </p:txBody>
        </p:sp>
        <p:cxnSp>
          <p:nvCxnSpPr>
            <p:cNvPr id="27683" name="AutoShape 22"/>
            <p:cNvCxnSpPr>
              <a:cxnSpLocks noChangeShapeType="1"/>
              <a:stCxn id="27668" idx="4"/>
              <a:endCxn id="27666" idx="4"/>
            </p:cNvCxnSpPr>
            <p:nvPr/>
          </p:nvCxnSpPr>
          <p:spPr bwMode="auto">
            <a:xfrm rot="5400000">
              <a:off x="2135" y="1666"/>
              <a:ext cx="1" cy="1872"/>
            </a:xfrm>
            <a:prstGeom prst="curvedConnector3">
              <a:avLst>
                <a:gd name="adj1" fmla="val 46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84" name="Text Box 23"/>
            <p:cNvSpPr txBox="1">
              <a:spLocks noChangeArrowheads="1"/>
            </p:cNvSpPr>
            <p:nvPr/>
          </p:nvSpPr>
          <p:spPr bwMode="auto">
            <a:xfrm>
              <a:off x="1910" y="3072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X2+X3</a:t>
              </a:r>
            </a:p>
          </p:txBody>
        </p:sp>
        <p:sp>
          <p:nvSpPr>
            <p:cNvPr id="27685" name="Line 24"/>
            <p:cNvSpPr>
              <a:spLocks noChangeShapeType="1"/>
            </p:cNvSpPr>
            <p:nvPr/>
          </p:nvSpPr>
          <p:spPr bwMode="auto">
            <a:xfrm>
              <a:off x="3264" y="245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86" name="Text Box 25"/>
            <p:cNvSpPr txBox="1">
              <a:spLocks noChangeArrowheads="1"/>
            </p:cNvSpPr>
            <p:nvPr/>
          </p:nvSpPr>
          <p:spPr bwMode="auto">
            <a:xfrm>
              <a:off x="3398" y="220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X0</a:t>
              </a:r>
            </a:p>
          </p:txBody>
        </p:sp>
        <p:cxnSp>
          <p:nvCxnSpPr>
            <p:cNvPr id="27687" name="AutoShape 26"/>
            <p:cNvCxnSpPr>
              <a:cxnSpLocks noChangeShapeType="1"/>
              <a:stCxn id="27669" idx="7"/>
              <a:endCxn id="27669" idx="1"/>
            </p:cNvCxnSpPr>
            <p:nvPr/>
          </p:nvCxnSpPr>
          <p:spPr bwMode="auto">
            <a:xfrm rot="-5400000" flipH="1" flipV="1">
              <a:off x="4031" y="2302"/>
              <a:ext cx="1" cy="272"/>
            </a:xfrm>
            <a:prstGeom prst="curvedConnector3">
              <a:avLst>
                <a:gd name="adj1" fmla="val -271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88" name="Text Box 27"/>
            <p:cNvSpPr txBox="1">
              <a:spLocks noChangeArrowheads="1"/>
            </p:cNvSpPr>
            <p:nvPr/>
          </p:nvSpPr>
          <p:spPr bwMode="auto">
            <a:xfrm>
              <a:off x="3936" y="192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</a:t>
              </a:r>
            </a:p>
          </p:txBody>
        </p:sp>
        <p:cxnSp>
          <p:nvCxnSpPr>
            <p:cNvPr id="27689" name="AutoShape 28"/>
            <p:cNvCxnSpPr>
              <a:cxnSpLocks noChangeShapeType="1"/>
              <a:stCxn id="27669" idx="4"/>
              <a:endCxn id="27667" idx="4"/>
            </p:cNvCxnSpPr>
            <p:nvPr/>
          </p:nvCxnSpPr>
          <p:spPr bwMode="auto">
            <a:xfrm rot="5400000">
              <a:off x="3071" y="1642"/>
              <a:ext cx="1" cy="1920"/>
            </a:xfrm>
            <a:prstGeom prst="curvedConnector3">
              <a:avLst>
                <a:gd name="adj1" fmla="val 39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90" name="Text Box 29"/>
            <p:cNvSpPr txBox="1">
              <a:spLocks noChangeArrowheads="1"/>
            </p:cNvSpPr>
            <p:nvPr/>
          </p:nvSpPr>
          <p:spPr bwMode="auto">
            <a:xfrm>
              <a:off x="3110" y="2784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X1</a:t>
              </a:r>
            </a:p>
          </p:txBody>
        </p:sp>
        <p:sp>
          <p:nvSpPr>
            <p:cNvPr id="27691" name="Line 30"/>
            <p:cNvSpPr>
              <a:spLocks noChangeShapeType="1"/>
            </p:cNvSpPr>
            <p:nvPr/>
          </p:nvSpPr>
          <p:spPr bwMode="auto">
            <a:xfrm>
              <a:off x="768" y="2505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92" name="Text Box 31"/>
            <p:cNvSpPr txBox="1">
              <a:spLocks noChangeArrowheads="1"/>
            </p:cNvSpPr>
            <p:nvPr/>
          </p:nvSpPr>
          <p:spPr bwMode="auto">
            <a:xfrm>
              <a:off x="480" y="2361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init</a:t>
              </a:r>
            </a:p>
          </p:txBody>
        </p:sp>
        <p:sp>
          <p:nvSpPr>
            <p:cNvPr id="27693" name="Line 32"/>
            <p:cNvSpPr>
              <a:spLocks noChangeShapeType="1"/>
            </p:cNvSpPr>
            <p:nvPr/>
          </p:nvSpPr>
          <p:spPr bwMode="auto">
            <a:xfrm>
              <a:off x="4224" y="245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94" name="Text Box 33"/>
            <p:cNvSpPr txBox="1">
              <a:spLocks noChangeArrowheads="1"/>
            </p:cNvSpPr>
            <p:nvPr/>
          </p:nvSpPr>
          <p:spPr bwMode="auto">
            <a:xfrm>
              <a:off x="4358" y="220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X3</a:t>
              </a:r>
            </a:p>
          </p:txBody>
        </p:sp>
        <p:cxnSp>
          <p:nvCxnSpPr>
            <p:cNvPr id="27695" name="AutoShape 34"/>
            <p:cNvCxnSpPr>
              <a:cxnSpLocks noChangeShapeType="1"/>
              <a:stCxn id="27670" idx="7"/>
              <a:endCxn id="27670" idx="1"/>
            </p:cNvCxnSpPr>
            <p:nvPr/>
          </p:nvCxnSpPr>
          <p:spPr bwMode="auto">
            <a:xfrm rot="-5400000" flipH="1" flipV="1">
              <a:off x="4991" y="2302"/>
              <a:ext cx="1" cy="272"/>
            </a:xfrm>
            <a:prstGeom prst="curvedConnector3">
              <a:avLst>
                <a:gd name="adj1" fmla="val -280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96" name="Text Box 35"/>
            <p:cNvSpPr txBox="1">
              <a:spLocks noChangeArrowheads="1"/>
            </p:cNvSpPr>
            <p:nvPr/>
          </p:nvSpPr>
          <p:spPr bwMode="auto">
            <a:xfrm>
              <a:off x="4886" y="192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</a:t>
              </a:r>
            </a:p>
          </p:txBody>
        </p:sp>
        <p:cxnSp>
          <p:nvCxnSpPr>
            <p:cNvPr id="27697" name="AutoShape 36"/>
            <p:cNvCxnSpPr>
              <a:cxnSpLocks noChangeShapeType="1"/>
              <a:stCxn id="27670" idx="4"/>
              <a:endCxn id="27666" idx="4"/>
            </p:cNvCxnSpPr>
            <p:nvPr/>
          </p:nvCxnSpPr>
          <p:spPr bwMode="auto">
            <a:xfrm rot="5400000">
              <a:off x="3095" y="706"/>
              <a:ext cx="1" cy="3792"/>
            </a:xfrm>
            <a:prstGeom prst="curvedConnector3">
              <a:avLst>
                <a:gd name="adj1" fmla="val 1062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27698" name="Object 37"/>
            <p:cNvGraphicFramePr>
              <a:graphicFrameLocks noChangeAspect="1"/>
            </p:cNvGraphicFramePr>
            <p:nvPr/>
          </p:nvGraphicFramePr>
          <p:xfrm>
            <a:off x="3456" y="3264"/>
            <a:ext cx="19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0" name="方程式" r:id="rId3" imgW="139639" imgH="203112" progId="Equation.3">
                    <p:embed/>
                  </p:oleObj>
                </mc:Choice>
                <mc:Fallback>
                  <p:oleObj name="方程式" r:id="rId3" imgW="139639" imgH="203112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264"/>
                          <a:ext cx="19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3" name="Text Box 38"/>
          <p:cNvSpPr txBox="1">
            <a:spLocks noChangeArrowheads="1"/>
          </p:cNvSpPr>
          <p:nvPr/>
        </p:nvSpPr>
        <p:spPr bwMode="auto">
          <a:xfrm>
            <a:off x="6400800" y="6096000"/>
            <a:ext cx="2209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Y=1 if no button pressed</a:t>
            </a:r>
          </a:p>
        </p:txBody>
      </p:sp>
      <p:grpSp>
        <p:nvGrpSpPr>
          <p:cNvPr id="27654" name="Group 39"/>
          <p:cNvGrpSpPr>
            <a:grpSpLocks/>
          </p:cNvGrpSpPr>
          <p:nvPr/>
        </p:nvGrpSpPr>
        <p:grpSpPr bwMode="auto">
          <a:xfrm>
            <a:off x="2133600" y="3505200"/>
            <a:ext cx="990600" cy="381000"/>
            <a:chOff x="1344" y="2208"/>
            <a:chExt cx="624" cy="240"/>
          </a:xfrm>
        </p:grpSpPr>
        <p:sp>
          <p:nvSpPr>
            <p:cNvPr id="27664" name="Line 40"/>
            <p:cNvSpPr>
              <a:spLocks noChangeShapeType="1"/>
            </p:cNvSpPr>
            <p:nvPr/>
          </p:nvSpPr>
          <p:spPr bwMode="auto">
            <a:xfrm>
              <a:off x="1344" y="244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5" name="Text Box 41"/>
            <p:cNvSpPr txBox="1">
              <a:spLocks noChangeArrowheads="1"/>
            </p:cNvSpPr>
            <p:nvPr/>
          </p:nvSpPr>
          <p:spPr bwMode="auto">
            <a:xfrm>
              <a:off x="1728" y="220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27655" name="Group 42"/>
          <p:cNvGrpSpPr>
            <a:grpSpLocks/>
          </p:cNvGrpSpPr>
          <p:nvPr/>
        </p:nvGrpSpPr>
        <p:grpSpPr bwMode="auto">
          <a:xfrm>
            <a:off x="3657600" y="3505200"/>
            <a:ext cx="990600" cy="381000"/>
            <a:chOff x="1344" y="2208"/>
            <a:chExt cx="624" cy="240"/>
          </a:xfrm>
        </p:grpSpPr>
        <p:sp>
          <p:nvSpPr>
            <p:cNvPr id="27662" name="Line 43"/>
            <p:cNvSpPr>
              <a:spLocks noChangeShapeType="1"/>
            </p:cNvSpPr>
            <p:nvPr/>
          </p:nvSpPr>
          <p:spPr bwMode="auto">
            <a:xfrm>
              <a:off x="1344" y="244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3" name="Text Box 44"/>
            <p:cNvSpPr txBox="1">
              <a:spLocks noChangeArrowheads="1"/>
            </p:cNvSpPr>
            <p:nvPr/>
          </p:nvSpPr>
          <p:spPr bwMode="auto">
            <a:xfrm>
              <a:off x="1728" y="220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27656" name="Group 45"/>
          <p:cNvGrpSpPr>
            <a:grpSpLocks/>
          </p:cNvGrpSpPr>
          <p:nvPr/>
        </p:nvGrpSpPr>
        <p:grpSpPr bwMode="auto">
          <a:xfrm>
            <a:off x="5181600" y="3505200"/>
            <a:ext cx="990600" cy="381000"/>
            <a:chOff x="1344" y="2208"/>
            <a:chExt cx="624" cy="240"/>
          </a:xfrm>
        </p:grpSpPr>
        <p:sp>
          <p:nvSpPr>
            <p:cNvPr id="27660" name="Line 46"/>
            <p:cNvSpPr>
              <a:spLocks noChangeShapeType="1"/>
            </p:cNvSpPr>
            <p:nvPr/>
          </p:nvSpPr>
          <p:spPr bwMode="auto">
            <a:xfrm>
              <a:off x="1344" y="244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1" name="Text Box 47"/>
            <p:cNvSpPr txBox="1">
              <a:spLocks noChangeArrowheads="1"/>
            </p:cNvSpPr>
            <p:nvPr/>
          </p:nvSpPr>
          <p:spPr bwMode="auto">
            <a:xfrm>
              <a:off x="1728" y="220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0</a:t>
              </a:r>
            </a:p>
          </p:txBody>
        </p:sp>
      </p:grpSp>
      <p:grpSp>
        <p:nvGrpSpPr>
          <p:cNvPr id="27657" name="Group 48"/>
          <p:cNvGrpSpPr>
            <a:grpSpLocks/>
          </p:cNvGrpSpPr>
          <p:nvPr/>
        </p:nvGrpSpPr>
        <p:grpSpPr bwMode="auto">
          <a:xfrm>
            <a:off x="6705600" y="3505200"/>
            <a:ext cx="990600" cy="381000"/>
            <a:chOff x="1344" y="2208"/>
            <a:chExt cx="624" cy="240"/>
          </a:xfrm>
        </p:grpSpPr>
        <p:sp>
          <p:nvSpPr>
            <p:cNvPr id="27658" name="Line 49"/>
            <p:cNvSpPr>
              <a:spLocks noChangeShapeType="1"/>
            </p:cNvSpPr>
            <p:nvPr/>
          </p:nvSpPr>
          <p:spPr bwMode="auto">
            <a:xfrm>
              <a:off x="1344" y="244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59" name="Text Box 50"/>
            <p:cNvSpPr txBox="1">
              <a:spLocks noChangeArrowheads="1"/>
            </p:cNvSpPr>
            <p:nvPr/>
          </p:nvSpPr>
          <p:spPr bwMode="auto">
            <a:xfrm>
              <a:off x="1728" y="220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Solution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49288"/>
          </a:xfrm>
        </p:spPr>
        <p:txBody>
          <a:bodyPr/>
          <a:lstStyle/>
          <a:p>
            <a:pPr eaLnBrk="1" hangingPunct="1"/>
            <a:r>
              <a:rPr lang="en-US" altLang="zh-TW" smtClean="0"/>
              <a:t>a false trial: 112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762000" y="3048000"/>
            <a:ext cx="7467600" cy="2590800"/>
            <a:chOff x="480" y="1920"/>
            <a:chExt cx="4704" cy="1632"/>
          </a:xfrm>
        </p:grpSpPr>
        <p:sp>
          <p:nvSpPr>
            <p:cNvPr id="28686" name="Oval 5"/>
            <p:cNvSpPr>
              <a:spLocks noChangeArrowheads="1"/>
            </p:cNvSpPr>
            <p:nvPr/>
          </p:nvSpPr>
          <p:spPr bwMode="auto">
            <a:xfrm>
              <a:off x="1008" y="2409"/>
              <a:ext cx="38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A0</a:t>
              </a:r>
            </a:p>
          </p:txBody>
        </p:sp>
        <p:sp>
          <p:nvSpPr>
            <p:cNvPr id="28687" name="Oval 6"/>
            <p:cNvSpPr>
              <a:spLocks noChangeArrowheads="1"/>
            </p:cNvSpPr>
            <p:nvPr/>
          </p:nvSpPr>
          <p:spPr bwMode="auto">
            <a:xfrm>
              <a:off x="1920" y="2409"/>
              <a:ext cx="38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A1</a:t>
              </a:r>
            </a:p>
          </p:txBody>
        </p:sp>
        <p:sp>
          <p:nvSpPr>
            <p:cNvPr id="28688" name="Oval 7"/>
            <p:cNvSpPr>
              <a:spLocks noChangeArrowheads="1"/>
            </p:cNvSpPr>
            <p:nvPr/>
          </p:nvSpPr>
          <p:spPr bwMode="auto">
            <a:xfrm>
              <a:off x="2880" y="2409"/>
              <a:ext cx="38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A2</a:t>
              </a:r>
            </a:p>
          </p:txBody>
        </p:sp>
        <p:sp>
          <p:nvSpPr>
            <p:cNvPr id="28689" name="Oval 8"/>
            <p:cNvSpPr>
              <a:spLocks noChangeArrowheads="1"/>
            </p:cNvSpPr>
            <p:nvPr/>
          </p:nvSpPr>
          <p:spPr bwMode="auto">
            <a:xfrm>
              <a:off x="3840" y="2409"/>
              <a:ext cx="38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A3</a:t>
              </a:r>
            </a:p>
          </p:txBody>
        </p:sp>
        <p:sp>
          <p:nvSpPr>
            <p:cNvPr id="28690" name="Oval 9"/>
            <p:cNvSpPr>
              <a:spLocks noChangeArrowheads="1"/>
            </p:cNvSpPr>
            <p:nvPr/>
          </p:nvSpPr>
          <p:spPr bwMode="auto">
            <a:xfrm>
              <a:off x="4800" y="2409"/>
              <a:ext cx="384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A4</a:t>
              </a:r>
            </a:p>
          </p:txBody>
        </p:sp>
        <p:sp>
          <p:nvSpPr>
            <p:cNvPr id="28691" name="Line 10"/>
            <p:cNvSpPr>
              <a:spLocks noChangeShapeType="1"/>
            </p:cNvSpPr>
            <p:nvPr/>
          </p:nvSpPr>
          <p:spPr bwMode="auto">
            <a:xfrm>
              <a:off x="1392" y="245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2" name="Text Box 11"/>
            <p:cNvSpPr txBox="1">
              <a:spLocks noChangeArrowheads="1"/>
            </p:cNvSpPr>
            <p:nvPr/>
          </p:nvSpPr>
          <p:spPr bwMode="auto">
            <a:xfrm>
              <a:off x="1536" y="2217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X1</a:t>
              </a:r>
            </a:p>
          </p:txBody>
        </p:sp>
        <p:cxnSp>
          <p:nvCxnSpPr>
            <p:cNvPr id="28693" name="AutoShape 12"/>
            <p:cNvCxnSpPr>
              <a:cxnSpLocks noChangeShapeType="1"/>
              <a:stCxn id="28686" idx="7"/>
              <a:endCxn id="28686" idx="1"/>
            </p:cNvCxnSpPr>
            <p:nvPr/>
          </p:nvCxnSpPr>
          <p:spPr bwMode="auto">
            <a:xfrm rot="-5400000" flipH="1" flipV="1">
              <a:off x="1199" y="2302"/>
              <a:ext cx="1" cy="272"/>
            </a:xfrm>
            <a:prstGeom prst="curvedConnector3">
              <a:avLst>
                <a:gd name="adj1" fmla="val -262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694" name="Text Box 13"/>
            <p:cNvSpPr txBox="1">
              <a:spLocks noChangeArrowheads="1"/>
            </p:cNvSpPr>
            <p:nvPr/>
          </p:nvSpPr>
          <p:spPr bwMode="auto">
            <a:xfrm>
              <a:off x="768" y="1929"/>
              <a:ext cx="8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Y+X0+X2+X3</a:t>
              </a:r>
            </a:p>
          </p:txBody>
        </p:sp>
        <p:sp>
          <p:nvSpPr>
            <p:cNvPr id="28695" name="Line 14"/>
            <p:cNvSpPr>
              <a:spLocks noChangeShapeType="1"/>
            </p:cNvSpPr>
            <p:nvPr/>
          </p:nvSpPr>
          <p:spPr bwMode="auto">
            <a:xfrm flipH="1">
              <a:off x="1392" y="255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6" name="Text Box 15"/>
            <p:cNvSpPr txBox="1">
              <a:spLocks noChangeArrowheads="1"/>
            </p:cNvSpPr>
            <p:nvPr/>
          </p:nvSpPr>
          <p:spPr bwMode="auto">
            <a:xfrm>
              <a:off x="1296" y="2601"/>
              <a:ext cx="7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X0+X2+X3</a:t>
              </a:r>
            </a:p>
          </p:txBody>
        </p:sp>
        <p:sp>
          <p:nvSpPr>
            <p:cNvPr id="28697" name="Line 16"/>
            <p:cNvSpPr>
              <a:spLocks noChangeShapeType="1"/>
            </p:cNvSpPr>
            <p:nvPr/>
          </p:nvSpPr>
          <p:spPr bwMode="auto">
            <a:xfrm>
              <a:off x="2304" y="245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8" name="Text Box 17"/>
            <p:cNvSpPr txBox="1">
              <a:spLocks noChangeArrowheads="1"/>
            </p:cNvSpPr>
            <p:nvPr/>
          </p:nvSpPr>
          <p:spPr bwMode="auto">
            <a:xfrm>
              <a:off x="2448" y="2217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X1</a:t>
              </a:r>
            </a:p>
          </p:txBody>
        </p:sp>
        <p:cxnSp>
          <p:nvCxnSpPr>
            <p:cNvPr id="28699" name="AutoShape 18"/>
            <p:cNvCxnSpPr>
              <a:cxnSpLocks noChangeShapeType="1"/>
              <a:stCxn id="28687" idx="7"/>
              <a:endCxn id="28687" idx="1"/>
            </p:cNvCxnSpPr>
            <p:nvPr/>
          </p:nvCxnSpPr>
          <p:spPr bwMode="auto">
            <a:xfrm rot="-5400000" flipH="1" flipV="1">
              <a:off x="2111" y="2302"/>
              <a:ext cx="1" cy="272"/>
            </a:xfrm>
            <a:prstGeom prst="curvedConnector3">
              <a:avLst>
                <a:gd name="adj1" fmla="val -271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700" name="Text Box 19"/>
            <p:cNvSpPr txBox="1">
              <a:spLocks noChangeArrowheads="1"/>
            </p:cNvSpPr>
            <p:nvPr/>
          </p:nvSpPr>
          <p:spPr bwMode="auto">
            <a:xfrm>
              <a:off x="2016" y="192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</a:t>
              </a:r>
            </a:p>
          </p:txBody>
        </p:sp>
        <p:cxnSp>
          <p:nvCxnSpPr>
            <p:cNvPr id="28701" name="AutoShape 20"/>
            <p:cNvCxnSpPr>
              <a:cxnSpLocks noChangeShapeType="1"/>
              <a:stCxn id="28688" idx="7"/>
              <a:endCxn id="28688" idx="1"/>
            </p:cNvCxnSpPr>
            <p:nvPr/>
          </p:nvCxnSpPr>
          <p:spPr bwMode="auto">
            <a:xfrm rot="-5400000" flipH="1" flipV="1">
              <a:off x="3071" y="2302"/>
              <a:ext cx="1" cy="272"/>
            </a:xfrm>
            <a:prstGeom prst="curvedConnector3">
              <a:avLst>
                <a:gd name="adj1" fmla="val -29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702" name="Text Box 21"/>
            <p:cNvSpPr txBox="1">
              <a:spLocks noChangeArrowheads="1"/>
            </p:cNvSpPr>
            <p:nvPr/>
          </p:nvSpPr>
          <p:spPr bwMode="auto">
            <a:xfrm>
              <a:off x="2918" y="1920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Y+X1</a:t>
              </a:r>
            </a:p>
          </p:txBody>
        </p:sp>
        <p:cxnSp>
          <p:nvCxnSpPr>
            <p:cNvPr id="28703" name="AutoShape 22"/>
            <p:cNvCxnSpPr>
              <a:cxnSpLocks noChangeShapeType="1"/>
              <a:stCxn id="28688" idx="4"/>
              <a:endCxn id="28686" idx="4"/>
            </p:cNvCxnSpPr>
            <p:nvPr/>
          </p:nvCxnSpPr>
          <p:spPr bwMode="auto">
            <a:xfrm rot="5400000">
              <a:off x="2135" y="1666"/>
              <a:ext cx="1" cy="1872"/>
            </a:xfrm>
            <a:prstGeom prst="curvedConnector3">
              <a:avLst>
                <a:gd name="adj1" fmla="val 46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704" name="Text Box 23"/>
            <p:cNvSpPr txBox="1">
              <a:spLocks noChangeArrowheads="1"/>
            </p:cNvSpPr>
            <p:nvPr/>
          </p:nvSpPr>
          <p:spPr bwMode="auto">
            <a:xfrm>
              <a:off x="1910" y="3072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X2+X3</a:t>
              </a:r>
            </a:p>
          </p:txBody>
        </p:sp>
        <p:sp>
          <p:nvSpPr>
            <p:cNvPr id="28705" name="Line 24"/>
            <p:cNvSpPr>
              <a:spLocks noChangeShapeType="1"/>
            </p:cNvSpPr>
            <p:nvPr/>
          </p:nvSpPr>
          <p:spPr bwMode="auto">
            <a:xfrm>
              <a:off x="3264" y="245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06" name="Text Box 25"/>
            <p:cNvSpPr txBox="1">
              <a:spLocks noChangeArrowheads="1"/>
            </p:cNvSpPr>
            <p:nvPr/>
          </p:nvSpPr>
          <p:spPr bwMode="auto">
            <a:xfrm>
              <a:off x="3398" y="220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X0</a:t>
              </a:r>
            </a:p>
          </p:txBody>
        </p:sp>
        <p:cxnSp>
          <p:nvCxnSpPr>
            <p:cNvPr id="28707" name="AutoShape 26"/>
            <p:cNvCxnSpPr>
              <a:cxnSpLocks noChangeShapeType="1"/>
              <a:stCxn id="28689" idx="7"/>
              <a:endCxn id="28689" idx="1"/>
            </p:cNvCxnSpPr>
            <p:nvPr/>
          </p:nvCxnSpPr>
          <p:spPr bwMode="auto">
            <a:xfrm rot="-5400000" flipH="1" flipV="1">
              <a:off x="4031" y="2302"/>
              <a:ext cx="1" cy="272"/>
            </a:xfrm>
            <a:prstGeom prst="curvedConnector3">
              <a:avLst>
                <a:gd name="adj1" fmla="val -271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708" name="Text Box 27"/>
            <p:cNvSpPr txBox="1">
              <a:spLocks noChangeArrowheads="1"/>
            </p:cNvSpPr>
            <p:nvPr/>
          </p:nvSpPr>
          <p:spPr bwMode="auto">
            <a:xfrm>
              <a:off x="3936" y="192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</a:t>
              </a:r>
            </a:p>
          </p:txBody>
        </p:sp>
        <p:cxnSp>
          <p:nvCxnSpPr>
            <p:cNvPr id="28709" name="AutoShape 28"/>
            <p:cNvCxnSpPr>
              <a:cxnSpLocks noChangeShapeType="1"/>
              <a:stCxn id="28689" idx="4"/>
              <a:endCxn id="28687" idx="4"/>
            </p:cNvCxnSpPr>
            <p:nvPr/>
          </p:nvCxnSpPr>
          <p:spPr bwMode="auto">
            <a:xfrm rot="5400000">
              <a:off x="3071" y="1642"/>
              <a:ext cx="1" cy="1920"/>
            </a:xfrm>
            <a:prstGeom prst="curvedConnector3">
              <a:avLst>
                <a:gd name="adj1" fmla="val 39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710" name="Text Box 29"/>
            <p:cNvSpPr txBox="1">
              <a:spLocks noChangeArrowheads="1"/>
            </p:cNvSpPr>
            <p:nvPr/>
          </p:nvSpPr>
          <p:spPr bwMode="auto">
            <a:xfrm>
              <a:off x="3110" y="2784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X1</a:t>
              </a:r>
            </a:p>
          </p:txBody>
        </p:sp>
        <p:sp>
          <p:nvSpPr>
            <p:cNvPr id="28711" name="Line 30"/>
            <p:cNvSpPr>
              <a:spLocks noChangeShapeType="1"/>
            </p:cNvSpPr>
            <p:nvPr/>
          </p:nvSpPr>
          <p:spPr bwMode="auto">
            <a:xfrm>
              <a:off x="768" y="2505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12" name="Text Box 31"/>
            <p:cNvSpPr txBox="1">
              <a:spLocks noChangeArrowheads="1"/>
            </p:cNvSpPr>
            <p:nvPr/>
          </p:nvSpPr>
          <p:spPr bwMode="auto">
            <a:xfrm>
              <a:off x="480" y="2361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init</a:t>
              </a:r>
            </a:p>
          </p:txBody>
        </p:sp>
        <p:sp>
          <p:nvSpPr>
            <p:cNvPr id="28713" name="Line 32"/>
            <p:cNvSpPr>
              <a:spLocks noChangeShapeType="1"/>
            </p:cNvSpPr>
            <p:nvPr/>
          </p:nvSpPr>
          <p:spPr bwMode="auto">
            <a:xfrm>
              <a:off x="4224" y="245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14" name="Text Box 33"/>
            <p:cNvSpPr txBox="1">
              <a:spLocks noChangeArrowheads="1"/>
            </p:cNvSpPr>
            <p:nvPr/>
          </p:nvSpPr>
          <p:spPr bwMode="auto">
            <a:xfrm>
              <a:off x="4358" y="220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X3</a:t>
              </a:r>
            </a:p>
          </p:txBody>
        </p:sp>
        <p:cxnSp>
          <p:nvCxnSpPr>
            <p:cNvPr id="28715" name="AutoShape 34"/>
            <p:cNvCxnSpPr>
              <a:cxnSpLocks noChangeShapeType="1"/>
              <a:stCxn id="28690" idx="7"/>
              <a:endCxn id="28690" idx="1"/>
            </p:cNvCxnSpPr>
            <p:nvPr/>
          </p:nvCxnSpPr>
          <p:spPr bwMode="auto">
            <a:xfrm rot="-5400000" flipH="1" flipV="1">
              <a:off x="4991" y="2302"/>
              <a:ext cx="1" cy="272"/>
            </a:xfrm>
            <a:prstGeom prst="curvedConnector3">
              <a:avLst>
                <a:gd name="adj1" fmla="val -280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716" name="Text Box 35"/>
            <p:cNvSpPr txBox="1">
              <a:spLocks noChangeArrowheads="1"/>
            </p:cNvSpPr>
            <p:nvPr/>
          </p:nvSpPr>
          <p:spPr bwMode="auto">
            <a:xfrm>
              <a:off x="4886" y="192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</a:t>
              </a:r>
            </a:p>
          </p:txBody>
        </p:sp>
        <p:cxnSp>
          <p:nvCxnSpPr>
            <p:cNvPr id="28717" name="AutoShape 36"/>
            <p:cNvCxnSpPr>
              <a:cxnSpLocks noChangeShapeType="1"/>
              <a:stCxn id="28690" idx="4"/>
              <a:endCxn id="28686" idx="4"/>
            </p:cNvCxnSpPr>
            <p:nvPr/>
          </p:nvCxnSpPr>
          <p:spPr bwMode="auto">
            <a:xfrm rot="5400000">
              <a:off x="3095" y="706"/>
              <a:ext cx="1" cy="3792"/>
            </a:xfrm>
            <a:prstGeom prst="curvedConnector3">
              <a:avLst>
                <a:gd name="adj1" fmla="val 1062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28718" name="Object 37"/>
            <p:cNvGraphicFramePr>
              <a:graphicFrameLocks noChangeAspect="1"/>
            </p:cNvGraphicFramePr>
            <p:nvPr/>
          </p:nvGraphicFramePr>
          <p:xfrm>
            <a:off x="3456" y="3264"/>
            <a:ext cx="19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0" name="方程式" r:id="rId3" imgW="139639" imgH="203112" progId="Equation.3">
                    <p:embed/>
                  </p:oleObj>
                </mc:Choice>
                <mc:Fallback>
                  <p:oleObj name="方程式" r:id="rId3" imgW="139639" imgH="203112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264"/>
                          <a:ext cx="19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7" name="Text Box 38"/>
          <p:cNvSpPr txBox="1">
            <a:spLocks noChangeArrowheads="1"/>
          </p:cNvSpPr>
          <p:nvPr/>
        </p:nvSpPr>
        <p:spPr bwMode="auto">
          <a:xfrm>
            <a:off x="6400800" y="6096000"/>
            <a:ext cx="2209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Y=1 if no button pressed</a:t>
            </a:r>
          </a:p>
        </p:txBody>
      </p:sp>
      <p:grpSp>
        <p:nvGrpSpPr>
          <p:cNvPr id="28678" name="Group 39"/>
          <p:cNvGrpSpPr>
            <a:grpSpLocks/>
          </p:cNvGrpSpPr>
          <p:nvPr/>
        </p:nvGrpSpPr>
        <p:grpSpPr bwMode="auto">
          <a:xfrm>
            <a:off x="2133600" y="3505200"/>
            <a:ext cx="990600" cy="381000"/>
            <a:chOff x="1344" y="2208"/>
            <a:chExt cx="624" cy="240"/>
          </a:xfrm>
        </p:grpSpPr>
        <p:sp>
          <p:nvSpPr>
            <p:cNvPr id="28684" name="Line 40"/>
            <p:cNvSpPr>
              <a:spLocks noChangeShapeType="1"/>
            </p:cNvSpPr>
            <p:nvPr/>
          </p:nvSpPr>
          <p:spPr bwMode="auto">
            <a:xfrm>
              <a:off x="1344" y="244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85" name="Text Box 41"/>
            <p:cNvSpPr txBox="1">
              <a:spLocks noChangeArrowheads="1"/>
            </p:cNvSpPr>
            <p:nvPr/>
          </p:nvSpPr>
          <p:spPr bwMode="auto">
            <a:xfrm>
              <a:off x="1728" y="220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28679" name="Group 42"/>
          <p:cNvGrpSpPr>
            <a:grpSpLocks/>
          </p:cNvGrpSpPr>
          <p:nvPr/>
        </p:nvGrpSpPr>
        <p:grpSpPr bwMode="auto">
          <a:xfrm>
            <a:off x="3657600" y="3505200"/>
            <a:ext cx="990600" cy="381000"/>
            <a:chOff x="1344" y="2208"/>
            <a:chExt cx="624" cy="240"/>
          </a:xfrm>
        </p:grpSpPr>
        <p:sp>
          <p:nvSpPr>
            <p:cNvPr id="28682" name="Line 43"/>
            <p:cNvSpPr>
              <a:spLocks noChangeShapeType="1"/>
            </p:cNvSpPr>
            <p:nvPr/>
          </p:nvSpPr>
          <p:spPr bwMode="auto">
            <a:xfrm>
              <a:off x="1344" y="244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83" name="Text Box 44"/>
            <p:cNvSpPr txBox="1">
              <a:spLocks noChangeArrowheads="1"/>
            </p:cNvSpPr>
            <p:nvPr/>
          </p:nvSpPr>
          <p:spPr bwMode="auto">
            <a:xfrm>
              <a:off x="1728" y="220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1</a:t>
              </a:r>
            </a:p>
          </p:txBody>
        </p:sp>
      </p:grpSp>
      <p:sp>
        <p:nvSpPr>
          <p:cNvPr id="28680" name="Freeform 51"/>
          <p:cNvSpPr>
            <a:spLocks/>
          </p:cNvSpPr>
          <p:nvPr/>
        </p:nvSpPr>
        <p:spPr bwMode="auto">
          <a:xfrm>
            <a:off x="1905000" y="4114800"/>
            <a:ext cx="2971800" cy="774700"/>
          </a:xfrm>
          <a:custGeom>
            <a:avLst/>
            <a:gdLst>
              <a:gd name="T0" fmla="*/ 2971800 w 1872"/>
              <a:gd name="T1" fmla="*/ 0 h 488"/>
              <a:gd name="T2" fmla="*/ 1524000 w 1872"/>
              <a:gd name="T3" fmla="*/ 762000 h 488"/>
              <a:gd name="T4" fmla="*/ 0 w 1872"/>
              <a:gd name="T5" fmla="*/ 76200 h 4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488">
                <a:moveTo>
                  <a:pt x="1872" y="0"/>
                </a:moveTo>
                <a:cubicBezTo>
                  <a:pt x="1572" y="236"/>
                  <a:pt x="1272" y="472"/>
                  <a:pt x="960" y="480"/>
                </a:cubicBezTo>
                <a:cubicBezTo>
                  <a:pt x="648" y="488"/>
                  <a:pt x="324" y="268"/>
                  <a:pt x="0" y="4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1" name="Text Box 52"/>
          <p:cNvSpPr txBox="1">
            <a:spLocks noChangeArrowheads="1"/>
          </p:cNvSpPr>
          <p:nvPr/>
        </p:nvSpPr>
        <p:spPr bwMode="auto">
          <a:xfrm>
            <a:off x="3260725" y="44815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Solution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49288"/>
          </a:xfrm>
        </p:spPr>
        <p:txBody>
          <a:bodyPr/>
          <a:lstStyle/>
          <a:p>
            <a:pPr eaLnBrk="1" hangingPunct="1"/>
            <a:r>
              <a:rPr lang="en-US" altLang="zh-TW" smtClean="0"/>
              <a:t>trial: 11111103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762000" y="3048000"/>
            <a:ext cx="7467600" cy="2590800"/>
            <a:chOff x="480" y="1920"/>
            <a:chExt cx="4704" cy="1632"/>
          </a:xfrm>
        </p:grpSpPr>
        <p:sp>
          <p:nvSpPr>
            <p:cNvPr id="29718" name="Oval 5"/>
            <p:cNvSpPr>
              <a:spLocks noChangeArrowheads="1"/>
            </p:cNvSpPr>
            <p:nvPr/>
          </p:nvSpPr>
          <p:spPr bwMode="auto">
            <a:xfrm>
              <a:off x="1008" y="2409"/>
              <a:ext cx="38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A0</a:t>
              </a:r>
            </a:p>
          </p:txBody>
        </p:sp>
        <p:sp>
          <p:nvSpPr>
            <p:cNvPr id="29719" name="Oval 6"/>
            <p:cNvSpPr>
              <a:spLocks noChangeArrowheads="1"/>
            </p:cNvSpPr>
            <p:nvPr/>
          </p:nvSpPr>
          <p:spPr bwMode="auto">
            <a:xfrm>
              <a:off x="1920" y="2409"/>
              <a:ext cx="38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A1</a:t>
              </a:r>
            </a:p>
          </p:txBody>
        </p:sp>
        <p:sp>
          <p:nvSpPr>
            <p:cNvPr id="29720" name="Oval 7"/>
            <p:cNvSpPr>
              <a:spLocks noChangeArrowheads="1"/>
            </p:cNvSpPr>
            <p:nvPr/>
          </p:nvSpPr>
          <p:spPr bwMode="auto">
            <a:xfrm>
              <a:off x="2880" y="2409"/>
              <a:ext cx="38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A2</a:t>
              </a:r>
            </a:p>
          </p:txBody>
        </p:sp>
        <p:sp>
          <p:nvSpPr>
            <p:cNvPr id="29721" name="Oval 8"/>
            <p:cNvSpPr>
              <a:spLocks noChangeArrowheads="1"/>
            </p:cNvSpPr>
            <p:nvPr/>
          </p:nvSpPr>
          <p:spPr bwMode="auto">
            <a:xfrm>
              <a:off x="3840" y="2409"/>
              <a:ext cx="38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A3</a:t>
              </a:r>
            </a:p>
          </p:txBody>
        </p:sp>
        <p:sp>
          <p:nvSpPr>
            <p:cNvPr id="29722" name="Oval 9"/>
            <p:cNvSpPr>
              <a:spLocks noChangeArrowheads="1"/>
            </p:cNvSpPr>
            <p:nvPr/>
          </p:nvSpPr>
          <p:spPr bwMode="auto">
            <a:xfrm>
              <a:off x="4800" y="2409"/>
              <a:ext cx="384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A4</a:t>
              </a:r>
            </a:p>
          </p:txBody>
        </p:sp>
        <p:sp>
          <p:nvSpPr>
            <p:cNvPr id="29723" name="Line 10"/>
            <p:cNvSpPr>
              <a:spLocks noChangeShapeType="1"/>
            </p:cNvSpPr>
            <p:nvPr/>
          </p:nvSpPr>
          <p:spPr bwMode="auto">
            <a:xfrm>
              <a:off x="1392" y="245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4" name="Text Box 11"/>
            <p:cNvSpPr txBox="1">
              <a:spLocks noChangeArrowheads="1"/>
            </p:cNvSpPr>
            <p:nvPr/>
          </p:nvSpPr>
          <p:spPr bwMode="auto">
            <a:xfrm>
              <a:off x="1536" y="2217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X1</a:t>
              </a:r>
            </a:p>
          </p:txBody>
        </p:sp>
        <p:cxnSp>
          <p:nvCxnSpPr>
            <p:cNvPr id="29725" name="AutoShape 12"/>
            <p:cNvCxnSpPr>
              <a:cxnSpLocks noChangeShapeType="1"/>
              <a:stCxn id="29718" idx="7"/>
              <a:endCxn id="29718" idx="1"/>
            </p:cNvCxnSpPr>
            <p:nvPr/>
          </p:nvCxnSpPr>
          <p:spPr bwMode="auto">
            <a:xfrm rot="-5400000" flipH="1" flipV="1">
              <a:off x="1199" y="2302"/>
              <a:ext cx="1" cy="272"/>
            </a:xfrm>
            <a:prstGeom prst="curvedConnector3">
              <a:avLst>
                <a:gd name="adj1" fmla="val -262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26" name="Text Box 13"/>
            <p:cNvSpPr txBox="1">
              <a:spLocks noChangeArrowheads="1"/>
            </p:cNvSpPr>
            <p:nvPr/>
          </p:nvSpPr>
          <p:spPr bwMode="auto">
            <a:xfrm>
              <a:off x="768" y="1929"/>
              <a:ext cx="8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Y+X0+X2+X3</a:t>
              </a:r>
            </a:p>
          </p:txBody>
        </p:sp>
        <p:sp>
          <p:nvSpPr>
            <p:cNvPr id="29727" name="Line 14"/>
            <p:cNvSpPr>
              <a:spLocks noChangeShapeType="1"/>
            </p:cNvSpPr>
            <p:nvPr/>
          </p:nvSpPr>
          <p:spPr bwMode="auto">
            <a:xfrm flipH="1">
              <a:off x="1392" y="255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8" name="Text Box 15"/>
            <p:cNvSpPr txBox="1">
              <a:spLocks noChangeArrowheads="1"/>
            </p:cNvSpPr>
            <p:nvPr/>
          </p:nvSpPr>
          <p:spPr bwMode="auto">
            <a:xfrm>
              <a:off x="1296" y="2601"/>
              <a:ext cx="7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X0+X2+X3</a:t>
              </a:r>
            </a:p>
          </p:txBody>
        </p:sp>
        <p:sp>
          <p:nvSpPr>
            <p:cNvPr id="29729" name="Line 16"/>
            <p:cNvSpPr>
              <a:spLocks noChangeShapeType="1"/>
            </p:cNvSpPr>
            <p:nvPr/>
          </p:nvSpPr>
          <p:spPr bwMode="auto">
            <a:xfrm>
              <a:off x="2304" y="245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30" name="Text Box 17"/>
            <p:cNvSpPr txBox="1">
              <a:spLocks noChangeArrowheads="1"/>
            </p:cNvSpPr>
            <p:nvPr/>
          </p:nvSpPr>
          <p:spPr bwMode="auto">
            <a:xfrm>
              <a:off x="2448" y="2217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X1</a:t>
              </a:r>
            </a:p>
          </p:txBody>
        </p:sp>
        <p:cxnSp>
          <p:nvCxnSpPr>
            <p:cNvPr id="29731" name="AutoShape 18"/>
            <p:cNvCxnSpPr>
              <a:cxnSpLocks noChangeShapeType="1"/>
              <a:stCxn id="29719" idx="7"/>
              <a:endCxn id="29719" idx="1"/>
            </p:cNvCxnSpPr>
            <p:nvPr/>
          </p:nvCxnSpPr>
          <p:spPr bwMode="auto">
            <a:xfrm rot="-5400000" flipH="1" flipV="1">
              <a:off x="2111" y="2302"/>
              <a:ext cx="1" cy="272"/>
            </a:xfrm>
            <a:prstGeom prst="curvedConnector3">
              <a:avLst>
                <a:gd name="adj1" fmla="val -271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32" name="Text Box 19"/>
            <p:cNvSpPr txBox="1">
              <a:spLocks noChangeArrowheads="1"/>
            </p:cNvSpPr>
            <p:nvPr/>
          </p:nvSpPr>
          <p:spPr bwMode="auto">
            <a:xfrm>
              <a:off x="2016" y="192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</a:t>
              </a:r>
            </a:p>
          </p:txBody>
        </p:sp>
        <p:cxnSp>
          <p:nvCxnSpPr>
            <p:cNvPr id="29733" name="AutoShape 20"/>
            <p:cNvCxnSpPr>
              <a:cxnSpLocks noChangeShapeType="1"/>
              <a:stCxn id="29720" idx="7"/>
              <a:endCxn id="29720" idx="1"/>
            </p:cNvCxnSpPr>
            <p:nvPr/>
          </p:nvCxnSpPr>
          <p:spPr bwMode="auto">
            <a:xfrm rot="-5400000" flipH="1" flipV="1">
              <a:off x="3071" y="2302"/>
              <a:ext cx="1" cy="272"/>
            </a:xfrm>
            <a:prstGeom prst="curvedConnector3">
              <a:avLst>
                <a:gd name="adj1" fmla="val -29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34" name="Text Box 21"/>
            <p:cNvSpPr txBox="1">
              <a:spLocks noChangeArrowheads="1"/>
            </p:cNvSpPr>
            <p:nvPr/>
          </p:nvSpPr>
          <p:spPr bwMode="auto">
            <a:xfrm>
              <a:off x="2918" y="1920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Y+X1</a:t>
              </a:r>
            </a:p>
          </p:txBody>
        </p:sp>
        <p:cxnSp>
          <p:nvCxnSpPr>
            <p:cNvPr id="29735" name="AutoShape 22"/>
            <p:cNvCxnSpPr>
              <a:cxnSpLocks noChangeShapeType="1"/>
              <a:stCxn id="29720" idx="4"/>
              <a:endCxn id="29718" idx="4"/>
            </p:cNvCxnSpPr>
            <p:nvPr/>
          </p:nvCxnSpPr>
          <p:spPr bwMode="auto">
            <a:xfrm rot="5400000">
              <a:off x="2135" y="1666"/>
              <a:ext cx="1" cy="1872"/>
            </a:xfrm>
            <a:prstGeom prst="curvedConnector3">
              <a:avLst>
                <a:gd name="adj1" fmla="val 46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36" name="Text Box 23"/>
            <p:cNvSpPr txBox="1">
              <a:spLocks noChangeArrowheads="1"/>
            </p:cNvSpPr>
            <p:nvPr/>
          </p:nvSpPr>
          <p:spPr bwMode="auto">
            <a:xfrm>
              <a:off x="1910" y="3072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X2+X3</a:t>
              </a:r>
            </a:p>
          </p:txBody>
        </p:sp>
        <p:sp>
          <p:nvSpPr>
            <p:cNvPr id="29737" name="Line 24"/>
            <p:cNvSpPr>
              <a:spLocks noChangeShapeType="1"/>
            </p:cNvSpPr>
            <p:nvPr/>
          </p:nvSpPr>
          <p:spPr bwMode="auto">
            <a:xfrm>
              <a:off x="3264" y="245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38" name="Text Box 25"/>
            <p:cNvSpPr txBox="1">
              <a:spLocks noChangeArrowheads="1"/>
            </p:cNvSpPr>
            <p:nvPr/>
          </p:nvSpPr>
          <p:spPr bwMode="auto">
            <a:xfrm>
              <a:off x="3398" y="220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X0</a:t>
              </a:r>
            </a:p>
          </p:txBody>
        </p:sp>
        <p:cxnSp>
          <p:nvCxnSpPr>
            <p:cNvPr id="29739" name="AutoShape 26"/>
            <p:cNvCxnSpPr>
              <a:cxnSpLocks noChangeShapeType="1"/>
              <a:stCxn id="29721" idx="7"/>
              <a:endCxn id="29721" idx="1"/>
            </p:cNvCxnSpPr>
            <p:nvPr/>
          </p:nvCxnSpPr>
          <p:spPr bwMode="auto">
            <a:xfrm rot="-5400000" flipH="1" flipV="1">
              <a:off x="4031" y="2302"/>
              <a:ext cx="1" cy="272"/>
            </a:xfrm>
            <a:prstGeom prst="curvedConnector3">
              <a:avLst>
                <a:gd name="adj1" fmla="val -271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40" name="Text Box 27"/>
            <p:cNvSpPr txBox="1">
              <a:spLocks noChangeArrowheads="1"/>
            </p:cNvSpPr>
            <p:nvPr/>
          </p:nvSpPr>
          <p:spPr bwMode="auto">
            <a:xfrm>
              <a:off x="3936" y="192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</a:t>
              </a:r>
            </a:p>
          </p:txBody>
        </p:sp>
        <p:cxnSp>
          <p:nvCxnSpPr>
            <p:cNvPr id="29741" name="AutoShape 28"/>
            <p:cNvCxnSpPr>
              <a:cxnSpLocks noChangeShapeType="1"/>
              <a:stCxn id="29721" idx="4"/>
              <a:endCxn id="29719" idx="4"/>
            </p:cNvCxnSpPr>
            <p:nvPr/>
          </p:nvCxnSpPr>
          <p:spPr bwMode="auto">
            <a:xfrm rot="5400000">
              <a:off x="3071" y="1642"/>
              <a:ext cx="1" cy="1920"/>
            </a:xfrm>
            <a:prstGeom prst="curvedConnector3">
              <a:avLst>
                <a:gd name="adj1" fmla="val 39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42" name="Text Box 29"/>
            <p:cNvSpPr txBox="1">
              <a:spLocks noChangeArrowheads="1"/>
            </p:cNvSpPr>
            <p:nvPr/>
          </p:nvSpPr>
          <p:spPr bwMode="auto">
            <a:xfrm>
              <a:off x="3110" y="2784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X1</a:t>
              </a:r>
            </a:p>
          </p:txBody>
        </p:sp>
        <p:sp>
          <p:nvSpPr>
            <p:cNvPr id="29743" name="Line 30"/>
            <p:cNvSpPr>
              <a:spLocks noChangeShapeType="1"/>
            </p:cNvSpPr>
            <p:nvPr/>
          </p:nvSpPr>
          <p:spPr bwMode="auto">
            <a:xfrm>
              <a:off x="768" y="2505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44" name="Text Box 31"/>
            <p:cNvSpPr txBox="1">
              <a:spLocks noChangeArrowheads="1"/>
            </p:cNvSpPr>
            <p:nvPr/>
          </p:nvSpPr>
          <p:spPr bwMode="auto">
            <a:xfrm>
              <a:off x="480" y="2361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init</a:t>
              </a:r>
            </a:p>
          </p:txBody>
        </p:sp>
        <p:sp>
          <p:nvSpPr>
            <p:cNvPr id="29745" name="Line 32"/>
            <p:cNvSpPr>
              <a:spLocks noChangeShapeType="1"/>
            </p:cNvSpPr>
            <p:nvPr/>
          </p:nvSpPr>
          <p:spPr bwMode="auto">
            <a:xfrm>
              <a:off x="4224" y="245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46" name="Text Box 33"/>
            <p:cNvSpPr txBox="1">
              <a:spLocks noChangeArrowheads="1"/>
            </p:cNvSpPr>
            <p:nvPr/>
          </p:nvSpPr>
          <p:spPr bwMode="auto">
            <a:xfrm>
              <a:off x="4358" y="220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X3</a:t>
              </a:r>
            </a:p>
          </p:txBody>
        </p:sp>
        <p:cxnSp>
          <p:nvCxnSpPr>
            <p:cNvPr id="29747" name="AutoShape 34"/>
            <p:cNvCxnSpPr>
              <a:cxnSpLocks noChangeShapeType="1"/>
              <a:stCxn id="29722" idx="7"/>
              <a:endCxn id="29722" idx="1"/>
            </p:cNvCxnSpPr>
            <p:nvPr/>
          </p:nvCxnSpPr>
          <p:spPr bwMode="auto">
            <a:xfrm rot="-5400000" flipH="1" flipV="1">
              <a:off x="4991" y="2302"/>
              <a:ext cx="1" cy="272"/>
            </a:xfrm>
            <a:prstGeom prst="curvedConnector3">
              <a:avLst>
                <a:gd name="adj1" fmla="val -280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48" name="Text Box 35"/>
            <p:cNvSpPr txBox="1">
              <a:spLocks noChangeArrowheads="1"/>
            </p:cNvSpPr>
            <p:nvPr/>
          </p:nvSpPr>
          <p:spPr bwMode="auto">
            <a:xfrm>
              <a:off x="4886" y="192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</a:t>
              </a:r>
            </a:p>
          </p:txBody>
        </p:sp>
        <p:cxnSp>
          <p:nvCxnSpPr>
            <p:cNvPr id="29749" name="AutoShape 36"/>
            <p:cNvCxnSpPr>
              <a:cxnSpLocks noChangeShapeType="1"/>
              <a:stCxn id="29722" idx="4"/>
              <a:endCxn id="29718" idx="4"/>
            </p:cNvCxnSpPr>
            <p:nvPr/>
          </p:nvCxnSpPr>
          <p:spPr bwMode="auto">
            <a:xfrm rot="5400000">
              <a:off x="3095" y="706"/>
              <a:ext cx="1" cy="3792"/>
            </a:xfrm>
            <a:prstGeom prst="curvedConnector3">
              <a:avLst>
                <a:gd name="adj1" fmla="val 1062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29750" name="Object 37"/>
            <p:cNvGraphicFramePr>
              <a:graphicFrameLocks noChangeAspect="1"/>
            </p:cNvGraphicFramePr>
            <p:nvPr/>
          </p:nvGraphicFramePr>
          <p:xfrm>
            <a:off x="3456" y="3264"/>
            <a:ext cx="19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2" name="方程式" r:id="rId3" imgW="139639" imgH="203112" progId="Equation.3">
                    <p:embed/>
                  </p:oleObj>
                </mc:Choice>
                <mc:Fallback>
                  <p:oleObj name="方程式" r:id="rId3" imgW="139639" imgH="203112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264"/>
                          <a:ext cx="19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1" name="Text Box 38"/>
          <p:cNvSpPr txBox="1">
            <a:spLocks noChangeArrowheads="1"/>
          </p:cNvSpPr>
          <p:nvPr/>
        </p:nvSpPr>
        <p:spPr bwMode="auto">
          <a:xfrm>
            <a:off x="6400800" y="6096000"/>
            <a:ext cx="2209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Y=1 if no button pressed</a:t>
            </a:r>
          </a:p>
        </p:txBody>
      </p:sp>
      <p:grpSp>
        <p:nvGrpSpPr>
          <p:cNvPr id="43047" name="Group 39"/>
          <p:cNvGrpSpPr>
            <a:grpSpLocks/>
          </p:cNvGrpSpPr>
          <p:nvPr/>
        </p:nvGrpSpPr>
        <p:grpSpPr bwMode="auto">
          <a:xfrm>
            <a:off x="2133600" y="3505200"/>
            <a:ext cx="990600" cy="381000"/>
            <a:chOff x="1344" y="2208"/>
            <a:chExt cx="624" cy="240"/>
          </a:xfrm>
        </p:grpSpPr>
        <p:sp>
          <p:nvSpPr>
            <p:cNvPr id="29716" name="Line 40"/>
            <p:cNvSpPr>
              <a:spLocks noChangeShapeType="1"/>
            </p:cNvSpPr>
            <p:nvPr/>
          </p:nvSpPr>
          <p:spPr bwMode="auto">
            <a:xfrm>
              <a:off x="1344" y="244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7" name="Text Box 41"/>
            <p:cNvSpPr txBox="1">
              <a:spLocks noChangeArrowheads="1"/>
            </p:cNvSpPr>
            <p:nvPr/>
          </p:nvSpPr>
          <p:spPr bwMode="auto">
            <a:xfrm>
              <a:off x="1728" y="220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43050" name="Group 42"/>
          <p:cNvGrpSpPr>
            <a:grpSpLocks/>
          </p:cNvGrpSpPr>
          <p:nvPr/>
        </p:nvGrpSpPr>
        <p:grpSpPr bwMode="auto">
          <a:xfrm>
            <a:off x="3657600" y="3505200"/>
            <a:ext cx="990600" cy="381000"/>
            <a:chOff x="1344" y="2208"/>
            <a:chExt cx="624" cy="240"/>
          </a:xfrm>
        </p:grpSpPr>
        <p:sp>
          <p:nvSpPr>
            <p:cNvPr id="29714" name="Line 43"/>
            <p:cNvSpPr>
              <a:spLocks noChangeShapeType="1"/>
            </p:cNvSpPr>
            <p:nvPr/>
          </p:nvSpPr>
          <p:spPr bwMode="auto">
            <a:xfrm>
              <a:off x="1344" y="244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5" name="Text Box 44"/>
            <p:cNvSpPr txBox="1">
              <a:spLocks noChangeArrowheads="1"/>
            </p:cNvSpPr>
            <p:nvPr/>
          </p:nvSpPr>
          <p:spPr bwMode="auto">
            <a:xfrm>
              <a:off x="1728" y="220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1</a:t>
              </a:r>
            </a:p>
          </p:txBody>
        </p:sp>
      </p:grpSp>
      <p:sp>
        <p:nvSpPr>
          <p:cNvPr id="29704" name="Text Box 46"/>
          <p:cNvSpPr txBox="1">
            <a:spLocks noChangeArrowheads="1"/>
          </p:cNvSpPr>
          <p:nvPr/>
        </p:nvSpPr>
        <p:spPr bwMode="auto">
          <a:xfrm>
            <a:off x="3260725" y="44815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2</a:t>
            </a:r>
          </a:p>
        </p:txBody>
      </p:sp>
      <p:grpSp>
        <p:nvGrpSpPr>
          <p:cNvPr id="43055" name="Group 47"/>
          <p:cNvGrpSpPr>
            <a:grpSpLocks/>
          </p:cNvGrpSpPr>
          <p:nvPr/>
        </p:nvGrpSpPr>
        <p:grpSpPr bwMode="auto">
          <a:xfrm>
            <a:off x="5181600" y="3505200"/>
            <a:ext cx="990600" cy="381000"/>
            <a:chOff x="1344" y="2208"/>
            <a:chExt cx="624" cy="240"/>
          </a:xfrm>
        </p:grpSpPr>
        <p:sp>
          <p:nvSpPr>
            <p:cNvPr id="29712" name="Line 48"/>
            <p:cNvSpPr>
              <a:spLocks noChangeShapeType="1"/>
            </p:cNvSpPr>
            <p:nvPr/>
          </p:nvSpPr>
          <p:spPr bwMode="auto">
            <a:xfrm>
              <a:off x="1344" y="244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3" name="Text Box 49"/>
            <p:cNvSpPr txBox="1">
              <a:spLocks noChangeArrowheads="1"/>
            </p:cNvSpPr>
            <p:nvPr/>
          </p:nvSpPr>
          <p:spPr bwMode="auto">
            <a:xfrm>
              <a:off x="1728" y="220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0</a:t>
              </a:r>
            </a:p>
          </p:txBody>
        </p:sp>
      </p:grpSp>
      <p:grpSp>
        <p:nvGrpSpPr>
          <p:cNvPr id="43058" name="Group 50"/>
          <p:cNvGrpSpPr>
            <a:grpSpLocks/>
          </p:cNvGrpSpPr>
          <p:nvPr/>
        </p:nvGrpSpPr>
        <p:grpSpPr bwMode="auto">
          <a:xfrm>
            <a:off x="6705600" y="3505200"/>
            <a:ext cx="990600" cy="381000"/>
            <a:chOff x="1344" y="2208"/>
            <a:chExt cx="624" cy="240"/>
          </a:xfrm>
        </p:grpSpPr>
        <p:sp>
          <p:nvSpPr>
            <p:cNvPr id="29710" name="Line 51"/>
            <p:cNvSpPr>
              <a:spLocks noChangeShapeType="1"/>
            </p:cNvSpPr>
            <p:nvPr/>
          </p:nvSpPr>
          <p:spPr bwMode="auto">
            <a:xfrm>
              <a:off x="1344" y="244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1" name="Text Box 52"/>
            <p:cNvSpPr txBox="1">
              <a:spLocks noChangeArrowheads="1"/>
            </p:cNvSpPr>
            <p:nvPr/>
          </p:nvSpPr>
          <p:spPr bwMode="auto">
            <a:xfrm>
              <a:off x="1728" y="220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3</a:t>
              </a:r>
            </a:p>
          </p:txBody>
        </p:sp>
      </p:grpSp>
      <p:sp>
        <p:nvSpPr>
          <p:cNvPr id="43061" name="Freeform 53"/>
          <p:cNvSpPr>
            <a:spLocks/>
          </p:cNvSpPr>
          <p:nvPr/>
        </p:nvSpPr>
        <p:spPr bwMode="auto">
          <a:xfrm>
            <a:off x="4648200" y="2895600"/>
            <a:ext cx="457200" cy="990600"/>
          </a:xfrm>
          <a:custGeom>
            <a:avLst/>
            <a:gdLst>
              <a:gd name="T0" fmla="*/ 457200 w 336"/>
              <a:gd name="T1" fmla="*/ 990600 h 344"/>
              <a:gd name="T2" fmla="*/ 261257 w 336"/>
              <a:gd name="T3" fmla="*/ 23037 h 344"/>
              <a:gd name="T4" fmla="*/ 0 w 336"/>
              <a:gd name="T5" fmla="*/ 852377 h 3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344">
                <a:moveTo>
                  <a:pt x="336" y="344"/>
                </a:moveTo>
                <a:cubicBezTo>
                  <a:pt x="292" y="180"/>
                  <a:pt x="248" y="16"/>
                  <a:pt x="192" y="8"/>
                </a:cubicBezTo>
                <a:cubicBezTo>
                  <a:pt x="136" y="0"/>
                  <a:pt x="68" y="148"/>
                  <a:pt x="0" y="296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62" name="Text Box 54"/>
          <p:cNvSpPr txBox="1">
            <a:spLocks noChangeArrowheads="1"/>
          </p:cNvSpPr>
          <p:nvPr/>
        </p:nvSpPr>
        <p:spPr bwMode="auto">
          <a:xfrm>
            <a:off x="4784725" y="2500313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1111…</a:t>
            </a:r>
          </a:p>
        </p:txBody>
      </p:sp>
      <p:sp>
        <p:nvSpPr>
          <p:cNvPr id="43063" name="AutoShape 55"/>
          <p:cNvSpPr>
            <a:spLocks noChangeArrowheads="1"/>
          </p:cNvSpPr>
          <p:nvPr/>
        </p:nvSpPr>
        <p:spPr bwMode="auto">
          <a:xfrm>
            <a:off x="4724400" y="4495800"/>
            <a:ext cx="2362200" cy="762000"/>
          </a:xfrm>
          <a:prstGeom prst="wedgeRoundRectCallout">
            <a:avLst>
              <a:gd name="adj1" fmla="val -37903"/>
              <a:gd name="adj2" fmla="val -10729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at least two consecutive 1s received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30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61" grpId="0" animBg="1"/>
      <p:bldP spid="43062" grpId="0"/>
      <p:bldP spid="4306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7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framework of the hardware</a:t>
            </a:r>
          </a:p>
        </p:txBody>
      </p:sp>
      <p:pic>
        <p:nvPicPr>
          <p:cNvPr id="30724" name="Picture 4" descr="lock_h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8000"/>
            <a:ext cx="4160838" cy="335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609600" y="2895600"/>
            <a:ext cx="2743200" cy="1905000"/>
            <a:chOff x="384" y="1824"/>
            <a:chExt cx="1728" cy="1200"/>
          </a:xfrm>
        </p:grpSpPr>
        <p:sp>
          <p:nvSpPr>
            <p:cNvPr id="30727" name="AutoShape 6"/>
            <p:cNvSpPr>
              <a:spLocks noChangeArrowheads="1"/>
            </p:cNvSpPr>
            <p:nvPr/>
          </p:nvSpPr>
          <p:spPr bwMode="auto">
            <a:xfrm>
              <a:off x="1584" y="2640"/>
              <a:ext cx="528" cy="38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0728" name="AutoShape 7"/>
            <p:cNvSpPr>
              <a:spLocks noChangeArrowheads="1"/>
            </p:cNvSpPr>
            <p:nvPr/>
          </p:nvSpPr>
          <p:spPr bwMode="auto">
            <a:xfrm>
              <a:off x="384" y="1824"/>
              <a:ext cx="1296" cy="624"/>
            </a:xfrm>
            <a:prstGeom prst="wedgeRoundRectCallout">
              <a:avLst>
                <a:gd name="adj1" fmla="val 51773"/>
                <a:gd name="adj2" fmla="val 75639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The trick: Y=1 iff no button pressed</a:t>
              </a:r>
            </a:p>
          </p:txBody>
        </p:sp>
      </p:grpSp>
      <p:pic>
        <p:nvPicPr>
          <p:cNvPr id="3072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1000"/>
            <a:ext cx="4275138" cy="158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Solution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4151313" cy="685800"/>
          </a:xfrm>
        </p:spPr>
        <p:txBody>
          <a:bodyPr/>
          <a:lstStyle/>
          <a:p>
            <a:pPr eaLnBrk="1" hangingPunct="1"/>
            <a:r>
              <a:rPr lang="en-US" altLang="zh-TW" smtClean="0"/>
              <a:t>Boolean equations:</a:t>
            </a:r>
          </a:p>
        </p:txBody>
      </p:sp>
      <p:pic>
        <p:nvPicPr>
          <p:cNvPr id="31748" name="Picture 4" descr="lock_h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124200"/>
            <a:ext cx="3856038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228600" y="2971800"/>
          <a:ext cx="54244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方程式" r:id="rId4" imgW="3517900" imgH="254000" progId="Equation.3">
                  <p:embed/>
                </p:oleObj>
              </mc:Choice>
              <mc:Fallback>
                <p:oleObj name="方程式" r:id="rId4" imgW="35179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971800"/>
                        <a:ext cx="54244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546100" y="3581400"/>
          <a:ext cx="2870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方程式" r:id="rId6" imgW="1460500" imgH="228600" progId="Equation.3">
                  <p:embed/>
                </p:oleObj>
              </mc:Choice>
              <mc:Fallback>
                <p:oleObj name="方程式" r:id="rId6" imgW="1460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3581400"/>
                        <a:ext cx="28702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533400" y="4267200"/>
          <a:ext cx="308768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方程式" r:id="rId8" imgW="1473200" imgH="215900" progId="Equation.3">
                  <p:embed/>
                </p:oleObj>
              </mc:Choice>
              <mc:Fallback>
                <p:oleObj name="方程式" r:id="rId8" imgW="14732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267200"/>
                        <a:ext cx="308768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533400" y="5029200"/>
          <a:ext cx="2209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方程式" r:id="rId10" imgW="1066800" imgH="228600" progId="Equation.3">
                  <p:embed/>
                </p:oleObj>
              </mc:Choice>
              <mc:Fallback>
                <p:oleObj name="方程式" r:id="rId10" imgW="10668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29200"/>
                        <a:ext cx="2209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533400" y="5715000"/>
          <a:ext cx="20574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方程式" r:id="rId12" imgW="1066800" imgH="228600" progId="Equation.3">
                  <p:embed/>
                </p:oleObj>
              </mc:Choice>
              <mc:Fallback>
                <p:oleObj name="方程式" r:id="rId12" imgW="10668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715000"/>
                        <a:ext cx="20574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3657600" y="5410200"/>
          <a:ext cx="939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方程式" r:id="rId14" imgW="457200" imgH="482600" progId="Equation.3">
                  <p:embed/>
                </p:oleObj>
              </mc:Choice>
              <mc:Fallback>
                <p:oleObj name="方程式" r:id="rId14" imgW="4572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410200"/>
                        <a:ext cx="939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55" name="Picture 1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85800"/>
            <a:ext cx="4275138" cy="158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Recall: steps to realize a state diagram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Solution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4151313" cy="685800"/>
          </a:xfrm>
        </p:spPr>
        <p:txBody>
          <a:bodyPr/>
          <a:lstStyle/>
          <a:p>
            <a:pPr eaLnBrk="1" hangingPunct="1"/>
            <a:r>
              <a:rPr lang="en-US" altLang="zh-TW" smtClean="0"/>
              <a:t>Boolean equations:</a:t>
            </a:r>
          </a:p>
        </p:txBody>
      </p:sp>
      <p:pic>
        <p:nvPicPr>
          <p:cNvPr id="32772" name="Picture 4" descr="lock_h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124200"/>
            <a:ext cx="3856038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228600" y="2971800"/>
          <a:ext cx="54244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方程式" r:id="rId4" imgW="3517900" imgH="254000" progId="Equation.3">
                  <p:embed/>
                </p:oleObj>
              </mc:Choice>
              <mc:Fallback>
                <p:oleObj name="方程式" r:id="rId4" imgW="35179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971800"/>
                        <a:ext cx="54244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546100" y="3581400"/>
          <a:ext cx="2870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方程式" r:id="rId6" imgW="1460500" imgH="228600" progId="Equation.3">
                  <p:embed/>
                </p:oleObj>
              </mc:Choice>
              <mc:Fallback>
                <p:oleObj name="方程式" r:id="rId6" imgW="1460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3581400"/>
                        <a:ext cx="28702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533400" y="4267200"/>
          <a:ext cx="308768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" name="方程式" r:id="rId8" imgW="1473200" imgH="215900" progId="Equation.3">
                  <p:embed/>
                </p:oleObj>
              </mc:Choice>
              <mc:Fallback>
                <p:oleObj name="方程式" r:id="rId8" imgW="14732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267200"/>
                        <a:ext cx="308768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533400" y="5029200"/>
          <a:ext cx="2209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方程式" r:id="rId10" imgW="1066800" imgH="228600" progId="Equation.3">
                  <p:embed/>
                </p:oleObj>
              </mc:Choice>
              <mc:Fallback>
                <p:oleObj name="方程式" r:id="rId10" imgW="10668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29200"/>
                        <a:ext cx="2209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533400" y="5715000"/>
          <a:ext cx="20574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方程式" r:id="rId12" imgW="1066800" imgH="228600" progId="Equation.3">
                  <p:embed/>
                </p:oleObj>
              </mc:Choice>
              <mc:Fallback>
                <p:oleObj name="方程式" r:id="rId12" imgW="10668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715000"/>
                        <a:ext cx="20574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3657600" y="5410200"/>
          <a:ext cx="939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方程式" r:id="rId14" imgW="457200" imgH="482600" progId="Equation.3">
                  <p:embed/>
                </p:oleObj>
              </mc:Choice>
              <mc:Fallback>
                <p:oleObj name="方程式" r:id="rId14" imgW="4572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410200"/>
                        <a:ext cx="939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9" name="Picture 1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85800"/>
            <a:ext cx="4275138" cy="158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80" name="AutoShape 12"/>
          <p:cNvSpPr>
            <a:spLocks noChangeArrowheads="1"/>
          </p:cNvSpPr>
          <p:nvPr/>
        </p:nvSpPr>
        <p:spPr bwMode="auto">
          <a:xfrm>
            <a:off x="6629400" y="990600"/>
            <a:ext cx="457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4045" name="AutoShape 13"/>
          <p:cNvSpPr>
            <a:spLocks noChangeArrowheads="1"/>
          </p:cNvSpPr>
          <p:nvPr/>
        </p:nvSpPr>
        <p:spPr bwMode="auto">
          <a:xfrm>
            <a:off x="5715000" y="990600"/>
            <a:ext cx="457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6172200" y="1143000"/>
            <a:ext cx="457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47" name="AutoShape 15"/>
          <p:cNvSpPr>
            <a:spLocks noChangeArrowheads="1"/>
          </p:cNvSpPr>
          <p:nvPr/>
        </p:nvSpPr>
        <p:spPr bwMode="auto">
          <a:xfrm>
            <a:off x="1219200" y="4267200"/>
            <a:ext cx="6858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4048" name="Freeform 16"/>
          <p:cNvSpPr>
            <a:spLocks/>
          </p:cNvSpPr>
          <p:nvPr/>
        </p:nvSpPr>
        <p:spPr bwMode="auto">
          <a:xfrm>
            <a:off x="6400800" y="457200"/>
            <a:ext cx="901700" cy="546100"/>
          </a:xfrm>
          <a:custGeom>
            <a:avLst/>
            <a:gdLst>
              <a:gd name="T0" fmla="*/ 647700 w 568"/>
              <a:gd name="T1" fmla="*/ 546100 h 344"/>
              <a:gd name="T2" fmla="*/ 876300 w 568"/>
              <a:gd name="T3" fmla="*/ 317500 h 344"/>
              <a:gd name="T4" fmla="*/ 495300 w 568"/>
              <a:gd name="T5" fmla="*/ 12700 h 344"/>
              <a:gd name="T6" fmla="*/ 38100 w 568"/>
              <a:gd name="T7" fmla="*/ 241300 h 344"/>
              <a:gd name="T8" fmla="*/ 266700 w 568"/>
              <a:gd name="T9" fmla="*/ 546100 h 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8" h="344">
                <a:moveTo>
                  <a:pt x="408" y="344"/>
                </a:moveTo>
                <a:cubicBezTo>
                  <a:pt x="488" y="300"/>
                  <a:pt x="568" y="256"/>
                  <a:pt x="552" y="200"/>
                </a:cubicBezTo>
                <a:cubicBezTo>
                  <a:pt x="536" y="144"/>
                  <a:pt x="400" y="16"/>
                  <a:pt x="312" y="8"/>
                </a:cubicBezTo>
                <a:cubicBezTo>
                  <a:pt x="224" y="0"/>
                  <a:pt x="48" y="96"/>
                  <a:pt x="24" y="152"/>
                </a:cubicBezTo>
                <a:cubicBezTo>
                  <a:pt x="0" y="208"/>
                  <a:pt x="84" y="276"/>
                  <a:pt x="168" y="344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49" name="AutoShape 17"/>
          <p:cNvSpPr>
            <a:spLocks noChangeArrowheads="1"/>
          </p:cNvSpPr>
          <p:nvPr/>
        </p:nvSpPr>
        <p:spPr bwMode="auto">
          <a:xfrm>
            <a:off x="2133600" y="4267200"/>
            <a:ext cx="15240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5" grpId="0" animBg="1"/>
      <p:bldP spid="44046" grpId="0" animBg="1"/>
      <p:bldP spid="44047" grpId="0" animBg="1"/>
      <p:bldP spid="44048" grpId="0" animBg="1"/>
      <p:bldP spid="4404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Bonus Question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zh-TW" smtClean="0"/>
              <a:t>Find a bug of my design for digit lock</a:t>
            </a:r>
          </a:p>
          <a:p>
            <a:pPr marL="990600" lvl="1" indent="-533400" eaLnBrk="1" hangingPunct="1"/>
            <a:r>
              <a:rPr lang="en-US" altLang="zh-TW" smtClean="0">
                <a:solidFill>
                  <a:schemeClr val="hlink"/>
                </a:solidFill>
              </a:rPr>
              <a:t>you may hack the lock without the password!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mtClean="0">
              <a:solidFill>
                <a:schemeClr val="hlink"/>
              </a:solidFill>
            </a:endParaRP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mtClean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Example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47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realize the finite automata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539750" y="2852738"/>
            <a:ext cx="4824413" cy="2049462"/>
            <a:chOff x="930" y="2069"/>
            <a:chExt cx="3039" cy="1291"/>
          </a:xfrm>
        </p:grpSpPr>
        <p:pic>
          <p:nvPicPr>
            <p:cNvPr id="618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2069"/>
              <a:ext cx="3039" cy="1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87" name="Text Box 6"/>
            <p:cNvSpPr txBox="1">
              <a:spLocks noChangeArrowheads="1"/>
            </p:cNvSpPr>
            <p:nvPr/>
          </p:nvSpPr>
          <p:spPr bwMode="auto">
            <a:xfrm>
              <a:off x="1111" y="2659"/>
              <a:ext cx="25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folHlink"/>
                  </a:solidFill>
                </a:rPr>
                <a:t>S0</a:t>
              </a:r>
            </a:p>
          </p:txBody>
        </p:sp>
        <p:sp>
          <p:nvSpPr>
            <p:cNvPr id="6188" name="Text Box 7"/>
            <p:cNvSpPr txBox="1">
              <a:spLocks noChangeArrowheads="1"/>
            </p:cNvSpPr>
            <p:nvPr/>
          </p:nvSpPr>
          <p:spPr bwMode="auto">
            <a:xfrm>
              <a:off x="1927" y="2659"/>
              <a:ext cx="25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folHlink"/>
                  </a:solidFill>
                </a:rPr>
                <a:t>S1</a:t>
              </a:r>
            </a:p>
          </p:txBody>
        </p:sp>
        <p:sp>
          <p:nvSpPr>
            <p:cNvPr id="6189" name="Text Box 8"/>
            <p:cNvSpPr txBox="1">
              <a:spLocks noChangeArrowheads="1"/>
            </p:cNvSpPr>
            <p:nvPr/>
          </p:nvSpPr>
          <p:spPr bwMode="auto">
            <a:xfrm>
              <a:off x="2754" y="2655"/>
              <a:ext cx="25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folHlink"/>
                  </a:solidFill>
                </a:rPr>
                <a:t>S2</a:t>
              </a:r>
            </a:p>
          </p:txBody>
        </p:sp>
        <p:sp>
          <p:nvSpPr>
            <p:cNvPr id="6190" name="Text Box 9"/>
            <p:cNvSpPr txBox="1">
              <a:spLocks noChangeArrowheads="1"/>
            </p:cNvSpPr>
            <p:nvPr/>
          </p:nvSpPr>
          <p:spPr bwMode="auto">
            <a:xfrm>
              <a:off x="3540" y="2655"/>
              <a:ext cx="25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folHlink"/>
                  </a:solidFill>
                </a:rPr>
                <a:t>S3</a:t>
              </a:r>
            </a:p>
          </p:txBody>
        </p:sp>
      </p:grpSp>
      <p:grpSp>
        <p:nvGrpSpPr>
          <p:cNvPr id="6149" name="Group 10"/>
          <p:cNvGrpSpPr>
            <a:grpSpLocks/>
          </p:cNvGrpSpPr>
          <p:nvPr/>
        </p:nvGrpSpPr>
        <p:grpSpPr bwMode="auto">
          <a:xfrm>
            <a:off x="3563938" y="4652963"/>
            <a:ext cx="4895850" cy="1847850"/>
            <a:chOff x="1701" y="2750"/>
            <a:chExt cx="3084" cy="1164"/>
          </a:xfrm>
        </p:grpSpPr>
        <p:grpSp>
          <p:nvGrpSpPr>
            <p:cNvPr id="6150" name="Group 11"/>
            <p:cNvGrpSpPr>
              <a:grpSpLocks/>
            </p:cNvGrpSpPr>
            <p:nvPr/>
          </p:nvGrpSpPr>
          <p:grpSpPr bwMode="auto">
            <a:xfrm>
              <a:off x="2336" y="3067"/>
              <a:ext cx="2449" cy="227"/>
              <a:chOff x="2336" y="3067"/>
              <a:chExt cx="2449" cy="227"/>
            </a:xfrm>
          </p:grpSpPr>
          <p:sp>
            <p:nvSpPr>
              <p:cNvPr id="6165" name="Line 12"/>
              <p:cNvSpPr>
                <a:spLocks noChangeShapeType="1"/>
              </p:cNvSpPr>
              <p:nvPr/>
            </p:nvSpPr>
            <p:spPr bwMode="auto">
              <a:xfrm>
                <a:off x="2336" y="329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6166" name="Group 13"/>
              <p:cNvGrpSpPr>
                <a:grpSpLocks/>
              </p:cNvGrpSpPr>
              <p:nvPr/>
            </p:nvGrpSpPr>
            <p:grpSpPr bwMode="auto">
              <a:xfrm>
                <a:off x="2608" y="3067"/>
                <a:ext cx="544" cy="227"/>
                <a:chOff x="2608" y="3067"/>
                <a:chExt cx="544" cy="227"/>
              </a:xfrm>
            </p:grpSpPr>
            <p:sp>
              <p:nvSpPr>
                <p:cNvPr id="618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608" y="3067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83" name="Line 15"/>
                <p:cNvSpPr>
                  <a:spLocks noChangeShapeType="1"/>
                </p:cNvSpPr>
                <p:nvPr/>
              </p:nvSpPr>
              <p:spPr bwMode="auto">
                <a:xfrm>
                  <a:off x="2608" y="3067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84" name="Line 16"/>
                <p:cNvSpPr>
                  <a:spLocks noChangeShapeType="1"/>
                </p:cNvSpPr>
                <p:nvPr/>
              </p:nvSpPr>
              <p:spPr bwMode="auto">
                <a:xfrm>
                  <a:off x="2880" y="3067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85" name="Line 17"/>
                <p:cNvSpPr>
                  <a:spLocks noChangeShapeType="1"/>
                </p:cNvSpPr>
                <p:nvPr/>
              </p:nvSpPr>
              <p:spPr bwMode="auto">
                <a:xfrm>
                  <a:off x="2880" y="329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167" name="Group 18"/>
              <p:cNvGrpSpPr>
                <a:grpSpLocks/>
              </p:cNvGrpSpPr>
              <p:nvPr/>
            </p:nvGrpSpPr>
            <p:grpSpPr bwMode="auto">
              <a:xfrm>
                <a:off x="3152" y="3067"/>
                <a:ext cx="544" cy="227"/>
                <a:chOff x="2608" y="3067"/>
                <a:chExt cx="544" cy="227"/>
              </a:xfrm>
            </p:grpSpPr>
            <p:sp>
              <p:nvSpPr>
                <p:cNvPr id="6178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608" y="3067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79" name="Line 20"/>
                <p:cNvSpPr>
                  <a:spLocks noChangeShapeType="1"/>
                </p:cNvSpPr>
                <p:nvPr/>
              </p:nvSpPr>
              <p:spPr bwMode="auto">
                <a:xfrm>
                  <a:off x="2608" y="3067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80" name="Line 21"/>
                <p:cNvSpPr>
                  <a:spLocks noChangeShapeType="1"/>
                </p:cNvSpPr>
                <p:nvPr/>
              </p:nvSpPr>
              <p:spPr bwMode="auto">
                <a:xfrm>
                  <a:off x="2880" y="3067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81" name="Line 22"/>
                <p:cNvSpPr>
                  <a:spLocks noChangeShapeType="1"/>
                </p:cNvSpPr>
                <p:nvPr/>
              </p:nvSpPr>
              <p:spPr bwMode="auto">
                <a:xfrm>
                  <a:off x="2880" y="329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168" name="Group 23"/>
              <p:cNvGrpSpPr>
                <a:grpSpLocks/>
              </p:cNvGrpSpPr>
              <p:nvPr/>
            </p:nvGrpSpPr>
            <p:grpSpPr bwMode="auto">
              <a:xfrm>
                <a:off x="3696" y="3067"/>
                <a:ext cx="544" cy="227"/>
                <a:chOff x="2608" y="3067"/>
                <a:chExt cx="544" cy="227"/>
              </a:xfrm>
            </p:grpSpPr>
            <p:sp>
              <p:nvSpPr>
                <p:cNvPr id="6174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608" y="3067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75" name="Line 25"/>
                <p:cNvSpPr>
                  <a:spLocks noChangeShapeType="1"/>
                </p:cNvSpPr>
                <p:nvPr/>
              </p:nvSpPr>
              <p:spPr bwMode="auto">
                <a:xfrm>
                  <a:off x="2608" y="3067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76" name="Line 26"/>
                <p:cNvSpPr>
                  <a:spLocks noChangeShapeType="1"/>
                </p:cNvSpPr>
                <p:nvPr/>
              </p:nvSpPr>
              <p:spPr bwMode="auto">
                <a:xfrm>
                  <a:off x="2880" y="3067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77" name="Line 27"/>
                <p:cNvSpPr>
                  <a:spLocks noChangeShapeType="1"/>
                </p:cNvSpPr>
                <p:nvPr/>
              </p:nvSpPr>
              <p:spPr bwMode="auto">
                <a:xfrm>
                  <a:off x="2880" y="329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169" name="Group 28"/>
              <p:cNvGrpSpPr>
                <a:grpSpLocks/>
              </p:cNvGrpSpPr>
              <p:nvPr/>
            </p:nvGrpSpPr>
            <p:grpSpPr bwMode="auto">
              <a:xfrm>
                <a:off x="4241" y="3067"/>
                <a:ext cx="544" cy="227"/>
                <a:chOff x="2608" y="3067"/>
                <a:chExt cx="544" cy="227"/>
              </a:xfrm>
            </p:grpSpPr>
            <p:sp>
              <p:nvSpPr>
                <p:cNvPr id="6170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608" y="3067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71" name="Line 30"/>
                <p:cNvSpPr>
                  <a:spLocks noChangeShapeType="1"/>
                </p:cNvSpPr>
                <p:nvPr/>
              </p:nvSpPr>
              <p:spPr bwMode="auto">
                <a:xfrm>
                  <a:off x="2608" y="3067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72" name="Line 31"/>
                <p:cNvSpPr>
                  <a:spLocks noChangeShapeType="1"/>
                </p:cNvSpPr>
                <p:nvPr/>
              </p:nvSpPr>
              <p:spPr bwMode="auto">
                <a:xfrm>
                  <a:off x="2880" y="3067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73" name="Line 32"/>
                <p:cNvSpPr>
                  <a:spLocks noChangeShapeType="1"/>
                </p:cNvSpPr>
                <p:nvPr/>
              </p:nvSpPr>
              <p:spPr bwMode="auto">
                <a:xfrm>
                  <a:off x="2880" y="329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6151" name="AutoShape 33"/>
            <p:cNvSpPr>
              <a:spLocks noChangeArrowheads="1"/>
            </p:cNvSpPr>
            <p:nvPr/>
          </p:nvSpPr>
          <p:spPr bwMode="auto">
            <a:xfrm>
              <a:off x="2608" y="3385"/>
              <a:ext cx="544" cy="18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S0</a:t>
              </a:r>
            </a:p>
          </p:txBody>
        </p:sp>
        <p:sp>
          <p:nvSpPr>
            <p:cNvPr id="6152" name="AutoShape 34"/>
            <p:cNvSpPr>
              <a:spLocks noChangeArrowheads="1"/>
            </p:cNvSpPr>
            <p:nvPr/>
          </p:nvSpPr>
          <p:spPr bwMode="auto">
            <a:xfrm>
              <a:off x="3696" y="3385"/>
              <a:ext cx="544" cy="18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S1</a:t>
              </a:r>
            </a:p>
          </p:txBody>
        </p:sp>
        <p:sp>
          <p:nvSpPr>
            <p:cNvPr id="6153" name="AutoShape 35"/>
            <p:cNvSpPr>
              <a:spLocks noChangeArrowheads="1"/>
            </p:cNvSpPr>
            <p:nvPr/>
          </p:nvSpPr>
          <p:spPr bwMode="auto">
            <a:xfrm>
              <a:off x="3152" y="3385"/>
              <a:ext cx="544" cy="18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S0</a:t>
              </a:r>
            </a:p>
          </p:txBody>
        </p:sp>
        <p:sp>
          <p:nvSpPr>
            <p:cNvPr id="6154" name="AutoShape 36"/>
            <p:cNvSpPr>
              <a:spLocks noChangeArrowheads="1"/>
            </p:cNvSpPr>
            <p:nvPr/>
          </p:nvSpPr>
          <p:spPr bwMode="auto">
            <a:xfrm>
              <a:off x="4241" y="3385"/>
              <a:ext cx="544" cy="18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S2</a:t>
              </a:r>
            </a:p>
          </p:txBody>
        </p:sp>
        <p:sp>
          <p:nvSpPr>
            <p:cNvPr id="6155" name="Text Box 37"/>
            <p:cNvSpPr txBox="1">
              <a:spLocks noChangeArrowheads="1"/>
            </p:cNvSpPr>
            <p:nvPr/>
          </p:nvSpPr>
          <p:spPr bwMode="auto">
            <a:xfrm>
              <a:off x="1701" y="3249"/>
              <a:ext cx="58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state of</a:t>
              </a:r>
            </a:p>
            <a:p>
              <a:pPr eaLnBrk="1" hangingPunct="1"/>
              <a:r>
                <a:rPr lang="en-US" altLang="zh-TW"/>
                <a:t>flip flops</a:t>
              </a:r>
            </a:p>
          </p:txBody>
        </p:sp>
        <p:sp>
          <p:nvSpPr>
            <p:cNvPr id="6156" name="Text Box 38"/>
            <p:cNvSpPr txBox="1">
              <a:spLocks noChangeArrowheads="1"/>
            </p:cNvSpPr>
            <p:nvPr/>
          </p:nvSpPr>
          <p:spPr bwMode="auto">
            <a:xfrm>
              <a:off x="1701" y="3702"/>
              <a:ext cx="5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input X</a:t>
              </a:r>
            </a:p>
          </p:txBody>
        </p:sp>
        <p:grpSp>
          <p:nvGrpSpPr>
            <p:cNvPr id="6157" name="Group 39"/>
            <p:cNvGrpSpPr>
              <a:grpSpLocks/>
            </p:cNvGrpSpPr>
            <p:nvPr/>
          </p:nvGrpSpPr>
          <p:grpSpPr bwMode="auto">
            <a:xfrm>
              <a:off x="2608" y="3702"/>
              <a:ext cx="2177" cy="181"/>
              <a:chOff x="2608" y="3748"/>
              <a:chExt cx="2177" cy="181"/>
            </a:xfrm>
          </p:grpSpPr>
          <p:sp>
            <p:nvSpPr>
              <p:cNvPr id="6161" name="AutoShape 40"/>
              <p:cNvSpPr>
                <a:spLocks noChangeArrowheads="1"/>
              </p:cNvSpPr>
              <p:nvPr/>
            </p:nvSpPr>
            <p:spPr bwMode="auto">
              <a:xfrm>
                <a:off x="2608" y="3748"/>
                <a:ext cx="544" cy="181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6162" name="AutoShape 41"/>
              <p:cNvSpPr>
                <a:spLocks noChangeArrowheads="1"/>
              </p:cNvSpPr>
              <p:nvPr/>
            </p:nvSpPr>
            <p:spPr bwMode="auto">
              <a:xfrm>
                <a:off x="3152" y="3748"/>
                <a:ext cx="544" cy="181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6163" name="AutoShape 42"/>
              <p:cNvSpPr>
                <a:spLocks noChangeArrowheads="1"/>
              </p:cNvSpPr>
              <p:nvPr/>
            </p:nvSpPr>
            <p:spPr bwMode="auto">
              <a:xfrm>
                <a:off x="3696" y="3748"/>
                <a:ext cx="544" cy="181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6164" name="AutoShape 43"/>
              <p:cNvSpPr>
                <a:spLocks noChangeArrowheads="1"/>
              </p:cNvSpPr>
              <p:nvPr/>
            </p:nvSpPr>
            <p:spPr bwMode="auto">
              <a:xfrm>
                <a:off x="4241" y="3748"/>
                <a:ext cx="544" cy="181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6158" name="Group 44"/>
            <p:cNvGrpSpPr>
              <a:grpSpLocks/>
            </p:cNvGrpSpPr>
            <p:nvPr/>
          </p:nvGrpSpPr>
          <p:grpSpPr bwMode="auto">
            <a:xfrm>
              <a:off x="3424" y="2750"/>
              <a:ext cx="708" cy="212"/>
              <a:chOff x="3424" y="2750"/>
              <a:chExt cx="708" cy="212"/>
            </a:xfrm>
          </p:grpSpPr>
          <p:sp>
            <p:nvSpPr>
              <p:cNvPr id="6159" name="Line 45"/>
              <p:cNvSpPr>
                <a:spLocks noChangeShapeType="1"/>
              </p:cNvSpPr>
              <p:nvPr/>
            </p:nvSpPr>
            <p:spPr bwMode="auto">
              <a:xfrm>
                <a:off x="3424" y="2840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0" name="Text Box 46"/>
              <p:cNvSpPr txBox="1">
                <a:spLocks noChangeArrowheads="1"/>
              </p:cNvSpPr>
              <p:nvPr/>
            </p:nvSpPr>
            <p:spPr bwMode="auto">
              <a:xfrm>
                <a:off x="3787" y="2750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time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Steps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Step 1: draw the state diagram and state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Step 2: assign state values and flip flops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Step 3: draw the spec of the combinational part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draw the truth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Step 4: realize the combinational part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logic simplification if necessary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Steps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3528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draw the state diagram and state table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Step 2: assign state values and flip flops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draw the spec of the combinational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draw the truth table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4: realize the combinational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logic simplification if necessary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4495800" y="685800"/>
            <a:ext cx="4176713" cy="1839913"/>
            <a:chOff x="476" y="2209"/>
            <a:chExt cx="2631" cy="1159"/>
          </a:xfrm>
        </p:grpSpPr>
        <p:pic>
          <p:nvPicPr>
            <p:cNvPr id="822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2209"/>
              <a:ext cx="2631" cy="1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22" name="Text Box 6"/>
            <p:cNvSpPr txBox="1">
              <a:spLocks noChangeArrowheads="1"/>
            </p:cNvSpPr>
            <p:nvPr/>
          </p:nvSpPr>
          <p:spPr bwMode="auto">
            <a:xfrm>
              <a:off x="657" y="2704"/>
              <a:ext cx="24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folHlink"/>
                  </a:solidFill>
                </a:rPr>
                <a:t>00</a:t>
              </a:r>
            </a:p>
          </p:txBody>
        </p:sp>
        <p:sp>
          <p:nvSpPr>
            <p:cNvPr id="8223" name="Text Box 7"/>
            <p:cNvSpPr txBox="1">
              <a:spLocks noChangeArrowheads="1"/>
            </p:cNvSpPr>
            <p:nvPr/>
          </p:nvSpPr>
          <p:spPr bwMode="auto">
            <a:xfrm>
              <a:off x="1338" y="2704"/>
              <a:ext cx="24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folHlink"/>
                  </a:solidFill>
                </a:rPr>
                <a:t>01</a:t>
              </a:r>
            </a:p>
          </p:txBody>
        </p:sp>
        <p:sp>
          <p:nvSpPr>
            <p:cNvPr id="8224" name="Text Box 8"/>
            <p:cNvSpPr txBox="1">
              <a:spLocks noChangeArrowheads="1"/>
            </p:cNvSpPr>
            <p:nvPr/>
          </p:nvSpPr>
          <p:spPr bwMode="auto">
            <a:xfrm>
              <a:off x="2018" y="2704"/>
              <a:ext cx="24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folHlink"/>
                  </a:solidFill>
                </a:rPr>
                <a:t>11</a:t>
              </a:r>
            </a:p>
          </p:txBody>
        </p:sp>
        <p:sp>
          <p:nvSpPr>
            <p:cNvPr id="8225" name="Text Box 9"/>
            <p:cNvSpPr txBox="1">
              <a:spLocks noChangeArrowheads="1"/>
            </p:cNvSpPr>
            <p:nvPr/>
          </p:nvSpPr>
          <p:spPr bwMode="auto">
            <a:xfrm>
              <a:off x="2699" y="2704"/>
              <a:ext cx="24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folHlink"/>
                  </a:solidFill>
                </a:rPr>
                <a:t>10</a:t>
              </a:r>
            </a:p>
          </p:txBody>
        </p:sp>
      </p:grpSp>
      <p:grpSp>
        <p:nvGrpSpPr>
          <p:cNvPr id="8197" name="Group 10"/>
          <p:cNvGrpSpPr>
            <a:grpSpLocks/>
          </p:cNvGrpSpPr>
          <p:nvPr/>
        </p:nvGrpSpPr>
        <p:grpSpPr bwMode="auto">
          <a:xfrm>
            <a:off x="4876800" y="3657600"/>
            <a:ext cx="3622675" cy="2663825"/>
            <a:chOff x="3061" y="1979"/>
            <a:chExt cx="2282" cy="1678"/>
          </a:xfrm>
        </p:grpSpPr>
        <p:grpSp>
          <p:nvGrpSpPr>
            <p:cNvPr id="8198" name="Group 11"/>
            <p:cNvGrpSpPr>
              <a:grpSpLocks/>
            </p:cNvGrpSpPr>
            <p:nvPr/>
          </p:nvGrpSpPr>
          <p:grpSpPr bwMode="auto">
            <a:xfrm>
              <a:off x="4377" y="2160"/>
              <a:ext cx="771" cy="454"/>
              <a:chOff x="4332" y="2160"/>
              <a:chExt cx="771" cy="454"/>
            </a:xfrm>
          </p:grpSpPr>
          <p:sp>
            <p:nvSpPr>
              <p:cNvPr id="8216" name="Rectangle 12"/>
              <p:cNvSpPr>
                <a:spLocks noChangeArrowheads="1"/>
              </p:cNvSpPr>
              <p:nvPr/>
            </p:nvSpPr>
            <p:spPr bwMode="auto">
              <a:xfrm>
                <a:off x="4558" y="2160"/>
                <a:ext cx="36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8217" name="Text Box 13"/>
              <p:cNvSpPr txBox="1">
                <a:spLocks noChangeArrowheads="1"/>
              </p:cNvSpPr>
              <p:nvPr/>
            </p:nvSpPr>
            <p:spPr bwMode="auto">
              <a:xfrm>
                <a:off x="4558" y="2205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 sz="1200"/>
                  <a:t>D</a:t>
                </a:r>
              </a:p>
            </p:txBody>
          </p:sp>
          <p:sp>
            <p:nvSpPr>
              <p:cNvPr id="8218" name="AutoShape 14"/>
              <p:cNvSpPr>
                <a:spLocks noChangeArrowheads="1"/>
              </p:cNvSpPr>
              <p:nvPr/>
            </p:nvSpPr>
            <p:spPr bwMode="auto">
              <a:xfrm rot="5400000">
                <a:off x="4557" y="2479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8219" name="Line 15"/>
              <p:cNvSpPr>
                <a:spLocks noChangeShapeType="1"/>
              </p:cNvSpPr>
              <p:nvPr/>
            </p:nvSpPr>
            <p:spPr bwMode="auto">
              <a:xfrm>
                <a:off x="4921" y="2251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20" name="Line 16"/>
              <p:cNvSpPr>
                <a:spLocks noChangeShapeType="1"/>
              </p:cNvSpPr>
              <p:nvPr/>
            </p:nvSpPr>
            <p:spPr bwMode="auto">
              <a:xfrm>
                <a:off x="4332" y="2251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199" name="Group 17"/>
            <p:cNvGrpSpPr>
              <a:grpSpLocks/>
            </p:cNvGrpSpPr>
            <p:nvPr/>
          </p:nvGrpSpPr>
          <p:grpSpPr bwMode="auto">
            <a:xfrm>
              <a:off x="4377" y="2795"/>
              <a:ext cx="771" cy="454"/>
              <a:chOff x="4332" y="2160"/>
              <a:chExt cx="771" cy="454"/>
            </a:xfrm>
          </p:grpSpPr>
          <p:sp>
            <p:nvSpPr>
              <p:cNvPr id="8211" name="Rectangle 18"/>
              <p:cNvSpPr>
                <a:spLocks noChangeArrowheads="1"/>
              </p:cNvSpPr>
              <p:nvPr/>
            </p:nvSpPr>
            <p:spPr bwMode="auto">
              <a:xfrm>
                <a:off x="4558" y="2160"/>
                <a:ext cx="36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8212" name="Text Box 19"/>
              <p:cNvSpPr txBox="1">
                <a:spLocks noChangeArrowheads="1"/>
              </p:cNvSpPr>
              <p:nvPr/>
            </p:nvSpPr>
            <p:spPr bwMode="auto">
              <a:xfrm>
                <a:off x="4558" y="2205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 sz="1200"/>
                  <a:t>D</a:t>
                </a:r>
              </a:p>
            </p:txBody>
          </p:sp>
          <p:sp>
            <p:nvSpPr>
              <p:cNvPr id="8213" name="AutoShape 20"/>
              <p:cNvSpPr>
                <a:spLocks noChangeArrowheads="1"/>
              </p:cNvSpPr>
              <p:nvPr/>
            </p:nvSpPr>
            <p:spPr bwMode="auto">
              <a:xfrm rot="5400000">
                <a:off x="4557" y="2479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8214" name="Line 21"/>
              <p:cNvSpPr>
                <a:spLocks noChangeShapeType="1"/>
              </p:cNvSpPr>
              <p:nvPr/>
            </p:nvSpPr>
            <p:spPr bwMode="auto">
              <a:xfrm>
                <a:off x="4921" y="2251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15" name="Line 22"/>
              <p:cNvSpPr>
                <a:spLocks noChangeShapeType="1"/>
              </p:cNvSpPr>
              <p:nvPr/>
            </p:nvSpPr>
            <p:spPr bwMode="auto">
              <a:xfrm>
                <a:off x="4332" y="2251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8200" name="AutoShape 23"/>
            <p:cNvSpPr>
              <a:spLocks noChangeArrowheads="1"/>
            </p:cNvSpPr>
            <p:nvPr/>
          </p:nvSpPr>
          <p:spPr bwMode="auto">
            <a:xfrm>
              <a:off x="3606" y="2024"/>
              <a:ext cx="771" cy="163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combinational</a:t>
              </a:r>
            </a:p>
            <a:p>
              <a:pPr algn="ctr" eaLnBrk="1" hangingPunct="1"/>
              <a:r>
                <a:rPr lang="en-US" altLang="zh-TW"/>
                <a:t>circuit</a:t>
              </a:r>
            </a:p>
          </p:txBody>
        </p:sp>
        <p:sp>
          <p:nvSpPr>
            <p:cNvPr id="8201" name="Line 24"/>
            <p:cNvSpPr>
              <a:spLocks noChangeShapeType="1"/>
            </p:cNvSpPr>
            <p:nvPr/>
          </p:nvSpPr>
          <p:spPr bwMode="auto">
            <a:xfrm>
              <a:off x="3334" y="243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2" name="Line 25"/>
            <p:cNvSpPr>
              <a:spLocks noChangeShapeType="1"/>
            </p:cNvSpPr>
            <p:nvPr/>
          </p:nvSpPr>
          <p:spPr bwMode="auto">
            <a:xfrm>
              <a:off x="3198" y="261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3" name="Line 26"/>
            <p:cNvSpPr>
              <a:spLocks noChangeShapeType="1"/>
            </p:cNvSpPr>
            <p:nvPr/>
          </p:nvSpPr>
          <p:spPr bwMode="auto">
            <a:xfrm>
              <a:off x="3243" y="302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4" name="Line 27"/>
            <p:cNvSpPr>
              <a:spLocks noChangeShapeType="1"/>
            </p:cNvSpPr>
            <p:nvPr/>
          </p:nvSpPr>
          <p:spPr bwMode="auto">
            <a:xfrm>
              <a:off x="4377" y="3430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8205" name="AutoShape 28"/>
            <p:cNvCxnSpPr>
              <a:cxnSpLocks noChangeShapeType="1"/>
              <a:stCxn id="8219" idx="1"/>
              <a:endCxn id="8201" idx="0"/>
            </p:cNvCxnSpPr>
            <p:nvPr/>
          </p:nvCxnSpPr>
          <p:spPr bwMode="auto">
            <a:xfrm rot="5400000">
              <a:off x="4150" y="1435"/>
              <a:ext cx="181" cy="1814"/>
            </a:xfrm>
            <a:prstGeom prst="bentConnector3">
              <a:avLst>
                <a:gd name="adj1" fmla="val -22707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06" name="AutoShape 29"/>
            <p:cNvCxnSpPr>
              <a:cxnSpLocks noChangeShapeType="1"/>
              <a:stCxn id="8214" idx="1"/>
              <a:endCxn id="8202" idx="0"/>
            </p:cNvCxnSpPr>
            <p:nvPr/>
          </p:nvCxnSpPr>
          <p:spPr bwMode="auto">
            <a:xfrm rot="16200000" flipV="1">
              <a:off x="4037" y="1775"/>
              <a:ext cx="272" cy="1950"/>
            </a:xfrm>
            <a:prstGeom prst="bentConnector5">
              <a:avLst>
                <a:gd name="adj1" fmla="val -3310"/>
                <a:gd name="adj2" fmla="val -11491"/>
                <a:gd name="adj3" fmla="val 44154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07" name="Text Box 30"/>
            <p:cNvSpPr txBox="1">
              <a:spLocks noChangeArrowheads="1"/>
            </p:cNvSpPr>
            <p:nvPr/>
          </p:nvSpPr>
          <p:spPr bwMode="auto">
            <a:xfrm>
              <a:off x="3061" y="288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8208" name="Text Box 31"/>
            <p:cNvSpPr txBox="1">
              <a:spLocks noChangeArrowheads="1"/>
            </p:cNvSpPr>
            <p:nvPr/>
          </p:nvSpPr>
          <p:spPr bwMode="auto">
            <a:xfrm>
              <a:off x="5135" y="327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</a:t>
              </a:r>
            </a:p>
          </p:txBody>
        </p:sp>
        <p:sp>
          <p:nvSpPr>
            <p:cNvPr id="8209" name="Text Box 32"/>
            <p:cNvSpPr txBox="1">
              <a:spLocks noChangeArrowheads="1"/>
            </p:cNvSpPr>
            <p:nvPr/>
          </p:nvSpPr>
          <p:spPr bwMode="auto">
            <a:xfrm>
              <a:off x="4921" y="197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8210" name="Text Box 33"/>
            <p:cNvSpPr txBox="1">
              <a:spLocks noChangeArrowheads="1"/>
            </p:cNvSpPr>
            <p:nvPr/>
          </p:nvSpPr>
          <p:spPr bwMode="auto">
            <a:xfrm>
              <a:off x="4967" y="2704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Steps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3528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draw the state diagram and state table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assign state values and flip flops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Step 3: draw the spec of the combinational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draw the truth table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4: realize the combinational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logic simplification if necessary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4495800" y="685800"/>
            <a:ext cx="4176713" cy="1839913"/>
            <a:chOff x="476" y="2209"/>
            <a:chExt cx="2631" cy="1159"/>
          </a:xfrm>
        </p:grpSpPr>
        <p:pic>
          <p:nvPicPr>
            <p:cNvPr id="9248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2209"/>
              <a:ext cx="2631" cy="1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249" name="Text Box 6"/>
            <p:cNvSpPr txBox="1">
              <a:spLocks noChangeArrowheads="1"/>
            </p:cNvSpPr>
            <p:nvPr/>
          </p:nvSpPr>
          <p:spPr bwMode="auto">
            <a:xfrm>
              <a:off x="657" y="2704"/>
              <a:ext cx="24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folHlink"/>
                  </a:solidFill>
                </a:rPr>
                <a:t>00</a:t>
              </a:r>
            </a:p>
          </p:txBody>
        </p:sp>
        <p:sp>
          <p:nvSpPr>
            <p:cNvPr id="9250" name="Text Box 7"/>
            <p:cNvSpPr txBox="1">
              <a:spLocks noChangeArrowheads="1"/>
            </p:cNvSpPr>
            <p:nvPr/>
          </p:nvSpPr>
          <p:spPr bwMode="auto">
            <a:xfrm>
              <a:off x="1338" y="2704"/>
              <a:ext cx="24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folHlink"/>
                  </a:solidFill>
                </a:rPr>
                <a:t>01</a:t>
              </a:r>
            </a:p>
          </p:txBody>
        </p:sp>
        <p:sp>
          <p:nvSpPr>
            <p:cNvPr id="9251" name="Text Box 8"/>
            <p:cNvSpPr txBox="1">
              <a:spLocks noChangeArrowheads="1"/>
            </p:cNvSpPr>
            <p:nvPr/>
          </p:nvSpPr>
          <p:spPr bwMode="auto">
            <a:xfrm>
              <a:off x="2018" y="2704"/>
              <a:ext cx="24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folHlink"/>
                  </a:solidFill>
                </a:rPr>
                <a:t>11</a:t>
              </a:r>
            </a:p>
          </p:txBody>
        </p:sp>
        <p:sp>
          <p:nvSpPr>
            <p:cNvPr id="9252" name="Text Box 9"/>
            <p:cNvSpPr txBox="1">
              <a:spLocks noChangeArrowheads="1"/>
            </p:cNvSpPr>
            <p:nvPr/>
          </p:nvSpPr>
          <p:spPr bwMode="auto">
            <a:xfrm>
              <a:off x="2699" y="2704"/>
              <a:ext cx="24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folHlink"/>
                  </a:solidFill>
                </a:rPr>
                <a:t>10</a:t>
              </a:r>
            </a:p>
          </p:txBody>
        </p:sp>
      </p:grpSp>
      <p:grpSp>
        <p:nvGrpSpPr>
          <p:cNvPr id="9221" name="Group 10"/>
          <p:cNvGrpSpPr>
            <a:grpSpLocks/>
          </p:cNvGrpSpPr>
          <p:nvPr/>
        </p:nvGrpSpPr>
        <p:grpSpPr bwMode="auto">
          <a:xfrm>
            <a:off x="4876800" y="3657600"/>
            <a:ext cx="3622675" cy="2663825"/>
            <a:chOff x="3061" y="1979"/>
            <a:chExt cx="2282" cy="1678"/>
          </a:xfrm>
        </p:grpSpPr>
        <p:grpSp>
          <p:nvGrpSpPr>
            <p:cNvPr id="9225" name="Group 11"/>
            <p:cNvGrpSpPr>
              <a:grpSpLocks/>
            </p:cNvGrpSpPr>
            <p:nvPr/>
          </p:nvGrpSpPr>
          <p:grpSpPr bwMode="auto">
            <a:xfrm>
              <a:off x="4377" y="2160"/>
              <a:ext cx="771" cy="454"/>
              <a:chOff x="4332" y="2160"/>
              <a:chExt cx="771" cy="454"/>
            </a:xfrm>
          </p:grpSpPr>
          <p:sp>
            <p:nvSpPr>
              <p:cNvPr id="9243" name="Rectangle 12"/>
              <p:cNvSpPr>
                <a:spLocks noChangeArrowheads="1"/>
              </p:cNvSpPr>
              <p:nvPr/>
            </p:nvSpPr>
            <p:spPr bwMode="auto">
              <a:xfrm>
                <a:off x="4558" y="2160"/>
                <a:ext cx="36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244" name="Text Box 13"/>
              <p:cNvSpPr txBox="1">
                <a:spLocks noChangeArrowheads="1"/>
              </p:cNvSpPr>
              <p:nvPr/>
            </p:nvSpPr>
            <p:spPr bwMode="auto">
              <a:xfrm>
                <a:off x="4558" y="2205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 sz="1200"/>
                  <a:t>D</a:t>
                </a:r>
              </a:p>
            </p:txBody>
          </p:sp>
          <p:sp>
            <p:nvSpPr>
              <p:cNvPr id="9245" name="AutoShape 14"/>
              <p:cNvSpPr>
                <a:spLocks noChangeArrowheads="1"/>
              </p:cNvSpPr>
              <p:nvPr/>
            </p:nvSpPr>
            <p:spPr bwMode="auto">
              <a:xfrm rot="5400000">
                <a:off x="4557" y="2479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246" name="Line 15"/>
              <p:cNvSpPr>
                <a:spLocks noChangeShapeType="1"/>
              </p:cNvSpPr>
              <p:nvPr/>
            </p:nvSpPr>
            <p:spPr bwMode="auto">
              <a:xfrm>
                <a:off x="4921" y="2251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7" name="Line 16"/>
              <p:cNvSpPr>
                <a:spLocks noChangeShapeType="1"/>
              </p:cNvSpPr>
              <p:nvPr/>
            </p:nvSpPr>
            <p:spPr bwMode="auto">
              <a:xfrm>
                <a:off x="4332" y="2251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226" name="Group 17"/>
            <p:cNvGrpSpPr>
              <a:grpSpLocks/>
            </p:cNvGrpSpPr>
            <p:nvPr/>
          </p:nvGrpSpPr>
          <p:grpSpPr bwMode="auto">
            <a:xfrm>
              <a:off x="4377" y="2795"/>
              <a:ext cx="771" cy="454"/>
              <a:chOff x="4332" y="2160"/>
              <a:chExt cx="771" cy="454"/>
            </a:xfrm>
          </p:grpSpPr>
          <p:sp>
            <p:nvSpPr>
              <p:cNvPr id="9238" name="Rectangle 18"/>
              <p:cNvSpPr>
                <a:spLocks noChangeArrowheads="1"/>
              </p:cNvSpPr>
              <p:nvPr/>
            </p:nvSpPr>
            <p:spPr bwMode="auto">
              <a:xfrm>
                <a:off x="4558" y="2160"/>
                <a:ext cx="36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239" name="Text Box 19"/>
              <p:cNvSpPr txBox="1">
                <a:spLocks noChangeArrowheads="1"/>
              </p:cNvSpPr>
              <p:nvPr/>
            </p:nvSpPr>
            <p:spPr bwMode="auto">
              <a:xfrm>
                <a:off x="4558" y="2205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 sz="1200"/>
                  <a:t>D</a:t>
                </a:r>
              </a:p>
            </p:txBody>
          </p:sp>
          <p:sp>
            <p:nvSpPr>
              <p:cNvPr id="9240" name="AutoShape 20"/>
              <p:cNvSpPr>
                <a:spLocks noChangeArrowheads="1"/>
              </p:cNvSpPr>
              <p:nvPr/>
            </p:nvSpPr>
            <p:spPr bwMode="auto">
              <a:xfrm rot="5400000">
                <a:off x="4557" y="2479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241" name="Line 21"/>
              <p:cNvSpPr>
                <a:spLocks noChangeShapeType="1"/>
              </p:cNvSpPr>
              <p:nvPr/>
            </p:nvSpPr>
            <p:spPr bwMode="auto">
              <a:xfrm>
                <a:off x="4921" y="2251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2" name="Line 22"/>
              <p:cNvSpPr>
                <a:spLocks noChangeShapeType="1"/>
              </p:cNvSpPr>
              <p:nvPr/>
            </p:nvSpPr>
            <p:spPr bwMode="auto">
              <a:xfrm>
                <a:off x="4332" y="2251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227" name="AutoShape 23"/>
            <p:cNvSpPr>
              <a:spLocks noChangeArrowheads="1"/>
            </p:cNvSpPr>
            <p:nvPr/>
          </p:nvSpPr>
          <p:spPr bwMode="auto">
            <a:xfrm>
              <a:off x="3606" y="2024"/>
              <a:ext cx="771" cy="163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combinational</a:t>
              </a:r>
            </a:p>
            <a:p>
              <a:pPr algn="ctr" eaLnBrk="1" hangingPunct="1"/>
              <a:r>
                <a:rPr lang="en-US" altLang="zh-TW"/>
                <a:t>circuit</a:t>
              </a:r>
            </a:p>
          </p:txBody>
        </p:sp>
        <p:sp>
          <p:nvSpPr>
            <p:cNvPr id="9228" name="Line 24"/>
            <p:cNvSpPr>
              <a:spLocks noChangeShapeType="1"/>
            </p:cNvSpPr>
            <p:nvPr/>
          </p:nvSpPr>
          <p:spPr bwMode="auto">
            <a:xfrm>
              <a:off x="3334" y="243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9" name="Line 25"/>
            <p:cNvSpPr>
              <a:spLocks noChangeShapeType="1"/>
            </p:cNvSpPr>
            <p:nvPr/>
          </p:nvSpPr>
          <p:spPr bwMode="auto">
            <a:xfrm>
              <a:off x="3198" y="261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0" name="Line 26"/>
            <p:cNvSpPr>
              <a:spLocks noChangeShapeType="1"/>
            </p:cNvSpPr>
            <p:nvPr/>
          </p:nvSpPr>
          <p:spPr bwMode="auto">
            <a:xfrm>
              <a:off x="3243" y="302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1" name="Line 27"/>
            <p:cNvSpPr>
              <a:spLocks noChangeShapeType="1"/>
            </p:cNvSpPr>
            <p:nvPr/>
          </p:nvSpPr>
          <p:spPr bwMode="auto">
            <a:xfrm>
              <a:off x="4377" y="3430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9232" name="AutoShape 28"/>
            <p:cNvCxnSpPr>
              <a:cxnSpLocks noChangeShapeType="1"/>
              <a:stCxn id="9246" idx="1"/>
              <a:endCxn id="9228" idx="0"/>
            </p:cNvCxnSpPr>
            <p:nvPr/>
          </p:nvCxnSpPr>
          <p:spPr bwMode="auto">
            <a:xfrm rot="5400000">
              <a:off x="4150" y="1435"/>
              <a:ext cx="181" cy="1814"/>
            </a:xfrm>
            <a:prstGeom prst="bentConnector3">
              <a:avLst>
                <a:gd name="adj1" fmla="val -22707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3" name="AutoShape 29"/>
            <p:cNvCxnSpPr>
              <a:cxnSpLocks noChangeShapeType="1"/>
              <a:stCxn id="9241" idx="1"/>
              <a:endCxn id="9229" idx="0"/>
            </p:cNvCxnSpPr>
            <p:nvPr/>
          </p:nvCxnSpPr>
          <p:spPr bwMode="auto">
            <a:xfrm rot="16200000" flipV="1">
              <a:off x="4037" y="1775"/>
              <a:ext cx="272" cy="1950"/>
            </a:xfrm>
            <a:prstGeom prst="bentConnector5">
              <a:avLst>
                <a:gd name="adj1" fmla="val -3310"/>
                <a:gd name="adj2" fmla="val -11491"/>
                <a:gd name="adj3" fmla="val 44154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34" name="Text Box 30"/>
            <p:cNvSpPr txBox="1">
              <a:spLocks noChangeArrowheads="1"/>
            </p:cNvSpPr>
            <p:nvPr/>
          </p:nvSpPr>
          <p:spPr bwMode="auto">
            <a:xfrm>
              <a:off x="3061" y="288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9235" name="Text Box 31"/>
            <p:cNvSpPr txBox="1">
              <a:spLocks noChangeArrowheads="1"/>
            </p:cNvSpPr>
            <p:nvPr/>
          </p:nvSpPr>
          <p:spPr bwMode="auto">
            <a:xfrm>
              <a:off x="5135" y="327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</a:t>
              </a:r>
            </a:p>
          </p:txBody>
        </p:sp>
        <p:sp>
          <p:nvSpPr>
            <p:cNvPr id="9236" name="Text Box 32"/>
            <p:cNvSpPr txBox="1">
              <a:spLocks noChangeArrowheads="1"/>
            </p:cNvSpPr>
            <p:nvPr/>
          </p:nvSpPr>
          <p:spPr bwMode="auto">
            <a:xfrm>
              <a:off x="4921" y="197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9237" name="Text Box 33"/>
            <p:cNvSpPr txBox="1">
              <a:spLocks noChangeArrowheads="1"/>
            </p:cNvSpPr>
            <p:nvPr/>
          </p:nvSpPr>
          <p:spPr bwMode="auto">
            <a:xfrm>
              <a:off x="4967" y="2704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</p:grpSp>
      <p:grpSp>
        <p:nvGrpSpPr>
          <p:cNvPr id="9222" name="Group 102"/>
          <p:cNvGrpSpPr>
            <a:grpSpLocks/>
          </p:cNvGrpSpPr>
          <p:nvPr/>
        </p:nvGrpSpPr>
        <p:grpSpPr bwMode="auto">
          <a:xfrm>
            <a:off x="3200400" y="4191000"/>
            <a:ext cx="1676400" cy="2362200"/>
            <a:chOff x="2064" y="2640"/>
            <a:chExt cx="1056" cy="1488"/>
          </a:xfrm>
        </p:grpSpPr>
        <p:pic>
          <p:nvPicPr>
            <p:cNvPr id="9223" name="Picture 1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2736"/>
              <a:ext cx="1047" cy="1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224" name="AutoShape 101"/>
            <p:cNvSpPr>
              <a:spLocks noChangeArrowheads="1"/>
            </p:cNvSpPr>
            <p:nvPr/>
          </p:nvSpPr>
          <p:spPr bwMode="auto">
            <a:xfrm>
              <a:off x="2064" y="2640"/>
              <a:ext cx="1056" cy="14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Steps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3528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draw the state diagram and state table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assign state values and flip flops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draw the spec of the combinational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draw the truth table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Step 4: realize the combinational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logic simplification if necessary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4495800" y="685800"/>
            <a:ext cx="4176713" cy="1839913"/>
            <a:chOff x="476" y="2209"/>
            <a:chExt cx="2631" cy="1159"/>
          </a:xfrm>
        </p:grpSpPr>
        <p:pic>
          <p:nvPicPr>
            <p:cNvPr id="1024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2209"/>
              <a:ext cx="2631" cy="1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50" name="Text Box 6"/>
            <p:cNvSpPr txBox="1">
              <a:spLocks noChangeArrowheads="1"/>
            </p:cNvSpPr>
            <p:nvPr/>
          </p:nvSpPr>
          <p:spPr bwMode="auto">
            <a:xfrm>
              <a:off x="657" y="2704"/>
              <a:ext cx="24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folHlink"/>
                  </a:solidFill>
                </a:rPr>
                <a:t>00</a:t>
              </a:r>
            </a:p>
          </p:txBody>
        </p:sp>
        <p:sp>
          <p:nvSpPr>
            <p:cNvPr id="10251" name="Text Box 7"/>
            <p:cNvSpPr txBox="1">
              <a:spLocks noChangeArrowheads="1"/>
            </p:cNvSpPr>
            <p:nvPr/>
          </p:nvSpPr>
          <p:spPr bwMode="auto">
            <a:xfrm>
              <a:off x="1338" y="2704"/>
              <a:ext cx="24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folHlink"/>
                  </a:solidFill>
                </a:rPr>
                <a:t>01</a:t>
              </a:r>
            </a:p>
          </p:txBody>
        </p:sp>
        <p:sp>
          <p:nvSpPr>
            <p:cNvPr id="10252" name="Text Box 8"/>
            <p:cNvSpPr txBox="1">
              <a:spLocks noChangeArrowheads="1"/>
            </p:cNvSpPr>
            <p:nvPr/>
          </p:nvSpPr>
          <p:spPr bwMode="auto">
            <a:xfrm>
              <a:off x="2018" y="2704"/>
              <a:ext cx="24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folHlink"/>
                  </a:solidFill>
                </a:rPr>
                <a:t>11</a:t>
              </a:r>
            </a:p>
          </p:txBody>
        </p:sp>
        <p:sp>
          <p:nvSpPr>
            <p:cNvPr id="10253" name="Text Box 9"/>
            <p:cNvSpPr txBox="1">
              <a:spLocks noChangeArrowheads="1"/>
            </p:cNvSpPr>
            <p:nvPr/>
          </p:nvSpPr>
          <p:spPr bwMode="auto">
            <a:xfrm>
              <a:off x="2699" y="2704"/>
              <a:ext cx="24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folHlink"/>
                  </a:solidFill>
                </a:rPr>
                <a:t>10</a:t>
              </a:r>
            </a:p>
          </p:txBody>
        </p:sp>
      </p:grpSp>
      <p:grpSp>
        <p:nvGrpSpPr>
          <p:cNvPr id="10245" name="Group 34"/>
          <p:cNvGrpSpPr>
            <a:grpSpLocks/>
          </p:cNvGrpSpPr>
          <p:nvPr/>
        </p:nvGrpSpPr>
        <p:grpSpPr bwMode="auto">
          <a:xfrm>
            <a:off x="3200400" y="4191000"/>
            <a:ext cx="1676400" cy="2362200"/>
            <a:chOff x="2064" y="2640"/>
            <a:chExt cx="1056" cy="1488"/>
          </a:xfrm>
        </p:grpSpPr>
        <p:pic>
          <p:nvPicPr>
            <p:cNvPr id="10247" name="Picture 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2736"/>
              <a:ext cx="1047" cy="1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8" name="AutoShape 36"/>
            <p:cNvSpPr>
              <a:spLocks noChangeArrowheads="1"/>
            </p:cNvSpPr>
            <p:nvPr/>
          </p:nvSpPr>
          <p:spPr bwMode="auto">
            <a:xfrm>
              <a:off x="2064" y="2640"/>
              <a:ext cx="1056" cy="14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pic>
        <p:nvPicPr>
          <p:cNvPr id="10246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24200"/>
            <a:ext cx="3806825" cy="243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Outline: the three exercises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a simple finite state machine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the sequence recognizer with different state assignment</a:t>
            </a:r>
          </a:p>
          <a:p>
            <a:pPr marL="990600" lvl="1" indent="-533400" eaLnBrk="1" hangingPunct="1"/>
            <a:r>
              <a:rPr lang="en-US" altLang="zh-TW" smtClean="0"/>
              <a:t>one flip-flop per state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a digit lock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98</TotalTime>
  <Words>877</Words>
  <Application>Microsoft Office PowerPoint</Application>
  <PresentationFormat>如螢幕大小 (4:3)</PresentationFormat>
  <Paragraphs>414</Paragraphs>
  <Slides>31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新細明體</vt:lpstr>
      <vt:lpstr>標楷體</vt:lpstr>
      <vt:lpstr>Arial</vt:lpstr>
      <vt:lpstr>Times New Roman</vt:lpstr>
      <vt:lpstr>Wingdings</vt:lpstr>
      <vt:lpstr>Blends</vt:lpstr>
      <vt:lpstr>方程式</vt:lpstr>
      <vt:lpstr>Design Exercise for Sequential Circuit</vt:lpstr>
      <vt:lpstr>Outline: the three exercises</vt:lpstr>
      <vt:lpstr>Recall: steps to realize a state diagram</vt:lpstr>
      <vt:lpstr>Design Example</vt:lpstr>
      <vt:lpstr>Design Steps</vt:lpstr>
      <vt:lpstr>Design Steps</vt:lpstr>
      <vt:lpstr>Design Steps</vt:lpstr>
      <vt:lpstr>Design Steps</vt:lpstr>
      <vt:lpstr>Outline: the three exercises</vt:lpstr>
      <vt:lpstr>Design Exercise 01</vt:lpstr>
      <vt:lpstr>The Problem</vt:lpstr>
      <vt:lpstr>The Solution</vt:lpstr>
      <vt:lpstr>Design Exercise 02</vt:lpstr>
      <vt:lpstr>The Problem</vt:lpstr>
      <vt:lpstr>The Solution</vt:lpstr>
      <vt:lpstr>How to observe the answer</vt:lpstr>
      <vt:lpstr>How to observe the answer directly</vt:lpstr>
      <vt:lpstr>How to observe the answer directly</vt:lpstr>
      <vt:lpstr>Remark</vt:lpstr>
      <vt:lpstr>Exercise 03: Digit Lock</vt:lpstr>
      <vt:lpstr>The Problem</vt:lpstr>
      <vt:lpstr>The design spec</vt:lpstr>
      <vt:lpstr>The Solution</vt:lpstr>
      <vt:lpstr>The Solution</vt:lpstr>
      <vt:lpstr>The Solution</vt:lpstr>
      <vt:lpstr>The Solution</vt:lpstr>
      <vt:lpstr>The Solution</vt:lpstr>
      <vt:lpstr>The Solution</vt:lpstr>
      <vt:lpstr>The Solution</vt:lpstr>
      <vt:lpstr>The Solution</vt:lpstr>
      <vt:lpstr>Bonus 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12</cp:revision>
  <cp:lastPrinted>1601-01-01T00:00:00Z</cp:lastPrinted>
  <dcterms:created xsi:type="dcterms:W3CDTF">2009-10-05T13:44:54Z</dcterms:created>
  <dcterms:modified xsi:type="dcterms:W3CDTF">2017-09-29T14:56:22Z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