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9" r:id="rId9"/>
    <p:sldId id="267" r:id="rId10"/>
    <p:sldId id="268" r:id="rId11"/>
    <p:sldId id="273" r:id="rId12"/>
    <p:sldId id="274" r:id="rId13"/>
    <p:sldId id="270" r:id="rId14"/>
    <p:sldId id="271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9D91133-AEAE-4478-8C02-83A2C25C29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02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95256-0F57-4C94-B809-2B76A05D4B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658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877EA-F3A7-43AE-8D65-4D188CAB88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76192-D8C4-4606-80E4-413BD7DF1D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59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9F4DE-AC42-4791-B897-0074753A60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57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CCF60-D7EA-4185-82A6-38AE416115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12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C5FEC-2AB1-4C75-AE60-871BB1F5CE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330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13765-40B0-40AB-AF69-5F6B7BA9DE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01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AF373-FE5D-4FAF-8BD8-DEFDA6061F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12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06F52-EFD4-44DE-A4BF-5E3A11F9F7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1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3415-6849-4F98-85FD-E29C93F4E4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24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B30CD102-DFEB-4853-AD77-8F74287512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Registers and Shift Registers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Section 6-1, 6-6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762000"/>
            <a:ext cx="146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600" u="sng"/>
              <a:t>Lab 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Question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show 4 digits simultaneously?</a:t>
            </a:r>
          </a:p>
        </p:txBody>
      </p:sp>
      <p:grpSp>
        <p:nvGrpSpPr>
          <p:cNvPr id="12292" name="Group 22"/>
          <p:cNvGrpSpPr>
            <a:grpSpLocks/>
          </p:cNvGrpSpPr>
          <p:nvPr/>
        </p:nvGrpSpPr>
        <p:grpSpPr bwMode="auto">
          <a:xfrm>
            <a:off x="2971800" y="3200400"/>
            <a:ext cx="2974975" cy="1223963"/>
            <a:chOff x="3168" y="1776"/>
            <a:chExt cx="1874" cy="771"/>
          </a:xfrm>
        </p:grpSpPr>
        <p:grpSp>
          <p:nvGrpSpPr>
            <p:cNvPr id="12293" name="Group 23"/>
            <p:cNvGrpSpPr>
              <a:grpSpLocks/>
            </p:cNvGrpSpPr>
            <p:nvPr/>
          </p:nvGrpSpPr>
          <p:grpSpPr bwMode="auto">
            <a:xfrm>
              <a:off x="3168" y="1776"/>
              <a:ext cx="1874" cy="771"/>
              <a:chOff x="3168" y="1776"/>
              <a:chExt cx="1874" cy="771"/>
            </a:xfrm>
          </p:grpSpPr>
          <p:grpSp>
            <p:nvGrpSpPr>
              <p:cNvPr id="12310" name="Group 24"/>
              <p:cNvGrpSpPr>
                <a:grpSpLocks/>
              </p:cNvGrpSpPr>
              <p:nvPr/>
            </p:nvGrpSpPr>
            <p:grpSpPr bwMode="auto">
              <a:xfrm>
                <a:off x="3360" y="1958"/>
                <a:ext cx="307" cy="442"/>
                <a:chOff x="3360" y="1958"/>
                <a:chExt cx="307" cy="442"/>
              </a:xfrm>
            </p:grpSpPr>
            <p:sp>
              <p:nvSpPr>
                <p:cNvPr id="12320" name="Line 25"/>
                <p:cNvSpPr>
                  <a:spLocks noChangeShapeType="1"/>
                </p:cNvSpPr>
                <p:nvPr/>
              </p:nvSpPr>
              <p:spPr bwMode="auto">
                <a:xfrm>
                  <a:off x="3408" y="196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1" name="Line 26"/>
                <p:cNvSpPr>
                  <a:spLocks noChangeShapeType="1"/>
                </p:cNvSpPr>
                <p:nvPr/>
              </p:nvSpPr>
              <p:spPr bwMode="auto">
                <a:xfrm>
                  <a:off x="3360" y="196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2" name="Line 27"/>
                <p:cNvSpPr>
                  <a:spLocks noChangeShapeType="1"/>
                </p:cNvSpPr>
                <p:nvPr/>
              </p:nvSpPr>
              <p:spPr bwMode="auto">
                <a:xfrm>
                  <a:off x="3667" y="195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3" name="Line 28"/>
                <p:cNvSpPr>
                  <a:spLocks noChangeShapeType="1"/>
                </p:cNvSpPr>
                <p:nvPr/>
              </p:nvSpPr>
              <p:spPr bwMode="auto">
                <a:xfrm>
                  <a:off x="3395" y="2184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4" name="Line 29"/>
                <p:cNvSpPr>
                  <a:spLocks noChangeShapeType="1"/>
                </p:cNvSpPr>
                <p:nvPr/>
              </p:nvSpPr>
              <p:spPr bwMode="auto">
                <a:xfrm>
                  <a:off x="3408" y="2400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5" name="Line 30"/>
                <p:cNvSpPr>
                  <a:spLocks noChangeShapeType="1"/>
                </p:cNvSpPr>
                <p:nvPr/>
              </p:nvSpPr>
              <p:spPr bwMode="auto">
                <a:xfrm>
                  <a:off x="3360" y="220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26" name="Line 31"/>
                <p:cNvSpPr>
                  <a:spLocks noChangeShapeType="1"/>
                </p:cNvSpPr>
                <p:nvPr/>
              </p:nvSpPr>
              <p:spPr bwMode="auto">
                <a:xfrm>
                  <a:off x="3667" y="218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12311" name="Group 32"/>
              <p:cNvGrpSpPr>
                <a:grpSpLocks/>
              </p:cNvGrpSpPr>
              <p:nvPr/>
            </p:nvGrpSpPr>
            <p:grpSpPr bwMode="auto">
              <a:xfrm>
                <a:off x="3744" y="1968"/>
                <a:ext cx="318" cy="432"/>
                <a:chOff x="3744" y="1968"/>
                <a:chExt cx="318" cy="432"/>
              </a:xfrm>
            </p:grpSpPr>
            <p:sp>
              <p:nvSpPr>
                <p:cNvPr id="12313" name="Line 33"/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4" name="Line 34"/>
                <p:cNvSpPr>
                  <a:spLocks noChangeShapeType="1"/>
                </p:cNvSpPr>
                <p:nvPr/>
              </p:nvSpPr>
              <p:spPr bwMode="auto">
                <a:xfrm>
                  <a:off x="3744" y="196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5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196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6" name="Line 36"/>
                <p:cNvSpPr>
                  <a:spLocks noChangeShapeType="1"/>
                </p:cNvSpPr>
                <p:nvPr/>
              </p:nvSpPr>
              <p:spPr bwMode="auto">
                <a:xfrm>
                  <a:off x="3792" y="220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7" name="Line 37"/>
                <p:cNvSpPr>
                  <a:spLocks noChangeShapeType="1"/>
                </p:cNvSpPr>
                <p:nvPr/>
              </p:nvSpPr>
              <p:spPr bwMode="auto">
                <a:xfrm>
                  <a:off x="3792" y="2400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8" name="Line 38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319" name="Line 39"/>
                <p:cNvSpPr>
                  <a:spLocks noChangeShapeType="1"/>
                </p:cNvSpPr>
                <p:nvPr/>
              </p:nvSpPr>
              <p:spPr bwMode="auto">
                <a:xfrm>
                  <a:off x="4062" y="219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2312" name="AutoShape 40"/>
              <p:cNvSpPr>
                <a:spLocks noChangeArrowheads="1"/>
              </p:cNvSpPr>
              <p:nvPr/>
            </p:nvSpPr>
            <p:spPr bwMode="auto">
              <a:xfrm>
                <a:off x="3168" y="1776"/>
                <a:ext cx="1874" cy="77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2294" name="Group 41"/>
            <p:cNvGrpSpPr>
              <a:grpSpLocks/>
            </p:cNvGrpSpPr>
            <p:nvPr/>
          </p:nvGrpSpPr>
          <p:grpSpPr bwMode="auto">
            <a:xfrm>
              <a:off x="4176" y="1968"/>
              <a:ext cx="307" cy="442"/>
              <a:chOff x="3360" y="1958"/>
              <a:chExt cx="307" cy="442"/>
            </a:xfrm>
          </p:grpSpPr>
          <p:sp>
            <p:nvSpPr>
              <p:cNvPr id="12303" name="Line 42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4" name="Line 43"/>
              <p:cNvSpPr>
                <a:spLocks noChangeShapeType="1"/>
              </p:cNvSpPr>
              <p:nvPr/>
            </p:nvSpPr>
            <p:spPr bwMode="auto">
              <a:xfrm>
                <a:off x="3360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5" name="Line 44"/>
              <p:cNvSpPr>
                <a:spLocks noChangeShapeType="1"/>
              </p:cNvSpPr>
              <p:nvPr/>
            </p:nvSpPr>
            <p:spPr bwMode="auto">
              <a:xfrm>
                <a:off x="3667" y="19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6" name="Line 45"/>
              <p:cNvSpPr>
                <a:spLocks noChangeShapeType="1"/>
              </p:cNvSpPr>
              <p:nvPr/>
            </p:nvSpPr>
            <p:spPr bwMode="auto">
              <a:xfrm>
                <a:off x="3395" y="218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7" name="Line 46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8" name="Line 47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9" name="Line 48"/>
              <p:cNvSpPr>
                <a:spLocks noChangeShapeType="1"/>
              </p:cNvSpPr>
              <p:nvPr/>
            </p:nvSpPr>
            <p:spPr bwMode="auto">
              <a:xfrm>
                <a:off x="3667" y="218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2295" name="Group 49"/>
            <p:cNvGrpSpPr>
              <a:grpSpLocks/>
            </p:cNvGrpSpPr>
            <p:nvPr/>
          </p:nvGrpSpPr>
          <p:grpSpPr bwMode="auto">
            <a:xfrm>
              <a:off x="4560" y="1968"/>
              <a:ext cx="288" cy="432"/>
              <a:chOff x="4560" y="1968"/>
              <a:chExt cx="288" cy="432"/>
            </a:xfrm>
          </p:grpSpPr>
          <p:sp>
            <p:nvSpPr>
              <p:cNvPr id="12296" name="Line 50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297" name="Line 51"/>
              <p:cNvSpPr>
                <a:spLocks noChangeShapeType="1"/>
              </p:cNvSpPr>
              <p:nvPr/>
            </p:nvSpPr>
            <p:spPr bwMode="auto">
              <a:xfrm>
                <a:off x="4848" y="201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298" name="Line 52"/>
              <p:cNvSpPr>
                <a:spLocks noChangeShapeType="1"/>
              </p:cNvSpPr>
              <p:nvPr/>
            </p:nvSpPr>
            <p:spPr bwMode="auto">
              <a:xfrm>
                <a:off x="4560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299" name="Line 53"/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0" name="Line 54"/>
              <p:cNvSpPr>
                <a:spLocks noChangeShapeType="1"/>
              </p:cNvSpPr>
              <p:nvPr/>
            </p:nvSpPr>
            <p:spPr bwMode="auto">
              <a:xfrm>
                <a:off x="4608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1" name="Line 55"/>
              <p:cNvSpPr>
                <a:spLocks noChangeShapeType="1"/>
              </p:cNvSpPr>
              <p:nvPr/>
            </p:nvSpPr>
            <p:spPr bwMode="auto">
              <a:xfrm>
                <a:off x="4848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302" name="Line 56"/>
              <p:cNvSpPr>
                <a:spLocks noChangeShapeType="1"/>
              </p:cNvSpPr>
              <p:nvPr/>
            </p:nvSpPr>
            <p:spPr bwMode="auto">
              <a:xfrm>
                <a:off x="4560" y="220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 have these components ready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4-to-1 MUX</a:t>
            </a:r>
          </a:p>
          <a:p>
            <a:pPr eaLnBrk="1" hangingPunct="1"/>
            <a:r>
              <a:rPr lang="en-US" altLang="zh-TW" smtClean="0"/>
              <a:t>4-to-2 encoder</a:t>
            </a:r>
          </a:p>
          <a:p>
            <a:pPr eaLnBrk="1" hangingPunct="1"/>
            <a:r>
              <a:rPr lang="en-US" altLang="zh-TW" smtClean="0"/>
              <a:t>decoder for 7-segment display</a:t>
            </a:r>
          </a:p>
          <a:p>
            <a:pPr eaLnBrk="1" hangingPunct="1"/>
            <a:r>
              <a:rPr lang="en-US" altLang="zh-TW" smtClean="0"/>
              <a:t>16-bit adder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Recall digital circuit course for how to design these components by yourself!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Recommendation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make these components as individual modules</a:t>
            </a:r>
          </a:p>
          <a:p>
            <a:pPr lvl="1" eaLnBrk="1" hangingPunct="1"/>
            <a:r>
              <a:rPr lang="en-US" altLang="zh-TW" smtClean="0"/>
              <a:t>register with load-enable</a:t>
            </a:r>
          </a:p>
          <a:p>
            <a:pPr lvl="1" eaLnBrk="1" hangingPunct="1"/>
            <a:r>
              <a:rPr lang="en-US" altLang="zh-TW" smtClean="0"/>
              <a:t>shift register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r>
              <a:rPr lang="en-US" altLang="zh-TW" smtClean="0">
                <a:solidFill>
                  <a:schemeClr val="hlink"/>
                </a:solidFill>
              </a:rPr>
              <a:t>modular design for easy debugging!</a:t>
            </a:r>
          </a:p>
          <a:p>
            <a:pPr lvl="1" eaLnBrk="1" hangingPunct="1"/>
            <a:endParaRPr lang="en-US" altLang="zh-TW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Preparation before the Lab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762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Paper work of your design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How you derive your design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The Circuit diagram of your design (hierarchical drawings are preferred)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Expected timing waveform to describe the behavior of your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Task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smtClean="0"/>
              <a:t>(select one of the following)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TW" sz="28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an 8-bit register to memorize incoming data and display on LEDs(60 pts)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an 8-bit register to memorize incoming data and display (hex) on the 7-seg digit display (75 pts)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800" smtClean="0"/>
              <a:t>an 8-bit </a:t>
            </a:r>
            <a:r>
              <a:rPr lang="en-US" altLang="zh-TW" sz="2800" smtClean="0">
                <a:solidFill>
                  <a:schemeClr val="hlink"/>
                </a:solidFill>
              </a:rPr>
              <a:t>accumulator</a:t>
            </a:r>
            <a:r>
              <a:rPr lang="en-US" altLang="zh-TW" sz="2800" smtClean="0"/>
              <a:t> and display on the 7-seg digit display (90 pts)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TW" sz="28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TW" sz="2800" smtClean="0"/>
              <a:t>(10 pts for your result report)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1 (60 pts)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4191000" cy="3810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an 8-bit register</a:t>
            </a:r>
          </a:p>
          <a:p>
            <a:pPr lvl="1" eaLnBrk="1" hangingPunct="1"/>
            <a:r>
              <a:rPr lang="en-US" altLang="zh-TW" sz="2000" smtClean="0"/>
              <a:t>the register memorize the content set by the dip switch </a:t>
            </a:r>
            <a:r>
              <a:rPr lang="en-US" altLang="zh-TW" sz="2000" smtClean="0">
                <a:solidFill>
                  <a:schemeClr val="hlink"/>
                </a:solidFill>
              </a:rPr>
              <a:t>when button pressed</a:t>
            </a:r>
          </a:p>
          <a:p>
            <a:pPr lvl="1" eaLnBrk="1" hangingPunct="1"/>
            <a:r>
              <a:rPr lang="en-US" altLang="zh-TW" sz="2000" smtClean="0"/>
              <a:t>display the binary content of the register on LEDs</a:t>
            </a:r>
          </a:p>
        </p:txBody>
      </p:sp>
      <p:grpSp>
        <p:nvGrpSpPr>
          <p:cNvPr id="5124" name="Group 58"/>
          <p:cNvGrpSpPr>
            <a:grpSpLocks/>
          </p:cNvGrpSpPr>
          <p:nvPr/>
        </p:nvGrpSpPr>
        <p:grpSpPr bwMode="auto">
          <a:xfrm>
            <a:off x="4114800" y="3200400"/>
            <a:ext cx="4745038" cy="3384550"/>
            <a:chOff x="2592" y="2016"/>
            <a:chExt cx="2989" cy="2132"/>
          </a:xfrm>
        </p:grpSpPr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2784" y="2889"/>
              <a:ext cx="259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register</a:t>
              </a:r>
            </a:p>
          </p:txBody>
        </p:sp>
        <p:grpSp>
          <p:nvGrpSpPr>
            <p:cNvPr id="5127" name="Group 6"/>
            <p:cNvGrpSpPr>
              <a:grpSpLocks/>
            </p:cNvGrpSpPr>
            <p:nvPr/>
          </p:nvGrpSpPr>
          <p:grpSpPr bwMode="auto">
            <a:xfrm>
              <a:off x="3552" y="3657"/>
              <a:ext cx="1392" cy="480"/>
              <a:chOff x="2544" y="3264"/>
              <a:chExt cx="1392" cy="480"/>
            </a:xfrm>
          </p:grpSpPr>
          <p:grpSp>
            <p:nvGrpSpPr>
              <p:cNvPr id="5152" name="Group 7"/>
              <p:cNvGrpSpPr>
                <a:grpSpLocks/>
              </p:cNvGrpSpPr>
              <p:nvPr/>
            </p:nvGrpSpPr>
            <p:grpSpPr bwMode="auto">
              <a:xfrm flipV="1">
                <a:off x="2640" y="3360"/>
                <a:ext cx="96" cy="288"/>
                <a:chOff x="2496" y="3408"/>
                <a:chExt cx="96" cy="288"/>
              </a:xfrm>
            </p:grpSpPr>
            <p:sp>
              <p:nvSpPr>
                <p:cNvPr id="5175" name="Rectangle 8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76" name="Rectangle 9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3" name="Group 10"/>
              <p:cNvGrpSpPr>
                <a:grpSpLocks/>
              </p:cNvGrpSpPr>
              <p:nvPr/>
            </p:nvGrpSpPr>
            <p:grpSpPr bwMode="auto">
              <a:xfrm flipV="1">
                <a:off x="2784" y="3360"/>
                <a:ext cx="96" cy="288"/>
                <a:chOff x="2496" y="3408"/>
                <a:chExt cx="96" cy="288"/>
              </a:xfrm>
            </p:grpSpPr>
            <p:sp>
              <p:nvSpPr>
                <p:cNvPr id="5173" name="Rectangle 11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74" name="Rectangle 12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4" name="Group 13"/>
              <p:cNvGrpSpPr>
                <a:grpSpLocks/>
              </p:cNvGrpSpPr>
              <p:nvPr/>
            </p:nvGrpSpPr>
            <p:grpSpPr bwMode="auto">
              <a:xfrm>
                <a:off x="2928" y="3360"/>
                <a:ext cx="96" cy="288"/>
                <a:chOff x="2496" y="3408"/>
                <a:chExt cx="96" cy="288"/>
              </a:xfrm>
            </p:grpSpPr>
            <p:sp>
              <p:nvSpPr>
                <p:cNvPr id="5171" name="Rectangle 14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7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5" name="Group 16"/>
              <p:cNvGrpSpPr>
                <a:grpSpLocks/>
              </p:cNvGrpSpPr>
              <p:nvPr/>
            </p:nvGrpSpPr>
            <p:grpSpPr bwMode="auto">
              <a:xfrm>
                <a:off x="3072" y="3360"/>
                <a:ext cx="96" cy="288"/>
                <a:chOff x="2496" y="3408"/>
                <a:chExt cx="96" cy="288"/>
              </a:xfrm>
            </p:grpSpPr>
            <p:sp>
              <p:nvSpPr>
                <p:cNvPr id="5169" name="Rectangle 17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70" name="Rectangle 18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6" name="Group 19"/>
              <p:cNvGrpSpPr>
                <a:grpSpLocks/>
              </p:cNvGrpSpPr>
              <p:nvPr/>
            </p:nvGrpSpPr>
            <p:grpSpPr bwMode="auto">
              <a:xfrm>
                <a:off x="3264" y="3360"/>
                <a:ext cx="96" cy="288"/>
                <a:chOff x="2496" y="3408"/>
                <a:chExt cx="96" cy="288"/>
              </a:xfrm>
            </p:grpSpPr>
            <p:sp>
              <p:nvSpPr>
                <p:cNvPr id="5167" name="Rectangle 20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8" name="Rectangle 21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7" name="Group 22"/>
              <p:cNvGrpSpPr>
                <a:grpSpLocks/>
              </p:cNvGrpSpPr>
              <p:nvPr/>
            </p:nvGrpSpPr>
            <p:grpSpPr bwMode="auto">
              <a:xfrm>
                <a:off x="3408" y="3360"/>
                <a:ext cx="96" cy="288"/>
                <a:chOff x="2496" y="3408"/>
                <a:chExt cx="96" cy="288"/>
              </a:xfrm>
            </p:grpSpPr>
            <p:sp>
              <p:nvSpPr>
                <p:cNvPr id="5165" name="Rectangle 23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6" name="Rectangle 24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8" name="Group 25"/>
              <p:cNvGrpSpPr>
                <a:grpSpLocks/>
              </p:cNvGrpSpPr>
              <p:nvPr/>
            </p:nvGrpSpPr>
            <p:grpSpPr bwMode="auto">
              <a:xfrm flipV="1">
                <a:off x="3552" y="3360"/>
                <a:ext cx="96" cy="288"/>
                <a:chOff x="2496" y="3408"/>
                <a:chExt cx="96" cy="288"/>
              </a:xfrm>
            </p:grpSpPr>
            <p:sp>
              <p:nvSpPr>
                <p:cNvPr id="5163" name="Rectangle 26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4" name="Rectangle 27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5159" name="Group 28"/>
              <p:cNvGrpSpPr>
                <a:grpSpLocks/>
              </p:cNvGrpSpPr>
              <p:nvPr/>
            </p:nvGrpSpPr>
            <p:grpSpPr bwMode="auto">
              <a:xfrm>
                <a:off x="3696" y="3360"/>
                <a:ext cx="96" cy="288"/>
                <a:chOff x="2496" y="3408"/>
                <a:chExt cx="96" cy="288"/>
              </a:xfrm>
            </p:grpSpPr>
            <p:sp>
              <p:nvSpPr>
                <p:cNvPr id="5161" name="Rectangle 29"/>
                <p:cNvSpPr>
                  <a:spLocks noChangeArrowheads="1"/>
                </p:cNvSpPr>
                <p:nvPr/>
              </p:nvSpPr>
              <p:spPr bwMode="auto">
                <a:xfrm>
                  <a:off x="2496" y="3408"/>
                  <a:ext cx="96" cy="1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5162" name="Rectangle 3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144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5160" name="AutoShape 31"/>
              <p:cNvSpPr>
                <a:spLocks noChangeArrowheads="1"/>
              </p:cNvSpPr>
              <p:nvPr/>
            </p:nvSpPr>
            <p:spPr bwMode="auto">
              <a:xfrm>
                <a:off x="2544" y="3264"/>
                <a:ext cx="1392" cy="48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28" name="Line 32"/>
            <p:cNvSpPr>
              <a:spLocks noChangeShapeType="1"/>
            </p:cNvSpPr>
            <p:nvPr/>
          </p:nvSpPr>
          <p:spPr bwMode="auto">
            <a:xfrm flipV="1">
              <a:off x="4272" y="332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9" name="Line 33"/>
            <p:cNvSpPr>
              <a:spLocks noChangeShapeType="1"/>
            </p:cNvSpPr>
            <p:nvPr/>
          </p:nvSpPr>
          <p:spPr bwMode="auto">
            <a:xfrm>
              <a:off x="4224" y="3465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0" name="Text Box 34"/>
            <p:cNvSpPr txBox="1">
              <a:spLocks noChangeArrowheads="1"/>
            </p:cNvSpPr>
            <p:nvPr/>
          </p:nvSpPr>
          <p:spPr bwMode="auto">
            <a:xfrm>
              <a:off x="4310" y="336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8</a:t>
              </a:r>
            </a:p>
          </p:txBody>
        </p:sp>
        <p:grpSp>
          <p:nvGrpSpPr>
            <p:cNvPr id="5131" name="Group 35"/>
            <p:cNvGrpSpPr>
              <a:grpSpLocks/>
            </p:cNvGrpSpPr>
            <p:nvPr/>
          </p:nvGrpSpPr>
          <p:grpSpPr bwMode="auto">
            <a:xfrm>
              <a:off x="2592" y="3753"/>
              <a:ext cx="672" cy="144"/>
              <a:chOff x="1296" y="3312"/>
              <a:chExt cx="672" cy="144"/>
            </a:xfrm>
          </p:grpSpPr>
          <p:sp>
            <p:nvSpPr>
              <p:cNvPr id="5149" name="Line 36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0" name="Line 37"/>
              <p:cNvSpPr>
                <a:spLocks noChangeShapeType="1"/>
              </p:cNvSpPr>
              <p:nvPr/>
            </p:nvSpPr>
            <p:spPr bwMode="auto">
              <a:xfrm flipV="1">
                <a:off x="1488" y="331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51" name="Line 3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5132" name="Line 39"/>
            <p:cNvSpPr>
              <a:spLocks noChangeShapeType="1"/>
            </p:cNvSpPr>
            <p:nvPr/>
          </p:nvSpPr>
          <p:spPr bwMode="auto">
            <a:xfrm flipV="1">
              <a:off x="3216" y="3321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133" name="Group 57"/>
            <p:cNvGrpSpPr>
              <a:grpSpLocks/>
            </p:cNvGrpSpPr>
            <p:nvPr/>
          </p:nvGrpSpPr>
          <p:grpSpPr bwMode="auto">
            <a:xfrm>
              <a:off x="3216" y="2208"/>
              <a:ext cx="1680" cy="336"/>
              <a:chOff x="3216" y="2208"/>
              <a:chExt cx="1680" cy="336"/>
            </a:xfrm>
          </p:grpSpPr>
          <p:sp>
            <p:nvSpPr>
              <p:cNvPr id="5140" name="Oval 41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1" name="Oval 42"/>
              <p:cNvSpPr>
                <a:spLocks noChangeArrowheads="1"/>
              </p:cNvSpPr>
              <p:nvPr/>
            </p:nvSpPr>
            <p:spPr bwMode="auto">
              <a:xfrm>
                <a:off x="3504" y="230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2" name="Oval 43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3" name="Oval 44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4" name="Oval 45"/>
              <p:cNvSpPr>
                <a:spLocks noChangeArrowheads="1"/>
              </p:cNvSpPr>
              <p:nvPr/>
            </p:nvSpPr>
            <p:spPr bwMode="auto">
              <a:xfrm>
                <a:off x="4080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5" name="Oval 46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6" name="Oval 47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144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7" name="Oval 48"/>
              <p:cNvSpPr>
                <a:spLocks noChangeArrowheads="1"/>
              </p:cNvSpPr>
              <p:nvPr/>
            </p:nvSpPr>
            <p:spPr bwMode="auto">
              <a:xfrm>
                <a:off x="4656" y="2304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5148" name="AutoShape 49"/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1680" cy="33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5134" name="Line 50"/>
            <p:cNvSpPr>
              <a:spLocks noChangeShapeType="1"/>
            </p:cNvSpPr>
            <p:nvPr/>
          </p:nvSpPr>
          <p:spPr bwMode="auto">
            <a:xfrm flipV="1">
              <a:off x="4090" y="256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5" name="Line 51"/>
            <p:cNvSpPr>
              <a:spLocks noChangeShapeType="1"/>
            </p:cNvSpPr>
            <p:nvPr/>
          </p:nvSpPr>
          <p:spPr bwMode="auto">
            <a:xfrm>
              <a:off x="4042" y="270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36" name="Text Box 52"/>
            <p:cNvSpPr txBox="1">
              <a:spLocks noChangeArrowheads="1"/>
            </p:cNvSpPr>
            <p:nvPr/>
          </p:nvSpPr>
          <p:spPr bwMode="auto">
            <a:xfrm>
              <a:off x="4128" y="2601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8</a:t>
              </a:r>
            </a:p>
          </p:txBody>
        </p:sp>
        <p:sp>
          <p:nvSpPr>
            <p:cNvPr id="5137" name="Text Box 53"/>
            <p:cNvSpPr txBox="1">
              <a:spLocks noChangeArrowheads="1"/>
            </p:cNvSpPr>
            <p:nvPr/>
          </p:nvSpPr>
          <p:spPr bwMode="auto">
            <a:xfrm>
              <a:off x="4934" y="3744"/>
              <a:ext cx="6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dip switch</a:t>
              </a:r>
            </a:p>
          </p:txBody>
        </p:sp>
        <p:sp>
          <p:nvSpPr>
            <p:cNvPr id="5138" name="Text Box 54"/>
            <p:cNvSpPr txBox="1">
              <a:spLocks noChangeArrowheads="1"/>
            </p:cNvSpPr>
            <p:nvPr/>
          </p:nvSpPr>
          <p:spPr bwMode="auto">
            <a:xfrm>
              <a:off x="2630" y="3936"/>
              <a:ext cx="4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button</a:t>
              </a:r>
            </a:p>
          </p:txBody>
        </p:sp>
        <p:sp>
          <p:nvSpPr>
            <p:cNvPr id="5139" name="Text Box 55"/>
            <p:cNvSpPr txBox="1">
              <a:spLocks noChangeArrowheads="1"/>
            </p:cNvSpPr>
            <p:nvPr/>
          </p:nvSpPr>
          <p:spPr bwMode="auto">
            <a:xfrm>
              <a:off x="4550" y="2016"/>
              <a:ext cx="4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LEDs</a:t>
              </a:r>
            </a:p>
          </p:txBody>
        </p:sp>
      </p:grpSp>
      <p:sp>
        <p:nvSpPr>
          <p:cNvPr id="5125" name="Text Box 56"/>
          <p:cNvSpPr txBox="1">
            <a:spLocks noChangeArrowheads="1"/>
          </p:cNvSpPr>
          <p:nvPr/>
        </p:nvSpPr>
        <p:spPr bwMode="auto">
          <a:xfrm>
            <a:off x="7162800" y="5410200"/>
            <a:ext cx="104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1100 0010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Problem 2 (75 pts)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4191000" cy="38100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an 8-bit register</a:t>
            </a:r>
          </a:p>
          <a:p>
            <a:pPr lvl="1" eaLnBrk="1" hangingPunct="1"/>
            <a:r>
              <a:rPr lang="en-US" altLang="zh-TW" sz="2000" smtClean="0"/>
              <a:t>the register memorize the content set by the dip switch </a:t>
            </a:r>
            <a:r>
              <a:rPr lang="en-US" altLang="zh-TW" sz="2000" smtClean="0">
                <a:solidFill>
                  <a:schemeClr val="hlink"/>
                </a:solidFill>
              </a:rPr>
              <a:t>when button pressed</a:t>
            </a:r>
          </a:p>
          <a:p>
            <a:pPr lvl="1" eaLnBrk="1" hangingPunct="1"/>
            <a:r>
              <a:rPr lang="en-US" altLang="zh-TW" sz="2000" smtClean="0"/>
              <a:t>display the hex content of the register 7-seg display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4419600" y="4586288"/>
            <a:ext cx="4114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register</a:t>
            </a:r>
          </a:p>
        </p:txBody>
      </p:sp>
      <p:grpSp>
        <p:nvGrpSpPr>
          <p:cNvPr id="6149" name="Group 6"/>
          <p:cNvGrpSpPr>
            <a:grpSpLocks/>
          </p:cNvGrpSpPr>
          <p:nvPr/>
        </p:nvGrpSpPr>
        <p:grpSpPr bwMode="auto">
          <a:xfrm>
            <a:off x="5638800" y="5805488"/>
            <a:ext cx="2209800" cy="762000"/>
            <a:chOff x="2544" y="3264"/>
            <a:chExt cx="1392" cy="480"/>
          </a:xfrm>
        </p:grpSpPr>
        <p:grpSp>
          <p:nvGrpSpPr>
            <p:cNvPr id="6199" name="Group 7"/>
            <p:cNvGrpSpPr>
              <a:grpSpLocks/>
            </p:cNvGrpSpPr>
            <p:nvPr/>
          </p:nvGrpSpPr>
          <p:grpSpPr bwMode="auto">
            <a:xfrm flipV="1">
              <a:off x="2640" y="3360"/>
              <a:ext cx="96" cy="288"/>
              <a:chOff x="2496" y="3408"/>
              <a:chExt cx="96" cy="288"/>
            </a:xfrm>
          </p:grpSpPr>
          <p:sp>
            <p:nvSpPr>
              <p:cNvPr id="6222" name="Rectangle 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23" name="Rectangle 9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0" name="Group 10"/>
            <p:cNvGrpSpPr>
              <a:grpSpLocks/>
            </p:cNvGrpSpPr>
            <p:nvPr/>
          </p:nvGrpSpPr>
          <p:grpSpPr bwMode="auto">
            <a:xfrm flipV="1">
              <a:off x="2784" y="3360"/>
              <a:ext cx="96" cy="288"/>
              <a:chOff x="2496" y="3408"/>
              <a:chExt cx="96" cy="288"/>
            </a:xfrm>
          </p:grpSpPr>
          <p:sp>
            <p:nvSpPr>
              <p:cNvPr id="6220" name="Rectangle 1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21" name="Rectangle 12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1" name="Group 13"/>
            <p:cNvGrpSpPr>
              <a:grpSpLocks/>
            </p:cNvGrpSpPr>
            <p:nvPr/>
          </p:nvGrpSpPr>
          <p:grpSpPr bwMode="auto">
            <a:xfrm>
              <a:off x="2928" y="3360"/>
              <a:ext cx="96" cy="288"/>
              <a:chOff x="2496" y="3408"/>
              <a:chExt cx="96" cy="288"/>
            </a:xfrm>
          </p:grpSpPr>
          <p:sp>
            <p:nvSpPr>
              <p:cNvPr id="6218" name="Rectangle 14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9" name="Rectangle 15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2" name="Group 16"/>
            <p:cNvGrpSpPr>
              <a:grpSpLocks/>
            </p:cNvGrpSpPr>
            <p:nvPr/>
          </p:nvGrpSpPr>
          <p:grpSpPr bwMode="auto">
            <a:xfrm>
              <a:off x="3072" y="3360"/>
              <a:ext cx="96" cy="288"/>
              <a:chOff x="2496" y="3408"/>
              <a:chExt cx="96" cy="288"/>
            </a:xfrm>
          </p:grpSpPr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3" name="Group 19"/>
            <p:cNvGrpSpPr>
              <a:grpSpLocks/>
            </p:cNvGrpSpPr>
            <p:nvPr/>
          </p:nvGrpSpPr>
          <p:grpSpPr bwMode="auto">
            <a:xfrm>
              <a:off x="3264" y="3360"/>
              <a:ext cx="96" cy="288"/>
              <a:chOff x="2496" y="3408"/>
              <a:chExt cx="96" cy="288"/>
            </a:xfrm>
          </p:grpSpPr>
          <p:sp>
            <p:nvSpPr>
              <p:cNvPr id="6214" name="Rectangle 20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5" name="Rectangle 21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4" name="Group 22"/>
            <p:cNvGrpSpPr>
              <a:grpSpLocks/>
            </p:cNvGrpSpPr>
            <p:nvPr/>
          </p:nvGrpSpPr>
          <p:grpSpPr bwMode="auto">
            <a:xfrm>
              <a:off x="3408" y="3360"/>
              <a:ext cx="96" cy="288"/>
              <a:chOff x="2496" y="3408"/>
              <a:chExt cx="96" cy="288"/>
            </a:xfrm>
          </p:grpSpPr>
          <p:sp>
            <p:nvSpPr>
              <p:cNvPr id="6212" name="Rectangle 23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3" name="Rectangle 24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5" name="Group 25"/>
            <p:cNvGrpSpPr>
              <a:grpSpLocks/>
            </p:cNvGrpSpPr>
            <p:nvPr/>
          </p:nvGrpSpPr>
          <p:grpSpPr bwMode="auto">
            <a:xfrm flipV="1">
              <a:off x="3552" y="3360"/>
              <a:ext cx="96" cy="288"/>
              <a:chOff x="2496" y="3408"/>
              <a:chExt cx="96" cy="288"/>
            </a:xfrm>
          </p:grpSpPr>
          <p:sp>
            <p:nvSpPr>
              <p:cNvPr id="6210" name="Rectangle 26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11" name="Rectangle 27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206" name="Group 28"/>
            <p:cNvGrpSpPr>
              <a:grpSpLocks/>
            </p:cNvGrpSpPr>
            <p:nvPr/>
          </p:nvGrpSpPr>
          <p:grpSpPr bwMode="auto">
            <a:xfrm>
              <a:off x="3696" y="3360"/>
              <a:ext cx="96" cy="288"/>
              <a:chOff x="2496" y="3408"/>
              <a:chExt cx="96" cy="288"/>
            </a:xfrm>
          </p:grpSpPr>
          <p:sp>
            <p:nvSpPr>
              <p:cNvPr id="6208" name="Rectangle 29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6209" name="Rectangle 3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6207" name="AutoShape 31"/>
            <p:cNvSpPr>
              <a:spLocks noChangeArrowheads="1"/>
            </p:cNvSpPr>
            <p:nvPr/>
          </p:nvSpPr>
          <p:spPr bwMode="auto">
            <a:xfrm>
              <a:off x="2544" y="3264"/>
              <a:ext cx="13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6150" name="Line 32"/>
          <p:cNvSpPr>
            <a:spLocks noChangeShapeType="1"/>
          </p:cNvSpPr>
          <p:nvPr/>
        </p:nvSpPr>
        <p:spPr bwMode="auto">
          <a:xfrm flipV="1">
            <a:off x="6781800" y="5272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1" name="Line 33"/>
          <p:cNvSpPr>
            <a:spLocks noChangeShapeType="1"/>
          </p:cNvSpPr>
          <p:nvPr/>
        </p:nvSpPr>
        <p:spPr bwMode="auto">
          <a:xfrm>
            <a:off x="6705600" y="5500688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2" name="Text Box 34"/>
          <p:cNvSpPr txBox="1">
            <a:spLocks noChangeArrowheads="1"/>
          </p:cNvSpPr>
          <p:nvPr/>
        </p:nvSpPr>
        <p:spPr bwMode="auto">
          <a:xfrm>
            <a:off x="6842125" y="5334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grpSp>
        <p:nvGrpSpPr>
          <p:cNvPr id="6153" name="Group 35"/>
          <p:cNvGrpSpPr>
            <a:grpSpLocks/>
          </p:cNvGrpSpPr>
          <p:nvPr/>
        </p:nvGrpSpPr>
        <p:grpSpPr bwMode="auto">
          <a:xfrm>
            <a:off x="4114800" y="5957888"/>
            <a:ext cx="1066800" cy="228600"/>
            <a:chOff x="1296" y="3312"/>
            <a:chExt cx="672" cy="144"/>
          </a:xfrm>
        </p:grpSpPr>
        <p:sp>
          <p:nvSpPr>
            <p:cNvPr id="6196" name="Line 36"/>
            <p:cNvSpPr>
              <a:spLocks noChangeShapeType="1"/>
            </p:cNvSpPr>
            <p:nvPr/>
          </p:nvSpPr>
          <p:spPr bwMode="auto">
            <a:xfrm>
              <a:off x="129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7" name="Line 37"/>
            <p:cNvSpPr>
              <a:spLocks noChangeShapeType="1"/>
            </p:cNvSpPr>
            <p:nvPr/>
          </p:nvSpPr>
          <p:spPr bwMode="auto">
            <a:xfrm flipV="1">
              <a:off x="1488" y="331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98" name="Line 38"/>
            <p:cNvSpPr>
              <a:spLocks noChangeShapeType="1"/>
            </p:cNvSpPr>
            <p:nvPr/>
          </p:nvSpPr>
          <p:spPr bwMode="auto">
            <a:xfrm>
              <a:off x="168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6154" name="Line 39"/>
          <p:cNvSpPr>
            <a:spLocks noChangeShapeType="1"/>
          </p:cNvSpPr>
          <p:nvPr/>
        </p:nvSpPr>
        <p:spPr bwMode="auto">
          <a:xfrm flipV="1">
            <a:off x="5105400" y="52720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5" name="Line 50"/>
          <p:cNvSpPr>
            <a:spLocks noChangeShapeType="1"/>
          </p:cNvSpPr>
          <p:nvPr/>
        </p:nvSpPr>
        <p:spPr bwMode="auto">
          <a:xfrm flipV="1">
            <a:off x="6492875" y="40671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6" name="Line 51"/>
          <p:cNvSpPr>
            <a:spLocks noChangeShapeType="1"/>
          </p:cNvSpPr>
          <p:nvPr/>
        </p:nvSpPr>
        <p:spPr bwMode="auto">
          <a:xfrm>
            <a:off x="6416675" y="429577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157" name="Text Box 52"/>
          <p:cNvSpPr txBox="1">
            <a:spLocks noChangeArrowheads="1"/>
          </p:cNvSpPr>
          <p:nvPr/>
        </p:nvSpPr>
        <p:spPr bwMode="auto">
          <a:xfrm>
            <a:off x="6553200" y="41290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sp>
        <p:nvSpPr>
          <p:cNvPr id="6158" name="Text Box 53"/>
          <p:cNvSpPr txBox="1">
            <a:spLocks noChangeArrowheads="1"/>
          </p:cNvSpPr>
          <p:nvPr/>
        </p:nvSpPr>
        <p:spPr bwMode="auto">
          <a:xfrm>
            <a:off x="7832725" y="5943600"/>
            <a:ext cx="1027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dip switch</a:t>
            </a:r>
          </a:p>
        </p:txBody>
      </p:sp>
      <p:sp>
        <p:nvSpPr>
          <p:cNvPr id="6159" name="Text Box 54"/>
          <p:cNvSpPr txBox="1">
            <a:spLocks noChangeArrowheads="1"/>
          </p:cNvSpPr>
          <p:nvPr/>
        </p:nvSpPr>
        <p:spPr bwMode="auto">
          <a:xfrm>
            <a:off x="4175125" y="6248400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button</a:t>
            </a:r>
          </a:p>
        </p:txBody>
      </p:sp>
      <p:sp>
        <p:nvSpPr>
          <p:cNvPr id="6160" name="Text Box 55"/>
          <p:cNvSpPr txBox="1">
            <a:spLocks noChangeArrowheads="1"/>
          </p:cNvSpPr>
          <p:nvPr/>
        </p:nvSpPr>
        <p:spPr bwMode="auto">
          <a:xfrm>
            <a:off x="7086600" y="2362200"/>
            <a:ext cx="1265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7-seg display</a:t>
            </a:r>
          </a:p>
        </p:txBody>
      </p:sp>
      <p:grpSp>
        <p:nvGrpSpPr>
          <p:cNvPr id="6161" name="Group 138"/>
          <p:cNvGrpSpPr>
            <a:grpSpLocks/>
          </p:cNvGrpSpPr>
          <p:nvPr/>
        </p:nvGrpSpPr>
        <p:grpSpPr bwMode="auto">
          <a:xfrm>
            <a:off x="5029200" y="2819400"/>
            <a:ext cx="2974975" cy="1223963"/>
            <a:chOff x="3168" y="1776"/>
            <a:chExt cx="1874" cy="771"/>
          </a:xfrm>
        </p:grpSpPr>
        <p:grpSp>
          <p:nvGrpSpPr>
            <p:cNvPr id="6163" name="Group 137"/>
            <p:cNvGrpSpPr>
              <a:grpSpLocks/>
            </p:cNvGrpSpPr>
            <p:nvPr/>
          </p:nvGrpSpPr>
          <p:grpSpPr bwMode="auto">
            <a:xfrm>
              <a:off x="3360" y="1958"/>
              <a:ext cx="307" cy="442"/>
              <a:chOff x="3360" y="1958"/>
              <a:chExt cx="307" cy="442"/>
            </a:xfrm>
          </p:grpSpPr>
          <p:sp>
            <p:nvSpPr>
              <p:cNvPr id="6189" name="Line 103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0" name="Line 104"/>
              <p:cNvSpPr>
                <a:spLocks noChangeShapeType="1"/>
              </p:cNvSpPr>
              <p:nvPr/>
            </p:nvSpPr>
            <p:spPr bwMode="auto">
              <a:xfrm>
                <a:off x="3360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1" name="Line 105"/>
              <p:cNvSpPr>
                <a:spLocks noChangeShapeType="1"/>
              </p:cNvSpPr>
              <p:nvPr/>
            </p:nvSpPr>
            <p:spPr bwMode="auto">
              <a:xfrm>
                <a:off x="3667" y="19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2" name="Line 106"/>
              <p:cNvSpPr>
                <a:spLocks noChangeShapeType="1"/>
              </p:cNvSpPr>
              <p:nvPr/>
            </p:nvSpPr>
            <p:spPr bwMode="auto">
              <a:xfrm>
                <a:off x="3395" y="218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3" name="Line 107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4" name="Line 108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95" name="Line 109"/>
              <p:cNvSpPr>
                <a:spLocks noChangeShapeType="1"/>
              </p:cNvSpPr>
              <p:nvPr/>
            </p:nvSpPr>
            <p:spPr bwMode="auto">
              <a:xfrm>
                <a:off x="3667" y="218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4" name="Group 136"/>
            <p:cNvGrpSpPr>
              <a:grpSpLocks/>
            </p:cNvGrpSpPr>
            <p:nvPr/>
          </p:nvGrpSpPr>
          <p:grpSpPr bwMode="auto">
            <a:xfrm>
              <a:off x="3744" y="1968"/>
              <a:ext cx="318" cy="432"/>
              <a:chOff x="3744" y="1968"/>
              <a:chExt cx="318" cy="432"/>
            </a:xfrm>
          </p:grpSpPr>
          <p:sp>
            <p:nvSpPr>
              <p:cNvPr id="6182" name="Line 111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3" name="Line 112"/>
              <p:cNvSpPr>
                <a:spLocks noChangeShapeType="1"/>
              </p:cNvSpPr>
              <p:nvPr/>
            </p:nvSpPr>
            <p:spPr bwMode="auto">
              <a:xfrm>
                <a:off x="3744" y="196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4" name="Line 113"/>
              <p:cNvSpPr>
                <a:spLocks noChangeShapeType="1"/>
              </p:cNvSpPr>
              <p:nvPr/>
            </p:nvSpPr>
            <p:spPr bwMode="auto">
              <a:xfrm>
                <a:off x="4032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5" name="Line 114"/>
              <p:cNvSpPr>
                <a:spLocks noChangeShapeType="1"/>
              </p:cNvSpPr>
              <p:nvPr/>
            </p:nvSpPr>
            <p:spPr bwMode="auto">
              <a:xfrm>
                <a:off x="3792" y="220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6" name="Line 115"/>
              <p:cNvSpPr>
                <a:spLocks noChangeShapeType="1"/>
              </p:cNvSpPr>
              <p:nvPr/>
            </p:nvSpPr>
            <p:spPr bwMode="auto">
              <a:xfrm>
                <a:off x="3792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7" name="Line 116"/>
              <p:cNvSpPr>
                <a:spLocks noChangeShapeType="1"/>
              </p:cNvSpPr>
              <p:nvPr/>
            </p:nvSpPr>
            <p:spPr bwMode="auto">
              <a:xfrm>
                <a:off x="3744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8" name="Line 117"/>
              <p:cNvSpPr>
                <a:spLocks noChangeShapeType="1"/>
              </p:cNvSpPr>
              <p:nvPr/>
            </p:nvSpPr>
            <p:spPr bwMode="auto">
              <a:xfrm>
                <a:off x="4062" y="219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5" name="Group 118"/>
            <p:cNvGrpSpPr>
              <a:grpSpLocks/>
            </p:cNvGrpSpPr>
            <p:nvPr/>
          </p:nvGrpSpPr>
          <p:grpSpPr bwMode="auto">
            <a:xfrm>
              <a:off x="4120" y="1958"/>
              <a:ext cx="318" cy="453"/>
              <a:chOff x="1519" y="1480"/>
              <a:chExt cx="318" cy="453"/>
            </a:xfrm>
          </p:grpSpPr>
          <p:sp>
            <p:nvSpPr>
              <p:cNvPr id="6175" name="Line 119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6" name="Line 120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7" name="Line 121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8" name="Line 122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9" name="Line 123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0" name="Line 124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81" name="Line 125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166" name="Group 126"/>
            <p:cNvGrpSpPr>
              <a:grpSpLocks/>
            </p:cNvGrpSpPr>
            <p:nvPr/>
          </p:nvGrpSpPr>
          <p:grpSpPr bwMode="auto">
            <a:xfrm>
              <a:off x="4529" y="1958"/>
              <a:ext cx="318" cy="453"/>
              <a:chOff x="1519" y="1480"/>
              <a:chExt cx="318" cy="453"/>
            </a:xfrm>
          </p:grpSpPr>
          <p:sp>
            <p:nvSpPr>
              <p:cNvPr id="6168" name="Line 127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69" name="Line 128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0" name="Line 129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1" name="Line 130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2" name="Line 131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3" name="Line 132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74" name="Line 133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6167" name="AutoShape 134"/>
            <p:cNvSpPr>
              <a:spLocks noChangeArrowheads="1"/>
            </p:cNvSpPr>
            <p:nvPr/>
          </p:nvSpPr>
          <p:spPr bwMode="auto">
            <a:xfrm>
              <a:off x="3168" y="1776"/>
              <a:ext cx="1874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6162" name="Text Box 135"/>
          <p:cNvSpPr txBox="1">
            <a:spLocks noChangeArrowheads="1"/>
          </p:cNvSpPr>
          <p:nvPr/>
        </p:nvSpPr>
        <p:spPr bwMode="auto">
          <a:xfrm>
            <a:off x="7162800" y="5410200"/>
            <a:ext cx="104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1100 0010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zh-TW" smtClean="0"/>
              <a:t>Problem 3 (90 pts)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4191000" cy="19812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an 8-bit </a:t>
            </a:r>
            <a:r>
              <a:rPr lang="en-US" altLang="zh-TW" sz="2400" smtClean="0">
                <a:solidFill>
                  <a:schemeClr val="hlink"/>
                </a:solidFill>
              </a:rPr>
              <a:t>accumulator</a:t>
            </a:r>
          </a:p>
          <a:p>
            <a:pPr lvl="1" eaLnBrk="1" hangingPunct="1"/>
            <a:r>
              <a:rPr lang="en-US" altLang="zh-TW" sz="2000" smtClean="0"/>
              <a:t>When button pressed:</a:t>
            </a:r>
          </a:p>
          <a:p>
            <a:pPr lvl="2" eaLnBrk="1" hangingPunct="1"/>
            <a:r>
              <a:rPr lang="en-US" altLang="zh-TW" sz="1800" smtClean="0"/>
              <a:t>the input set by dipswitch is accumulated and displayed on 7-seg display (hex)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419600" y="4586288"/>
            <a:ext cx="4114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accumulator A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5638800" y="5805488"/>
            <a:ext cx="2209800" cy="762000"/>
            <a:chOff x="2544" y="3264"/>
            <a:chExt cx="1392" cy="480"/>
          </a:xfrm>
        </p:grpSpPr>
        <p:grpSp>
          <p:nvGrpSpPr>
            <p:cNvPr id="7226" name="Group 6"/>
            <p:cNvGrpSpPr>
              <a:grpSpLocks/>
            </p:cNvGrpSpPr>
            <p:nvPr/>
          </p:nvGrpSpPr>
          <p:grpSpPr bwMode="auto">
            <a:xfrm flipV="1">
              <a:off x="2640" y="3360"/>
              <a:ext cx="96" cy="288"/>
              <a:chOff x="2496" y="3408"/>
              <a:chExt cx="96" cy="288"/>
            </a:xfrm>
          </p:grpSpPr>
          <p:sp>
            <p:nvSpPr>
              <p:cNvPr id="7249" name="Rectangle 7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50" name="Rectangle 8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27" name="Group 9"/>
            <p:cNvGrpSpPr>
              <a:grpSpLocks/>
            </p:cNvGrpSpPr>
            <p:nvPr/>
          </p:nvGrpSpPr>
          <p:grpSpPr bwMode="auto">
            <a:xfrm flipV="1">
              <a:off x="2784" y="3360"/>
              <a:ext cx="96" cy="288"/>
              <a:chOff x="2496" y="3408"/>
              <a:chExt cx="96" cy="288"/>
            </a:xfrm>
          </p:grpSpPr>
          <p:sp>
            <p:nvSpPr>
              <p:cNvPr id="7247" name="Rectangle 10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8" name="Rectangle 11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28" name="Group 12"/>
            <p:cNvGrpSpPr>
              <a:grpSpLocks/>
            </p:cNvGrpSpPr>
            <p:nvPr/>
          </p:nvGrpSpPr>
          <p:grpSpPr bwMode="auto">
            <a:xfrm>
              <a:off x="2928" y="3360"/>
              <a:ext cx="96" cy="288"/>
              <a:chOff x="2496" y="3408"/>
              <a:chExt cx="96" cy="288"/>
            </a:xfrm>
          </p:grpSpPr>
          <p:sp>
            <p:nvSpPr>
              <p:cNvPr id="7245" name="Rectangle 13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6" name="Rectangle 14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29" name="Group 15"/>
            <p:cNvGrpSpPr>
              <a:grpSpLocks/>
            </p:cNvGrpSpPr>
            <p:nvPr/>
          </p:nvGrpSpPr>
          <p:grpSpPr bwMode="auto">
            <a:xfrm>
              <a:off x="3072" y="3360"/>
              <a:ext cx="96" cy="288"/>
              <a:chOff x="2496" y="3408"/>
              <a:chExt cx="96" cy="288"/>
            </a:xfrm>
          </p:grpSpPr>
          <p:sp>
            <p:nvSpPr>
              <p:cNvPr id="7243" name="Rectangle 16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4" name="Rectangle 17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30" name="Group 18"/>
            <p:cNvGrpSpPr>
              <a:grpSpLocks/>
            </p:cNvGrpSpPr>
            <p:nvPr/>
          </p:nvGrpSpPr>
          <p:grpSpPr bwMode="auto">
            <a:xfrm>
              <a:off x="3264" y="3360"/>
              <a:ext cx="96" cy="288"/>
              <a:chOff x="2496" y="3408"/>
              <a:chExt cx="96" cy="288"/>
            </a:xfrm>
          </p:grpSpPr>
          <p:sp>
            <p:nvSpPr>
              <p:cNvPr id="7241" name="Rectangle 19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2" name="Rectangle 20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31" name="Group 21"/>
            <p:cNvGrpSpPr>
              <a:grpSpLocks/>
            </p:cNvGrpSpPr>
            <p:nvPr/>
          </p:nvGrpSpPr>
          <p:grpSpPr bwMode="auto">
            <a:xfrm>
              <a:off x="3408" y="3360"/>
              <a:ext cx="96" cy="288"/>
              <a:chOff x="2496" y="3408"/>
              <a:chExt cx="96" cy="288"/>
            </a:xfrm>
          </p:grpSpPr>
          <p:sp>
            <p:nvSpPr>
              <p:cNvPr id="7239" name="Rectangle 22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40" name="Rectangle 23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32" name="Group 24"/>
            <p:cNvGrpSpPr>
              <a:grpSpLocks/>
            </p:cNvGrpSpPr>
            <p:nvPr/>
          </p:nvGrpSpPr>
          <p:grpSpPr bwMode="auto">
            <a:xfrm flipV="1">
              <a:off x="3552" y="3360"/>
              <a:ext cx="96" cy="288"/>
              <a:chOff x="2496" y="3408"/>
              <a:chExt cx="96" cy="288"/>
            </a:xfrm>
          </p:grpSpPr>
          <p:sp>
            <p:nvSpPr>
              <p:cNvPr id="7237" name="Rectangle 25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38" name="Rectangle 26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233" name="Group 27"/>
            <p:cNvGrpSpPr>
              <a:grpSpLocks/>
            </p:cNvGrpSpPr>
            <p:nvPr/>
          </p:nvGrpSpPr>
          <p:grpSpPr bwMode="auto">
            <a:xfrm>
              <a:off x="3696" y="3360"/>
              <a:ext cx="96" cy="288"/>
              <a:chOff x="2496" y="3408"/>
              <a:chExt cx="96" cy="288"/>
            </a:xfrm>
          </p:grpSpPr>
          <p:sp>
            <p:nvSpPr>
              <p:cNvPr id="7235" name="Rectangle 28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9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7236" name="Rectangle 29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234" name="AutoShape 30"/>
            <p:cNvSpPr>
              <a:spLocks noChangeArrowheads="1"/>
            </p:cNvSpPr>
            <p:nvPr/>
          </p:nvSpPr>
          <p:spPr bwMode="auto">
            <a:xfrm>
              <a:off x="2544" y="3264"/>
              <a:ext cx="1392" cy="48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74" name="Line 31"/>
          <p:cNvSpPr>
            <a:spLocks noChangeShapeType="1"/>
          </p:cNvSpPr>
          <p:nvPr/>
        </p:nvSpPr>
        <p:spPr bwMode="auto">
          <a:xfrm flipV="1">
            <a:off x="6781800" y="5272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5" name="Line 32"/>
          <p:cNvSpPr>
            <a:spLocks noChangeShapeType="1"/>
          </p:cNvSpPr>
          <p:nvPr/>
        </p:nvSpPr>
        <p:spPr bwMode="auto">
          <a:xfrm>
            <a:off x="6705600" y="5500688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6" name="Text Box 33"/>
          <p:cNvSpPr txBox="1">
            <a:spLocks noChangeArrowheads="1"/>
          </p:cNvSpPr>
          <p:nvPr/>
        </p:nvSpPr>
        <p:spPr bwMode="auto">
          <a:xfrm>
            <a:off x="6842125" y="5334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grpSp>
        <p:nvGrpSpPr>
          <p:cNvPr id="7177" name="Group 34"/>
          <p:cNvGrpSpPr>
            <a:grpSpLocks/>
          </p:cNvGrpSpPr>
          <p:nvPr/>
        </p:nvGrpSpPr>
        <p:grpSpPr bwMode="auto">
          <a:xfrm>
            <a:off x="4114800" y="5957888"/>
            <a:ext cx="1066800" cy="228600"/>
            <a:chOff x="1296" y="3312"/>
            <a:chExt cx="672" cy="144"/>
          </a:xfrm>
        </p:grpSpPr>
        <p:sp>
          <p:nvSpPr>
            <p:cNvPr id="7223" name="Line 35"/>
            <p:cNvSpPr>
              <a:spLocks noChangeShapeType="1"/>
            </p:cNvSpPr>
            <p:nvPr/>
          </p:nvSpPr>
          <p:spPr bwMode="auto">
            <a:xfrm>
              <a:off x="1296" y="34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4" name="Line 36"/>
            <p:cNvSpPr>
              <a:spLocks noChangeShapeType="1"/>
            </p:cNvSpPr>
            <p:nvPr/>
          </p:nvSpPr>
          <p:spPr bwMode="auto">
            <a:xfrm flipV="1">
              <a:off x="1488" y="331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25" name="Line 37"/>
            <p:cNvSpPr>
              <a:spLocks noChangeShapeType="1"/>
            </p:cNvSpPr>
            <p:nvPr/>
          </p:nvSpPr>
          <p:spPr bwMode="auto">
            <a:xfrm>
              <a:off x="1680" y="34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178" name="Line 38"/>
          <p:cNvSpPr>
            <a:spLocks noChangeShapeType="1"/>
          </p:cNvSpPr>
          <p:nvPr/>
        </p:nvSpPr>
        <p:spPr bwMode="auto">
          <a:xfrm flipV="1">
            <a:off x="5105400" y="52720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9" name="Line 39"/>
          <p:cNvSpPr>
            <a:spLocks noChangeShapeType="1"/>
          </p:cNvSpPr>
          <p:nvPr/>
        </p:nvSpPr>
        <p:spPr bwMode="auto">
          <a:xfrm flipV="1">
            <a:off x="6492875" y="40671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0" name="Line 40"/>
          <p:cNvSpPr>
            <a:spLocks noChangeShapeType="1"/>
          </p:cNvSpPr>
          <p:nvPr/>
        </p:nvSpPr>
        <p:spPr bwMode="auto">
          <a:xfrm>
            <a:off x="6416675" y="4295775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81" name="Text Box 41"/>
          <p:cNvSpPr txBox="1">
            <a:spLocks noChangeArrowheads="1"/>
          </p:cNvSpPr>
          <p:nvPr/>
        </p:nvSpPr>
        <p:spPr bwMode="auto">
          <a:xfrm>
            <a:off x="6553200" y="4129088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sp>
        <p:nvSpPr>
          <p:cNvPr id="7182" name="Text Box 42"/>
          <p:cNvSpPr txBox="1">
            <a:spLocks noChangeArrowheads="1"/>
          </p:cNvSpPr>
          <p:nvPr/>
        </p:nvSpPr>
        <p:spPr bwMode="auto">
          <a:xfrm>
            <a:off x="7832725" y="5943600"/>
            <a:ext cx="1027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dip switch</a:t>
            </a:r>
          </a:p>
        </p:txBody>
      </p:sp>
      <p:sp>
        <p:nvSpPr>
          <p:cNvPr id="7183" name="Text Box 43"/>
          <p:cNvSpPr txBox="1">
            <a:spLocks noChangeArrowheads="1"/>
          </p:cNvSpPr>
          <p:nvPr/>
        </p:nvSpPr>
        <p:spPr bwMode="auto">
          <a:xfrm>
            <a:off x="4175125" y="6248400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button</a:t>
            </a:r>
          </a:p>
        </p:txBody>
      </p:sp>
      <p:sp>
        <p:nvSpPr>
          <p:cNvPr id="7184" name="Text Box 44"/>
          <p:cNvSpPr txBox="1">
            <a:spLocks noChangeArrowheads="1"/>
          </p:cNvSpPr>
          <p:nvPr/>
        </p:nvSpPr>
        <p:spPr bwMode="auto">
          <a:xfrm>
            <a:off x="7086600" y="2362200"/>
            <a:ext cx="1265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7-seg display</a:t>
            </a:r>
          </a:p>
        </p:txBody>
      </p:sp>
      <p:sp>
        <p:nvSpPr>
          <p:cNvPr id="7185" name="Text Box 79"/>
          <p:cNvSpPr txBox="1">
            <a:spLocks noChangeArrowheads="1"/>
          </p:cNvSpPr>
          <p:nvPr/>
        </p:nvSpPr>
        <p:spPr bwMode="auto">
          <a:xfrm>
            <a:off x="7162800" y="5410200"/>
            <a:ext cx="1047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1100 0010</a:t>
            </a:r>
          </a:p>
        </p:txBody>
      </p:sp>
      <p:grpSp>
        <p:nvGrpSpPr>
          <p:cNvPr id="7186" name="Group 100"/>
          <p:cNvGrpSpPr>
            <a:grpSpLocks/>
          </p:cNvGrpSpPr>
          <p:nvPr/>
        </p:nvGrpSpPr>
        <p:grpSpPr bwMode="auto">
          <a:xfrm>
            <a:off x="5029200" y="2819400"/>
            <a:ext cx="2974975" cy="1223963"/>
            <a:chOff x="3168" y="1776"/>
            <a:chExt cx="1874" cy="771"/>
          </a:xfrm>
        </p:grpSpPr>
        <p:grpSp>
          <p:nvGrpSpPr>
            <p:cNvPr id="7189" name="Group 97"/>
            <p:cNvGrpSpPr>
              <a:grpSpLocks/>
            </p:cNvGrpSpPr>
            <p:nvPr/>
          </p:nvGrpSpPr>
          <p:grpSpPr bwMode="auto">
            <a:xfrm>
              <a:off x="3168" y="1776"/>
              <a:ext cx="1874" cy="771"/>
              <a:chOff x="3168" y="1776"/>
              <a:chExt cx="1874" cy="771"/>
            </a:xfrm>
          </p:grpSpPr>
          <p:grpSp>
            <p:nvGrpSpPr>
              <p:cNvPr id="7206" name="Group 46"/>
              <p:cNvGrpSpPr>
                <a:grpSpLocks/>
              </p:cNvGrpSpPr>
              <p:nvPr/>
            </p:nvGrpSpPr>
            <p:grpSpPr bwMode="auto">
              <a:xfrm>
                <a:off x="3360" y="1958"/>
                <a:ext cx="307" cy="442"/>
                <a:chOff x="3360" y="1958"/>
                <a:chExt cx="307" cy="442"/>
              </a:xfrm>
            </p:grpSpPr>
            <p:sp>
              <p:nvSpPr>
                <p:cNvPr id="7216" name="Line 47"/>
                <p:cNvSpPr>
                  <a:spLocks noChangeShapeType="1"/>
                </p:cNvSpPr>
                <p:nvPr/>
              </p:nvSpPr>
              <p:spPr bwMode="auto">
                <a:xfrm>
                  <a:off x="3408" y="196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7" name="Line 48"/>
                <p:cNvSpPr>
                  <a:spLocks noChangeShapeType="1"/>
                </p:cNvSpPr>
                <p:nvPr/>
              </p:nvSpPr>
              <p:spPr bwMode="auto">
                <a:xfrm>
                  <a:off x="3360" y="196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8" name="Line 49"/>
                <p:cNvSpPr>
                  <a:spLocks noChangeShapeType="1"/>
                </p:cNvSpPr>
                <p:nvPr/>
              </p:nvSpPr>
              <p:spPr bwMode="auto">
                <a:xfrm>
                  <a:off x="3667" y="195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9" name="Line 50"/>
                <p:cNvSpPr>
                  <a:spLocks noChangeShapeType="1"/>
                </p:cNvSpPr>
                <p:nvPr/>
              </p:nvSpPr>
              <p:spPr bwMode="auto">
                <a:xfrm>
                  <a:off x="3395" y="2184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20" name="Line 51"/>
                <p:cNvSpPr>
                  <a:spLocks noChangeShapeType="1"/>
                </p:cNvSpPr>
                <p:nvPr/>
              </p:nvSpPr>
              <p:spPr bwMode="auto">
                <a:xfrm>
                  <a:off x="3408" y="2400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21" name="Line 52"/>
                <p:cNvSpPr>
                  <a:spLocks noChangeShapeType="1"/>
                </p:cNvSpPr>
                <p:nvPr/>
              </p:nvSpPr>
              <p:spPr bwMode="auto">
                <a:xfrm>
                  <a:off x="3360" y="220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22" name="Line 53"/>
                <p:cNvSpPr>
                  <a:spLocks noChangeShapeType="1"/>
                </p:cNvSpPr>
                <p:nvPr/>
              </p:nvSpPr>
              <p:spPr bwMode="auto">
                <a:xfrm>
                  <a:off x="3667" y="218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7207" name="Group 54"/>
              <p:cNvGrpSpPr>
                <a:grpSpLocks/>
              </p:cNvGrpSpPr>
              <p:nvPr/>
            </p:nvGrpSpPr>
            <p:grpSpPr bwMode="auto">
              <a:xfrm>
                <a:off x="3744" y="1968"/>
                <a:ext cx="318" cy="432"/>
                <a:chOff x="3744" y="1968"/>
                <a:chExt cx="318" cy="432"/>
              </a:xfrm>
            </p:grpSpPr>
            <p:sp>
              <p:nvSpPr>
                <p:cNvPr id="7209" name="Line 55"/>
                <p:cNvSpPr>
                  <a:spLocks noChangeShapeType="1"/>
                </p:cNvSpPr>
                <p:nvPr/>
              </p:nvSpPr>
              <p:spPr bwMode="auto">
                <a:xfrm>
                  <a:off x="3792" y="196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0" name="Line 56"/>
                <p:cNvSpPr>
                  <a:spLocks noChangeShapeType="1"/>
                </p:cNvSpPr>
                <p:nvPr/>
              </p:nvSpPr>
              <p:spPr bwMode="auto">
                <a:xfrm>
                  <a:off x="3744" y="1968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1" name="Line 57"/>
                <p:cNvSpPr>
                  <a:spLocks noChangeShapeType="1"/>
                </p:cNvSpPr>
                <p:nvPr/>
              </p:nvSpPr>
              <p:spPr bwMode="auto">
                <a:xfrm>
                  <a:off x="4032" y="196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2" name="Line 58"/>
                <p:cNvSpPr>
                  <a:spLocks noChangeShapeType="1"/>
                </p:cNvSpPr>
                <p:nvPr/>
              </p:nvSpPr>
              <p:spPr bwMode="auto">
                <a:xfrm>
                  <a:off x="3792" y="2208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3" name="Line 59"/>
                <p:cNvSpPr>
                  <a:spLocks noChangeShapeType="1"/>
                </p:cNvSpPr>
                <p:nvPr/>
              </p:nvSpPr>
              <p:spPr bwMode="auto">
                <a:xfrm>
                  <a:off x="3792" y="2400"/>
                  <a:ext cx="226" cy="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4" name="Line 60"/>
                <p:cNvSpPr>
                  <a:spLocks noChangeShapeType="1"/>
                </p:cNvSpPr>
                <p:nvPr/>
              </p:nvSpPr>
              <p:spPr bwMode="auto">
                <a:xfrm>
                  <a:off x="3744" y="2208"/>
                  <a:ext cx="0" cy="18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215" name="Line 61"/>
                <p:cNvSpPr>
                  <a:spLocks noChangeShapeType="1"/>
                </p:cNvSpPr>
                <p:nvPr/>
              </p:nvSpPr>
              <p:spPr bwMode="auto">
                <a:xfrm>
                  <a:off x="4062" y="2194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208" name="AutoShape 78"/>
              <p:cNvSpPr>
                <a:spLocks noChangeArrowheads="1"/>
              </p:cNvSpPr>
              <p:nvPr/>
            </p:nvSpPr>
            <p:spPr bwMode="auto">
              <a:xfrm>
                <a:off x="3168" y="1776"/>
                <a:ext cx="1874" cy="771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7190" name="Group 80"/>
            <p:cNvGrpSpPr>
              <a:grpSpLocks/>
            </p:cNvGrpSpPr>
            <p:nvPr/>
          </p:nvGrpSpPr>
          <p:grpSpPr bwMode="auto">
            <a:xfrm>
              <a:off x="4176" y="1968"/>
              <a:ext cx="307" cy="442"/>
              <a:chOff x="3360" y="1958"/>
              <a:chExt cx="307" cy="442"/>
            </a:xfrm>
          </p:grpSpPr>
          <p:sp>
            <p:nvSpPr>
              <p:cNvPr id="7199" name="Line 81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0" name="Line 82"/>
              <p:cNvSpPr>
                <a:spLocks noChangeShapeType="1"/>
              </p:cNvSpPr>
              <p:nvPr/>
            </p:nvSpPr>
            <p:spPr bwMode="auto">
              <a:xfrm>
                <a:off x="3360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1" name="Line 83"/>
              <p:cNvSpPr>
                <a:spLocks noChangeShapeType="1"/>
              </p:cNvSpPr>
              <p:nvPr/>
            </p:nvSpPr>
            <p:spPr bwMode="auto">
              <a:xfrm>
                <a:off x="3667" y="195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2" name="Line 84"/>
              <p:cNvSpPr>
                <a:spLocks noChangeShapeType="1"/>
              </p:cNvSpPr>
              <p:nvPr/>
            </p:nvSpPr>
            <p:spPr bwMode="auto">
              <a:xfrm>
                <a:off x="3395" y="2184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3" name="Line 85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4" name="Line 86"/>
              <p:cNvSpPr>
                <a:spLocks noChangeShapeType="1"/>
              </p:cNvSpPr>
              <p:nvPr/>
            </p:nvSpPr>
            <p:spPr bwMode="auto">
              <a:xfrm>
                <a:off x="3360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205" name="Line 87"/>
              <p:cNvSpPr>
                <a:spLocks noChangeShapeType="1"/>
              </p:cNvSpPr>
              <p:nvPr/>
            </p:nvSpPr>
            <p:spPr bwMode="auto">
              <a:xfrm>
                <a:off x="3667" y="2184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191" name="Group 96"/>
            <p:cNvGrpSpPr>
              <a:grpSpLocks/>
            </p:cNvGrpSpPr>
            <p:nvPr/>
          </p:nvGrpSpPr>
          <p:grpSpPr bwMode="auto">
            <a:xfrm>
              <a:off x="4560" y="1968"/>
              <a:ext cx="288" cy="432"/>
              <a:chOff x="4560" y="1968"/>
              <a:chExt cx="288" cy="432"/>
            </a:xfrm>
          </p:grpSpPr>
          <p:sp>
            <p:nvSpPr>
              <p:cNvPr id="7192" name="Line 89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3" name="Line 90"/>
              <p:cNvSpPr>
                <a:spLocks noChangeShapeType="1"/>
              </p:cNvSpPr>
              <p:nvPr/>
            </p:nvSpPr>
            <p:spPr bwMode="auto">
              <a:xfrm>
                <a:off x="4848" y="201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4" name="Line 91"/>
              <p:cNvSpPr>
                <a:spLocks noChangeShapeType="1"/>
              </p:cNvSpPr>
              <p:nvPr/>
            </p:nvSpPr>
            <p:spPr bwMode="auto">
              <a:xfrm>
                <a:off x="4560" y="196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5" name="Line 92"/>
              <p:cNvSpPr>
                <a:spLocks noChangeShapeType="1"/>
              </p:cNvSpPr>
              <p:nvPr/>
            </p:nvSpPr>
            <p:spPr bwMode="auto">
              <a:xfrm>
                <a:off x="4608" y="2208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6" name="Line 93"/>
              <p:cNvSpPr>
                <a:spLocks noChangeShapeType="1"/>
              </p:cNvSpPr>
              <p:nvPr/>
            </p:nvSpPr>
            <p:spPr bwMode="auto">
              <a:xfrm>
                <a:off x="4608" y="240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7" name="Line 94"/>
              <p:cNvSpPr>
                <a:spLocks noChangeShapeType="1"/>
              </p:cNvSpPr>
              <p:nvPr/>
            </p:nvSpPr>
            <p:spPr bwMode="auto">
              <a:xfrm>
                <a:off x="4848" y="2208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98" name="Line 95"/>
              <p:cNvSpPr>
                <a:spLocks noChangeShapeType="1"/>
              </p:cNvSpPr>
              <p:nvPr/>
            </p:nvSpPr>
            <p:spPr bwMode="auto">
              <a:xfrm>
                <a:off x="4560" y="2208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aphicFrame>
        <p:nvGraphicFramePr>
          <p:cNvPr id="7187" name="Object 98"/>
          <p:cNvGraphicFramePr>
            <a:graphicFrameLocks noChangeAspect="1"/>
          </p:cNvGraphicFramePr>
          <p:nvPr/>
        </p:nvGraphicFramePr>
        <p:xfrm>
          <a:off x="754063" y="4495800"/>
          <a:ext cx="26828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方程式" r:id="rId3" imgW="1307532" imgH="203112" progId="Equation.3">
                  <p:embed/>
                </p:oleObj>
              </mc:Choice>
              <mc:Fallback>
                <p:oleObj name="方程式" r:id="rId3" imgW="1307532" imgH="203112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495800"/>
                        <a:ext cx="26828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Text Box 99"/>
          <p:cNvSpPr txBox="1">
            <a:spLocks noChangeArrowheads="1"/>
          </p:cNvSpPr>
          <p:nvPr/>
        </p:nvSpPr>
        <p:spPr bwMode="auto">
          <a:xfrm>
            <a:off x="6248400" y="5334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control the 7-seg display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7-seg display on the board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4495800" cy="41148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one 8-bit bus to send the decoded signal for an 7-seg display</a:t>
            </a:r>
          </a:p>
          <a:p>
            <a:pPr eaLnBrk="1" hangingPunct="1"/>
            <a:r>
              <a:rPr lang="en-US" altLang="zh-TW" sz="2400" smtClean="0"/>
              <a:t>four En signals to indicate while 7-seg display ON</a:t>
            </a:r>
          </a:p>
        </p:txBody>
      </p:sp>
      <p:grpSp>
        <p:nvGrpSpPr>
          <p:cNvPr id="9220" name="Group 89"/>
          <p:cNvGrpSpPr>
            <a:grpSpLocks/>
          </p:cNvGrpSpPr>
          <p:nvPr/>
        </p:nvGrpSpPr>
        <p:grpSpPr bwMode="auto">
          <a:xfrm>
            <a:off x="5257800" y="2286000"/>
            <a:ext cx="3124200" cy="2209800"/>
            <a:chOff x="1968" y="1488"/>
            <a:chExt cx="1968" cy="1392"/>
          </a:xfrm>
        </p:grpSpPr>
        <p:grpSp>
          <p:nvGrpSpPr>
            <p:cNvPr id="9221" name="Group 5"/>
            <p:cNvGrpSpPr>
              <a:grpSpLocks/>
            </p:cNvGrpSpPr>
            <p:nvPr/>
          </p:nvGrpSpPr>
          <p:grpSpPr bwMode="auto">
            <a:xfrm>
              <a:off x="2195" y="1670"/>
              <a:ext cx="318" cy="453"/>
              <a:chOff x="1519" y="1480"/>
              <a:chExt cx="318" cy="453"/>
            </a:xfrm>
          </p:grpSpPr>
          <p:sp>
            <p:nvSpPr>
              <p:cNvPr id="9259" name="Line 6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0" name="Line 7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1" name="Line 8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2" name="Line 9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3" name="Line 10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4" name="Line 11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65" name="Line 12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22" name="Group 13"/>
            <p:cNvGrpSpPr>
              <a:grpSpLocks/>
            </p:cNvGrpSpPr>
            <p:nvPr/>
          </p:nvGrpSpPr>
          <p:grpSpPr bwMode="auto">
            <a:xfrm>
              <a:off x="2558" y="1670"/>
              <a:ext cx="318" cy="453"/>
              <a:chOff x="1519" y="1480"/>
              <a:chExt cx="318" cy="453"/>
            </a:xfrm>
          </p:grpSpPr>
          <p:sp>
            <p:nvSpPr>
              <p:cNvPr id="9252" name="Line 14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6" name="Line 18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7" name="Line 19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8" name="Line 20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23" name="Group 21"/>
            <p:cNvGrpSpPr>
              <a:grpSpLocks/>
            </p:cNvGrpSpPr>
            <p:nvPr/>
          </p:nvGrpSpPr>
          <p:grpSpPr bwMode="auto">
            <a:xfrm>
              <a:off x="2966" y="1670"/>
              <a:ext cx="318" cy="453"/>
              <a:chOff x="1519" y="1480"/>
              <a:chExt cx="318" cy="453"/>
            </a:xfrm>
          </p:grpSpPr>
          <p:sp>
            <p:nvSpPr>
              <p:cNvPr id="9245" name="Line 22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6" name="Line 23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7" name="Line 24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8" name="Line 25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9" name="Line 26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0" name="Line 27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51" name="Line 28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24" name="Group 29"/>
            <p:cNvGrpSpPr>
              <a:grpSpLocks/>
            </p:cNvGrpSpPr>
            <p:nvPr/>
          </p:nvGrpSpPr>
          <p:grpSpPr bwMode="auto">
            <a:xfrm>
              <a:off x="3375" y="1670"/>
              <a:ext cx="318" cy="453"/>
              <a:chOff x="1519" y="1480"/>
              <a:chExt cx="318" cy="453"/>
            </a:xfrm>
          </p:grpSpPr>
          <p:sp>
            <p:nvSpPr>
              <p:cNvPr id="9238" name="Line 30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39" name="Line 31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0" name="Line 32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1" name="Line 33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2" name="Line 34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3" name="Line 35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9244" name="Line 36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9225" name="AutoShape 69"/>
            <p:cNvSpPr>
              <a:spLocks noChangeArrowheads="1"/>
            </p:cNvSpPr>
            <p:nvPr/>
          </p:nvSpPr>
          <p:spPr bwMode="auto">
            <a:xfrm>
              <a:off x="2016" y="1488"/>
              <a:ext cx="1920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26" name="Line 70"/>
            <p:cNvSpPr>
              <a:spLocks noChangeShapeType="1"/>
            </p:cNvSpPr>
            <p:nvPr/>
          </p:nvSpPr>
          <p:spPr bwMode="auto">
            <a:xfrm flipV="1">
              <a:off x="2241" y="225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7" name="Line 71"/>
            <p:cNvSpPr>
              <a:spLocks noChangeShapeType="1"/>
            </p:cNvSpPr>
            <p:nvPr/>
          </p:nvSpPr>
          <p:spPr bwMode="auto">
            <a:xfrm>
              <a:off x="2195" y="2441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8" name="Text Box 72"/>
            <p:cNvSpPr txBox="1">
              <a:spLocks noChangeArrowheads="1"/>
            </p:cNvSpPr>
            <p:nvPr/>
          </p:nvSpPr>
          <p:spPr bwMode="auto">
            <a:xfrm>
              <a:off x="2059" y="235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8</a:t>
              </a:r>
            </a:p>
          </p:txBody>
        </p:sp>
        <p:sp>
          <p:nvSpPr>
            <p:cNvPr id="9229" name="Text Box 73"/>
            <p:cNvSpPr txBox="1">
              <a:spLocks noChangeArrowheads="1"/>
            </p:cNvSpPr>
            <p:nvPr/>
          </p:nvSpPr>
          <p:spPr bwMode="auto">
            <a:xfrm>
              <a:off x="1968" y="2668"/>
              <a:ext cx="4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display</a:t>
              </a:r>
            </a:p>
          </p:txBody>
        </p:sp>
        <p:sp>
          <p:nvSpPr>
            <p:cNvPr id="9230" name="Line 78"/>
            <p:cNvSpPr>
              <a:spLocks noChangeShapeType="1"/>
            </p:cNvSpPr>
            <p:nvPr/>
          </p:nvSpPr>
          <p:spPr bwMode="auto">
            <a:xfrm flipV="1">
              <a:off x="2740" y="225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1" name="Text Box 79"/>
            <p:cNvSpPr txBox="1">
              <a:spLocks noChangeArrowheads="1"/>
            </p:cNvSpPr>
            <p:nvPr/>
          </p:nvSpPr>
          <p:spPr bwMode="auto">
            <a:xfrm>
              <a:off x="2558" y="2668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En0</a:t>
              </a:r>
            </a:p>
          </p:txBody>
        </p:sp>
        <p:sp>
          <p:nvSpPr>
            <p:cNvPr id="9232" name="Line 80"/>
            <p:cNvSpPr>
              <a:spLocks noChangeShapeType="1"/>
            </p:cNvSpPr>
            <p:nvPr/>
          </p:nvSpPr>
          <p:spPr bwMode="auto">
            <a:xfrm flipV="1">
              <a:off x="3057" y="2259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3" name="Text Box 81"/>
            <p:cNvSpPr txBox="1">
              <a:spLocks noChangeArrowheads="1"/>
            </p:cNvSpPr>
            <p:nvPr/>
          </p:nvSpPr>
          <p:spPr bwMode="auto">
            <a:xfrm>
              <a:off x="2921" y="2668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En1</a:t>
              </a:r>
            </a:p>
          </p:txBody>
        </p:sp>
        <p:sp>
          <p:nvSpPr>
            <p:cNvPr id="9234" name="Line 85"/>
            <p:cNvSpPr>
              <a:spLocks noChangeShapeType="1"/>
            </p:cNvSpPr>
            <p:nvPr/>
          </p:nvSpPr>
          <p:spPr bwMode="auto">
            <a:xfrm flipV="1">
              <a:off x="3408" y="225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5" name="Text Box 86"/>
            <p:cNvSpPr txBox="1">
              <a:spLocks noChangeArrowheads="1"/>
            </p:cNvSpPr>
            <p:nvPr/>
          </p:nvSpPr>
          <p:spPr bwMode="auto">
            <a:xfrm>
              <a:off x="3272" y="2665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En2</a:t>
              </a:r>
            </a:p>
          </p:txBody>
        </p:sp>
        <p:sp>
          <p:nvSpPr>
            <p:cNvPr id="9236" name="Line 87"/>
            <p:cNvSpPr>
              <a:spLocks noChangeShapeType="1"/>
            </p:cNvSpPr>
            <p:nvPr/>
          </p:nvSpPr>
          <p:spPr bwMode="auto">
            <a:xfrm flipV="1">
              <a:off x="3744" y="225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37" name="Text Box 88"/>
            <p:cNvSpPr txBox="1">
              <a:spLocks noChangeArrowheads="1"/>
            </p:cNvSpPr>
            <p:nvPr/>
          </p:nvSpPr>
          <p:spPr bwMode="auto">
            <a:xfrm>
              <a:off x="3608" y="2665"/>
              <a:ext cx="3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En3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7-segment LED display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3276600" y="1989138"/>
            <a:ext cx="4175125" cy="3527425"/>
            <a:chOff x="2064" y="1253"/>
            <a:chExt cx="2630" cy="2222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3107" y="166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3152" y="1616"/>
              <a:ext cx="8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4014" y="1661"/>
              <a:ext cx="0" cy="63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>
              <a:off x="3152" y="2341"/>
              <a:ext cx="8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3107" y="2387"/>
              <a:ext cx="0" cy="635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9" name="Line 9"/>
            <p:cNvSpPr>
              <a:spLocks noChangeShapeType="1"/>
            </p:cNvSpPr>
            <p:nvPr/>
          </p:nvSpPr>
          <p:spPr bwMode="auto">
            <a:xfrm>
              <a:off x="4014" y="2387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3152" y="3067"/>
              <a:ext cx="81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51" name="Oval 11"/>
            <p:cNvSpPr>
              <a:spLocks noChangeArrowheads="1"/>
            </p:cNvSpPr>
            <p:nvPr/>
          </p:nvSpPr>
          <p:spPr bwMode="auto">
            <a:xfrm>
              <a:off x="4150" y="3067"/>
              <a:ext cx="45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3379" y="211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2867" y="182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2880" y="2614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3457" y="309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4001" y="2551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</a:t>
              </a:r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4001" y="18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</a:t>
              </a: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412" y="137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</a:t>
              </a:r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4183" y="3050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</a:t>
              </a:r>
            </a:p>
          </p:txBody>
        </p:sp>
        <p:sp>
          <p:nvSpPr>
            <p:cNvPr id="10260" name="AutoShape 20"/>
            <p:cNvSpPr>
              <a:spLocks noChangeArrowheads="1"/>
            </p:cNvSpPr>
            <p:nvPr/>
          </p:nvSpPr>
          <p:spPr bwMode="auto">
            <a:xfrm>
              <a:off x="2699" y="1253"/>
              <a:ext cx="1995" cy="222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2303" y="1497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2336" y="129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</a:t>
              </a: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auto">
            <a:xfrm>
              <a:off x="2303" y="1814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2336" y="161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B</a:t>
              </a:r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2303" y="2131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2336" y="1933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C</a:t>
              </a:r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auto">
            <a:xfrm>
              <a:off x="2290" y="2478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68" name="Text Box 28"/>
            <p:cNvSpPr txBox="1">
              <a:spLocks noChangeArrowheads="1"/>
            </p:cNvSpPr>
            <p:nvPr/>
          </p:nvSpPr>
          <p:spPr bwMode="auto">
            <a:xfrm>
              <a:off x="2336" y="2251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2303" y="2766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2336" y="256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E</a:t>
              </a:r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2303" y="3038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2336" y="284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F</a:t>
              </a:r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2303" y="3311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74" name="Text Box 34"/>
            <p:cNvSpPr txBox="1">
              <a:spLocks noChangeArrowheads="1"/>
            </p:cNvSpPr>
            <p:nvPr/>
          </p:nvSpPr>
          <p:spPr bwMode="auto">
            <a:xfrm>
              <a:off x="2336" y="3113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</a:t>
              </a:r>
            </a:p>
          </p:txBody>
        </p: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2064" y="134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2109" y="288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77" name="Text Box 37"/>
            <p:cNvSpPr txBox="1">
              <a:spLocks noChangeArrowheads="1"/>
            </p:cNvSpPr>
            <p:nvPr/>
          </p:nvSpPr>
          <p:spPr bwMode="auto">
            <a:xfrm>
              <a:off x="2109" y="315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78" name="Text Box 38"/>
            <p:cNvSpPr txBox="1">
              <a:spLocks noChangeArrowheads="1"/>
            </p:cNvSpPr>
            <p:nvPr/>
          </p:nvSpPr>
          <p:spPr bwMode="auto">
            <a:xfrm>
              <a:off x="2109" y="197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2109" y="229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80" name="Text Box 40"/>
            <p:cNvSpPr txBox="1">
              <a:spLocks noChangeArrowheads="1"/>
            </p:cNvSpPr>
            <p:nvPr/>
          </p:nvSpPr>
          <p:spPr bwMode="auto">
            <a:xfrm>
              <a:off x="2109" y="170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  <p:sp>
          <p:nvSpPr>
            <p:cNvPr id="10281" name="Text Box 41"/>
            <p:cNvSpPr txBox="1">
              <a:spLocks noChangeArrowheads="1"/>
            </p:cNvSpPr>
            <p:nvPr/>
          </p:nvSpPr>
          <p:spPr bwMode="auto">
            <a:xfrm>
              <a:off x="2109" y="2614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7-seg display on the board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4495800" cy="20574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one 8-bit bus to send the decoded signal for an 7-seg display</a:t>
            </a:r>
          </a:p>
          <a:p>
            <a:pPr eaLnBrk="1" hangingPunct="1"/>
            <a:r>
              <a:rPr lang="en-US" altLang="zh-TW" sz="2400" smtClean="0"/>
              <a:t>four En signals to indicate while 7-seg display ON</a:t>
            </a:r>
          </a:p>
        </p:txBody>
      </p:sp>
      <p:sp>
        <p:nvSpPr>
          <p:cNvPr id="11268" name="Line 38"/>
          <p:cNvSpPr>
            <a:spLocks noChangeShapeType="1"/>
          </p:cNvSpPr>
          <p:nvPr/>
        </p:nvSpPr>
        <p:spPr bwMode="auto">
          <a:xfrm flipV="1">
            <a:off x="5691188" y="3509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9" name="Line 39"/>
          <p:cNvSpPr>
            <a:spLocks noChangeShapeType="1"/>
          </p:cNvSpPr>
          <p:nvPr/>
        </p:nvSpPr>
        <p:spPr bwMode="auto">
          <a:xfrm>
            <a:off x="5618163" y="3798888"/>
            <a:ext cx="144462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0" name="Text Box 40"/>
          <p:cNvSpPr txBox="1">
            <a:spLocks noChangeArrowheads="1"/>
          </p:cNvSpPr>
          <p:nvPr/>
        </p:nvSpPr>
        <p:spPr bwMode="auto">
          <a:xfrm>
            <a:off x="5402263" y="36544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8</a:t>
            </a:r>
          </a:p>
        </p:txBody>
      </p:sp>
      <p:sp>
        <p:nvSpPr>
          <p:cNvPr id="11271" name="Text Box 41"/>
          <p:cNvSpPr txBox="1">
            <a:spLocks noChangeArrowheads="1"/>
          </p:cNvSpPr>
          <p:nvPr/>
        </p:nvSpPr>
        <p:spPr bwMode="auto">
          <a:xfrm>
            <a:off x="5257800" y="41592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display</a:t>
            </a:r>
          </a:p>
        </p:txBody>
      </p:sp>
      <p:sp>
        <p:nvSpPr>
          <p:cNvPr id="11272" name="Line 42"/>
          <p:cNvSpPr>
            <a:spLocks noChangeShapeType="1"/>
          </p:cNvSpPr>
          <p:nvPr/>
        </p:nvSpPr>
        <p:spPr bwMode="auto">
          <a:xfrm flipV="1">
            <a:off x="6483350" y="3509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3" name="Text Box 43"/>
          <p:cNvSpPr txBox="1">
            <a:spLocks noChangeArrowheads="1"/>
          </p:cNvSpPr>
          <p:nvPr/>
        </p:nvSpPr>
        <p:spPr bwMode="auto">
          <a:xfrm>
            <a:off x="6194425" y="41592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En0</a:t>
            </a:r>
          </a:p>
        </p:txBody>
      </p:sp>
      <p:sp>
        <p:nvSpPr>
          <p:cNvPr id="11274" name="Line 44"/>
          <p:cNvSpPr>
            <a:spLocks noChangeShapeType="1"/>
          </p:cNvSpPr>
          <p:nvPr/>
        </p:nvSpPr>
        <p:spPr bwMode="auto">
          <a:xfrm flipV="1">
            <a:off x="6986588" y="35099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5" name="Text Box 45"/>
          <p:cNvSpPr txBox="1">
            <a:spLocks noChangeArrowheads="1"/>
          </p:cNvSpPr>
          <p:nvPr/>
        </p:nvSpPr>
        <p:spPr bwMode="auto">
          <a:xfrm>
            <a:off x="6770688" y="4159250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En1</a:t>
            </a:r>
          </a:p>
        </p:txBody>
      </p:sp>
      <p:sp>
        <p:nvSpPr>
          <p:cNvPr id="11276" name="Line 46"/>
          <p:cNvSpPr>
            <a:spLocks noChangeShapeType="1"/>
          </p:cNvSpPr>
          <p:nvPr/>
        </p:nvSpPr>
        <p:spPr bwMode="auto">
          <a:xfrm flipV="1">
            <a:off x="7543800" y="3505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7" name="Text Box 47"/>
          <p:cNvSpPr txBox="1">
            <a:spLocks noChangeArrowheads="1"/>
          </p:cNvSpPr>
          <p:nvPr/>
        </p:nvSpPr>
        <p:spPr bwMode="auto">
          <a:xfrm>
            <a:off x="7327900" y="4154488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En2</a:t>
            </a:r>
          </a:p>
        </p:txBody>
      </p:sp>
      <p:sp>
        <p:nvSpPr>
          <p:cNvPr id="11278" name="Line 48"/>
          <p:cNvSpPr>
            <a:spLocks noChangeShapeType="1"/>
          </p:cNvSpPr>
          <p:nvPr/>
        </p:nvSpPr>
        <p:spPr bwMode="auto">
          <a:xfrm flipV="1">
            <a:off x="8077200" y="35052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79" name="Text Box 49"/>
          <p:cNvSpPr txBox="1">
            <a:spLocks noChangeArrowheads="1"/>
          </p:cNvSpPr>
          <p:nvPr/>
        </p:nvSpPr>
        <p:spPr bwMode="auto">
          <a:xfrm>
            <a:off x="7861300" y="4154488"/>
            <a:ext cx="511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En3</a:t>
            </a:r>
          </a:p>
        </p:txBody>
      </p:sp>
      <p:grpSp>
        <p:nvGrpSpPr>
          <p:cNvPr id="11280" name="Group 58"/>
          <p:cNvGrpSpPr>
            <a:grpSpLocks/>
          </p:cNvGrpSpPr>
          <p:nvPr/>
        </p:nvGrpSpPr>
        <p:grpSpPr bwMode="auto">
          <a:xfrm>
            <a:off x="5334000" y="2286000"/>
            <a:ext cx="3048000" cy="1223963"/>
            <a:chOff x="3360" y="1440"/>
            <a:chExt cx="1920" cy="771"/>
          </a:xfrm>
        </p:grpSpPr>
        <p:grpSp>
          <p:nvGrpSpPr>
            <p:cNvPr id="11289" name="Group 5"/>
            <p:cNvGrpSpPr>
              <a:grpSpLocks/>
            </p:cNvGrpSpPr>
            <p:nvPr/>
          </p:nvGrpSpPr>
          <p:grpSpPr bwMode="auto">
            <a:xfrm>
              <a:off x="3539" y="1622"/>
              <a:ext cx="318" cy="453"/>
              <a:chOff x="1519" y="1480"/>
              <a:chExt cx="318" cy="453"/>
            </a:xfrm>
          </p:grpSpPr>
          <p:sp>
            <p:nvSpPr>
              <p:cNvPr id="11315" name="Line 6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6" name="Line 7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7" name="Line 8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8" name="Line 9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9" name="Line 10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20" name="Line 11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21" name="Line 12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290" name="Group 21"/>
            <p:cNvGrpSpPr>
              <a:grpSpLocks/>
            </p:cNvGrpSpPr>
            <p:nvPr/>
          </p:nvGrpSpPr>
          <p:grpSpPr bwMode="auto">
            <a:xfrm>
              <a:off x="4310" y="1622"/>
              <a:ext cx="318" cy="453"/>
              <a:chOff x="1519" y="1480"/>
              <a:chExt cx="318" cy="453"/>
            </a:xfrm>
          </p:grpSpPr>
          <p:sp>
            <p:nvSpPr>
              <p:cNvPr id="11308" name="Line 22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9" name="Line 23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0" name="Line 24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1" name="Line 25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2" name="Line 26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3" name="Line 27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14" name="Line 28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1291" name="Group 29"/>
            <p:cNvGrpSpPr>
              <a:grpSpLocks/>
            </p:cNvGrpSpPr>
            <p:nvPr/>
          </p:nvGrpSpPr>
          <p:grpSpPr bwMode="auto">
            <a:xfrm>
              <a:off x="4719" y="1622"/>
              <a:ext cx="318" cy="453"/>
              <a:chOff x="1519" y="1480"/>
              <a:chExt cx="318" cy="453"/>
            </a:xfrm>
          </p:grpSpPr>
          <p:sp>
            <p:nvSpPr>
              <p:cNvPr id="11301" name="Line 30"/>
              <p:cNvSpPr>
                <a:spLocks noChangeShapeType="1"/>
              </p:cNvSpPr>
              <p:nvPr/>
            </p:nvSpPr>
            <p:spPr bwMode="auto">
              <a:xfrm>
                <a:off x="1565" y="1480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2" name="Line 31"/>
              <p:cNvSpPr>
                <a:spLocks noChangeShapeType="1"/>
              </p:cNvSpPr>
              <p:nvPr/>
            </p:nvSpPr>
            <p:spPr bwMode="auto">
              <a:xfrm>
                <a:off x="1519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3" name="Line 32"/>
              <p:cNvSpPr>
                <a:spLocks noChangeShapeType="1"/>
              </p:cNvSpPr>
              <p:nvPr/>
            </p:nvSpPr>
            <p:spPr bwMode="auto">
              <a:xfrm>
                <a:off x="1837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4" name="Line 33"/>
              <p:cNvSpPr>
                <a:spLocks noChangeShapeType="1"/>
              </p:cNvSpPr>
              <p:nvPr/>
            </p:nvSpPr>
            <p:spPr bwMode="auto">
              <a:xfrm>
                <a:off x="1565" y="1706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5" name="Line 34"/>
              <p:cNvSpPr>
                <a:spLocks noChangeShapeType="1"/>
              </p:cNvSpPr>
              <p:nvPr/>
            </p:nvSpPr>
            <p:spPr bwMode="auto">
              <a:xfrm>
                <a:off x="1565" y="1933"/>
                <a:ext cx="2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6" name="Line 35"/>
              <p:cNvSpPr>
                <a:spLocks noChangeShapeType="1"/>
              </p:cNvSpPr>
              <p:nvPr/>
            </p:nvSpPr>
            <p:spPr bwMode="auto">
              <a:xfrm>
                <a:off x="1519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7" name="Line 36"/>
              <p:cNvSpPr>
                <a:spLocks noChangeShapeType="1"/>
              </p:cNvSpPr>
              <p:nvPr/>
            </p:nvSpPr>
            <p:spPr bwMode="auto">
              <a:xfrm>
                <a:off x="1837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92" name="AutoShape 37"/>
            <p:cNvSpPr>
              <a:spLocks noChangeArrowheads="1"/>
            </p:cNvSpPr>
            <p:nvPr/>
          </p:nvSpPr>
          <p:spPr bwMode="auto">
            <a:xfrm>
              <a:off x="3360" y="1440"/>
              <a:ext cx="1920" cy="77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11293" name="Group 50"/>
            <p:cNvGrpSpPr>
              <a:grpSpLocks/>
            </p:cNvGrpSpPr>
            <p:nvPr/>
          </p:nvGrpSpPr>
          <p:grpSpPr bwMode="auto">
            <a:xfrm>
              <a:off x="3936" y="1632"/>
              <a:ext cx="318" cy="453"/>
              <a:chOff x="1882" y="1480"/>
              <a:chExt cx="318" cy="453"/>
            </a:xfrm>
          </p:grpSpPr>
          <p:sp>
            <p:nvSpPr>
              <p:cNvPr id="11294" name="Line 51"/>
              <p:cNvSpPr>
                <a:spLocks noChangeShapeType="1"/>
              </p:cNvSpPr>
              <p:nvPr/>
            </p:nvSpPr>
            <p:spPr bwMode="auto">
              <a:xfrm>
                <a:off x="1928" y="1480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5" name="Line 52"/>
              <p:cNvSpPr>
                <a:spLocks noChangeShapeType="1"/>
              </p:cNvSpPr>
              <p:nvPr/>
            </p:nvSpPr>
            <p:spPr bwMode="auto">
              <a:xfrm>
                <a:off x="1882" y="148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6" name="Line 53"/>
              <p:cNvSpPr>
                <a:spLocks noChangeShapeType="1"/>
              </p:cNvSpPr>
              <p:nvPr/>
            </p:nvSpPr>
            <p:spPr bwMode="auto">
              <a:xfrm>
                <a:off x="2200" y="1480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7" name="Line 54"/>
              <p:cNvSpPr>
                <a:spLocks noChangeShapeType="1"/>
              </p:cNvSpPr>
              <p:nvPr/>
            </p:nvSpPr>
            <p:spPr bwMode="auto">
              <a:xfrm>
                <a:off x="1928" y="1706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8" name="Line 55"/>
              <p:cNvSpPr>
                <a:spLocks noChangeShapeType="1"/>
              </p:cNvSpPr>
              <p:nvPr/>
            </p:nvSpPr>
            <p:spPr bwMode="auto">
              <a:xfrm>
                <a:off x="1928" y="1933"/>
                <a:ext cx="226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9" name="Line 56"/>
              <p:cNvSpPr>
                <a:spLocks noChangeShapeType="1"/>
              </p:cNvSpPr>
              <p:nvPr/>
            </p:nvSpPr>
            <p:spPr bwMode="auto">
              <a:xfrm>
                <a:off x="1882" y="1706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0" name="Line 57"/>
              <p:cNvSpPr>
                <a:spLocks noChangeShapeType="1"/>
              </p:cNvSpPr>
              <p:nvPr/>
            </p:nvSpPr>
            <p:spPr bwMode="auto">
              <a:xfrm>
                <a:off x="2200" y="170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1281" name="Line 59"/>
          <p:cNvSpPr>
            <a:spLocks noChangeShapeType="1"/>
          </p:cNvSpPr>
          <p:nvPr/>
        </p:nvSpPr>
        <p:spPr bwMode="auto">
          <a:xfrm flipV="1">
            <a:off x="5715000" y="3505200"/>
            <a:ext cx="0" cy="12969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2" name="Text Box 60"/>
          <p:cNvSpPr txBox="1">
            <a:spLocks noChangeArrowheads="1"/>
          </p:cNvSpPr>
          <p:nvPr/>
        </p:nvSpPr>
        <p:spPr bwMode="auto">
          <a:xfrm>
            <a:off x="4800600" y="4800600"/>
            <a:ext cx="1400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decoded signal</a:t>
            </a:r>
          </a:p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for “2”</a:t>
            </a:r>
            <a:endParaRPr lang="en-US" altLang="zh-TW"/>
          </a:p>
        </p:txBody>
      </p:sp>
      <p:sp>
        <p:nvSpPr>
          <p:cNvPr id="11283" name="Text Box 61"/>
          <p:cNvSpPr txBox="1">
            <a:spLocks noChangeArrowheads="1"/>
          </p:cNvSpPr>
          <p:nvPr/>
        </p:nvSpPr>
        <p:spPr bwMode="auto">
          <a:xfrm>
            <a:off x="6858000" y="4876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1</a:t>
            </a:r>
            <a:endParaRPr lang="en-US" altLang="zh-TW"/>
          </a:p>
        </p:txBody>
      </p:sp>
      <p:sp>
        <p:nvSpPr>
          <p:cNvPr id="11284" name="Line 62"/>
          <p:cNvSpPr>
            <a:spLocks noChangeShapeType="1"/>
          </p:cNvSpPr>
          <p:nvPr/>
        </p:nvSpPr>
        <p:spPr bwMode="auto">
          <a:xfrm flipV="1">
            <a:off x="7010400" y="3505200"/>
            <a:ext cx="0" cy="12969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85" name="Text Box 63"/>
          <p:cNvSpPr txBox="1">
            <a:spLocks noChangeArrowheads="1"/>
          </p:cNvSpPr>
          <p:nvPr/>
        </p:nvSpPr>
        <p:spPr bwMode="auto">
          <a:xfrm>
            <a:off x="6248400" y="4495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  <a:endParaRPr lang="en-US" altLang="zh-TW"/>
          </a:p>
        </p:txBody>
      </p:sp>
      <p:sp>
        <p:nvSpPr>
          <p:cNvPr id="11286" name="Text Box 64"/>
          <p:cNvSpPr txBox="1">
            <a:spLocks noChangeArrowheads="1"/>
          </p:cNvSpPr>
          <p:nvPr/>
        </p:nvSpPr>
        <p:spPr bwMode="auto">
          <a:xfrm>
            <a:off x="7391400" y="4495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  <a:endParaRPr lang="en-US" altLang="zh-TW"/>
          </a:p>
        </p:txBody>
      </p:sp>
      <p:sp>
        <p:nvSpPr>
          <p:cNvPr id="11287" name="Text Box 65"/>
          <p:cNvSpPr txBox="1">
            <a:spLocks noChangeArrowheads="1"/>
          </p:cNvSpPr>
          <p:nvPr/>
        </p:nvSpPr>
        <p:spPr bwMode="auto">
          <a:xfrm>
            <a:off x="7924800" y="4495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</a:rPr>
              <a:t>0</a:t>
            </a:r>
            <a:endParaRPr lang="en-US" altLang="zh-TW"/>
          </a:p>
        </p:txBody>
      </p:sp>
      <p:sp>
        <p:nvSpPr>
          <p:cNvPr id="11288" name="AutoShape 66"/>
          <p:cNvSpPr>
            <a:spLocks noChangeArrowheads="1"/>
          </p:cNvSpPr>
          <p:nvPr/>
        </p:nvSpPr>
        <p:spPr bwMode="auto">
          <a:xfrm>
            <a:off x="381000" y="4495800"/>
            <a:ext cx="3886200" cy="1066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 sz="2000"/>
              <a:t>You can only send your word to an</a:t>
            </a:r>
          </a:p>
          <a:p>
            <a:pPr algn="ctr" eaLnBrk="1" hangingPunct="1"/>
            <a:r>
              <a:rPr lang="en-US" altLang="zh-TW" sz="2000"/>
              <a:t>7-seg </a:t>
            </a:r>
            <a:r>
              <a:rPr lang="en-US" altLang="zh-TW" sz="2000">
                <a:solidFill>
                  <a:schemeClr val="hlink"/>
                </a:solidFill>
              </a:rPr>
              <a:t>one at a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79</TotalTime>
  <Words>408</Words>
  <Application>Microsoft Office PowerPoint</Application>
  <PresentationFormat>如螢幕大小 (4:3)</PresentationFormat>
  <Paragraphs>116</Paragraphs>
  <Slides>14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Times New Roman</vt:lpstr>
      <vt:lpstr>標楷體</vt:lpstr>
      <vt:lpstr>新細明體</vt:lpstr>
      <vt:lpstr>Arial</vt:lpstr>
      <vt:lpstr>Wingdings</vt:lpstr>
      <vt:lpstr>Calibri</vt:lpstr>
      <vt:lpstr>Blends</vt:lpstr>
      <vt:lpstr>Microsoft 方程式編輯器 3.0</vt:lpstr>
      <vt:lpstr>Registers and Shift Registers</vt:lpstr>
      <vt:lpstr>Your Task</vt:lpstr>
      <vt:lpstr>Problem 1 (60 pts)</vt:lpstr>
      <vt:lpstr>Problem 2 (75 pts)</vt:lpstr>
      <vt:lpstr>Problem 3 (90 pts)</vt:lpstr>
      <vt:lpstr>How to control the 7-seg display</vt:lpstr>
      <vt:lpstr>The 7-seg display on the board</vt:lpstr>
      <vt:lpstr>7-segment LED display</vt:lpstr>
      <vt:lpstr>The 7-seg display on the board</vt:lpstr>
      <vt:lpstr>Question</vt:lpstr>
      <vt:lpstr>You have these components ready</vt:lpstr>
      <vt:lpstr>Recommendation</vt:lpstr>
      <vt:lpstr>Preparation before the Lab</vt:lpstr>
      <vt:lpstr>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11</cp:revision>
  <cp:lastPrinted>1601-01-01T00:00:00Z</cp:lastPrinted>
  <dcterms:created xsi:type="dcterms:W3CDTF">2009-10-07T16:44:07Z</dcterms:created>
  <dcterms:modified xsi:type="dcterms:W3CDTF">2017-09-29T15:06:59Z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