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9985B8-FD4D-4150-8748-1B4CF7B748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83E6B-245F-4388-9C85-4631F8D0C7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8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11B69-6067-431C-9E06-34C477E82F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6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AE86E-5302-4A34-8056-83930794CD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1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3A695-137C-4A68-8C52-AB8DCC587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9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8399-1AA8-4BE6-B440-3685D8ADE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2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91D6-8534-4937-B3F9-CBF4A605D8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9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02F74-8E4F-4FA8-A5F5-C9F122BB0E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3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226BA-AEE4-4A8C-8CDB-B6A84CAC8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7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430E7-9D7B-4AC2-97C9-94875FC698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9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F9E9F-7503-4736-AEE3-447F865CFD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9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974ECFDD-9DEA-4023-99E9-6A4CD8766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Coding with Verilog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1111250"/>
            <a:ext cx="1479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Lab </a:t>
            </a:r>
            <a:r>
              <a:rPr lang="en-US" altLang="zh-TW" sz="3600" u="sng" dirty="0" smtClean="0"/>
              <a:t>08</a:t>
            </a:r>
            <a:endParaRPr lang="en-US" altLang="zh-TW" sz="36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the circuit with </a:t>
            </a:r>
            <a:r>
              <a:rPr lang="en-US" altLang="zh-TW" sz="2800" smtClean="0">
                <a:solidFill>
                  <a:schemeClr val="hlink"/>
                </a:solidFill>
              </a:rPr>
              <a:t>behavior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specify the truth table/state-transition diagram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57981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03701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state-diagram with behavior description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898525" y="6540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sequential circuit to realize the state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 behavior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 </a:t>
            </a:r>
            <a:r>
              <a:rPr lang="en-US" altLang="zh-TW" sz="2400" smtClean="0">
                <a:solidFill>
                  <a:schemeClr val="hlink"/>
                </a:solidFill>
              </a:rPr>
              <a:t>if-then-else</a:t>
            </a:r>
            <a:r>
              <a:rPr lang="en-US" altLang="zh-TW" sz="2400" smtClean="0"/>
              <a:t> and </a:t>
            </a:r>
            <a:r>
              <a:rPr lang="en-US" altLang="zh-TW" sz="2400" smtClean="0">
                <a:solidFill>
                  <a:schemeClr val="hlink"/>
                </a:solidFill>
              </a:rPr>
              <a:t>case</a:t>
            </a:r>
            <a:r>
              <a:rPr lang="en-US" altLang="zh-TW" sz="2400" smtClean="0"/>
              <a:t> statements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743200" y="4038600"/>
            <a:ext cx="3429000" cy="1828800"/>
            <a:chOff x="1152" y="1536"/>
            <a:chExt cx="2160" cy="1152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152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2016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2880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016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cxnSp>
          <p:nvCxnSpPr>
            <p:cNvPr id="14345" name="AutoShape 9"/>
            <p:cNvCxnSpPr>
              <a:cxnSpLocks noChangeShapeType="1"/>
              <a:stCxn id="14341" idx="7"/>
              <a:endCxn id="14341" idx="1"/>
            </p:cNvCxnSpPr>
            <p:nvPr/>
          </p:nvCxnSpPr>
          <p:spPr bwMode="auto">
            <a:xfrm rot="-5400000" flipH="1" flipV="1">
              <a:off x="1367" y="1803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1248" y="1584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方程式" r:id="rId3" imgW="177492" imgH="164814" progId="Equation.3">
                    <p:embed/>
                  </p:oleObj>
                </mc:Choice>
                <mc:Fallback>
                  <p:oleObj name="方程式" r:id="rId3" imgW="177492" imgH="16481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84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1584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1680" y="1776"/>
            <a:ext cx="19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方程式" r:id="rId5" imgW="177569" imgH="202936" progId="Equation.3">
                    <p:embed/>
                  </p:oleObj>
                </mc:Choice>
                <mc:Fallback>
                  <p:oleObj name="方程式" r:id="rId5" imgW="177569" imgH="2029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19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49" name="AutoShape 13"/>
            <p:cNvCxnSpPr>
              <a:cxnSpLocks noChangeShapeType="1"/>
              <a:stCxn id="14342" idx="7"/>
              <a:endCxn id="14342" idx="1"/>
            </p:cNvCxnSpPr>
            <p:nvPr/>
          </p:nvCxnSpPr>
          <p:spPr bwMode="auto">
            <a:xfrm rot="-5400000" flipH="1" flipV="1">
              <a:off x="2231" y="1803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2180" y="1536"/>
            <a:ext cx="15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方程式" r:id="rId7" imgW="139639" imgH="203112" progId="Equation.3">
                    <p:embed/>
                  </p:oleObj>
                </mc:Choice>
                <mc:Fallback>
                  <p:oleObj name="方程式" r:id="rId7" imgW="139639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1536"/>
                          <a:ext cx="15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448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2564" y="1776"/>
            <a:ext cx="15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方程式" r:id="rId9" imgW="139579" imgH="164957" progId="Equation.3">
                    <p:embed/>
                  </p:oleObj>
                </mc:Choice>
                <mc:Fallback>
                  <p:oleObj name="方程式" r:id="rId9" imgW="139579" imgH="16495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1776"/>
                          <a:ext cx="15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2448" y="2160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 flipV="1">
              <a:off x="144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Requirements to your reports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Requirements to your Pre-Lab Reports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Verilog coding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synthesized circuit</a:t>
            </a:r>
          </a:p>
          <a:p>
            <a:pPr marL="990600" lvl="1" indent="-533400" eaLnBrk="1" hangingPunct="1"/>
            <a:r>
              <a:rPr lang="en-US" altLang="zh-TW" smtClean="0"/>
              <a:t>please map each part of your code to the synthesized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simulation waveform for typical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learn Verilog grammar and </a:t>
            </a:r>
            <a:r>
              <a:rPr lang="en-US" altLang="zh-TW" sz="2400" smtClean="0">
                <a:solidFill>
                  <a:schemeClr val="hlink"/>
                </a:solidFill>
              </a:rPr>
              <a:t>synthesizable</a:t>
            </a:r>
            <a:r>
              <a:rPr lang="en-US" altLang="zh-TW" sz="2400" smtClean="0"/>
              <a:t> coding style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of your imagination of transform a </a:t>
            </a:r>
            <a:r>
              <a:rPr lang="en-US" altLang="zh-TW" sz="2400" smtClean="0">
                <a:solidFill>
                  <a:schemeClr val="hlink"/>
                </a:solidFill>
              </a:rPr>
              <a:t>hardware diagram </a:t>
            </a:r>
            <a:r>
              <a:rPr lang="en-US" altLang="zh-TW" sz="2400" b="1" u="sng" smtClean="0">
                <a:solidFill>
                  <a:schemeClr val="tx2"/>
                </a:solidFill>
              </a:rPr>
              <a:t>to</a:t>
            </a:r>
            <a:r>
              <a:rPr lang="en-US" altLang="zh-TW" sz="2400" smtClean="0">
                <a:solidFill>
                  <a:schemeClr val="hlink"/>
                </a:solidFill>
              </a:rPr>
              <a:t> Verilog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85800" y="3505200"/>
            <a:ext cx="3371850" cy="2774950"/>
            <a:chOff x="3024" y="2160"/>
            <a:chExt cx="2124" cy="1748"/>
          </a:xfrm>
        </p:grpSpPr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1" name="AutoShape 13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4115" name="Text Box 17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4101" name="Text Box 18"/>
          <p:cNvSpPr txBox="1">
            <a:spLocks noChangeArrowheads="1"/>
          </p:cNvSpPr>
          <p:nvPr/>
        </p:nvSpPr>
        <p:spPr bwMode="auto">
          <a:xfrm>
            <a:off x="5181600" y="43434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end</a:t>
            </a:r>
          </a:p>
        </p:txBody>
      </p:sp>
      <p:sp>
        <p:nvSpPr>
          <p:cNvPr id="4102" name="AutoShape 19"/>
          <p:cNvSpPr>
            <a:spLocks noChangeArrowheads="1"/>
          </p:cNvSpPr>
          <p:nvPr/>
        </p:nvSpPr>
        <p:spPr bwMode="auto">
          <a:xfrm>
            <a:off x="41148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Tasks (70% basics)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Ex1: block design in structural description</a:t>
            </a:r>
          </a:p>
          <a:p>
            <a:pPr eaLnBrk="1" hangingPunct="1"/>
            <a:r>
              <a:rPr lang="en-US" altLang="zh-TW" smtClean="0"/>
              <a:t>Ex2: design a combinational circuit by specifying Boolean equations</a:t>
            </a:r>
          </a:p>
          <a:p>
            <a:pPr eaLnBrk="1" hangingPunct="1"/>
            <a:r>
              <a:rPr lang="en-US" altLang="zh-TW" smtClean="0"/>
              <a:t>Ex 3: circuit design from truth table (behavior description)</a:t>
            </a:r>
          </a:p>
          <a:p>
            <a:pPr eaLnBrk="1" hangingPunct="1"/>
            <a:r>
              <a:rPr lang="en-US" altLang="zh-TW" smtClean="0"/>
              <a:t>Ex 4: realizing a state-diagram with behavior description (if-then-else)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Task: (+20% bonus)</a:t>
            </a:r>
            <a:br>
              <a:rPr lang="en-US" altLang="zh-TW" smtClean="0"/>
            </a:br>
            <a:r>
              <a:rPr lang="en-US" altLang="zh-TW" smtClean="0"/>
              <a:t>Problem: Max-Min Circuit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a circuit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find the minimum and maximum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from a series of 4 input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output max and min in series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Constraint: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only two n-bit registers are allowed to store the value for computation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28600" y="4953000"/>
            <a:ext cx="3057525" cy="1389063"/>
            <a:chOff x="768" y="2688"/>
            <a:chExt cx="1926" cy="875"/>
          </a:xfrm>
        </p:grpSpPr>
        <p:sp>
          <p:nvSpPr>
            <p:cNvPr id="6186" name="Rectangle 5"/>
            <p:cNvSpPr>
              <a:spLocks noChangeArrowheads="1"/>
            </p:cNvSpPr>
            <p:nvPr/>
          </p:nvSpPr>
          <p:spPr bwMode="auto">
            <a:xfrm>
              <a:off x="1392" y="2688"/>
              <a:ext cx="672" cy="8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min-max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187" name="Line 6"/>
            <p:cNvSpPr>
              <a:spLocks noChangeShapeType="1"/>
            </p:cNvSpPr>
            <p:nvPr/>
          </p:nvSpPr>
          <p:spPr bwMode="auto">
            <a:xfrm>
              <a:off x="110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768" y="2784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189" name="Line 8"/>
            <p:cNvSpPr>
              <a:spLocks noChangeShapeType="1"/>
            </p:cNvSpPr>
            <p:nvPr/>
          </p:nvSpPr>
          <p:spPr bwMode="auto">
            <a:xfrm>
              <a:off x="1104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0" name="Line 9"/>
            <p:cNvSpPr>
              <a:spLocks noChangeShapeType="1"/>
            </p:cNvSpPr>
            <p:nvPr/>
          </p:nvSpPr>
          <p:spPr bwMode="auto">
            <a:xfrm>
              <a:off x="120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1" name="Text Box 10"/>
            <p:cNvSpPr txBox="1">
              <a:spLocks noChangeArrowheads="1"/>
            </p:cNvSpPr>
            <p:nvPr/>
          </p:nvSpPr>
          <p:spPr bwMode="auto">
            <a:xfrm>
              <a:off x="1142" y="335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6192" name="Text Box 11"/>
            <p:cNvSpPr txBox="1">
              <a:spLocks noChangeArrowheads="1"/>
            </p:cNvSpPr>
            <p:nvPr/>
          </p:nvSpPr>
          <p:spPr bwMode="auto">
            <a:xfrm>
              <a:off x="902" y="325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93" name="Line 12"/>
            <p:cNvSpPr>
              <a:spLocks noChangeShapeType="1"/>
            </p:cNvSpPr>
            <p:nvPr/>
          </p:nvSpPr>
          <p:spPr bwMode="auto">
            <a:xfrm>
              <a:off x="206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4" name="Line 13"/>
            <p:cNvSpPr>
              <a:spLocks noChangeShapeType="1"/>
            </p:cNvSpPr>
            <p:nvPr/>
          </p:nvSpPr>
          <p:spPr bwMode="auto">
            <a:xfrm>
              <a:off x="2256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5" name="Text Box 14"/>
            <p:cNvSpPr txBox="1">
              <a:spLocks noChangeArrowheads="1"/>
            </p:cNvSpPr>
            <p:nvPr/>
          </p:nvSpPr>
          <p:spPr bwMode="auto">
            <a:xfrm>
              <a:off x="2198" y="311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6196" name="Text Box 15"/>
            <p:cNvSpPr txBox="1">
              <a:spLocks noChangeArrowheads="1"/>
            </p:cNvSpPr>
            <p:nvPr/>
          </p:nvSpPr>
          <p:spPr bwMode="auto">
            <a:xfrm>
              <a:off x="2486" y="30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grpSp>
        <p:nvGrpSpPr>
          <p:cNvPr id="6149" name="Group 16"/>
          <p:cNvGrpSpPr>
            <a:grpSpLocks/>
          </p:cNvGrpSpPr>
          <p:nvPr/>
        </p:nvGrpSpPr>
        <p:grpSpPr bwMode="auto">
          <a:xfrm>
            <a:off x="3581400" y="4267200"/>
            <a:ext cx="5105400" cy="2227263"/>
            <a:chOff x="2256" y="2688"/>
            <a:chExt cx="3216" cy="1403"/>
          </a:xfrm>
        </p:grpSpPr>
        <p:sp>
          <p:nvSpPr>
            <p:cNvPr id="6150" name="Line 17"/>
            <p:cNvSpPr>
              <a:spLocks noChangeShapeType="1"/>
            </p:cNvSpPr>
            <p:nvPr/>
          </p:nvSpPr>
          <p:spPr bwMode="auto">
            <a:xfrm>
              <a:off x="2688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" name="Line 18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Line 19"/>
            <p:cNvSpPr>
              <a:spLocks noChangeShapeType="1"/>
            </p:cNvSpPr>
            <p:nvPr/>
          </p:nvSpPr>
          <p:spPr bwMode="auto">
            <a:xfrm>
              <a:off x="28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Line 20"/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3120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2"/>
            <p:cNvSpPr>
              <a:spLocks noChangeShapeType="1"/>
            </p:cNvSpPr>
            <p:nvPr/>
          </p:nvSpPr>
          <p:spPr bwMode="auto">
            <a:xfrm flipV="1">
              <a:off x="331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23"/>
            <p:cNvSpPr>
              <a:spLocks noChangeShapeType="1"/>
            </p:cNvSpPr>
            <p:nvPr/>
          </p:nvSpPr>
          <p:spPr bwMode="auto">
            <a:xfrm>
              <a:off x="3312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25"/>
            <p:cNvSpPr>
              <a:spLocks noChangeShapeType="1"/>
            </p:cNvSpPr>
            <p:nvPr/>
          </p:nvSpPr>
          <p:spPr bwMode="auto">
            <a:xfrm>
              <a:off x="3552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26"/>
            <p:cNvSpPr>
              <a:spLocks noChangeShapeType="1"/>
            </p:cNvSpPr>
            <p:nvPr/>
          </p:nvSpPr>
          <p:spPr bwMode="auto">
            <a:xfrm flipV="1">
              <a:off x="374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27"/>
            <p:cNvSpPr>
              <a:spLocks noChangeShapeType="1"/>
            </p:cNvSpPr>
            <p:nvPr/>
          </p:nvSpPr>
          <p:spPr bwMode="auto">
            <a:xfrm>
              <a:off x="374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8"/>
            <p:cNvSpPr>
              <a:spLocks noChangeShapeType="1"/>
            </p:cNvSpPr>
            <p:nvPr/>
          </p:nvSpPr>
          <p:spPr bwMode="auto">
            <a:xfrm>
              <a:off x="398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Line 29"/>
            <p:cNvSpPr>
              <a:spLocks noChangeShapeType="1"/>
            </p:cNvSpPr>
            <p:nvPr/>
          </p:nvSpPr>
          <p:spPr bwMode="auto">
            <a:xfrm>
              <a:off x="3984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Line 30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4" name="Line 31"/>
            <p:cNvSpPr>
              <a:spLocks noChangeShapeType="1"/>
            </p:cNvSpPr>
            <p:nvPr/>
          </p:nvSpPr>
          <p:spPr bwMode="auto">
            <a:xfrm>
              <a:off x="417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5" name="Line 32"/>
            <p:cNvSpPr>
              <a:spLocks noChangeShapeType="1"/>
            </p:cNvSpPr>
            <p:nvPr/>
          </p:nvSpPr>
          <p:spPr bwMode="auto">
            <a:xfrm>
              <a:off x="4416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6" name="Line 33"/>
            <p:cNvSpPr>
              <a:spLocks noChangeShapeType="1"/>
            </p:cNvSpPr>
            <p:nvPr/>
          </p:nvSpPr>
          <p:spPr bwMode="auto">
            <a:xfrm>
              <a:off x="441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7" name="Line 34"/>
            <p:cNvSpPr>
              <a:spLocks noChangeShapeType="1"/>
            </p:cNvSpPr>
            <p:nvPr/>
          </p:nvSpPr>
          <p:spPr bwMode="auto">
            <a:xfrm flipV="1">
              <a:off x="460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4608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484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484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1" name="Text Box 38"/>
            <p:cNvSpPr txBox="1">
              <a:spLocks noChangeArrowheads="1"/>
            </p:cNvSpPr>
            <p:nvPr/>
          </p:nvSpPr>
          <p:spPr bwMode="auto">
            <a:xfrm>
              <a:off x="2256" y="3312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172" name="Text Box 39"/>
            <p:cNvSpPr txBox="1">
              <a:spLocks noChangeArrowheads="1"/>
            </p:cNvSpPr>
            <p:nvPr/>
          </p:nvSpPr>
          <p:spPr bwMode="auto">
            <a:xfrm>
              <a:off x="2342" y="359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2342" y="387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6174" name="AutoShape 41"/>
            <p:cNvSpPr>
              <a:spLocks noChangeArrowheads="1"/>
            </p:cNvSpPr>
            <p:nvPr/>
          </p:nvSpPr>
          <p:spPr bwMode="auto">
            <a:xfrm>
              <a:off x="2880" y="331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5" name="AutoShape 42"/>
            <p:cNvSpPr>
              <a:spLocks noChangeArrowheads="1"/>
            </p:cNvSpPr>
            <p:nvPr/>
          </p:nvSpPr>
          <p:spPr bwMode="auto">
            <a:xfrm>
              <a:off x="2880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6" name="AutoShape 43"/>
            <p:cNvSpPr>
              <a:spLocks noChangeArrowheads="1"/>
            </p:cNvSpPr>
            <p:nvPr/>
          </p:nvSpPr>
          <p:spPr bwMode="auto">
            <a:xfrm>
              <a:off x="3312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77" name="AutoShape 44"/>
            <p:cNvSpPr>
              <a:spLocks noChangeArrowheads="1"/>
            </p:cNvSpPr>
            <p:nvPr/>
          </p:nvSpPr>
          <p:spPr bwMode="auto">
            <a:xfrm>
              <a:off x="3744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78" name="AutoShape 45"/>
            <p:cNvSpPr>
              <a:spLocks noChangeArrowheads="1"/>
            </p:cNvSpPr>
            <p:nvPr/>
          </p:nvSpPr>
          <p:spPr bwMode="auto">
            <a:xfrm>
              <a:off x="4176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0001</a:t>
              </a:r>
            </a:p>
          </p:txBody>
        </p:sp>
        <p:sp>
          <p:nvSpPr>
            <p:cNvPr id="6179" name="AutoShape 46"/>
            <p:cNvSpPr>
              <a:spLocks noChangeArrowheads="1"/>
            </p:cNvSpPr>
            <p:nvPr/>
          </p:nvSpPr>
          <p:spPr bwMode="auto">
            <a:xfrm>
              <a:off x="3312" y="3312"/>
              <a:ext cx="211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0" name="AutoShape 47"/>
            <p:cNvSpPr>
              <a:spLocks noChangeArrowheads="1"/>
            </p:cNvSpPr>
            <p:nvPr/>
          </p:nvSpPr>
          <p:spPr bwMode="auto">
            <a:xfrm>
              <a:off x="4608" y="384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1" name="AutoShape 48"/>
            <p:cNvSpPr>
              <a:spLocks noChangeArrowheads="1"/>
            </p:cNvSpPr>
            <p:nvPr/>
          </p:nvSpPr>
          <p:spPr bwMode="auto">
            <a:xfrm>
              <a:off x="5040" y="384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0001</a:t>
              </a:r>
            </a:p>
          </p:txBody>
        </p:sp>
        <p:sp>
          <p:nvSpPr>
            <p:cNvPr id="6182" name="AutoShape 49"/>
            <p:cNvSpPr>
              <a:spLocks noChangeArrowheads="1"/>
            </p:cNvSpPr>
            <p:nvPr/>
          </p:nvSpPr>
          <p:spPr bwMode="auto">
            <a:xfrm>
              <a:off x="2880" y="3840"/>
              <a:ext cx="17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6183" name="AutoShape 50"/>
            <p:cNvSpPr>
              <a:spLocks noChangeArrowheads="1"/>
            </p:cNvSpPr>
            <p:nvPr/>
          </p:nvSpPr>
          <p:spPr bwMode="auto">
            <a:xfrm>
              <a:off x="4608" y="3552"/>
              <a:ext cx="8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6184" name="Line 51"/>
            <p:cNvSpPr>
              <a:spLocks noChangeShapeType="1"/>
            </p:cNvSpPr>
            <p:nvPr/>
          </p:nvSpPr>
          <p:spPr bwMode="auto">
            <a:xfrm>
              <a:off x="379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5" name="Text Box 52"/>
            <p:cNvSpPr txBox="1">
              <a:spLocks noChangeArrowheads="1"/>
            </p:cNvSpPr>
            <p:nvPr/>
          </p:nvSpPr>
          <p:spPr bwMode="auto">
            <a:xfrm>
              <a:off x="4080" y="268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Block Design with Structural Description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974725" y="5778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962400" cy="2819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Write a Verilog module for this accumulator circuit</a:t>
            </a:r>
          </a:p>
          <a:p>
            <a:pPr eaLnBrk="1" hangingPunct="1"/>
            <a:r>
              <a:rPr lang="en-US" altLang="zh-TW" sz="2400" smtClean="0"/>
              <a:t>provided that the following sub-modules are given</a:t>
            </a:r>
          </a:p>
          <a:p>
            <a:pPr lvl="1" eaLnBrk="1" hangingPunct="1"/>
            <a:r>
              <a:rPr lang="en-US" altLang="zh-TW" sz="2000" smtClean="0"/>
              <a:t>adder</a:t>
            </a:r>
          </a:p>
          <a:p>
            <a:pPr lvl="1" eaLnBrk="1" hangingPunct="1"/>
            <a:r>
              <a:rPr lang="en-US" altLang="zh-TW" sz="2000" smtClean="0"/>
              <a:t>MUX</a:t>
            </a:r>
          </a:p>
          <a:p>
            <a:pPr lvl="1" eaLnBrk="1" hangingPunct="1"/>
            <a:r>
              <a:rPr lang="en-US" altLang="zh-TW" sz="2000" smtClean="0"/>
              <a:t>register with load enable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191000" y="2057400"/>
            <a:ext cx="3429000" cy="4114800"/>
            <a:chOff x="1200" y="1584"/>
            <a:chExt cx="2160" cy="2592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1728" y="3408"/>
              <a:ext cx="1632" cy="528"/>
              <a:chOff x="1344" y="3504"/>
              <a:chExt cx="1632" cy="432"/>
            </a:xfrm>
          </p:grpSpPr>
          <p:sp>
            <p:nvSpPr>
              <p:cNvPr id="8225" name="Rectangle 6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16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8226" name="AutoShape 7"/>
              <p:cNvSpPr>
                <a:spLocks noChangeArrowheads="1"/>
              </p:cNvSpPr>
              <p:nvPr/>
            </p:nvSpPr>
            <p:spPr bwMode="auto">
              <a:xfrm rot="5400000">
                <a:off x="1344" y="379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7" name="Text Box 8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31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Load</a:t>
                </a:r>
              </a:p>
            </p:txBody>
          </p:sp>
        </p:grpSp>
        <p:sp>
          <p:nvSpPr>
            <p:cNvPr id="8198" name="AutoShape 9"/>
            <p:cNvSpPr>
              <a:spLocks noChangeArrowheads="1"/>
            </p:cNvSpPr>
            <p:nvPr/>
          </p:nvSpPr>
          <p:spPr bwMode="auto">
            <a:xfrm>
              <a:off x="1872" y="2880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199" name="Line 10"/>
            <p:cNvSpPr>
              <a:spLocks noChangeShapeType="1"/>
            </p:cNvSpPr>
            <p:nvPr/>
          </p:nvSpPr>
          <p:spPr bwMode="auto">
            <a:xfrm>
              <a:off x="249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Rectangle 11"/>
            <p:cNvSpPr>
              <a:spLocks noChangeArrowheads="1"/>
            </p:cNvSpPr>
            <p:nvPr/>
          </p:nvSpPr>
          <p:spPr bwMode="auto">
            <a:xfrm>
              <a:off x="249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sp>
          <p:nvSpPr>
            <p:cNvPr id="8201" name="Line 12"/>
            <p:cNvSpPr>
              <a:spLocks noChangeShapeType="1"/>
            </p:cNvSpPr>
            <p:nvPr/>
          </p:nvSpPr>
          <p:spPr bwMode="auto">
            <a:xfrm>
              <a:off x="2880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3"/>
            <p:cNvSpPr>
              <a:spLocks noChangeShapeType="1"/>
            </p:cNvSpPr>
            <p:nvPr/>
          </p:nvSpPr>
          <p:spPr bwMode="auto">
            <a:xfrm>
              <a:off x="21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Text Box 14"/>
            <p:cNvSpPr txBox="1">
              <a:spLocks noChangeArrowheads="1"/>
            </p:cNvSpPr>
            <p:nvPr/>
          </p:nvSpPr>
          <p:spPr bwMode="auto">
            <a:xfrm>
              <a:off x="2064" y="22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04" name="Line 15"/>
            <p:cNvSpPr>
              <a:spLocks noChangeShapeType="1"/>
            </p:cNvSpPr>
            <p:nvPr/>
          </p:nvSpPr>
          <p:spPr bwMode="auto">
            <a:xfrm>
              <a:off x="2496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16"/>
            <p:cNvSpPr>
              <a:spLocks noChangeShapeType="1"/>
            </p:cNvSpPr>
            <p:nvPr/>
          </p:nvSpPr>
          <p:spPr bwMode="auto">
            <a:xfrm>
              <a:off x="2746" y="178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7"/>
            <p:cNvSpPr>
              <a:spLocks noChangeShapeType="1"/>
            </p:cNvSpPr>
            <p:nvPr/>
          </p:nvSpPr>
          <p:spPr bwMode="auto">
            <a:xfrm>
              <a:off x="2698" y="1881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18"/>
            <p:cNvSpPr txBox="1">
              <a:spLocks noChangeArrowheads="1"/>
            </p:cNvSpPr>
            <p:nvPr/>
          </p:nvSpPr>
          <p:spPr bwMode="auto">
            <a:xfrm>
              <a:off x="2602" y="17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08" name="Text Box 19"/>
            <p:cNvSpPr txBox="1">
              <a:spLocks noChangeArrowheads="1"/>
            </p:cNvSpPr>
            <p:nvPr/>
          </p:nvSpPr>
          <p:spPr bwMode="auto">
            <a:xfrm>
              <a:off x="2640" y="15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09" name="Text Box 20"/>
            <p:cNvSpPr txBox="1">
              <a:spLocks noChangeArrowheads="1"/>
            </p:cNvSpPr>
            <p:nvPr/>
          </p:nvSpPr>
          <p:spPr bwMode="auto">
            <a:xfrm>
              <a:off x="2640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in1</a:t>
              </a:r>
            </a:p>
          </p:txBody>
        </p:sp>
        <p:sp>
          <p:nvSpPr>
            <p:cNvPr id="8210" name="Text Box 21"/>
            <p:cNvSpPr txBox="1">
              <a:spLocks noChangeArrowheads="1"/>
            </p:cNvSpPr>
            <p:nvPr/>
          </p:nvSpPr>
          <p:spPr bwMode="auto">
            <a:xfrm>
              <a:off x="2976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in0</a:t>
              </a:r>
            </a:p>
          </p:txBody>
        </p:sp>
        <p:sp>
          <p:nvSpPr>
            <p:cNvPr id="8211" name="Text Box 22"/>
            <p:cNvSpPr txBox="1">
              <a:spLocks noChangeArrowheads="1"/>
            </p:cNvSpPr>
            <p:nvPr/>
          </p:nvSpPr>
          <p:spPr bwMode="auto">
            <a:xfrm>
              <a:off x="2400" y="3408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D</a:t>
              </a:r>
            </a:p>
          </p:txBody>
        </p:sp>
        <p:sp>
          <p:nvSpPr>
            <p:cNvPr id="8212" name="Text Box 23"/>
            <p:cNvSpPr txBox="1">
              <a:spLocks noChangeArrowheads="1"/>
            </p:cNvSpPr>
            <p:nvPr/>
          </p:nvSpPr>
          <p:spPr bwMode="auto">
            <a:xfrm>
              <a:off x="2400" y="379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Q</a:t>
              </a:r>
            </a:p>
          </p:txBody>
        </p:sp>
        <p:sp>
          <p:nvSpPr>
            <p:cNvPr id="8213" name="Line 24"/>
            <p:cNvSpPr>
              <a:spLocks noChangeShapeType="1"/>
            </p:cNvSpPr>
            <p:nvPr/>
          </p:nvSpPr>
          <p:spPr bwMode="auto">
            <a:xfrm>
              <a:off x="2448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25"/>
            <p:cNvSpPr>
              <a:spLocks noChangeShapeType="1"/>
            </p:cNvSpPr>
            <p:nvPr/>
          </p:nvSpPr>
          <p:spPr bwMode="auto">
            <a:xfrm>
              <a:off x="2448" y="39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Text Box 26"/>
            <p:cNvSpPr txBox="1">
              <a:spLocks noChangeArrowheads="1"/>
            </p:cNvSpPr>
            <p:nvPr/>
          </p:nvSpPr>
          <p:spPr bwMode="auto">
            <a:xfrm>
              <a:off x="2534" y="31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16" name="Text Box 27"/>
            <p:cNvSpPr txBox="1">
              <a:spLocks noChangeArrowheads="1"/>
            </p:cNvSpPr>
            <p:nvPr/>
          </p:nvSpPr>
          <p:spPr bwMode="auto">
            <a:xfrm>
              <a:off x="2534" y="39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17" name="Line 28"/>
            <p:cNvSpPr>
              <a:spLocks noChangeShapeType="1"/>
            </p:cNvSpPr>
            <p:nvPr/>
          </p:nvSpPr>
          <p:spPr bwMode="auto">
            <a:xfrm>
              <a:off x="3216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Line 29"/>
            <p:cNvSpPr>
              <a:spLocks noChangeShapeType="1"/>
            </p:cNvSpPr>
            <p:nvPr/>
          </p:nvSpPr>
          <p:spPr bwMode="auto">
            <a:xfrm>
              <a:off x="3168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Text Box 30"/>
            <p:cNvSpPr txBox="1">
              <a:spLocks noChangeArrowheads="1"/>
            </p:cNvSpPr>
            <p:nvPr/>
          </p:nvSpPr>
          <p:spPr bwMode="auto">
            <a:xfrm>
              <a:off x="2976" y="177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cxnSp>
          <p:nvCxnSpPr>
            <p:cNvPr id="8220" name="AutoShape 31"/>
            <p:cNvCxnSpPr>
              <a:cxnSpLocks noChangeShapeType="1"/>
              <a:stCxn id="8204" idx="1"/>
              <a:endCxn id="8217" idx="0"/>
            </p:cNvCxnSpPr>
            <p:nvPr/>
          </p:nvCxnSpPr>
          <p:spPr bwMode="auto">
            <a:xfrm rot="5400000" flipH="1" flipV="1">
              <a:off x="1656" y="2616"/>
              <a:ext cx="2400" cy="720"/>
            </a:xfrm>
            <a:prstGeom prst="bentConnector5">
              <a:avLst>
                <a:gd name="adj1" fmla="val -5"/>
                <a:gd name="adj2" fmla="val 156250"/>
                <a:gd name="adj3" fmla="val 1037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1" name="Line 32"/>
            <p:cNvSpPr>
              <a:spLocks noChangeShapeType="1"/>
            </p:cNvSpPr>
            <p:nvPr/>
          </p:nvSpPr>
          <p:spPr bwMode="auto">
            <a:xfrm>
              <a:off x="139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2" name="Text Box 33"/>
            <p:cNvSpPr txBox="1">
              <a:spLocks noChangeArrowheads="1"/>
            </p:cNvSpPr>
            <p:nvPr/>
          </p:nvSpPr>
          <p:spPr bwMode="auto">
            <a:xfrm>
              <a:off x="1200" y="34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  <p:sp>
          <p:nvSpPr>
            <p:cNvPr id="8223" name="Line 34"/>
            <p:cNvSpPr>
              <a:spLocks noChangeShapeType="1"/>
            </p:cNvSpPr>
            <p:nvPr/>
          </p:nvSpPr>
          <p:spPr bwMode="auto">
            <a:xfrm>
              <a:off x="1392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4" name="Text Box 35"/>
            <p:cNvSpPr txBox="1">
              <a:spLocks noChangeArrowheads="1"/>
            </p:cNvSpPr>
            <p:nvPr/>
          </p:nvSpPr>
          <p:spPr bwMode="auto">
            <a:xfrm>
              <a:off x="1200" y="29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Circuit Design with Boolean Equation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90600" y="668338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02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the circuit with 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/>
              <a:t>” statements</a:t>
            </a:r>
          </a:p>
          <a:p>
            <a:pPr lvl="1" eaLnBrk="1" hangingPunct="1"/>
            <a:r>
              <a:rPr lang="en-US" altLang="zh-TW" smtClean="0"/>
              <a:t>write the Boolean equations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6482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with truth table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974725" y="8826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102</TotalTime>
  <Words>320</Words>
  <Application>Microsoft Office PowerPoint</Application>
  <PresentationFormat>如螢幕大小 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Times New Roman</vt:lpstr>
      <vt:lpstr>Wingdings</vt:lpstr>
      <vt:lpstr>Blends</vt:lpstr>
      <vt:lpstr>方程式</vt:lpstr>
      <vt:lpstr>RTL Coding with Verilog</vt:lpstr>
      <vt:lpstr>Purpose of this lab</vt:lpstr>
      <vt:lpstr>Your Tasks (70% basics)</vt:lpstr>
      <vt:lpstr>Your Task: (+20% bonus) Problem: Max-Min Circuit</vt:lpstr>
      <vt:lpstr>Block Design with Structural Description</vt:lpstr>
      <vt:lpstr>Exercise 01</vt:lpstr>
      <vt:lpstr>Combinational Circuit Design with Boolean Equation</vt:lpstr>
      <vt:lpstr>Exercise 02</vt:lpstr>
      <vt:lpstr>Circuit design with truth table</vt:lpstr>
      <vt:lpstr>Exercise 03</vt:lpstr>
      <vt:lpstr>Realizing state-diagram with behavior description</vt:lpstr>
      <vt:lpstr>Exercise 04</vt:lpstr>
      <vt:lpstr>Requirements to your reports</vt:lpstr>
      <vt:lpstr>Requirements to your Pre-Lab Reports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18</cp:revision>
  <cp:lastPrinted>1601-01-01T00:00:00Z</cp:lastPrinted>
  <dcterms:created xsi:type="dcterms:W3CDTF">2009-11-25T12:22:02Z</dcterms:created>
  <dcterms:modified xsi:type="dcterms:W3CDTF">2018-11-16T09:33:16Z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